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handoutMasterIdLst>
    <p:handoutMasterId r:id="rId55"/>
  </p:handoutMasterIdLst>
  <p:sldIdLst>
    <p:sldId id="341" r:id="rId2"/>
    <p:sldId id="342" r:id="rId3"/>
    <p:sldId id="454" r:id="rId4"/>
    <p:sldId id="345" r:id="rId5"/>
    <p:sldId id="347" r:id="rId6"/>
    <p:sldId id="441" r:id="rId7"/>
    <p:sldId id="350" r:id="rId8"/>
    <p:sldId id="351" r:id="rId9"/>
    <p:sldId id="442" r:id="rId10"/>
    <p:sldId id="443" r:id="rId11"/>
    <p:sldId id="353" r:id="rId12"/>
    <p:sldId id="357" r:id="rId13"/>
    <p:sldId id="382" r:id="rId14"/>
    <p:sldId id="421" r:id="rId15"/>
    <p:sldId id="422" r:id="rId16"/>
    <p:sldId id="423" r:id="rId17"/>
    <p:sldId id="425" r:id="rId18"/>
    <p:sldId id="426" r:id="rId19"/>
    <p:sldId id="424" r:id="rId20"/>
    <p:sldId id="427" r:id="rId21"/>
    <p:sldId id="428" r:id="rId22"/>
    <p:sldId id="456" r:id="rId23"/>
    <p:sldId id="419" r:id="rId24"/>
    <p:sldId id="463" r:id="rId25"/>
    <p:sldId id="429" r:id="rId26"/>
    <p:sldId id="420" r:id="rId27"/>
    <p:sldId id="418" r:id="rId28"/>
    <p:sldId id="431" r:id="rId29"/>
    <p:sldId id="465" r:id="rId30"/>
    <p:sldId id="466" r:id="rId31"/>
    <p:sldId id="430" r:id="rId32"/>
    <p:sldId id="451" r:id="rId33"/>
    <p:sldId id="433" r:id="rId34"/>
    <p:sldId id="444" r:id="rId35"/>
    <p:sldId id="446" r:id="rId36"/>
    <p:sldId id="447" r:id="rId37"/>
    <p:sldId id="448" r:id="rId38"/>
    <p:sldId id="449" r:id="rId39"/>
    <p:sldId id="450" r:id="rId40"/>
    <p:sldId id="445" r:id="rId41"/>
    <p:sldId id="457" r:id="rId42"/>
    <p:sldId id="434" r:id="rId43"/>
    <p:sldId id="435" r:id="rId44"/>
    <p:sldId id="464" r:id="rId45"/>
    <p:sldId id="460" r:id="rId46"/>
    <p:sldId id="437" r:id="rId47"/>
    <p:sldId id="438" r:id="rId48"/>
    <p:sldId id="439" r:id="rId49"/>
    <p:sldId id="440" r:id="rId50"/>
    <p:sldId id="458" r:id="rId51"/>
    <p:sldId id="432" r:id="rId52"/>
    <p:sldId id="411" r:id="rId53"/>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000000"/>
    <a:srgbClr val="6666FF"/>
    <a:srgbClr val="B753B0"/>
    <a:srgbClr val="0066FF"/>
    <a:srgbClr val="424680"/>
    <a:srgbClr val="D82204"/>
    <a:srgbClr val="FF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03" autoAdjust="0"/>
    <p:restoredTop sz="92439" autoAdjust="0"/>
  </p:normalViewPr>
  <p:slideViewPr>
    <p:cSldViewPr>
      <p:cViewPr varScale="1">
        <p:scale>
          <a:sx n="112" d="100"/>
          <a:sy n="112" d="100"/>
        </p:scale>
        <p:origin x="1312" y="192"/>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328"/>
    </p:cViewPr>
  </p:sorterViewPr>
  <p:notesViewPr>
    <p:cSldViewPr>
      <p:cViewPr varScale="1">
        <p:scale>
          <a:sx n="103" d="100"/>
          <a:sy n="103" d="100"/>
        </p:scale>
        <p:origin x="-252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3306"/>
            <a:ext cx="428818" cy="325726"/>
          </a:xfrm>
          <a:prstGeom prst="rect">
            <a:avLst/>
          </a:prstGeom>
          <a:noFill/>
          <a:ln w="12700">
            <a:noFill/>
            <a:miter lim="800000"/>
            <a:headEnd/>
            <a:tailEnd/>
          </a:ln>
          <a:effectLst/>
        </p:spPr>
        <p:txBody>
          <a:bodyPr wrap="none" lIns="95654" tIns="46988" rIns="95654" bIns="46988" anchor="ctr">
            <a:spAutoFit/>
          </a:bodyPr>
          <a:lstStyle/>
          <a:p>
            <a:pPr algn="r"/>
            <a:fld id="{EAB42936-469E-4AB0-98A3-121604DD5BD9}"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4156279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3306"/>
            <a:ext cx="428818" cy="325726"/>
          </a:xfrm>
          <a:prstGeom prst="rect">
            <a:avLst/>
          </a:prstGeom>
          <a:noFill/>
          <a:ln w="12700">
            <a:noFill/>
            <a:miter lim="800000"/>
            <a:headEnd/>
            <a:tailEnd/>
          </a:ln>
          <a:effectLst/>
        </p:spPr>
        <p:txBody>
          <a:bodyPr wrap="none" lIns="95654" tIns="46988" rIns="95654" bIns="46988" anchor="ctr">
            <a:spAutoFit/>
          </a:bodyPr>
          <a:lstStyle/>
          <a:p>
            <a:pPr algn="r"/>
            <a:fld id="{2F563D6C-077E-4DAF-BC97-53F1D5FF3EE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6409426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dirty="0"/>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7961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These geometries are equivalent mathematically.  In the second case, the center of projection is still located at 0 along the optical axis.  However, the image plane is placed at z=f.</a:t>
            </a:r>
          </a:p>
          <a:p>
            <a:r>
              <a:rPr lang="en-US" dirty="0"/>
              <a:t>The equivalence of both geometries can be established by recognizing that the two triangles in the upper diagram are similar to the two triangles in the lower diagram.  In fact, it is exactly this relationship which will allow us to derive the perspective projection equations.....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xfrm>
            <a:off x="1628775" y="560388"/>
            <a:ext cx="3724275" cy="2794000"/>
          </a:xfrm>
          <a:ln/>
        </p:spPr>
      </p:sp>
      <p:sp>
        <p:nvSpPr>
          <p:cNvPr id="753667" name="Rectangle 3"/>
          <p:cNvSpPr>
            <a:spLocks noGrp="1" noChangeArrowheads="1"/>
          </p:cNvSpPr>
          <p:nvPr>
            <p:ph type="body" idx="1"/>
          </p:nvPr>
        </p:nvSpPr>
        <p:spPr/>
        <p:txBody>
          <a:bodyPr/>
          <a:lstStyle/>
          <a:p>
            <a:r>
              <a:rPr lang="en-US" dirty="0"/>
              <a:t>Our goal is to compute the image coordinates of the point P located at (X,Y,Z) in the world coordinate system under perspective projection.  Equivalently, we want to know where the ray passing through the point P and the center of the camera lens located at the center of projection (0)  pierces the image plane.  We can do this rather simply by examining the projections of the point P on the (X,Z) and (Y,Z) planes. </a:t>
            </a:r>
          </a:p>
          <a:p>
            <a:endParaRPr lang="en-US" dirty="0"/>
          </a:p>
          <a:p>
            <a:r>
              <a:rPr lang="en-US" dirty="0"/>
              <a:t>Here we are assuming the camera coordinate system coincides with the world.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1628775" y="560388"/>
            <a:ext cx="3724275" cy="2794000"/>
          </a:xfrm>
          <a:ln/>
        </p:spPr>
      </p:sp>
      <p:sp>
        <p:nvSpPr>
          <p:cNvPr id="757763" name="Rectangle 3"/>
          <p:cNvSpPr>
            <a:spLocks noGrp="1" noChangeArrowheads="1"/>
          </p:cNvSpPr>
          <p:nvPr>
            <p:ph type="body" idx="1"/>
          </p:nvPr>
        </p:nvSpPr>
        <p:spPr/>
        <p:txBody>
          <a:bodyPr/>
          <a:lstStyle/>
          <a:p>
            <a:r>
              <a:rPr lang="en-US" dirty="0"/>
              <a:t>We have seen that, given the coordinates of a point (X,Y,Z) and the focal length of the lens f, the image coordinates (</a:t>
            </a:r>
            <a:r>
              <a:rPr lang="en-US" dirty="0" err="1"/>
              <a:t>x,y</a:t>
            </a:r>
            <a:r>
              <a:rPr lang="en-US" dirty="0"/>
              <a:t>) of the projection of the point on the image plane can be uniquely computed.  Now let us ask the reverse question:  Given the coordinates (</a:t>
            </a:r>
            <a:r>
              <a:rPr lang="en-US" dirty="0" err="1"/>
              <a:t>x,y</a:t>
            </a:r>
            <a:r>
              <a:rPr lang="en-US" dirty="0"/>
              <a:t>) of a point in the image, can we uniquely compute the world coordinates (X,Y,Z) of the point?  In particular, can we recover the depth of the point (Z)? </a:t>
            </a:r>
          </a:p>
          <a:p>
            <a:r>
              <a:rPr lang="en-US" dirty="0"/>
              <a:t>To see that this is not possible, consider the infinitely extended ray through the center of projection and the point (</a:t>
            </a:r>
            <a:r>
              <a:rPr lang="en-US" dirty="0" err="1"/>
              <a:t>x,y</a:t>
            </a:r>
            <a:r>
              <a:rPr lang="en-US" dirty="0"/>
              <a:t>) on the image plane.  Any point P in the world coordinate system which lies along this ray will project to the same image coordinates.  Thus, in the absence of any additional information about P, we cannot determine its world coordinates from knowledge of the coordinates of its image projection.</a:t>
            </a:r>
          </a:p>
          <a:p>
            <a:r>
              <a:rPr lang="en-US" dirty="0"/>
              <a:t>However, it is easy to show that if we know the image coordinates of the point P in two images taken from different world coordinate locations, and if we know the relationship between the two sensor locations, then 3D information about the point can be recovered.  This is known as stereo vision; in the human visual system, our two eyes produce slightly different images of the scene and from this we experience a sensation of depth.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spect="1" noChangeArrowheads="1" noTextEdit="1"/>
          </p:cNvSpPr>
          <p:nvPr>
            <p:ph type="sldImg"/>
          </p:nvPr>
        </p:nvSpPr>
        <p:spPr>
          <a:xfrm>
            <a:off x="1628775" y="560388"/>
            <a:ext cx="3724275" cy="2794000"/>
          </a:xfrm>
          <a:ln/>
        </p:spPr>
      </p:sp>
      <p:sp>
        <p:nvSpPr>
          <p:cNvPr id="750595" name="Rectangle 3"/>
          <p:cNvSpPr>
            <a:spLocks noGrp="1" noChangeArrowheads="1"/>
          </p:cNvSpPr>
          <p:nvPr>
            <p:ph type="body" idx="1"/>
          </p:nvPr>
        </p:nvSpPr>
        <p:spPr/>
        <p:txBody>
          <a:bodyPr/>
          <a:lstStyle/>
          <a:p>
            <a:r>
              <a:rPr lang="en-US" dirty="0"/>
              <a:t>We may see</a:t>
            </a:r>
          </a:p>
          <a:p>
            <a:endParaRPr lang="en-US" dirty="0"/>
          </a:p>
          <a:p>
            <a:pPr>
              <a:buFontTx/>
              <a:buChar char="-"/>
            </a:pPr>
            <a:r>
              <a:rPr lang="en-US" dirty="0"/>
              <a:t>Objects : river, river bank, cars parking on the bank, buildings, tree in front of the buildings, bridge, sky.</a:t>
            </a:r>
          </a:p>
          <a:p>
            <a:pPr>
              <a:buFontTx/>
              <a:buChar char="-"/>
            </a:pPr>
            <a:r>
              <a:rPr lang="en-US" dirty="0"/>
              <a:t>Can figure out relative distances – SO WHAT? Do we see the 3D structure with just one images?</a:t>
            </a:r>
          </a:p>
          <a:p>
            <a:pPr>
              <a:buFontTx/>
              <a:buChar char="-"/>
            </a:pPr>
            <a:r>
              <a:rPr lang="en-US" dirty="0"/>
              <a:t>Let’s first have a look at what geometric properties are preserved in the 2D perspective image.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xfrm>
            <a:off x="1628775" y="560388"/>
            <a:ext cx="3724275" cy="2794000"/>
          </a:xfrm>
          <a:ln/>
        </p:spPr>
      </p:sp>
      <p:sp>
        <p:nvSpPr>
          <p:cNvPr id="831491" name="Rectangle 3"/>
          <p:cNvSpPr>
            <a:spLocks noGrp="1" noChangeArrowheads="1"/>
          </p:cNvSpPr>
          <p:nvPr>
            <p:ph type="body" idx="1"/>
          </p:nvPr>
        </p:nvSpPr>
        <p:spPr/>
        <p:txBody>
          <a:bodyPr/>
          <a:lstStyle/>
          <a:p>
            <a:r>
              <a:rPr lang="en-US" dirty="0"/>
              <a:t>Straightness is preserved </a:t>
            </a:r>
          </a:p>
          <a:p>
            <a:endParaRPr lang="en-US" dirty="0"/>
          </a:p>
          <a:p>
            <a:r>
              <a:rPr lang="en-US" dirty="0"/>
              <a:t>Proof. x= </a:t>
            </a:r>
            <a:r>
              <a:rPr lang="en-US" dirty="0" err="1"/>
              <a:t>fX</a:t>
            </a:r>
            <a:r>
              <a:rPr lang="en-US" dirty="0"/>
              <a:t>/Z, y=</a:t>
            </a:r>
            <a:r>
              <a:rPr lang="en-US" dirty="0" err="1"/>
              <a:t>fY</a:t>
            </a:r>
            <a:r>
              <a:rPr lang="en-US" dirty="0"/>
              <a:t>/Z: a 3D line in space projects to a 2D line in the image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xfrm>
            <a:off x="1628775" y="560388"/>
            <a:ext cx="3724275" cy="2794000"/>
          </a:xfrm>
          <a:ln/>
        </p:spPr>
      </p:sp>
      <p:sp>
        <p:nvSpPr>
          <p:cNvPr id="833539" name="Rectangle 3"/>
          <p:cNvSpPr>
            <a:spLocks noGrp="1" noChangeArrowheads="1"/>
          </p:cNvSpPr>
          <p:nvPr>
            <p:ph type="body" idx="1"/>
          </p:nvPr>
        </p:nvSpPr>
        <p:spPr/>
        <p:txBody>
          <a:bodyPr/>
          <a:lstStyle/>
          <a:p>
            <a:r>
              <a:rPr lang="en-US" dirty="0"/>
              <a:t>Size is inversely proportional to the depth (distance) Z</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xfrm>
            <a:off x="1628775" y="560388"/>
            <a:ext cx="3724275" cy="2794000"/>
          </a:xfrm>
          <a:ln/>
        </p:spPr>
      </p:sp>
      <p:sp>
        <p:nvSpPr>
          <p:cNvPr id="835587" name="Rectangle 3"/>
          <p:cNvSpPr>
            <a:spLocks noGrp="1" noChangeArrowheads="1"/>
          </p:cNvSpPr>
          <p:nvPr>
            <p:ph type="body" idx="1"/>
          </p:nvPr>
        </p:nvSpPr>
        <p:spPr/>
        <p:txBody>
          <a:bodyPr/>
          <a:lstStyle/>
          <a:p>
            <a:r>
              <a:rPr lang="en-US" dirty="0"/>
              <a:t>In general, the angles and parallelism are not preserved. For example, the right angles of the rectangular building change:  Acute angles (smaller than 90) in the nearer end and obtuse angles (greater than 90) in the farther end….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xfrm>
            <a:off x="1628775" y="560388"/>
            <a:ext cx="3724275" cy="2794000"/>
          </a:xfrm>
          <a:ln/>
        </p:spPr>
      </p:sp>
      <p:sp>
        <p:nvSpPr>
          <p:cNvPr id="839683" name="Rectangle 3"/>
          <p:cNvSpPr>
            <a:spLocks noGrp="1" noChangeArrowheads="1"/>
          </p:cNvSpPr>
          <p:nvPr>
            <p:ph type="body" idx="1"/>
          </p:nvPr>
        </p:nvSpPr>
        <p:spPr/>
        <p:txBody>
          <a:bodyPr/>
          <a:lstStyle/>
          <a:p>
            <a:r>
              <a:rPr lang="en-US" dirty="0"/>
              <a:t>The projections of parallel lines converge to a point. --- vanishing point</a:t>
            </a:r>
          </a:p>
          <a:p>
            <a:endParaRPr lang="en-US" dirty="0"/>
          </a:p>
          <a:p>
            <a:r>
              <a:rPr lang="en-US" dirty="0"/>
              <a:t>So the shapes usually change</a:t>
            </a:r>
          </a:p>
          <a:p>
            <a:endParaRPr lang="en-US" dirty="0"/>
          </a:p>
          <a:p>
            <a:r>
              <a:rPr lang="en-US" dirty="0"/>
              <a:t>How about planes parallel to the image plane… we may not be able to find such a plane in this image, but…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xfrm>
            <a:off x="1628775" y="560388"/>
            <a:ext cx="3724275" cy="2794000"/>
          </a:xfrm>
          <a:ln/>
        </p:spPr>
      </p:sp>
      <p:sp>
        <p:nvSpPr>
          <p:cNvPr id="841731" name="Rectangle 3"/>
          <p:cNvSpPr>
            <a:spLocks noGrp="1" noChangeArrowheads="1"/>
          </p:cNvSpPr>
          <p:nvPr>
            <p:ph type="body" idx="1"/>
          </p:nvPr>
        </p:nvSpPr>
        <p:spPr/>
        <p:txBody>
          <a:bodyPr/>
          <a:lstStyle/>
          <a:p>
            <a:r>
              <a:rPr lang="en-US" dirty="0"/>
              <a:t>The façade of building in the far end approximately is parallel to the image plane so the shape is preserved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Rot="1" noChangeAspect="1" noChangeArrowheads="1" noTextEdit="1"/>
          </p:cNvSpPr>
          <p:nvPr>
            <p:ph type="sldImg"/>
          </p:nvPr>
        </p:nvSpPr>
        <p:spPr>
          <a:xfrm>
            <a:off x="1628775" y="560388"/>
            <a:ext cx="3724275" cy="2794000"/>
          </a:xfrm>
          <a:ln/>
        </p:spPr>
      </p:sp>
      <p:sp>
        <p:nvSpPr>
          <p:cNvPr id="837635" name="Rectangle 3"/>
          <p:cNvSpPr>
            <a:spLocks noGrp="1" noChangeArrowheads="1"/>
          </p:cNvSpPr>
          <p:nvPr>
            <p:ph type="body" idx="1"/>
          </p:nvPr>
        </p:nvSpPr>
        <p:spPr/>
        <p:txBody>
          <a:bodyPr/>
          <a:lstStyle/>
          <a:p>
            <a:pPr marL="241653" indent="-241653"/>
            <a:r>
              <a:rPr lang="en-US" dirty="0"/>
              <a:t>SO why can we see 3D structure from a single image?</a:t>
            </a:r>
          </a:p>
          <a:p>
            <a:pPr marL="241653" indent="-241653"/>
            <a:endParaRPr lang="en-US" dirty="0"/>
          </a:p>
          <a:p>
            <a:pPr marL="241653" indent="-241653"/>
            <a:r>
              <a:rPr lang="en-US" dirty="0"/>
              <a:t>We do not see individual pixels, but rather  spatial shapes</a:t>
            </a:r>
          </a:p>
          <a:p>
            <a:pPr marL="241653" indent="-241653"/>
            <a:r>
              <a:rPr lang="en-US" dirty="0"/>
              <a:t>We use knowledge of the objects (RECTANGULAR building, similar size of the cars), river and bank in a plane – perceptual organization (up-down vision)</a:t>
            </a:r>
          </a:p>
          <a:p>
            <a:pPr marL="241653" indent="-241653"/>
            <a:endParaRPr lang="en-US" dirty="0"/>
          </a:p>
          <a:p>
            <a:pPr marL="241653" indent="-241653"/>
            <a:r>
              <a:rPr lang="en-US" dirty="0"/>
              <a:t>Perspective distortion actually tells us some 3D information: Using the projections of parallel lines in the façade of the building, we can estimate the orientation of the building therefore 3D structure</a:t>
            </a:r>
          </a:p>
          <a:p>
            <a:pPr marL="241653" indent="-241653"/>
            <a:endParaRPr lang="en-US" dirty="0"/>
          </a:p>
          <a:p>
            <a:pPr marL="241653" indent="-241653"/>
            <a:r>
              <a:rPr lang="en-US" dirty="0"/>
              <a:t> Order of the object, Occlusion,</a:t>
            </a:r>
          </a:p>
          <a:p>
            <a:pPr marL="241653" indent="-241653"/>
            <a:endParaRPr lang="en-US" dirty="0"/>
          </a:p>
          <a:p>
            <a:pPr marL="241653" indent="-241653"/>
            <a:r>
              <a:rPr lang="en-US" dirty="0"/>
              <a:t>BUT it is extremely hard for a computer to use high level knowledge . Up-down paradigm seems to be the privilege of human visual perception. The state-of-the-art of the computer vision mainly use bottom-up approach. SO</a:t>
            </a:r>
          </a:p>
          <a:p>
            <a:pPr marL="241653" indent="-241653"/>
            <a:endParaRPr lang="en-US" dirty="0"/>
          </a:p>
          <a:p>
            <a:pPr marL="241653" indent="-241653"/>
            <a:r>
              <a:rPr lang="en-US" dirty="0"/>
              <a:t>Stereo </a:t>
            </a:r>
          </a:p>
          <a:p>
            <a:pPr marL="241653" indent="-241653"/>
            <a:r>
              <a:rPr lang="en-US" dirty="0"/>
              <a:t>Motion</a:t>
            </a:r>
          </a:p>
          <a:p>
            <a:pPr marL="241653" indent="-241653"/>
            <a:endParaRPr lang="en-US" dirty="0"/>
          </a:p>
          <a:p>
            <a:pPr marL="241653" indent="-241653"/>
            <a:r>
              <a:rPr lang="en-US" dirty="0"/>
              <a:t>The idea is to recover 3D of each small local pieces (point, line, patch), and then group and segment  the 3D point cloud into meaningful objects so that the computer may recognize the objects in images</a:t>
            </a:r>
          </a:p>
          <a:p>
            <a:pPr marL="241653" indent="-241653"/>
            <a:endParaRPr lang="en-US" dirty="0"/>
          </a:p>
          <a:p>
            <a:pPr marL="241653" indent="-241653"/>
            <a:r>
              <a:rPr lang="en-US" dirty="0"/>
              <a:t>Intermediate results for image and video representations, coding and compression, interactive 3D presentation and event detection</a:t>
            </a:r>
          </a:p>
          <a:p>
            <a:pPr marL="241653" indent="-241653"/>
            <a:r>
              <a:rPr lang="en-US" dirty="0"/>
              <a:t>image mosaics for entertainment, interface, virtual reality, and monitoring</a:t>
            </a:r>
          </a:p>
          <a:p>
            <a:pPr marL="241653" indent="-241653"/>
            <a:r>
              <a:rPr lang="en-US" dirty="0"/>
              <a:t>Layered representation (MPEG4)</a:t>
            </a:r>
          </a:p>
          <a:p>
            <a:pPr marL="241653" indent="-241653"/>
            <a:r>
              <a:rPr lang="en-US" dirty="0"/>
              <a:t>3D video </a:t>
            </a:r>
          </a:p>
          <a:p>
            <a:pPr marL="241653" indent="-241653"/>
            <a:r>
              <a:rPr lang="en-US" dirty="0"/>
              <a:t>Motion Detection (of human, cars) for surveillance, traffic monitoring, </a:t>
            </a:r>
          </a:p>
          <a:p>
            <a:pPr marL="241653" indent="-241653"/>
            <a:endParaRPr lang="en-US" dirty="0"/>
          </a:p>
          <a:p>
            <a:pPr marL="241653" indent="-241653"/>
            <a:endParaRPr lang="en-US" dirty="0"/>
          </a:p>
          <a:p>
            <a:pPr marL="241653" indent="-241653"/>
            <a:r>
              <a:rPr lang="en-US" dirty="0"/>
              <a:t>Human Vision: You can see it but you don't know how you see it.</a:t>
            </a:r>
          </a:p>
          <a:p>
            <a:pPr marL="241653" indent="-241653"/>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37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What do you see? What are their relation?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58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All of them are 2D projections of the same 3D real object!</a:t>
            </a:r>
          </a:p>
          <a:p>
            <a:endParaRPr lang="en-US" dirty="0"/>
          </a:p>
          <a:p>
            <a:r>
              <a:rPr lang="en-US" dirty="0"/>
              <a:t>Vision is a complicated thing!</a:t>
            </a:r>
          </a:p>
          <a:p>
            <a:endParaRPr lang="en-US" dirty="0"/>
          </a:p>
          <a:p>
            <a:endParaRPr lang="en-US" dirty="0"/>
          </a:p>
          <a:p>
            <a:r>
              <a:rPr lang="en-US" dirty="0"/>
              <a:t>What you see is not what it is.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relative range of an object  is much smaller than the distance from the camera to the object</a:t>
            </a:r>
          </a:p>
          <a:p>
            <a:endParaRPr lang="en-US" dirty="0"/>
          </a:p>
          <a:p>
            <a:r>
              <a:rPr lang="en-US" dirty="0"/>
              <a:t>All the points in the object have the same Z so its image is just a scaled version of the real object</a:t>
            </a:r>
          </a:p>
          <a:p>
            <a:endParaRPr lang="en-US" dirty="0"/>
          </a:p>
          <a:p>
            <a:r>
              <a:rPr lang="en-US" dirty="0"/>
              <a:t>Equivalently, the projection can be viewed as an orthogonal projection with parallel rays from the object to the image plane, followed by a isotropic scaling.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xfrm>
            <a:off x="1628775" y="560388"/>
            <a:ext cx="3724275" cy="2794000"/>
          </a:xfrm>
          <a:ln/>
        </p:spPr>
      </p:sp>
      <p:sp>
        <p:nvSpPr>
          <p:cNvPr id="753667" name="Rectangle 3"/>
          <p:cNvSpPr>
            <a:spLocks noGrp="1" noChangeArrowheads="1"/>
          </p:cNvSpPr>
          <p:nvPr>
            <p:ph type="body" idx="1"/>
          </p:nvPr>
        </p:nvSpPr>
        <p:spPr/>
        <p:txBody>
          <a:bodyPr/>
          <a:lstStyle/>
          <a:p>
            <a:r>
              <a:rPr lang="en-US" dirty="0"/>
              <a:t>Our goal is to compute the image coordinates of the point P located at (X,Y,Z) in the world coordinate system under perspective projection.  Equivalently, we want to know where the ray passing through the point P and the center of the camera lens located at the center of projection (0)  pierces the image plane.  We can do this rather simply by examining the projections of the point P on the (X,Z) and (Y,Z) planes. </a:t>
            </a:r>
          </a:p>
          <a:p>
            <a:endParaRPr lang="en-US" dirty="0"/>
          </a:p>
          <a:p>
            <a:r>
              <a:rPr lang="en-US" dirty="0"/>
              <a:t>Here we are assuming the camera coordinate system coincides with the world.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78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entire story of the camera model: from world to camera (coordinate systems), and from camera (3D) to image frame (2D).</a:t>
            </a:r>
          </a:p>
          <a:p>
            <a:endParaRPr lang="en-US" dirty="0"/>
          </a:p>
          <a:p>
            <a:r>
              <a:rPr lang="en-US" dirty="0"/>
              <a:t>The intrinsic parameters should be listed in the specifications of the camera and the frame grabber by the manufacturers, but not really….</a:t>
            </a:r>
          </a:p>
          <a:p>
            <a:endParaRPr lang="en-US" dirty="0"/>
          </a:p>
          <a:p>
            <a:r>
              <a:rPr lang="en-US" dirty="0"/>
              <a:t>The extrinsic parameters describe the pose (position and orientation) of the camera looking at the scene.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294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Rot="1" noChangeAspect="1" noChangeArrowheads="1" noTextEdit="1"/>
          </p:cNvSpPr>
          <p:nvPr>
            <p:ph type="sldImg"/>
          </p:nvPr>
        </p:nvSpPr>
        <p:spPr>
          <a:xfrm>
            <a:off x="1628775" y="560388"/>
            <a:ext cx="3724275" cy="2794000"/>
          </a:xfrm>
          <a:ln/>
        </p:spPr>
      </p:sp>
      <p:sp>
        <p:nvSpPr>
          <p:cNvPr id="880643" name="Rectangle 3"/>
          <p:cNvSpPr>
            <a:spLocks noGrp="1" noChangeArrowheads="1"/>
          </p:cNvSpPr>
          <p:nvPr>
            <p:ph type="body" idx="1"/>
          </p:nvPr>
        </p:nvSpPr>
        <p:spPr/>
        <p:txBody>
          <a:bodyPr/>
          <a:lstStyle/>
          <a:p>
            <a:r>
              <a:rPr lang="en-US" dirty="0"/>
              <a:t>In some real applications, such as accurate 3D measurement and really distorted lens (wide angle lens for example), you really need to consider to remove the distortion. For the purpose of showing you the principle of 3D geometry and calibration let’s forget about the radial distortion for the moment.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1971"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This equation is very important, so are the rotation matrix and the translation vector. We are going to discuss more in the next few slides…</a:t>
            </a:r>
          </a:p>
          <a:p>
            <a:pPr marL="241653" indent="-241653"/>
            <a:endParaRPr lang="en-US" dirty="0"/>
          </a:p>
          <a:p>
            <a:pPr marL="241653" indent="-241653">
              <a:buFontTx/>
              <a:buAutoNum type="arabicParenBoth"/>
            </a:pPr>
            <a:r>
              <a:rPr lang="en-US" dirty="0"/>
              <a:t> Basic linear algebra</a:t>
            </a:r>
          </a:p>
          <a:p>
            <a:pPr marL="241653" indent="-241653">
              <a:buFontTx/>
              <a:buAutoNum type="arabicParenBoth"/>
            </a:pPr>
            <a:r>
              <a:rPr lang="en-US" dirty="0"/>
              <a:t> the physical meanings of them</a:t>
            </a:r>
          </a:p>
          <a:p>
            <a:pPr marL="241653" indent="-241653">
              <a:buFontTx/>
              <a:buAutoNum type="arabicParenBoth"/>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1971"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This equation is very important, so are the rotation matrix and the translation vector. We are going to discuss more in the next few slides…</a:t>
            </a:r>
          </a:p>
          <a:p>
            <a:pPr marL="241653" indent="-241653"/>
            <a:endParaRPr lang="en-US" dirty="0"/>
          </a:p>
          <a:p>
            <a:pPr marL="241653" indent="-241653">
              <a:buFontTx/>
              <a:buAutoNum type="arabicParenBoth"/>
            </a:pPr>
            <a:r>
              <a:rPr lang="en-US" dirty="0"/>
              <a:t> Basic linear algebra</a:t>
            </a:r>
          </a:p>
          <a:p>
            <a:pPr marL="241653" indent="-241653">
              <a:buFontTx/>
              <a:buAutoNum type="arabicParenBoth"/>
            </a:pPr>
            <a:r>
              <a:rPr lang="en-US" dirty="0"/>
              <a:t> the physical meanings of them</a:t>
            </a:r>
          </a:p>
          <a:p>
            <a:pPr marL="241653" indent="-241653">
              <a:buFontTx/>
              <a:buAutoNum type="arabicParenBoth"/>
            </a:pP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99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Vector operations work in the blackboard</a:t>
            </a:r>
          </a:p>
          <a:p>
            <a:endParaRPr lang="en-US" dirty="0"/>
          </a:p>
          <a:p>
            <a:r>
              <a:rPr lang="en-US" dirty="0"/>
              <a:t>Dot product:  </a:t>
            </a:r>
            <a:r>
              <a:rPr lang="en-US" dirty="0" err="1"/>
              <a:t>a.b</a:t>
            </a:r>
            <a:r>
              <a:rPr lang="en-US" dirty="0"/>
              <a:t> = |a||</a:t>
            </a:r>
            <a:r>
              <a:rPr lang="en-US" dirty="0" err="1"/>
              <a:t>b|cosq</a:t>
            </a:r>
            <a:endParaRPr lang="en-US" dirty="0"/>
          </a:p>
          <a:p>
            <a:endParaRPr lang="en-US" dirty="0"/>
          </a:p>
          <a:p>
            <a:r>
              <a:rPr lang="en-US" dirty="0"/>
              <a:t>magnitude of the projection of a vector on the other; </a:t>
            </a:r>
          </a:p>
          <a:p>
            <a:r>
              <a:rPr lang="en-US" dirty="0"/>
              <a:t>angle between the two vector. </a:t>
            </a:r>
          </a:p>
          <a:p>
            <a:r>
              <a:rPr lang="en-US" dirty="0"/>
              <a:t>0 when they are orthogonal</a:t>
            </a:r>
          </a:p>
          <a:p>
            <a:endParaRPr lang="en-US" dirty="0"/>
          </a:p>
          <a:p>
            <a:r>
              <a:rPr lang="en-US" dirty="0"/>
              <a:t>Vector (cross)  product </a:t>
            </a:r>
          </a:p>
          <a:p>
            <a:endParaRPr lang="en-US" dirty="0"/>
          </a:p>
          <a:p>
            <a:r>
              <a:rPr lang="en-US" dirty="0"/>
              <a:t>Generates a new vector that is orthogonal to both of them </a:t>
            </a:r>
          </a:p>
          <a:p>
            <a:endParaRPr lang="en-US" dirty="0"/>
          </a:p>
          <a:p>
            <a:r>
              <a:rPr lang="en-US" dirty="0"/>
              <a:t>a x b = (a2b3 - a3b2)</a:t>
            </a:r>
            <a:r>
              <a:rPr lang="en-US" dirty="0" err="1"/>
              <a:t>i</a:t>
            </a:r>
            <a:r>
              <a:rPr lang="en-US" dirty="0"/>
              <a:t> + (a3b1 - a1b3)j + (a1b2 - a2b1)k</a:t>
            </a:r>
          </a:p>
          <a:p>
            <a:endParaRPr lang="en-US" dirty="0"/>
          </a:p>
          <a:p>
            <a:r>
              <a:rPr lang="en-US" dirty="0"/>
              <a:t>|  </a:t>
            </a:r>
            <a:r>
              <a:rPr lang="en-US" dirty="0" err="1"/>
              <a:t>i</a:t>
            </a:r>
            <a:r>
              <a:rPr lang="en-US" dirty="0"/>
              <a:t>   j    k | </a:t>
            </a:r>
          </a:p>
          <a:p>
            <a:r>
              <a:rPr lang="en-US" dirty="0"/>
              <a:t>| a1 a2 a3| </a:t>
            </a:r>
          </a:p>
          <a:p>
            <a:r>
              <a:rPr lang="en-US" dirty="0"/>
              <a:t>| b1 b2 b3| </a:t>
            </a:r>
          </a:p>
          <a:p>
            <a:endParaRPr lang="en-US" dirty="0"/>
          </a:p>
          <a:p>
            <a:endParaRPr lang="en-US" sz="17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628775" y="560388"/>
            <a:ext cx="3724275" cy="2794000"/>
          </a:xfrm>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90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Rotation Matrix</a:t>
            </a:r>
          </a:p>
          <a:p>
            <a:endParaRPr lang="en-US" sz="1700" b="1" dirty="0">
              <a:solidFill>
                <a:srgbClr val="000080"/>
              </a:solidFill>
              <a:latin typeface="Swis721 BT"/>
            </a:endParaRPr>
          </a:p>
          <a:p>
            <a:r>
              <a:rPr lang="en-US" sz="1700" b="1" dirty="0">
                <a:solidFill>
                  <a:srgbClr val="000080"/>
                </a:solidFill>
                <a:latin typeface="Swis721 BT"/>
              </a:rPr>
              <a:t>Orthogonal</a:t>
            </a:r>
          </a:p>
          <a:p>
            <a:endParaRPr lang="en-US" sz="1700" b="1" dirty="0">
              <a:solidFill>
                <a:srgbClr val="000080"/>
              </a:solidFill>
              <a:latin typeface="Swis721 BT"/>
            </a:endParaRPr>
          </a:p>
          <a:p>
            <a:r>
              <a:rPr lang="en-US" sz="1700" b="1" dirty="0">
                <a:solidFill>
                  <a:srgbClr val="000080"/>
                </a:solidFill>
                <a:latin typeface="Swis721 BT"/>
              </a:rPr>
              <a:t>R3 = R1 X R2</a:t>
            </a:r>
          </a:p>
          <a:p>
            <a:endParaRPr lang="en-US" sz="1700" b="1" dirty="0">
              <a:solidFill>
                <a:srgbClr val="000080"/>
              </a:solidFill>
              <a:latin typeface="Swis721 BT"/>
            </a:endParaRPr>
          </a:p>
          <a:p>
            <a:r>
              <a:rPr lang="en-US" sz="1700" b="1" dirty="0">
                <a:solidFill>
                  <a:srgbClr val="000080"/>
                </a:solidFill>
                <a:latin typeface="Swis721 BT"/>
              </a:rPr>
              <a:t>R1’, R2’ and  R3’ are the three camera axes (X, Y, Z) in the world coordinate system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7091"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Constructing a rotation matrix from three independent rotation angles is not at all a trivial thing. Let’s first move origin of the camera coordinate system to that of the world. Then the goal is to bring three axes of the world coordinate system to the corresponding axes of the camera coordinate system. The result will give us the transformation of the coordinates of a point from the world coordinate system to the camera coordinate system. Attention should be paid to the directions of the rotations (that sign of the sine term) to make sure that we have the correct transformation.</a:t>
            </a:r>
          </a:p>
          <a:p>
            <a:endParaRPr lang="en-US" dirty="0"/>
          </a:p>
          <a:p>
            <a:r>
              <a:rPr lang="en-US" dirty="0"/>
              <a:t>The constraints of the rotations are that every time we can only rotate around one of the axes of the (changing) world coordinate system. Let’s assume we will rotate in the order of </a:t>
            </a:r>
            <a:r>
              <a:rPr lang="en-US" dirty="0" err="1">
                <a:latin typeface="Symbol" pitchFamily="18" charset="2"/>
              </a:rPr>
              <a:t>g,b,a</a:t>
            </a:r>
            <a:r>
              <a:rPr lang="en-US" dirty="0"/>
              <a:t> around </a:t>
            </a:r>
            <a:r>
              <a:rPr lang="en-US" dirty="0" err="1"/>
              <a:t>Zw</a:t>
            </a:r>
            <a:r>
              <a:rPr lang="en-US" dirty="0"/>
              <a:t>, </a:t>
            </a:r>
            <a:r>
              <a:rPr lang="en-US" dirty="0" err="1"/>
              <a:t>Yw</a:t>
            </a:r>
            <a:r>
              <a:rPr lang="en-US" dirty="0"/>
              <a:t> and </a:t>
            </a:r>
            <a:r>
              <a:rPr lang="en-US" dirty="0" err="1"/>
              <a:t>Zw</a:t>
            </a:r>
            <a:r>
              <a:rPr lang="en-US" dirty="0"/>
              <a:t> consecutively. As a first step, we try to bring one of the axes, e.g. </a:t>
            </a:r>
            <a:r>
              <a:rPr lang="en-US" dirty="0" err="1"/>
              <a:t>Xw</a:t>
            </a:r>
            <a:r>
              <a:rPr lang="en-US" dirty="0"/>
              <a:t> to its corresponding axis (e.g. X) in the camera coordinate system. However it cannot be achieved by a single rotation around </a:t>
            </a:r>
            <a:r>
              <a:rPr lang="en-US" dirty="0" err="1"/>
              <a:t>Zw</a:t>
            </a:r>
            <a:r>
              <a:rPr lang="en-US" dirty="0"/>
              <a:t> axes since X usually is not in the plane </a:t>
            </a:r>
            <a:r>
              <a:rPr lang="en-US" dirty="0" err="1"/>
              <a:t>XwOYw</a:t>
            </a:r>
            <a:r>
              <a:rPr lang="en-US" dirty="0"/>
              <a:t>. We need to achieve this goal in two steps. First, we rotate the world coordinate system around </a:t>
            </a:r>
            <a:r>
              <a:rPr lang="en-US" dirty="0" err="1"/>
              <a:t>Zw</a:t>
            </a:r>
            <a:r>
              <a:rPr lang="en-US" dirty="0"/>
              <a:t> axis until </a:t>
            </a:r>
            <a:r>
              <a:rPr lang="en-US" dirty="0" err="1"/>
              <a:t>Yw</a:t>
            </a:r>
            <a:r>
              <a:rPr lang="en-US" dirty="0"/>
              <a:t> is perpendicular to X. Due to the orthogonal coordinate systems of </a:t>
            </a:r>
            <a:r>
              <a:rPr lang="en-US" dirty="0" err="1"/>
              <a:t>XwYwZw</a:t>
            </a:r>
            <a:r>
              <a:rPr lang="en-US" dirty="0"/>
              <a:t> and XYZ, X (OX) must be in the plane </a:t>
            </a:r>
            <a:r>
              <a:rPr lang="en-US" dirty="0" err="1"/>
              <a:t>XwOZw</a:t>
            </a:r>
            <a:r>
              <a:rPr lang="en-US" dirty="0"/>
              <a:t> (and consequently </a:t>
            </a:r>
            <a:r>
              <a:rPr lang="en-US" dirty="0" err="1"/>
              <a:t>Yw</a:t>
            </a:r>
            <a:r>
              <a:rPr lang="en-US" dirty="0"/>
              <a:t> in  the plane YOZ since X can only be perpendicular to a line in the plane YOZ that passes through O) . So next time we can bring </a:t>
            </a:r>
            <a:r>
              <a:rPr lang="en-US" dirty="0" err="1"/>
              <a:t>Xw</a:t>
            </a:r>
            <a:r>
              <a:rPr lang="en-US" dirty="0"/>
              <a:t> to X by rotating the world coordinate system around the new </a:t>
            </a:r>
            <a:r>
              <a:rPr lang="en-US" dirty="0" err="1"/>
              <a:t>Yw</a:t>
            </a:r>
            <a:r>
              <a:rPr lang="en-US" dirty="0"/>
              <a:t> axis since X is in the plane </a:t>
            </a:r>
            <a:r>
              <a:rPr lang="en-US" dirty="0" err="1"/>
              <a:t>XwOZw</a:t>
            </a:r>
            <a:r>
              <a:rPr lang="en-US" dirty="0"/>
              <a:t>. After this rotation, both </a:t>
            </a:r>
            <a:r>
              <a:rPr lang="en-US" dirty="0" err="1"/>
              <a:t>Yw</a:t>
            </a:r>
            <a:r>
              <a:rPr lang="en-US" dirty="0"/>
              <a:t> and </a:t>
            </a:r>
            <a:r>
              <a:rPr lang="en-US" dirty="0" err="1"/>
              <a:t>Zw</a:t>
            </a:r>
            <a:r>
              <a:rPr lang="en-US" dirty="0"/>
              <a:t> will be in the plane XOZ so that a rotation around the new </a:t>
            </a:r>
            <a:r>
              <a:rPr lang="en-US" dirty="0" err="1"/>
              <a:t>Xw</a:t>
            </a:r>
            <a:r>
              <a:rPr lang="en-US" dirty="0"/>
              <a:t> (i.e. X) will bring </a:t>
            </a:r>
            <a:r>
              <a:rPr lang="en-US" dirty="0" err="1"/>
              <a:t>Yw</a:t>
            </a:r>
            <a:r>
              <a:rPr lang="en-US" dirty="0"/>
              <a:t> to Y and </a:t>
            </a:r>
            <a:r>
              <a:rPr lang="en-US" dirty="0" err="1"/>
              <a:t>Zw</a:t>
            </a:r>
            <a:r>
              <a:rPr lang="en-US" dirty="0"/>
              <a:t> to Z simultaneously.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269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Goal: </a:t>
            </a:r>
          </a:p>
          <a:p>
            <a:r>
              <a:rPr lang="en-US"/>
              <a:t>Rotate until Yw is perpendicular to X, so that X will be in the plane XwOZw. Next time we can bring Xw to X by rotating around the Yw axis.</a:t>
            </a:r>
          </a:p>
          <a:p>
            <a:endParaRPr lang="en-US"/>
          </a:p>
          <a:p>
            <a:r>
              <a:rPr lang="en-US"/>
              <a:t>By-product:</a:t>
            </a:r>
          </a:p>
          <a:p>
            <a:r>
              <a:rPr lang="en-US"/>
              <a:t>New Yw will be in the plane YOZ.</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67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explain what the rotation matrix look like: </a:t>
            </a:r>
          </a:p>
          <a:p>
            <a:pPr marL="241653" indent="-241653"/>
            <a:endParaRPr lang="en-US" dirty="0"/>
          </a:p>
          <a:p>
            <a:pPr marL="241653" indent="-241653">
              <a:buFontTx/>
              <a:buAutoNum type="arabicParenBoth"/>
            </a:pPr>
            <a:r>
              <a:rPr lang="en-US" dirty="0"/>
              <a:t> just like a 2D rotation in the plane </a:t>
            </a:r>
            <a:r>
              <a:rPr lang="en-US" dirty="0" err="1"/>
              <a:t>XwOYw</a:t>
            </a:r>
            <a:endParaRPr lang="en-US" dirty="0"/>
          </a:p>
          <a:p>
            <a:pPr marL="241653" indent="-241653">
              <a:buFontTx/>
              <a:buAutoNum type="arabicParenBoth"/>
            </a:pPr>
            <a:r>
              <a:rPr lang="en-US" dirty="0"/>
              <a:t> Note the sign in front of the sine term</a:t>
            </a:r>
          </a:p>
          <a:p>
            <a:pPr marL="241653" indent="-241653">
              <a:buFontTx/>
              <a:buAutoNum type="arabicParenBoth"/>
            </a:pPr>
            <a:endParaRPr lang="en-US" dirty="0"/>
          </a:p>
          <a:p>
            <a:pPr marL="241653" indent="-241653"/>
            <a:r>
              <a:rPr lang="en-US" dirty="0"/>
              <a:t>Results:</a:t>
            </a:r>
          </a:p>
          <a:p>
            <a:pPr marL="241653" indent="-241653"/>
            <a:endParaRPr lang="en-US" dirty="0"/>
          </a:p>
          <a:p>
            <a:pPr marL="241653" indent="-241653">
              <a:buFontTx/>
              <a:buAutoNum type="arabicParenBoth"/>
            </a:pPr>
            <a:r>
              <a:rPr lang="en-US" dirty="0"/>
              <a:t>X in the plane </a:t>
            </a:r>
            <a:r>
              <a:rPr lang="en-US" dirty="0" err="1"/>
              <a:t>XwOZw</a:t>
            </a:r>
            <a:endParaRPr lang="en-US" dirty="0"/>
          </a:p>
          <a:p>
            <a:pPr marL="241653" indent="-241653">
              <a:buFontTx/>
              <a:buAutoNum type="arabicParenBoth"/>
            </a:pPr>
            <a:r>
              <a:rPr lang="en-US" dirty="0" err="1"/>
              <a:t>Yw</a:t>
            </a:r>
            <a:r>
              <a:rPr lang="en-US" dirty="0"/>
              <a:t> in the plane YOZ</a:t>
            </a:r>
          </a:p>
          <a:p>
            <a:pPr marL="241653" indent="-241653">
              <a:buFontTx/>
              <a:buAutoNum type="arabicParenBoth"/>
            </a:pP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88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Goal:</a:t>
            </a:r>
          </a:p>
          <a:p>
            <a:endParaRPr lang="en-US"/>
          </a:p>
          <a:p>
            <a:r>
              <a:rPr lang="en-US"/>
              <a:t>Bring Xw to X</a:t>
            </a:r>
          </a:p>
          <a:p>
            <a:endParaRPr lang="en-US"/>
          </a:p>
          <a:p>
            <a:r>
              <a:rPr lang="en-US"/>
              <a:t>By-product:</a:t>
            </a:r>
          </a:p>
          <a:p>
            <a:endParaRPr lang="en-US"/>
          </a:p>
          <a:p>
            <a:r>
              <a:rPr lang="en-US"/>
              <a:t>Zw in YOZ</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29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Results</a:t>
            </a:r>
          </a:p>
          <a:p>
            <a:endParaRPr lang="en-US"/>
          </a:p>
          <a:p>
            <a:r>
              <a:rPr lang="en-US"/>
              <a:t>Xw = X</a:t>
            </a:r>
          </a:p>
          <a:p>
            <a:r>
              <a:rPr lang="en-US"/>
              <a:t>Zw in YOZ</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4979"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Goal:</a:t>
            </a:r>
          </a:p>
          <a:p>
            <a:endParaRPr lang="en-US"/>
          </a:p>
          <a:p>
            <a:r>
              <a:rPr lang="en-US"/>
              <a:t>Bring Yw to Y, Zw to Z</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7027"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Done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47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3! Different sets of rotation angles</a:t>
            </a:r>
          </a:p>
          <a:p>
            <a:r>
              <a:rPr lang="en-US"/>
              <a:t>Factorial of 3 = 3x2x1=6</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Rot="1" noChangeAspect="1" noChangeArrowheads="1" noTextEdit="1"/>
          </p:cNvSpPr>
          <p:nvPr>
            <p:ph type="sldImg"/>
          </p:nvPr>
        </p:nvSpPr>
        <p:spPr>
          <a:xfrm>
            <a:off x="1628775" y="560388"/>
            <a:ext cx="3724275" cy="2794000"/>
          </a:xfrm>
          <a:ln/>
        </p:spPr>
      </p:sp>
      <p:sp>
        <p:nvSpPr>
          <p:cNvPr id="912387" name="Rectangle 3"/>
          <p:cNvSpPr>
            <a:spLocks noGrp="1" noChangeArrowheads="1"/>
          </p:cNvSpPr>
          <p:nvPr>
            <p:ph type="body" idx="1"/>
          </p:nvPr>
        </p:nvSpPr>
        <p:spPr/>
        <p:txBody>
          <a:bodyPr/>
          <a:lstStyle/>
          <a:p>
            <a:r>
              <a:rPr lang="en-US" b="1" dirty="0"/>
              <a:t>I is the </a:t>
            </a:r>
            <a:r>
              <a:rPr lang="en-US" b="1" dirty="0">
                <a:latin typeface="Verdana" pitchFamily="34" charset="0"/>
              </a:rPr>
              <a:t>identity matrix, {1 0 0; 0 1 0; 0 0 1} 3x3</a:t>
            </a:r>
          </a:p>
          <a:p>
            <a:endParaRPr lang="en-US" b="1" dirty="0"/>
          </a:p>
          <a:p>
            <a:r>
              <a:rPr lang="en-US" b="1" dirty="0" err="1"/>
              <a:t>Eu·ler</a:t>
            </a:r>
            <a:r>
              <a:rPr lang="en-US" dirty="0"/>
              <a:t>  </a:t>
            </a:r>
            <a:br>
              <a:rPr lang="en-US" dirty="0"/>
            </a:br>
            <a:r>
              <a:rPr lang="en-US" dirty="0"/>
              <a:t>Pronunciation: '</a:t>
            </a:r>
            <a:r>
              <a:rPr lang="en-US" dirty="0" err="1"/>
              <a:t>oi-l&amp;r</a:t>
            </a:r>
            <a:br>
              <a:rPr lang="en-US" dirty="0"/>
            </a:br>
            <a:r>
              <a:rPr lang="en-US" dirty="0"/>
              <a:t>Function: </a:t>
            </a:r>
            <a:r>
              <a:rPr lang="en-US" i="1" dirty="0"/>
              <a:t>biographical name</a:t>
            </a:r>
            <a:br>
              <a:rPr lang="en-US" dirty="0"/>
            </a:br>
            <a:r>
              <a:rPr lang="en-US" dirty="0"/>
              <a:t>Leonhard 1707-1783 Swiss mathematician &amp; physicist; made contributions in geometry, calculus, number theory; developed problem-solving methods in astronomy, applications of mathematics in technology </a:t>
            </a:r>
          </a:p>
          <a:p>
            <a:r>
              <a:rPr lang="en-US" dirty="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Rot="1" noChangeAspect="1" noChangeArrowheads="1" noTextEdit="1"/>
          </p:cNvSpPr>
          <p:nvPr>
            <p:ph type="sldImg"/>
          </p:nvPr>
        </p:nvSpPr>
        <p:spPr>
          <a:xfrm>
            <a:off x="1628775" y="560388"/>
            <a:ext cx="3724275" cy="2794000"/>
          </a:xfrm>
          <a:ln/>
        </p:spPr>
      </p:sp>
      <p:sp>
        <p:nvSpPr>
          <p:cNvPr id="744451" name="Rectangle 3"/>
          <p:cNvSpPr>
            <a:spLocks noGrp="1" noChangeArrowheads="1"/>
          </p:cNvSpPr>
          <p:nvPr>
            <p:ph type="body" idx="1"/>
          </p:nvPr>
        </p:nvSpPr>
        <p:spPr/>
        <p:txBody>
          <a:bodyPr/>
          <a:lstStyle/>
          <a:p>
            <a:r>
              <a:rPr lang="en-US" dirty="0"/>
              <a:t>	Our goal is to build the geometric relations between a 3D scene and its 2D images for both computer vision and computer graphics. The relations include two aspects: 3D transformation that represents the viewpoints and viewing directions of the camera (real or virtual), and the perspective projection maps 3D points into 2D images. </a:t>
            </a:r>
          </a:p>
          <a:p>
            <a:endParaRPr lang="en-US" dirty="0"/>
          </a:p>
          <a:p>
            <a:r>
              <a:rPr lang="en-US" dirty="0"/>
              <a:t>Note that we can use the same sets of equations for both vision and graphics. However vision is much harder than graphics: In graphics, 2D projections can be easily generated from 3D models, given the 3D models and the (virtual) camera parameters. In computer vision, the projections are fulfilled by a real camera. We want to reconstruct the 3D models from the 2D images. The inverse problems are much harder since (1) we need to find out the intrinsic and extrinsic camera parameters by the so called calibration procedure; and (2) we need to recover 3D from 2D images in which the third dimension is lost.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91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11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91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11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52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r>
              <a:rPr lang="en-US" dirty="0"/>
              <a:t>Perspective : 3x4 - 1 independent parameters in M</a:t>
            </a:r>
          </a:p>
          <a:p>
            <a:r>
              <a:rPr lang="en-US" dirty="0"/>
              <a:t>Weak perspective 2x4+1-1</a:t>
            </a:r>
          </a:p>
          <a:p>
            <a:r>
              <a:rPr lang="en-US" dirty="0"/>
              <a:t>affine 8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7331"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714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829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50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Rot="1" noChangeAspect="1" noChangeArrowheads="1" noTextEdit="1"/>
          </p:cNvSpPr>
          <p:nvPr>
            <p:ph type="sldImg"/>
          </p:nvPr>
        </p:nvSpPr>
        <p:spPr>
          <a:xfrm>
            <a:off x="1628775" y="560388"/>
            <a:ext cx="3724275" cy="2794000"/>
          </a:xfrm>
          <a:ln/>
        </p:spPr>
      </p:sp>
      <p:sp>
        <p:nvSpPr>
          <p:cNvPr id="747523" name="Rectangle 3"/>
          <p:cNvSpPr>
            <a:spLocks noGrp="1" noChangeArrowheads="1"/>
          </p:cNvSpPr>
          <p:nvPr>
            <p:ph type="body" idx="1"/>
          </p:nvPr>
        </p:nvSpPr>
        <p:spPr>
          <a:xfrm>
            <a:off x="812800" y="3520440"/>
            <a:ext cx="6014720" cy="5600700"/>
          </a:xfrm>
        </p:spPr>
        <p:txBody>
          <a:bodyPr/>
          <a:lstStyle/>
          <a:p>
            <a:r>
              <a:rPr lang="en-US" dirty="0"/>
              <a:t>Let's start with an overview of the process up to the creation of the signal.  For the sake of the example, we assume that the light source is the sun, the surface represents a small portion of the surface of an object, and the optical system is composed of a simple pinhole lens.  Light from the sun is incident on the surface, which in turn reflects some of the incident light.  Part of the light reflected from the surface is captured by the pinhole lens and is projected onto the imaging plane.</a:t>
            </a:r>
          </a:p>
          <a:p>
            <a:r>
              <a:rPr lang="en-US" dirty="0"/>
              <a:t>The point on the imaging plane represented by the dot corresponds to the image location of the corresponding point on the surface.  Clearly a different point on the imaging plane would correspond to a different point on the surface. </a:t>
            </a:r>
          </a:p>
          <a:p>
            <a:r>
              <a:rPr lang="en-US" dirty="0"/>
              <a:t>If the imaging plane is a piece of black and white film, as in a real camera, the representation of the intensity of the light reflecting from  the surface is recorded by the silver density in the negative.  The more light reflected from the surface, the denser the silver grains in the film become.  When the negative is then printed, the corresponding location is bright, since the dense silver grains reduce the amount of light reaching the photographic paper surface.</a:t>
            </a:r>
          </a:p>
          <a:p>
            <a:r>
              <a:rPr lang="en-US" dirty="0"/>
              <a:t>In the case of color film, three separate silver emulsions are used.  Each emulsion is selectively sensitive to light of different frequencies: red, green, and blue.  From these three color components, the full spectrum of color available in the original scene can be reconstructed.  Note that this is not strictly true; there are colors which cannot be reconstructed in this way due to limitations in the color dyes available.  When the three emulsions are printed on color sensitive paper containing three layers, we get the familiar color print.</a:t>
            </a:r>
          </a:p>
          <a:p>
            <a:r>
              <a:rPr lang="en-US" dirty="0"/>
              <a:t>In the case of a black and white TV  camera, the intensity of the light is coded in the amplitude of the electrical signal produced by the camera.  For color TV  cameras, the signal contains values for the red, green, and blue components of the incident light at a point.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628775" y="560388"/>
            <a:ext cx="3724275" cy="2794000"/>
          </a:xfrm>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Rot="1" noChangeAspect="1" noChangeArrowheads="1" noTextEdit="1"/>
          </p:cNvSpPr>
          <p:nvPr>
            <p:ph type="sldImg"/>
          </p:nvPr>
        </p:nvSpPr>
        <p:spPr>
          <a:xfrm>
            <a:off x="1628775" y="560388"/>
            <a:ext cx="3724275" cy="2794000"/>
          </a:xfrm>
          <a:ln/>
        </p:spPr>
      </p:sp>
      <p:sp>
        <p:nvSpPr>
          <p:cNvPr id="873475" name="Rectangle 3"/>
          <p:cNvSpPr>
            <a:spLocks noGrp="1" noChangeArrowheads="1"/>
          </p:cNvSpPr>
          <p:nvPr>
            <p:ph type="body" idx="1"/>
          </p:nvPr>
        </p:nvSpPr>
        <p:spPr>
          <a:xfrm>
            <a:off x="812800" y="3520440"/>
            <a:ext cx="6014720" cy="5600700"/>
          </a:xfrm>
        </p:spPr>
        <p:txBody>
          <a:bodyPr/>
          <a:lstStyle/>
          <a:p>
            <a:r>
              <a:rPr lang="en-US" dirty="0"/>
              <a:t>In the geometric point of view, the camera is a device that convert 3D scenes into 2D images. As we usually do in the real life, the locations and orientations of the camera change in order to capture good views of the scenes. In computer vision, in order to recover the 3D structure of the scenes from their 2D images, we need to build the relations between the 2D images and the 3D scenes, through the camera. The parameters of the camera include two parts: the intrinsic parameters that map the 3D points into 2D images, and the extrinsic parameters that represent the position and orientation  (POSE) of the camera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1026"/>
          <p:cNvSpPr>
            <a:spLocks noGrp="1" noRot="1" noChangeAspect="1" noChangeArrowheads="1" noTextEdit="1"/>
          </p:cNvSpPr>
          <p:nvPr>
            <p:ph type="sldImg"/>
          </p:nvPr>
        </p:nvSpPr>
        <p:spPr>
          <a:xfrm>
            <a:off x="1628775" y="560388"/>
            <a:ext cx="3724275" cy="2794000"/>
          </a:xfrm>
          <a:ln/>
        </p:spPr>
      </p:sp>
      <p:sp>
        <p:nvSpPr>
          <p:cNvPr id="749571" name="Rectangle 1027"/>
          <p:cNvSpPr>
            <a:spLocks noGrp="1" noChangeArrowheads="1"/>
          </p:cNvSpPr>
          <p:nvPr>
            <p:ph type="body" idx="1"/>
          </p:nvPr>
        </p:nvSpPr>
        <p:spPr/>
        <p:txBody>
          <a:bodyPr/>
          <a:lstStyle/>
          <a:p>
            <a:r>
              <a:rPr lang="en-US" dirty="0"/>
              <a:t>First, Let’s have a look at the camera model- without consider the pose of the camera.</a:t>
            </a:r>
          </a:p>
          <a:p>
            <a:endParaRPr lang="en-US" dirty="0"/>
          </a:p>
          <a:p>
            <a:r>
              <a:rPr lang="en-US" dirty="0"/>
              <a:t>In the diagram, f is called the focal length of the (pinhole) lens and is the distance from the center of the lens to the image plane measured along the optical axis.  The center of the lens (center of projection) is the point in the lens system through which all rays must pass.</a:t>
            </a:r>
          </a:p>
          <a:p>
            <a:r>
              <a:rPr lang="en-US" dirty="0"/>
              <a:t>From the diagram, it is easy to see that the image projected onto the image plane is inverted.  The ray from the cartoon figure's head, for example, is projected to a point near the bottom of the image plane, while the ray from a point on the figure's foot is projected to a point near the top of the image plane.</a:t>
            </a:r>
          </a:p>
          <a:p>
            <a:r>
              <a:rPr lang="en-US" dirty="0"/>
              <a:t>Various coordinate reference frames can be associated with the pinhole camera system.  In most of them, the Z axis coincides with the optical axis (also called the central projection ray).  By convention, the image plane is located at Z = -f and the lens is located at Z = 0.  Z is also the distance to an object as measured along the optical axis; also by convention, Z is positive coming out of the camera.  The X and Y axis lie in the image place - we will establish exactly how later. </a:t>
            </a:r>
          </a:p>
          <a:p>
            <a:r>
              <a:rPr lang="en-US" dirty="0"/>
              <a:t>It is possible to reverse the position of the image plane and the camera lens so that the projected image is upright....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628775" y="560388"/>
            <a:ext cx="3724275" cy="2794000"/>
          </a:xfrm>
          <a:ln/>
        </p:spPr>
      </p:sp>
      <p:sp>
        <p:nvSpPr>
          <p:cNvPr id="751619" name="Rectangle 3"/>
          <p:cNvSpPr>
            <a:spLocks noGrp="1" noChangeArrowheads="1"/>
          </p:cNvSpPr>
          <p:nvPr>
            <p:ph type="body" idx="1"/>
          </p:nvPr>
        </p:nvSpPr>
        <p:spPr/>
        <p:txBody>
          <a:bodyPr/>
          <a:lstStyle/>
          <a:p>
            <a:r>
              <a:rPr lang="en-US" dirty="0"/>
              <a:t>Several important terms for perspective projections</a:t>
            </a:r>
          </a:p>
          <a:p>
            <a:endParaRPr lang="en-US" dirty="0"/>
          </a:p>
          <a:p>
            <a:r>
              <a:rPr lang="en-US" dirty="0"/>
              <a:t>Basic properties: Figure sizes and FOV versus focal length </a:t>
            </a:r>
          </a:p>
          <a:p>
            <a:endParaRPr lang="en-US" dirty="0"/>
          </a:p>
          <a:p>
            <a:r>
              <a:rPr lang="en-US" dirty="0"/>
              <a:t>Image resolutions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Rot="1" noChangeAspect="1" noChangeArrowheads="1" noTextEdit="1"/>
          </p:cNvSpPr>
          <p:nvPr>
            <p:ph type="sldImg"/>
          </p:nvPr>
        </p:nvSpPr>
        <p:spPr>
          <a:xfrm>
            <a:off x="1628775" y="560388"/>
            <a:ext cx="3724275" cy="2794000"/>
          </a:xfrm>
          <a:ln/>
        </p:spPr>
      </p:sp>
      <p:sp>
        <p:nvSpPr>
          <p:cNvPr id="877571" name="Rectangle 3"/>
          <p:cNvSpPr>
            <a:spLocks noGrp="1" noChangeArrowheads="1"/>
          </p:cNvSpPr>
          <p:nvPr>
            <p:ph type="body" idx="1"/>
          </p:nvPr>
        </p:nvSpPr>
        <p:spPr/>
        <p:txBody>
          <a:bodyPr/>
          <a:lstStyle/>
          <a:p>
            <a:r>
              <a:rPr lang="en-US" dirty="0"/>
              <a:t>Simple geometry of the pinhole camera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pitchFamily="34" charset="0"/>
        </a:defRPr>
      </a:lvl2pPr>
      <a:lvl3pPr algn="ctr" rtl="0" eaLnBrk="0" fontAlgn="base" hangingPunct="0">
        <a:spcBef>
          <a:spcPct val="0"/>
        </a:spcBef>
        <a:spcAft>
          <a:spcPct val="0"/>
        </a:spcAft>
        <a:defRPr sz="2800" b="1">
          <a:solidFill>
            <a:srgbClr val="B2B2B2"/>
          </a:solidFill>
          <a:latin typeface="Arial" pitchFamily="34" charset="0"/>
        </a:defRPr>
      </a:lvl3pPr>
      <a:lvl4pPr algn="ctr" rtl="0" eaLnBrk="0" fontAlgn="base" hangingPunct="0">
        <a:spcBef>
          <a:spcPct val="0"/>
        </a:spcBef>
        <a:spcAft>
          <a:spcPct val="0"/>
        </a:spcAft>
        <a:defRPr sz="2800" b="1">
          <a:solidFill>
            <a:srgbClr val="B2B2B2"/>
          </a:solidFill>
          <a:latin typeface="Arial" pitchFamily="34" charset="0"/>
        </a:defRPr>
      </a:lvl4pPr>
      <a:lvl5pPr algn="ctr" rtl="0" eaLnBrk="0" fontAlgn="base" hangingPunct="0">
        <a:spcBef>
          <a:spcPct val="0"/>
        </a:spcBef>
        <a:spcAft>
          <a:spcPct val="0"/>
        </a:spcAft>
        <a:defRPr sz="2800" b="1">
          <a:solidFill>
            <a:srgbClr val="B2B2B2"/>
          </a:solidFill>
          <a:latin typeface="Arial" pitchFamily="34" charset="0"/>
        </a:defRPr>
      </a:lvl5pPr>
      <a:lvl6pPr marL="457200" algn="ctr" rtl="0" eaLnBrk="0" fontAlgn="base" hangingPunct="0">
        <a:spcBef>
          <a:spcPct val="0"/>
        </a:spcBef>
        <a:spcAft>
          <a:spcPct val="0"/>
        </a:spcAft>
        <a:defRPr sz="2800" b="1">
          <a:solidFill>
            <a:srgbClr val="B2B2B2"/>
          </a:solidFill>
          <a:latin typeface="Arial" pitchFamily="34" charset="0"/>
        </a:defRPr>
      </a:lvl6pPr>
      <a:lvl7pPr marL="914400" algn="ctr" rtl="0" eaLnBrk="0" fontAlgn="base" hangingPunct="0">
        <a:spcBef>
          <a:spcPct val="0"/>
        </a:spcBef>
        <a:spcAft>
          <a:spcPct val="0"/>
        </a:spcAft>
        <a:defRPr sz="2800" b="1">
          <a:solidFill>
            <a:srgbClr val="B2B2B2"/>
          </a:solidFill>
          <a:latin typeface="Arial" pitchFamily="34" charset="0"/>
        </a:defRPr>
      </a:lvl7pPr>
      <a:lvl8pPr marL="1371600" algn="ctr" rtl="0" eaLnBrk="0" fontAlgn="base" hangingPunct="0">
        <a:spcBef>
          <a:spcPct val="0"/>
        </a:spcBef>
        <a:spcAft>
          <a:spcPct val="0"/>
        </a:spcAft>
        <a:defRPr sz="2800" b="1">
          <a:solidFill>
            <a:srgbClr val="B2B2B2"/>
          </a:solidFill>
          <a:latin typeface="Arial" pitchFamily="34" charset="0"/>
        </a:defRPr>
      </a:lvl8pPr>
      <a:lvl9pPr marL="1828800" algn="ctr" rtl="0" eaLnBrk="0" fontAlgn="base" hangingPunct="0">
        <a:spcBef>
          <a:spcPct val="0"/>
        </a:spcBef>
        <a:spcAft>
          <a:spcPct val="0"/>
        </a:spcAft>
        <a:defRPr sz="2800" b="1">
          <a:solidFill>
            <a:srgbClr val="B2B2B2"/>
          </a:solidFill>
          <a:latin typeface="Arial" pitchFamily="34"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file://localhost/Users/zzhu/Documents/Mac-Pro-Zhu-2014/Zhigang-Zhu/Teaching/VisionCourse/Fall2018-CSc471/Slides/RabbitHead.mpg" TargetMode="External"/><Relationship Id="rId1" Type="http://schemas.microsoft.com/office/2007/relationships/media" Target="file://localhost/Users/zzhu/Documents/Mac-Pro-Zhu-2014/Zhigang-Zhu/Teaching/VisionCourse/Fall2018-CSc471/Slides/RabbitHead.mpg"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3.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0.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3.bin"/><Relationship Id="rId14" Type="http://schemas.openxmlformats.org/officeDocument/2006/relationships/image" Target="../media/image24.wmf"/></Relationships>
</file>

<file path=ppt/slides/_rels/slide3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oleObject" Target="../embeddings/oleObject27.bin"/><Relationship Id="rId4" Type="http://schemas.openxmlformats.org/officeDocument/2006/relationships/image" Target="../media/image2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30.bin"/><Relationship Id="rId10" Type="http://schemas.openxmlformats.org/officeDocument/2006/relationships/image" Target="../media/image39.wmf"/><Relationship Id="rId4" Type="http://schemas.openxmlformats.org/officeDocument/2006/relationships/image" Target="../media/image37.wmf"/><Relationship Id="rId9" Type="http://schemas.openxmlformats.org/officeDocument/2006/relationships/oleObject" Target="../embeddings/oleObject32.bin"/></Relationships>
</file>

<file path=ppt/slides/_rels/slide43.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34.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6.bin"/></Relationships>
</file>

<file path=ppt/slides/_rels/slide4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38.bin"/><Relationship Id="rId10" Type="http://schemas.openxmlformats.org/officeDocument/2006/relationships/image" Target="../media/image39.wmf"/><Relationship Id="rId4" Type="http://schemas.openxmlformats.org/officeDocument/2006/relationships/image" Target="../media/image37.wmf"/><Relationship Id="rId9" Type="http://schemas.openxmlformats.org/officeDocument/2006/relationships/oleObject" Target="../embeddings/oleObject40.bin"/></Relationships>
</file>

<file path=ppt/slides/_rels/slide4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42.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4.bin"/></Relationships>
</file>

<file path=ppt/slides/_rels/slide4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oleObject" Target="../embeddings/oleObject4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8.bin"/></Relationships>
</file>

<file path=ppt/slides/_rels/slide4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8.wmf"/></Relationships>
</file>

<file path=ppt/slides/_rels/slide4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5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5.bin"/></Relationships>
</file>

<file path=ppt/slides/_rels/slide49.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4.wmf"/><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9.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3.wmf"/><Relationship Id="rId4" Type="http://schemas.openxmlformats.org/officeDocument/2006/relationships/image" Target="../media/image52.wmf"/><Relationship Id="rId9" Type="http://schemas.openxmlformats.org/officeDocument/2006/relationships/oleObject" Target="../embeddings/oleObject59.bin"/></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55.wmf"/><Relationship Id="rId5" Type="http://schemas.openxmlformats.org/officeDocument/2006/relationships/oleObject" Target="../embeddings/oleObject62.bin"/><Relationship Id="rId10" Type="http://schemas.openxmlformats.org/officeDocument/2006/relationships/image" Target="../media/image56.wmf"/><Relationship Id="rId4" Type="http://schemas.openxmlformats.org/officeDocument/2006/relationships/image" Target="../media/image40.wmf"/><Relationship Id="rId9" Type="http://schemas.openxmlformats.org/officeDocument/2006/relationships/oleObject" Target="../embeddings/oleObject64.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oleObject" Target="../embeddings/oleObject66.bin"/><Relationship Id="rId4" Type="http://schemas.openxmlformats.org/officeDocument/2006/relationships/image" Target="../media/image55.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r:id="rId3" imgW="1286256" imgH="1030224" progId="">
                  <p:embed/>
                </p:oleObj>
              </mc:Choice>
              <mc:Fallback>
                <p:oleObj r:id="rId3" imgW="1286256" imgH="1030224"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3673475" cy="1093788"/>
          </a:xfrm>
        </p:spPr>
        <p:txBody>
          <a:bodyPr/>
          <a:lstStyle/>
          <a:p>
            <a:pPr algn="ctr">
              <a:lnSpc>
                <a:spcPct val="90000"/>
              </a:lnSpc>
              <a:buFont typeface="Zapf Dingbats" charset="2"/>
              <a:buNone/>
            </a:pPr>
            <a:r>
              <a:rPr lang="en-US" sz="3200" dirty="0">
                <a:solidFill>
                  <a:srgbClr val="D82204"/>
                </a:solidFill>
              </a:rPr>
              <a:t>Topic 1 of Part II</a:t>
            </a:r>
          </a:p>
          <a:p>
            <a:pPr algn="ctr">
              <a:lnSpc>
                <a:spcPct val="90000"/>
              </a:lnSpc>
              <a:buFont typeface="Zapf Dingbats" charset="2"/>
              <a:buNone/>
            </a:pPr>
            <a:r>
              <a:rPr lang="en-US" sz="3200" dirty="0">
                <a:solidFill>
                  <a:srgbClr val="D82204"/>
                </a:solidFill>
              </a:rPr>
              <a:t>Camera Models</a:t>
            </a:r>
          </a:p>
        </p:txBody>
      </p:sp>
      <p:sp>
        <p:nvSpPr>
          <p:cNvPr id="191502" name="Rectangle 14"/>
          <p:cNvSpPr>
            <a:spLocks noChangeArrowheads="1"/>
          </p:cNvSpPr>
          <p:nvPr/>
        </p:nvSpPr>
        <p:spPr bwMode="auto">
          <a:xfrm>
            <a:off x="3611564" y="1420813"/>
            <a:ext cx="1943160"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CSC I6716</a:t>
            </a:r>
          </a:p>
          <a:p>
            <a:pPr algn="ctr"/>
            <a:r>
              <a:rPr lang="en-US" sz="2800" b="0" i="1" dirty="0">
                <a:solidFill>
                  <a:srgbClr val="0066FF"/>
                </a:solidFill>
              </a:rPr>
              <a:t>Fall 2023</a:t>
            </a: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1026"/>
          <p:cNvSpPr>
            <a:spLocks noGrp="1" noChangeArrowheads="1"/>
          </p:cNvSpPr>
          <p:nvPr>
            <p:ph type="title"/>
          </p:nvPr>
        </p:nvSpPr>
        <p:spPr>
          <a:xfrm>
            <a:off x="5257800" y="285750"/>
            <a:ext cx="3819525" cy="609600"/>
          </a:xfrm>
        </p:spPr>
        <p:txBody>
          <a:bodyPr/>
          <a:lstStyle/>
          <a:p>
            <a:r>
              <a:rPr lang="en-US"/>
              <a:t>Equivalent Geometry</a:t>
            </a:r>
          </a:p>
        </p:txBody>
      </p:sp>
      <p:sp>
        <p:nvSpPr>
          <p:cNvPr id="878595" name="Rectangle 1027"/>
          <p:cNvSpPr>
            <a:spLocks noGrp="1" noChangeArrowheads="1"/>
          </p:cNvSpPr>
          <p:nvPr>
            <p:ph type="body" idx="1"/>
          </p:nvPr>
        </p:nvSpPr>
        <p:spPr>
          <a:xfrm>
            <a:off x="304800" y="1143000"/>
            <a:ext cx="7848600" cy="457200"/>
          </a:xfrm>
        </p:spPr>
        <p:txBody>
          <a:bodyPr/>
          <a:lstStyle/>
          <a:p>
            <a:r>
              <a:rPr lang="en-US"/>
              <a:t>Consider case with object on the optical axis:</a:t>
            </a:r>
          </a:p>
        </p:txBody>
      </p:sp>
      <p:grpSp>
        <p:nvGrpSpPr>
          <p:cNvPr id="878596" name="Group 1028"/>
          <p:cNvGrpSpPr>
            <a:grpSpLocks/>
          </p:cNvGrpSpPr>
          <p:nvPr/>
        </p:nvGrpSpPr>
        <p:grpSpPr bwMode="auto">
          <a:xfrm>
            <a:off x="1689100" y="1752600"/>
            <a:ext cx="5473700" cy="1498600"/>
            <a:chOff x="1064" y="1104"/>
            <a:chExt cx="3448" cy="944"/>
          </a:xfrm>
        </p:grpSpPr>
        <p:sp>
          <p:nvSpPr>
            <p:cNvPr id="878597" name="Rectangle 1029"/>
            <p:cNvSpPr>
              <a:spLocks noChangeArrowheads="1"/>
            </p:cNvSpPr>
            <p:nvPr/>
          </p:nvSpPr>
          <p:spPr bwMode="auto">
            <a:xfrm>
              <a:off x="1312" y="1584"/>
              <a:ext cx="2720" cy="16"/>
            </a:xfrm>
            <a:prstGeom prst="rect">
              <a:avLst/>
            </a:prstGeom>
            <a:solidFill>
              <a:srgbClr val="0000FF"/>
            </a:solidFill>
            <a:ln w="9525">
              <a:noFill/>
              <a:miter lim="800000"/>
              <a:headEnd/>
              <a:tailEnd/>
            </a:ln>
          </p:spPr>
          <p:txBody>
            <a:bodyPr/>
            <a:lstStyle/>
            <a:p>
              <a:endParaRPr lang="en-US"/>
            </a:p>
          </p:txBody>
        </p:sp>
        <p:sp>
          <p:nvSpPr>
            <p:cNvPr id="878598" name="Freeform 1030"/>
            <p:cNvSpPr>
              <a:spLocks/>
            </p:cNvSpPr>
            <p:nvPr/>
          </p:nvSpPr>
          <p:spPr bwMode="auto">
            <a:xfrm>
              <a:off x="1264" y="1544"/>
              <a:ext cx="112" cy="96"/>
            </a:xfrm>
            <a:custGeom>
              <a:avLst/>
              <a:gdLst/>
              <a:ahLst/>
              <a:cxnLst>
                <a:cxn ang="0">
                  <a:pos x="0" y="48"/>
                </a:cxn>
                <a:cxn ang="0">
                  <a:pos x="112" y="0"/>
                </a:cxn>
                <a:cxn ang="0">
                  <a:pos x="64" y="48"/>
                </a:cxn>
                <a:cxn ang="0">
                  <a:pos x="112" y="96"/>
                </a:cxn>
                <a:cxn ang="0">
                  <a:pos x="0" y="48"/>
                </a:cxn>
              </a:cxnLst>
              <a:rect l="0" t="0" r="r" b="b"/>
              <a:pathLst>
                <a:path w="112" h="96">
                  <a:moveTo>
                    <a:pt x="0" y="48"/>
                  </a:moveTo>
                  <a:lnTo>
                    <a:pt x="112" y="0"/>
                  </a:lnTo>
                  <a:lnTo>
                    <a:pt x="64" y="48"/>
                  </a:lnTo>
                  <a:lnTo>
                    <a:pt x="112" y="96"/>
                  </a:lnTo>
                  <a:lnTo>
                    <a:pt x="0" y="48"/>
                  </a:lnTo>
                  <a:close/>
                </a:path>
              </a:pathLst>
            </a:custGeom>
            <a:solidFill>
              <a:srgbClr val="0000FF"/>
            </a:solidFill>
            <a:ln w="9525">
              <a:noFill/>
              <a:round/>
              <a:headEnd/>
              <a:tailEnd/>
            </a:ln>
          </p:spPr>
          <p:txBody>
            <a:bodyPr/>
            <a:lstStyle/>
            <a:p>
              <a:endParaRPr lang="en-US"/>
            </a:p>
          </p:txBody>
        </p:sp>
        <p:sp>
          <p:nvSpPr>
            <p:cNvPr id="878599" name="Rectangle 1031"/>
            <p:cNvSpPr>
              <a:spLocks noChangeArrowheads="1"/>
            </p:cNvSpPr>
            <p:nvPr/>
          </p:nvSpPr>
          <p:spPr bwMode="auto">
            <a:xfrm>
              <a:off x="1456" y="1256"/>
              <a:ext cx="40" cy="336"/>
            </a:xfrm>
            <a:prstGeom prst="rect">
              <a:avLst/>
            </a:prstGeom>
            <a:solidFill>
              <a:srgbClr val="FF0000"/>
            </a:solidFill>
            <a:ln w="9525">
              <a:noFill/>
              <a:miter lim="800000"/>
              <a:headEnd/>
              <a:tailEnd/>
            </a:ln>
          </p:spPr>
          <p:txBody>
            <a:bodyPr/>
            <a:lstStyle/>
            <a:p>
              <a:endParaRPr lang="en-US"/>
            </a:p>
          </p:txBody>
        </p:sp>
        <p:sp>
          <p:nvSpPr>
            <p:cNvPr id="878600" name="Freeform 1032"/>
            <p:cNvSpPr>
              <a:spLocks/>
            </p:cNvSpPr>
            <p:nvPr/>
          </p:nvSpPr>
          <p:spPr bwMode="auto">
            <a:xfrm>
              <a:off x="1400" y="1168"/>
              <a:ext cx="160" cy="176"/>
            </a:xfrm>
            <a:custGeom>
              <a:avLst/>
              <a:gdLst/>
              <a:ahLst/>
              <a:cxnLst>
                <a:cxn ang="0">
                  <a:pos x="80" y="0"/>
                </a:cxn>
                <a:cxn ang="0">
                  <a:pos x="0" y="176"/>
                </a:cxn>
                <a:cxn ang="0">
                  <a:pos x="80" y="96"/>
                </a:cxn>
                <a:cxn ang="0">
                  <a:pos x="160" y="176"/>
                </a:cxn>
                <a:cxn ang="0">
                  <a:pos x="80" y="0"/>
                </a:cxn>
              </a:cxnLst>
              <a:rect l="0" t="0" r="r" b="b"/>
              <a:pathLst>
                <a:path w="160" h="176">
                  <a:moveTo>
                    <a:pt x="80" y="0"/>
                  </a:moveTo>
                  <a:lnTo>
                    <a:pt x="0" y="176"/>
                  </a:lnTo>
                  <a:lnTo>
                    <a:pt x="80" y="96"/>
                  </a:lnTo>
                  <a:lnTo>
                    <a:pt x="160" y="176"/>
                  </a:lnTo>
                  <a:lnTo>
                    <a:pt x="80" y="0"/>
                  </a:lnTo>
                  <a:close/>
                </a:path>
              </a:pathLst>
            </a:custGeom>
            <a:solidFill>
              <a:srgbClr val="FF0000"/>
            </a:solidFill>
            <a:ln w="9525">
              <a:noFill/>
              <a:round/>
              <a:headEnd/>
              <a:tailEnd/>
            </a:ln>
          </p:spPr>
          <p:txBody>
            <a:bodyPr/>
            <a:lstStyle/>
            <a:p>
              <a:endParaRPr lang="en-US"/>
            </a:p>
          </p:txBody>
        </p:sp>
        <p:sp>
          <p:nvSpPr>
            <p:cNvPr id="878601" name="Freeform 1033"/>
            <p:cNvSpPr>
              <a:spLocks/>
            </p:cNvSpPr>
            <p:nvPr/>
          </p:nvSpPr>
          <p:spPr bwMode="auto">
            <a:xfrm>
              <a:off x="3032" y="1536"/>
              <a:ext cx="96" cy="88"/>
            </a:xfrm>
            <a:custGeom>
              <a:avLst/>
              <a:gdLst/>
              <a:ahLst/>
              <a:cxnLst>
                <a:cxn ang="0">
                  <a:pos x="96" y="40"/>
                </a:cxn>
                <a:cxn ang="0">
                  <a:pos x="80" y="72"/>
                </a:cxn>
                <a:cxn ang="0">
                  <a:pos x="48" y="88"/>
                </a:cxn>
                <a:cxn ang="0">
                  <a:pos x="48" y="88"/>
                </a:cxn>
                <a:cxn ang="0">
                  <a:pos x="16" y="72"/>
                </a:cxn>
                <a:cxn ang="0">
                  <a:pos x="0" y="40"/>
                </a:cxn>
                <a:cxn ang="0">
                  <a:pos x="0" y="40"/>
                </a:cxn>
                <a:cxn ang="0">
                  <a:pos x="16" y="8"/>
                </a:cxn>
                <a:cxn ang="0">
                  <a:pos x="48" y="0"/>
                </a:cxn>
                <a:cxn ang="0">
                  <a:pos x="48" y="0"/>
                </a:cxn>
                <a:cxn ang="0">
                  <a:pos x="80" y="8"/>
                </a:cxn>
                <a:cxn ang="0">
                  <a:pos x="96" y="40"/>
                </a:cxn>
              </a:cxnLst>
              <a:rect l="0" t="0" r="r" b="b"/>
              <a:pathLst>
                <a:path w="96" h="88">
                  <a:moveTo>
                    <a:pt x="96" y="40"/>
                  </a:moveTo>
                  <a:lnTo>
                    <a:pt x="80" y="72"/>
                  </a:lnTo>
                  <a:lnTo>
                    <a:pt x="48" y="88"/>
                  </a:lnTo>
                  <a:lnTo>
                    <a:pt x="48" y="88"/>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878602" name="Line 1034"/>
            <p:cNvSpPr>
              <a:spLocks noChangeShapeType="1"/>
            </p:cNvSpPr>
            <p:nvPr/>
          </p:nvSpPr>
          <p:spPr bwMode="auto">
            <a:xfrm flipH="1">
              <a:off x="3112" y="1576"/>
              <a:ext cx="16" cy="32"/>
            </a:xfrm>
            <a:prstGeom prst="line">
              <a:avLst/>
            </a:prstGeom>
            <a:noFill/>
            <a:ln w="12700">
              <a:solidFill>
                <a:srgbClr val="2222FF"/>
              </a:solidFill>
              <a:round/>
              <a:headEnd/>
              <a:tailEnd/>
            </a:ln>
          </p:spPr>
          <p:txBody>
            <a:bodyPr/>
            <a:lstStyle/>
            <a:p>
              <a:endParaRPr lang="en-US"/>
            </a:p>
          </p:txBody>
        </p:sp>
        <p:sp>
          <p:nvSpPr>
            <p:cNvPr id="878603" name="Line 1035"/>
            <p:cNvSpPr>
              <a:spLocks noChangeShapeType="1"/>
            </p:cNvSpPr>
            <p:nvPr/>
          </p:nvSpPr>
          <p:spPr bwMode="auto">
            <a:xfrm>
              <a:off x="3112" y="1608"/>
              <a:ext cx="1" cy="1"/>
            </a:xfrm>
            <a:prstGeom prst="line">
              <a:avLst/>
            </a:prstGeom>
            <a:noFill/>
            <a:ln w="12700">
              <a:solidFill>
                <a:srgbClr val="2222FF"/>
              </a:solidFill>
              <a:round/>
              <a:headEnd/>
              <a:tailEnd/>
            </a:ln>
          </p:spPr>
          <p:txBody>
            <a:bodyPr/>
            <a:lstStyle/>
            <a:p>
              <a:endParaRPr lang="en-US"/>
            </a:p>
          </p:txBody>
        </p:sp>
        <p:sp>
          <p:nvSpPr>
            <p:cNvPr id="878604" name="Line 1036"/>
            <p:cNvSpPr>
              <a:spLocks noChangeShapeType="1"/>
            </p:cNvSpPr>
            <p:nvPr/>
          </p:nvSpPr>
          <p:spPr bwMode="auto">
            <a:xfrm flipH="1">
              <a:off x="3080" y="1608"/>
              <a:ext cx="32" cy="16"/>
            </a:xfrm>
            <a:prstGeom prst="line">
              <a:avLst/>
            </a:prstGeom>
            <a:noFill/>
            <a:ln w="12700">
              <a:solidFill>
                <a:srgbClr val="2222FF"/>
              </a:solidFill>
              <a:round/>
              <a:headEnd/>
              <a:tailEnd/>
            </a:ln>
          </p:spPr>
          <p:txBody>
            <a:bodyPr/>
            <a:lstStyle/>
            <a:p>
              <a:endParaRPr lang="en-US"/>
            </a:p>
          </p:txBody>
        </p:sp>
        <p:sp>
          <p:nvSpPr>
            <p:cNvPr id="878605" name="Line 1037"/>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878606" name="Line 1038"/>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878607" name="Line 1039"/>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878608" name="Line 1040"/>
            <p:cNvSpPr>
              <a:spLocks noChangeShapeType="1"/>
            </p:cNvSpPr>
            <p:nvPr/>
          </p:nvSpPr>
          <p:spPr bwMode="auto">
            <a:xfrm flipH="1" flipV="1">
              <a:off x="3048" y="1608"/>
              <a:ext cx="32" cy="16"/>
            </a:xfrm>
            <a:prstGeom prst="line">
              <a:avLst/>
            </a:prstGeom>
            <a:noFill/>
            <a:ln w="12700">
              <a:solidFill>
                <a:srgbClr val="2222FF"/>
              </a:solidFill>
              <a:round/>
              <a:headEnd/>
              <a:tailEnd/>
            </a:ln>
          </p:spPr>
          <p:txBody>
            <a:bodyPr/>
            <a:lstStyle/>
            <a:p>
              <a:endParaRPr lang="en-US"/>
            </a:p>
          </p:txBody>
        </p:sp>
        <p:sp>
          <p:nvSpPr>
            <p:cNvPr id="878609" name="Line 1041"/>
            <p:cNvSpPr>
              <a:spLocks noChangeShapeType="1"/>
            </p:cNvSpPr>
            <p:nvPr/>
          </p:nvSpPr>
          <p:spPr bwMode="auto">
            <a:xfrm>
              <a:off x="3048" y="1608"/>
              <a:ext cx="1" cy="1"/>
            </a:xfrm>
            <a:prstGeom prst="line">
              <a:avLst/>
            </a:prstGeom>
            <a:noFill/>
            <a:ln w="12700">
              <a:solidFill>
                <a:srgbClr val="2222FF"/>
              </a:solidFill>
              <a:round/>
              <a:headEnd/>
              <a:tailEnd/>
            </a:ln>
          </p:spPr>
          <p:txBody>
            <a:bodyPr/>
            <a:lstStyle/>
            <a:p>
              <a:endParaRPr lang="en-US"/>
            </a:p>
          </p:txBody>
        </p:sp>
        <p:sp>
          <p:nvSpPr>
            <p:cNvPr id="878610" name="Line 1042"/>
            <p:cNvSpPr>
              <a:spLocks noChangeShapeType="1"/>
            </p:cNvSpPr>
            <p:nvPr/>
          </p:nvSpPr>
          <p:spPr bwMode="auto">
            <a:xfrm flipH="1" flipV="1">
              <a:off x="3032" y="1576"/>
              <a:ext cx="16" cy="32"/>
            </a:xfrm>
            <a:prstGeom prst="line">
              <a:avLst/>
            </a:prstGeom>
            <a:noFill/>
            <a:ln w="12700">
              <a:solidFill>
                <a:srgbClr val="2222FF"/>
              </a:solidFill>
              <a:round/>
              <a:headEnd/>
              <a:tailEnd/>
            </a:ln>
          </p:spPr>
          <p:txBody>
            <a:bodyPr/>
            <a:lstStyle/>
            <a:p>
              <a:endParaRPr lang="en-US"/>
            </a:p>
          </p:txBody>
        </p:sp>
        <p:sp>
          <p:nvSpPr>
            <p:cNvPr id="878611" name="Line 1043"/>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8612" name="Line 1044"/>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8613" name="Line 1045"/>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8614" name="Line 1046"/>
            <p:cNvSpPr>
              <a:spLocks noChangeShapeType="1"/>
            </p:cNvSpPr>
            <p:nvPr/>
          </p:nvSpPr>
          <p:spPr bwMode="auto">
            <a:xfrm flipV="1">
              <a:off x="3032" y="1544"/>
              <a:ext cx="16" cy="32"/>
            </a:xfrm>
            <a:prstGeom prst="line">
              <a:avLst/>
            </a:prstGeom>
            <a:noFill/>
            <a:ln w="12700">
              <a:solidFill>
                <a:srgbClr val="2222FF"/>
              </a:solidFill>
              <a:round/>
              <a:headEnd/>
              <a:tailEnd/>
            </a:ln>
          </p:spPr>
          <p:txBody>
            <a:bodyPr/>
            <a:lstStyle/>
            <a:p>
              <a:endParaRPr lang="en-US"/>
            </a:p>
          </p:txBody>
        </p:sp>
        <p:sp>
          <p:nvSpPr>
            <p:cNvPr id="878615" name="Line 1047"/>
            <p:cNvSpPr>
              <a:spLocks noChangeShapeType="1"/>
            </p:cNvSpPr>
            <p:nvPr/>
          </p:nvSpPr>
          <p:spPr bwMode="auto">
            <a:xfrm>
              <a:off x="3048" y="1544"/>
              <a:ext cx="1" cy="1"/>
            </a:xfrm>
            <a:prstGeom prst="line">
              <a:avLst/>
            </a:prstGeom>
            <a:noFill/>
            <a:ln w="12700">
              <a:solidFill>
                <a:srgbClr val="2222FF"/>
              </a:solidFill>
              <a:round/>
              <a:headEnd/>
              <a:tailEnd/>
            </a:ln>
          </p:spPr>
          <p:txBody>
            <a:bodyPr/>
            <a:lstStyle/>
            <a:p>
              <a:endParaRPr lang="en-US"/>
            </a:p>
          </p:txBody>
        </p:sp>
        <p:sp>
          <p:nvSpPr>
            <p:cNvPr id="878616" name="Line 1048"/>
            <p:cNvSpPr>
              <a:spLocks noChangeShapeType="1"/>
            </p:cNvSpPr>
            <p:nvPr/>
          </p:nvSpPr>
          <p:spPr bwMode="auto">
            <a:xfrm flipV="1">
              <a:off x="3048" y="1536"/>
              <a:ext cx="32" cy="8"/>
            </a:xfrm>
            <a:prstGeom prst="line">
              <a:avLst/>
            </a:prstGeom>
            <a:noFill/>
            <a:ln w="12700">
              <a:solidFill>
                <a:srgbClr val="2222FF"/>
              </a:solidFill>
              <a:round/>
              <a:headEnd/>
              <a:tailEnd/>
            </a:ln>
          </p:spPr>
          <p:txBody>
            <a:bodyPr/>
            <a:lstStyle/>
            <a:p>
              <a:endParaRPr lang="en-US"/>
            </a:p>
          </p:txBody>
        </p:sp>
        <p:sp>
          <p:nvSpPr>
            <p:cNvPr id="878617" name="Line 1049"/>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878618" name="Line 1050"/>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878619" name="Line 1051"/>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878620" name="Line 1052"/>
            <p:cNvSpPr>
              <a:spLocks noChangeShapeType="1"/>
            </p:cNvSpPr>
            <p:nvPr/>
          </p:nvSpPr>
          <p:spPr bwMode="auto">
            <a:xfrm>
              <a:off x="3080" y="1536"/>
              <a:ext cx="32" cy="8"/>
            </a:xfrm>
            <a:prstGeom prst="line">
              <a:avLst/>
            </a:prstGeom>
            <a:noFill/>
            <a:ln w="12700">
              <a:solidFill>
                <a:srgbClr val="2222FF"/>
              </a:solidFill>
              <a:round/>
              <a:headEnd/>
              <a:tailEnd/>
            </a:ln>
          </p:spPr>
          <p:txBody>
            <a:bodyPr/>
            <a:lstStyle/>
            <a:p>
              <a:endParaRPr lang="en-US"/>
            </a:p>
          </p:txBody>
        </p:sp>
        <p:sp>
          <p:nvSpPr>
            <p:cNvPr id="878621" name="Line 1053"/>
            <p:cNvSpPr>
              <a:spLocks noChangeShapeType="1"/>
            </p:cNvSpPr>
            <p:nvPr/>
          </p:nvSpPr>
          <p:spPr bwMode="auto">
            <a:xfrm>
              <a:off x="3112" y="1544"/>
              <a:ext cx="1" cy="1"/>
            </a:xfrm>
            <a:prstGeom prst="line">
              <a:avLst/>
            </a:prstGeom>
            <a:noFill/>
            <a:ln w="12700">
              <a:solidFill>
                <a:srgbClr val="2222FF"/>
              </a:solidFill>
              <a:round/>
              <a:headEnd/>
              <a:tailEnd/>
            </a:ln>
          </p:spPr>
          <p:txBody>
            <a:bodyPr/>
            <a:lstStyle/>
            <a:p>
              <a:endParaRPr lang="en-US"/>
            </a:p>
          </p:txBody>
        </p:sp>
        <p:sp>
          <p:nvSpPr>
            <p:cNvPr id="878622" name="Line 1054"/>
            <p:cNvSpPr>
              <a:spLocks noChangeShapeType="1"/>
            </p:cNvSpPr>
            <p:nvPr/>
          </p:nvSpPr>
          <p:spPr bwMode="auto">
            <a:xfrm>
              <a:off x="3112" y="1544"/>
              <a:ext cx="16" cy="32"/>
            </a:xfrm>
            <a:prstGeom prst="line">
              <a:avLst/>
            </a:prstGeom>
            <a:noFill/>
            <a:ln w="12700">
              <a:solidFill>
                <a:srgbClr val="2222FF"/>
              </a:solidFill>
              <a:round/>
              <a:headEnd/>
              <a:tailEnd/>
            </a:ln>
          </p:spPr>
          <p:txBody>
            <a:bodyPr/>
            <a:lstStyle/>
            <a:p>
              <a:endParaRPr lang="en-US"/>
            </a:p>
          </p:txBody>
        </p:sp>
        <p:sp>
          <p:nvSpPr>
            <p:cNvPr id="878623" name="Line 1055"/>
            <p:cNvSpPr>
              <a:spLocks noChangeShapeType="1"/>
            </p:cNvSpPr>
            <p:nvPr/>
          </p:nvSpPr>
          <p:spPr bwMode="auto">
            <a:xfrm>
              <a:off x="3128" y="1576"/>
              <a:ext cx="1" cy="1"/>
            </a:xfrm>
            <a:prstGeom prst="line">
              <a:avLst/>
            </a:prstGeom>
            <a:noFill/>
            <a:ln w="12700">
              <a:solidFill>
                <a:srgbClr val="2222FF"/>
              </a:solidFill>
              <a:round/>
              <a:headEnd/>
              <a:tailEnd/>
            </a:ln>
          </p:spPr>
          <p:txBody>
            <a:bodyPr/>
            <a:lstStyle/>
            <a:p>
              <a:endParaRPr lang="en-US"/>
            </a:p>
          </p:txBody>
        </p:sp>
        <p:sp>
          <p:nvSpPr>
            <p:cNvPr id="878624" name="Freeform 1056"/>
            <p:cNvSpPr>
              <a:spLocks/>
            </p:cNvSpPr>
            <p:nvPr/>
          </p:nvSpPr>
          <p:spPr bwMode="auto">
            <a:xfrm>
              <a:off x="3992" y="1576"/>
              <a:ext cx="56" cy="56"/>
            </a:xfrm>
            <a:custGeom>
              <a:avLst/>
              <a:gdLst/>
              <a:ahLst/>
              <a:cxnLst>
                <a:cxn ang="0">
                  <a:pos x="56" y="32"/>
                </a:cxn>
                <a:cxn ang="0">
                  <a:pos x="48" y="48"/>
                </a:cxn>
                <a:cxn ang="0">
                  <a:pos x="24" y="56"/>
                </a:cxn>
                <a:cxn ang="0">
                  <a:pos x="24" y="56"/>
                </a:cxn>
                <a:cxn ang="0">
                  <a:pos x="8" y="48"/>
                </a:cxn>
                <a:cxn ang="0">
                  <a:pos x="0" y="32"/>
                </a:cxn>
                <a:cxn ang="0">
                  <a:pos x="0" y="32"/>
                </a:cxn>
                <a:cxn ang="0">
                  <a:pos x="8" y="8"/>
                </a:cxn>
                <a:cxn ang="0">
                  <a:pos x="24" y="0"/>
                </a:cxn>
                <a:cxn ang="0">
                  <a:pos x="24" y="0"/>
                </a:cxn>
                <a:cxn ang="0">
                  <a:pos x="48" y="8"/>
                </a:cxn>
                <a:cxn ang="0">
                  <a:pos x="56" y="32"/>
                </a:cxn>
              </a:cxnLst>
              <a:rect l="0" t="0" r="r" b="b"/>
              <a:pathLst>
                <a:path w="56" h="56">
                  <a:moveTo>
                    <a:pt x="56" y="32"/>
                  </a:moveTo>
                  <a:lnTo>
                    <a:pt x="48" y="48"/>
                  </a:lnTo>
                  <a:lnTo>
                    <a:pt x="24" y="56"/>
                  </a:lnTo>
                  <a:lnTo>
                    <a:pt x="24" y="56"/>
                  </a:lnTo>
                  <a:lnTo>
                    <a:pt x="8" y="48"/>
                  </a:lnTo>
                  <a:lnTo>
                    <a:pt x="0" y="32"/>
                  </a:lnTo>
                  <a:lnTo>
                    <a:pt x="0" y="32"/>
                  </a:lnTo>
                  <a:lnTo>
                    <a:pt x="8" y="8"/>
                  </a:lnTo>
                  <a:lnTo>
                    <a:pt x="24" y="0"/>
                  </a:lnTo>
                  <a:lnTo>
                    <a:pt x="24" y="0"/>
                  </a:lnTo>
                  <a:lnTo>
                    <a:pt x="48" y="8"/>
                  </a:lnTo>
                  <a:lnTo>
                    <a:pt x="56" y="32"/>
                  </a:lnTo>
                  <a:close/>
                </a:path>
              </a:pathLst>
            </a:custGeom>
            <a:solidFill>
              <a:srgbClr val="000000"/>
            </a:solidFill>
            <a:ln w="9525">
              <a:noFill/>
              <a:round/>
              <a:headEnd/>
              <a:tailEnd/>
            </a:ln>
          </p:spPr>
          <p:txBody>
            <a:bodyPr/>
            <a:lstStyle/>
            <a:p>
              <a:endParaRPr lang="en-US"/>
            </a:p>
          </p:txBody>
        </p:sp>
        <p:sp>
          <p:nvSpPr>
            <p:cNvPr id="878625" name="Line 1057"/>
            <p:cNvSpPr>
              <a:spLocks noChangeShapeType="1"/>
            </p:cNvSpPr>
            <p:nvPr/>
          </p:nvSpPr>
          <p:spPr bwMode="auto">
            <a:xfrm flipH="1">
              <a:off x="4040" y="1608"/>
              <a:ext cx="8" cy="16"/>
            </a:xfrm>
            <a:prstGeom prst="line">
              <a:avLst/>
            </a:prstGeom>
            <a:noFill/>
            <a:ln w="12700">
              <a:solidFill>
                <a:srgbClr val="000000"/>
              </a:solidFill>
              <a:round/>
              <a:headEnd/>
              <a:tailEnd/>
            </a:ln>
          </p:spPr>
          <p:txBody>
            <a:bodyPr/>
            <a:lstStyle/>
            <a:p>
              <a:endParaRPr lang="en-US"/>
            </a:p>
          </p:txBody>
        </p:sp>
        <p:sp>
          <p:nvSpPr>
            <p:cNvPr id="878626" name="Line 1058"/>
            <p:cNvSpPr>
              <a:spLocks noChangeShapeType="1"/>
            </p:cNvSpPr>
            <p:nvPr/>
          </p:nvSpPr>
          <p:spPr bwMode="auto">
            <a:xfrm>
              <a:off x="4040" y="1624"/>
              <a:ext cx="1" cy="1"/>
            </a:xfrm>
            <a:prstGeom prst="line">
              <a:avLst/>
            </a:prstGeom>
            <a:noFill/>
            <a:ln w="12700">
              <a:solidFill>
                <a:srgbClr val="000000"/>
              </a:solidFill>
              <a:round/>
              <a:headEnd/>
              <a:tailEnd/>
            </a:ln>
          </p:spPr>
          <p:txBody>
            <a:bodyPr/>
            <a:lstStyle/>
            <a:p>
              <a:endParaRPr lang="en-US"/>
            </a:p>
          </p:txBody>
        </p:sp>
        <p:sp>
          <p:nvSpPr>
            <p:cNvPr id="878627" name="Line 1059"/>
            <p:cNvSpPr>
              <a:spLocks noChangeShapeType="1"/>
            </p:cNvSpPr>
            <p:nvPr/>
          </p:nvSpPr>
          <p:spPr bwMode="auto">
            <a:xfrm flipH="1">
              <a:off x="4016" y="1624"/>
              <a:ext cx="24" cy="8"/>
            </a:xfrm>
            <a:prstGeom prst="line">
              <a:avLst/>
            </a:prstGeom>
            <a:noFill/>
            <a:ln w="12700">
              <a:solidFill>
                <a:srgbClr val="000000"/>
              </a:solidFill>
              <a:round/>
              <a:headEnd/>
              <a:tailEnd/>
            </a:ln>
          </p:spPr>
          <p:txBody>
            <a:bodyPr/>
            <a:lstStyle/>
            <a:p>
              <a:endParaRPr lang="en-US"/>
            </a:p>
          </p:txBody>
        </p:sp>
        <p:sp>
          <p:nvSpPr>
            <p:cNvPr id="878628" name="Line 1060"/>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8629" name="Line 1061"/>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8630" name="Line 1062"/>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8631" name="Line 1063"/>
            <p:cNvSpPr>
              <a:spLocks noChangeShapeType="1"/>
            </p:cNvSpPr>
            <p:nvPr/>
          </p:nvSpPr>
          <p:spPr bwMode="auto">
            <a:xfrm flipH="1" flipV="1">
              <a:off x="4000" y="1624"/>
              <a:ext cx="16" cy="8"/>
            </a:xfrm>
            <a:prstGeom prst="line">
              <a:avLst/>
            </a:prstGeom>
            <a:noFill/>
            <a:ln w="12700">
              <a:solidFill>
                <a:srgbClr val="000000"/>
              </a:solidFill>
              <a:round/>
              <a:headEnd/>
              <a:tailEnd/>
            </a:ln>
          </p:spPr>
          <p:txBody>
            <a:bodyPr/>
            <a:lstStyle/>
            <a:p>
              <a:endParaRPr lang="en-US"/>
            </a:p>
          </p:txBody>
        </p:sp>
        <p:sp>
          <p:nvSpPr>
            <p:cNvPr id="878632" name="Line 1064"/>
            <p:cNvSpPr>
              <a:spLocks noChangeShapeType="1"/>
            </p:cNvSpPr>
            <p:nvPr/>
          </p:nvSpPr>
          <p:spPr bwMode="auto">
            <a:xfrm>
              <a:off x="4000" y="1624"/>
              <a:ext cx="1" cy="1"/>
            </a:xfrm>
            <a:prstGeom prst="line">
              <a:avLst/>
            </a:prstGeom>
            <a:noFill/>
            <a:ln w="12700">
              <a:solidFill>
                <a:srgbClr val="000000"/>
              </a:solidFill>
              <a:round/>
              <a:headEnd/>
              <a:tailEnd/>
            </a:ln>
          </p:spPr>
          <p:txBody>
            <a:bodyPr/>
            <a:lstStyle/>
            <a:p>
              <a:endParaRPr lang="en-US"/>
            </a:p>
          </p:txBody>
        </p:sp>
        <p:sp>
          <p:nvSpPr>
            <p:cNvPr id="878633" name="Line 1065"/>
            <p:cNvSpPr>
              <a:spLocks noChangeShapeType="1"/>
            </p:cNvSpPr>
            <p:nvPr/>
          </p:nvSpPr>
          <p:spPr bwMode="auto">
            <a:xfrm flipH="1" flipV="1">
              <a:off x="3992" y="1608"/>
              <a:ext cx="8" cy="16"/>
            </a:xfrm>
            <a:prstGeom prst="line">
              <a:avLst/>
            </a:prstGeom>
            <a:noFill/>
            <a:ln w="12700">
              <a:solidFill>
                <a:srgbClr val="000000"/>
              </a:solidFill>
              <a:round/>
              <a:headEnd/>
              <a:tailEnd/>
            </a:ln>
          </p:spPr>
          <p:txBody>
            <a:bodyPr/>
            <a:lstStyle/>
            <a:p>
              <a:endParaRPr lang="en-US"/>
            </a:p>
          </p:txBody>
        </p:sp>
        <p:sp>
          <p:nvSpPr>
            <p:cNvPr id="878634" name="Line 1066"/>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8635" name="Line 1067"/>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8636" name="Line 1068"/>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8637" name="Line 1069"/>
            <p:cNvSpPr>
              <a:spLocks noChangeShapeType="1"/>
            </p:cNvSpPr>
            <p:nvPr/>
          </p:nvSpPr>
          <p:spPr bwMode="auto">
            <a:xfrm flipV="1">
              <a:off x="3992" y="1584"/>
              <a:ext cx="8" cy="24"/>
            </a:xfrm>
            <a:prstGeom prst="line">
              <a:avLst/>
            </a:prstGeom>
            <a:noFill/>
            <a:ln w="12700">
              <a:solidFill>
                <a:srgbClr val="000000"/>
              </a:solidFill>
              <a:round/>
              <a:headEnd/>
              <a:tailEnd/>
            </a:ln>
          </p:spPr>
          <p:txBody>
            <a:bodyPr/>
            <a:lstStyle/>
            <a:p>
              <a:endParaRPr lang="en-US"/>
            </a:p>
          </p:txBody>
        </p:sp>
        <p:sp>
          <p:nvSpPr>
            <p:cNvPr id="878638" name="Line 1070"/>
            <p:cNvSpPr>
              <a:spLocks noChangeShapeType="1"/>
            </p:cNvSpPr>
            <p:nvPr/>
          </p:nvSpPr>
          <p:spPr bwMode="auto">
            <a:xfrm>
              <a:off x="4000" y="1584"/>
              <a:ext cx="1" cy="1"/>
            </a:xfrm>
            <a:prstGeom prst="line">
              <a:avLst/>
            </a:prstGeom>
            <a:noFill/>
            <a:ln w="12700">
              <a:solidFill>
                <a:srgbClr val="000000"/>
              </a:solidFill>
              <a:round/>
              <a:headEnd/>
              <a:tailEnd/>
            </a:ln>
          </p:spPr>
          <p:txBody>
            <a:bodyPr/>
            <a:lstStyle/>
            <a:p>
              <a:endParaRPr lang="en-US"/>
            </a:p>
          </p:txBody>
        </p:sp>
        <p:sp>
          <p:nvSpPr>
            <p:cNvPr id="878639" name="Line 1071"/>
            <p:cNvSpPr>
              <a:spLocks noChangeShapeType="1"/>
            </p:cNvSpPr>
            <p:nvPr/>
          </p:nvSpPr>
          <p:spPr bwMode="auto">
            <a:xfrm flipV="1">
              <a:off x="4000" y="1576"/>
              <a:ext cx="16" cy="8"/>
            </a:xfrm>
            <a:prstGeom prst="line">
              <a:avLst/>
            </a:prstGeom>
            <a:noFill/>
            <a:ln w="12700">
              <a:solidFill>
                <a:srgbClr val="000000"/>
              </a:solidFill>
              <a:round/>
              <a:headEnd/>
              <a:tailEnd/>
            </a:ln>
          </p:spPr>
          <p:txBody>
            <a:bodyPr/>
            <a:lstStyle/>
            <a:p>
              <a:endParaRPr lang="en-US"/>
            </a:p>
          </p:txBody>
        </p:sp>
        <p:sp>
          <p:nvSpPr>
            <p:cNvPr id="878640" name="Line 1072"/>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8641" name="Line 1073"/>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8642" name="Line 1074"/>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8643" name="Line 1075"/>
            <p:cNvSpPr>
              <a:spLocks noChangeShapeType="1"/>
            </p:cNvSpPr>
            <p:nvPr/>
          </p:nvSpPr>
          <p:spPr bwMode="auto">
            <a:xfrm>
              <a:off x="4016" y="1576"/>
              <a:ext cx="24" cy="8"/>
            </a:xfrm>
            <a:prstGeom prst="line">
              <a:avLst/>
            </a:prstGeom>
            <a:noFill/>
            <a:ln w="12700">
              <a:solidFill>
                <a:srgbClr val="000000"/>
              </a:solidFill>
              <a:round/>
              <a:headEnd/>
              <a:tailEnd/>
            </a:ln>
          </p:spPr>
          <p:txBody>
            <a:bodyPr/>
            <a:lstStyle/>
            <a:p>
              <a:endParaRPr lang="en-US"/>
            </a:p>
          </p:txBody>
        </p:sp>
        <p:sp>
          <p:nvSpPr>
            <p:cNvPr id="878644" name="Line 1076"/>
            <p:cNvSpPr>
              <a:spLocks noChangeShapeType="1"/>
            </p:cNvSpPr>
            <p:nvPr/>
          </p:nvSpPr>
          <p:spPr bwMode="auto">
            <a:xfrm>
              <a:off x="4040" y="1584"/>
              <a:ext cx="1" cy="1"/>
            </a:xfrm>
            <a:prstGeom prst="line">
              <a:avLst/>
            </a:prstGeom>
            <a:noFill/>
            <a:ln w="12700">
              <a:solidFill>
                <a:srgbClr val="000000"/>
              </a:solidFill>
              <a:round/>
              <a:headEnd/>
              <a:tailEnd/>
            </a:ln>
          </p:spPr>
          <p:txBody>
            <a:bodyPr/>
            <a:lstStyle/>
            <a:p>
              <a:endParaRPr lang="en-US"/>
            </a:p>
          </p:txBody>
        </p:sp>
        <p:sp>
          <p:nvSpPr>
            <p:cNvPr id="878645" name="Line 1077"/>
            <p:cNvSpPr>
              <a:spLocks noChangeShapeType="1"/>
            </p:cNvSpPr>
            <p:nvPr/>
          </p:nvSpPr>
          <p:spPr bwMode="auto">
            <a:xfrm>
              <a:off x="4040" y="1584"/>
              <a:ext cx="8" cy="24"/>
            </a:xfrm>
            <a:prstGeom prst="line">
              <a:avLst/>
            </a:prstGeom>
            <a:noFill/>
            <a:ln w="12700">
              <a:solidFill>
                <a:srgbClr val="000000"/>
              </a:solidFill>
              <a:round/>
              <a:headEnd/>
              <a:tailEnd/>
            </a:ln>
          </p:spPr>
          <p:txBody>
            <a:bodyPr/>
            <a:lstStyle/>
            <a:p>
              <a:endParaRPr lang="en-US"/>
            </a:p>
          </p:txBody>
        </p:sp>
        <p:sp>
          <p:nvSpPr>
            <p:cNvPr id="878646" name="Line 1078"/>
            <p:cNvSpPr>
              <a:spLocks noChangeShapeType="1"/>
            </p:cNvSpPr>
            <p:nvPr/>
          </p:nvSpPr>
          <p:spPr bwMode="auto">
            <a:xfrm>
              <a:off x="4048" y="1608"/>
              <a:ext cx="1" cy="1"/>
            </a:xfrm>
            <a:prstGeom prst="line">
              <a:avLst/>
            </a:prstGeom>
            <a:noFill/>
            <a:ln w="12700">
              <a:solidFill>
                <a:srgbClr val="000000"/>
              </a:solidFill>
              <a:round/>
              <a:headEnd/>
              <a:tailEnd/>
            </a:ln>
          </p:spPr>
          <p:txBody>
            <a:bodyPr/>
            <a:lstStyle/>
            <a:p>
              <a:endParaRPr lang="en-US"/>
            </a:p>
          </p:txBody>
        </p:sp>
        <p:sp>
          <p:nvSpPr>
            <p:cNvPr id="878647" name="Freeform 1079"/>
            <p:cNvSpPr>
              <a:spLocks/>
            </p:cNvSpPr>
            <p:nvPr/>
          </p:nvSpPr>
          <p:spPr bwMode="auto">
            <a:xfrm>
              <a:off x="3952" y="182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48" name="Freeform 1080"/>
            <p:cNvSpPr>
              <a:spLocks/>
            </p:cNvSpPr>
            <p:nvPr/>
          </p:nvSpPr>
          <p:spPr bwMode="auto">
            <a:xfrm>
              <a:off x="3864" y="180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49" name="Freeform 1081"/>
            <p:cNvSpPr>
              <a:spLocks/>
            </p:cNvSpPr>
            <p:nvPr/>
          </p:nvSpPr>
          <p:spPr bwMode="auto">
            <a:xfrm>
              <a:off x="3768" y="1776"/>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0" name="Freeform 1082"/>
            <p:cNvSpPr>
              <a:spLocks/>
            </p:cNvSpPr>
            <p:nvPr/>
          </p:nvSpPr>
          <p:spPr bwMode="auto">
            <a:xfrm>
              <a:off x="3680" y="1752"/>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51" name="Freeform 1083"/>
            <p:cNvSpPr>
              <a:spLocks/>
            </p:cNvSpPr>
            <p:nvPr/>
          </p:nvSpPr>
          <p:spPr bwMode="auto">
            <a:xfrm>
              <a:off x="3584" y="172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2" name="Freeform 1084"/>
            <p:cNvSpPr>
              <a:spLocks/>
            </p:cNvSpPr>
            <p:nvPr/>
          </p:nvSpPr>
          <p:spPr bwMode="auto">
            <a:xfrm>
              <a:off x="3496" y="169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53" name="Freeform 1085"/>
            <p:cNvSpPr>
              <a:spLocks/>
            </p:cNvSpPr>
            <p:nvPr/>
          </p:nvSpPr>
          <p:spPr bwMode="auto">
            <a:xfrm>
              <a:off x="3400" y="1672"/>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4" name="Freeform 1086"/>
            <p:cNvSpPr>
              <a:spLocks/>
            </p:cNvSpPr>
            <p:nvPr/>
          </p:nvSpPr>
          <p:spPr bwMode="auto">
            <a:xfrm>
              <a:off x="3312" y="1648"/>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55" name="Freeform 1087"/>
            <p:cNvSpPr>
              <a:spLocks/>
            </p:cNvSpPr>
            <p:nvPr/>
          </p:nvSpPr>
          <p:spPr bwMode="auto">
            <a:xfrm>
              <a:off x="3216" y="1616"/>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878656" name="Freeform 1088"/>
            <p:cNvSpPr>
              <a:spLocks/>
            </p:cNvSpPr>
            <p:nvPr/>
          </p:nvSpPr>
          <p:spPr bwMode="auto">
            <a:xfrm>
              <a:off x="3120" y="159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7" name="Freeform 1089"/>
            <p:cNvSpPr>
              <a:spLocks/>
            </p:cNvSpPr>
            <p:nvPr/>
          </p:nvSpPr>
          <p:spPr bwMode="auto">
            <a:xfrm>
              <a:off x="3032" y="156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58" name="Freeform 1090"/>
            <p:cNvSpPr>
              <a:spLocks/>
            </p:cNvSpPr>
            <p:nvPr/>
          </p:nvSpPr>
          <p:spPr bwMode="auto">
            <a:xfrm>
              <a:off x="2936" y="154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9" name="Freeform 1091"/>
            <p:cNvSpPr>
              <a:spLocks/>
            </p:cNvSpPr>
            <p:nvPr/>
          </p:nvSpPr>
          <p:spPr bwMode="auto">
            <a:xfrm>
              <a:off x="2848" y="152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60" name="Freeform 1092"/>
            <p:cNvSpPr>
              <a:spLocks/>
            </p:cNvSpPr>
            <p:nvPr/>
          </p:nvSpPr>
          <p:spPr bwMode="auto">
            <a:xfrm>
              <a:off x="2752" y="148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1" name="Freeform 1093"/>
            <p:cNvSpPr>
              <a:spLocks/>
            </p:cNvSpPr>
            <p:nvPr/>
          </p:nvSpPr>
          <p:spPr bwMode="auto">
            <a:xfrm>
              <a:off x="2664" y="146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62" name="Freeform 1094"/>
            <p:cNvSpPr>
              <a:spLocks/>
            </p:cNvSpPr>
            <p:nvPr/>
          </p:nvSpPr>
          <p:spPr bwMode="auto">
            <a:xfrm>
              <a:off x="2568" y="144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3" name="Freeform 1095"/>
            <p:cNvSpPr>
              <a:spLocks/>
            </p:cNvSpPr>
            <p:nvPr/>
          </p:nvSpPr>
          <p:spPr bwMode="auto">
            <a:xfrm>
              <a:off x="2480" y="141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64" name="Freeform 1096"/>
            <p:cNvSpPr>
              <a:spLocks/>
            </p:cNvSpPr>
            <p:nvPr/>
          </p:nvSpPr>
          <p:spPr bwMode="auto">
            <a:xfrm>
              <a:off x="2384" y="1384"/>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878665" name="Freeform 1097"/>
            <p:cNvSpPr>
              <a:spLocks/>
            </p:cNvSpPr>
            <p:nvPr/>
          </p:nvSpPr>
          <p:spPr bwMode="auto">
            <a:xfrm>
              <a:off x="2288" y="1360"/>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6" name="Freeform 1098"/>
            <p:cNvSpPr>
              <a:spLocks/>
            </p:cNvSpPr>
            <p:nvPr/>
          </p:nvSpPr>
          <p:spPr bwMode="auto">
            <a:xfrm>
              <a:off x="2200" y="1336"/>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67" name="Freeform 1099"/>
            <p:cNvSpPr>
              <a:spLocks/>
            </p:cNvSpPr>
            <p:nvPr/>
          </p:nvSpPr>
          <p:spPr bwMode="auto">
            <a:xfrm>
              <a:off x="2104" y="131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8" name="Freeform 1100"/>
            <p:cNvSpPr>
              <a:spLocks/>
            </p:cNvSpPr>
            <p:nvPr/>
          </p:nvSpPr>
          <p:spPr bwMode="auto">
            <a:xfrm>
              <a:off x="2016" y="128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69" name="Freeform 1101"/>
            <p:cNvSpPr>
              <a:spLocks/>
            </p:cNvSpPr>
            <p:nvPr/>
          </p:nvSpPr>
          <p:spPr bwMode="auto">
            <a:xfrm>
              <a:off x="1920" y="1256"/>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70" name="Freeform 1102"/>
            <p:cNvSpPr>
              <a:spLocks/>
            </p:cNvSpPr>
            <p:nvPr/>
          </p:nvSpPr>
          <p:spPr bwMode="auto">
            <a:xfrm>
              <a:off x="1832" y="1232"/>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71" name="Freeform 1103"/>
            <p:cNvSpPr>
              <a:spLocks/>
            </p:cNvSpPr>
            <p:nvPr/>
          </p:nvSpPr>
          <p:spPr bwMode="auto">
            <a:xfrm>
              <a:off x="1736" y="120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72" name="Freeform 1104"/>
            <p:cNvSpPr>
              <a:spLocks/>
            </p:cNvSpPr>
            <p:nvPr/>
          </p:nvSpPr>
          <p:spPr bwMode="auto">
            <a:xfrm>
              <a:off x="1648" y="118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73" name="Freeform 1105"/>
            <p:cNvSpPr>
              <a:spLocks/>
            </p:cNvSpPr>
            <p:nvPr/>
          </p:nvSpPr>
          <p:spPr bwMode="auto">
            <a:xfrm>
              <a:off x="1552" y="1152"/>
              <a:ext cx="64" cy="32"/>
            </a:xfrm>
            <a:custGeom>
              <a:avLst/>
              <a:gdLst/>
              <a:ahLst/>
              <a:cxnLst>
                <a:cxn ang="0">
                  <a:pos x="64" y="24"/>
                </a:cxn>
                <a:cxn ang="0">
                  <a:pos x="56" y="32"/>
                </a:cxn>
                <a:cxn ang="0">
                  <a:pos x="0" y="16"/>
                </a:cxn>
                <a:cxn ang="0">
                  <a:pos x="0" y="0"/>
                </a:cxn>
                <a:cxn ang="0">
                  <a:pos x="64" y="24"/>
                </a:cxn>
              </a:cxnLst>
              <a:rect l="0" t="0" r="r" b="b"/>
              <a:pathLst>
                <a:path w="64" h="32">
                  <a:moveTo>
                    <a:pt x="64" y="24"/>
                  </a:moveTo>
                  <a:lnTo>
                    <a:pt x="56" y="32"/>
                  </a:lnTo>
                  <a:lnTo>
                    <a:pt x="0" y="16"/>
                  </a:lnTo>
                  <a:lnTo>
                    <a:pt x="0" y="0"/>
                  </a:lnTo>
                  <a:lnTo>
                    <a:pt x="64" y="24"/>
                  </a:lnTo>
                  <a:close/>
                </a:path>
              </a:pathLst>
            </a:custGeom>
            <a:solidFill>
              <a:srgbClr val="FF22FF"/>
            </a:solidFill>
            <a:ln w="9525">
              <a:noFill/>
              <a:round/>
              <a:headEnd/>
              <a:tailEnd/>
            </a:ln>
          </p:spPr>
          <p:txBody>
            <a:bodyPr/>
            <a:lstStyle/>
            <a:p>
              <a:endParaRPr lang="en-US"/>
            </a:p>
          </p:txBody>
        </p:sp>
        <p:sp>
          <p:nvSpPr>
            <p:cNvPr id="878674" name="Freeform 1106"/>
            <p:cNvSpPr>
              <a:spLocks/>
            </p:cNvSpPr>
            <p:nvPr/>
          </p:nvSpPr>
          <p:spPr bwMode="auto">
            <a:xfrm>
              <a:off x="1456" y="1128"/>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75" name="Freeform 1107"/>
            <p:cNvSpPr>
              <a:spLocks/>
            </p:cNvSpPr>
            <p:nvPr/>
          </p:nvSpPr>
          <p:spPr bwMode="auto">
            <a:xfrm>
              <a:off x="3536" y="1104"/>
              <a:ext cx="968" cy="240"/>
            </a:xfrm>
            <a:custGeom>
              <a:avLst/>
              <a:gdLst/>
              <a:ahLst/>
              <a:cxnLst>
                <a:cxn ang="0">
                  <a:pos x="0" y="16"/>
                </a:cxn>
                <a:cxn ang="0">
                  <a:pos x="0" y="0"/>
                </a:cxn>
                <a:cxn ang="0">
                  <a:pos x="968" y="224"/>
                </a:cxn>
                <a:cxn ang="0">
                  <a:pos x="968" y="240"/>
                </a:cxn>
                <a:cxn ang="0">
                  <a:pos x="0" y="16"/>
                </a:cxn>
              </a:cxnLst>
              <a:rect l="0" t="0" r="r" b="b"/>
              <a:pathLst>
                <a:path w="968" h="240">
                  <a:moveTo>
                    <a:pt x="0" y="16"/>
                  </a:moveTo>
                  <a:lnTo>
                    <a:pt x="0" y="0"/>
                  </a:lnTo>
                  <a:lnTo>
                    <a:pt x="968" y="224"/>
                  </a:lnTo>
                  <a:lnTo>
                    <a:pt x="968" y="240"/>
                  </a:lnTo>
                  <a:lnTo>
                    <a:pt x="0" y="16"/>
                  </a:lnTo>
                  <a:close/>
                </a:path>
              </a:pathLst>
            </a:custGeom>
            <a:solidFill>
              <a:srgbClr val="990000"/>
            </a:solidFill>
            <a:ln w="9525">
              <a:noFill/>
              <a:round/>
              <a:headEnd/>
              <a:tailEnd/>
            </a:ln>
          </p:spPr>
          <p:txBody>
            <a:bodyPr/>
            <a:lstStyle/>
            <a:p>
              <a:endParaRPr lang="en-US"/>
            </a:p>
          </p:txBody>
        </p:sp>
        <p:sp>
          <p:nvSpPr>
            <p:cNvPr id="878676" name="Freeform 1108"/>
            <p:cNvSpPr>
              <a:spLocks/>
            </p:cNvSpPr>
            <p:nvPr/>
          </p:nvSpPr>
          <p:spPr bwMode="auto">
            <a:xfrm>
              <a:off x="4496" y="1328"/>
              <a:ext cx="16" cy="704"/>
            </a:xfrm>
            <a:custGeom>
              <a:avLst/>
              <a:gdLst/>
              <a:ahLst/>
              <a:cxnLst>
                <a:cxn ang="0">
                  <a:pos x="16" y="0"/>
                </a:cxn>
                <a:cxn ang="0">
                  <a:pos x="16" y="8"/>
                </a:cxn>
                <a:cxn ang="0">
                  <a:pos x="16" y="704"/>
                </a:cxn>
                <a:cxn ang="0">
                  <a:pos x="0" y="704"/>
                </a:cxn>
                <a:cxn ang="0">
                  <a:pos x="0" y="8"/>
                </a:cxn>
                <a:cxn ang="0">
                  <a:pos x="8" y="0"/>
                </a:cxn>
                <a:cxn ang="0">
                  <a:pos x="16" y="0"/>
                </a:cxn>
              </a:cxnLst>
              <a:rect l="0" t="0" r="r" b="b"/>
              <a:pathLst>
                <a:path w="16" h="704">
                  <a:moveTo>
                    <a:pt x="16" y="0"/>
                  </a:moveTo>
                  <a:lnTo>
                    <a:pt x="16" y="8"/>
                  </a:lnTo>
                  <a:lnTo>
                    <a:pt x="16" y="704"/>
                  </a:lnTo>
                  <a:lnTo>
                    <a:pt x="0" y="704"/>
                  </a:lnTo>
                  <a:lnTo>
                    <a:pt x="0" y="8"/>
                  </a:lnTo>
                  <a:lnTo>
                    <a:pt x="8" y="0"/>
                  </a:lnTo>
                  <a:lnTo>
                    <a:pt x="16" y="0"/>
                  </a:lnTo>
                  <a:close/>
                </a:path>
              </a:pathLst>
            </a:custGeom>
            <a:solidFill>
              <a:srgbClr val="990000"/>
            </a:solidFill>
            <a:ln w="9525">
              <a:noFill/>
              <a:round/>
              <a:headEnd/>
              <a:tailEnd/>
            </a:ln>
          </p:spPr>
          <p:txBody>
            <a:bodyPr/>
            <a:lstStyle/>
            <a:p>
              <a:endParaRPr lang="en-US"/>
            </a:p>
          </p:txBody>
        </p:sp>
        <p:sp>
          <p:nvSpPr>
            <p:cNvPr id="878677" name="Freeform 1109"/>
            <p:cNvSpPr>
              <a:spLocks/>
            </p:cNvSpPr>
            <p:nvPr/>
          </p:nvSpPr>
          <p:spPr bwMode="auto">
            <a:xfrm>
              <a:off x="3536" y="1800"/>
              <a:ext cx="976" cy="248"/>
            </a:xfrm>
            <a:custGeom>
              <a:avLst/>
              <a:gdLst/>
              <a:ahLst/>
              <a:cxnLst>
                <a:cxn ang="0">
                  <a:pos x="976" y="248"/>
                </a:cxn>
                <a:cxn ang="0">
                  <a:pos x="968" y="240"/>
                </a:cxn>
                <a:cxn ang="0">
                  <a:pos x="0" y="16"/>
                </a:cxn>
                <a:cxn ang="0">
                  <a:pos x="0" y="0"/>
                </a:cxn>
                <a:cxn ang="0">
                  <a:pos x="968" y="224"/>
                </a:cxn>
                <a:cxn ang="0">
                  <a:pos x="976" y="232"/>
                </a:cxn>
                <a:cxn ang="0">
                  <a:pos x="976" y="248"/>
                </a:cxn>
              </a:cxnLst>
              <a:rect l="0" t="0" r="r" b="b"/>
              <a:pathLst>
                <a:path w="976" h="248">
                  <a:moveTo>
                    <a:pt x="976" y="248"/>
                  </a:moveTo>
                  <a:lnTo>
                    <a:pt x="968" y="240"/>
                  </a:lnTo>
                  <a:lnTo>
                    <a:pt x="0" y="16"/>
                  </a:lnTo>
                  <a:lnTo>
                    <a:pt x="0" y="0"/>
                  </a:lnTo>
                  <a:lnTo>
                    <a:pt x="968" y="224"/>
                  </a:lnTo>
                  <a:lnTo>
                    <a:pt x="976" y="232"/>
                  </a:lnTo>
                  <a:lnTo>
                    <a:pt x="976" y="248"/>
                  </a:lnTo>
                  <a:close/>
                </a:path>
              </a:pathLst>
            </a:custGeom>
            <a:solidFill>
              <a:srgbClr val="990000"/>
            </a:solidFill>
            <a:ln w="9525">
              <a:noFill/>
              <a:round/>
              <a:headEnd/>
              <a:tailEnd/>
            </a:ln>
          </p:spPr>
          <p:txBody>
            <a:bodyPr/>
            <a:lstStyle/>
            <a:p>
              <a:endParaRPr lang="en-US"/>
            </a:p>
          </p:txBody>
        </p:sp>
        <p:sp>
          <p:nvSpPr>
            <p:cNvPr id="878678" name="Freeform 1110"/>
            <p:cNvSpPr>
              <a:spLocks/>
            </p:cNvSpPr>
            <p:nvPr/>
          </p:nvSpPr>
          <p:spPr bwMode="auto">
            <a:xfrm>
              <a:off x="3528" y="1112"/>
              <a:ext cx="16" cy="704"/>
            </a:xfrm>
            <a:custGeom>
              <a:avLst/>
              <a:gdLst/>
              <a:ahLst/>
              <a:cxnLst>
                <a:cxn ang="0">
                  <a:pos x="0" y="704"/>
                </a:cxn>
                <a:cxn ang="0">
                  <a:pos x="0" y="696"/>
                </a:cxn>
                <a:cxn ang="0">
                  <a:pos x="0" y="0"/>
                </a:cxn>
                <a:cxn ang="0">
                  <a:pos x="16" y="0"/>
                </a:cxn>
                <a:cxn ang="0">
                  <a:pos x="16" y="696"/>
                </a:cxn>
                <a:cxn ang="0">
                  <a:pos x="8" y="704"/>
                </a:cxn>
                <a:cxn ang="0">
                  <a:pos x="0" y="704"/>
                </a:cxn>
              </a:cxnLst>
              <a:rect l="0" t="0" r="r" b="b"/>
              <a:pathLst>
                <a:path w="16" h="704">
                  <a:moveTo>
                    <a:pt x="0" y="704"/>
                  </a:moveTo>
                  <a:lnTo>
                    <a:pt x="0" y="696"/>
                  </a:lnTo>
                  <a:lnTo>
                    <a:pt x="0" y="0"/>
                  </a:lnTo>
                  <a:lnTo>
                    <a:pt x="16" y="0"/>
                  </a:lnTo>
                  <a:lnTo>
                    <a:pt x="16" y="696"/>
                  </a:lnTo>
                  <a:lnTo>
                    <a:pt x="8" y="704"/>
                  </a:lnTo>
                  <a:lnTo>
                    <a:pt x="0" y="704"/>
                  </a:lnTo>
                  <a:close/>
                </a:path>
              </a:pathLst>
            </a:custGeom>
            <a:solidFill>
              <a:srgbClr val="990000"/>
            </a:solidFill>
            <a:ln w="9525">
              <a:noFill/>
              <a:round/>
              <a:headEnd/>
              <a:tailEnd/>
            </a:ln>
          </p:spPr>
          <p:txBody>
            <a:bodyPr/>
            <a:lstStyle/>
            <a:p>
              <a:endParaRPr lang="en-US"/>
            </a:p>
          </p:txBody>
        </p:sp>
        <p:sp>
          <p:nvSpPr>
            <p:cNvPr id="878679" name="Freeform 1111"/>
            <p:cNvSpPr>
              <a:spLocks/>
            </p:cNvSpPr>
            <p:nvPr/>
          </p:nvSpPr>
          <p:spPr bwMode="auto">
            <a:xfrm>
              <a:off x="3528" y="1104"/>
              <a:ext cx="976" cy="240"/>
            </a:xfrm>
            <a:custGeom>
              <a:avLst/>
              <a:gdLst/>
              <a:ahLst/>
              <a:cxnLst>
                <a:cxn ang="0">
                  <a:pos x="0" y="0"/>
                </a:cxn>
                <a:cxn ang="0">
                  <a:pos x="8" y="0"/>
                </a:cxn>
                <a:cxn ang="0">
                  <a:pos x="976" y="224"/>
                </a:cxn>
                <a:cxn ang="0">
                  <a:pos x="976" y="240"/>
                </a:cxn>
                <a:cxn ang="0">
                  <a:pos x="8" y="16"/>
                </a:cxn>
                <a:cxn ang="0">
                  <a:pos x="0" y="8"/>
                </a:cxn>
                <a:cxn ang="0">
                  <a:pos x="0" y="0"/>
                </a:cxn>
              </a:cxnLst>
              <a:rect l="0" t="0" r="r" b="b"/>
              <a:pathLst>
                <a:path w="976" h="240">
                  <a:moveTo>
                    <a:pt x="0" y="0"/>
                  </a:moveTo>
                  <a:lnTo>
                    <a:pt x="8" y="0"/>
                  </a:lnTo>
                  <a:lnTo>
                    <a:pt x="976" y="224"/>
                  </a:lnTo>
                  <a:lnTo>
                    <a:pt x="976" y="240"/>
                  </a:lnTo>
                  <a:lnTo>
                    <a:pt x="8" y="16"/>
                  </a:lnTo>
                  <a:lnTo>
                    <a:pt x="0" y="8"/>
                  </a:lnTo>
                  <a:lnTo>
                    <a:pt x="0" y="0"/>
                  </a:lnTo>
                  <a:close/>
                </a:path>
              </a:pathLst>
            </a:custGeom>
            <a:solidFill>
              <a:srgbClr val="990000"/>
            </a:solidFill>
            <a:ln w="9525">
              <a:noFill/>
              <a:round/>
              <a:headEnd/>
              <a:tailEnd/>
            </a:ln>
          </p:spPr>
          <p:txBody>
            <a:bodyPr/>
            <a:lstStyle/>
            <a:p>
              <a:endParaRPr lang="en-US"/>
            </a:p>
          </p:txBody>
        </p:sp>
        <p:grpSp>
          <p:nvGrpSpPr>
            <p:cNvPr id="878680" name="Group 1112"/>
            <p:cNvGrpSpPr>
              <a:grpSpLocks/>
            </p:cNvGrpSpPr>
            <p:nvPr/>
          </p:nvGrpSpPr>
          <p:grpSpPr bwMode="auto">
            <a:xfrm>
              <a:off x="3916" y="1604"/>
              <a:ext cx="160" cy="240"/>
              <a:chOff x="3944" y="1632"/>
              <a:chExt cx="160" cy="240"/>
            </a:xfrm>
          </p:grpSpPr>
          <p:sp>
            <p:nvSpPr>
              <p:cNvPr id="878681" name="Freeform 1113"/>
              <p:cNvSpPr>
                <a:spLocks/>
              </p:cNvSpPr>
              <p:nvPr/>
            </p:nvSpPr>
            <p:spPr bwMode="auto">
              <a:xfrm>
                <a:off x="4000" y="1632"/>
                <a:ext cx="48" cy="152"/>
              </a:xfrm>
              <a:custGeom>
                <a:avLst/>
                <a:gdLst/>
                <a:ahLst/>
                <a:cxnLst>
                  <a:cxn ang="0">
                    <a:pos x="0" y="0"/>
                  </a:cxn>
                  <a:cxn ang="0">
                    <a:pos x="40" y="0"/>
                  </a:cxn>
                  <a:cxn ang="0">
                    <a:pos x="48" y="152"/>
                  </a:cxn>
                  <a:cxn ang="0">
                    <a:pos x="8" y="152"/>
                  </a:cxn>
                  <a:cxn ang="0">
                    <a:pos x="0" y="0"/>
                  </a:cxn>
                </a:cxnLst>
                <a:rect l="0" t="0" r="r" b="b"/>
                <a:pathLst>
                  <a:path w="48" h="152">
                    <a:moveTo>
                      <a:pt x="0" y="0"/>
                    </a:moveTo>
                    <a:lnTo>
                      <a:pt x="40" y="0"/>
                    </a:lnTo>
                    <a:lnTo>
                      <a:pt x="48" y="152"/>
                    </a:lnTo>
                    <a:lnTo>
                      <a:pt x="8" y="152"/>
                    </a:lnTo>
                    <a:lnTo>
                      <a:pt x="0" y="0"/>
                    </a:lnTo>
                    <a:close/>
                  </a:path>
                </a:pathLst>
              </a:custGeom>
              <a:solidFill>
                <a:srgbClr val="FF0000"/>
              </a:solidFill>
              <a:ln w="9525">
                <a:noFill/>
                <a:round/>
                <a:headEnd/>
                <a:tailEnd/>
              </a:ln>
            </p:spPr>
            <p:txBody>
              <a:bodyPr/>
              <a:lstStyle/>
              <a:p>
                <a:endParaRPr lang="en-US"/>
              </a:p>
            </p:txBody>
          </p:sp>
          <p:sp>
            <p:nvSpPr>
              <p:cNvPr id="878682" name="Freeform 1114"/>
              <p:cNvSpPr>
                <a:spLocks/>
              </p:cNvSpPr>
              <p:nvPr/>
            </p:nvSpPr>
            <p:spPr bwMode="auto">
              <a:xfrm>
                <a:off x="3944" y="1696"/>
                <a:ext cx="160" cy="176"/>
              </a:xfrm>
              <a:custGeom>
                <a:avLst/>
                <a:gdLst/>
                <a:ahLst/>
                <a:cxnLst>
                  <a:cxn ang="0">
                    <a:pos x="80" y="176"/>
                  </a:cxn>
                  <a:cxn ang="0">
                    <a:pos x="0" y="0"/>
                  </a:cxn>
                  <a:cxn ang="0">
                    <a:pos x="80" y="80"/>
                  </a:cxn>
                  <a:cxn ang="0">
                    <a:pos x="160" y="0"/>
                  </a:cxn>
                  <a:cxn ang="0">
                    <a:pos x="80" y="176"/>
                  </a:cxn>
                </a:cxnLst>
                <a:rect l="0" t="0" r="r" b="b"/>
                <a:pathLst>
                  <a:path w="160" h="176">
                    <a:moveTo>
                      <a:pt x="80" y="176"/>
                    </a:moveTo>
                    <a:lnTo>
                      <a:pt x="0" y="0"/>
                    </a:lnTo>
                    <a:lnTo>
                      <a:pt x="80" y="80"/>
                    </a:lnTo>
                    <a:lnTo>
                      <a:pt x="160" y="0"/>
                    </a:lnTo>
                    <a:lnTo>
                      <a:pt x="80" y="176"/>
                    </a:lnTo>
                    <a:close/>
                  </a:path>
                </a:pathLst>
              </a:custGeom>
              <a:solidFill>
                <a:srgbClr val="FF0000"/>
              </a:solidFill>
              <a:ln w="9525">
                <a:noFill/>
                <a:round/>
                <a:headEnd/>
                <a:tailEnd/>
              </a:ln>
            </p:spPr>
            <p:txBody>
              <a:bodyPr/>
              <a:lstStyle/>
              <a:p>
                <a:endParaRPr lang="en-US"/>
              </a:p>
            </p:txBody>
          </p:sp>
        </p:grpSp>
        <p:sp>
          <p:nvSpPr>
            <p:cNvPr id="878683" name="Rectangle 1115"/>
            <p:cNvSpPr>
              <a:spLocks noChangeArrowheads="1"/>
            </p:cNvSpPr>
            <p:nvPr/>
          </p:nvSpPr>
          <p:spPr bwMode="auto">
            <a:xfrm>
              <a:off x="3360" y="1392"/>
              <a:ext cx="144" cy="264"/>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878684" name="Rectangle 1116"/>
            <p:cNvSpPr>
              <a:spLocks noChangeArrowheads="1"/>
            </p:cNvSpPr>
            <p:nvPr/>
          </p:nvSpPr>
          <p:spPr bwMode="auto">
            <a:xfrm>
              <a:off x="1064" y="1512"/>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grpSp>
      <p:sp>
        <p:nvSpPr>
          <p:cNvPr id="878685" name="Rectangle 1117"/>
          <p:cNvSpPr>
            <a:spLocks noChangeArrowheads="1"/>
          </p:cNvSpPr>
          <p:nvPr/>
        </p:nvSpPr>
        <p:spPr bwMode="auto">
          <a:xfrm>
            <a:off x="304800" y="32766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More convenient with upright image:</a:t>
            </a:r>
          </a:p>
        </p:txBody>
      </p:sp>
      <p:grpSp>
        <p:nvGrpSpPr>
          <p:cNvPr id="878686" name="Group 1118"/>
          <p:cNvGrpSpPr>
            <a:grpSpLocks/>
          </p:cNvGrpSpPr>
          <p:nvPr/>
        </p:nvGrpSpPr>
        <p:grpSpPr bwMode="auto">
          <a:xfrm>
            <a:off x="1765300" y="3886200"/>
            <a:ext cx="4406900" cy="1914525"/>
            <a:chOff x="1112" y="2448"/>
            <a:chExt cx="2776" cy="1206"/>
          </a:xfrm>
        </p:grpSpPr>
        <p:sp>
          <p:nvSpPr>
            <p:cNvPr id="878687" name="Freeform 1119"/>
            <p:cNvSpPr>
              <a:spLocks/>
            </p:cNvSpPr>
            <p:nvPr/>
          </p:nvSpPr>
          <p:spPr bwMode="auto">
            <a:xfrm>
              <a:off x="1376" y="2952"/>
              <a:ext cx="2144" cy="24"/>
            </a:xfrm>
            <a:custGeom>
              <a:avLst/>
              <a:gdLst/>
              <a:ahLst/>
              <a:cxnLst>
                <a:cxn ang="0">
                  <a:pos x="2144" y="0"/>
                </a:cxn>
                <a:cxn ang="0">
                  <a:pos x="2144" y="16"/>
                </a:cxn>
                <a:cxn ang="0">
                  <a:pos x="0" y="24"/>
                </a:cxn>
                <a:cxn ang="0">
                  <a:pos x="0" y="8"/>
                </a:cxn>
                <a:cxn ang="0">
                  <a:pos x="2144" y="0"/>
                </a:cxn>
              </a:cxnLst>
              <a:rect l="0" t="0" r="r" b="b"/>
              <a:pathLst>
                <a:path w="2144" h="24">
                  <a:moveTo>
                    <a:pt x="2144" y="0"/>
                  </a:moveTo>
                  <a:lnTo>
                    <a:pt x="2144" y="16"/>
                  </a:lnTo>
                  <a:lnTo>
                    <a:pt x="0" y="24"/>
                  </a:lnTo>
                  <a:lnTo>
                    <a:pt x="0" y="8"/>
                  </a:lnTo>
                  <a:lnTo>
                    <a:pt x="2144" y="0"/>
                  </a:lnTo>
                  <a:close/>
                </a:path>
              </a:pathLst>
            </a:custGeom>
            <a:solidFill>
              <a:srgbClr val="2222FF"/>
            </a:solidFill>
            <a:ln w="9525">
              <a:noFill/>
              <a:round/>
              <a:headEnd/>
              <a:tailEnd/>
            </a:ln>
          </p:spPr>
          <p:txBody>
            <a:bodyPr/>
            <a:lstStyle/>
            <a:p>
              <a:endParaRPr lang="en-US"/>
            </a:p>
          </p:txBody>
        </p:sp>
        <p:sp>
          <p:nvSpPr>
            <p:cNvPr id="878688" name="Freeform 1120"/>
            <p:cNvSpPr>
              <a:spLocks/>
            </p:cNvSpPr>
            <p:nvPr/>
          </p:nvSpPr>
          <p:spPr bwMode="auto">
            <a:xfrm>
              <a:off x="1320" y="2920"/>
              <a:ext cx="104" cy="96"/>
            </a:xfrm>
            <a:custGeom>
              <a:avLst/>
              <a:gdLst/>
              <a:ahLst/>
              <a:cxnLst>
                <a:cxn ang="0">
                  <a:pos x="0" y="48"/>
                </a:cxn>
                <a:cxn ang="0">
                  <a:pos x="104" y="0"/>
                </a:cxn>
                <a:cxn ang="0">
                  <a:pos x="56" y="48"/>
                </a:cxn>
                <a:cxn ang="0">
                  <a:pos x="104" y="96"/>
                </a:cxn>
                <a:cxn ang="0">
                  <a:pos x="0" y="48"/>
                </a:cxn>
              </a:cxnLst>
              <a:rect l="0" t="0" r="r" b="b"/>
              <a:pathLst>
                <a:path w="104" h="96">
                  <a:moveTo>
                    <a:pt x="0" y="48"/>
                  </a:moveTo>
                  <a:lnTo>
                    <a:pt x="104" y="0"/>
                  </a:lnTo>
                  <a:lnTo>
                    <a:pt x="56" y="48"/>
                  </a:lnTo>
                  <a:lnTo>
                    <a:pt x="104" y="96"/>
                  </a:lnTo>
                  <a:lnTo>
                    <a:pt x="0" y="48"/>
                  </a:lnTo>
                  <a:close/>
                </a:path>
              </a:pathLst>
            </a:custGeom>
            <a:solidFill>
              <a:srgbClr val="2222FF"/>
            </a:solidFill>
            <a:ln w="9525">
              <a:noFill/>
              <a:round/>
              <a:headEnd/>
              <a:tailEnd/>
            </a:ln>
          </p:spPr>
          <p:txBody>
            <a:bodyPr/>
            <a:lstStyle/>
            <a:p>
              <a:endParaRPr lang="en-US"/>
            </a:p>
          </p:txBody>
        </p:sp>
        <p:sp>
          <p:nvSpPr>
            <p:cNvPr id="878689" name="Rectangle 1121"/>
            <p:cNvSpPr>
              <a:spLocks noChangeArrowheads="1"/>
            </p:cNvSpPr>
            <p:nvPr/>
          </p:nvSpPr>
          <p:spPr bwMode="auto">
            <a:xfrm>
              <a:off x="1496" y="2560"/>
              <a:ext cx="40" cy="392"/>
            </a:xfrm>
            <a:prstGeom prst="rect">
              <a:avLst/>
            </a:prstGeom>
            <a:solidFill>
              <a:srgbClr val="FF0000"/>
            </a:solidFill>
            <a:ln w="9525">
              <a:noFill/>
              <a:miter lim="800000"/>
              <a:headEnd/>
              <a:tailEnd/>
            </a:ln>
          </p:spPr>
          <p:txBody>
            <a:bodyPr/>
            <a:lstStyle/>
            <a:p>
              <a:endParaRPr lang="en-US"/>
            </a:p>
          </p:txBody>
        </p:sp>
        <p:sp>
          <p:nvSpPr>
            <p:cNvPr id="878690" name="Freeform 1122"/>
            <p:cNvSpPr>
              <a:spLocks/>
            </p:cNvSpPr>
            <p:nvPr/>
          </p:nvSpPr>
          <p:spPr bwMode="auto">
            <a:xfrm>
              <a:off x="1440" y="2472"/>
              <a:ext cx="152" cy="176"/>
            </a:xfrm>
            <a:custGeom>
              <a:avLst/>
              <a:gdLst/>
              <a:ahLst/>
              <a:cxnLst>
                <a:cxn ang="0">
                  <a:pos x="80" y="0"/>
                </a:cxn>
                <a:cxn ang="0">
                  <a:pos x="152" y="176"/>
                </a:cxn>
                <a:cxn ang="0">
                  <a:pos x="80" y="96"/>
                </a:cxn>
                <a:cxn ang="0">
                  <a:pos x="0" y="176"/>
                </a:cxn>
                <a:cxn ang="0">
                  <a:pos x="80" y="0"/>
                </a:cxn>
              </a:cxnLst>
              <a:rect l="0" t="0" r="r" b="b"/>
              <a:pathLst>
                <a:path w="152" h="176">
                  <a:moveTo>
                    <a:pt x="80" y="0"/>
                  </a:moveTo>
                  <a:lnTo>
                    <a:pt x="152" y="176"/>
                  </a:lnTo>
                  <a:lnTo>
                    <a:pt x="80" y="96"/>
                  </a:lnTo>
                  <a:lnTo>
                    <a:pt x="0" y="176"/>
                  </a:lnTo>
                  <a:lnTo>
                    <a:pt x="80" y="0"/>
                  </a:lnTo>
                  <a:close/>
                </a:path>
              </a:pathLst>
            </a:custGeom>
            <a:solidFill>
              <a:srgbClr val="FF0000"/>
            </a:solidFill>
            <a:ln w="9525">
              <a:noFill/>
              <a:round/>
              <a:headEnd/>
              <a:tailEnd/>
            </a:ln>
          </p:spPr>
          <p:txBody>
            <a:bodyPr/>
            <a:lstStyle/>
            <a:p>
              <a:endParaRPr lang="en-US"/>
            </a:p>
          </p:txBody>
        </p:sp>
        <p:sp>
          <p:nvSpPr>
            <p:cNvPr id="878691" name="Freeform 1123"/>
            <p:cNvSpPr>
              <a:spLocks/>
            </p:cNvSpPr>
            <p:nvPr/>
          </p:nvSpPr>
          <p:spPr bwMode="auto">
            <a:xfrm>
              <a:off x="3320" y="2936"/>
              <a:ext cx="64" cy="56"/>
            </a:xfrm>
            <a:custGeom>
              <a:avLst/>
              <a:gdLst/>
              <a:ahLst/>
              <a:cxnLst>
                <a:cxn ang="0">
                  <a:pos x="64" y="24"/>
                </a:cxn>
                <a:cxn ang="0">
                  <a:pos x="48" y="48"/>
                </a:cxn>
                <a:cxn ang="0">
                  <a:pos x="32" y="56"/>
                </a:cxn>
                <a:cxn ang="0">
                  <a:pos x="32" y="56"/>
                </a:cxn>
                <a:cxn ang="0">
                  <a:pos x="8" y="48"/>
                </a:cxn>
                <a:cxn ang="0">
                  <a:pos x="0" y="24"/>
                </a:cxn>
                <a:cxn ang="0">
                  <a:pos x="0" y="24"/>
                </a:cxn>
                <a:cxn ang="0">
                  <a:pos x="8" y="8"/>
                </a:cxn>
                <a:cxn ang="0">
                  <a:pos x="32" y="0"/>
                </a:cxn>
                <a:cxn ang="0">
                  <a:pos x="32" y="0"/>
                </a:cxn>
                <a:cxn ang="0">
                  <a:pos x="48" y="8"/>
                </a:cxn>
                <a:cxn ang="0">
                  <a:pos x="64" y="24"/>
                </a:cxn>
              </a:cxnLst>
              <a:rect l="0" t="0" r="r" b="b"/>
              <a:pathLst>
                <a:path w="64" h="56">
                  <a:moveTo>
                    <a:pt x="64" y="24"/>
                  </a:moveTo>
                  <a:lnTo>
                    <a:pt x="48" y="48"/>
                  </a:lnTo>
                  <a:lnTo>
                    <a:pt x="32" y="56"/>
                  </a:lnTo>
                  <a:lnTo>
                    <a:pt x="32" y="56"/>
                  </a:lnTo>
                  <a:lnTo>
                    <a:pt x="8" y="48"/>
                  </a:lnTo>
                  <a:lnTo>
                    <a:pt x="0" y="24"/>
                  </a:lnTo>
                  <a:lnTo>
                    <a:pt x="0" y="24"/>
                  </a:lnTo>
                  <a:lnTo>
                    <a:pt x="8" y="8"/>
                  </a:lnTo>
                  <a:lnTo>
                    <a:pt x="32" y="0"/>
                  </a:lnTo>
                  <a:lnTo>
                    <a:pt x="32" y="0"/>
                  </a:lnTo>
                  <a:lnTo>
                    <a:pt x="48" y="8"/>
                  </a:lnTo>
                  <a:lnTo>
                    <a:pt x="64" y="24"/>
                  </a:lnTo>
                  <a:close/>
                </a:path>
              </a:pathLst>
            </a:custGeom>
            <a:solidFill>
              <a:srgbClr val="2222FF"/>
            </a:solidFill>
            <a:ln w="9525">
              <a:noFill/>
              <a:round/>
              <a:headEnd/>
              <a:tailEnd/>
            </a:ln>
          </p:spPr>
          <p:txBody>
            <a:bodyPr/>
            <a:lstStyle/>
            <a:p>
              <a:endParaRPr lang="en-US"/>
            </a:p>
          </p:txBody>
        </p:sp>
        <p:sp>
          <p:nvSpPr>
            <p:cNvPr id="878692" name="Line 1124"/>
            <p:cNvSpPr>
              <a:spLocks noChangeShapeType="1"/>
            </p:cNvSpPr>
            <p:nvPr/>
          </p:nvSpPr>
          <p:spPr bwMode="auto">
            <a:xfrm flipH="1">
              <a:off x="3368" y="2960"/>
              <a:ext cx="16" cy="24"/>
            </a:xfrm>
            <a:prstGeom prst="line">
              <a:avLst/>
            </a:prstGeom>
            <a:noFill/>
            <a:ln w="12700">
              <a:solidFill>
                <a:srgbClr val="2222FF"/>
              </a:solidFill>
              <a:round/>
              <a:headEnd/>
              <a:tailEnd/>
            </a:ln>
          </p:spPr>
          <p:txBody>
            <a:bodyPr/>
            <a:lstStyle/>
            <a:p>
              <a:endParaRPr lang="en-US"/>
            </a:p>
          </p:txBody>
        </p:sp>
        <p:sp>
          <p:nvSpPr>
            <p:cNvPr id="878693" name="Line 1125"/>
            <p:cNvSpPr>
              <a:spLocks noChangeShapeType="1"/>
            </p:cNvSpPr>
            <p:nvPr/>
          </p:nvSpPr>
          <p:spPr bwMode="auto">
            <a:xfrm>
              <a:off x="3368" y="2984"/>
              <a:ext cx="1" cy="1"/>
            </a:xfrm>
            <a:prstGeom prst="line">
              <a:avLst/>
            </a:prstGeom>
            <a:noFill/>
            <a:ln w="12700">
              <a:solidFill>
                <a:srgbClr val="2222FF"/>
              </a:solidFill>
              <a:round/>
              <a:headEnd/>
              <a:tailEnd/>
            </a:ln>
          </p:spPr>
          <p:txBody>
            <a:bodyPr/>
            <a:lstStyle/>
            <a:p>
              <a:endParaRPr lang="en-US"/>
            </a:p>
          </p:txBody>
        </p:sp>
        <p:sp>
          <p:nvSpPr>
            <p:cNvPr id="878694" name="Line 1126"/>
            <p:cNvSpPr>
              <a:spLocks noChangeShapeType="1"/>
            </p:cNvSpPr>
            <p:nvPr/>
          </p:nvSpPr>
          <p:spPr bwMode="auto">
            <a:xfrm flipH="1">
              <a:off x="3352" y="2984"/>
              <a:ext cx="16" cy="8"/>
            </a:xfrm>
            <a:prstGeom prst="line">
              <a:avLst/>
            </a:prstGeom>
            <a:noFill/>
            <a:ln w="12700">
              <a:solidFill>
                <a:srgbClr val="2222FF"/>
              </a:solidFill>
              <a:round/>
              <a:headEnd/>
              <a:tailEnd/>
            </a:ln>
          </p:spPr>
          <p:txBody>
            <a:bodyPr/>
            <a:lstStyle/>
            <a:p>
              <a:endParaRPr lang="en-US"/>
            </a:p>
          </p:txBody>
        </p:sp>
        <p:sp>
          <p:nvSpPr>
            <p:cNvPr id="878695" name="Line 1127"/>
            <p:cNvSpPr>
              <a:spLocks noChangeShapeType="1"/>
            </p:cNvSpPr>
            <p:nvPr/>
          </p:nvSpPr>
          <p:spPr bwMode="auto">
            <a:xfrm>
              <a:off x="3352" y="2992"/>
              <a:ext cx="1" cy="1"/>
            </a:xfrm>
            <a:prstGeom prst="line">
              <a:avLst/>
            </a:prstGeom>
            <a:noFill/>
            <a:ln w="12700">
              <a:solidFill>
                <a:srgbClr val="2222FF"/>
              </a:solidFill>
              <a:round/>
              <a:headEnd/>
              <a:tailEnd/>
            </a:ln>
          </p:spPr>
          <p:txBody>
            <a:bodyPr/>
            <a:lstStyle/>
            <a:p>
              <a:endParaRPr lang="en-US"/>
            </a:p>
          </p:txBody>
        </p:sp>
        <p:sp>
          <p:nvSpPr>
            <p:cNvPr id="878696" name="Line 1128"/>
            <p:cNvSpPr>
              <a:spLocks noChangeShapeType="1"/>
            </p:cNvSpPr>
            <p:nvPr/>
          </p:nvSpPr>
          <p:spPr bwMode="auto">
            <a:xfrm>
              <a:off x="3352" y="2992"/>
              <a:ext cx="1" cy="1"/>
            </a:xfrm>
            <a:prstGeom prst="line">
              <a:avLst/>
            </a:prstGeom>
            <a:noFill/>
            <a:ln w="12700">
              <a:solidFill>
                <a:srgbClr val="2222FF"/>
              </a:solidFill>
              <a:round/>
              <a:headEnd/>
              <a:tailEnd/>
            </a:ln>
          </p:spPr>
          <p:txBody>
            <a:bodyPr/>
            <a:lstStyle/>
            <a:p>
              <a:endParaRPr lang="en-US"/>
            </a:p>
          </p:txBody>
        </p:sp>
        <p:sp>
          <p:nvSpPr>
            <p:cNvPr id="878697" name="Line 1129"/>
            <p:cNvSpPr>
              <a:spLocks noChangeShapeType="1"/>
            </p:cNvSpPr>
            <p:nvPr/>
          </p:nvSpPr>
          <p:spPr bwMode="auto">
            <a:xfrm>
              <a:off x="3352" y="2992"/>
              <a:ext cx="1" cy="1"/>
            </a:xfrm>
            <a:prstGeom prst="line">
              <a:avLst/>
            </a:prstGeom>
            <a:noFill/>
            <a:ln w="12700">
              <a:solidFill>
                <a:srgbClr val="2222FF"/>
              </a:solidFill>
              <a:round/>
              <a:headEnd/>
              <a:tailEnd/>
            </a:ln>
          </p:spPr>
          <p:txBody>
            <a:bodyPr/>
            <a:lstStyle/>
            <a:p>
              <a:endParaRPr lang="en-US"/>
            </a:p>
          </p:txBody>
        </p:sp>
        <p:sp>
          <p:nvSpPr>
            <p:cNvPr id="878698" name="Line 1130"/>
            <p:cNvSpPr>
              <a:spLocks noChangeShapeType="1"/>
            </p:cNvSpPr>
            <p:nvPr/>
          </p:nvSpPr>
          <p:spPr bwMode="auto">
            <a:xfrm flipH="1" flipV="1">
              <a:off x="3328" y="2984"/>
              <a:ext cx="24" cy="8"/>
            </a:xfrm>
            <a:prstGeom prst="line">
              <a:avLst/>
            </a:prstGeom>
            <a:noFill/>
            <a:ln w="12700">
              <a:solidFill>
                <a:srgbClr val="2222FF"/>
              </a:solidFill>
              <a:round/>
              <a:headEnd/>
              <a:tailEnd/>
            </a:ln>
          </p:spPr>
          <p:txBody>
            <a:bodyPr/>
            <a:lstStyle/>
            <a:p>
              <a:endParaRPr lang="en-US"/>
            </a:p>
          </p:txBody>
        </p:sp>
        <p:sp>
          <p:nvSpPr>
            <p:cNvPr id="878699" name="Line 1131"/>
            <p:cNvSpPr>
              <a:spLocks noChangeShapeType="1"/>
            </p:cNvSpPr>
            <p:nvPr/>
          </p:nvSpPr>
          <p:spPr bwMode="auto">
            <a:xfrm>
              <a:off x="3328" y="2984"/>
              <a:ext cx="1" cy="1"/>
            </a:xfrm>
            <a:prstGeom prst="line">
              <a:avLst/>
            </a:prstGeom>
            <a:noFill/>
            <a:ln w="12700">
              <a:solidFill>
                <a:srgbClr val="2222FF"/>
              </a:solidFill>
              <a:round/>
              <a:headEnd/>
              <a:tailEnd/>
            </a:ln>
          </p:spPr>
          <p:txBody>
            <a:bodyPr/>
            <a:lstStyle/>
            <a:p>
              <a:endParaRPr lang="en-US"/>
            </a:p>
          </p:txBody>
        </p:sp>
        <p:sp>
          <p:nvSpPr>
            <p:cNvPr id="878700" name="Line 1132"/>
            <p:cNvSpPr>
              <a:spLocks noChangeShapeType="1"/>
            </p:cNvSpPr>
            <p:nvPr/>
          </p:nvSpPr>
          <p:spPr bwMode="auto">
            <a:xfrm flipH="1" flipV="1">
              <a:off x="3320" y="2960"/>
              <a:ext cx="8" cy="24"/>
            </a:xfrm>
            <a:prstGeom prst="line">
              <a:avLst/>
            </a:prstGeom>
            <a:noFill/>
            <a:ln w="12700">
              <a:solidFill>
                <a:srgbClr val="2222FF"/>
              </a:solidFill>
              <a:round/>
              <a:headEnd/>
              <a:tailEnd/>
            </a:ln>
          </p:spPr>
          <p:txBody>
            <a:bodyPr/>
            <a:lstStyle/>
            <a:p>
              <a:endParaRPr lang="en-US"/>
            </a:p>
          </p:txBody>
        </p:sp>
        <p:sp>
          <p:nvSpPr>
            <p:cNvPr id="878701" name="Line 1133"/>
            <p:cNvSpPr>
              <a:spLocks noChangeShapeType="1"/>
            </p:cNvSpPr>
            <p:nvPr/>
          </p:nvSpPr>
          <p:spPr bwMode="auto">
            <a:xfrm>
              <a:off x="3320" y="2960"/>
              <a:ext cx="1" cy="1"/>
            </a:xfrm>
            <a:prstGeom prst="line">
              <a:avLst/>
            </a:prstGeom>
            <a:noFill/>
            <a:ln w="12700">
              <a:solidFill>
                <a:srgbClr val="2222FF"/>
              </a:solidFill>
              <a:round/>
              <a:headEnd/>
              <a:tailEnd/>
            </a:ln>
          </p:spPr>
          <p:txBody>
            <a:bodyPr/>
            <a:lstStyle/>
            <a:p>
              <a:endParaRPr lang="en-US"/>
            </a:p>
          </p:txBody>
        </p:sp>
        <p:sp>
          <p:nvSpPr>
            <p:cNvPr id="878702" name="Line 1134"/>
            <p:cNvSpPr>
              <a:spLocks noChangeShapeType="1"/>
            </p:cNvSpPr>
            <p:nvPr/>
          </p:nvSpPr>
          <p:spPr bwMode="auto">
            <a:xfrm>
              <a:off x="3320" y="2960"/>
              <a:ext cx="1" cy="1"/>
            </a:xfrm>
            <a:prstGeom prst="line">
              <a:avLst/>
            </a:prstGeom>
            <a:noFill/>
            <a:ln w="12700">
              <a:solidFill>
                <a:srgbClr val="2222FF"/>
              </a:solidFill>
              <a:round/>
              <a:headEnd/>
              <a:tailEnd/>
            </a:ln>
          </p:spPr>
          <p:txBody>
            <a:bodyPr/>
            <a:lstStyle/>
            <a:p>
              <a:endParaRPr lang="en-US"/>
            </a:p>
          </p:txBody>
        </p:sp>
        <p:sp>
          <p:nvSpPr>
            <p:cNvPr id="878703" name="Line 1135"/>
            <p:cNvSpPr>
              <a:spLocks noChangeShapeType="1"/>
            </p:cNvSpPr>
            <p:nvPr/>
          </p:nvSpPr>
          <p:spPr bwMode="auto">
            <a:xfrm>
              <a:off x="3320" y="2960"/>
              <a:ext cx="1" cy="1"/>
            </a:xfrm>
            <a:prstGeom prst="line">
              <a:avLst/>
            </a:prstGeom>
            <a:noFill/>
            <a:ln w="12700">
              <a:solidFill>
                <a:srgbClr val="2222FF"/>
              </a:solidFill>
              <a:round/>
              <a:headEnd/>
              <a:tailEnd/>
            </a:ln>
          </p:spPr>
          <p:txBody>
            <a:bodyPr/>
            <a:lstStyle/>
            <a:p>
              <a:endParaRPr lang="en-US"/>
            </a:p>
          </p:txBody>
        </p:sp>
        <p:sp>
          <p:nvSpPr>
            <p:cNvPr id="878704" name="Line 1136"/>
            <p:cNvSpPr>
              <a:spLocks noChangeShapeType="1"/>
            </p:cNvSpPr>
            <p:nvPr/>
          </p:nvSpPr>
          <p:spPr bwMode="auto">
            <a:xfrm flipV="1">
              <a:off x="3320" y="2944"/>
              <a:ext cx="8" cy="16"/>
            </a:xfrm>
            <a:prstGeom prst="line">
              <a:avLst/>
            </a:prstGeom>
            <a:noFill/>
            <a:ln w="12700">
              <a:solidFill>
                <a:srgbClr val="2222FF"/>
              </a:solidFill>
              <a:round/>
              <a:headEnd/>
              <a:tailEnd/>
            </a:ln>
          </p:spPr>
          <p:txBody>
            <a:bodyPr/>
            <a:lstStyle/>
            <a:p>
              <a:endParaRPr lang="en-US"/>
            </a:p>
          </p:txBody>
        </p:sp>
        <p:sp>
          <p:nvSpPr>
            <p:cNvPr id="878705" name="Line 1137"/>
            <p:cNvSpPr>
              <a:spLocks noChangeShapeType="1"/>
            </p:cNvSpPr>
            <p:nvPr/>
          </p:nvSpPr>
          <p:spPr bwMode="auto">
            <a:xfrm>
              <a:off x="3328" y="2944"/>
              <a:ext cx="1" cy="1"/>
            </a:xfrm>
            <a:prstGeom prst="line">
              <a:avLst/>
            </a:prstGeom>
            <a:noFill/>
            <a:ln w="12700">
              <a:solidFill>
                <a:srgbClr val="2222FF"/>
              </a:solidFill>
              <a:round/>
              <a:headEnd/>
              <a:tailEnd/>
            </a:ln>
          </p:spPr>
          <p:txBody>
            <a:bodyPr/>
            <a:lstStyle/>
            <a:p>
              <a:endParaRPr lang="en-US"/>
            </a:p>
          </p:txBody>
        </p:sp>
        <p:sp>
          <p:nvSpPr>
            <p:cNvPr id="878706" name="Line 1138"/>
            <p:cNvSpPr>
              <a:spLocks noChangeShapeType="1"/>
            </p:cNvSpPr>
            <p:nvPr/>
          </p:nvSpPr>
          <p:spPr bwMode="auto">
            <a:xfrm flipV="1">
              <a:off x="3328" y="2936"/>
              <a:ext cx="24" cy="8"/>
            </a:xfrm>
            <a:prstGeom prst="line">
              <a:avLst/>
            </a:prstGeom>
            <a:noFill/>
            <a:ln w="12700">
              <a:solidFill>
                <a:srgbClr val="2222FF"/>
              </a:solidFill>
              <a:round/>
              <a:headEnd/>
              <a:tailEnd/>
            </a:ln>
          </p:spPr>
          <p:txBody>
            <a:bodyPr/>
            <a:lstStyle/>
            <a:p>
              <a:endParaRPr lang="en-US"/>
            </a:p>
          </p:txBody>
        </p:sp>
        <p:sp>
          <p:nvSpPr>
            <p:cNvPr id="878707" name="Line 1139"/>
            <p:cNvSpPr>
              <a:spLocks noChangeShapeType="1"/>
            </p:cNvSpPr>
            <p:nvPr/>
          </p:nvSpPr>
          <p:spPr bwMode="auto">
            <a:xfrm>
              <a:off x="3352" y="2936"/>
              <a:ext cx="1" cy="1"/>
            </a:xfrm>
            <a:prstGeom prst="line">
              <a:avLst/>
            </a:prstGeom>
            <a:noFill/>
            <a:ln w="12700">
              <a:solidFill>
                <a:srgbClr val="2222FF"/>
              </a:solidFill>
              <a:round/>
              <a:headEnd/>
              <a:tailEnd/>
            </a:ln>
          </p:spPr>
          <p:txBody>
            <a:bodyPr/>
            <a:lstStyle/>
            <a:p>
              <a:endParaRPr lang="en-US"/>
            </a:p>
          </p:txBody>
        </p:sp>
        <p:sp>
          <p:nvSpPr>
            <p:cNvPr id="878708" name="Line 1140"/>
            <p:cNvSpPr>
              <a:spLocks noChangeShapeType="1"/>
            </p:cNvSpPr>
            <p:nvPr/>
          </p:nvSpPr>
          <p:spPr bwMode="auto">
            <a:xfrm>
              <a:off x="3352" y="2936"/>
              <a:ext cx="1" cy="1"/>
            </a:xfrm>
            <a:prstGeom prst="line">
              <a:avLst/>
            </a:prstGeom>
            <a:noFill/>
            <a:ln w="12700">
              <a:solidFill>
                <a:srgbClr val="2222FF"/>
              </a:solidFill>
              <a:round/>
              <a:headEnd/>
              <a:tailEnd/>
            </a:ln>
          </p:spPr>
          <p:txBody>
            <a:bodyPr/>
            <a:lstStyle/>
            <a:p>
              <a:endParaRPr lang="en-US"/>
            </a:p>
          </p:txBody>
        </p:sp>
        <p:sp>
          <p:nvSpPr>
            <p:cNvPr id="878709" name="Line 1141"/>
            <p:cNvSpPr>
              <a:spLocks noChangeShapeType="1"/>
            </p:cNvSpPr>
            <p:nvPr/>
          </p:nvSpPr>
          <p:spPr bwMode="auto">
            <a:xfrm>
              <a:off x="3352" y="2936"/>
              <a:ext cx="1" cy="1"/>
            </a:xfrm>
            <a:prstGeom prst="line">
              <a:avLst/>
            </a:prstGeom>
            <a:noFill/>
            <a:ln w="12700">
              <a:solidFill>
                <a:srgbClr val="2222FF"/>
              </a:solidFill>
              <a:round/>
              <a:headEnd/>
              <a:tailEnd/>
            </a:ln>
          </p:spPr>
          <p:txBody>
            <a:bodyPr/>
            <a:lstStyle/>
            <a:p>
              <a:endParaRPr lang="en-US"/>
            </a:p>
          </p:txBody>
        </p:sp>
        <p:sp>
          <p:nvSpPr>
            <p:cNvPr id="878710" name="Line 1142"/>
            <p:cNvSpPr>
              <a:spLocks noChangeShapeType="1"/>
            </p:cNvSpPr>
            <p:nvPr/>
          </p:nvSpPr>
          <p:spPr bwMode="auto">
            <a:xfrm>
              <a:off x="3352" y="2936"/>
              <a:ext cx="16" cy="8"/>
            </a:xfrm>
            <a:prstGeom prst="line">
              <a:avLst/>
            </a:prstGeom>
            <a:noFill/>
            <a:ln w="12700">
              <a:solidFill>
                <a:srgbClr val="2222FF"/>
              </a:solidFill>
              <a:round/>
              <a:headEnd/>
              <a:tailEnd/>
            </a:ln>
          </p:spPr>
          <p:txBody>
            <a:bodyPr/>
            <a:lstStyle/>
            <a:p>
              <a:endParaRPr lang="en-US"/>
            </a:p>
          </p:txBody>
        </p:sp>
        <p:sp>
          <p:nvSpPr>
            <p:cNvPr id="878711" name="Line 1143"/>
            <p:cNvSpPr>
              <a:spLocks noChangeShapeType="1"/>
            </p:cNvSpPr>
            <p:nvPr/>
          </p:nvSpPr>
          <p:spPr bwMode="auto">
            <a:xfrm>
              <a:off x="3368" y="2944"/>
              <a:ext cx="1" cy="1"/>
            </a:xfrm>
            <a:prstGeom prst="line">
              <a:avLst/>
            </a:prstGeom>
            <a:noFill/>
            <a:ln w="12700">
              <a:solidFill>
                <a:srgbClr val="2222FF"/>
              </a:solidFill>
              <a:round/>
              <a:headEnd/>
              <a:tailEnd/>
            </a:ln>
          </p:spPr>
          <p:txBody>
            <a:bodyPr/>
            <a:lstStyle/>
            <a:p>
              <a:endParaRPr lang="en-US"/>
            </a:p>
          </p:txBody>
        </p:sp>
        <p:sp>
          <p:nvSpPr>
            <p:cNvPr id="878712" name="Line 1144"/>
            <p:cNvSpPr>
              <a:spLocks noChangeShapeType="1"/>
            </p:cNvSpPr>
            <p:nvPr/>
          </p:nvSpPr>
          <p:spPr bwMode="auto">
            <a:xfrm>
              <a:off x="3368" y="2944"/>
              <a:ext cx="16" cy="16"/>
            </a:xfrm>
            <a:prstGeom prst="line">
              <a:avLst/>
            </a:prstGeom>
            <a:noFill/>
            <a:ln w="12700">
              <a:solidFill>
                <a:srgbClr val="2222FF"/>
              </a:solidFill>
              <a:round/>
              <a:headEnd/>
              <a:tailEnd/>
            </a:ln>
          </p:spPr>
          <p:txBody>
            <a:bodyPr/>
            <a:lstStyle/>
            <a:p>
              <a:endParaRPr lang="en-US"/>
            </a:p>
          </p:txBody>
        </p:sp>
        <p:sp>
          <p:nvSpPr>
            <p:cNvPr id="878713" name="Line 1145"/>
            <p:cNvSpPr>
              <a:spLocks noChangeShapeType="1"/>
            </p:cNvSpPr>
            <p:nvPr/>
          </p:nvSpPr>
          <p:spPr bwMode="auto">
            <a:xfrm>
              <a:off x="3384" y="2960"/>
              <a:ext cx="1" cy="1"/>
            </a:xfrm>
            <a:prstGeom prst="line">
              <a:avLst/>
            </a:prstGeom>
            <a:noFill/>
            <a:ln w="12700">
              <a:solidFill>
                <a:srgbClr val="2222FF"/>
              </a:solidFill>
              <a:round/>
              <a:headEnd/>
              <a:tailEnd/>
            </a:ln>
          </p:spPr>
          <p:txBody>
            <a:bodyPr/>
            <a:lstStyle/>
            <a:p>
              <a:endParaRPr lang="en-US"/>
            </a:p>
          </p:txBody>
        </p:sp>
        <p:sp>
          <p:nvSpPr>
            <p:cNvPr id="878714" name="Freeform 1146"/>
            <p:cNvSpPr>
              <a:spLocks/>
            </p:cNvSpPr>
            <p:nvPr/>
          </p:nvSpPr>
          <p:spPr bwMode="auto">
            <a:xfrm>
              <a:off x="2416" y="2936"/>
              <a:ext cx="96" cy="80"/>
            </a:xfrm>
            <a:custGeom>
              <a:avLst/>
              <a:gdLst/>
              <a:ahLst/>
              <a:cxnLst>
                <a:cxn ang="0">
                  <a:pos x="96" y="40"/>
                </a:cxn>
                <a:cxn ang="0">
                  <a:pos x="80" y="72"/>
                </a:cxn>
                <a:cxn ang="0">
                  <a:pos x="48" y="80"/>
                </a:cxn>
                <a:cxn ang="0">
                  <a:pos x="48" y="80"/>
                </a:cxn>
                <a:cxn ang="0">
                  <a:pos x="16" y="72"/>
                </a:cxn>
                <a:cxn ang="0">
                  <a:pos x="0" y="40"/>
                </a:cxn>
                <a:cxn ang="0">
                  <a:pos x="0" y="40"/>
                </a:cxn>
                <a:cxn ang="0">
                  <a:pos x="16" y="8"/>
                </a:cxn>
                <a:cxn ang="0">
                  <a:pos x="48" y="0"/>
                </a:cxn>
                <a:cxn ang="0">
                  <a:pos x="48" y="0"/>
                </a:cxn>
                <a:cxn ang="0">
                  <a:pos x="80" y="8"/>
                </a:cxn>
                <a:cxn ang="0">
                  <a:pos x="96" y="40"/>
                </a:cxn>
              </a:cxnLst>
              <a:rect l="0" t="0" r="r" b="b"/>
              <a:pathLst>
                <a:path w="96" h="80">
                  <a:moveTo>
                    <a:pt x="96" y="40"/>
                  </a:moveTo>
                  <a:lnTo>
                    <a:pt x="80" y="72"/>
                  </a:lnTo>
                  <a:lnTo>
                    <a:pt x="48" y="80"/>
                  </a:lnTo>
                  <a:lnTo>
                    <a:pt x="48" y="80"/>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878715" name="Line 1147"/>
            <p:cNvSpPr>
              <a:spLocks noChangeShapeType="1"/>
            </p:cNvSpPr>
            <p:nvPr/>
          </p:nvSpPr>
          <p:spPr bwMode="auto">
            <a:xfrm flipH="1">
              <a:off x="2496" y="2976"/>
              <a:ext cx="16" cy="32"/>
            </a:xfrm>
            <a:prstGeom prst="line">
              <a:avLst/>
            </a:prstGeom>
            <a:noFill/>
            <a:ln w="12700">
              <a:solidFill>
                <a:srgbClr val="2222FF"/>
              </a:solidFill>
              <a:round/>
              <a:headEnd/>
              <a:tailEnd/>
            </a:ln>
          </p:spPr>
          <p:txBody>
            <a:bodyPr/>
            <a:lstStyle/>
            <a:p>
              <a:endParaRPr lang="en-US"/>
            </a:p>
          </p:txBody>
        </p:sp>
        <p:sp>
          <p:nvSpPr>
            <p:cNvPr id="878716" name="Line 1148"/>
            <p:cNvSpPr>
              <a:spLocks noChangeShapeType="1"/>
            </p:cNvSpPr>
            <p:nvPr/>
          </p:nvSpPr>
          <p:spPr bwMode="auto">
            <a:xfrm>
              <a:off x="2496" y="3008"/>
              <a:ext cx="1" cy="1"/>
            </a:xfrm>
            <a:prstGeom prst="line">
              <a:avLst/>
            </a:prstGeom>
            <a:noFill/>
            <a:ln w="12700">
              <a:solidFill>
                <a:srgbClr val="2222FF"/>
              </a:solidFill>
              <a:round/>
              <a:headEnd/>
              <a:tailEnd/>
            </a:ln>
          </p:spPr>
          <p:txBody>
            <a:bodyPr/>
            <a:lstStyle/>
            <a:p>
              <a:endParaRPr lang="en-US"/>
            </a:p>
          </p:txBody>
        </p:sp>
        <p:sp>
          <p:nvSpPr>
            <p:cNvPr id="878717" name="Line 1149"/>
            <p:cNvSpPr>
              <a:spLocks noChangeShapeType="1"/>
            </p:cNvSpPr>
            <p:nvPr/>
          </p:nvSpPr>
          <p:spPr bwMode="auto">
            <a:xfrm flipH="1">
              <a:off x="2464" y="3008"/>
              <a:ext cx="32" cy="8"/>
            </a:xfrm>
            <a:prstGeom prst="line">
              <a:avLst/>
            </a:prstGeom>
            <a:noFill/>
            <a:ln w="12700">
              <a:solidFill>
                <a:srgbClr val="2222FF"/>
              </a:solidFill>
              <a:round/>
              <a:headEnd/>
              <a:tailEnd/>
            </a:ln>
          </p:spPr>
          <p:txBody>
            <a:bodyPr/>
            <a:lstStyle/>
            <a:p>
              <a:endParaRPr lang="en-US"/>
            </a:p>
          </p:txBody>
        </p:sp>
        <p:sp>
          <p:nvSpPr>
            <p:cNvPr id="878718" name="Line 1150"/>
            <p:cNvSpPr>
              <a:spLocks noChangeShapeType="1"/>
            </p:cNvSpPr>
            <p:nvPr/>
          </p:nvSpPr>
          <p:spPr bwMode="auto">
            <a:xfrm>
              <a:off x="2464" y="3016"/>
              <a:ext cx="1" cy="1"/>
            </a:xfrm>
            <a:prstGeom prst="line">
              <a:avLst/>
            </a:prstGeom>
            <a:noFill/>
            <a:ln w="12700">
              <a:solidFill>
                <a:srgbClr val="2222FF"/>
              </a:solidFill>
              <a:round/>
              <a:headEnd/>
              <a:tailEnd/>
            </a:ln>
          </p:spPr>
          <p:txBody>
            <a:bodyPr/>
            <a:lstStyle/>
            <a:p>
              <a:endParaRPr lang="en-US"/>
            </a:p>
          </p:txBody>
        </p:sp>
        <p:sp>
          <p:nvSpPr>
            <p:cNvPr id="878719" name="Line 1151"/>
            <p:cNvSpPr>
              <a:spLocks noChangeShapeType="1"/>
            </p:cNvSpPr>
            <p:nvPr/>
          </p:nvSpPr>
          <p:spPr bwMode="auto">
            <a:xfrm>
              <a:off x="2464" y="3016"/>
              <a:ext cx="1" cy="1"/>
            </a:xfrm>
            <a:prstGeom prst="line">
              <a:avLst/>
            </a:prstGeom>
            <a:noFill/>
            <a:ln w="12700">
              <a:solidFill>
                <a:srgbClr val="2222FF"/>
              </a:solidFill>
              <a:round/>
              <a:headEnd/>
              <a:tailEnd/>
            </a:ln>
          </p:spPr>
          <p:txBody>
            <a:bodyPr/>
            <a:lstStyle/>
            <a:p>
              <a:endParaRPr lang="en-US"/>
            </a:p>
          </p:txBody>
        </p:sp>
        <p:sp>
          <p:nvSpPr>
            <p:cNvPr id="878720" name="Line 1152"/>
            <p:cNvSpPr>
              <a:spLocks noChangeShapeType="1"/>
            </p:cNvSpPr>
            <p:nvPr/>
          </p:nvSpPr>
          <p:spPr bwMode="auto">
            <a:xfrm>
              <a:off x="2464" y="3016"/>
              <a:ext cx="1" cy="1"/>
            </a:xfrm>
            <a:prstGeom prst="line">
              <a:avLst/>
            </a:prstGeom>
            <a:noFill/>
            <a:ln w="12700">
              <a:solidFill>
                <a:srgbClr val="2222FF"/>
              </a:solidFill>
              <a:round/>
              <a:headEnd/>
              <a:tailEnd/>
            </a:ln>
          </p:spPr>
          <p:txBody>
            <a:bodyPr/>
            <a:lstStyle/>
            <a:p>
              <a:endParaRPr lang="en-US"/>
            </a:p>
          </p:txBody>
        </p:sp>
        <p:sp>
          <p:nvSpPr>
            <p:cNvPr id="878721" name="Line 1153"/>
            <p:cNvSpPr>
              <a:spLocks noChangeShapeType="1"/>
            </p:cNvSpPr>
            <p:nvPr/>
          </p:nvSpPr>
          <p:spPr bwMode="auto">
            <a:xfrm flipH="1" flipV="1">
              <a:off x="2432" y="3008"/>
              <a:ext cx="32" cy="8"/>
            </a:xfrm>
            <a:prstGeom prst="line">
              <a:avLst/>
            </a:prstGeom>
            <a:noFill/>
            <a:ln w="12700">
              <a:solidFill>
                <a:srgbClr val="2222FF"/>
              </a:solidFill>
              <a:round/>
              <a:headEnd/>
              <a:tailEnd/>
            </a:ln>
          </p:spPr>
          <p:txBody>
            <a:bodyPr/>
            <a:lstStyle/>
            <a:p>
              <a:endParaRPr lang="en-US"/>
            </a:p>
          </p:txBody>
        </p:sp>
        <p:sp>
          <p:nvSpPr>
            <p:cNvPr id="878722" name="Line 1154"/>
            <p:cNvSpPr>
              <a:spLocks noChangeShapeType="1"/>
            </p:cNvSpPr>
            <p:nvPr/>
          </p:nvSpPr>
          <p:spPr bwMode="auto">
            <a:xfrm>
              <a:off x="2432" y="3008"/>
              <a:ext cx="1" cy="1"/>
            </a:xfrm>
            <a:prstGeom prst="line">
              <a:avLst/>
            </a:prstGeom>
            <a:noFill/>
            <a:ln w="12700">
              <a:solidFill>
                <a:srgbClr val="2222FF"/>
              </a:solidFill>
              <a:round/>
              <a:headEnd/>
              <a:tailEnd/>
            </a:ln>
          </p:spPr>
          <p:txBody>
            <a:bodyPr/>
            <a:lstStyle/>
            <a:p>
              <a:endParaRPr lang="en-US"/>
            </a:p>
          </p:txBody>
        </p:sp>
        <p:sp>
          <p:nvSpPr>
            <p:cNvPr id="878723" name="Line 1155"/>
            <p:cNvSpPr>
              <a:spLocks noChangeShapeType="1"/>
            </p:cNvSpPr>
            <p:nvPr/>
          </p:nvSpPr>
          <p:spPr bwMode="auto">
            <a:xfrm flipH="1" flipV="1">
              <a:off x="2416" y="2976"/>
              <a:ext cx="16" cy="32"/>
            </a:xfrm>
            <a:prstGeom prst="line">
              <a:avLst/>
            </a:prstGeom>
            <a:noFill/>
            <a:ln w="12700">
              <a:solidFill>
                <a:srgbClr val="2222FF"/>
              </a:solidFill>
              <a:round/>
              <a:headEnd/>
              <a:tailEnd/>
            </a:ln>
          </p:spPr>
          <p:txBody>
            <a:bodyPr/>
            <a:lstStyle/>
            <a:p>
              <a:endParaRPr lang="en-US"/>
            </a:p>
          </p:txBody>
        </p:sp>
        <p:sp>
          <p:nvSpPr>
            <p:cNvPr id="878724" name="Line 1156"/>
            <p:cNvSpPr>
              <a:spLocks noChangeShapeType="1"/>
            </p:cNvSpPr>
            <p:nvPr/>
          </p:nvSpPr>
          <p:spPr bwMode="auto">
            <a:xfrm>
              <a:off x="2416" y="2976"/>
              <a:ext cx="1" cy="1"/>
            </a:xfrm>
            <a:prstGeom prst="line">
              <a:avLst/>
            </a:prstGeom>
            <a:noFill/>
            <a:ln w="12700">
              <a:solidFill>
                <a:srgbClr val="2222FF"/>
              </a:solidFill>
              <a:round/>
              <a:headEnd/>
              <a:tailEnd/>
            </a:ln>
          </p:spPr>
          <p:txBody>
            <a:bodyPr/>
            <a:lstStyle/>
            <a:p>
              <a:endParaRPr lang="en-US"/>
            </a:p>
          </p:txBody>
        </p:sp>
        <p:sp>
          <p:nvSpPr>
            <p:cNvPr id="878725" name="Line 1157"/>
            <p:cNvSpPr>
              <a:spLocks noChangeShapeType="1"/>
            </p:cNvSpPr>
            <p:nvPr/>
          </p:nvSpPr>
          <p:spPr bwMode="auto">
            <a:xfrm>
              <a:off x="2416" y="2976"/>
              <a:ext cx="1" cy="1"/>
            </a:xfrm>
            <a:prstGeom prst="line">
              <a:avLst/>
            </a:prstGeom>
            <a:noFill/>
            <a:ln w="12700">
              <a:solidFill>
                <a:srgbClr val="2222FF"/>
              </a:solidFill>
              <a:round/>
              <a:headEnd/>
              <a:tailEnd/>
            </a:ln>
          </p:spPr>
          <p:txBody>
            <a:bodyPr/>
            <a:lstStyle/>
            <a:p>
              <a:endParaRPr lang="en-US"/>
            </a:p>
          </p:txBody>
        </p:sp>
        <p:sp>
          <p:nvSpPr>
            <p:cNvPr id="878726" name="Line 1158"/>
            <p:cNvSpPr>
              <a:spLocks noChangeShapeType="1"/>
            </p:cNvSpPr>
            <p:nvPr/>
          </p:nvSpPr>
          <p:spPr bwMode="auto">
            <a:xfrm>
              <a:off x="2416" y="2976"/>
              <a:ext cx="1" cy="1"/>
            </a:xfrm>
            <a:prstGeom prst="line">
              <a:avLst/>
            </a:prstGeom>
            <a:noFill/>
            <a:ln w="12700">
              <a:solidFill>
                <a:srgbClr val="2222FF"/>
              </a:solidFill>
              <a:round/>
              <a:headEnd/>
              <a:tailEnd/>
            </a:ln>
          </p:spPr>
          <p:txBody>
            <a:bodyPr/>
            <a:lstStyle/>
            <a:p>
              <a:endParaRPr lang="en-US"/>
            </a:p>
          </p:txBody>
        </p:sp>
        <p:sp>
          <p:nvSpPr>
            <p:cNvPr id="878727" name="Line 1159"/>
            <p:cNvSpPr>
              <a:spLocks noChangeShapeType="1"/>
            </p:cNvSpPr>
            <p:nvPr/>
          </p:nvSpPr>
          <p:spPr bwMode="auto">
            <a:xfrm flipV="1">
              <a:off x="2416" y="2944"/>
              <a:ext cx="16" cy="32"/>
            </a:xfrm>
            <a:prstGeom prst="line">
              <a:avLst/>
            </a:prstGeom>
            <a:noFill/>
            <a:ln w="12700">
              <a:solidFill>
                <a:srgbClr val="2222FF"/>
              </a:solidFill>
              <a:round/>
              <a:headEnd/>
              <a:tailEnd/>
            </a:ln>
          </p:spPr>
          <p:txBody>
            <a:bodyPr/>
            <a:lstStyle/>
            <a:p>
              <a:endParaRPr lang="en-US"/>
            </a:p>
          </p:txBody>
        </p:sp>
        <p:sp>
          <p:nvSpPr>
            <p:cNvPr id="878728" name="Line 1160"/>
            <p:cNvSpPr>
              <a:spLocks noChangeShapeType="1"/>
            </p:cNvSpPr>
            <p:nvPr/>
          </p:nvSpPr>
          <p:spPr bwMode="auto">
            <a:xfrm>
              <a:off x="2432" y="2944"/>
              <a:ext cx="1" cy="1"/>
            </a:xfrm>
            <a:prstGeom prst="line">
              <a:avLst/>
            </a:prstGeom>
            <a:noFill/>
            <a:ln w="12700">
              <a:solidFill>
                <a:srgbClr val="2222FF"/>
              </a:solidFill>
              <a:round/>
              <a:headEnd/>
              <a:tailEnd/>
            </a:ln>
          </p:spPr>
          <p:txBody>
            <a:bodyPr/>
            <a:lstStyle/>
            <a:p>
              <a:endParaRPr lang="en-US"/>
            </a:p>
          </p:txBody>
        </p:sp>
        <p:sp>
          <p:nvSpPr>
            <p:cNvPr id="878729" name="Line 1161"/>
            <p:cNvSpPr>
              <a:spLocks noChangeShapeType="1"/>
            </p:cNvSpPr>
            <p:nvPr/>
          </p:nvSpPr>
          <p:spPr bwMode="auto">
            <a:xfrm flipV="1">
              <a:off x="2432" y="2936"/>
              <a:ext cx="32" cy="8"/>
            </a:xfrm>
            <a:prstGeom prst="line">
              <a:avLst/>
            </a:prstGeom>
            <a:noFill/>
            <a:ln w="12700">
              <a:solidFill>
                <a:srgbClr val="2222FF"/>
              </a:solidFill>
              <a:round/>
              <a:headEnd/>
              <a:tailEnd/>
            </a:ln>
          </p:spPr>
          <p:txBody>
            <a:bodyPr/>
            <a:lstStyle/>
            <a:p>
              <a:endParaRPr lang="en-US"/>
            </a:p>
          </p:txBody>
        </p:sp>
        <p:sp>
          <p:nvSpPr>
            <p:cNvPr id="878730" name="Line 1162"/>
            <p:cNvSpPr>
              <a:spLocks noChangeShapeType="1"/>
            </p:cNvSpPr>
            <p:nvPr/>
          </p:nvSpPr>
          <p:spPr bwMode="auto">
            <a:xfrm>
              <a:off x="2464" y="2936"/>
              <a:ext cx="1" cy="1"/>
            </a:xfrm>
            <a:prstGeom prst="line">
              <a:avLst/>
            </a:prstGeom>
            <a:noFill/>
            <a:ln w="12700">
              <a:solidFill>
                <a:srgbClr val="2222FF"/>
              </a:solidFill>
              <a:round/>
              <a:headEnd/>
              <a:tailEnd/>
            </a:ln>
          </p:spPr>
          <p:txBody>
            <a:bodyPr/>
            <a:lstStyle/>
            <a:p>
              <a:endParaRPr lang="en-US"/>
            </a:p>
          </p:txBody>
        </p:sp>
        <p:sp>
          <p:nvSpPr>
            <p:cNvPr id="878731" name="Line 1163"/>
            <p:cNvSpPr>
              <a:spLocks noChangeShapeType="1"/>
            </p:cNvSpPr>
            <p:nvPr/>
          </p:nvSpPr>
          <p:spPr bwMode="auto">
            <a:xfrm>
              <a:off x="2464" y="2936"/>
              <a:ext cx="1" cy="1"/>
            </a:xfrm>
            <a:prstGeom prst="line">
              <a:avLst/>
            </a:prstGeom>
            <a:noFill/>
            <a:ln w="12700">
              <a:solidFill>
                <a:srgbClr val="2222FF"/>
              </a:solidFill>
              <a:round/>
              <a:headEnd/>
              <a:tailEnd/>
            </a:ln>
          </p:spPr>
          <p:txBody>
            <a:bodyPr/>
            <a:lstStyle/>
            <a:p>
              <a:endParaRPr lang="en-US"/>
            </a:p>
          </p:txBody>
        </p:sp>
        <p:sp>
          <p:nvSpPr>
            <p:cNvPr id="878732" name="Line 1164"/>
            <p:cNvSpPr>
              <a:spLocks noChangeShapeType="1"/>
            </p:cNvSpPr>
            <p:nvPr/>
          </p:nvSpPr>
          <p:spPr bwMode="auto">
            <a:xfrm>
              <a:off x="2464" y="2936"/>
              <a:ext cx="1" cy="1"/>
            </a:xfrm>
            <a:prstGeom prst="line">
              <a:avLst/>
            </a:prstGeom>
            <a:noFill/>
            <a:ln w="12700">
              <a:solidFill>
                <a:srgbClr val="2222FF"/>
              </a:solidFill>
              <a:round/>
              <a:headEnd/>
              <a:tailEnd/>
            </a:ln>
          </p:spPr>
          <p:txBody>
            <a:bodyPr/>
            <a:lstStyle/>
            <a:p>
              <a:endParaRPr lang="en-US"/>
            </a:p>
          </p:txBody>
        </p:sp>
        <p:sp>
          <p:nvSpPr>
            <p:cNvPr id="878733" name="Line 1165"/>
            <p:cNvSpPr>
              <a:spLocks noChangeShapeType="1"/>
            </p:cNvSpPr>
            <p:nvPr/>
          </p:nvSpPr>
          <p:spPr bwMode="auto">
            <a:xfrm>
              <a:off x="2464" y="2936"/>
              <a:ext cx="32" cy="8"/>
            </a:xfrm>
            <a:prstGeom prst="line">
              <a:avLst/>
            </a:prstGeom>
            <a:noFill/>
            <a:ln w="12700">
              <a:solidFill>
                <a:srgbClr val="2222FF"/>
              </a:solidFill>
              <a:round/>
              <a:headEnd/>
              <a:tailEnd/>
            </a:ln>
          </p:spPr>
          <p:txBody>
            <a:bodyPr/>
            <a:lstStyle/>
            <a:p>
              <a:endParaRPr lang="en-US"/>
            </a:p>
          </p:txBody>
        </p:sp>
        <p:sp>
          <p:nvSpPr>
            <p:cNvPr id="878734" name="Line 1166"/>
            <p:cNvSpPr>
              <a:spLocks noChangeShapeType="1"/>
            </p:cNvSpPr>
            <p:nvPr/>
          </p:nvSpPr>
          <p:spPr bwMode="auto">
            <a:xfrm>
              <a:off x="2496" y="2944"/>
              <a:ext cx="1" cy="1"/>
            </a:xfrm>
            <a:prstGeom prst="line">
              <a:avLst/>
            </a:prstGeom>
            <a:noFill/>
            <a:ln w="12700">
              <a:solidFill>
                <a:srgbClr val="2222FF"/>
              </a:solidFill>
              <a:round/>
              <a:headEnd/>
              <a:tailEnd/>
            </a:ln>
          </p:spPr>
          <p:txBody>
            <a:bodyPr/>
            <a:lstStyle/>
            <a:p>
              <a:endParaRPr lang="en-US"/>
            </a:p>
          </p:txBody>
        </p:sp>
        <p:sp>
          <p:nvSpPr>
            <p:cNvPr id="878735" name="Line 1167"/>
            <p:cNvSpPr>
              <a:spLocks noChangeShapeType="1"/>
            </p:cNvSpPr>
            <p:nvPr/>
          </p:nvSpPr>
          <p:spPr bwMode="auto">
            <a:xfrm>
              <a:off x="2496" y="2944"/>
              <a:ext cx="16" cy="32"/>
            </a:xfrm>
            <a:prstGeom prst="line">
              <a:avLst/>
            </a:prstGeom>
            <a:noFill/>
            <a:ln w="12700">
              <a:solidFill>
                <a:srgbClr val="2222FF"/>
              </a:solidFill>
              <a:round/>
              <a:headEnd/>
              <a:tailEnd/>
            </a:ln>
          </p:spPr>
          <p:txBody>
            <a:bodyPr/>
            <a:lstStyle/>
            <a:p>
              <a:endParaRPr lang="en-US"/>
            </a:p>
          </p:txBody>
        </p:sp>
        <p:sp>
          <p:nvSpPr>
            <p:cNvPr id="878736" name="Line 1168"/>
            <p:cNvSpPr>
              <a:spLocks noChangeShapeType="1"/>
            </p:cNvSpPr>
            <p:nvPr/>
          </p:nvSpPr>
          <p:spPr bwMode="auto">
            <a:xfrm>
              <a:off x="2512" y="2976"/>
              <a:ext cx="1" cy="1"/>
            </a:xfrm>
            <a:prstGeom prst="line">
              <a:avLst/>
            </a:prstGeom>
            <a:noFill/>
            <a:ln w="12700">
              <a:solidFill>
                <a:srgbClr val="2222FF"/>
              </a:solidFill>
              <a:round/>
              <a:headEnd/>
              <a:tailEnd/>
            </a:ln>
          </p:spPr>
          <p:txBody>
            <a:bodyPr/>
            <a:lstStyle/>
            <a:p>
              <a:endParaRPr lang="en-US"/>
            </a:p>
          </p:txBody>
        </p:sp>
        <p:sp>
          <p:nvSpPr>
            <p:cNvPr id="878737" name="Freeform 1169"/>
            <p:cNvSpPr>
              <a:spLocks/>
            </p:cNvSpPr>
            <p:nvPr/>
          </p:nvSpPr>
          <p:spPr bwMode="auto">
            <a:xfrm>
              <a:off x="1520" y="2448"/>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38" name="Freeform 1170"/>
            <p:cNvSpPr>
              <a:spLocks/>
            </p:cNvSpPr>
            <p:nvPr/>
          </p:nvSpPr>
          <p:spPr bwMode="auto">
            <a:xfrm>
              <a:off x="1616" y="2472"/>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39" name="Freeform 1171"/>
            <p:cNvSpPr>
              <a:spLocks/>
            </p:cNvSpPr>
            <p:nvPr/>
          </p:nvSpPr>
          <p:spPr bwMode="auto">
            <a:xfrm>
              <a:off x="1704" y="2496"/>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40" name="Freeform 1172"/>
            <p:cNvSpPr>
              <a:spLocks/>
            </p:cNvSpPr>
            <p:nvPr/>
          </p:nvSpPr>
          <p:spPr bwMode="auto">
            <a:xfrm>
              <a:off x="1800" y="2528"/>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1" name="Freeform 1173"/>
            <p:cNvSpPr>
              <a:spLocks/>
            </p:cNvSpPr>
            <p:nvPr/>
          </p:nvSpPr>
          <p:spPr bwMode="auto">
            <a:xfrm>
              <a:off x="1896" y="2552"/>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42" name="Freeform 1174"/>
            <p:cNvSpPr>
              <a:spLocks/>
            </p:cNvSpPr>
            <p:nvPr/>
          </p:nvSpPr>
          <p:spPr bwMode="auto">
            <a:xfrm>
              <a:off x="1984" y="2576"/>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3" name="Freeform 1175"/>
            <p:cNvSpPr>
              <a:spLocks/>
            </p:cNvSpPr>
            <p:nvPr/>
          </p:nvSpPr>
          <p:spPr bwMode="auto">
            <a:xfrm>
              <a:off x="2080" y="2600"/>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44" name="Freeform 1176"/>
            <p:cNvSpPr>
              <a:spLocks/>
            </p:cNvSpPr>
            <p:nvPr/>
          </p:nvSpPr>
          <p:spPr bwMode="auto">
            <a:xfrm>
              <a:off x="2168" y="2624"/>
              <a:ext cx="64" cy="32"/>
            </a:xfrm>
            <a:custGeom>
              <a:avLst/>
              <a:gdLst/>
              <a:ahLst/>
              <a:cxnLst>
                <a:cxn ang="0">
                  <a:pos x="0" y="16"/>
                </a:cxn>
                <a:cxn ang="0">
                  <a:pos x="8" y="0"/>
                </a:cxn>
                <a:cxn ang="0">
                  <a:pos x="64" y="24"/>
                </a:cxn>
                <a:cxn ang="0">
                  <a:pos x="56" y="32"/>
                </a:cxn>
                <a:cxn ang="0">
                  <a:pos x="0" y="16"/>
                </a:cxn>
              </a:cxnLst>
              <a:rect l="0" t="0" r="r" b="b"/>
              <a:pathLst>
                <a:path w="64" h="32">
                  <a:moveTo>
                    <a:pt x="0" y="16"/>
                  </a:moveTo>
                  <a:lnTo>
                    <a:pt x="8" y="0"/>
                  </a:lnTo>
                  <a:lnTo>
                    <a:pt x="64" y="24"/>
                  </a:lnTo>
                  <a:lnTo>
                    <a:pt x="56" y="32"/>
                  </a:lnTo>
                  <a:lnTo>
                    <a:pt x="0" y="16"/>
                  </a:lnTo>
                  <a:close/>
                </a:path>
              </a:pathLst>
            </a:custGeom>
            <a:solidFill>
              <a:srgbClr val="FF22FF"/>
            </a:solidFill>
            <a:ln w="9525">
              <a:noFill/>
              <a:round/>
              <a:headEnd/>
              <a:tailEnd/>
            </a:ln>
          </p:spPr>
          <p:txBody>
            <a:bodyPr/>
            <a:lstStyle/>
            <a:p>
              <a:endParaRPr lang="en-US"/>
            </a:p>
          </p:txBody>
        </p:sp>
        <p:sp>
          <p:nvSpPr>
            <p:cNvPr id="878745" name="Freeform 1177"/>
            <p:cNvSpPr>
              <a:spLocks/>
            </p:cNvSpPr>
            <p:nvPr/>
          </p:nvSpPr>
          <p:spPr bwMode="auto">
            <a:xfrm>
              <a:off x="2264" y="2656"/>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6" name="Freeform 1178"/>
            <p:cNvSpPr>
              <a:spLocks/>
            </p:cNvSpPr>
            <p:nvPr/>
          </p:nvSpPr>
          <p:spPr bwMode="auto">
            <a:xfrm>
              <a:off x="2352" y="2680"/>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47" name="Freeform 1179"/>
            <p:cNvSpPr>
              <a:spLocks/>
            </p:cNvSpPr>
            <p:nvPr/>
          </p:nvSpPr>
          <p:spPr bwMode="auto">
            <a:xfrm>
              <a:off x="2448" y="2704"/>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8" name="Freeform 1180"/>
            <p:cNvSpPr>
              <a:spLocks/>
            </p:cNvSpPr>
            <p:nvPr/>
          </p:nvSpPr>
          <p:spPr bwMode="auto">
            <a:xfrm>
              <a:off x="2536" y="2728"/>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49" name="Freeform 1181"/>
            <p:cNvSpPr>
              <a:spLocks/>
            </p:cNvSpPr>
            <p:nvPr/>
          </p:nvSpPr>
          <p:spPr bwMode="auto">
            <a:xfrm>
              <a:off x="2632" y="2760"/>
              <a:ext cx="64" cy="32"/>
            </a:xfrm>
            <a:custGeom>
              <a:avLst/>
              <a:gdLst/>
              <a:ahLst/>
              <a:cxnLst>
                <a:cxn ang="0">
                  <a:pos x="0" y="8"/>
                </a:cxn>
                <a:cxn ang="0">
                  <a:pos x="8" y="0"/>
                </a:cxn>
                <a:cxn ang="0">
                  <a:pos x="64" y="16"/>
                </a:cxn>
                <a:cxn ang="0">
                  <a:pos x="56" y="32"/>
                </a:cxn>
                <a:cxn ang="0">
                  <a:pos x="0" y="8"/>
                </a:cxn>
              </a:cxnLst>
              <a:rect l="0" t="0" r="r" b="b"/>
              <a:pathLst>
                <a:path w="64" h="32">
                  <a:moveTo>
                    <a:pt x="0" y="8"/>
                  </a:moveTo>
                  <a:lnTo>
                    <a:pt x="8" y="0"/>
                  </a:lnTo>
                  <a:lnTo>
                    <a:pt x="64" y="16"/>
                  </a:lnTo>
                  <a:lnTo>
                    <a:pt x="56" y="32"/>
                  </a:lnTo>
                  <a:lnTo>
                    <a:pt x="0" y="8"/>
                  </a:lnTo>
                  <a:close/>
                </a:path>
              </a:pathLst>
            </a:custGeom>
            <a:solidFill>
              <a:srgbClr val="FF22FF"/>
            </a:solidFill>
            <a:ln w="9525">
              <a:noFill/>
              <a:round/>
              <a:headEnd/>
              <a:tailEnd/>
            </a:ln>
          </p:spPr>
          <p:txBody>
            <a:bodyPr/>
            <a:lstStyle/>
            <a:p>
              <a:endParaRPr lang="en-US"/>
            </a:p>
          </p:txBody>
        </p:sp>
        <p:sp>
          <p:nvSpPr>
            <p:cNvPr id="878750" name="Freeform 1182"/>
            <p:cNvSpPr>
              <a:spLocks/>
            </p:cNvSpPr>
            <p:nvPr/>
          </p:nvSpPr>
          <p:spPr bwMode="auto">
            <a:xfrm>
              <a:off x="2728" y="2784"/>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51" name="Freeform 1183"/>
            <p:cNvSpPr>
              <a:spLocks/>
            </p:cNvSpPr>
            <p:nvPr/>
          </p:nvSpPr>
          <p:spPr bwMode="auto">
            <a:xfrm>
              <a:off x="2816" y="2808"/>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2" name="Freeform 1184"/>
            <p:cNvSpPr>
              <a:spLocks/>
            </p:cNvSpPr>
            <p:nvPr/>
          </p:nvSpPr>
          <p:spPr bwMode="auto">
            <a:xfrm>
              <a:off x="2912" y="2832"/>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53" name="Freeform 1185"/>
            <p:cNvSpPr>
              <a:spLocks/>
            </p:cNvSpPr>
            <p:nvPr/>
          </p:nvSpPr>
          <p:spPr bwMode="auto">
            <a:xfrm>
              <a:off x="3000" y="2856"/>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4" name="Freeform 1186"/>
            <p:cNvSpPr>
              <a:spLocks/>
            </p:cNvSpPr>
            <p:nvPr/>
          </p:nvSpPr>
          <p:spPr bwMode="auto">
            <a:xfrm>
              <a:off x="3096" y="2888"/>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5" name="Freeform 1187"/>
            <p:cNvSpPr>
              <a:spLocks/>
            </p:cNvSpPr>
            <p:nvPr/>
          </p:nvSpPr>
          <p:spPr bwMode="auto">
            <a:xfrm>
              <a:off x="3184" y="2912"/>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56" name="Freeform 1188"/>
            <p:cNvSpPr>
              <a:spLocks/>
            </p:cNvSpPr>
            <p:nvPr/>
          </p:nvSpPr>
          <p:spPr bwMode="auto">
            <a:xfrm>
              <a:off x="3280" y="2936"/>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7" name="Freeform 1189"/>
            <p:cNvSpPr>
              <a:spLocks/>
            </p:cNvSpPr>
            <p:nvPr/>
          </p:nvSpPr>
          <p:spPr bwMode="auto">
            <a:xfrm>
              <a:off x="3376" y="2960"/>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58" name="Freeform 1190"/>
            <p:cNvSpPr>
              <a:spLocks/>
            </p:cNvSpPr>
            <p:nvPr/>
          </p:nvSpPr>
          <p:spPr bwMode="auto">
            <a:xfrm>
              <a:off x="3464" y="2984"/>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9" name="Freeform 1191"/>
            <p:cNvSpPr>
              <a:spLocks/>
            </p:cNvSpPr>
            <p:nvPr/>
          </p:nvSpPr>
          <p:spPr bwMode="auto">
            <a:xfrm>
              <a:off x="3560" y="3016"/>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60" name="Freeform 1192"/>
            <p:cNvSpPr>
              <a:spLocks/>
            </p:cNvSpPr>
            <p:nvPr/>
          </p:nvSpPr>
          <p:spPr bwMode="auto">
            <a:xfrm>
              <a:off x="3648" y="3040"/>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61" name="Freeform 1193"/>
            <p:cNvSpPr>
              <a:spLocks/>
            </p:cNvSpPr>
            <p:nvPr/>
          </p:nvSpPr>
          <p:spPr bwMode="auto">
            <a:xfrm>
              <a:off x="3744" y="3064"/>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62" name="Freeform 1194"/>
            <p:cNvSpPr>
              <a:spLocks/>
            </p:cNvSpPr>
            <p:nvPr/>
          </p:nvSpPr>
          <p:spPr bwMode="auto">
            <a:xfrm>
              <a:off x="3832" y="3088"/>
              <a:ext cx="56" cy="32"/>
            </a:xfrm>
            <a:custGeom>
              <a:avLst/>
              <a:gdLst/>
              <a:ahLst/>
              <a:cxnLst>
                <a:cxn ang="0">
                  <a:pos x="0" y="16"/>
                </a:cxn>
                <a:cxn ang="0">
                  <a:pos x="8" y="0"/>
                </a:cxn>
                <a:cxn ang="0">
                  <a:pos x="56" y="16"/>
                </a:cxn>
                <a:cxn ang="0">
                  <a:pos x="48" y="32"/>
                </a:cxn>
                <a:cxn ang="0">
                  <a:pos x="0" y="16"/>
                </a:cxn>
              </a:cxnLst>
              <a:rect l="0" t="0" r="r" b="b"/>
              <a:pathLst>
                <a:path w="56" h="32">
                  <a:moveTo>
                    <a:pt x="0" y="16"/>
                  </a:moveTo>
                  <a:lnTo>
                    <a:pt x="8" y="0"/>
                  </a:lnTo>
                  <a:lnTo>
                    <a:pt x="56" y="16"/>
                  </a:lnTo>
                  <a:lnTo>
                    <a:pt x="48" y="32"/>
                  </a:lnTo>
                  <a:lnTo>
                    <a:pt x="0" y="16"/>
                  </a:lnTo>
                  <a:close/>
                </a:path>
              </a:pathLst>
            </a:custGeom>
            <a:solidFill>
              <a:srgbClr val="FF22FF"/>
            </a:solidFill>
            <a:ln w="9525">
              <a:noFill/>
              <a:round/>
              <a:headEnd/>
              <a:tailEnd/>
            </a:ln>
          </p:spPr>
          <p:txBody>
            <a:bodyPr/>
            <a:lstStyle/>
            <a:p>
              <a:endParaRPr lang="en-US"/>
            </a:p>
          </p:txBody>
        </p:sp>
        <p:sp>
          <p:nvSpPr>
            <p:cNvPr id="878763" name="Freeform 1195"/>
            <p:cNvSpPr>
              <a:spLocks/>
            </p:cNvSpPr>
            <p:nvPr/>
          </p:nvSpPr>
          <p:spPr bwMode="auto">
            <a:xfrm>
              <a:off x="1968" y="2496"/>
              <a:ext cx="976" cy="248"/>
            </a:xfrm>
            <a:custGeom>
              <a:avLst/>
              <a:gdLst/>
              <a:ahLst/>
              <a:cxnLst>
                <a:cxn ang="0">
                  <a:pos x="0" y="16"/>
                </a:cxn>
                <a:cxn ang="0">
                  <a:pos x="8" y="0"/>
                </a:cxn>
                <a:cxn ang="0">
                  <a:pos x="976" y="232"/>
                </a:cxn>
                <a:cxn ang="0">
                  <a:pos x="968" y="248"/>
                </a:cxn>
                <a:cxn ang="0">
                  <a:pos x="0" y="16"/>
                </a:cxn>
              </a:cxnLst>
              <a:rect l="0" t="0" r="r" b="b"/>
              <a:pathLst>
                <a:path w="976" h="248">
                  <a:moveTo>
                    <a:pt x="0" y="16"/>
                  </a:moveTo>
                  <a:lnTo>
                    <a:pt x="8" y="0"/>
                  </a:lnTo>
                  <a:lnTo>
                    <a:pt x="976" y="232"/>
                  </a:lnTo>
                  <a:lnTo>
                    <a:pt x="968" y="248"/>
                  </a:lnTo>
                  <a:lnTo>
                    <a:pt x="0" y="16"/>
                  </a:lnTo>
                  <a:close/>
                </a:path>
              </a:pathLst>
            </a:custGeom>
            <a:solidFill>
              <a:srgbClr val="BB0000"/>
            </a:solidFill>
            <a:ln w="9525">
              <a:noFill/>
              <a:round/>
              <a:headEnd/>
              <a:tailEnd/>
            </a:ln>
          </p:spPr>
          <p:txBody>
            <a:bodyPr/>
            <a:lstStyle/>
            <a:p>
              <a:endParaRPr lang="en-US"/>
            </a:p>
          </p:txBody>
        </p:sp>
        <p:sp>
          <p:nvSpPr>
            <p:cNvPr id="878764" name="Freeform 1196"/>
            <p:cNvSpPr>
              <a:spLocks/>
            </p:cNvSpPr>
            <p:nvPr/>
          </p:nvSpPr>
          <p:spPr bwMode="auto">
            <a:xfrm>
              <a:off x="2936" y="2728"/>
              <a:ext cx="16" cy="696"/>
            </a:xfrm>
            <a:custGeom>
              <a:avLst/>
              <a:gdLst/>
              <a:ahLst/>
              <a:cxnLst>
                <a:cxn ang="0">
                  <a:pos x="16" y="0"/>
                </a:cxn>
                <a:cxn ang="0">
                  <a:pos x="16" y="8"/>
                </a:cxn>
                <a:cxn ang="0">
                  <a:pos x="16" y="696"/>
                </a:cxn>
                <a:cxn ang="0">
                  <a:pos x="0" y="696"/>
                </a:cxn>
                <a:cxn ang="0">
                  <a:pos x="0" y="8"/>
                </a:cxn>
                <a:cxn ang="0">
                  <a:pos x="8" y="0"/>
                </a:cxn>
                <a:cxn ang="0">
                  <a:pos x="16" y="0"/>
                </a:cxn>
              </a:cxnLst>
              <a:rect l="0" t="0" r="r" b="b"/>
              <a:pathLst>
                <a:path w="16" h="696">
                  <a:moveTo>
                    <a:pt x="16" y="0"/>
                  </a:moveTo>
                  <a:lnTo>
                    <a:pt x="16" y="8"/>
                  </a:lnTo>
                  <a:lnTo>
                    <a:pt x="16" y="696"/>
                  </a:lnTo>
                  <a:lnTo>
                    <a:pt x="0" y="696"/>
                  </a:lnTo>
                  <a:lnTo>
                    <a:pt x="0" y="8"/>
                  </a:lnTo>
                  <a:lnTo>
                    <a:pt x="8" y="0"/>
                  </a:lnTo>
                  <a:lnTo>
                    <a:pt x="16" y="0"/>
                  </a:lnTo>
                  <a:close/>
                </a:path>
              </a:pathLst>
            </a:custGeom>
            <a:solidFill>
              <a:srgbClr val="BB0000"/>
            </a:solidFill>
            <a:ln w="9525">
              <a:noFill/>
              <a:round/>
              <a:headEnd/>
              <a:tailEnd/>
            </a:ln>
          </p:spPr>
          <p:txBody>
            <a:bodyPr/>
            <a:lstStyle/>
            <a:p>
              <a:endParaRPr lang="en-US"/>
            </a:p>
          </p:txBody>
        </p:sp>
        <p:sp>
          <p:nvSpPr>
            <p:cNvPr id="878765" name="Freeform 1197"/>
            <p:cNvSpPr>
              <a:spLocks/>
            </p:cNvSpPr>
            <p:nvPr/>
          </p:nvSpPr>
          <p:spPr bwMode="auto">
            <a:xfrm>
              <a:off x="1968" y="3192"/>
              <a:ext cx="984" cy="240"/>
            </a:xfrm>
            <a:custGeom>
              <a:avLst/>
              <a:gdLst/>
              <a:ahLst/>
              <a:cxnLst>
                <a:cxn ang="0">
                  <a:pos x="984" y="240"/>
                </a:cxn>
                <a:cxn ang="0">
                  <a:pos x="968" y="240"/>
                </a:cxn>
                <a:cxn ang="0">
                  <a:pos x="0" y="16"/>
                </a:cxn>
                <a:cxn ang="0">
                  <a:pos x="8" y="0"/>
                </a:cxn>
                <a:cxn ang="0">
                  <a:pos x="976" y="224"/>
                </a:cxn>
                <a:cxn ang="0">
                  <a:pos x="984" y="232"/>
                </a:cxn>
                <a:cxn ang="0">
                  <a:pos x="984" y="240"/>
                </a:cxn>
              </a:cxnLst>
              <a:rect l="0" t="0" r="r" b="b"/>
              <a:pathLst>
                <a:path w="984" h="240">
                  <a:moveTo>
                    <a:pt x="984" y="240"/>
                  </a:moveTo>
                  <a:lnTo>
                    <a:pt x="968" y="240"/>
                  </a:lnTo>
                  <a:lnTo>
                    <a:pt x="0" y="16"/>
                  </a:lnTo>
                  <a:lnTo>
                    <a:pt x="8" y="0"/>
                  </a:lnTo>
                  <a:lnTo>
                    <a:pt x="976" y="224"/>
                  </a:lnTo>
                  <a:lnTo>
                    <a:pt x="984" y="232"/>
                  </a:lnTo>
                  <a:lnTo>
                    <a:pt x="984" y="240"/>
                  </a:lnTo>
                  <a:close/>
                </a:path>
              </a:pathLst>
            </a:custGeom>
            <a:solidFill>
              <a:srgbClr val="BB0000"/>
            </a:solidFill>
            <a:ln w="9525">
              <a:noFill/>
              <a:round/>
              <a:headEnd/>
              <a:tailEnd/>
            </a:ln>
          </p:spPr>
          <p:txBody>
            <a:bodyPr/>
            <a:lstStyle/>
            <a:p>
              <a:endParaRPr lang="en-US"/>
            </a:p>
          </p:txBody>
        </p:sp>
        <p:sp>
          <p:nvSpPr>
            <p:cNvPr id="878766" name="Freeform 1198"/>
            <p:cNvSpPr>
              <a:spLocks/>
            </p:cNvSpPr>
            <p:nvPr/>
          </p:nvSpPr>
          <p:spPr bwMode="auto">
            <a:xfrm>
              <a:off x="1968" y="2504"/>
              <a:ext cx="16" cy="704"/>
            </a:xfrm>
            <a:custGeom>
              <a:avLst/>
              <a:gdLst/>
              <a:ahLst/>
              <a:cxnLst>
                <a:cxn ang="0">
                  <a:pos x="0" y="704"/>
                </a:cxn>
                <a:cxn ang="0">
                  <a:pos x="0" y="696"/>
                </a:cxn>
                <a:cxn ang="0">
                  <a:pos x="0" y="0"/>
                </a:cxn>
                <a:cxn ang="0">
                  <a:pos x="16" y="0"/>
                </a:cxn>
                <a:cxn ang="0">
                  <a:pos x="16" y="696"/>
                </a:cxn>
                <a:cxn ang="0">
                  <a:pos x="0" y="704"/>
                </a:cxn>
                <a:cxn ang="0">
                  <a:pos x="0" y="704"/>
                </a:cxn>
              </a:cxnLst>
              <a:rect l="0" t="0" r="r" b="b"/>
              <a:pathLst>
                <a:path w="16" h="704">
                  <a:moveTo>
                    <a:pt x="0" y="704"/>
                  </a:moveTo>
                  <a:lnTo>
                    <a:pt x="0" y="696"/>
                  </a:lnTo>
                  <a:lnTo>
                    <a:pt x="0" y="0"/>
                  </a:lnTo>
                  <a:lnTo>
                    <a:pt x="16" y="0"/>
                  </a:lnTo>
                  <a:lnTo>
                    <a:pt x="16" y="696"/>
                  </a:lnTo>
                  <a:lnTo>
                    <a:pt x="0" y="704"/>
                  </a:lnTo>
                  <a:lnTo>
                    <a:pt x="0" y="704"/>
                  </a:lnTo>
                  <a:close/>
                </a:path>
              </a:pathLst>
            </a:custGeom>
            <a:solidFill>
              <a:srgbClr val="BB0000"/>
            </a:solidFill>
            <a:ln w="9525">
              <a:noFill/>
              <a:round/>
              <a:headEnd/>
              <a:tailEnd/>
            </a:ln>
          </p:spPr>
          <p:txBody>
            <a:bodyPr/>
            <a:lstStyle/>
            <a:p>
              <a:endParaRPr lang="en-US"/>
            </a:p>
          </p:txBody>
        </p:sp>
        <p:sp>
          <p:nvSpPr>
            <p:cNvPr id="878767" name="Freeform 1199"/>
            <p:cNvSpPr>
              <a:spLocks/>
            </p:cNvSpPr>
            <p:nvPr/>
          </p:nvSpPr>
          <p:spPr bwMode="auto">
            <a:xfrm>
              <a:off x="1968" y="2496"/>
              <a:ext cx="976" cy="248"/>
            </a:xfrm>
            <a:custGeom>
              <a:avLst/>
              <a:gdLst/>
              <a:ahLst/>
              <a:cxnLst>
                <a:cxn ang="0">
                  <a:pos x="0" y="0"/>
                </a:cxn>
                <a:cxn ang="0">
                  <a:pos x="8" y="0"/>
                </a:cxn>
                <a:cxn ang="0">
                  <a:pos x="976" y="232"/>
                </a:cxn>
                <a:cxn ang="0">
                  <a:pos x="968" y="248"/>
                </a:cxn>
                <a:cxn ang="0">
                  <a:pos x="0" y="16"/>
                </a:cxn>
                <a:cxn ang="0">
                  <a:pos x="0" y="8"/>
                </a:cxn>
                <a:cxn ang="0">
                  <a:pos x="0" y="0"/>
                </a:cxn>
              </a:cxnLst>
              <a:rect l="0" t="0" r="r" b="b"/>
              <a:pathLst>
                <a:path w="976" h="248">
                  <a:moveTo>
                    <a:pt x="0" y="0"/>
                  </a:moveTo>
                  <a:lnTo>
                    <a:pt x="8" y="0"/>
                  </a:lnTo>
                  <a:lnTo>
                    <a:pt x="976" y="232"/>
                  </a:lnTo>
                  <a:lnTo>
                    <a:pt x="968" y="248"/>
                  </a:lnTo>
                  <a:lnTo>
                    <a:pt x="0" y="16"/>
                  </a:lnTo>
                  <a:lnTo>
                    <a:pt x="0" y="8"/>
                  </a:lnTo>
                  <a:lnTo>
                    <a:pt x="0" y="0"/>
                  </a:lnTo>
                  <a:close/>
                </a:path>
              </a:pathLst>
            </a:custGeom>
            <a:solidFill>
              <a:srgbClr val="BB0000"/>
            </a:solidFill>
            <a:ln w="9525">
              <a:noFill/>
              <a:round/>
              <a:headEnd/>
              <a:tailEnd/>
            </a:ln>
          </p:spPr>
          <p:txBody>
            <a:bodyPr/>
            <a:lstStyle/>
            <a:p>
              <a:endParaRPr lang="en-US"/>
            </a:p>
          </p:txBody>
        </p:sp>
        <p:sp>
          <p:nvSpPr>
            <p:cNvPr id="878768" name="Rectangle 1200"/>
            <p:cNvSpPr>
              <a:spLocks noChangeArrowheads="1"/>
            </p:cNvSpPr>
            <p:nvPr/>
          </p:nvSpPr>
          <p:spPr bwMode="auto">
            <a:xfrm>
              <a:off x="2448" y="2832"/>
              <a:ext cx="40" cy="120"/>
            </a:xfrm>
            <a:prstGeom prst="rect">
              <a:avLst/>
            </a:prstGeom>
            <a:solidFill>
              <a:srgbClr val="FF0000"/>
            </a:solidFill>
            <a:ln w="9525">
              <a:noFill/>
              <a:miter lim="800000"/>
              <a:headEnd/>
              <a:tailEnd/>
            </a:ln>
          </p:spPr>
          <p:txBody>
            <a:bodyPr/>
            <a:lstStyle/>
            <a:p>
              <a:endParaRPr lang="en-US"/>
            </a:p>
          </p:txBody>
        </p:sp>
        <p:sp>
          <p:nvSpPr>
            <p:cNvPr id="878769" name="Freeform 1201"/>
            <p:cNvSpPr>
              <a:spLocks/>
            </p:cNvSpPr>
            <p:nvPr/>
          </p:nvSpPr>
          <p:spPr bwMode="auto">
            <a:xfrm>
              <a:off x="2392" y="2744"/>
              <a:ext cx="152" cy="176"/>
            </a:xfrm>
            <a:custGeom>
              <a:avLst/>
              <a:gdLst/>
              <a:ahLst/>
              <a:cxnLst>
                <a:cxn ang="0">
                  <a:pos x="80" y="0"/>
                </a:cxn>
                <a:cxn ang="0">
                  <a:pos x="152" y="176"/>
                </a:cxn>
                <a:cxn ang="0">
                  <a:pos x="80" y="96"/>
                </a:cxn>
                <a:cxn ang="0">
                  <a:pos x="0" y="176"/>
                </a:cxn>
                <a:cxn ang="0">
                  <a:pos x="80" y="0"/>
                </a:cxn>
              </a:cxnLst>
              <a:rect l="0" t="0" r="r" b="b"/>
              <a:pathLst>
                <a:path w="152" h="176">
                  <a:moveTo>
                    <a:pt x="80" y="0"/>
                  </a:moveTo>
                  <a:lnTo>
                    <a:pt x="152" y="176"/>
                  </a:lnTo>
                  <a:lnTo>
                    <a:pt x="80" y="96"/>
                  </a:lnTo>
                  <a:lnTo>
                    <a:pt x="0" y="176"/>
                  </a:lnTo>
                  <a:lnTo>
                    <a:pt x="80" y="0"/>
                  </a:lnTo>
                  <a:close/>
                </a:path>
              </a:pathLst>
            </a:custGeom>
            <a:solidFill>
              <a:srgbClr val="FF0000"/>
            </a:solidFill>
            <a:ln w="9525">
              <a:noFill/>
              <a:round/>
              <a:headEnd/>
              <a:tailEnd/>
            </a:ln>
          </p:spPr>
          <p:txBody>
            <a:bodyPr/>
            <a:lstStyle/>
            <a:p>
              <a:endParaRPr lang="en-US"/>
            </a:p>
          </p:txBody>
        </p:sp>
        <p:sp>
          <p:nvSpPr>
            <p:cNvPr id="878770" name="Rectangle 1202"/>
            <p:cNvSpPr>
              <a:spLocks noChangeArrowheads="1"/>
            </p:cNvSpPr>
            <p:nvPr/>
          </p:nvSpPr>
          <p:spPr bwMode="auto">
            <a:xfrm>
              <a:off x="3016" y="2992"/>
              <a:ext cx="53" cy="230"/>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878771" name="Rectangle 1203"/>
            <p:cNvSpPr>
              <a:spLocks noChangeArrowheads="1"/>
            </p:cNvSpPr>
            <p:nvPr/>
          </p:nvSpPr>
          <p:spPr bwMode="auto">
            <a:xfrm>
              <a:off x="1112" y="2896"/>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sp>
          <p:nvSpPr>
            <p:cNvPr id="878772" name="Freeform 1204"/>
            <p:cNvSpPr>
              <a:spLocks/>
            </p:cNvSpPr>
            <p:nvPr/>
          </p:nvSpPr>
          <p:spPr bwMode="auto">
            <a:xfrm>
              <a:off x="3360" y="2792"/>
              <a:ext cx="352" cy="200"/>
            </a:xfrm>
            <a:custGeom>
              <a:avLst/>
              <a:gdLst/>
              <a:ahLst/>
              <a:cxnLst>
                <a:cxn ang="0">
                  <a:pos x="352" y="192"/>
                </a:cxn>
                <a:cxn ang="0">
                  <a:pos x="344" y="200"/>
                </a:cxn>
                <a:cxn ang="0">
                  <a:pos x="0" y="8"/>
                </a:cxn>
                <a:cxn ang="0">
                  <a:pos x="8" y="0"/>
                </a:cxn>
                <a:cxn ang="0">
                  <a:pos x="352" y="192"/>
                </a:cxn>
              </a:cxnLst>
              <a:rect l="0" t="0" r="r" b="b"/>
              <a:pathLst>
                <a:path w="352" h="200">
                  <a:moveTo>
                    <a:pt x="352" y="192"/>
                  </a:moveTo>
                  <a:lnTo>
                    <a:pt x="344" y="200"/>
                  </a:lnTo>
                  <a:lnTo>
                    <a:pt x="0" y="8"/>
                  </a:lnTo>
                  <a:lnTo>
                    <a:pt x="8" y="0"/>
                  </a:lnTo>
                  <a:lnTo>
                    <a:pt x="352" y="192"/>
                  </a:lnTo>
                  <a:close/>
                </a:path>
              </a:pathLst>
            </a:custGeom>
            <a:solidFill>
              <a:srgbClr val="2222FF"/>
            </a:solidFill>
            <a:ln w="9525">
              <a:noFill/>
              <a:round/>
              <a:headEnd/>
              <a:tailEnd/>
            </a:ln>
          </p:spPr>
          <p:txBody>
            <a:bodyPr/>
            <a:lstStyle/>
            <a:p>
              <a:endParaRPr lang="en-US"/>
            </a:p>
          </p:txBody>
        </p:sp>
        <p:sp>
          <p:nvSpPr>
            <p:cNvPr id="878773" name="Freeform 1205"/>
            <p:cNvSpPr>
              <a:spLocks/>
            </p:cNvSpPr>
            <p:nvPr/>
          </p:nvSpPr>
          <p:spPr bwMode="auto">
            <a:xfrm>
              <a:off x="3336" y="2976"/>
              <a:ext cx="376" cy="136"/>
            </a:xfrm>
            <a:custGeom>
              <a:avLst/>
              <a:gdLst/>
              <a:ahLst/>
              <a:cxnLst>
                <a:cxn ang="0">
                  <a:pos x="8" y="136"/>
                </a:cxn>
                <a:cxn ang="0">
                  <a:pos x="0" y="120"/>
                </a:cxn>
                <a:cxn ang="0">
                  <a:pos x="368" y="0"/>
                </a:cxn>
                <a:cxn ang="0">
                  <a:pos x="376" y="16"/>
                </a:cxn>
                <a:cxn ang="0">
                  <a:pos x="8" y="136"/>
                </a:cxn>
              </a:cxnLst>
              <a:rect l="0" t="0" r="r" b="b"/>
              <a:pathLst>
                <a:path w="376" h="136">
                  <a:moveTo>
                    <a:pt x="8" y="136"/>
                  </a:moveTo>
                  <a:lnTo>
                    <a:pt x="0" y="120"/>
                  </a:lnTo>
                  <a:lnTo>
                    <a:pt x="368" y="0"/>
                  </a:lnTo>
                  <a:lnTo>
                    <a:pt x="376" y="16"/>
                  </a:lnTo>
                  <a:lnTo>
                    <a:pt x="8" y="136"/>
                  </a:lnTo>
                  <a:close/>
                </a:path>
              </a:pathLst>
            </a:custGeom>
            <a:solidFill>
              <a:srgbClr val="2222FF"/>
            </a:solidFill>
            <a:ln w="9525">
              <a:noFill/>
              <a:round/>
              <a:headEnd/>
              <a:tailEnd/>
            </a:ln>
          </p:spPr>
          <p:txBody>
            <a:bodyPr/>
            <a:lstStyle/>
            <a:p>
              <a:endParaRPr lang="en-US"/>
            </a:p>
          </p:txBody>
        </p:sp>
        <p:sp>
          <p:nvSpPr>
            <p:cNvPr id="878774" name="Freeform 1206"/>
            <p:cNvSpPr>
              <a:spLocks/>
            </p:cNvSpPr>
            <p:nvPr/>
          </p:nvSpPr>
          <p:spPr bwMode="auto">
            <a:xfrm>
              <a:off x="3376" y="2848"/>
              <a:ext cx="80" cy="120"/>
            </a:xfrm>
            <a:custGeom>
              <a:avLst/>
              <a:gdLst/>
              <a:ahLst/>
              <a:cxnLst>
                <a:cxn ang="0">
                  <a:pos x="0" y="120"/>
                </a:cxn>
                <a:cxn ang="0">
                  <a:pos x="0" y="72"/>
                </a:cxn>
                <a:cxn ang="0">
                  <a:pos x="24" y="32"/>
                </a:cxn>
                <a:cxn ang="0">
                  <a:pos x="48" y="8"/>
                </a:cxn>
                <a:cxn ang="0">
                  <a:pos x="80" y="0"/>
                </a:cxn>
                <a:cxn ang="0">
                  <a:pos x="80" y="0"/>
                </a:cxn>
                <a:cxn ang="0">
                  <a:pos x="80" y="120"/>
                </a:cxn>
                <a:cxn ang="0">
                  <a:pos x="80" y="120"/>
                </a:cxn>
                <a:cxn ang="0">
                  <a:pos x="0" y="120"/>
                </a:cxn>
              </a:cxnLst>
              <a:rect l="0" t="0" r="r" b="b"/>
              <a:pathLst>
                <a:path w="80" h="120">
                  <a:moveTo>
                    <a:pt x="0" y="120"/>
                  </a:moveTo>
                  <a:lnTo>
                    <a:pt x="0" y="72"/>
                  </a:lnTo>
                  <a:lnTo>
                    <a:pt x="24" y="32"/>
                  </a:lnTo>
                  <a:lnTo>
                    <a:pt x="48" y="8"/>
                  </a:lnTo>
                  <a:lnTo>
                    <a:pt x="80" y="0"/>
                  </a:lnTo>
                  <a:lnTo>
                    <a:pt x="80" y="0"/>
                  </a:lnTo>
                  <a:lnTo>
                    <a:pt x="80" y="120"/>
                  </a:lnTo>
                  <a:lnTo>
                    <a:pt x="80" y="120"/>
                  </a:lnTo>
                  <a:lnTo>
                    <a:pt x="0" y="120"/>
                  </a:lnTo>
                  <a:close/>
                </a:path>
              </a:pathLst>
            </a:custGeom>
            <a:solidFill>
              <a:srgbClr val="FFFFFF"/>
            </a:solidFill>
            <a:ln w="9525">
              <a:noFill/>
              <a:round/>
              <a:headEnd/>
              <a:tailEnd/>
            </a:ln>
          </p:spPr>
          <p:txBody>
            <a:bodyPr/>
            <a:lstStyle/>
            <a:p>
              <a:endParaRPr lang="en-US"/>
            </a:p>
          </p:txBody>
        </p:sp>
        <p:sp>
          <p:nvSpPr>
            <p:cNvPr id="878775" name="Freeform 1207"/>
            <p:cNvSpPr>
              <a:spLocks/>
            </p:cNvSpPr>
            <p:nvPr/>
          </p:nvSpPr>
          <p:spPr bwMode="auto">
            <a:xfrm>
              <a:off x="3360" y="2920"/>
              <a:ext cx="24" cy="56"/>
            </a:xfrm>
            <a:custGeom>
              <a:avLst/>
              <a:gdLst/>
              <a:ahLst/>
              <a:cxnLst>
                <a:cxn ang="0">
                  <a:pos x="16" y="56"/>
                </a:cxn>
                <a:cxn ang="0">
                  <a:pos x="0" y="56"/>
                </a:cxn>
                <a:cxn ang="0">
                  <a:pos x="8" y="0"/>
                </a:cxn>
                <a:cxn ang="0">
                  <a:pos x="24" y="0"/>
                </a:cxn>
                <a:cxn ang="0">
                  <a:pos x="16" y="56"/>
                </a:cxn>
              </a:cxnLst>
              <a:rect l="0" t="0" r="r" b="b"/>
              <a:pathLst>
                <a:path w="24" h="56">
                  <a:moveTo>
                    <a:pt x="16" y="56"/>
                  </a:moveTo>
                  <a:lnTo>
                    <a:pt x="0" y="56"/>
                  </a:lnTo>
                  <a:lnTo>
                    <a:pt x="8" y="0"/>
                  </a:lnTo>
                  <a:lnTo>
                    <a:pt x="24" y="0"/>
                  </a:lnTo>
                  <a:lnTo>
                    <a:pt x="16" y="56"/>
                  </a:lnTo>
                  <a:close/>
                </a:path>
              </a:pathLst>
            </a:custGeom>
            <a:solidFill>
              <a:srgbClr val="2222FF"/>
            </a:solidFill>
            <a:ln w="9525">
              <a:noFill/>
              <a:round/>
              <a:headEnd/>
              <a:tailEnd/>
            </a:ln>
          </p:spPr>
          <p:txBody>
            <a:bodyPr/>
            <a:lstStyle/>
            <a:p>
              <a:endParaRPr lang="en-US"/>
            </a:p>
          </p:txBody>
        </p:sp>
        <p:sp>
          <p:nvSpPr>
            <p:cNvPr id="878776" name="Freeform 1208"/>
            <p:cNvSpPr>
              <a:spLocks/>
            </p:cNvSpPr>
            <p:nvPr/>
          </p:nvSpPr>
          <p:spPr bwMode="auto">
            <a:xfrm>
              <a:off x="3368" y="2880"/>
              <a:ext cx="40" cy="48"/>
            </a:xfrm>
            <a:custGeom>
              <a:avLst/>
              <a:gdLst/>
              <a:ahLst/>
              <a:cxnLst>
                <a:cxn ang="0">
                  <a:pos x="0" y="40"/>
                </a:cxn>
                <a:cxn ang="0">
                  <a:pos x="0" y="40"/>
                </a:cxn>
                <a:cxn ang="0">
                  <a:pos x="24" y="0"/>
                </a:cxn>
                <a:cxn ang="0">
                  <a:pos x="40" y="8"/>
                </a:cxn>
                <a:cxn ang="0">
                  <a:pos x="16" y="48"/>
                </a:cxn>
                <a:cxn ang="0">
                  <a:pos x="0" y="40"/>
                </a:cxn>
              </a:cxnLst>
              <a:rect l="0" t="0" r="r" b="b"/>
              <a:pathLst>
                <a:path w="40" h="48">
                  <a:moveTo>
                    <a:pt x="0" y="40"/>
                  </a:moveTo>
                  <a:lnTo>
                    <a:pt x="0" y="40"/>
                  </a:lnTo>
                  <a:lnTo>
                    <a:pt x="24" y="0"/>
                  </a:lnTo>
                  <a:lnTo>
                    <a:pt x="40" y="8"/>
                  </a:lnTo>
                  <a:lnTo>
                    <a:pt x="16" y="48"/>
                  </a:lnTo>
                  <a:lnTo>
                    <a:pt x="0" y="40"/>
                  </a:lnTo>
                  <a:close/>
                </a:path>
              </a:pathLst>
            </a:custGeom>
            <a:solidFill>
              <a:srgbClr val="2222FF"/>
            </a:solidFill>
            <a:ln w="9525">
              <a:noFill/>
              <a:round/>
              <a:headEnd/>
              <a:tailEnd/>
            </a:ln>
          </p:spPr>
          <p:txBody>
            <a:bodyPr/>
            <a:lstStyle/>
            <a:p>
              <a:endParaRPr lang="en-US"/>
            </a:p>
          </p:txBody>
        </p:sp>
        <p:sp>
          <p:nvSpPr>
            <p:cNvPr id="878777" name="Freeform 1209"/>
            <p:cNvSpPr>
              <a:spLocks/>
            </p:cNvSpPr>
            <p:nvPr/>
          </p:nvSpPr>
          <p:spPr bwMode="auto">
            <a:xfrm>
              <a:off x="3392" y="2848"/>
              <a:ext cx="40" cy="40"/>
            </a:xfrm>
            <a:custGeom>
              <a:avLst/>
              <a:gdLst/>
              <a:ahLst/>
              <a:cxnLst>
                <a:cxn ang="0">
                  <a:pos x="0" y="32"/>
                </a:cxn>
                <a:cxn ang="0">
                  <a:pos x="0" y="32"/>
                </a:cxn>
                <a:cxn ang="0">
                  <a:pos x="24" y="0"/>
                </a:cxn>
                <a:cxn ang="0">
                  <a:pos x="40" y="16"/>
                </a:cxn>
                <a:cxn ang="0">
                  <a:pos x="8" y="40"/>
                </a:cxn>
                <a:cxn ang="0">
                  <a:pos x="0" y="32"/>
                </a:cxn>
              </a:cxnLst>
              <a:rect l="0" t="0" r="r" b="b"/>
              <a:pathLst>
                <a:path w="40" h="40">
                  <a:moveTo>
                    <a:pt x="0" y="32"/>
                  </a:moveTo>
                  <a:lnTo>
                    <a:pt x="0" y="32"/>
                  </a:lnTo>
                  <a:lnTo>
                    <a:pt x="24" y="0"/>
                  </a:lnTo>
                  <a:lnTo>
                    <a:pt x="40" y="16"/>
                  </a:lnTo>
                  <a:lnTo>
                    <a:pt x="8" y="40"/>
                  </a:lnTo>
                  <a:lnTo>
                    <a:pt x="0" y="32"/>
                  </a:lnTo>
                  <a:close/>
                </a:path>
              </a:pathLst>
            </a:custGeom>
            <a:solidFill>
              <a:srgbClr val="2222FF"/>
            </a:solidFill>
            <a:ln w="9525">
              <a:noFill/>
              <a:round/>
              <a:headEnd/>
              <a:tailEnd/>
            </a:ln>
          </p:spPr>
          <p:txBody>
            <a:bodyPr/>
            <a:lstStyle/>
            <a:p>
              <a:endParaRPr lang="en-US"/>
            </a:p>
          </p:txBody>
        </p:sp>
        <p:sp>
          <p:nvSpPr>
            <p:cNvPr id="878778" name="Freeform 1210"/>
            <p:cNvSpPr>
              <a:spLocks/>
            </p:cNvSpPr>
            <p:nvPr/>
          </p:nvSpPr>
          <p:spPr bwMode="auto">
            <a:xfrm>
              <a:off x="3416" y="2840"/>
              <a:ext cx="48" cy="24"/>
            </a:xfrm>
            <a:custGeom>
              <a:avLst/>
              <a:gdLst/>
              <a:ahLst/>
              <a:cxnLst>
                <a:cxn ang="0">
                  <a:pos x="0" y="8"/>
                </a:cxn>
                <a:cxn ang="0">
                  <a:pos x="8" y="8"/>
                </a:cxn>
                <a:cxn ang="0">
                  <a:pos x="48" y="0"/>
                </a:cxn>
                <a:cxn ang="0">
                  <a:pos x="48" y="16"/>
                </a:cxn>
                <a:cxn ang="0">
                  <a:pos x="8" y="24"/>
                </a:cxn>
                <a:cxn ang="0">
                  <a:pos x="0" y="8"/>
                </a:cxn>
              </a:cxnLst>
              <a:rect l="0" t="0" r="r" b="b"/>
              <a:pathLst>
                <a:path w="48" h="24">
                  <a:moveTo>
                    <a:pt x="0" y="8"/>
                  </a:moveTo>
                  <a:lnTo>
                    <a:pt x="8" y="8"/>
                  </a:lnTo>
                  <a:lnTo>
                    <a:pt x="48" y="0"/>
                  </a:lnTo>
                  <a:lnTo>
                    <a:pt x="48" y="16"/>
                  </a:lnTo>
                  <a:lnTo>
                    <a:pt x="8" y="24"/>
                  </a:lnTo>
                  <a:lnTo>
                    <a:pt x="0" y="8"/>
                  </a:lnTo>
                  <a:close/>
                </a:path>
              </a:pathLst>
            </a:custGeom>
            <a:solidFill>
              <a:srgbClr val="2222FF"/>
            </a:solidFill>
            <a:ln w="9525">
              <a:noFill/>
              <a:round/>
              <a:headEnd/>
              <a:tailEnd/>
            </a:ln>
          </p:spPr>
          <p:txBody>
            <a:bodyPr/>
            <a:lstStyle/>
            <a:p>
              <a:endParaRPr lang="en-US"/>
            </a:p>
          </p:txBody>
        </p:sp>
        <p:sp>
          <p:nvSpPr>
            <p:cNvPr id="878779" name="Freeform 1211"/>
            <p:cNvSpPr>
              <a:spLocks/>
            </p:cNvSpPr>
            <p:nvPr/>
          </p:nvSpPr>
          <p:spPr bwMode="auto">
            <a:xfrm>
              <a:off x="3376" y="2968"/>
              <a:ext cx="80" cy="120"/>
            </a:xfrm>
            <a:custGeom>
              <a:avLst/>
              <a:gdLst/>
              <a:ahLst/>
              <a:cxnLst>
                <a:cxn ang="0">
                  <a:pos x="80" y="120"/>
                </a:cxn>
                <a:cxn ang="0">
                  <a:pos x="48" y="112"/>
                </a:cxn>
                <a:cxn ang="0">
                  <a:pos x="24" y="88"/>
                </a:cxn>
                <a:cxn ang="0">
                  <a:pos x="0" y="48"/>
                </a:cxn>
                <a:cxn ang="0">
                  <a:pos x="0" y="0"/>
                </a:cxn>
                <a:cxn ang="0">
                  <a:pos x="0" y="0"/>
                </a:cxn>
                <a:cxn ang="0">
                  <a:pos x="80" y="0"/>
                </a:cxn>
                <a:cxn ang="0">
                  <a:pos x="80" y="0"/>
                </a:cxn>
                <a:cxn ang="0">
                  <a:pos x="80" y="120"/>
                </a:cxn>
              </a:cxnLst>
              <a:rect l="0" t="0" r="r" b="b"/>
              <a:pathLst>
                <a:path w="80" h="120">
                  <a:moveTo>
                    <a:pt x="80" y="120"/>
                  </a:moveTo>
                  <a:lnTo>
                    <a:pt x="48" y="112"/>
                  </a:lnTo>
                  <a:lnTo>
                    <a:pt x="24" y="88"/>
                  </a:lnTo>
                  <a:lnTo>
                    <a:pt x="0" y="48"/>
                  </a:lnTo>
                  <a:lnTo>
                    <a:pt x="0" y="0"/>
                  </a:lnTo>
                  <a:lnTo>
                    <a:pt x="0" y="0"/>
                  </a:lnTo>
                  <a:lnTo>
                    <a:pt x="80" y="0"/>
                  </a:lnTo>
                  <a:lnTo>
                    <a:pt x="80" y="0"/>
                  </a:lnTo>
                  <a:lnTo>
                    <a:pt x="80" y="120"/>
                  </a:lnTo>
                  <a:close/>
                </a:path>
              </a:pathLst>
            </a:custGeom>
            <a:solidFill>
              <a:srgbClr val="FFFFFF"/>
            </a:solidFill>
            <a:ln w="9525">
              <a:noFill/>
              <a:round/>
              <a:headEnd/>
              <a:tailEnd/>
            </a:ln>
          </p:spPr>
          <p:txBody>
            <a:bodyPr/>
            <a:lstStyle/>
            <a:p>
              <a:endParaRPr lang="en-US"/>
            </a:p>
          </p:txBody>
        </p:sp>
        <p:sp>
          <p:nvSpPr>
            <p:cNvPr id="878780" name="Freeform 1212"/>
            <p:cNvSpPr>
              <a:spLocks/>
            </p:cNvSpPr>
            <p:nvPr/>
          </p:nvSpPr>
          <p:spPr bwMode="auto">
            <a:xfrm>
              <a:off x="3424" y="3072"/>
              <a:ext cx="40" cy="24"/>
            </a:xfrm>
            <a:custGeom>
              <a:avLst/>
              <a:gdLst/>
              <a:ahLst/>
              <a:cxnLst>
                <a:cxn ang="0">
                  <a:pos x="40" y="8"/>
                </a:cxn>
                <a:cxn ang="0">
                  <a:pos x="40" y="24"/>
                </a:cxn>
                <a:cxn ang="0">
                  <a:pos x="0" y="16"/>
                </a:cxn>
                <a:cxn ang="0">
                  <a:pos x="0" y="0"/>
                </a:cxn>
                <a:cxn ang="0">
                  <a:pos x="40" y="8"/>
                </a:cxn>
              </a:cxnLst>
              <a:rect l="0" t="0" r="r" b="b"/>
              <a:pathLst>
                <a:path w="40" h="24">
                  <a:moveTo>
                    <a:pt x="40" y="8"/>
                  </a:moveTo>
                  <a:lnTo>
                    <a:pt x="40" y="24"/>
                  </a:lnTo>
                  <a:lnTo>
                    <a:pt x="0" y="16"/>
                  </a:lnTo>
                  <a:lnTo>
                    <a:pt x="0" y="0"/>
                  </a:lnTo>
                  <a:lnTo>
                    <a:pt x="40" y="8"/>
                  </a:lnTo>
                  <a:close/>
                </a:path>
              </a:pathLst>
            </a:custGeom>
            <a:solidFill>
              <a:srgbClr val="2222FF"/>
            </a:solidFill>
            <a:ln w="9525">
              <a:noFill/>
              <a:round/>
              <a:headEnd/>
              <a:tailEnd/>
            </a:ln>
          </p:spPr>
          <p:txBody>
            <a:bodyPr/>
            <a:lstStyle/>
            <a:p>
              <a:endParaRPr lang="en-US"/>
            </a:p>
          </p:txBody>
        </p:sp>
        <p:sp>
          <p:nvSpPr>
            <p:cNvPr id="878781" name="Freeform 1213"/>
            <p:cNvSpPr>
              <a:spLocks/>
            </p:cNvSpPr>
            <p:nvPr/>
          </p:nvSpPr>
          <p:spPr bwMode="auto">
            <a:xfrm>
              <a:off x="3392" y="3048"/>
              <a:ext cx="40" cy="40"/>
            </a:xfrm>
            <a:custGeom>
              <a:avLst/>
              <a:gdLst/>
              <a:ahLst/>
              <a:cxnLst>
                <a:cxn ang="0">
                  <a:pos x="32" y="40"/>
                </a:cxn>
                <a:cxn ang="0">
                  <a:pos x="24" y="32"/>
                </a:cxn>
                <a:cxn ang="0">
                  <a:pos x="0" y="8"/>
                </a:cxn>
                <a:cxn ang="0">
                  <a:pos x="8" y="0"/>
                </a:cxn>
                <a:cxn ang="0">
                  <a:pos x="40" y="24"/>
                </a:cxn>
                <a:cxn ang="0">
                  <a:pos x="32" y="40"/>
                </a:cxn>
              </a:cxnLst>
              <a:rect l="0" t="0" r="r" b="b"/>
              <a:pathLst>
                <a:path w="40" h="40">
                  <a:moveTo>
                    <a:pt x="32" y="40"/>
                  </a:moveTo>
                  <a:lnTo>
                    <a:pt x="24" y="32"/>
                  </a:lnTo>
                  <a:lnTo>
                    <a:pt x="0" y="8"/>
                  </a:lnTo>
                  <a:lnTo>
                    <a:pt x="8" y="0"/>
                  </a:lnTo>
                  <a:lnTo>
                    <a:pt x="40" y="24"/>
                  </a:lnTo>
                  <a:lnTo>
                    <a:pt x="32" y="40"/>
                  </a:lnTo>
                  <a:close/>
                </a:path>
              </a:pathLst>
            </a:custGeom>
            <a:solidFill>
              <a:srgbClr val="2222FF"/>
            </a:solidFill>
            <a:ln w="9525">
              <a:noFill/>
              <a:round/>
              <a:headEnd/>
              <a:tailEnd/>
            </a:ln>
          </p:spPr>
          <p:txBody>
            <a:bodyPr/>
            <a:lstStyle/>
            <a:p>
              <a:endParaRPr lang="en-US"/>
            </a:p>
          </p:txBody>
        </p:sp>
        <p:sp>
          <p:nvSpPr>
            <p:cNvPr id="878782" name="Freeform 1214"/>
            <p:cNvSpPr>
              <a:spLocks/>
            </p:cNvSpPr>
            <p:nvPr/>
          </p:nvSpPr>
          <p:spPr bwMode="auto">
            <a:xfrm>
              <a:off x="3368" y="3008"/>
              <a:ext cx="40" cy="48"/>
            </a:xfrm>
            <a:custGeom>
              <a:avLst/>
              <a:gdLst/>
              <a:ahLst/>
              <a:cxnLst>
                <a:cxn ang="0">
                  <a:pos x="24" y="48"/>
                </a:cxn>
                <a:cxn ang="0">
                  <a:pos x="24" y="48"/>
                </a:cxn>
                <a:cxn ang="0">
                  <a:pos x="0" y="8"/>
                </a:cxn>
                <a:cxn ang="0">
                  <a:pos x="16" y="0"/>
                </a:cxn>
                <a:cxn ang="0">
                  <a:pos x="40" y="40"/>
                </a:cxn>
                <a:cxn ang="0">
                  <a:pos x="24" y="48"/>
                </a:cxn>
              </a:cxnLst>
              <a:rect l="0" t="0" r="r" b="b"/>
              <a:pathLst>
                <a:path w="40" h="48">
                  <a:moveTo>
                    <a:pt x="24" y="48"/>
                  </a:moveTo>
                  <a:lnTo>
                    <a:pt x="24" y="48"/>
                  </a:lnTo>
                  <a:lnTo>
                    <a:pt x="0" y="8"/>
                  </a:lnTo>
                  <a:lnTo>
                    <a:pt x="16" y="0"/>
                  </a:lnTo>
                  <a:lnTo>
                    <a:pt x="40" y="40"/>
                  </a:lnTo>
                  <a:lnTo>
                    <a:pt x="24" y="48"/>
                  </a:lnTo>
                  <a:close/>
                </a:path>
              </a:pathLst>
            </a:custGeom>
            <a:solidFill>
              <a:srgbClr val="2222FF"/>
            </a:solidFill>
            <a:ln w="9525">
              <a:noFill/>
              <a:round/>
              <a:headEnd/>
              <a:tailEnd/>
            </a:ln>
          </p:spPr>
          <p:txBody>
            <a:bodyPr/>
            <a:lstStyle/>
            <a:p>
              <a:endParaRPr lang="en-US"/>
            </a:p>
          </p:txBody>
        </p:sp>
        <p:sp>
          <p:nvSpPr>
            <p:cNvPr id="878783" name="Freeform 1215"/>
            <p:cNvSpPr>
              <a:spLocks/>
            </p:cNvSpPr>
            <p:nvPr/>
          </p:nvSpPr>
          <p:spPr bwMode="auto">
            <a:xfrm>
              <a:off x="3360" y="2960"/>
              <a:ext cx="24" cy="56"/>
            </a:xfrm>
            <a:custGeom>
              <a:avLst/>
              <a:gdLst/>
              <a:ahLst/>
              <a:cxnLst>
                <a:cxn ang="0">
                  <a:pos x="8" y="56"/>
                </a:cxn>
                <a:cxn ang="0">
                  <a:pos x="8" y="56"/>
                </a:cxn>
                <a:cxn ang="0">
                  <a:pos x="0" y="0"/>
                </a:cxn>
                <a:cxn ang="0">
                  <a:pos x="16" y="0"/>
                </a:cxn>
                <a:cxn ang="0">
                  <a:pos x="24" y="56"/>
                </a:cxn>
                <a:cxn ang="0">
                  <a:pos x="8" y="56"/>
                </a:cxn>
              </a:cxnLst>
              <a:rect l="0" t="0" r="r" b="b"/>
              <a:pathLst>
                <a:path w="24" h="56">
                  <a:moveTo>
                    <a:pt x="8" y="56"/>
                  </a:moveTo>
                  <a:lnTo>
                    <a:pt x="8" y="56"/>
                  </a:lnTo>
                  <a:lnTo>
                    <a:pt x="0" y="0"/>
                  </a:lnTo>
                  <a:lnTo>
                    <a:pt x="16" y="0"/>
                  </a:lnTo>
                  <a:lnTo>
                    <a:pt x="24" y="56"/>
                  </a:lnTo>
                  <a:lnTo>
                    <a:pt x="8" y="56"/>
                  </a:lnTo>
                  <a:close/>
                </a:path>
              </a:pathLst>
            </a:custGeom>
            <a:solidFill>
              <a:srgbClr val="2222FF"/>
            </a:solidFill>
            <a:ln w="9525">
              <a:noFill/>
              <a:round/>
              <a:headEnd/>
              <a:tailEnd/>
            </a:ln>
          </p:spPr>
          <p:txBody>
            <a:bodyPr/>
            <a:lstStyle/>
            <a:p>
              <a:endParaRPr lang="en-US"/>
            </a:p>
          </p:txBody>
        </p:sp>
        <p:sp>
          <p:nvSpPr>
            <p:cNvPr id="878784" name="Freeform 1216"/>
            <p:cNvSpPr>
              <a:spLocks/>
            </p:cNvSpPr>
            <p:nvPr/>
          </p:nvSpPr>
          <p:spPr bwMode="auto">
            <a:xfrm>
              <a:off x="3400" y="2896"/>
              <a:ext cx="40" cy="80"/>
            </a:xfrm>
            <a:custGeom>
              <a:avLst/>
              <a:gdLst/>
              <a:ahLst/>
              <a:cxnLst>
                <a:cxn ang="0">
                  <a:pos x="0" y="0"/>
                </a:cxn>
                <a:cxn ang="0">
                  <a:pos x="16" y="8"/>
                </a:cxn>
                <a:cxn ang="0">
                  <a:pos x="24" y="24"/>
                </a:cxn>
                <a:cxn ang="0">
                  <a:pos x="32" y="48"/>
                </a:cxn>
                <a:cxn ang="0">
                  <a:pos x="40" y="80"/>
                </a:cxn>
                <a:cxn ang="0">
                  <a:pos x="40" y="80"/>
                </a:cxn>
                <a:cxn ang="0">
                  <a:pos x="0" y="80"/>
                </a:cxn>
                <a:cxn ang="0">
                  <a:pos x="0" y="80"/>
                </a:cxn>
                <a:cxn ang="0">
                  <a:pos x="0" y="0"/>
                </a:cxn>
              </a:cxnLst>
              <a:rect l="0" t="0" r="r" b="b"/>
              <a:pathLst>
                <a:path w="40" h="80">
                  <a:moveTo>
                    <a:pt x="0" y="0"/>
                  </a:moveTo>
                  <a:lnTo>
                    <a:pt x="16" y="8"/>
                  </a:lnTo>
                  <a:lnTo>
                    <a:pt x="24" y="24"/>
                  </a:lnTo>
                  <a:lnTo>
                    <a:pt x="32" y="48"/>
                  </a:lnTo>
                  <a:lnTo>
                    <a:pt x="40" y="80"/>
                  </a:lnTo>
                  <a:lnTo>
                    <a:pt x="40" y="80"/>
                  </a:lnTo>
                  <a:lnTo>
                    <a:pt x="0" y="80"/>
                  </a:lnTo>
                  <a:lnTo>
                    <a:pt x="0" y="80"/>
                  </a:lnTo>
                  <a:lnTo>
                    <a:pt x="0" y="0"/>
                  </a:lnTo>
                  <a:close/>
                </a:path>
              </a:pathLst>
            </a:custGeom>
            <a:solidFill>
              <a:srgbClr val="FFFFFF"/>
            </a:solidFill>
            <a:ln w="9525">
              <a:noFill/>
              <a:round/>
              <a:headEnd/>
              <a:tailEnd/>
            </a:ln>
          </p:spPr>
          <p:txBody>
            <a:bodyPr/>
            <a:lstStyle/>
            <a:p>
              <a:endParaRPr lang="en-US"/>
            </a:p>
          </p:txBody>
        </p:sp>
        <p:sp>
          <p:nvSpPr>
            <p:cNvPr id="878785" name="Freeform 1217"/>
            <p:cNvSpPr>
              <a:spLocks/>
            </p:cNvSpPr>
            <p:nvPr/>
          </p:nvSpPr>
          <p:spPr bwMode="auto">
            <a:xfrm>
              <a:off x="3392" y="2888"/>
              <a:ext cx="24" cy="24"/>
            </a:xfrm>
            <a:custGeom>
              <a:avLst/>
              <a:gdLst/>
              <a:ahLst/>
              <a:cxnLst>
                <a:cxn ang="0">
                  <a:pos x="0" y="8"/>
                </a:cxn>
                <a:cxn ang="0">
                  <a:pos x="8" y="0"/>
                </a:cxn>
                <a:cxn ang="0">
                  <a:pos x="24" y="8"/>
                </a:cxn>
                <a:cxn ang="0">
                  <a:pos x="16" y="24"/>
                </a:cxn>
                <a:cxn ang="0">
                  <a:pos x="0" y="8"/>
                </a:cxn>
              </a:cxnLst>
              <a:rect l="0" t="0" r="r" b="b"/>
              <a:pathLst>
                <a:path w="24" h="24">
                  <a:moveTo>
                    <a:pt x="0" y="8"/>
                  </a:moveTo>
                  <a:lnTo>
                    <a:pt x="8" y="0"/>
                  </a:lnTo>
                  <a:lnTo>
                    <a:pt x="24" y="8"/>
                  </a:lnTo>
                  <a:lnTo>
                    <a:pt x="16" y="24"/>
                  </a:lnTo>
                  <a:lnTo>
                    <a:pt x="0" y="8"/>
                  </a:lnTo>
                  <a:close/>
                </a:path>
              </a:pathLst>
            </a:custGeom>
            <a:solidFill>
              <a:srgbClr val="2222FF"/>
            </a:solidFill>
            <a:ln w="9525">
              <a:noFill/>
              <a:round/>
              <a:headEnd/>
              <a:tailEnd/>
            </a:ln>
          </p:spPr>
          <p:txBody>
            <a:bodyPr/>
            <a:lstStyle/>
            <a:p>
              <a:endParaRPr lang="en-US"/>
            </a:p>
          </p:txBody>
        </p:sp>
        <p:sp>
          <p:nvSpPr>
            <p:cNvPr id="878786" name="Freeform 1218"/>
            <p:cNvSpPr>
              <a:spLocks/>
            </p:cNvSpPr>
            <p:nvPr/>
          </p:nvSpPr>
          <p:spPr bwMode="auto">
            <a:xfrm>
              <a:off x="3408" y="2896"/>
              <a:ext cx="24" cy="24"/>
            </a:xfrm>
            <a:custGeom>
              <a:avLst/>
              <a:gdLst/>
              <a:ahLst/>
              <a:cxnLst>
                <a:cxn ang="0">
                  <a:pos x="8" y="0"/>
                </a:cxn>
                <a:cxn ang="0">
                  <a:pos x="16" y="0"/>
                </a:cxn>
                <a:cxn ang="0">
                  <a:pos x="24" y="16"/>
                </a:cxn>
                <a:cxn ang="0">
                  <a:pos x="8" y="24"/>
                </a:cxn>
                <a:cxn ang="0">
                  <a:pos x="0" y="8"/>
                </a:cxn>
                <a:cxn ang="0">
                  <a:pos x="8" y="0"/>
                </a:cxn>
              </a:cxnLst>
              <a:rect l="0" t="0" r="r" b="b"/>
              <a:pathLst>
                <a:path w="24" h="24">
                  <a:moveTo>
                    <a:pt x="8" y="0"/>
                  </a:moveTo>
                  <a:lnTo>
                    <a:pt x="16" y="0"/>
                  </a:lnTo>
                  <a:lnTo>
                    <a:pt x="24" y="16"/>
                  </a:lnTo>
                  <a:lnTo>
                    <a:pt x="8" y="24"/>
                  </a:lnTo>
                  <a:lnTo>
                    <a:pt x="0" y="8"/>
                  </a:lnTo>
                  <a:lnTo>
                    <a:pt x="8" y="0"/>
                  </a:lnTo>
                  <a:close/>
                </a:path>
              </a:pathLst>
            </a:custGeom>
            <a:solidFill>
              <a:srgbClr val="2222FF"/>
            </a:solidFill>
            <a:ln w="9525">
              <a:noFill/>
              <a:round/>
              <a:headEnd/>
              <a:tailEnd/>
            </a:ln>
          </p:spPr>
          <p:txBody>
            <a:bodyPr/>
            <a:lstStyle/>
            <a:p>
              <a:endParaRPr lang="en-US"/>
            </a:p>
          </p:txBody>
        </p:sp>
        <p:sp>
          <p:nvSpPr>
            <p:cNvPr id="878787" name="Freeform 1219"/>
            <p:cNvSpPr>
              <a:spLocks/>
            </p:cNvSpPr>
            <p:nvPr/>
          </p:nvSpPr>
          <p:spPr bwMode="auto">
            <a:xfrm>
              <a:off x="3416" y="2912"/>
              <a:ext cx="24" cy="32"/>
            </a:xfrm>
            <a:custGeom>
              <a:avLst/>
              <a:gdLst/>
              <a:ahLst/>
              <a:cxnLst>
                <a:cxn ang="0">
                  <a:pos x="16" y="0"/>
                </a:cxn>
                <a:cxn ang="0">
                  <a:pos x="16" y="8"/>
                </a:cxn>
                <a:cxn ang="0">
                  <a:pos x="24" y="32"/>
                </a:cxn>
                <a:cxn ang="0">
                  <a:pos x="8" y="32"/>
                </a:cxn>
                <a:cxn ang="0">
                  <a:pos x="0" y="8"/>
                </a:cxn>
                <a:cxn ang="0">
                  <a:pos x="16" y="0"/>
                </a:cxn>
              </a:cxnLst>
              <a:rect l="0" t="0" r="r" b="b"/>
              <a:pathLst>
                <a:path w="24" h="32">
                  <a:moveTo>
                    <a:pt x="16" y="0"/>
                  </a:moveTo>
                  <a:lnTo>
                    <a:pt x="16" y="8"/>
                  </a:lnTo>
                  <a:lnTo>
                    <a:pt x="24" y="32"/>
                  </a:lnTo>
                  <a:lnTo>
                    <a:pt x="8" y="32"/>
                  </a:lnTo>
                  <a:lnTo>
                    <a:pt x="0" y="8"/>
                  </a:lnTo>
                  <a:lnTo>
                    <a:pt x="16" y="0"/>
                  </a:lnTo>
                  <a:close/>
                </a:path>
              </a:pathLst>
            </a:custGeom>
            <a:solidFill>
              <a:srgbClr val="2222FF"/>
            </a:solidFill>
            <a:ln w="9525">
              <a:noFill/>
              <a:round/>
              <a:headEnd/>
              <a:tailEnd/>
            </a:ln>
          </p:spPr>
          <p:txBody>
            <a:bodyPr/>
            <a:lstStyle/>
            <a:p>
              <a:endParaRPr lang="en-US"/>
            </a:p>
          </p:txBody>
        </p:sp>
        <p:sp>
          <p:nvSpPr>
            <p:cNvPr id="878788" name="Freeform 1220"/>
            <p:cNvSpPr>
              <a:spLocks/>
            </p:cNvSpPr>
            <p:nvPr/>
          </p:nvSpPr>
          <p:spPr bwMode="auto">
            <a:xfrm>
              <a:off x="3424" y="2944"/>
              <a:ext cx="24" cy="40"/>
            </a:xfrm>
            <a:custGeom>
              <a:avLst/>
              <a:gdLst/>
              <a:ahLst/>
              <a:cxnLst>
                <a:cxn ang="0">
                  <a:pos x="16" y="0"/>
                </a:cxn>
                <a:cxn ang="0">
                  <a:pos x="16" y="0"/>
                </a:cxn>
                <a:cxn ang="0">
                  <a:pos x="24" y="40"/>
                </a:cxn>
                <a:cxn ang="0">
                  <a:pos x="8" y="40"/>
                </a:cxn>
                <a:cxn ang="0">
                  <a:pos x="0" y="0"/>
                </a:cxn>
                <a:cxn ang="0">
                  <a:pos x="16" y="0"/>
                </a:cxn>
              </a:cxnLst>
              <a:rect l="0" t="0" r="r" b="b"/>
              <a:pathLst>
                <a:path w="24" h="40">
                  <a:moveTo>
                    <a:pt x="16" y="0"/>
                  </a:moveTo>
                  <a:lnTo>
                    <a:pt x="16" y="0"/>
                  </a:lnTo>
                  <a:lnTo>
                    <a:pt x="24" y="40"/>
                  </a:lnTo>
                  <a:lnTo>
                    <a:pt x="8" y="40"/>
                  </a:lnTo>
                  <a:lnTo>
                    <a:pt x="0" y="0"/>
                  </a:lnTo>
                  <a:lnTo>
                    <a:pt x="16" y="0"/>
                  </a:lnTo>
                  <a:close/>
                </a:path>
              </a:pathLst>
            </a:custGeom>
            <a:solidFill>
              <a:srgbClr val="2222FF"/>
            </a:solidFill>
            <a:ln w="9525">
              <a:noFill/>
              <a:round/>
              <a:headEnd/>
              <a:tailEnd/>
            </a:ln>
          </p:spPr>
          <p:txBody>
            <a:bodyPr/>
            <a:lstStyle/>
            <a:p>
              <a:endParaRPr lang="en-US"/>
            </a:p>
          </p:txBody>
        </p:sp>
        <p:sp>
          <p:nvSpPr>
            <p:cNvPr id="878789" name="Freeform 1221"/>
            <p:cNvSpPr>
              <a:spLocks/>
            </p:cNvSpPr>
            <p:nvPr/>
          </p:nvSpPr>
          <p:spPr bwMode="auto">
            <a:xfrm>
              <a:off x="3400" y="2968"/>
              <a:ext cx="40" cy="80"/>
            </a:xfrm>
            <a:custGeom>
              <a:avLst/>
              <a:gdLst/>
              <a:ahLst/>
              <a:cxnLst>
                <a:cxn ang="0">
                  <a:pos x="40" y="0"/>
                </a:cxn>
                <a:cxn ang="0">
                  <a:pos x="32" y="32"/>
                </a:cxn>
                <a:cxn ang="0">
                  <a:pos x="24" y="56"/>
                </a:cxn>
                <a:cxn ang="0">
                  <a:pos x="16" y="72"/>
                </a:cxn>
                <a:cxn ang="0">
                  <a:pos x="0" y="80"/>
                </a:cxn>
                <a:cxn ang="0">
                  <a:pos x="0" y="80"/>
                </a:cxn>
                <a:cxn ang="0">
                  <a:pos x="0" y="0"/>
                </a:cxn>
                <a:cxn ang="0">
                  <a:pos x="0" y="0"/>
                </a:cxn>
                <a:cxn ang="0">
                  <a:pos x="40" y="0"/>
                </a:cxn>
              </a:cxnLst>
              <a:rect l="0" t="0" r="r" b="b"/>
              <a:pathLst>
                <a:path w="40" h="80">
                  <a:moveTo>
                    <a:pt x="40" y="0"/>
                  </a:moveTo>
                  <a:lnTo>
                    <a:pt x="32" y="32"/>
                  </a:lnTo>
                  <a:lnTo>
                    <a:pt x="24" y="56"/>
                  </a:lnTo>
                  <a:lnTo>
                    <a:pt x="16" y="72"/>
                  </a:lnTo>
                  <a:lnTo>
                    <a:pt x="0" y="80"/>
                  </a:lnTo>
                  <a:lnTo>
                    <a:pt x="0" y="80"/>
                  </a:lnTo>
                  <a:lnTo>
                    <a:pt x="0" y="0"/>
                  </a:lnTo>
                  <a:lnTo>
                    <a:pt x="0" y="0"/>
                  </a:lnTo>
                  <a:lnTo>
                    <a:pt x="40" y="0"/>
                  </a:lnTo>
                  <a:close/>
                </a:path>
              </a:pathLst>
            </a:custGeom>
            <a:solidFill>
              <a:srgbClr val="FFFFFF"/>
            </a:solidFill>
            <a:ln w="9525">
              <a:noFill/>
              <a:round/>
              <a:headEnd/>
              <a:tailEnd/>
            </a:ln>
          </p:spPr>
          <p:txBody>
            <a:bodyPr/>
            <a:lstStyle/>
            <a:p>
              <a:endParaRPr lang="en-US"/>
            </a:p>
          </p:txBody>
        </p:sp>
        <p:sp>
          <p:nvSpPr>
            <p:cNvPr id="878790" name="Freeform 1222"/>
            <p:cNvSpPr>
              <a:spLocks/>
            </p:cNvSpPr>
            <p:nvPr/>
          </p:nvSpPr>
          <p:spPr bwMode="auto">
            <a:xfrm>
              <a:off x="3424" y="2960"/>
              <a:ext cx="24" cy="40"/>
            </a:xfrm>
            <a:custGeom>
              <a:avLst/>
              <a:gdLst/>
              <a:ahLst/>
              <a:cxnLst>
                <a:cxn ang="0">
                  <a:pos x="8" y="0"/>
                </a:cxn>
                <a:cxn ang="0">
                  <a:pos x="24" y="0"/>
                </a:cxn>
                <a:cxn ang="0">
                  <a:pos x="16" y="40"/>
                </a:cxn>
                <a:cxn ang="0">
                  <a:pos x="0" y="40"/>
                </a:cxn>
                <a:cxn ang="0">
                  <a:pos x="8" y="0"/>
                </a:cxn>
              </a:cxnLst>
              <a:rect l="0" t="0" r="r" b="b"/>
              <a:pathLst>
                <a:path w="24" h="40">
                  <a:moveTo>
                    <a:pt x="8" y="0"/>
                  </a:moveTo>
                  <a:lnTo>
                    <a:pt x="24" y="0"/>
                  </a:lnTo>
                  <a:lnTo>
                    <a:pt x="16" y="40"/>
                  </a:lnTo>
                  <a:lnTo>
                    <a:pt x="0" y="40"/>
                  </a:lnTo>
                  <a:lnTo>
                    <a:pt x="8" y="0"/>
                  </a:lnTo>
                  <a:close/>
                </a:path>
              </a:pathLst>
            </a:custGeom>
            <a:solidFill>
              <a:srgbClr val="2222FF"/>
            </a:solidFill>
            <a:ln w="9525">
              <a:noFill/>
              <a:round/>
              <a:headEnd/>
              <a:tailEnd/>
            </a:ln>
          </p:spPr>
          <p:txBody>
            <a:bodyPr/>
            <a:lstStyle/>
            <a:p>
              <a:endParaRPr lang="en-US"/>
            </a:p>
          </p:txBody>
        </p:sp>
        <p:sp>
          <p:nvSpPr>
            <p:cNvPr id="878791" name="Freeform 1223"/>
            <p:cNvSpPr>
              <a:spLocks/>
            </p:cNvSpPr>
            <p:nvPr/>
          </p:nvSpPr>
          <p:spPr bwMode="auto">
            <a:xfrm>
              <a:off x="3416" y="3000"/>
              <a:ext cx="24" cy="24"/>
            </a:xfrm>
            <a:custGeom>
              <a:avLst/>
              <a:gdLst/>
              <a:ahLst/>
              <a:cxnLst>
                <a:cxn ang="0">
                  <a:pos x="24" y="0"/>
                </a:cxn>
                <a:cxn ang="0">
                  <a:pos x="24" y="0"/>
                </a:cxn>
                <a:cxn ang="0">
                  <a:pos x="16" y="24"/>
                </a:cxn>
                <a:cxn ang="0">
                  <a:pos x="0" y="24"/>
                </a:cxn>
                <a:cxn ang="0">
                  <a:pos x="8" y="0"/>
                </a:cxn>
                <a:cxn ang="0">
                  <a:pos x="24" y="0"/>
                </a:cxn>
              </a:cxnLst>
              <a:rect l="0" t="0" r="r" b="b"/>
              <a:pathLst>
                <a:path w="24" h="24">
                  <a:moveTo>
                    <a:pt x="24" y="0"/>
                  </a:moveTo>
                  <a:lnTo>
                    <a:pt x="24" y="0"/>
                  </a:lnTo>
                  <a:lnTo>
                    <a:pt x="16" y="24"/>
                  </a:lnTo>
                  <a:lnTo>
                    <a:pt x="0" y="24"/>
                  </a:lnTo>
                  <a:lnTo>
                    <a:pt x="8" y="0"/>
                  </a:lnTo>
                  <a:lnTo>
                    <a:pt x="24" y="0"/>
                  </a:lnTo>
                  <a:close/>
                </a:path>
              </a:pathLst>
            </a:custGeom>
            <a:solidFill>
              <a:srgbClr val="2222FF"/>
            </a:solidFill>
            <a:ln w="9525">
              <a:noFill/>
              <a:round/>
              <a:headEnd/>
              <a:tailEnd/>
            </a:ln>
          </p:spPr>
          <p:txBody>
            <a:bodyPr/>
            <a:lstStyle/>
            <a:p>
              <a:endParaRPr lang="en-US"/>
            </a:p>
          </p:txBody>
        </p:sp>
        <p:sp>
          <p:nvSpPr>
            <p:cNvPr id="878792" name="Freeform 1224"/>
            <p:cNvSpPr>
              <a:spLocks/>
            </p:cNvSpPr>
            <p:nvPr/>
          </p:nvSpPr>
          <p:spPr bwMode="auto">
            <a:xfrm>
              <a:off x="3408" y="3016"/>
              <a:ext cx="24" cy="32"/>
            </a:xfrm>
            <a:custGeom>
              <a:avLst/>
              <a:gdLst/>
              <a:ahLst/>
              <a:cxnLst>
                <a:cxn ang="0">
                  <a:pos x="24" y="8"/>
                </a:cxn>
                <a:cxn ang="0">
                  <a:pos x="24" y="16"/>
                </a:cxn>
                <a:cxn ang="0">
                  <a:pos x="16" y="32"/>
                </a:cxn>
                <a:cxn ang="0">
                  <a:pos x="0" y="24"/>
                </a:cxn>
                <a:cxn ang="0">
                  <a:pos x="8" y="0"/>
                </a:cxn>
                <a:cxn ang="0">
                  <a:pos x="24" y="8"/>
                </a:cxn>
              </a:cxnLst>
              <a:rect l="0" t="0" r="r" b="b"/>
              <a:pathLst>
                <a:path w="24" h="32">
                  <a:moveTo>
                    <a:pt x="24" y="8"/>
                  </a:moveTo>
                  <a:lnTo>
                    <a:pt x="24" y="16"/>
                  </a:lnTo>
                  <a:lnTo>
                    <a:pt x="16" y="32"/>
                  </a:lnTo>
                  <a:lnTo>
                    <a:pt x="0" y="24"/>
                  </a:lnTo>
                  <a:lnTo>
                    <a:pt x="8" y="0"/>
                  </a:lnTo>
                  <a:lnTo>
                    <a:pt x="24" y="8"/>
                  </a:lnTo>
                  <a:close/>
                </a:path>
              </a:pathLst>
            </a:custGeom>
            <a:solidFill>
              <a:srgbClr val="2222FF"/>
            </a:solidFill>
            <a:ln w="9525">
              <a:noFill/>
              <a:round/>
              <a:headEnd/>
              <a:tailEnd/>
            </a:ln>
          </p:spPr>
          <p:txBody>
            <a:bodyPr/>
            <a:lstStyle/>
            <a:p>
              <a:endParaRPr lang="en-US"/>
            </a:p>
          </p:txBody>
        </p:sp>
        <p:sp>
          <p:nvSpPr>
            <p:cNvPr id="878793" name="Freeform 1225"/>
            <p:cNvSpPr>
              <a:spLocks/>
            </p:cNvSpPr>
            <p:nvPr/>
          </p:nvSpPr>
          <p:spPr bwMode="auto">
            <a:xfrm>
              <a:off x="3392" y="3032"/>
              <a:ext cx="32" cy="24"/>
            </a:xfrm>
            <a:custGeom>
              <a:avLst/>
              <a:gdLst/>
              <a:ahLst/>
              <a:cxnLst>
                <a:cxn ang="0">
                  <a:pos x="32" y="16"/>
                </a:cxn>
                <a:cxn ang="0">
                  <a:pos x="24" y="16"/>
                </a:cxn>
                <a:cxn ang="0">
                  <a:pos x="8" y="24"/>
                </a:cxn>
                <a:cxn ang="0">
                  <a:pos x="0" y="8"/>
                </a:cxn>
                <a:cxn ang="0">
                  <a:pos x="16" y="0"/>
                </a:cxn>
                <a:cxn ang="0">
                  <a:pos x="32" y="16"/>
                </a:cxn>
              </a:cxnLst>
              <a:rect l="0" t="0" r="r" b="b"/>
              <a:pathLst>
                <a:path w="32" h="24">
                  <a:moveTo>
                    <a:pt x="32" y="16"/>
                  </a:moveTo>
                  <a:lnTo>
                    <a:pt x="24" y="16"/>
                  </a:lnTo>
                  <a:lnTo>
                    <a:pt x="8" y="24"/>
                  </a:lnTo>
                  <a:lnTo>
                    <a:pt x="0" y="8"/>
                  </a:lnTo>
                  <a:lnTo>
                    <a:pt x="16" y="0"/>
                  </a:lnTo>
                  <a:lnTo>
                    <a:pt x="32" y="16"/>
                  </a:lnTo>
                  <a:close/>
                </a:path>
              </a:pathLst>
            </a:custGeom>
            <a:solidFill>
              <a:srgbClr val="2222FF"/>
            </a:solidFill>
            <a:ln w="9525">
              <a:noFill/>
              <a:round/>
              <a:headEnd/>
              <a:tailEnd/>
            </a:ln>
          </p:spPr>
          <p:txBody>
            <a:bodyPr/>
            <a:lstStyle/>
            <a:p>
              <a:endParaRPr lang="en-US"/>
            </a:p>
          </p:txBody>
        </p:sp>
        <p:sp>
          <p:nvSpPr>
            <p:cNvPr id="878794" name="Rectangle 1226"/>
            <p:cNvSpPr>
              <a:spLocks noChangeArrowheads="1"/>
            </p:cNvSpPr>
            <p:nvPr/>
          </p:nvSpPr>
          <p:spPr bwMode="auto">
            <a:xfrm>
              <a:off x="1640" y="3424"/>
              <a:ext cx="1799" cy="230"/>
            </a:xfrm>
            <a:prstGeom prst="rect">
              <a:avLst/>
            </a:prstGeom>
            <a:noFill/>
            <a:ln w="9525">
              <a:noFill/>
              <a:miter lim="800000"/>
              <a:headEnd/>
              <a:tailEnd/>
            </a:ln>
          </p:spPr>
          <p:txBody>
            <a:bodyPr wrap="none" lIns="0" tIns="0" rIns="0" bIns="0">
              <a:spAutoFit/>
            </a:bodyPr>
            <a:lstStyle/>
            <a:p>
              <a:r>
                <a:rPr lang="en-US" sz="2400" b="0" dirty="0">
                  <a:solidFill>
                    <a:srgbClr val="2222FF"/>
                  </a:solidFill>
                </a:rPr>
                <a:t>Projection plane z = f</a:t>
              </a:r>
              <a:endParaRPr lang="en-US" dirty="0"/>
            </a:p>
          </p:txBody>
        </p:sp>
      </p:grpSp>
      <p:sp>
        <p:nvSpPr>
          <p:cNvPr id="878795" name="Rectangle 1227"/>
          <p:cNvSpPr>
            <a:spLocks noChangeArrowheads="1"/>
          </p:cNvSpPr>
          <p:nvPr/>
        </p:nvSpPr>
        <p:spPr bwMode="auto">
          <a:xfrm>
            <a:off x="304800" y="61722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Equivalent mathematically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943475" y="285750"/>
            <a:ext cx="4124325" cy="609600"/>
          </a:xfrm>
        </p:spPr>
        <p:txBody>
          <a:bodyPr/>
          <a:lstStyle/>
          <a:p>
            <a:r>
              <a:rPr lang="en-US"/>
              <a:t>Perspective Projection</a:t>
            </a:r>
          </a:p>
        </p:txBody>
      </p:sp>
      <p:sp>
        <p:nvSpPr>
          <p:cNvPr id="679939" name="Rectangle 3"/>
          <p:cNvSpPr>
            <a:spLocks noGrp="1" noChangeArrowheads="1"/>
          </p:cNvSpPr>
          <p:nvPr>
            <p:ph type="body" idx="1"/>
          </p:nvPr>
        </p:nvSpPr>
        <p:spPr>
          <a:xfrm>
            <a:off x="381000" y="1295400"/>
            <a:ext cx="7848600" cy="838200"/>
          </a:xfrm>
        </p:spPr>
        <p:txBody>
          <a:bodyPr/>
          <a:lstStyle/>
          <a:p>
            <a:r>
              <a:rPr lang="en-US"/>
              <a:t>Compute the image coordinates of p in terms of the world (camera) coordinates of P.</a:t>
            </a:r>
          </a:p>
        </p:txBody>
      </p:sp>
      <p:sp>
        <p:nvSpPr>
          <p:cNvPr id="679942" name="Rectangle 6"/>
          <p:cNvSpPr>
            <a:spLocks noChangeArrowheads="1"/>
          </p:cNvSpPr>
          <p:nvPr/>
        </p:nvSpPr>
        <p:spPr bwMode="auto">
          <a:xfrm>
            <a:off x="304800" y="5029200"/>
            <a:ext cx="6019800" cy="1295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Origin of camera at center of projection</a:t>
            </a:r>
          </a:p>
          <a:p>
            <a:pPr marL="342900" indent="-342900">
              <a:spcBef>
                <a:spcPct val="20000"/>
              </a:spcBef>
              <a:buClr>
                <a:srgbClr val="0066FF"/>
              </a:buClr>
              <a:buSzPct val="75000"/>
              <a:buFont typeface="Zapf Dingbats" charset="2"/>
              <a:buChar char="n"/>
            </a:pPr>
            <a:r>
              <a:rPr lang="en-US" sz="2400" b="0">
                <a:solidFill>
                  <a:srgbClr val="C0C0C0"/>
                </a:solidFill>
              </a:rPr>
              <a:t>Z axis along optical axis</a:t>
            </a:r>
          </a:p>
          <a:p>
            <a:pPr marL="342900" indent="-342900">
              <a:spcBef>
                <a:spcPct val="20000"/>
              </a:spcBef>
              <a:buClr>
                <a:srgbClr val="0066FF"/>
              </a:buClr>
              <a:buSzPct val="75000"/>
              <a:buFont typeface="Zapf Dingbats" charset="2"/>
              <a:buChar char="n"/>
            </a:pPr>
            <a:r>
              <a:rPr lang="en-US" sz="2400" b="0">
                <a:solidFill>
                  <a:srgbClr val="C0C0C0"/>
                </a:solidFill>
              </a:rPr>
              <a:t>Image Plane at Z = f;  x // X and y//Y</a:t>
            </a:r>
          </a:p>
        </p:txBody>
      </p:sp>
      <p:grpSp>
        <p:nvGrpSpPr>
          <p:cNvPr id="680054" name="Group 118"/>
          <p:cNvGrpSpPr>
            <a:grpSpLocks/>
          </p:cNvGrpSpPr>
          <p:nvPr/>
        </p:nvGrpSpPr>
        <p:grpSpPr bwMode="auto">
          <a:xfrm>
            <a:off x="1143000" y="2349500"/>
            <a:ext cx="6578600" cy="2552700"/>
            <a:chOff x="720" y="1480"/>
            <a:chExt cx="4144" cy="1608"/>
          </a:xfrm>
        </p:grpSpPr>
        <p:sp>
          <p:nvSpPr>
            <p:cNvPr id="679945" name="Freeform 9"/>
            <p:cNvSpPr>
              <a:spLocks/>
            </p:cNvSpPr>
            <p:nvPr/>
          </p:nvSpPr>
          <p:spPr bwMode="auto">
            <a:xfrm>
              <a:off x="864" y="2312"/>
              <a:ext cx="3224" cy="456"/>
            </a:xfrm>
            <a:custGeom>
              <a:avLst/>
              <a:gdLst/>
              <a:ahLst/>
              <a:cxnLst>
                <a:cxn ang="0">
                  <a:pos x="0" y="16"/>
                </a:cxn>
                <a:cxn ang="0">
                  <a:pos x="0" y="0"/>
                </a:cxn>
                <a:cxn ang="0">
                  <a:pos x="3224" y="440"/>
                </a:cxn>
                <a:cxn ang="0">
                  <a:pos x="3224" y="456"/>
                </a:cxn>
                <a:cxn ang="0">
                  <a:pos x="0" y="16"/>
                </a:cxn>
              </a:cxnLst>
              <a:rect l="0" t="0" r="r" b="b"/>
              <a:pathLst>
                <a:path w="3224" h="456">
                  <a:moveTo>
                    <a:pt x="0" y="16"/>
                  </a:moveTo>
                  <a:lnTo>
                    <a:pt x="0" y="0"/>
                  </a:lnTo>
                  <a:lnTo>
                    <a:pt x="3224" y="440"/>
                  </a:lnTo>
                  <a:lnTo>
                    <a:pt x="3224" y="456"/>
                  </a:lnTo>
                  <a:lnTo>
                    <a:pt x="0" y="16"/>
                  </a:lnTo>
                  <a:close/>
                </a:path>
              </a:pathLst>
            </a:custGeom>
            <a:solidFill>
              <a:srgbClr val="FF0000"/>
            </a:solidFill>
            <a:ln w="9525">
              <a:noFill/>
              <a:round/>
              <a:headEnd/>
              <a:tailEnd/>
            </a:ln>
          </p:spPr>
          <p:txBody>
            <a:bodyPr/>
            <a:lstStyle/>
            <a:p>
              <a:endParaRPr lang="en-US"/>
            </a:p>
          </p:txBody>
        </p:sp>
        <p:sp>
          <p:nvSpPr>
            <p:cNvPr id="679946" name="Rectangle 10"/>
            <p:cNvSpPr>
              <a:spLocks noChangeArrowheads="1"/>
            </p:cNvSpPr>
            <p:nvPr/>
          </p:nvSpPr>
          <p:spPr bwMode="auto">
            <a:xfrm>
              <a:off x="888" y="2320"/>
              <a:ext cx="3824" cy="16"/>
            </a:xfrm>
            <a:prstGeom prst="rect">
              <a:avLst/>
            </a:prstGeom>
            <a:solidFill>
              <a:srgbClr val="2222FF"/>
            </a:solidFill>
            <a:ln w="9525">
              <a:noFill/>
              <a:miter lim="800000"/>
              <a:headEnd/>
              <a:tailEnd/>
            </a:ln>
          </p:spPr>
          <p:txBody>
            <a:bodyPr/>
            <a:lstStyle/>
            <a:p>
              <a:endParaRPr lang="en-US"/>
            </a:p>
          </p:txBody>
        </p:sp>
        <p:sp>
          <p:nvSpPr>
            <p:cNvPr id="679947" name="Freeform 11"/>
            <p:cNvSpPr>
              <a:spLocks/>
            </p:cNvSpPr>
            <p:nvPr/>
          </p:nvSpPr>
          <p:spPr bwMode="auto">
            <a:xfrm>
              <a:off x="4712" y="2248"/>
              <a:ext cx="136" cy="128"/>
            </a:xfrm>
            <a:custGeom>
              <a:avLst/>
              <a:gdLst/>
              <a:ahLst/>
              <a:cxnLst>
                <a:cxn ang="0">
                  <a:pos x="0" y="64"/>
                </a:cxn>
                <a:cxn ang="0">
                  <a:pos x="0" y="128"/>
                </a:cxn>
                <a:cxn ang="0">
                  <a:pos x="136" y="64"/>
                </a:cxn>
                <a:cxn ang="0">
                  <a:pos x="0" y="0"/>
                </a:cxn>
                <a:cxn ang="0">
                  <a:pos x="0" y="64"/>
                </a:cxn>
              </a:cxnLst>
              <a:rect l="0" t="0" r="r" b="b"/>
              <a:pathLst>
                <a:path w="136" h="128">
                  <a:moveTo>
                    <a:pt x="0" y="64"/>
                  </a:moveTo>
                  <a:lnTo>
                    <a:pt x="0" y="128"/>
                  </a:lnTo>
                  <a:lnTo>
                    <a:pt x="136" y="64"/>
                  </a:lnTo>
                  <a:lnTo>
                    <a:pt x="0" y="0"/>
                  </a:lnTo>
                  <a:lnTo>
                    <a:pt x="0" y="64"/>
                  </a:lnTo>
                  <a:close/>
                </a:path>
              </a:pathLst>
            </a:custGeom>
            <a:solidFill>
              <a:srgbClr val="0000FF"/>
            </a:solidFill>
            <a:ln w="9525">
              <a:noFill/>
              <a:round/>
              <a:headEnd/>
              <a:tailEnd/>
            </a:ln>
          </p:spPr>
          <p:txBody>
            <a:bodyPr/>
            <a:lstStyle/>
            <a:p>
              <a:endParaRPr lang="en-US"/>
            </a:p>
          </p:txBody>
        </p:sp>
        <p:sp>
          <p:nvSpPr>
            <p:cNvPr id="679948" name="Rectangle 12"/>
            <p:cNvSpPr>
              <a:spLocks noChangeArrowheads="1"/>
            </p:cNvSpPr>
            <p:nvPr/>
          </p:nvSpPr>
          <p:spPr bwMode="auto">
            <a:xfrm>
              <a:off x="4704" y="2312"/>
              <a:ext cx="16" cy="64"/>
            </a:xfrm>
            <a:prstGeom prst="rect">
              <a:avLst/>
            </a:prstGeom>
            <a:solidFill>
              <a:srgbClr val="2222FF"/>
            </a:solidFill>
            <a:ln w="9525">
              <a:noFill/>
              <a:miter lim="800000"/>
              <a:headEnd/>
              <a:tailEnd/>
            </a:ln>
          </p:spPr>
          <p:txBody>
            <a:bodyPr/>
            <a:lstStyle/>
            <a:p>
              <a:endParaRPr lang="en-US"/>
            </a:p>
          </p:txBody>
        </p:sp>
        <p:sp>
          <p:nvSpPr>
            <p:cNvPr id="679949" name="Freeform 13"/>
            <p:cNvSpPr>
              <a:spLocks/>
            </p:cNvSpPr>
            <p:nvPr/>
          </p:nvSpPr>
          <p:spPr bwMode="auto">
            <a:xfrm>
              <a:off x="4704" y="2304"/>
              <a:ext cx="152" cy="88"/>
            </a:xfrm>
            <a:custGeom>
              <a:avLst/>
              <a:gdLst/>
              <a:ahLst/>
              <a:cxnLst>
                <a:cxn ang="0">
                  <a:pos x="0" y="72"/>
                </a:cxn>
                <a:cxn ang="0">
                  <a:pos x="8" y="64"/>
                </a:cxn>
                <a:cxn ang="0">
                  <a:pos x="144" y="0"/>
                </a:cxn>
                <a:cxn ang="0">
                  <a:pos x="152" y="16"/>
                </a:cxn>
                <a:cxn ang="0">
                  <a:pos x="16" y="80"/>
                </a:cxn>
                <a:cxn ang="0">
                  <a:pos x="0" y="88"/>
                </a:cxn>
                <a:cxn ang="0">
                  <a:pos x="0" y="72"/>
                </a:cxn>
              </a:cxnLst>
              <a:rect l="0" t="0" r="r" b="b"/>
              <a:pathLst>
                <a:path w="152" h="88">
                  <a:moveTo>
                    <a:pt x="0" y="72"/>
                  </a:moveTo>
                  <a:lnTo>
                    <a:pt x="8" y="64"/>
                  </a:lnTo>
                  <a:lnTo>
                    <a:pt x="144" y="0"/>
                  </a:lnTo>
                  <a:lnTo>
                    <a:pt x="152" y="16"/>
                  </a:lnTo>
                  <a:lnTo>
                    <a:pt x="16" y="80"/>
                  </a:lnTo>
                  <a:lnTo>
                    <a:pt x="0" y="88"/>
                  </a:lnTo>
                  <a:lnTo>
                    <a:pt x="0" y="72"/>
                  </a:lnTo>
                  <a:close/>
                </a:path>
              </a:pathLst>
            </a:custGeom>
            <a:solidFill>
              <a:srgbClr val="2222FF"/>
            </a:solidFill>
            <a:ln w="9525">
              <a:noFill/>
              <a:round/>
              <a:headEnd/>
              <a:tailEnd/>
            </a:ln>
          </p:spPr>
          <p:txBody>
            <a:bodyPr/>
            <a:lstStyle/>
            <a:p>
              <a:endParaRPr lang="en-US"/>
            </a:p>
          </p:txBody>
        </p:sp>
        <p:sp>
          <p:nvSpPr>
            <p:cNvPr id="679950" name="Freeform 14"/>
            <p:cNvSpPr>
              <a:spLocks/>
            </p:cNvSpPr>
            <p:nvPr/>
          </p:nvSpPr>
          <p:spPr bwMode="auto">
            <a:xfrm>
              <a:off x="4712" y="2240"/>
              <a:ext cx="152" cy="80"/>
            </a:xfrm>
            <a:custGeom>
              <a:avLst/>
              <a:gdLst/>
              <a:ahLst/>
              <a:cxnLst>
                <a:cxn ang="0">
                  <a:pos x="144" y="80"/>
                </a:cxn>
                <a:cxn ang="0">
                  <a:pos x="136" y="80"/>
                </a:cxn>
                <a:cxn ang="0">
                  <a:pos x="0" y="16"/>
                </a:cxn>
                <a:cxn ang="0">
                  <a:pos x="8" y="0"/>
                </a:cxn>
                <a:cxn ang="0">
                  <a:pos x="144" y="64"/>
                </a:cxn>
                <a:cxn ang="0">
                  <a:pos x="152" y="72"/>
                </a:cxn>
                <a:cxn ang="0">
                  <a:pos x="144" y="80"/>
                </a:cxn>
              </a:cxnLst>
              <a:rect l="0" t="0" r="r" b="b"/>
              <a:pathLst>
                <a:path w="152" h="80">
                  <a:moveTo>
                    <a:pt x="144" y="80"/>
                  </a:moveTo>
                  <a:lnTo>
                    <a:pt x="136" y="80"/>
                  </a:lnTo>
                  <a:lnTo>
                    <a:pt x="0" y="16"/>
                  </a:lnTo>
                  <a:lnTo>
                    <a:pt x="8" y="0"/>
                  </a:lnTo>
                  <a:lnTo>
                    <a:pt x="144" y="64"/>
                  </a:lnTo>
                  <a:lnTo>
                    <a:pt x="152" y="72"/>
                  </a:lnTo>
                  <a:lnTo>
                    <a:pt x="144" y="80"/>
                  </a:lnTo>
                  <a:close/>
                </a:path>
              </a:pathLst>
            </a:custGeom>
            <a:solidFill>
              <a:srgbClr val="2222FF"/>
            </a:solidFill>
            <a:ln w="9525">
              <a:noFill/>
              <a:round/>
              <a:headEnd/>
              <a:tailEnd/>
            </a:ln>
          </p:spPr>
          <p:txBody>
            <a:bodyPr/>
            <a:lstStyle/>
            <a:p>
              <a:endParaRPr lang="en-US"/>
            </a:p>
          </p:txBody>
        </p:sp>
        <p:sp>
          <p:nvSpPr>
            <p:cNvPr id="679951" name="Freeform 15"/>
            <p:cNvSpPr>
              <a:spLocks/>
            </p:cNvSpPr>
            <p:nvPr/>
          </p:nvSpPr>
          <p:spPr bwMode="auto">
            <a:xfrm>
              <a:off x="4704" y="2240"/>
              <a:ext cx="16" cy="72"/>
            </a:xfrm>
            <a:custGeom>
              <a:avLst/>
              <a:gdLst/>
              <a:ahLst/>
              <a:cxnLst>
                <a:cxn ang="0">
                  <a:pos x="16" y="0"/>
                </a:cxn>
                <a:cxn ang="0">
                  <a:pos x="16" y="8"/>
                </a:cxn>
                <a:cxn ang="0">
                  <a:pos x="16" y="72"/>
                </a:cxn>
                <a:cxn ang="0">
                  <a:pos x="0" y="72"/>
                </a:cxn>
                <a:cxn ang="0">
                  <a:pos x="0" y="8"/>
                </a:cxn>
                <a:cxn ang="0">
                  <a:pos x="0" y="0"/>
                </a:cxn>
                <a:cxn ang="0">
                  <a:pos x="16" y="0"/>
                </a:cxn>
              </a:cxnLst>
              <a:rect l="0" t="0" r="r" b="b"/>
              <a:pathLst>
                <a:path w="16" h="72">
                  <a:moveTo>
                    <a:pt x="16" y="0"/>
                  </a:moveTo>
                  <a:lnTo>
                    <a:pt x="16" y="8"/>
                  </a:lnTo>
                  <a:lnTo>
                    <a:pt x="16" y="72"/>
                  </a:lnTo>
                  <a:lnTo>
                    <a:pt x="0" y="72"/>
                  </a:lnTo>
                  <a:lnTo>
                    <a:pt x="0" y="8"/>
                  </a:lnTo>
                  <a:lnTo>
                    <a:pt x="0" y="0"/>
                  </a:lnTo>
                  <a:lnTo>
                    <a:pt x="16" y="0"/>
                  </a:lnTo>
                  <a:close/>
                </a:path>
              </a:pathLst>
            </a:custGeom>
            <a:solidFill>
              <a:srgbClr val="2222FF"/>
            </a:solidFill>
            <a:ln w="9525">
              <a:noFill/>
              <a:round/>
              <a:headEnd/>
              <a:tailEnd/>
            </a:ln>
          </p:spPr>
          <p:txBody>
            <a:bodyPr/>
            <a:lstStyle/>
            <a:p>
              <a:endParaRPr lang="en-US"/>
            </a:p>
          </p:txBody>
        </p:sp>
        <p:sp>
          <p:nvSpPr>
            <p:cNvPr id="679952" name="Freeform 16"/>
            <p:cNvSpPr>
              <a:spLocks/>
            </p:cNvSpPr>
            <p:nvPr/>
          </p:nvSpPr>
          <p:spPr bwMode="auto">
            <a:xfrm>
              <a:off x="4704" y="2312"/>
              <a:ext cx="16" cy="64"/>
            </a:xfrm>
            <a:custGeom>
              <a:avLst/>
              <a:gdLst/>
              <a:ahLst/>
              <a:cxnLst>
                <a:cxn ang="0">
                  <a:pos x="0" y="0"/>
                </a:cxn>
                <a:cxn ang="0">
                  <a:pos x="16" y="0"/>
                </a:cxn>
                <a:cxn ang="0">
                  <a:pos x="16" y="64"/>
                </a:cxn>
                <a:cxn ang="0">
                  <a:pos x="0" y="64"/>
                </a:cxn>
                <a:cxn ang="0">
                  <a:pos x="0" y="0"/>
                </a:cxn>
                <a:cxn ang="0">
                  <a:pos x="0" y="0"/>
                </a:cxn>
              </a:cxnLst>
              <a:rect l="0" t="0" r="r" b="b"/>
              <a:pathLst>
                <a:path w="16" h="64">
                  <a:moveTo>
                    <a:pt x="0" y="0"/>
                  </a:moveTo>
                  <a:lnTo>
                    <a:pt x="16" y="0"/>
                  </a:lnTo>
                  <a:lnTo>
                    <a:pt x="16" y="64"/>
                  </a:lnTo>
                  <a:lnTo>
                    <a:pt x="0" y="64"/>
                  </a:lnTo>
                  <a:lnTo>
                    <a:pt x="0" y="0"/>
                  </a:lnTo>
                  <a:lnTo>
                    <a:pt x="0" y="0"/>
                  </a:lnTo>
                  <a:close/>
                </a:path>
              </a:pathLst>
            </a:custGeom>
            <a:solidFill>
              <a:srgbClr val="2222FF"/>
            </a:solidFill>
            <a:ln w="9525">
              <a:noFill/>
              <a:round/>
              <a:headEnd/>
              <a:tailEnd/>
            </a:ln>
          </p:spPr>
          <p:txBody>
            <a:bodyPr/>
            <a:lstStyle/>
            <a:p>
              <a:endParaRPr lang="en-US"/>
            </a:p>
          </p:txBody>
        </p:sp>
        <p:sp>
          <p:nvSpPr>
            <p:cNvPr id="679953" name="Freeform 17"/>
            <p:cNvSpPr>
              <a:spLocks/>
            </p:cNvSpPr>
            <p:nvPr/>
          </p:nvSpPr>
          <p:spPr bwMode="auto">
            <a:xfrm>
              <a:off x="864" y="1984"/>
              <a:ext cx="3400" cy="352"/>
            </a:xfrm>
            <a:custGeom>
              <a:avLst/>
              <a:gdLst/>
              <a:ahLst/>
              <a:cxnLst>
                <a:cxn ang="0">
                  <a:pos x="0" y="352"/>
                </a:cxn>
                <a:cxn ang="0">
                  <a:pos x="0" y="336"/>
                </a:cxn>
                <a:cxn ang="0">
                  <a:pos x="3400" y="0"/>
                </a:cxn>
                <a:cxn ang="0">
                  <a:pos x="3400" y="16"/>
                </a:cxn>
                <a:cxn ang="0">
                  <a:pos x="0" y="352"/>
                </a:cxn>
              </a:cxnLst>
              <a:rect l="0" t="0" r="r" b="b"/>
              <a:pathLst>
                <a:path w="3400" h="352">
                  <a:moveTo>
                    <a:pt x="0" y="352"/>
                  </a:moveTo>
                  <a:lnTo>
                    <a:pt x="0" y="336"/>
                  </a:lnTo>
                  <a:lnTo>
                    <a:pt x="3400" y="0"/>
                  </a:lnTo>
                  <a:lnTo>
                    <a:pt x="3400" y="16"/>
                  </a:lnTo>
                  <a:lnTo>
                    <a:pt x="0" y="352"/>
                  </a:lnTo>
                  <a:close/>
                </a:path>
              </a:pathLst>
            </a:custGeom>
            <a:solidFill>
              <a:srgbClr val="FF0000"/>
            </a:solidFill>
            <a:ln w="9525">
              <a:noFill/>
              <a:round/>
              <a:headEnd/>
              <a:tailEnd/>
            </a:ln>
          </p:spPr>
          <p:txBody>
            <a:bodyPr/>
            <a:lstStyle/>
            <a:p>
              <a:endParaRPr lang="en-US"/>
            </a:p>
          </p:txBody>
        </p:sp>
        <p:sp>
          <p:nvSpPr>
            <p:cNvPr id="679954" name="Freeform 18"/>
            <p:cNvSpPr>
              <a:spLocks/>
            </p:cNvSpPr>
            <p:nvPr/>
          </p:nvSpPr>
          <p:spPr bwMode="auto">
            <a:xfrm>
              <a:off x="1664" y="1688"/>
              <a:ext cx="1016" cy="1232"/>
            </a:xfrm>
            <a:custGeom>
              <a:avLst/>
              <a:gdLst/>
              <a:ahLst/>
              <a:cxnLst>
                <a:cxn ang="0">
                  <a:pos x="0" y="504"/>
                </a:cxn>
                <a:cxn ang="0">
                  <a:pos x="1016" y="0"/>
                </a:cxn>
                <a:cxn ang="0">
                  <a:pos x="1016" y="728"/>
                </a:cxn>
                <a:cxn ang="0">
                  <a:pos x="0" y="1232"/>
                </a:cxn>
                <a:cxn ang="0">
                  <a:pos x="0" y="504"/>
                </a:cxn>
              </a:cxnLst>
              <a:rect l="0" t="0" r="r" b="b"/>
              <a:pathLst>
                <a:path w="1016" h="1232">
                  <a:moveTo>
                    <a:pt x="0" y="504"/>
                  </a:moveTo>
                  <a:lnTo>
                    <a:pt x="1016" y="0"/>
                  </a:lnTo>
                  <a:lnTo>
                    <a:pt x="1016" y="728"/>
                  </a:lnTo>
                  <a:lnTo>
                    <a:pt x="0" y="1232"/>
                  </a:lnTo>
                  <a:lnTo>
                    <a:pt x="0" y="504"/>
                  </a:lnTo>
                  <a:close/>
                </a:path>
              </a:pathLst>
            </a:custGeom>
            <a:solidFill>
              <a:srgbClr val="999999"/>
            </a:solidFill>
            <a:ln w="9525">
              <a:noFill/>
              <a:round/>
              <a:headEnd/>
              <a:tailEnd/>
            </a:ln>
          </p:spPr>
          <p:txBody>
            <a:bodyPr/>
            <a:lstStyle/>
            <a:p>
              <a:endParaRPr lang="en-US"/>
            </a:p>
          </p:txBody>
        </p:sp>
        <p:sp>
          <p:nvSpPr>
            <p:cNvPr id="679956" name="Line 20"/>
            <p:cNvSpPr>
              <a:spLocks noChangeShapeType="1"/>
            </p:cNvSpPr>
            <p:nvPr/>
          </p:nvSpPr>
          <p:spPr bwMode="auto">
            <a:xfrm flipH="1">
              <a:off x="912" y="2320"/>
              <a:ext cx="16" cy="24"/>
            </a:xfrm>
            <a:prstGeom prst="line">
              <a:avLst/>
            </a:prstGeom>
            <a:noFill/>
            <a:ln w="12700">
              <a:solidFill>
                <a:srgbClr val="FF0000"/>
              </a:solidFill>
              <a:round/>
              <a:headEnd/>
              <a:tailEnd/>
            </a:ln>
          </p:spPr>
          <p:txBody>
            <a:bodyPr/>
            <a:lstStyle/>
            <a:p>
              <a:endParaRPr lang="en-US"/>
            </a:p>
          </p:txBody>
        </p:sp>
        <p:sp>
          <p:nvSpPr>
            <p:cNvPr id="679957" name="Line 21"/>
            <p:cNvSpPr>
              <a:spLocks noChangeShapeType="1"/>
            </p:cNvSpPr>
            <p:nvPr/>
          </p:nvSpPr>
          <p:spPr bwMode="auto">
            <a:xfrm>
              <a:off x="912" y="2344"/>
              <a:ext cx="1" cy="1"/>
            </a:xfrm>
            <a:prstGeom prst="line">
              <a:avLst/>
            </a:prstGeom>
            <a:noFill/>
            <a:ln w="12700">
              <a:solidFill>
                <a:srgbClr val="FF0000"/>
              </a:solidFill>
              <a:round/>
              <a:headEnd/>
              <a:tailEnd/>
            </a:ln>
          </p:spPr>
          <p:txBody>
            <a:bodyPr/>
            <a:lstStyle/>
            <a:p>
              <a:endParaRPr lang="en-US"/>
            </a:p>
          </p:txBody>
        </p:sp>
        <p:sp>
          <p:nvSpPr>
            <p:cNvPr id="679958" name="Line 22"/>
            <p:cNvSpPr>
              <a:spLocks noChangeShapeType="1"/>
            </p:cNvSpPr>
            <p:nvPr/>
          </p:nvSpPr>
          <p:spPr bwMode="auto">
            <a:xfrm flipH="1">
              <a:off x="880" y="2344"/>
              <a:ext cx="32" cy="16"/>
            </a:xfrm>
            <a:prstGeom prst="line">
              <a:avLst/>
            </a:prstGeom>
            <a:noFill/>
            <a:ln w="12700">
              <a:solidFill>
                <a:srgbClr val="FF0000"/>
              </a:solidFill>
              <a:round/>
              <a:headEnd/>
              <a:tailEnd/>
            </a:ln>
          </p:spPr>
          <p:txBody>
            <a:bodyPr/>
            <a:lstStyle/>
            <a:p>
              <a:endParaRPr lang="en-US"/>
            </a:p>
          </p:txBody>
        </p:sp>
        <p:sp>
          <p:nvSpPr>
            <p:cNvPr id="679959" name="Line 23"/>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0" name="Line 24"/>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1" name="Line 25"/>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2" name="Line 26"/>
            <p:cNvSpPr>
              <a:spLocks noChangeShapeType="1"/>
            </p:cNvSpPr>
            <p:nvPr/>
          </p:nvSpPr>
          <p:spPr bwMode="auto">
            <a:xfrm flipH="1" flipV="1">
              <a:off x="848" y="2344"/>
              <a:ext cx="32" cy="16"/>
            </a:xfrm>
            <a:prstGeom prst="line">
              <a:avLst/>
            </a:prstGeom>
            <a:noFill/>
            <a:ln w="12700">
              <a:solidFill>
                <a:srgbClr val="FF0000"/>
              </a:solidFill>
              <a:round/>
              <a:headEnd/>
              <a:tailEnd/>
            </a:ln>
          </p:spPr>
          <p:txBody>
            <a:bodyPr/>
            <a:lstStyle/>
            <a:p>
              <a:endParaRPr lang="en-US"/>
            </a:p>
          </p:txBody>
        </p:sp>
        <p:sp>
          <p:nvSpPr>
            <p:cNvPr id="679963" name="Line 27"/>
            <p:cNvSpPr>
              <a:spLocks noChangeShapeType="1"/>
            </p:cNvSpPr>
            <p:nvPr/>
          </p:nvSpPr>
          <p:spPr bwMode="auto">
            <a:xfrm>
              <a:off x="848" y="2344"/>
              <a:ext cx="1" cy="1"/>
            </a:xfrm>
            <a:prstGeom prst="line">
              <a:avLst/>
            </a:prstGeom>
            <a:noFill/>
            <a:ln w="12700">
              <a:solidFill>
                <a:srgbClr val="FF0000"/>
              </a:solidFill>
              <a:round/>
              <a:headEnd/>
              <a:tailEnd/>
            </a:ln>
          </p:spPr>
          <p:txBody>
            <a:bodyPr/>
            <a:lstStyle/>
            <a:p>
              <a:endParaRPr lang="en-US"/>
            </a:p>
          </p:txBody>
        </p:sp>
        <p:sp>
          <p:nvSpPr>
            <p:cNvPr id="679965" name="Line 29"/>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6" name="Line 30"/>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7" name="Line 31"/>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8" name="Line 32"/>
            <p:cNvSpPr>
              <a:spLocks noChangeShapeType="1"/>
            </p:cNvSpPr>
            <p:nvPr/>
          </p:nvSpPr>
          <p:spPr bwMode="auto">
            <a:xfrm flipV="1">
              <a:off x="840" y="2288"/>
              <a:ext cx="8" cy="32"/>
            </a:xfrm>
            <a:prstGeom prst="line">
              <a:avLst/>
            </a:prstGeom>
            <a:noFill/>
            <a:ln w="12700">
              <a:solidFill>
                <a:srgbClr val="FF0000"/>
              </a:solidFill>
              <a:round/>
              <a:headEnd/>
              <a:tailEnd/>
            </a:ln>
          </p:spPr>
          <p:txBody>
            <a:bodyPr/>
            <a:lstStyle/>
            <a:p>
              <a:endParaRPr lang="en-US"/>
            </a:p>
          </p:txBody>
        </p:sp>
        <p:sp>
          <p:nvSpPr>
            <p:cNvPr id="679969" name="Line 33"/>
            <p:cNvSpPr>
              <a:spLocks noChangeShapeType="1"/>
            </p:cNvSpPr>
            <p:nvPr/>
          </p:nvSpPr>
          <p:spPr bwMode="auto">
            <a:xfrm>
              <a:off x="848" y="2288"/>
              <a:ext cx="1" cy="1"/>
            </a:xfrm>
            <a:prstGeom prst="line">
              <a:avLst/>
            </a:prstGeom>
            <a:noFill/>
            <a:ln w="12700">
              <a:solidFill>
                <a:srgbClr val="FF0000"/>
              </a:solidFill>
              <a:round/>
              <a:headEnd/>
              <a:tailEnd/>
            </a:ln>
          </p:spPr>
          <p:txBody>
            <a:bodyPr/>
            <a:lstStyle/>
            <a:p>
              <a:endParaRPr lang="en-US"/>
            </a:p>
          </p:txBody>
        </p:sp>
        <p:sp>
          <p:nvSpPr>
            <p:cNvPr id="679970" name="Line 34"/>
            <p:cNvSpPr>
              <a:spLocks noChangeShapeType="1"/>
            </p:cNvSpPr>
            <p:nvPr/>
          </p:nvSpPr>
          <p:spPr bwMode="auto">
            <a:xfrm flipV="1">
              <a:off x="848" y="2280"/>
              <a:ext cx="32" cy="8"/>
            </a:xfrm>
            <a:prstGeom prst="line">
              <a:avLst/>
            </a:prstGeom>
            <a:noFill/>
            <a:ln w="12700">
              <a:solidFill>
                <a:srgbClr val="FF0000"/>
              </a:solidFill>
              <a:round/>
              <a:headEnd/>
              <a:tailEnd/>
            </a:ln>
          </p:spPr>
          <p:txBody>
            <a:bodyPr/>
            <a:lstStyle/>
            <a:p>
              <a:endParaRPr lang="en-US"/>
            </a:p>
          </p:txBody>
        </p:sp>
        <p:sp>
          <p:nvSpPr>
            <p:cNvPr id="679971" name="Line 35"/>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2" name="Line 36"/>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3" name="Line 37"/>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4" name="Line 38"/>
            <p:cNvSpPr>
              <a:spLocks noChangeShapeType="1"/>
            </p:cNvSpPr>
            <p:nvPr/>
          </p:nvSpPr>
          <p:spPr bwMode="auto">
            <a:xfrm>
              <a:off x="880" y="2280"/>
              <a:ext cx="32" cy="8"/>
            </a:xfrm>
            <a:prstGeom prst="line">
              <a:avLst/>
            </a:prstGeom>
            <a:noFill/>
            <a:ln w="12700">
              <a:solidFill>
                <a:srgbClr val="FF0000"/>
              </a:solidFill>
              <a:round/>
              <a:headEnd/>
              <a:tailEnd/>
            </a:ln>
          </p:spPr>
          <p:txBody>
            <a:bodyPr/>
            <a:lstStyle/>
            <a:p>
              <a:endParaRPr lang="en-US"/>
            </a:p>
          </p:txBody>
        </p:sp>
        <p:sp>
          <p:nvSpPr>
            <p:cNvPr id="679975" name="Line 39"/>
            <p:cNvSpPr>
              <a:spLocks noChangeShapeType="1"/>
            </p:cNvSpPr>
            <p:nvPr/>
          </p:nvSpPr>
          <p:spPr bwMode="auto">
            <a:xfrm>
              <a:off x="912" y="2288"/>
              <a:ext cx="1" cy="1"/>
            </a:xfrm>
            <a:prstGeom prst="line">
              <a:avLst/>
            </a:prstGeom>
            <a:noFill/>
            <a:ln w="12700">
              <a:solidFill>
                <a:srgbClr val="FF0000"/>
              </a:solidFill>
              <a:round/>
              <a:headEnd/>
              <a:tailEnd/>
            </a:ln>
          </p:spPr>
          <p:txBody>
            <a:bodyPr/>
            <a:lstStyle/>
            <a:p>
              <a:endParaRPr lang="en-US"/>
            </a:p>
          </p:txBody>
        </p:sp>
        <p:sp>
          <p:nvSpPr>
            <p:cNvPr id="679976" name="Line 40"/>
            <p:cNvSpPr>
              <a:spLocks noChangeShapeType="1"/>
            </p:cNvSpPr>
            <p:nvPr/>
          </p:nvSpPr>
          <p:spPr bwMode="auto">
            <a:xfrm>
              <a:off x="912" y="2288"/>
              <a:ext cx="16" cy="32"/>
            </a:xfrm>
            <a:prstGeom prst="line">
              <a:avLst/>
            </a:prstGeom>
            <a:noFill/>
            <a:ln w="12700">
              <a:solidFill>
                <a:srgbClr val="FF0000"/>
              </a:solidFill>
              <a:round/>
              <a:headEnd/>
              <a:tailEnd/>
            </a:ln>
          </p:spPr>
          <p:txBody>
            <a:bodyPr/>
            <a:lstStyle/>
            <a:p>
              <a:endParaRPr lang="en-US"/>
            </a:p>
          </p:txBody>
        </p:sp>
        <p:sp>
          <p:nvSpPr>
            <p:cNvPr id="679977" name="Line 41"/>
            <p:cNvSpPr>
              <a:spLocks noChangeShapeType="1"/>
            </p:cNvSpPr>
            <p:nvPr/>
          </p:nvSpPr>
          <p:spPr bwMode="auto">
            <a:xfrm>
              <a:off x="928" y="2320"/>
              <a:ext cx="1" cy="1"/>
            </a:xfrm>
            <a:prstGeom prst="line">
              <a:avLst/>
            </a:prstGeom>
            <a:noFill/>
            <a:ln w="12700">
              <a:solidFill>
                <a:srgbClr val="FF0000"/>
              </a:solidFill>
              <a:round/>
              <a:headEnd/>
              <a:tailEnd/>
            </a:ln>
          </p:spPr>
          <p:txBody>
            <a:bodyPr/>
            <a:lstStyle/>
            <a:p>
              <a:endParaRPr lang="en-US"/>
            </a:p>
          </p:txBody>
        </p:sp>
        <p:sp>
          <p:nvSpPr>
            <p:cNvPr id="679979" name="Freeform 43"/>
            <p:cNvSpPr>
              <a:spLocks/>
            </p:cNvSpPr>
            <p:nvPr/>
          </p:nvSpPr>
          <p:spPr bwMode="auto">
            <a:xfrm rot="10800000">
              <a:off x="2765" y="1985"/>
              <a:ext cx="128" cy="96"/>
            </a:xfrm>
            <a:custGeom>
              <a:avLst/>
              <a:gdLst/>
              <a:ahLst/>
              <a:cxnLst>
                <a:cxn ang="0">
                  <a:pos x="0" y="96"/>
                </a:cxn>
                <a:cxn ang="0">
                  <a:pos x="128" y="96"/>
                </a:cxn>
                <a:cxn ang="0">
                  <a:pos x="56" y="72"/>
                </a:cxn>
                <a:cxn ang="0">
                  <a:pos x="80" y="0"/>
                </a:cxn>
                <a:cxn ang="0">
                  <a:pos x="0" y="96"/>
                </a:cxn>
              </a:cxnLst>
              <a:rect l="0" t="0" r="r" b="b"/>
              <a:pathLst>
                <a:path w="128" h="96">
                  <a:moveTo>
                    <a:pt x="0" y="96"/>
                  </a:moveTo>
                  <a:lnTo>
                    <a:pt x="128" y="96"/>
                  </a:lnTo>
                  <a:lnTo>
                    <a:pt x="56" y="72"/>
                  </a:lnTo>
                  <a:lnTo>
                    <a:pt x="80" y="0"/>
                  </a:lnTo>
                  <a:lnTo>
                    <a:pt x="0" y="96"/>
                  </a:lnTo>
                  <a:close/>
                </a:path>
              </a:pathLst>
            </a:custGeom>
            <a:solidFill>
              <a:srgbClr val="DDDD00"/>
            </a:solidFill>
            <a:ln w="9525">
              <a:noFill/>
              <a:round/>
              <a:headEnd/>
              <a:tailEnd/>
            </a:ln>
          </p:spPr>
          <p:txBody>
            <a:bodyPr/>
            <a:lstStyle/>
            <a:p>
              <a:endParaRPr lang="en-US"/>
            </a:p>
          </p:txBody>
        </p:sp>
        <p:sp>
          <p:nvSpPr>
            <p:cNvPr id="679980" name="Freeform 44"/>
            <p:cNvSpPr>
              <a:spLocks/>
            </p:cNvSpPr>
            <p:nvPr/>
          </p:nvSpPr>
          <p:spPr bwMode="auto">
            <a:xfrm>
              <a:off x="2168" y="1728"/>
              <a:ext cx="24" cy="600"/>
            </a:xfrm>
            <a:custGeom>
              <a:avLst/>
              <a:gdLst/>
              <a:ahLst/>
              <a:cxnLst>
                <a:cxn ang="0">
                  <a:pos x="8" y="0"/>
                </a:cxn>
                <a:cxn ang="0">
                  <a:pos x="24" y="0"/>
                </a:cxn>
                <a:cxn ang="0">
                  <a:pos x="16" y="600"/>
                </a:cxn>
                <a:cxn ang="0">
                  <a:pos x="0" y="600"/>
                </a:cxn>
                <a:cxn ang="0">
                  <a:pos x="8" y="0"/>
                </a:cxn>
              </a:cxnLst>
              <a:rect l="0" t="0" r="r" b="b"/>
              <a:pathLst>
                <a:path w="24" h="600">
                  <a:moveTo>
                    <a:pt x="8" y="0"/>
                  </a:moveTo>
                  <a:lnTo>
                    <a:pt x="24" y="0"/>
                  </a:lnTo>
                  <a:lnTo>
                    <a:pt x="16" y="600"/>
                  </a:lnTo>
                  <a:lnTo>
                    <a:pt x="0" y="600"/>
                  </a:lnTo>
                  <a:lnTo>
                    <a:pt x="8" y="0"/>
                  </a:lnTo>
                  <a:close/>
                </a:path>
              </a:pathLst>
            </a:custGeom>
            <a:solidFill>
              <a:srgbClr val="DDDD00"/>
            </a:solidFill>
            <a:ln w="9525">
              <a:noFill/>
              <a:round/>
              <a:headEnd/>
              <a:tailEnd/>
            </a:ln>
          </p:spPr>
          <p:txBody>
            <a:bodyPr/>
            <a:lstStyle/>
            <a:p>
              <a:endParaRPr lang="en-US"/>
            </a:p>
          </p:txBody>
        </p:sp>
        <p:sp>
          <p:nvSpPr>
            <p:cNvPr id="679981" name="Freeform 45"/>
            <p:cNvSpPr>
              <a:spLocks/>
            </p:cNvSpPr>
            <p:nvPr/>
          </p:nvSpPr>
          <p:spPr bwMode="auto">
            <a:xfrm>
              <a:off x="2128" y="1672"/>
              <a:ext cx="104" cy="112"/>
            </a:xfrm>
            <a:custGeom>
              <a:avLst/>
              <a:gdLst/>
              <a:ahLst/>
              <a:cxnLst>
                <a:cxn ang="0">
                  <a:pos x="56" y="0"/>
                </a:cxn>
                <a:cxn ang="0">
                  <a:pos x="0" y="112"/>
                </a:cxn>
                <a:cxn ang="0">
                  <a:pos x="56" y="64"/>
                </a:cxn>
                <a:cxn ang="0">
                  <a:pos x="104" y="112"/>
                </a:cxn>
                <a:cxn ang="0">
                  <a:pos x="56" y="0"/>
                </a:cxn>
              </a:cxnLst>
              <a:rect l="0" t="0" r="r" b="b"/>
              <a:pathLst>
                <a:path w="104" h="112">
                  <a:moveTo>
                    <a:pt x="56" y="0"/>
                  </a:moveTo>
                  <a:lnTo>
                    <a:pt x="0" y="112"/>
                  </a:lnTo>
                  <a:lnTo>
                    <a:pt x="56" y="64"/>
                  </a:lnTo>
                  <a:lnTo>
                    <a:pt x="104" y="112"/>
                  </a:lnTo>
                  <a:lnTo>
                    <a:pt x="56" y="0"/>
                  </a:lnTo>
                  <a:close/>
                </a:path>
              </a:pathLst>
            </a:custGeom>
            <a:solidFill>
              <a:srgbClr val="DDDD00"/>
            </a:solidFill>
            <a:ln w="9525">
              <a:noFill/>
              <a:round/>
              <a:headEnd/>
              <a:tailEnd/>
            </a:ln>
          </p:spPr>
          <p:txBody>
            <a:bodyPr/>
            <a:lstStyle/>
            <a:p>
              <a:endParaRPr lang="en-US"/>
            </a:p>
          </p:txBody>
        </p:sp>
        <p:sp>
          <p:nvSpPr>
            <p:cNvPr id="679982" name="Rectangle 46"/>
            <p:cNvSpPr>
              <a:spLocks noChangeArrowheads="1"/>
            </p:cNvSpPr>
            <p:nvPr/>
          </p:nvSpPr>
          <p:spPr bwMode="auto">
            <a:xfrm>
              <a:off x="2184" y="2320"/>
              <a:ext cx="520" cy="16"/>
            </a:xfrm>
            <a:prstGeom prst="rect">
              <a:avLst/>
            </a:prstGeom>
            <a:solidFill>
              <a:srgbClr val="2222FF"/>
            </a:solidFill>
            <a:ln w="9525">
              <a:noFill/>
              <a:miter lim="800000"/>
              <a:headEnd/>
              <a:tailEnd/>
            </a:ln>
          </p:spPr>
          <p:txBody>
            <a:bodyPr/>
            <a:lstStyle/>
            <a:p>
              <a:endParaRPr lang="en-US"/>
            </a:p>
          </p:txBody>
        </p:sp>
        <p:sp>
          <p:nvSpPr>
            <p:cNvPr id="679983" name="Freeform 47"/>
            <p:cNvSpPr>
              <a:spLocks/>
            </p:cNvSpPr>
            <p:nvPr/>
          </p:nvSpPr>
          <p:spPr bwMode="auto">
            <a:xfrm>
              <a:off x="1920" y="2136"/>
              <a:ext cx="768" cy="88"/>
            </a:xfrm>
            <a:custGeom>
              <a:avLst/>
              <a:gdLst/>
              <a:ahLst/>
              <a:cxnLst>
                <a:cxn ang="0">
                  <a:pos x="768" y="0"/>
                </a:cxn>
                <a:cxn ang="0">
                  <a:pos x="768" y="16"/>
                </a:cxn>
                <a:cxn ang="0">
                  <a:pos x="0" y="88"/>
                </a:cxn>
                <a:cxn ang="0">
                  <a:pos x="0" y="72"/>
                </a:cxn>
                <a:cxn ang="0">
                  <a:pos x="768" y="0"/>
                </a:cxn>
              </a:cxnLst>
              <a:rect l="0" t="0" r="r" b="b"/>
              <a:pathLst>
                <a:path w="768" h="88">
                  <a:moveTo>
                    <a:pt x="768" y="0"/>
                  </a:moveTo>
                  <a:lnTo>
                    <a:pt x="768" y="16"/>
                  </a:lnTo>
                  <a:lnTo>
                    <a:pt x="0" y="88"/>
                  </a:lnTo>
                  <a:lnTo>
                    <a:pt x="0" y="72"/>
                  </a:lnTo>
                  <a:lnTo>
                    <a:pt x="768" y="0"/>
                  </a:lnTo>
                  <a:close/>
                </a:path>
              </a:pathLst>
            </a:custGeom>
            <a:solidFill>
              <a:srgbClr val="FF0000"/>
            </a:solidFill>
            <a:ln w="9525">
              <a:noFill/>
              <a:round/>
              <a:headEnd/>
              <a:tailEnd/>
            </a:ln>
          </p:spPr>
          <p:txBody>
            <a:bodyPr/>
            <a:lstStyle/>
            <a:p>
              <a:endParaRPr lang="en-US"/>
            </a:p>
          </p:txBody>
        </p:sp>
        <p:sp>
          <p:nvSpPr>
            <p:cNvPr id="679984" name="Rectangle 48"/>
            <p:cNvSpPr>
              <a:spLocks noChangeArrowheads="1"/>
            </p:cNvSpPr>
            <p:nvPr/>
          </p:nvSpPr>
          <p:spPr bwMode="auto">
            <a:xfrm>
              <a:off x="1904" y="2360"/>
              <a:ext cx="16" cy="96"/>
            </a:xfrm>
            <a:prstGeom prst="rect">
              <a:avLst/>
            </a:prstGeom>
            <a:solidFill>
              <a:srgbClr val="FF0000"/>
            </a:solidFill>
            <a:ln w="9525">
              <a:noFill/>
              <a:miter lim="800000"/>
              <a:headEnd/>
              <a:tailEnd/>
            </a:ln>
          </p:spPr>
          <p:txBody>
            <a:bodyPr/>
            <a:lstStyle/>
            <a:p>
              <a:endParaRPr lang="en-US"/>
            </a:p>
          </p:txBody>
        </p:sp>
        <p:sp>
          <p:nvSpPr>
            <p:cNvPr id="679985" name="Freeform 49"/>
            <p:cNvSpPr>
              <a:spLocks/>
            </p:cNvSpPr>
            <p:nvPr/>
          </p:nvSpPr>
          <p:spPr bwMode="auto">
            <a:xfrm>
              <a:off x="1848" y="2224"/>
              <a:ext cx="128" cy="144"/>
            </a:xfrm>
            <a:custGeom>
              <a:avLst/>
              <a:gdLst/>
              <a:ahLst/>
              <a:cxnLst>
                <a:cxn ang="0">
                  <a:pos x="64" y="144"/>
                </a:cxn>
                <a:cxn ang="0">
                  <a:pos x="128" y="144"/>
                </a:cxn>
                <a:cxn ang="0">
                  <a:pos x="64" y="0"/>
                </a:cxn>
                <a:cxn ang="0">
                  <a:pos x="0" y="144"/>
                </a:cxn>
                <a:cxn ang="0">
                  <a:pos x="64" y="144"/>
                </a:cxn>
              </a:cxnLst>
              <a:rect l="0" t="0" r="r" b="b"/>
              <a:pathLst>
                <a:path w="128" h="144">
                  <a:moveTo>
                    <a:pt x="64" y="144"/>
                  </a:moveTo>
                  <a:lnTo>
                    <a:pt x="128" y="144"/>
                  </a:lnTo>
                  <a:lnTo>
                    <a:pt x="64" y="0"/>
                  </a:lnTo>
                  <a:lnTo>
                    <a:pt x="0" y="144"/>
                  </a:lnTo>
                  <a:lnTo>
                    <a:pt x="64" y="144"/>
                  </a:lnTo>
                  <a:close/>
                </a:path>
              </a:pathLst>
            </a:custGeom>
            <a:solidFill>
              <a:srgbClr val="FF0000"/>
            </a:solidFill>
            <a:ln w="9525">
              <a:noFill/>
              <a:round/>
              <a:headEnd/>
              <a:tailEnd/>
            </a:ln>
          </p:spPr>
          <p:txBody>
            <a:bodyPr/>
            <a:lstStyle/>
            <a:p>
              <a:endParaRPr lang="en-US"/>
            </a:p>
          </p:txBody>
        </p:sp>
        <p:sp>
          <p:nvSpPr>
            <p:cNvPr id="679986" name="Rectangle 50"/>
            <p:cNvSpPr>
              <a:spLocks noChangeArrowheads="1"/>
            </p:cNvSpPr>
            <p:nvPr/>
          </p:nvSpPr>
          <p:spPr bwMode="auto">
            <a:xfrm>
              <a:off x="3792" y="2200"/>
              <a:ext cx="16" cy="520"/>
            </a:xfrm>
            <a:prstGeom prst="rect">
              <a:avLst/>
            </a:prstGeom>
            <a:solidFill>
              <a:srgbClr val="FF0000"/>
            </a:solidFill>
            <a:ln w="9525">
              <a:noFill/>
              <a:miter lim="800000"/>
              <a:headEnd/>
              <a:tailEnd/>
            </a:ln>
          </p:spPr>
          <p:txBody>
            <a:bodyPr/>
            <a:lstStyle/>
            <a:p>
              <a:endParaRPr lang="en-US"/>
            </a:p>
          </p:txBody>
        </p:sp>
        <p:sp>
          <p:nvSpPr>
            <p:cNvPr id="679987" name="Freeform 51"/>
            <p:cNvSpPr>
              <a:spLocks/>
            </p:cNvSpPr>
            <p:nvPr/>
          </p:nvSpPr>
          <p:spPr bwMode="auto">
            <a:xfrm>
              <a:off x="3744" y="2064"/>
              <a:ext cx="120" cy="144"/>
            </a:xfrm>
            <a:custGeom>
              <a:avLst/>
              <a:gdLst/>
              <a:ahLst/>
              <a:cxnLst>
                <a:cxn ang="0">
                  <a:pos x="56" y="144"/>
                </a:cxn>
                <a:cxn ang="0">
                  <a:pos x="120" y="144"/>
                </a:cxn>
                <a:cxn ang="0">
                  <a:pos x="56" y="0"/>
                </a:cxn>
                <a:cxn ang="0">
                  <a:pos x="0" y="144"/>
                </a:cxn>
                <a:cxn ang="0">
                  <a:pos x="56" y="144"/>
                </a:cxn>
              </a:cxnLst>
              <a:rect l="0" t="0" r="r" b="b"/>
              <a:pathLst>
                <a:path w="120" h="144">
                  <a:moveTo>
                    <a:pt x="56" y="144"/>
                  </a:moveTo>
                  <a:lnTo>
                    <a:pt x="120" y="144"/>
                  </a:lnTo>
                  <a:lnTo>
                    <a:pt x="56" y="0"/>
                  </a:lnTo>
                  <a:lnTo>
                    <a:pt x="0" y="144"/>
                  </a:lnTo>
                  <a:lnTo>
                    <a:pt x="56" y="144"/>
                  </a:lnTo>
                  <a:close/>
                </a:path>
              </a:pathLst>
            </a:custGeom>
            <a:solidFill>
              <a:srgbClr val="FF0000"/>
            </a:solidFill>
            <a:ln w="9525">
              <a:noFill/>
              <a:round/>
              <a:headEnd/>
              <a:tailEnd/>
            </a:ln>
          </p:spPr>
          <p:txBody>
            <a:bodyPr/>
            <a:lstStyle/>
            <a:p>
              <a:endParaRPr lang="en-US"/>
            </a:p>
          </p:txBody>
        </p:sp>
        <p:sp>
          <p:nvSpPr>
            <p:cNvPr id="679988" name="Freeform 52"/>
            <p:cNvSpPr>
              <a:spLocks/>
            </p:cNvSpPr>
            <p:nvPr/>
          </p:nvSpPr>
          <p:spPr bwMode="auto">
            <a:xfrm>
              <a:off x="3808" y="2336"/>
              <a:ext cx="760" cy="376"/>
            </a:xfrm>
            <a:custGeom>
              <a:avLst/>
              <a:gdLst/>
              <a:ahLst/>
              <a:cxnLst>
                <a:cxn ang="0">
                  <a:pos x="8" y="376"/>
                </a:cxn>
                <a:cxn ang="0">
                  <a:pos x="0" y="368"/>
                </a:cxn>
                <a:cxn ang="0">
                  <a:pos x="752" y="0"/>
                </a:cxn>
                <a:cxn ang="0">
                  <a:pos x="760" y="8"/>
                </a:cxn>
                <a:cxn ang="0">
                  <a:pos x="8" y="376"/>
                </a:cxn>
              </a:cxnLst>
              <a:rect l="0" t="0" r="r" b="b"/>
              <a:pathLst>
                <a:path w="760" h="376">
                  <a:moveTo>
                    <a:pt x="8" y="376"/>
                  </a:moveTo>
                  <a:lnTo>
                    <a:pt x="0" y="368"/>
                  </a:lnTo>
                  <a:lnTo>
                    <a:pt x="752" y="0"/>
                  </a:lnTo>
                  <a:lnTo>
                    <a:pt x="760" y="8"/>
                  </a:lnTo>
                  <a:lnTo>
                    <a:pt x="8" y="376"/>
                  </a:lnTo>
                  <a:close/>
                </a:path>
              </a:pathLst>
            </a:custGeom>
            <a:solidFill>
              <a:srgbClr val="FF0000"/>
            </a:solidFill>
            <a:ln w="9525">
              <a:noFill/>
              <a:round/>
              <a:headEnd/>
              <a:tailEnd/>
            </a:ln>
          </p:spPr>
          <p:txBody>
            <a:bodyPr/>
            <a:lstStyle/>
            <a:p>
              <a:endParaRPr lang="en-US"/>
            </a:p>
          </p:txBody>
        </p:sp>
        <p:sp>
          <p:nvSpPr>
            <p:cNvPr id="679989" name="Rectangle 53"/>
            <p:cNvSpPr>
              <a:spLocks noChangeArrowheads="1"/>
            </p:cNvSpPr>
            <p:nvPr/>
          </p:nvSpPr>
          <p:spPr bwMode="auto">
            <a:xfrm>
              <a:off x="2928" y="1776"/>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x</a:t>
              </a:r>
              <a:endParaRPr lang="en-US"/>
            </a:p>
          </p:txBody>
        </p:sp>
        <p:sp>
          <p:nvSpPr>
            <p:cNvPr id="679990" name="Rectangle 54"/>
            <p:cNvSpPr>
              <a:spLocks noChangeArrowheads="1"/>
            </p:cNvSpPr>
            <p:nvPr/>
          </p:nvSpPr>
          <p:spPr bwMode="auto">
            <a:xfrm>
              <a:off x="2128" y="1480"/>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y</a:t>
              </a:r>
              <a:endParaRPr lang="en-US"/>
            </a:p>
          </p:txBody>
        </p:sp>
        <p:sp>
          <p:nvSpPr>
            <p:cNvPr id="679991" name="Rectangle 55"/>
            <p:cNvSpPr>
              <a:spLocks noChangeArrowheads="1"/>
            </p:cNvSpPr>
            <p:nvPr/>
          </p:nvSpPr>
          <p:spPr bwMode="auto">
            <a:xfrm>
              <a:off x="4720" y="2408"/>
              <a:ext cx="98" cy="192"/>
            </a:xfrm>
            <a:prstGeom prst="rect">
              <a:avLst/>
            </a:prstGeom>
            <a:noFill/>
            <a:ln w="9525">
              <a:noFill/>
              <a:miter lim="800000"/>
              <a:headEnd/>
              <a:tailEnd/>
            </a:ln>
          </p:spPr>
          <p:txBody>
            <a:bodyPr wrap="none" lIns="0" tIns="0" rIns="0" bIns="0">
              <a:spAutoFit/>
            </a:bodyPr>
            <a:lstStyle/>
            <a:p>
              <a:r>
                <a:rPr lang="en-US" sz="2000">
                  <a:solidFill>
                    <a:srgbClr val="FF0000"/>
                  </a:solidFill>
                </a:rPr>
                <a:t>Z</a:t>
              </a:r>
              <a:endParaRPr lang="en-US"/>
            </a:p>
          </p:txBody>
        </p:sp>
        <p:sp>
          <p:nvSpPr>
            <p:cNvPr id="679992" name="Freeform 56"/>
            <p:cNvSpPr>
              <a:spLocks/>
            </p:cNvSpPr>
            <p:nvPr/>
          </p:nvSpPr>
          <p:spPr bwMode="auto">
            <a:xfrm>
              <a:off x="1912" y="2448"/>
              <a:ext cx="544" cy="96"/>
            </a:xfrm>
            <a:custGeom>
              <a:avLst/>
              <a:gdLst/>
              <a:ahLst/>
              <a:cxnLst>
                <a:cxn ang="0">
                  <a:pos x="0" y="16"/>
                </a:cxn>
                <a:cxn ang="0">
                  <a:pos x="8" y="0"/>
                </a:cxn>
                <a:cxn ang="0">
                  <a:pos x="544" y="80"/>
                </a:cxn>
                <a:cxn ang="0">
                  <a:pos x="536" y="96"/>
                </a:cxn>
                <a:cxn ang="0">
                  <a:pos x="0" y="16"/>
                </a:cxn>
              </a:cxnLst>
              <a:rect l="0" t="0" r="r" b="b"/>
              <a:pathLst>
                <a:path w="544" h="96">
                  <a:moveTo>
                    <a:pt x="0" y="16"/>
                  </a:moveTo>
                  <a:lnTo>
                    <a:pt x="8" y="0"/>
                  </a:lnTo>
                  <a:lnTo>
                    <a:pt x="544" y="80"/>
                  </a:lnTo>
                  <a:lnTo>
                    <a:pt x="536" y="96"/>
                  </a:lnTo>
                  <a:lnTo>
                    <a:pt x="0" y="16"/>
                  </a:lnTo>
                  <a:close/>
                </a:path>
              </a:pathLst>
            </a:custGeom>
            <a:solidFill>
              <a:srgbClr val="FF0000"/>
            </a:solidFill>
            <a:ln w="9525">
              <a:noFill/>
              <a:round/>
              <a:headEnd/>
              <a:tailEnd/>
            </a:ln>
          </p:spPr>
          <p:txBody>
            <a:bodyPr/>
            <a:lstStyle/>
            <a:p>
              <a:endParaRPr lang="en-US"/>
            </a:p>
          </p:txBody>
        </p:sp>
        <p:sp>
          <p:nvSpPr>
            <p:cNvPr id="679993" name="Freeform 57"/>
            <p:cNvSpPr>
              <a:spLocks/>
            </p:cNvSpPr>
            <p:nvPr/>
          </p:nvSpPr>
          <p:spPr bwMode="auto">
            <a:xfrm>
              <a:off x="3776" y="2000"/>
              <a:ext cx="56" cy="64"/>
            </a:xfrm>
            <a:custGeom>
              <a:avLst/>
              <a:gdLst/>
              <a:ahLst/>
              <a:cxnLst>
                <a:cxn ang="0">
                  <a:pos x="56" y="32"/>
                </a:cxn>
                <a:cxn ang="0">
                  <a:pos x="48" y="56"/>
                </a:cxn>
                <a:cxn ang="0">
                  <a:pos x="24" y="64"/>
                </a:cxn>
                <a:cxn ang="0">
                  <a:pos x="24" y="64"/>
                </a:cxn>
                <a:cxn ang="0">
                  <a:pos x="8" y="56"/>
                </a:cxn>
                <a:cxn ang="0">
                  <a:pos x="0" y="32"/>
                </a:cxn>
                <a:cxn ang="0">
                  <a:pos x="0" y="32"/>
                </a:cxn>
                <a:cxn ang="0">
                  <a:pos x="8" y="8"/>
                </a:cxn>
                <a:cxn ang="0">
                  <a:pos x="24" y="0"/>
                </a:cxn>
                <a:cxn ang="0">
                  <a:pos x="24" y="0"/>
                </a:cxn>
                <a:cxn ang="0">
                  <a:pos x="48" y="8"/>
                </a:cxn>
                <a:cxn ang="0">
                  <a:pos x="56" y="32"/>
                </a:cxn>
              </a:cxnLst>
              <a:rect l="0" t="0" r="r" b="b"/>
              <a:pathLst>
                <a:path w="56" h="64">
                  <a:moveTo>
                    <a:pt x="56" y="32"/>
                  </a:moveTo>
                  <a:lnTo>
                    <a:pt x="48" y="56"/>
                  </a:lnTo>
                  <a:lnTo>
                    <a:pt x="24" y="64"/>
                  </a:lnTo>
                  <a:lnTo>
                    <a:pt x="24" y="64"/>
                  </a:lnTo>
                  <a:lnTo>
                    <a:pt x="8" y="56"/>
                  </a:lnTo>
                  <a:lnTo>
                    <a:pt x="0" y="32"/>
                  </a:lnTo>
                  <a:lnTo>
                    <a:pt x="0" y="32"/>
                  </a:lnTo>
                  <a:lnTo>
                    <a:pt x="8" y="8"/>
                  </a:lnTo>
                  <a:lnTo>
                    <a:pt x="24" y="0"/>
                  </a:lnTo>
                  <a:lnTo>
                    <a:pt x="24" y="0"/>
                  </a:lnTo>
                  <a:lnTo>
                    <a:pt x="48" y="8"/>
                  </a:lnTo>
                  <a:lnTo>
                    <a:pt x="56" y="32"/>
                  </a:lnTo>
                  <a:close/>
                </a:path>
              </a:pathLst>
            </a:custGeom>
            <a:solidFill>
              <a:srgbClr val="FF0000"/>
            </a:solidFill>
            <a:ln w="9525">
              <a:noFill/>
              <a:round/>
              <a:headEnd/>
              <a:tailEnd/>
            </a:ln>
          </p:spPr>
          <p:txBody>
            <a:bodyPr/>
            <a:lstStyle/>
            <a:p>
              <a:endParaRPr lang="en-US"/>
            </a:p>
          </p:txBody>
        </p:sp>
        <p:sp>
          <p:nvSpPr>
            <p:cNvPr id="679994" name="Line 58"/>
            <p:cNvSpPr>
              <a:spLocks noChangeShapeType="1"/>
            </p:cNvSpPr>
            <p:nvPr/>
          </p:nvSpPr>
          <p:spPr bwMode="auto">
            <a:xfrm flipH="1">
              <a:off x="3824" y="2032"/>
              <a:ext cx="8" cy="24"/>
            </a:xfrm>
            <a:prstGeom prst="line">
              <a:avLst/>
            </a:prstGeom>
            <a:noFill/>
            <a:ln w="12700">
              <a:solidFill>
                <a:srgbClr val="FF0000"/>
              </a:solidFill>
              <a:round/>
              <a:headEnd/>
              <a:tailEnd/>
            </a:ln>
          </p:spPr>
          <p:txBody>
            <a:bodyPr/>
            <a:lstStyle/>
            <a:p>
              <a:endParaRPr lang="en-US"/>
            </a:p>
          </p:txBody>
        </p:sp>
        <p:sp>
          <p:nvSpPr>
            <p:cNvPr id="679995" name="Line 59"/>
            <p:cNvSpPr>
              <a:spLocks noChangeShapeType="1"/>
            </p:cNvSpPr>
            <p:nvPr/>
          </p:nvSpPr>
          <p:spPr bwMode="auto">
            <a:xfrm>
              <a:off x="3824" y="2056"/>
              <a:ext cx="1" cy="1"/>
            </a:xfrm>
            <a:prstGeom prst="line">
              <a:avLst/>
            </a:prstGeom>
            <a:noFill/>
            <a:ln w="12700">
              <a:solidFill>
                <a:srgbClr val="FF0000"/>
              </a:solidFill>
              <a:round/>
              <a:headEnd/>
              <a:tailEnd/>
            </a:ln>
          </p:spPr>
          <p:txBody>
            <a:bodyPr/>
            <a:lstStyle/>
            <a:p>
              <a:endParaRPr lang="en-US"/>
            </a:p>
          </p:txBody>
        </p:sp>
        <p:sp>
          <p:nvSpPr>
            <p:cNvPr id="679996" name="Line 60"/>
            <p:cNvSpPr>
              <a:spLocks noChangeShapeType="1"/>
            </p:cNvSpPr>
            <p:nvPr/>
          </p:nvSpPr>
          <p:spPr bwMode="auto">
            <a:xfrm flipH="1">
              <a:off x="3800" y="2056"/>
              <a:ext cx="24" cy="8"/>
            </a:xfrm>
            <a:prstGeom prst="line">
              <a:avLst/>
            </a:prstGeom>
            <a:noFill/>
            <a:ln w="12700">
              <a:solidFill>
                <a:srgbClr val="FF0000"/>
              </a:solidFill>
              <a:round/>
              <a:headEnd/>
              <a:tailEnd/>
            </a:ln>
          </p:spPr>
          <p:txBody>
            <a:bodyPr/>
            <a:lstStyle/>
            <a:p>
              <a:endParaRPr lang="en-US"/>
            </a:p>
          </p:txBody>
        </p:sp>
        <p:sp>
          <p:nvSpPr>
            <p:cNvPr id="679997" name="Line 61"/>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79998" name="Line 62"/>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79999" name="Line 63"/>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80000" name="Line 64"/>
            <p:cNvSpPr>
              <a:spLocks noChangeShapeType="1"/>
            </p:cNvSpPr>
            <p:nvPr/>
          </p:nvSpPr>
          <p:spPr bwMode="auto">
            <a:xfrm flipH="1" flipV="1">
              <a:off x="3784" y="2056"/>
              <a:ext cx="16" cy="8"/>
            </a:xfrm>
            <a:prstGeom prst="line">
              <a:avLst/>
            </a:prstGeom>
            <a:noFill/>
            <a:ln w="12700">
              <a:solidFill>
                <a:srgbClr val="FF0000"/>
              </a:solidFill>
              <a:round/>
              <a:headEnd/>
              <a:tailEnd/>
            </a:ln>
          </p:spPr>
          <p:txBody>
            <a:bodyPr/>
            <a:lstStyle/>
            <a:p>
              <a:endParaRPr lang="en-US"/>
            </a:p>
          </p:txBody>
        </p:sp>
        <p:sp>
          <p:nvSpPr>
            <p:cNvPr id="680001" name="Line 65"/>
            <p:cNvSpPr>
              <a:spLocks noChangeShapeType="1"/>
            </p:cNvSpPr>
            <p:nvPr/>
          </p:nvSpPr>
          <p:spPr bwMode="auto">
            <a:xfrm>
              <a:off x="3784" y="2056"/>
              <a:ext cx="1" cy="1"/>
            </a:xfrm>
            <a:prstGeom prst="line">
              <a:avLst/>
            </a:prstGeom>
            <a:noFill/>
            <a:ln w="12700">
              <a:solidFill>
                <a:srgbClr val="FF0000"/>
              </a:solidFill>
              <a:round/>
              <a:headEnd/>
              <a:tailEnd/>
            </a:ln>
          </p:spPr>
          <p:txBody>
            <a:bodyPr/>
            <a:lstStyle/>
            <a:p>
              <a:endParaRPr lang="en-US"/>
            </a:p>
          </p:txBody>
        </p:sp>
        <p:sp>
          <p:nvSpPr>
            <p:cNvPr id="680002" name="Line 66"/>
            <p:cNvSpPr>
              <a:spLocks noChangeShapeType="1"/>
            </p:cNvSpPr>
            <p:nvPr/>
          </p:nvSpPr>
          <p:spPr bwMode="auto">
            <a:xfrm flipH="1" flipV="1">
              <a:off x="3776" y="2032"/>
              <a:ext cx="8" cy="24"/>
            </a:xfrm>
            <a:prstGeom prst="line">
              <a:avLst/>
            </a:prstGeom>
            <a:noFill/>
            <a:ln w="12700">
              <a:solidFill>
                <a:srgbClr val="FF0000"/>
              </a:solidFill>
              <a:round/>
              <a:headEnd/>
              <a:tailEnd/>
            </a:ln>
          </p:spPr>
          <p:txBody>
            <a:bodyPr/>
            <a:lstStyle/>
            <a:p>
              <a:endParaRPr lang="en-US"/>
            </a:p>
          </p:txBody>
        </p:sp>
        <p:sp>
          <p:nvSpPr>
            <p:cNvPr id="680003" name="Line 67"/>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4" name="Line 68"/>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5" name="Line 69"/>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6" name="Line 70"/>
            <p:cNvSpPr>
              <a:spLocks noChangeShapeType="1"/>
            </p:cNvSpPr>
            <p:nvPr/>
          </p:nvSpPr>
          <p:spPr bwMode="auto">
            <a:xfrm flipV="1">
              <a:off x="3776" y="2008"/>
              <a:ext cx="8" cy="24"/>
            </a:xfrm>
            <a:prstGeom prst="line">
              <a:avLst/>
            </a:prstGeom>
            <a:noFill/>
            <a:ln w="12700">
              <a:solidFill>
                <a:srgbClr val="FF0000"/>
              </a:solidFill>
              <a:round/>
              <a:headEnd/>
              <a:tailEnd/>
            </a:ln>
          </p:spPr>
          <p:txBody>
            <a:bodyPr/>
            <a:lstStyle/>
            <a:p>
              <a:endParaRPr lang="en-US"/>
            </a:p>
          </p:txBody>
        </p:sp>
        <p:sp>
          <p:nvSpPr>
            <p:cNvPr id="680007" name="Line 71"/>
            <p:cNvSpPr>
              <a:spLocks noChangeShapeType="1"/>
            </p:cNvSpPr>
            <p:nvPr/>
          </p:nvSpPr>
          <p:spPr bwMode="auto">
            <a:xfrm>
              <a:off x="3784" y="2008"/>
              <a:ext cx="1" cy="1"/>
            </a:xfrm>
            <a:prstGeom prst="line">
              <a:avLst/>
            </a:prstGeom>
            <a:noFill/>
            <a:ln w="12700">
              <a:solidFill>
                <a:srgbClr val="FF0000"/>
              </a:solidFill>
              <a:round/>
              <a:headEnd/>
              <a:tailEnd/>
            </a:ln>
          </p:spPr>
          <p:txBody>
            <a:bodyPr/>
            <a:lstStyle/>
            <a:p>
              <a:endParaRPr lang="en-US"/>
            </a:p>
          </p:txBody>
        </p:sp>
        <p:sp>
          <p:nvSpPr>
            <p:cNvPr id="680008" name="Line 72"/>
            <p:cNvSpPr>
              <a:spLocks noChangeShapeType="1"/>
            </p:cNvSpPr>
            <p:nvPr/>
          </p:nvSpPr>
          <p:spPr bwMode="auto">
            <a:xfrm flipV="1">
              <a:off x="3784" y="2000"/>
              <a:ext cx="16" cy="8"/>
            </a:xfrm>
            <a:prstGeom prst="line">
              <a:avLst/>
            </a:prstGeom>
            <a:noFill/>
            <a:ln w="12700">
              <a:solidFill>
                <a:srgbClr val="FF0000"/>
              </a:solidFill>
              <a:round/>
              <a:headEnd/>
              <a:tailEnd/>
            </a:ln>
          </p:spPr>
          <p:txBody>
            <a:bodyPr/>
            <a:lstStyle/>
            <a:p>
              <a:endParaRPr lang="en-US"/>
            </a:p>
          </p:txBody>
        </p:sp>
        <p:sp>
          <p:nvSpPr>
            <p:cNvPr id="680009" name="Line 73"/>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0" name="Line 74"/>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1" name="Line 75"/>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2" name="Line 76"/>
            <p:cNvSpPr>
              <a:spLocks noChangeShapeType="1"/>
            </p:cNvSpPr>
            <p:nvPr/>
          </p:nvSpPr>
          <p:spPr bwMode="auto">
            <a:xfrm>
              <a:off x="3800" y="2000"/>
              <a:ext cx="24" cy="8"/>
            </a:xfrm>
            <a:prstGeom prst="line">
              <a:avLst/>
            </a:prstGeom>
            <a:noFill/>
            <a:ln w="12700">
              <a:solidFill>
                <a:srgbClr val="FF0000"/>
              </a:solidFill>
              <a:round/>
              <a:headEnd/>
              <a:tailEnd/>
            </a:ln>
          </p:spPr>
          <p:txBody>
            <a:bodyPr/>
            <a:lstStyle/>
            <a:p>
              <a:endParaRPr lang="en-US"/>
            </a:p>
          </p:txBody>
        </p:sp>
        <p:sp>
          <p:nvSpPr>
            <p:cNvPr id="680013" name="Line 77"/>
            <p:cNvSpPr>
              <a:spLocks noChangeShapeType="1"/>
            </p:cNvSpPr>
            <p:nvPr/>
          </p:nvSpPr>
          <p:spPr bwMode="auto">
            <a:xfrm>
              <a:off x="3824" y="2008"/>
              <a:ext cx="1" cy="1"/>
            </a:xfrm>
            <a:prstGeom prst="line">
              <a:avLst/>
            </a:prstGeom>
            <a:noFill/>
            <a:ln w="12700">
              <a:solidFill>
                <a:srgbClr val="FF0000"/>
              </a:solidFill>
              <a:round/>
              <a:headEnd/>
              <a:tailEnd/>
            </a:ln>
          </p:spPr>
          <p:txBody>
            <a:bodyPr/>
            <a:lstStyle/>
            <a:p>
              <a:endParaRPr lang="en-US"/>
            </a:p>
          </p:txBody>
        </p:sp>
        <p:sp>
          <p:nvSpPr>
            <p:cNvPr id="680014" name="Line 78"/>
            <p:cNvSpPr>
              <a:spLocks noChangeShapeType="1"/>
            </p:cNvSpPr>
            <p:nvPr/>
          </p:nvSpPr>
          <p:spPr bwMode="auto">
            <a:xfrm>
              <a:off x="3824" y="2008"/>
              <a:ext cx="8" cy="24"/>
            </a:xfrm>
            <a:prstGeom prst="line">
              <a:avLst/>
            </a:prstGeom>
            <a:noFill/>
            <a:ln w="12700">
              <a:solidFill>
                <a:srgbClr val="FF0000"/>
              </a:solidFill>
              <a:round/>
              <a:headEnd/>
              <a:tailEnd/>
            </a:ln>
          </p:spPr>
          <p:txBody>
            <a:bodyPr/>
            <a:lstStyle/>
            <a:p>
              <a:endParaRPr lang="en-US"/>
            </a:p>
          </p:txBody>
        </p:sp>
        <p:sp>
          <p:nvSpPr>
            <p:cNvPr id="680015" name="Line 79"/>
            <p:cNvSpPr>
              <a:spLocks noChangeShapeType="1"/>
            </p:cNvSpPr>
            <p:nvPr/>
          </p:nvSpPr>
          <p:spPr bwMode="auto">
            <a:xfrm>
              <a:off x="3832" y="2032"/>
              <a:ext cx="1" cy="1"/>
            </a:xfrm>
            <a:prstGeom prst="line">
              <a:avLst/>
            </a:prstGeom>
            <a:noFill/>
            <a:ln w="12700">
              <a:solidFill>
                <a:srgbClr val="FF0000"/>
              </a:solidFill>
              <a:round/>
              <a:headEnd/>
              <a:tailEnd/>
            </a:ln>
          </p:spPr>
          <p:txBody>
            <a:bodyPr/>
            <a:lstStyle/>
            <a:p>
              <a:endParaRPr lang="en-US"/>
            </a:p>
          </p:txBody>
        </p:sp>
        <p:sp>
          <p:nvSpPr>
            <p:cNvPr id="680016" name="Freeform 80"/>
            <p:cNvSpPr>
              <a:spLocks/>
            </p:cNvSpPr>
            <p:nvPr/>
          </p:nvSpPr>
          <p:spPr bwMode="auto">
            <a:xfrm>
              <a:off x="1888" y="2192"/>
              <a:ext cx="48" cy="48"/>
            </a:xfrm>
            <a:custGeom>
              <a:avLst/>
              <a:gdLst/>
              <a:ahLst/>
              <a:cxnLst>
                <a:cxn ang="0">
                  <a:pos x="48" y="24"/>
                </a:cxn>
                <a:cxn ang="0">
                  <a:pos x="40" y="40"/>
                </a:cxn>
                <a:cxn ang="0">
                  <a:pos x="24" y="48"/>
                </a:cxn>
                <a:cxn ang="0">
                  <a:pos x="24" y="48"/>
                </a:cxn>
                <a:cxn ang="0">
                  <a:pos x="8" y="40"/>
                </a:cxn>
                <a:cxn ang="0">
                  <a:pos x="0" y="24"/>
                </a:cxn>
                <a:cxn ang="0">
                  <a:pos x="0" y="24"/>
                </a:cxn>
                <a:cxn ang="0">
                  <a:pos x="8" y="8"/>
                </a:cxn>
                <a:cxn ang="0">
                  <a:pos x="24" y="0"/>
                </a:cxn>
                <a:cxn ang="0">
                  <a:pos x="24" y="0"/>
                </a:cxn>
                <a:cxn ang="0">
                  <a:pos x="40" y="8"/>
                </a:cxn>
                <a:cxn ang="0">
                  <a:pos x="48" y="24"/>
                </a:cxn>
              </a:cxnLst>
              <a:rect l="0" t="0" r="r" b="b"/>
              <a:pathLst>
                <a:path w="48" h="48">
                  <a:moveTo>
                    <a:pt x="48" y="24"/>
                  </a:moveTo>
                  <a:lnTo>
                    <a:pt x="40" y="40"/>
                  </a:lnTo>
                  <a:lnTo>
                    <a:pt x="24" y="48"/>
                  </a:lnTo>
                  <a:lnTo>
                    <a:pt x="24" y="48"/>
                  </a:lnTo>
                  <a:lnTo>
                    <a:pt x="8" y="40"/>
                  </a:lnTo>
                  <a:lnTo>
                    <a:pt x="0" y="24"/>
                  </a:lnTo>
                  <a:lnTo>
                    <a:pt x="0" y="24"/>
                  </a:lnTo>
                  <a:lnTo>
                    <a:pt x="8" y="8"/>
                  </a:lnTo>
                  <a:lnTo>
                    <a:pt x="24" y="0"/>
                  </a:lnTo>
                  <a:lnTo>
                    <a:pt x="24" y="0"/>
                  </a:lnTo>
                  <a:lnTo>
                    <a:pt x="40" y="8"/>
                  </a:lnTo>
                  <a:lnTo>
                    <a:pt x="48" y="24"/>
                  </a:lnTo>
                  <a:close/>
                </a:path>
              </a:pathLst>
            </a:custGeom>
            <a:solidFill>
              <a:srgbClr val="FF0000"/>
            </a:solidFill>
            <a:ln w="9525">
              <a:noFill/>
              <a:round/>
              <a:headEnd/>
              <a:tailEnd/>
            </a:ln>
          </p:spPr>
          <p:txBody>
            <a:bodyPr/>
            <a:lstStyle/>
            <a:p>
              <a:endParaRPr lang="en-US"/>
            </a:p>
          </p:txBody>
        </p:sp>
        <p:sp>
          <p:nvSpPr>
            <p:cNvPr id="680017" name="Line 81"/>
            <p:cNvSpPr>
              <a:spLocks noChangeShapeType="1"/>
            </p:cNvSpPr>
            <p:nvPr/>
          </p:nvSpPr>
          <p:spPr bwMode="auto">
            <a:xfrm flipH="1">
              <a:off x="1928" y="2216"/>
              <a:ext cx="8" cy="16"/>
            </a:xfrm>
            <a:prstGeom prst="line">
              <a:avLst/>
            </a:prstGeom>
            <a:noFill/>
            <a:ln w="12700">
              <a:solidFill>
                <a:srgbClr val="FF0000"/>
              </a:solidFill>
              <a:round/>
              <a:headEnd/>
              <a:tailEnd/>
            </a:ln>
          </p:spPr>
          <p:txBody>
            <a:bodyPr/>
            <a:lstStyle/>
            <a:p>
              <a:endParaRPr lang="en-US"/>
            </a:p>
          </p:txBody>
        </p:sp>
        <p:sp>
          <p:nvSpPr>
            <p:cNvPr id="680018" name="Line 82"/>
            <p:cNvSpPr>
              <a:spLocks noChangeShapeType="1"/>
            </p:cNvSpPr>
            <p:nvPr/>
          </p:nvSpPr>
          <p:spPr bwMode="auto">
            <a:xfrm>
              <a:off x="1928" y="2232"/>
              <a:ext cx="1" cy="1"/>
            </a:xfrm>
            <a:prstGeom prst="line">
              <a:avLst/>
            </a:prstGeom>
            <a:noFill/>
            <a:ln w="12700">
              <a:solidFill>
                <a:srgbClr val="FF0000"/>
              </a:solidFill>
              <a:round/>
              <a:headEnd/>
              <a:tailEnd/>
            </a:ln>
          </p:spPr>
          <p:txBody>
            <a:bodyPr/>
            <a:lstStyle/>
            <a:p>
              <a:endParaRPr lang="en-US"/>
            </a:p>
          </p:txBody>
        </p:sp>
        <p:sp>
          <p:nvSpPr>
            <p:cNvPr id="680019" name="Line 83"/>
            <p:cNvSpPr>
              <a:spLocks noChangeShapeType="1"/>
            </p:cNvSpPr>
            <p:nvPr/>
          </p:nvSpPr>
          <p:spPr bwMode="auto">
            <a:xfrm flipH="1">
              <a:off x="1912" y="2232"/>
              <a:ext cx="16" cy="8"/>
            </a:xfrm>
            <a:prstGeom prst="line">
              <a:avLst/>
            </a:prstGeom>
            <a:noFill/>
            <a:ln w="12700">
              <a:solidFill>
                <a:srgbClr val="FF0000"/>
              </a:solidFill>
              <a:round/>
              <a:headEnd/>
              <a:tailEnd/>
            </a:ln>
          </p:spPr>
          <p:txBody>
            <a:bodyPr/>
            <a:lstStyle/>
            <a:p>
              <a:endParaRPr lang="en-US"/>
            </a:p>
          </p:txBody>
        </p:sp>
        <p:sp>
          <p:nvSpPr>
            <p:cNvPr id="680020" name="Line 84"/>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1" name="Line 85"/>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2" name="Line 86"/>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3" name="Line 87"/>
            <p:cNvSpPr>
              <a:spLocks noChangeShapeType="1"/>
            </p:cNvSpPr>
            <p:nvPr/>
          </p:nvSpPr>
          <p:spPr bwMode="auto">
            <a:xfrm flipH="1" flipV="1">
              <a:off x="1896" y="2232"/>
              <a:ext cx="16" cy="8"/>
            </a:xfrm>
            <a:prstGeom prst="line">
              <a:avLst/>
            </a:prstGeom>
            <a:noFill/>
            <a:ln w="12700">
              <a:solidFill>
                <a:srgbClr val="FF0000"/>
              </a:solidFill>
              <a:round/>
              <a:headEnd/>
              <a:tailEnd/>
            </a:ln>
          </p:spPr>
          <p:txBody>
            <a:bodyPr/>
            <a:lstStyle/>
            <a:p>
              <a:endParaRPr lang="en-US"/>
            </a:p>
          </p:txBody>
        </p:sp>
        <p:sp>
          <p:nvSpPr>
            <p:cNvPr id="680024" name="Line 88"/>
            <p:cNvSpPr>
              <a:spLocks noChangeShapeType="1"/>
            </p:cNvSpPr>
            <p:nvPr/>
          </p:nvSpPr>
          <p:spPr bwMode="auto">
            <a:xfrm>
              <a:off x="1896" y="2232"/>
              <a:ext cx="1" cy="1"/>
            </a:xfrm>
            <a:prstGeom prst="line">
              <a:avLst/>
            </a:prstGeom>
            <a:noFill/>
            <a:ln w="12700">
              <a:solidFill>
                <a:srgbClr val="FF0000"/>
              </a:solidFill>
              <a:round/>
              <a:headEnd/>
              <a:tailEnd/>
            </a:ln>
          </p:spPr>
          <p:txBody>
            <a:bodyPr/>
            <a:lstStyle/>
            <a:p>
              <a:endParaRPr lang="en-US"/>
            </a:p>
          </p:txBody>
        </p:sp>
        <p:sp>
          <p:nvSpPr>
            <p:cNvPr id="680025" name="Line 89"/>
            <p:cNvSpPr>
              <a:spLocks noChangeShapeType="1"/>
            </p:cNvSpPr>
            <p:nvPr/>
          </p:nvSpPr>
          <p:spPr bwMode="auto">
            <a:xfrm flipH="1" flipV="1">
              <a:off x="1888" y="2216"/>
              <a:ext cx="8" cy="16"/>
            </a:xfrm>
            <a:prstGeom prst="line">
              <a:avLst/>
            </a:prstGeom>
            <a:noFill/>
            <a:ln w="12700">
              <a:solidFill>
                <a:srgbClr val="FF0000"/>
              </a:solidFill>
              <a:round/>
              <a:headEnd/>
              <a:tailEnd/>
            </a:ln>
          </p:spPr>
          <p:txBody>
            <a:bodyPr/>
            <a:lstStyle/>
            <a:p>
              <a:endParaRPr lang="en-US"/>
            </a:p>
          </p:txBody>
        </p:sp>
        <p:sp>
          <p:nvSpPr>
            <p:cNvPr id="680026" name="Line 90"/>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7" name="Line 91"/>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8" name="Line 92"/>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9" name="Line 93"/>
            <p:cNvSpPr>
              <a:spLocks noChangeShapeType="1"/>
            </p:cNvSpPr>
            <p:nvPr/>
          </p:nvSpPr>
          <p:spPr bwMode="auto">
            <a:xfrm flipV="1">
              <a:off x="1888" y="2200"/>
              <a:ext cx="8" cy="16"/>
            </a:xfrm>
            <a:prstGeom prst="line">
              <a:avLst/>
            </a:prstGeom>
            <a:noFill/>
            <a:ln w="12700">
              <a:solidFill>
                <a:srgbClr val="FF0000"/>
              </a:solidFill>
              <a:round/>
              <a:headEnd/>
              <a:tailEnd/>
            </a:ln>
          </p:spPr>
          <p:txBody>
            <a:bodyPr/>
            <a:lstStyle/>
            <a:p>
              <a:endParaRPr lang="en-US"/>
            </a:p>
          </p:txBody>
        </p:sp>
        <p:sp>
          <p:nvSpPr>
            <p:cNvPr id="680030" name="Line 94"/>
            <p:cNvSpPr>
              <a:spLocks noChangeShapeType="1"/>
            </p:cNvSpPr>
            <p:nvPr/>
          </p:nvSpPr>
          <p:spPr bwMode="auto">
            <a:xfrm>
              <a:off x="1896" y="2200"/>
              <a:ext cx="1" cy="1"/>
            </a:xfrm>
            <a:prstGeom prst="line">
              <a:avLst/>
            </a:prstGeom>
            <a:noFill/>
            <a:ln w="12700">
              <a:solidFill>
                <a:srgbClr val="FF0000"/>
              </a:solidFill>
              <a:round/>
              <a:headEnd/>
              <a:tailEnd/>
            </a:ln>
          </p:spPr>
          <p:txBody>
            <a:bodyPr/>
            <a:lstStyle/>
            <a:p>
              <a:endParaRPr lang="en-US"/>
            </a:p>
          </p:txBody>
        </p:sp>
        <p:sp>
          <p:nvSpPr>
            <p:cNvPr id="680031" name="Line 95"/>
            <p:cNvSpPr>
              <a:spLocks noChangeShapeType="1"/>
            </p:cNvSpPr>
            <p:nvPr/>
          </p:nvSpPr>
          <p:spPr bwMode="auto">
            <a:xfrm flipV="1">
              <a:off x="1896" y="2192"/>
              <a:ext cx="16" cy="8"/>
            </a:xfrm>
            <a:prstGeom prst="line">
              <a:avLst/>
            </a:prstGeom>
            <a:noFill/>
            <a:ln w="12700">
              <a:solidFill>
                <a:srgbClr val="FF0000"/>
              </a:solidFill>
              <a:round/>
              <a:headEnd/>
              <a:tailEnd/>
            </a:ln>
          </p:spPr>
          <p:txBody>
            <a:bodyPr/>
            <a:lstStyle/>
            <a:p>
              <a:endParaRPr lang="en-US"/>
            </a:p>
          </p:txBody>
        </p:sp>
        <p:sp>
          <p:nvSpPr>
            <p:cNvPr id="680032" name="Line 96"/>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3" name="Line 97"/>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4" name="Line 98"/>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5" name="Line 99"/>
            <p:cNvSpPr>
              <a:spLocks noChangeShapeType="1"/>
            </p:cNvSpPr>
            <p:nvPr/>
          </p:nvSpPr>
          <p:spPr bwMode="auto">
            <a:xfrm>
              <a:off x="1912" y="2192"/>
              <a:ext cx="16" cy="8"/>
            </a:xfrm>
            <a:prstGeom prst="line">
              <a:avLst/>
            </a:prstGeom>
            <a:noFill/>
            <a:ln w="12700">
              <a:solidFill>
                <a:srgbClr val="FF0000"/>
              </a:solidFill>
              <a:round/>
              <a:headEnd/>
              <a:tailEnd/>
            </a:ln>
          </p:spPr>
          <p:txBody>
            <a:bodyPr/>
            <a:lstStyle/>
            <a:p>
              <a:endParaRPr lang="en-US"/>
            </a:p>
          </p:txBody>
        </p:sp>
        <p:sp>
          <p:nvSpPr>
            <p:cNvPr id="680036" name="Line 100"/>
            <p:cNvSpPr>
              <a:spLocks noChangeShapeType="1"/>
            </p:cNvSpPr>
            <p:nvPr/>
          </p:nvSpPr>
          <p:spPr bwMode="auto">
            <a:xfrm>
              <a:off x="1928" y="2200"/>
              <a:ext cx="1" cy="1"/>
            </a:xfrm>
            <a:prstGeom prst="line">
              <a:avLst/>
            </a:prstGeom>
            <a:noFill/>
            <a:ln w="12700">
              <a:solidFill>
                <a:srgbClr val="FF0000"/>
              </a:solidFill>
              <a:round/>
              <a:headEnd/>
              <a:tailEnd/>
            </a:ln>
          </p:spPr>
          <p:txBody>
            <a:bodyPr/>
            <a:lstStyle/>
            <a:p>
              <a:endParaRPr lang="en-US"/>
            </a:p>
          </p:txBody>
        </p:sp>
        <p:sp>
          <p:nvSpPr>
            <p:cNvPr id="680037" name="Line 101"/>
            <p:cNvSpPr>
              <a:spLocks noChangeShapeType="1"/>
            </p:cNvSpPr>
            <p:nvPr/>
          </p:nvSpPr>
          <p:spPr bwMode="auto">
            <a:xfrm>
              <a:off x="1928" y="2200"/>
              <a:ext cx="8" cy="16"/>
            </a:xfrm>
            <a:prstGeom prst="line">
              <a:avLst/>
            </a:prstGeom>
            <a:noFill/>
            <a:ln w="12700">
              <a:solidFill>
                <a:srgbClr val="FF0000"/>
              </a:solidFill>
              <a:round/>
              <a:headEnd/>
              <a:tailEnd/>
            </a:ln>
          </p:spPr>
          <p:txBody>
            <a:bodyPr/>
            <a:lstStyle/>
            <a:p>
              <a:endParaRPr lang="en-US"/>
            </a:p>
          </p:txBody>
        </p:sp>
        <p:sp>
          <p:nvSpPr>
            <p:cNvPr id="680038" name="Line 102"/>
            <p:cNvSpPr>
              <a:spLocks noChangeShapeType="1"/>
            </p:cNvSpPr>
            <p:nvPr/>
          </p:nvSpPr>
          <p:spPr bwMode="auto">
            <a:xfrm>
              <a:off x="1936" y="2216"/>
              <a:ext cx="1" cy="1"/>
            </a:xfrm>
            <a:prstGeom prst="line">
              <a:avLst/>
            </a:prstGeom>
            <a:noFill/>
            <a:ln w="12700">
              <a:solidFill>
                <a:srgbClr val="FF0000"/>
              </a:solidFill>
              <a:round/>
              <a:headEnd/>
              <a:tailEnd/>
            </a:ln>
          </p:spPr>
          <p:txBody>
            <a:bodyPr/>
            <a:lstStyle/>
            <a:p>
              <a:endParaRPr lang="en-US"/>
            </a:p>
          </p:txBody>
        </p:sp>
        <p:sp>
          <p:nvSpPr>
            <p:cNvPr id="680039" name="Rectangle 103"/>
            <p:cNvSpPr>
              <a:spLocks noChangeArrowheads="1"/>
            </p:cNvSpPr>
            <p:nvPr/>
          </p:nvSpPr>
          <p:spPr bwMode="auto">
            <a:xfrm>
              <a:off x="3536" y="1776"/>
              <a:ext cx="160" cy="192"/>
            </a:xfrm>
            <a:prstGeom prst="rect">
              <a:avLst/>
            </a:prstGeom>
            <a:noFill/>
            <a:ln w="9525">
              <a:noFill/>
              <a:miter lim="800000"/>
              <a:headEnd/>
              <a:tailEnd/>
            </a:ln>
          </p:spPr>
          <p:txBody>
            <a:bodyPr wrap="none" lIns="0" tIns="0" rIns="0" bIns="0">
              <a:spAutoFit/>
            </a:bodyPr>
            <a:lstStyle/>
            <a:p>
              <a:r>
                <a:rPr lang="en-US" sz="2000">
                  <a:solidFill>
                    <a:srgbClr val="FF0000"/>
                  </a:solidFill>
                </a:rPr>
                <a:t>P(</a:t>
              </a:r>
              <a:endParaRPr lang="en-US"/>
            </a:p>
          </p:txBody>
        </p:sp>
        <p:sp>
          <p:nvSpPr>
            <p:cNvPr id="680040" name="Rectangle 104"/>
            <p:cNvSpPr>
              <a:spLocks noChangeArrowheads="1"/>
            </p:cNvSpPr>
            <p:nvPr/>
          </p:nvSpPr>
          <p:spPr bwMode="auto">
            <a:xfrm>
              <a:off x="3696" y="1776"/>
              <a:ext cx="400" cy="192"/>
            </a:xfrm>
            <a:prstGeom prst="rect">
              <a:avLst/>
            </a:prstGeom>
            <a:noFill/>
            <a:ln w="9525">
              <a:noFill/>
              <a:miter lim="800000"/>
              <a:headEnd/>
              <a:tailEnd/>
            </a:ln>
          </p:spPr>
          <p:txBody>
            <a:bodyPr wrap="none" lIns="0" tIns="0" rIns="0" bIns="0">
              <a:spAutoFit/>
            </a:bodyPr>
            <a:lstStyle/>
            <a:p>
              <a:r>
                <a:rPr lang="en-US" sz="2000">
                  <a:solidFill>
                    <a:srgbClr val="FF0000"/>
                  </a:solidFill>
                </a:rPr>
                <a:t>X,Y,Z</a:t>
              </a:r>
              <a:endParaRPr lang="en-US"/>
            </a:p>
          </p:txBody>
        </p:sp>
        <p:sp>
          <p:nvSpPr>
            <p:cNvPr id="680041" name="Rectangle 105"/>
            <p:cNvSpPr>
              <a:spLocks noChangeArrowheads="1"/>
            </p:cNvSpPr>
            <p:nvPr/>
          </p:nvSpPr>
          <p:spPr bwMode="auto">
            <a:xfrm>
              <a:off x="4104" y="1776"/>
              <a:ext cx="53" cy="192"/>
            </a:xfrm>
            <a:prstGeom prst="rect">
              <a:avLst/>
            </a:prstGeom>
            <a:noFill/>
            <a:ln w="9525">
              <a:noFill/>
              <a:miter lim="800000"/>
              <a:headEnd/>
              <a:tailEnd/>
            </a:ln>
          </p:spPr>
          <p:txBody>
            <a:bodyPr wrap="none" lIns="0" tIns="0" rIns="0" bIns="0">
              <a:spAutoFit/>
            </a:bodyPr>
            <a:lstStyle/>
            <a:p>
              <a:r>
                <a:rPr lang="en-US" sz="2000">
                  <a:solidFill>
                    <a:srgbClr val="FF0000"/>
                  </a:solidFill>
                </a:rPr>
                <a:t>)</a:t>
              </a:r>
              <a:endParaRPr lang="en-US"/>
            </a:p>
          </p:txBody>
        </p:sp>
        <p:sp>
          <p:nvSpPr>
            <p:cNvPr id="680042" name="Rectangle 106"/>
            <p:cNvSpPr>
              <a:spLocks noChangeArrowheads="1"/>
            </p:cNvSpPr>
            <p:nvPr/>
          </p:nvSpPr>
          <p:spPr bwMode="auto">
            <a:xfrm>
              <a:off x="1256" y="1680"/>
              <a:ext cx="470" cy="192"/>
            </a:xfrm>
            <a:prstGeom prst="rect">
              <a:avLst/>
            </a:prstGeom>
            <a:noFill/>
            <a:ln w="9525">
              <a:noFill/>
              <a:miter lim="800000"/>
              <a:headEnd/>
              <a:tailEnd/>
            </a:ln>
          </p:spPr>
          <p:txBody>
            <a:bodyPr wrap="none" lIns="0" tIns="0" rIns="0" bIns="0">
              <a:spAutoFit/>
            </a:bodyPr>
            <a:lstStyle/>
            <a:p>
              <a:r>
                <a:rPr lang="en-US" sz="2000">
                  <a:solidFill>
                    <a:srgbClr val="FFFF00"/>
                  </a:solidFill>
                </a:rPr>
                <a:t>p(x, y)</a:t>
              </a:r>
              <a:endParaRPr lang="en-US"/>
            </a:p>
          </p:txBody>
        </p:sp>
        <p:sp>
          <p:nvSpPr>
            <p:cNvPr id="680043" name="Rectangle 107"/>
            <p:cNvSpPr>
              <a:spLocks noChangeArrowheads="1"/>
            </p:cNvSpPr>
            <p:nvPr/>
          </p:nvSpPr>
          <p:spPr bwMode="auto">
            <a:xfrm>
              <a:off x="1496" y="2896"/>
              <a:ext cx="332" cy="192"/>
            </a:xfrm>
            <a:prstGeom prst="rect">
              <a:avLst/>
            </a:prstGeom>
            <a:noFill/>
            <a:ln w="9525">
              <a:noFill/>
              <a:miter lim="800000"/>
              <a:headEnd/>
              <a:tailEnd/>
            </a:ln>
          </p:spPr>
          <p:txBody>
            <a:bodyPr wrap="none" lIns="0" tIns="0" rIns="0" bIns="0">
              <a:spAutoFit/>
            </a:bodyPr>
            <a:lstStyle/>
            <a:p>
              <a:r>
                <a:rPr lang="en-US" sz="2000">
                  <a:solidFill>
                    <a:srgbClr val="FF0000"/>
                  </a:solidFill>
                </a:rPr>
                <a:t>Z = f</a:t>
              </a:r>
              <a:endParaRPr lang="en-US"/>
            </a:p>
          </p:txBody>
        </p:sp>
        <p:sp>
          <p:nvSpPr>
            <p:cNvPr id="680044" name="Rectangle 108"/>
            <p:cNvSpPr>
              <a:spLocks noChangeArrowheads="1"/>
            </p:cNvSpPr>
            <p:nvPr/>
          </p:nvSpPr>
          <p:spPr bwMode="auto">
            <a:xfrm>
              <a:off x="720" y="2304"/>
              <a:ext cx="89" cy="192"/>
            </a:xfrm>
            <a:prstGeom prst="rect">
              <a:avLst/>
            </a:prstGeom>
            <a:noFill/>
            <a:ln w="9525">
              <a:noFill/>
              <a:miter lim="800000"/>
              <a:headEnd/>
              <a:tailEnd/>
            </a:ln>
          </p:spPr>
          <p:txBody>
            <a:bodyPr wrap="none" lIns="0" tIns="0" rIns="0" bIns="0">
              <a:spAutoFit/>
            </a:bodyPr>
            <a:lstStyle/>
            <a:p>
              <a:r>
                <a:rPr lang="en-US" sz="2000">
                  <a:solidFill>
                    <a:srgbClr val="FF0000"/>
                  </a:solidFill>
                </a:rPr>
                <a:t>0</a:t>
              </a:r>
              <a:endParaRPr lang="en-US"/>
            </a:p>
          </p:txBody>
        </p:sp>
        <p:sp>
          <p:nvSpPr>
            <p:cNvPr id="679944" name="Line 8"/>
            <p:cNvSpPr>
              <a:spLocks noChangeShapeType="1"/>
            </p:cNvSpPr>
            <p:nvPr/>
          </p:nvSpPr>
          <p:spPr bwMode="auto">
            <a:xfrm>
              <a:off x="1536" y="1920"/>
              <a:ext cx="344" cy="2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80047" name="Line 111"/>
            <p:cNvSpPr>
              <a:spLocks noChangeShapeType="1"/>
            </p:cNvSpPr>
            <p:nvPr/>
          </p:nvSpPr>
          <p:spPr bwMode="auto">
            <a:xfrm flipV="1">
              <a:off x="886" y="2144"/>
              <a:ext cx="389" cy="177"/>
            </a:xfrm>
            <a:prstGeom prst="line">
              <a:avLst/>
            </a:prstGeom>
            <a:noFill/>
            <a:ln w="22225">
              <a:solidFill>
                <a:srgbClr val="0000FF"/>
              </a:solidFill>
              <a:round/>
              <a:headEnd type="none" w="sm" len="sm"/>
              <a:tailEnd type="triangle" w="lg" len="lg"/>
            </a:ln>
            <a:effectLst/>
          </p:spPr>
          <p:txBody>
            <a:bodyPr/>
            <a:lstStyle/>
            <a:p>
              <a:endParaRPr lang="en-US"/>
            </a:p>
          </p:txBody>
        </p:sp>
        <p:sp>
          <p:nvSpPr>
            <p:cNvPr id="680048" name="Line 112"/>
            <p:cNvSpPr>
              <a:spLocks noChangeShapeType="1"/>
            </p:cNvSpPr>
            <p:nvPr/>
          </p:nvSpPr>
          <p:spPr bwMode="auto">
            <a:xfrm flipH="1" flipV="1">
              <a:off x="884" y="1926"/>
              <a:ext cx="2" cy="395"/>
            </a:xfrm>
            <a:prstGeom prst="line">
              <a:avLst/>
            </a:prstGeom>
            <a:noFill/>
            <a:ln w="22225">
              <a:solidFill>
                <a:srgbClr val="0000FF"/>
              </a:solidFill>
              <a:round/>
              <a:headEnd type="none" w="sm" len="sm"/>
              <a:tailEnd type="triangle" w="lg" len="lg"/>
            </a:ln>
            <a:effectLst/>
          </p:spPr>
          <p:txBody>
            <a:bodyPr/>
            <a:lstStyle/>
            <a:p>
              <a:endParaRPr lang="en-US"/>
            </a:p>
          </p:txBody>
        </p:sp>
        <p:sp>
          <p:nvSpPr>
            <p:cNvPr id="679955" name="Freeform 19"/>
            <p:cNvSpPr>
              <a:spLocks/>
            </p:cNvSpPr>
            <p:nvPr/>
          </p:nvSpPr>
          <p:spPr bwMode="auto">
            <a:xfrm>
              <a:off x="840" y="2280"/>
              <a:ext cx="88" cy="80"/>
            </a:xfrm>
            <a:custGeom>
              <a:avLst/>
              <a:gdLst/>
              <a:ahLst/>
              <a:cxnLst>
                <a:cxn ang="0">
                  <a:pos x="88" y="40"/>
                </a:cxn>
                <a:cxn ang="0">
                  <a:pos x="72" y="64"/>
                </a:cxn>
                <a:cxn ang="0">
                  <a:pos x="40" y="80"/>
                </a:cxn>
                <a:cxn ang="0">
                  <a:pos x="40" y="80"/>
                </a:cxn>
                <a:cxn ang="0">
                  <a:pos x="8" y="64"/>
                </a:cxn>
                <a:cxn ang="0">
                  <a:pos x="0" y="40"/>
                </a:cxn>
                <a:cxn ang="0">
                  <a:pos x="0" y="40"/>
                </a:cxn>
                <a:cxn ang="0">
                  <a:pos x="8" y="8"/>
                </a:cxn>
                <a:cxn ang="0">
                  <a:pos x="40" y="0"/>
                </a:cxn>
                <a:cxn ang="0">
                  <a:pos x="40" y="0"/>
                </a:cxn>
                <a:cxn ang="0">
                  <a:pos x="72" y="8"/>
                </a:cxn>
                <a:cxn ang="0">
                  <a:pos x="88" y="40"/>
                </a:cxn>
              </a:cxnLst>
              <a:rect l="0" t="0" r="r" b="b"/>
              <a:pathLst>
                <a:path w="88" h="80">
                  <a:moveTo>
                    <a:pt x="88" y="40"/>
                  </a:moveTo>
                  <a:lnTo>
                    <a:pt x="72" y="64"/>
                  </a:lnTo>
                  <a:lnTo>
                    <a:pt x="40" y="80"/>
                  </a:lnTo>
                  <a:lnTo>
                    <a:pt x="40" y="80"/>
                  </a:lnTo>
                  <a:lnTo>
                    <a:pt x="8" y="64"/>
                  </a:lnTo>
                  <a:lnTo>
                    <a:pt x="0" y="40"/>
                  </a:lnTo>
                  <a:lnTo>
                    <a:pt x="0" y="40"/>
                  </a:lnTo>
                  <a:lnTo>
                    <a:pt x="8" y="8"/>
                  </a:lnTo>
                  <a:lnTo>
                    <a:pt x="40" y="0"/>
                  </a:lnTo>
                  <a:lnTo>
                    <a:pt x="40" y="0"/>
                  </a:lnTo>
                  <a:lnTo>
                    <a:pt x="72" y="8"/>
                  </a:lnTo>
                  <a:lnTo>
                    <a:pt x="88" y="40"/>
                  </a:lnTo>
                  <a:close/>
                </a:path>
              </a:pathLst>
            </a:custGeom>
            <a:solidFill>
              <a:srgbClr val="FF0000"/>
            </a:solidFill>
            <a:ln w="9525">
              <a:noFill/>
              <a:round/>
              <a:headEnd/>
              <a:tailEnd/>
            </a:ln>
          </p:spPr>
          <p:txBody>
            <a:bodyPr/>
            <a:lstStyle/>
            <a:p>
              <a:endParaRPr lang="en-US"/>
            </a:p>
          </p:txBody>
        </p:sp>
        <p:sp>
          <p:nvSpPr>
            <p:cNvPr id="680049" name="Rectangle 113"/>
            <p:cNvSpPr>
              <a:spLocks noChangeArrowheads="1"/>
            </p:cNvSpPr>
            <p:nvPr/>
          </p:nvSpPr>
          <p:spPr bwMode="auto">
            <a:xfrm>
              <a:off x="720" y="172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Y</a:t>
              </a:r>
              <a:endParaRPr lang="en-US"/>
            </a:p>
          </p:txBody>
        </p:sp>
        <p:sp>
          <p:nvSpPr>
            <p:cNvPr id="680050" name="Rectangle 114"/>
            <p:cNvSpPr>
              <a:spLocks noChangeArrowheads="1"/>
            </p:cNvSpPr>
            <p:nvPr/>
          </p:nvSpPr>
          <p:spPr bwMode="auto">
            <a:xfrm>
              <a:off x="1296" y="196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X</a:t>
              </a:r>
              <a:endParaRPr lang="en-US"/>
            </a:p>
          </p:txBody>
        </p:sp>
        <p:sp>
          <p:nvSpPr>
            <p:cNvPr id="680051" name="Line 115"/>
            <p:cNvSpPr>
              <a:spLocks noChangeShapeType="1"/>
            </p:cNvSpPr>
            <p:nvPr/>
          </p:nvSpPr>
          <p:spPr bwMode="auto">
            <a:xfrm flipV="1">
              <a:off x="1680" y="2016"/>
              <a:ext cx="1152" cy="528"/>
            </a:xfrm>
            <a:prstGeom prst="line">
              <a:avLst/>
            </a:prstGeom>
            <a:noFill/>
            <a:ln w="22225">
              <a:solidFill>
                <a:srgbClr val="FFFF00"/>
              </a:solidFill>
              <a:round/>
              <a:headEnd type="none" w="sm" len="sm"/>
              <a:tailEnd type="none" w="sm" len="sm"/>
            </a:ln>
            <a:effectLst/>
          </p:spPr>
          <p:txBody>
            <a:bodyPr/>
            <a:lstStyle/>
            <a:p>
              <a:endParaRPr lang="en-US"/>
            </a:p>
          </p:txBody>
        </p:sp>
      </p:grpSp>
      <p:graphicFrame>
        <p:nvGraphicFramePr>
          <p:cNvPr id="914432" name="Object 2048"/>
          <p:cNvGraphicFramePr>
            <a:graphicFrameLocks noChangeAspect="1"/>
          </p:cNvGraphicFramePr>
          <p:nvPr/>
        </p:nvGraphicFramePr>
        <p:xfrm>
          <a:off x="6705600" y="4800600"/>
          <a:ext cx="1139825" cy="1657350"/>
        </p:xfrm>
        <a:graphic>
          <a:graphicData uri="http://schemas.openxmlformats.org/presentationml/2006/ole">
            <mc:AlternateContent xmlns:mc="http://schemas.openxmlformats.org/markup-compatibility/2006">
              <mc:Choice xmlns:v="urn:schemas-microsoft-com:vml" Requires="v">
                <p:oleObj name="Equation" r:id="rId3" imgW="558720" imgH="812520" progId="Equation.3">
                  <p:embed/>
                </p:oleObj>
              </mc:Choice>
              <mc:Fallback>
                <p:oleObj name="Equation" r:id="rId3" imgW="558720" imgH="812520" progId="Equation.3">
                  <p:embed/>
                  <p:pic>
                    <p:nvPicPr>
                      <p:cNvPr id="0" name="Picture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800600"/>
                        <a:ext cx="1139825" cy="1657350"/>
                      </a:xfrm>
                      <a:prstGeom prst="rect">
                        <a:avLst/>
                      </a:prstGeom>
                      <a:solidFill>
                        <a:srgbClr val="FF99CC"/>
                      </a:solid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410200" y="285750"/>
            <a:ext cx="3678238" cy="609600"/>
          </a:xfrm>
        </p:spPr>
        <p:txBody>
          <a:bodyPr/>
          <a:lstStyle/>
          <a:p>
            <a:r>
              <a:rPr lang="en-US"/>
              <a:t>Reverse Projection</a:t>
            </a:r>
          </a:p>
        </p:txBody>
      </p:sp>
      <p:sp>
        <p:nvSpPr>
          <p:cNvPr id="684035" name="Rectangle 3"/>
          <p:cNvSpPr>
            <a:spLocks noGrp="1" noChangeArrowheads="1"/>
          </p:cNvSpPr>
          <p:nvPr>
            <p:ph type="body" idx="1"/>
          </p:nvPr>
        </p:nvSpPr>
        <p:spPr>
          <a:xfrm>
            <a:off x="381000" y="1219200"/>
            <a:ext cx="7848600" cy="1219200"/>
          </a:xfrm>
        </p:spPr>
        <p:txBody>
          <a:bodyPr/>
          <a:lstStyle/>
          <a:p>
            <a:r>
              <a:rPr lang="en-US" sz="2200"/>
              <a:t>Given a center of projection and image coordinates of a point, it is not possible to recover the 3D depth of the point from a single image.</a:t>
            </a:r>
            <a:endParaRPr lang="en-US"/>
          </a:p>
        </p:txBody>
      </p:sp>
      <p:sp>
        <p:nvSpPr>
          <p:cNvPr id="684037" name="Text Box 5"/>
          <p:cNvSpPr txBox="1">
            <a:spLocks noChangeArrowheads="1"/>
          </p:cNvSpPr>
          <p:nvPr/>
        </p:nvSpPr>
        <p:spPr bwMode="auto">
          <a:xfrm>
            <a:off x="860425" y="5943600"/>
            <a:ext cx="7597775" cy="800100"/>
          </a:xfrm>
          <a:prstGeom prst="rect">
            <a:avLst/>
          </a:prstGeom>
          <a:solidFill>
            <a:srgbClr val="800000"/>
          </a:solidFill>
          <a:ln w="38100">
            <a:solidFill>
              <a:srgbClr val="800000"/>
            </a:solidFill>
            <a:miter lim="800000"/>
            <a:headEnd type="none" w="sm" len="sm"/>
            <a:tailEnd type="none" w="sm" len="sm"/>
          </a:ln>
          <a:effectLst/>
        </p:spPr>
        <p:txBody>
          <a:bodyPr>
            <a:spAutoFit/>
          </a:bodyPr>
          <a:lstStyle/>
          <a:p>
            <a:r>
              <a:rPr lang="en-US" sz="2200" b="0"/>
              <a:t>In general, at least two images of the same point taken from two different locations are required to recover depth.</a:t>
            </a:r>
            <a:endParaRPr lang="en-US" sz="2400" b="0"/>
          </a:p>
        </p:txBody>
      </p:sp>
      <p:pic>
        <p:nvPicPr>
          <p:cNvPr id="684038" name="Picture 6"/>
          <p:cNvPicPr>
            <a:picLocks noChangeAspect="1" noChangeArrowheads="1"/>
          </p:cNvPicPr>
          <p:nvPr/>
        </p:nvPicPr>
        <p:blipFill>
          <a:blip r:embed="rId3" cstate="print"/>
          <a:srcRect/>
          <a:stretch>
            <a:fillRect/>
          </a:stretch>
        </p:blipFill>
        <p:spPr bwMode="auto">
          <a:xfrm>
            <a:off x="1295400" y="2362200"/>
            <a:ext cx="6096000" cy="3316288"/>
          </a:xfrm>
          <a:prstGeom prst="rect">
            <a:avLst/>
          </a:prstGeom>
          <a:noFill/>
          <a:ln w="12700">
            <a:noFill/>
            <a:miter lim="800000"/>
            <a:headEnd type="none" w="sm" len="sm"/>
            <a:tailEnd type="none" w="sm" len="sm"/>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709635"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dirty="0"/>
              <a:t>Photo by Robert </a:t>
            </a:r>
            <a:r>
              <a:rPr lang="en-US" sz="1600" dirty="0" err="1"/>
              <a:t>Kosara</a:t>
            </a:r>
            <a:r>
              <a:rPr lang="en-US" sz="1600" dirty="0"/>
              <a:t>, robert@kosara.net</a:t>
            </a:r>
          </a:p>
          <a:p>
            <a:pPr>
              <a:buFont typeface="Zapf Dingbats" charset="2"/>
              <a:buNone/>
            </a:pPr>
            <a:r>
              <a:rPr lang="en-US" sz="1600" dirty="0"/>
              <a:t>http://www.kosara.net/gallery/pinholeamsterdam/pic01.html </a:t>
            </a:r>
          </a:p>
        </p:txBody>
      </p:sp>
      <p:pic>
        <p:nvPicPr>
          <p:cNvPr id="709636"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709637" name="Text Box 5"/>
          <p:cNvSpPr txBox="1">
            <a:spLocks noChangeArrowheads="1"/>
          </p:cNvSpPr>
          <p:nvPr/>
        </p:nvSpPr>
        <p:spPr bwMode="auto">
          <a:xfrm>
            <a:off x="3124200" y="1219200"/>
            <a:ext cx="5715000" cy="641350"/>
          </a:xfrm>
          <a:prstGeom prst="rect">
            <a:avLst/>
          </a:prstGeom>
          <a:noFill/>
          <a:ln w="12700">
            <a:noFill/>
            <a:miter lim="800000"/>
            <a:headEnd type="none" w="sm" len="sm"/>
            <a:tailEnd type="none" w="sm" len="sm"/>
          </a:ln>
          <a:effectLst/>
        </p:spPr>
        <p:txBody>
          <a:bodyPr>
            <a:spAutoFit/>
          </a:bodyPr>
          <a:lstStyle/>
          <a:p>
            <a:r>
              <a:rPr lang="en-US" dirty="0"/>
              <a:t>Amsterdam : </a:t>
            </a:r>
            <a:r>
              <a:rPr lang="en-US" dirty="0">
                <a:solidFill>
                  <a:srgbClr val="D82204"/>
                </a:solidFill>
              </a:rPr>
              <a:t>what  do you see in this picture?</a:t>
            </a:r>
          </a:p>
          <a:p>
            <a:endParaRPr lang="en-US" dirty="0"/>
          </a:p>
        </p:txBody>
      </p:sp>
      <p:sp>
        <p:nvSpPr>
          <p:cNvPr id="709638"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SzPct val="70000"/>
              <a:buFont typeface="Zapf Dingbats" charset="2"/>
              <a:buChar char="l"/>
            </a:pPr>
            <a:r>
              <a:rPr lang="en-US" sz="2200" b="0">
                <a:solidFill>
                  <a:srgbClr val="C0C0C0"/>
                </a:solidFill>
              </a:rPr>
              <a:t>straight line</a:t>
            </a:r>
          </a:p>
          <a:p>
            <a:pPr lvl="1">
              <a:spcBef>
                <a:spcPct val="50000"/>
              </a:spcBef>
              <a:buClr>
                <a:schemeClr val="tx2"/>
              </a:buClr>
              <a:buSzPct val="70000"/>
              <a:buFont typeface="Zapf Dingbats" charset="2"/>
              <a:buChar char="l"/>
            </a:pPr>
            <a:r>
              <a:rPr lang="en-US" sz="2200" b="0">
                <a:solidFill>
                  <a:srgbClr val="C0C0C0"/>
                </a:solidFill>
              </a:rPr>
              <a:t>size</a:t>
            </a:r>
          </a:p>
          <a:p>
            <a:pPr lvl="1">
              <a:spcBef>
                <a:spcPct val="50000"/>
              </a:spcBef>
              <a:buClr>
                <a:schemeClr val="tx2"/>
              </a:buClr>
              <a:buSzPct val="70000"/>
              <a:buFont typeface="Zapf Dingbats" charset="2"/>
              <a:buChar char="l"/>
            </a:pPr>
            <a:r>
              <a:rPr lang="en-US" sz="2200" b="0">
                <a:solidFill>
                  <a:srgbClr val="C0C0C0"/>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1026"/>
          <p:cNvSpPr>
            <a:spLocks noGrp="1" noChangeArrowheads="1"/>
          </p:cNvSpPr>
          <p:nvPr>
            <p:ph type="title"/>
          </p:nvPr>
        </p:nvSpPr>
        <p:spPr>
          <a:xfrm>
            <a:off x="5067300" y="285750"/>
            <a:ext cx="3983038" cy="609600"/>
          </a:xfrm>
        </p:spPr>
        <p:txBody>
          <a:bodyPr/>
          <a:lstStyle/>
          <a:p>
            <a:r>
              <a:rPr lang="en-US"/>
              <a:t>Pinhole camera image</a:t>
            </a:r>
          </a:p>
        </p:txBody>
      </p:sp>
      <p:sp>
        <p:nvSpPr>
          <p:cNvPr id="830467" name="Rectangle 1027"/>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0468" name="Picture 1028"/>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0469" name="Text Box 1029"/>
          <p:cNvSpPr txBox="1">
            <a:spLocks noChangeArrowheads="1"/>
          </p:cNvSpPr>
          <p:nvPr/>
        </p:nvSpPr>
        <p:spPr bwMode="auto">
          <a:xfrm>
            <a:off x="4495800" y="1219200"/>
            <a:ext cx="1524000" cy="366713"/>
          </a:xfrm>
          <a:prstGeom prst="rect">
            <a:avLst/>
          </a:prstGeom>
          <a:noFill/>
          <a:ln w="12700">
            <a:noFill/>
            <a:miter lim="800000"/>
            <a:headEnd type="none" w="sm" len="sm"/>
            <a:tailEnd type="none" w="sm" len="sm"/>
          </a:ln>
          <a:effectLst/>
        </p:spPr>
        <p:txBody>
          <a:bodyPr>
            <a:spAutoFit/>
          </a:bodyPr>
          <a:lstStyle/>
          <a:p>
            <a:r>
              <a:rPr lang="en-US"/>
              <a:t>Amsterdam</a:t>
            </a:r>
            <a:endParaRPr lang="en-US">
              <a:solidFill>
                <a:srgbClr val="D82204"/>
              </a:solidFill>
            </a:endParaRPr>
          </a:p>
        </p:txBody>
      </p:sp>
      <p:sp>
        <p:nvSpPr>
          <p:cNvPr id="830470" name="Rectangle 1030"/>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SzPct val="70000"/>
              <a:buFont typeface="Zapf Dingbats" charset="2"/>
              <a:buChar char="l"/>
            </a:pPr>
            <a:r>
              <a:rPr lang="en-US" sz="2200" b="0">
                <a:solidFill>
                  <a:srgbClr val="C0C0C0"/>
                </a:solidFill>
              </a:rPr>
              <a:t>size</a:t>
            </a:r>
          </a:p>
          <a:p>
            <a:pPr lvl="1">
              <a:spcBef>
                <a:spcPct val="50000"/>
              </a:spcBef>
              <a:buClr>
                <a:schemeClr val="tx2"/>
              </a:buClr>
              <a:buSzPct val="70000"/>
              <a:buFont typeface="Zapf Dingbats" charset="2"/>
              <a:buChar char="l"/>
            </a:pPr>
            <a:r>
              <a:rPr lang="en-US" sz="2200" b="0">
                <a:solidFill>
                  <a:srgbClr val="C0C0C0"/>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0471" name="Line 1031"/>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2515"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2516"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2517"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32518"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Zapf Dingbats" charset="2"/>
              <a:buChar char="l"/>
            </a:pPr>
            <a:r>
              <a:rPr lang="en-US" sz="2200" b="0">
                <a:solidFill>
                  <a:srgbClr val="C0C0C0"/>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2519"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2522" name="Freeform 10"/>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2523" name="Freeform 11"/>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4563"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4564"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4565"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34566"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Wingdings" pitchFamily="2" charset="2"/>
              <a:buNone/>
            </a:pPr>
            <a:endParaRPr lang="en-US" sz="2200" b="0">
              <a:solidFill>
                <a:srgbClr val="D82204"/>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4567"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4568"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4569"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34570" name="Line 10"/>
          <p:cNvSpPr>
            <a:spLocks noChangeShapeType="1"/>
          </p:cNvSpPr>
          <p:nvPr/>
        </p:nvSpPr>
        <p:spPr bwMode="auto">
          <a:xfrm>
            <a:off x="4343400" y="2514600"/>
            <a:ext cx="960438" cy="250825"/>
          </a:xfrm>
          <a:prstGeom prst="line">
            <a:avLst/>
          </a:prstGeom>
          <a:noFill/>
          <a:ln w="25400">
            <a:solidFill>
              <a:srgbClr val="FF0000"/>
            </a:solidFill>
            <a:round/>
            <a:headEnd type="none" w="sm" len="sm"/>
            <a:tailEnd type="none" w="sm" len="sm"/>
          </a:ln>
          <a:effectLst/>
        </p:spPr>
        <p:txBody>
          <a:bodyPr/>
          <a:lstStyle/>
          <a:p>
            <a:endParaRPr lang="en-US"/>
          </a:p>
        </p:txBody>
      </p:sp>
      <p:sp>
        <p:nvSpPr>
          <p:cNvPr id="834571"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34572"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34573"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34580" name="Line 20"/>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8659"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8660"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8661"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38662"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Symbol" pitchFamily="18" charset="2"/>
              <a:buChar char="´"/>
            </a:pPr>
            <a:r>
              <a:rPr lang="en-US" sz="2200" b="0">
                <a:solidFill>
                  <a:srgbClr val="D82204"/>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8663"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8664"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8665"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38666" name="Line 10"/>
          <p:cNvSpPr>
            <a:spLocks noChangeShapeType="1"/>
          </p:cNvSpPr>
          <p:nvPr/>
        </p:nvSpPr>
        <p:spPr bwMode="auto">
          <a:xfrm>
            <a:off x="4343400" y="2514600"/>
            <a:ext cx="960438" cy="250825"/>
          </a:xfrm>
          <a:prstGeom prst="line">
            <a:avLst/>
          </a:prstGeom>
          <a:noFill/>
          <a:ln w="25400">
            <a:solidFill>
              <a:srgbClr val="FF0000"/>
            </a:solidFill>
            <a:round/>
            <a:headEnd type="none" w="sm" len="sm"/>
            <a:tailEnd type="none" w="sm" len="sm"/>
          </a:ln>
          <a:effectLst/>
        </p:spPr>
        <p:txBody>
          <a:bodyPr/>
          <a:lstStyle/>
          <a:p>
            <a:endParaRPr lang="en-US"/>
          </a:p>
        </p:txBody>
      </p:sp>
      <p:sp>
        <p:nvSpPr>
          <p:cNvPr id="838667"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38668"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38669"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38671" name="Line 15"/>
          <p:cNvSpPr>
            <a:spLocks noChangeShapeType="1"/>
          </p:cNvSpPr>
          <p:nvPr/>
        </p:nvSpPr>
        <p:spPr bwMode="auto">
          <a:xfrm flipV="1">
            <a:off x="5029200" y="2962275"/>
            <a:ext cx="1198563" cy="95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38672" name="Line 16"/>
          <p:cNvSpPr>
            <a:spLocks noChangeShapeType="1"/>
          </p:cNvSpPr>
          <p:nvPr/>
        </p:nvSpPr>
        <p:spPr bwMode="auto">
          <a:xfrm>
            <a:off x="5011738" y="2701925"/>
            <a:ext cx="1208087" cy="2762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38673" name="Line 17"/>
          <p:cNvSpPr>
            <a:spLocks noChangeShapeType="1"/>
          </p:cNvSpPr>
          <p:nvPr/>
        </p:nvSpPr>
        <p:spPr bwMode="auto">
          <a:xfrm>
            <a:off x="5278438" y="2522538"/>
            <a:ext cx="942975" cy="457200"/>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38674" name="Line 18"/>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40707"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sp>
        <p:nvSpPr>
          <p:cNvPr id="840709"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40710"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Symbol" pitchFamily="18" charset="2"/>
              <a:buChar char="´"/>
            </a:pPr>
            <a:r>
              <a:rPr lang="en-US" sz="2200" b="0">
                <a:solidFill>
                  <a:srgbClr val="D82204"/>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Wingdings" pitchFamily="2" charset="2"/>
              <a:buChar char="ü"/>
            </a:pPr>
            <a:r>
              <a:rPr lang="en-US" sz="2200" b="0">
                <a:solidFill>
                  <a:srgbClr val="C0C0C0"/>
                </a:solidFill>
              </a:rPr>
              <a:t> </a:t>
            </a:r>
            <a:r>
              <a:rPr lang="en-US" sz="2200" b="0">
                <a:solidFill>
                  <a:srgbClr val="D82204"/>
                </a:solidFill>
              </a:rPr>
              <a:t>parallel to image</a:t>
            </a:r>
          </a:p>
          <a:p>
            <a:pPr lvl="1">
              <a:spcBef>
                <a:spcPct val="50000"/>
              </a:spcBef>
              <a:buClr>
                <a:schemeClr val="tx2"/>
              </a:buClr>
              <a:buSzPct val="70000"/>
              <a:buFont typeface="Zapf Dingbats" charset="2"/>
              <a:buChar char="l"/>
            </a:pPr>
            <a:r>
              <a:rPr lang="en-US" sz="2200" b="0">
                <a:solidFill>
                  <a:srgbClr val="C0C0C0"/>
                </a:solidFill>
              </a:rPr>
              <a:t>depth</a:t>
            </a:r>
          </a:p>
        </p:txBody>
      </p:sp>
      <p:grpSp>
        <p:nvGrpSpPr>
          <p:cNvPr id="19" name="Group 18"/>
          <p:cNvGrpSpPr/>
          <p:nvPr/>
        </p:nvGrpSpPr>
        <p:grpSpPr>
          <a:xfrm>
            <a:off x="3124200" y="1676400"/>
            <a:ext cx="5372100" cy="3573463"/>
            <a:chOff x="3124200" y="1676400"/>
            <a:chExt cx="5372100" cy="3573463"/>
          </a:xfrm>
        </p:grpSpPr>
        <p:pic>
          <p:nvPicPr>
            <p:cNvPr id="840708"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40711"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40712"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40713"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40714" name="Line 10"/>
            <p:cNvSpPr>
              <a:spLocks noChangeShapeType="1"/>
            </p:cNvSpPr>
            <p:nvPr/>
          </p:nvSpPr>
          <p:spPr bwMode="auto">
            <a:xfrm>
              <a:off x="4343400" y="2514600"/>
              <a:ext cx="960438" cy="250825"/>
            </a:xfrm>
            <a:prstGeom prst="line">
              <a:avLst/>
            </a:prstGeom>
            <a:noFill/>
            <a:ln w="25400">
              <a:solidFill>
                <a:srgbClr val="FF0000"/>
              </a:solidFill>
              <a:round/>
              <a:headEnd type="none" w="sm" len="sm"/>
              <a:tailEnd type="none" w="sm" len="sm"/>
            </a:ln>
            <a:effectLst/>
          </p:spPr>
          <p:txBody>
            <a:bodyPr/>
            <a:lstStyle/>
            <a:p>
              <a:endParaRPr lang="en-US"/>
            </a:p>
          </p:txBody>
        </p:sp>
        <p:sp>
          <p:nvSpPr>
            <p:cNvPr id="840715"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40716"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40717"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40718" name="Rectangle 14"/>
            <p:cNvSpPr>
              <a:spLocks noChangeArrowheads="1"/>
            </p:cNvSpPr>
            <p:nvPr/>
          </p:nvSpPr>
          <p:spPr bwMode="auto">
            <a:xfrm>
              <a:off x="6172200" y="2057400"/>
              <a:ext cx="990600" cy="914400"/>
            </a:xfrm>
            <a:prstGeom prst="rect">
              <a:avLst/>
            </a:prstGeom>
            <a:noFill/>
            <a:ln w="25400">
              <a:solidFill>
                <a:srgbClr val="FFFF00"/>
              </a:solidFill>
              <a:miter lim="800000"/>
              <a:headEnd type="none" w="sm" len="sm"/>
              <a:tailEnd type="none" w="sm" len="sm"/>
            </a:ln>
            <a:effectLst/>
          </p:spPr>
          <p:txBody>
            <a:bodyPr wrap="none" anchor="ctr"/>
            <a:lstStyle/>
            <a:p>
              <a:endParaRPr lang="en-US"/>
            </a:p>
          </p:txBody>
        </p:sp>
        <p:sp>
          <p:nvSpPr>
            <p:cNvPr id="840719" name="Line 15"/>
            <p:cNvSpPr>
              <a:spLocks noChangeShapeType="1"/>
            </p:cNvSpPr>
            <p:nvPr/>
          </p:nvSpPr>
          <p:spPr bwMode="auto">
            <a:xfrm flipV="1">
              <a:off x="5029200" y="2962275"/>
              <a:ext cx="1198563" cy="95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40720" name="Line 16"/>
            <p:cNvSpPr>
              <a:spLocks noChangeShapeType="1"/>
            </p:cNvSpPr>
            <p:nvPr/>
          </p:nvSpPr>
          <p:spPr bwMode="auto">
            <a:xfrm>
              <a:off x="5011738" y="2701925"/>
              <a:ext cx="1208087" cy="2762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40721" name="Line 17"/>
            <p:cNvSpPr>
              <a:spLocks noChangeShapeType="1"/>
            </p:cNvSpPr>
            <p:nvPr/>
          </p:nvSpPr>
          <p:spPr bwMode="auto">
            <a:xfrm>
              <a:off x="5278438" y="2522538"/>
              <a:ext cx="942975" cy="457200"/>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40722" name="Line 18"/>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6611" name="Rectangle 3"/>
          <p:cNvSpPr>
            <a:spLocks noGrp="1" noChangeArrowheads="1"/>
          </p:cNvSpPr>
          <p:nvPr>
            <p:ph type="body" idx="1"/>
          </p:nvPr>
        </p:nvSpPr>
        <p:spPr>
          <a:xfrm>
            <a:off x="3048000" y="5410200"/>
            <a:ext cx="5524500" cy="1295400"/>
          </a:xfrm>
        </p:spPr>
        <p:txBody>
          <a:bodyPr/>
          <a:lstStyle/>
          <a:p>
            <a:pPr>
              <a:buFont typeface="Zapf Dingbats" charset="2"/>
              <a:buNone/>
            </a:pPr>
            <a:r>
              <a:rPr lang="en-US" sz="1600" dirty="0"/>
              <a:t>- We see spatial shapes rather than individual pixels</a:t>
            </a:r>
          </a:p>
          <a:p>
            <a:pPr>
              <a:buFont typeface="Zapf Dingbats" charset="2"/>
              <a:buNone/>
            </a:pPr>
            <a:r>
              <a:rPr lang="en-US" sz="1600" dirty="0"/>
              <a:t>- Knowledge: top-down vision belongs to human</a:t>
            </a:r>
          </a:p>
          <a:p>
            <a:pPr>
              <a:buFont typeface="Zapf Dingbats" charset="2"/>
              <a:buNone/>
            </a:pPr>
            <a:r>
              <a:rPr lang="en-US" sz="1600" dirty="0"/>
              <a:t>- Stereo &amp;Motion most successful in 3D CV </a:t>
            </a:r>
            <a:r>
              <a:rPr lang="en-US" sz="1600"/>
              <a:t>&amp; applications</a:t>
            </a:r>
            <a:endParaRPr lang="en-US" sz="1600" dirty="0"/>
          </a:p>
          <a:p>
            <a:pPr>
              <a:buFont typeface="Zapf Dingbats" charset="2"/>
              <a:buNone/>
            </a:pPr>
            <a:r>
              <a:rPr lang="en-US" sz="1600" dirty="0"/>
              <a:t>- You can see it but you don't know how…</a:t>
            </a:r>
          </a:p>
        </p:txBody>
      </p:sp>
      <p:pic>
        <p:nvPicPr>
          <p:cNvPr id="836612"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6613" name="Text Box 5"/>
          <p:cNvSpPr txBox="1">
            <a:spLocks noChangeArrowheads="1"/>
          </p:cNvSpPr>
          <p:nvPr/>
        </p:nvSpPr>
        <p:spPr bwMode="auto">
          <a:xfrm>
            <a:off x="4495800" y="1219200"/>
            <a:ext cx="3886200" cy="366713"/>
          </a:xfrm>
          <a:prstGeom prst="rect">
            <a:avLst/>
          </a:prstGeom>
          <a:noFill/>
          <a:ln w="12700">
            <a:noFill/>
            <a:miter lim="800000"/>
            <a:headEnd type="none" w="sm" len="sm"/>
            <a:tailEnd type="none" w="sm" len="sm"/>
          </a:ln>
          <a:effectLst/>
        </p:spPr>
        <p:txBody>
          <a:bodyPr>
            <a:spAutoFit/>
          </a:bodyPr>
          <a:lstStyle/>
          <a:p>
            <a:r>
              <a:rPr lang="en-US"/>
              <a:t>Amsterdam: </a:t>
            </a:r>
            <a:r>
              <a:rPr lang="en-US">
                <a:solidFill>
                  <a:srgbClr val="D82204"/>
                </a:solidFill>
              </a:rPr>
              <a:t>what do you see?</a:t>
            </a:r>
          </a:p>
        </p:txBody>
      </p:sp>
      <p:sp>
        <p:nvSpPr>
          <p:cNvPr id="836614" name="Rectangle 6"/>
          <p:cNvSpPr>
            <a:spLocks noChangeArrowheads="1"/>
          </p:cNvSpPr>
          <p:nvPr/>
        </p:nvSpPr>
        <p:spPr bwMode="auto">
          <a:xfrm>
            <a:off x="0" y="1600200"/>
            <a:ext cx="3124200" cy="52752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Symbol" pitchFamily="18" charset="2"/>
              <a:buChar char="´"/>
            </a:pPr>
            <a:r>
              <a:rPr lang="en-US" sz="2200" b="0">
                <a:solidFill>
                  <a:srgbClr val="D82204"/>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Wingdings" pitchFamily="2" charset="2"/>
              <a:buChar char="ü"/>
            </a:pPr>
            <a:r>
              <a:rPr lang="en-US" sz="2200" b="0">
                <a:solidFill>
                  <a:srgbClr val="C0C0C0"/>
                </a:solidFill>
              </a:rPr>
              <a:t> </a:t>
            </a:r>
            <a:r>
              <a:rPr lang="en-US" sz="2200" b="0">
                <a:solidFill>
                  <a:srgbClr val="D82204"/>
                </a:solidFill>
              </a:rPr>
              <a:t>parallel to image</a:t>
            </a:r>
          </a:p>
          <a:p>
            <a:pPr lvl="1">
              <a:spcBef>
                <a:spcPct val="50000"/>
              </a:spcBef>
              <a:buClr>
                <a:schemeClr val="tx2"/>
              </a:buClr>
              <a:buSzPct val="70000"/>
              <a:buFont typeface="Zapf Dingbats" charset="2"/>
              <a:buChar char="l"/>
            </a:pPr>
            <a:r>
              <a:rPr lang="en-US" sz="2200" b="0">
                <a:solidFill>
                  <a:srgbClr val="0066FF"/>
                </a:solidFill>
              </a:rPr>
              <a:t>Depth ? </a:t>
            </a:r>
          </a:p>
          <a:p>
            <a:pPr lvl="2">
              <a:spcBef>
                <a:spcPct val="50000"/>
              </a:spcBef>
              <a:buClr>
                <a:schemeClr val="tx2"/>
              </a:buClr>
              <a:buSzPct val="70000"/>
              <a:buFont typeface="Zapf Dingbats" charset="2"/>
              <a:buChar char="l"/>
            </a:pPr>
            <a:r>
              <a:rPr lang="en-US" sz="2000" b="0">
                <a:solidFill>
                  <a:srgbClr val="0066FF"/>
                </a:solidFill>
              </a:rPr>
              <a:t>stereo </a:t>
            </a:r>
          </a:p>
          <a:p>
            <a:pPr lvl="2">
              <a:spcBef>
                <a:spcPct val="50000"/>
              </a:spcBef>
              <a:buClr>
                <a:schemeClr val="tx2"/>
              </a:buClr>
              <a:buSzPct val="70000"/>
              <a:buFont typeface="Zapf Dingbats" charset="2"/>
              <a:buChar char="l"/>
            </a:pPr>
            <a:r>
              <a:rPr lang="en-US" sz="2000" b="0">
                <a:solidFill>
                  <a:srgbClr val="0066FF"/>
                </a:solidFill>
              </a:rPr>
              <a:t>motion</a:t>
            </a:r>
          </a:p>
          <a:p>
            <a:pPr lvl="2">
              <a:spcBef>
                <a:spcPct val="50000"/>
              </a:spcBef>
              <a:buClr>
                <a:schemeClr val="tx2"/>
              </a:buClr>
              <a:buSzPct val="70000"/>
              <a:buFont typeface="Zapf Dingbats" charset="2"/>
              <a:buChar char="l"/>
            </a:pPr>
            <a:r>
              <a:rPr lang="en-US" sz="2000" b="0">
                <a:solidFill>
                  <a:srgbClr val="0066FF"/>
                </a:solidFill>
              </a:rPr>
              <a:t>size</a:t>
            </a:r>
          </a:p>
          <a:p>
            <a:pPr lvl="2">
              <a:spcBef>
                <a:spcPct val="50000"/>
              </a:spcBef>
              <a:buClr>
                <a:schemeClr val="tx2"/>
              </a:buClr>
              <a:buSzPct val="70000"/>
              <a:buFont typeface="Zapf Dingbats" charset="2"/>
              <a:buChar char="l"/>
            </a:pPr>
            <a:r>
              <a:rPr lang="en-US" sz="2000" b="0">
                <a:solidFill>
                  <a:srgbClr val="0066FF"/>
                </a:solidFill>
              </a:rPr>
              <a:t>structure …</a:t>
            </a:r>
          </a:p>
        </p:txBody>
      </p:sp>
      <p:sp>
        <p:nvSpPr>
          <p:cNvPr id="836615"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6616"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6617"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36618" name="Line 10"/>
          <p:cNvSpPr>
            <a:spLocks noChangeShapeType="1"/>
          </p:cNvSpPr>
          <p:nvPr/>
        </p:nvSpPr>
        <p:spPr bwMode="auto">
          <a:xfrm>
            <a:off x="4333875" y="2466975"/>
            <a:ext cx="942975" cy="295275"/>
          </a:xfrm>
          <a:prstGeom prst="line">
            <a:avLst/>
          </a:prstGeom>
          <a:noFill/>
          <a:ln w="25400">
            <a:solidFill>
              <a:srgbClr val="FF0000"/>
            </a:solidFill>
            <a:round/>
            <a:headEnd type="none" w="sm" len="sm"/>
            <a:tailEnd type="none" w="sm" len="sm"/>
          </a:ln>
          <a:effectLst/>
        </p:spPr>
        <p:txBody>
          <a:bodyPr/>
          <a:lstStyle/>
          <a:p>
            <a:endParaRPr lang="en-US"/>
          </a:p>
        </p:txBody>
      </p:sp>
      <p:sp>
        <p:nvSpPr>
          <p:cNvPr id="836619"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36620"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36621"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36622" name="Rectangle 14"/>
          <p:cNvSpPr>
            <a:spLocks noChangeArrowheads="1"/>
          </p:cNvSpPr>
          <p:nvPr/>
        </p:nvSpPr>
        <p:spPr bwMode="auto">
          <a:xfrm>
            <a:off x="6172200" y="2057400"/>
            <a:ext cx="990600" cy="914400"/>
          </a:xfrm>
          <a:prstGeom prst="rect">
            <a:avLst/>
          </a:prstGeom>
          <a:noFill/>
          <a:ln w="25400">
            <a:solidFill>
              <a:srgbClr val="FFFF00"/>
            </a:solidFill>
            <a:miter lim="800000"/>
            <a:headEnd type="none" w="sm" len="sm"/>
            <a:tailEnd type="none" w="sm" len="sm"/>
          </a:ln>
          <a:effectLst/>
        </p:spPr>
        <p:txBody>
          <a:bodyPr wrap="none" anchor="ctr"/>
          <a:lstStyle/>
          <a:p>
            <a:endParaRPr lang="en-US"/>
          </a:p>
        </p:txBody>
      </p:sp>
      <p:sp>
        <p:nvSpPr>
          <p:cNvPr id="836623" name="Line 15"/>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3D Vision</a:t>
            </a:r>
          </a:p>
        </p:txBody>
      </p:sp>
      <p:sp>
        <p:nvSpPr>
          <p:cNvPr id="668676" name="Rectangle 4"/>
          <p:cNvSpPr>
            <a:spLocks noGrp="1" noChangeArrowheads="1"/>
          </p:cNvSpPr>
          <p:nvPr>
            <p:ph type="body" idx="1"/>
          </p:nvPr>
        </p:nvSpPr>
        <p:spPr>
          <a:xfrm>
            <a:off x="609600" y="1219200"/>
            <a:ext cx="7848600" cy="5181600"/>
          </a:xfrm>
          <a:noFill/>
          <a:ln/>
        </p:spPr>
        <p:txBody>
          <a:bodyPr/>
          <a:lstStyle/>
          <a:p>
            <a:r>
              <a:rPr lang="en-US" dirty="0"/>
              <a:t>Closely Related Disciplines </a:t>
            </a:r>
          </a:p>
          <a:p>
            <a:pPr lvl="1"/>
            <a:r>
              <a:rPr lang="en-US" sz="1800" dirty="0"/>
              <a:t>Image Processing – images to mages</a:t>
            </a:r>
          </a:p>
          <a:p>
            <a:pPr lvl="1"/>
            <a:r>
              <a:rPr lang="en-US" sz="1800" dirty="0"/>
              <a:t>Computer Graphics – models to images</a:t>
            </a:r>
          </a:p>
          <a:p>
            <a:pPr lvl="1"/>
            <a:r>
              <a:rPr lang="en-US" sz="1800" dirty="0"/>
              <a:t>Computer Vision – images to models</a:t>
            </a:r>
          </a:p>
          <a:p>
            <a:pPr lvl="1"/>
            <a:r>
              <a:rPr lang="en-US" sz="1800" dirty="0" err="1"/>
              <a:t>Photogrammetry</a:t>
            </a:r>
            <a:r>
              <a:rPr lang="en-US" sz="1800" dirty="0"/>
              <a:t> – obtaining accurate measurements from images</a:t>
            </a:r>
            <a:endParaRPr lang="en-US" sz="3500" dirty="0"/>
          </a:p>
          <a:p>
            <a:r>
              <a:rPr lang="en-US" dirty="0"/>
              <a:t>What is 3-D ( three dimensional) Vision?</a:t>
            </a:r>
          </a:p>
          <a:p>
            <a:pPr lvl="1"/>
            <a:r>
              <a:rPr lang="en-US" sz="1800" dirty="0"/>
              <a:t>Motivation: making computers see (the 3D world as humans do)</a:t>
            </a:r>
          </a:p>
          <a:p>
            <a:pPr lvl="1"/>
            <a:r>
              <a:rPr lang="en-US" sz="1800" dirty="0"/>
              <a:t>Computer Vision: 2D images to 3D structure</a:t>
            </a:r>
          </a:p>
          <a:p>
            <a:pPr lvl="1"/>
            <a:r>
              <a:rPr lang="en-US" sz="1800" dirty="0"/>
              <a:t>Applications : robotics / AR /Image-based rendering/ 3D video</a:t>
            </a:r>
          </a:p>
          <a:p>
            <a:r>
              <a:rPr lang="en-US" dirty="0"/>
              <a:t>Lectures on 3-D Vision Fundamentals</a:t>
            </a:r>
          </a:p>
          <a:p>
            <a:pPr lvl="1"/>
            <a:r>
              <a:rPr lang="en-US" sz="1800" dirty="0"/>
              <a:t>Camera Geometric Models (1 lecture)</a:t>
            </a:r>
          </a:p>
          <a:p>
            <a:pPr lvl="1"/>
            <a:r>
              <a:rPr lang="en-US" sz="1800" dirty="0"/>
              <a:t>Camera Calibration (</a:t>
            </a:r>
            <a:r>
              <a:rPr lang="en-US" sz="1800"/>
              <a:t>1 lecture)</a:t>
            </a:r>
            <a:endParaRPr lang="en-US" sz="1800" dirty="0"/>
          </a:p>
          <a:p>
            <a:pPr lvl="1"/>
            <a:r>
              <a:rPr lang="en-US" sz="1800" dirty="0"/>
              <a:t>Stereo (2 lectures)</a:t>
            </a:r>
          </a:p>
          <a:p>
            <a:pPr lvl="1"/>
            <a:r>
              <a:rPr lang="en-US" sz="1800" dirty="0"/>
              <a:t>Motion (2 lectures)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3124200" y="285750"/>
            <a:ext cx="5926138" cy="609600"/>
          </a:xfrm>
        </p:spPr>
        <p:txBody>
          <a:bodyPr/>
          <a:lstStyle/>
          <a:p>
            <a:r>
              <a:rPr lang="en-US"/>
              <a:t>Yet other pinhole camera images</a:t>
            </a:r>
          </a:p>
        </p:txBody>
      </p:sp>
      <p:sp>
        <p:nvSpPr>
          <p:cNvPr id="842755" name="Rectangle 3"/>
          <p:cNvSpPr>
            <a:spLocks noGrp="1" noChangeArrowheads="1"/>
          </p:cNvSpPr>
          <p:nvPr>
            <p:ph type="body" idx="1"/>
          </p:nvPr>
        </p:nvSpPr>
        <p:spPr>
          <a:xfrm>
            <a:off x="1295400" y="5562600"/>
            <a:ext cx="7467600" cy="762000"/>
          </a:xfrm>
        </p:spPr>
        <p:txBody>
          <a:bodyPr/>
          <a:lstStyle/>
          <a:p>
            <a:pPr>
              <a:buFont typeface="Zapf Dingbats" charset="2"/>
              <a:buNone/>
            </a:pPr>
            <a:r>
              <a:rPr lang="en-US" sz="1600"/>
              <a:t>Markus Raetz, </a:t>
            </a:r>
            <a:r>
              <a:rPr lang="en-US" sz="1600" i="1"/>
              <a:t>Metamorphose II</a:t>
            </a:r>
            <a:r>
              <a:rPr lang="en-US" sz="1600"/>
              <a:t>, 1991-92, cast iron, 15 1/4 x 12 x 12 inches</a:t>
            </a:r>
          </a:p>
          <a:p>
            <a:pPr>
              <a:buFont typeface="Zapf Dingbats" charset="2"/>
              <a:buNone/>
            </a:pPr>
            <a:r>
              <a:rPr lang="en-US" sz="1600">
                <a:solidFill>
                  <a:srgbClr val="D82204"/>
                </a:solidFill>
              </a:rPr>
              <a:t>Fine Art Center University Gallery, Sep 15 – Oct 26</a:t>
            </a:r>
          </a:p>
        </p:txBody>
      </p:sp>
      <p:sp>
        <p:nvSpPr>
          <p:cNvPr id="842757" name="Text Box 5"/>
          <p:cNvSpPr txBox="1">
            <a:spLocks noChangeArrowheads="1"/>
          </p:cNvSpPr>
          <p:nvPr/>
        </p:nvSpPr>
        <p:spPr bwMode="auto">
          <a:xfrm>
            <a:off x="3657600" y="1219200"/>
            <a:ext cx="2743200" cy="427038"/>
          </a:xfrm>
          <a:prstGeom prst="rect">
            <a:avLst/>
          </a:prstGeom>
          <a:noFill/>
          <a:ln w="12700">
            <a:noFill/>
            <a:miter lim="800000"/>
            <a:headEnd type="none" w="sm" len="sm"/>
            <a:tailEnd type="none" w="sm" len="sm"/>
          </a:ln>
          <a:effectLst/>
        </p:spPr>
        <p:txBody>
          <a:bodyPr>
            <a:spAutoFit/>
          </a:bodyPr>
          <a:lstStyle/>
          <a:p>
            <a:r>
              <a:rPr lang="en-US" sz="2200" b="0">
                <a:solidFill>
                  <a:srgbClr val="C0C0C0"/>
                </a:solidFill>
              </a:rPr>
              <a:t>Rabbit or Man?</a:t>
            </a:r>
          </a:p>
        </p:txBody>
      </p:sp>
      <p:pic>
        <p:nvPicPr>
          <p:cNvPr id="842760" name="Picture 8" descr="EXRaetzA"/>
          <p:cNvPicPr>
            <a:picLocks noChangeAspect="1" noChangeArrowheads="1"/>
          </p:cNvPicPr>
          <p:nvPr/>
        </p:nvPicPr>
        <p:blipFill>
          <a:blip r:embed="rId3" cstate="print"/>
          <a:srcRect/>
          <a:stretch>
            <a:fillRect/>
          </a:stretch>
        </p:blipFill>
        <p:spPr bwMode="auto">
          <a:xfrm>
            <a:off x="1600200" y="2133600"/>
            <a:ext cx="1727200" cy="2540000"/>
          </a:xfrm>
          <a:prstGeom prst="rect">
            <a:avLst/>
          </a:prstGeom>
          <a:noFill/>
        </p:spPr>
      </p:pic>
      <p:pic>
        <p:nvPicPr>
          <p:cNvPr id="842762" name="Picture 10" descr="EXRaetzC"/>
          <p:cNvPicPr>
            <a:picLocks noChangeAspect="1" noChangeArrowheads="1"/>
          </p:cNvPicPr>
          <p:nvPr/>
        </p:nvPicPr>
        <p:blipFill>
          <a:blip r:embed="rId4" cstate="print"/>
          <a:srcRect/>
          <a:stretch>
            <a:fillRect/>
          </a:stretch>
        </p:blipFill>
        <p:spPr bwMode="auto">
          <a:xfrm>
            <a:off x="5791200" y="2133600"/>
            <a:ext cx="1714500" cy="254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3124200" y="285750"/>
            <a:ext cx="5926138" cy="609600"/>
          </a:xfrm>
        </p:spPr>
        <p:txBody>
          <a:bodyPr/>
          <a:lstStyle/>
          <a:p>
            <a:r>
              <a:rPr lang="en-US"/>
              <a:t>Yet other pinhole camera images</a:t>
            </a:r>
          </a:p>
        </p:txBody>
      </p:sp>
      <p:sp>
        <p:nvSpPr>
          <p:cNvPr id="844803" name="Rectangle 3"/>
          <p:cNvSpPr>
            <a:spLocks noGrp="1" noChangeArrowheads="1"/>
          </p:cNvSpPr>
          <p:nvPr>
            <p:ph type="body" idx="1"/>
          </p:nvPr>
        </p:nvSpPr>
        <p:spPr>
          <a:xfrm>
            <a:off x="1295400" y="5562600"/>
            <a:ext cx="7467600" cy="762000"/>
          </a:xfrm>
        </p:spPr>
        <p:txBody>
          <a:bodyPr/>
          <a:lstStyle/>
          <a:p>
            <a:pPr>
              <a:buFont typeface="Zapf Dingbats" charset="2"/>
              <a:buNone/>
            </a:pPr>
            <a:r>
              <a:rPr lang="en-US" sz="1600"/>
              <a:t>Markus Raetz, </a:t>
            </a:r>
            <a:r>
              <a:rPr lang="en-US" sz="1600" i="1"/>
              <a:t>Metamorphose II</a:t>
            </a:r>
            <a:r>
              <a:rPr lang="en-US" sz="1600"/>
              <a:t>, 1991-92, cast iron, 15 1/4 x 12 x 12 inches</a:t>
            </a:r>
          </a:p>
          <a:p>
            <a:pPr>
              <a:buFont typeface="Zapf Dingbats" charset="2"/>
              <a:buNone/>
            </a:pPr>
            <a:r>
              <a:rPr lang="en-US" sz="1600"/>
              <a:t>Fine Art Center University Gallery, Sep 15 – Oct 26</a:t>
            </a:r>
          </a:p>
        </p:txBody>
      </p:sp>
      <p:sp>
        <p:nvSpPr>
          <p:cNvPr id="844804" name="Text Box 4"/>
          <p:cNvSpPr txBox="1">
            <a:spLocks noChangeArrowheads="1"/>
          </p:cNvSpPr>
          <p:nvPr/>
        </p:nvSpPr>
        <p:spPr bwMode="auto">
          <a:xfrm>
            <a:off x="1219200" y="1143000"/>
            <a:ext cx="6324600" cy="762000"/>
          </a:xfrm>
          <a:prstGeom prst="rect">
            <a:avLst/>
          </a:prstGeom>
          <a:noFill/>
          <a:ln w="12700">
            <a:noFill/>
            <a:miter lim="800000"/>
            <a:headEnd type="none" w="sm" len="sm"/>
            <a:tailEnd type="none" w="sm" len="sm"/>
          </a:ln>
          <a:effectLst/>
        </p:spPr>
        <p:txBody>
          <a:bodyPr>
            <a:spAutoFit/>
          </a:bodyPr>
          <a:lstStyle/>
          <a:p>
            <a:r>
              <a:rPr lang="en-US" sz="2200" b="0">
                <a:solidFill>
                  <a:srgbClr val="C0C0C0"/>
                </a:solidFill>
              </a:rPr>
              <a:t>2D projections are not the “same” as  the real object as we usually see everyday!</a:t>
            </a:r>
          </a:p>
        </p:txBody>
      </p:sp>
      <p:pic>
        <p:nvPicPr>
          <p:cNvPr id="844805" name="Picture 5" descr="EXRaetzA"/>
          <p:cNvPicPr>
            <a:picLocks noChangeAspect="1" noChangeArrowheads="1"/>
          </p:cNvPicPr>
          <p:nvPr/>
        </p:nvPicPr>
        <p:blipFill>
          <a:blip r:embed="rId3" cstate="print"/>
          <a:srcRect/>
          <a:stretch>
            <a:fillRect/>
          </a:stretch>
        </p:blipFill>
        <p:spPr bwMode="auto">
          <a:xfrm>
            <a:off x="1600200" y="2133600"/>
            <a:ext cx="1727200" cy="2540000"/>
          </a:xfrm>
          <a:prstGeom prst="rect">
            <a:avLst/>
          </a:prstGeom>
          <a:noFill/>
        </p:spPr>
      </p:pic>
      <p:pic>
        <p:nvPicPr>
          <p:cNvPr id="844806" name="Picture 6" descr="EXRaetzB"/>
          <p:cNvPicPr>
            <a:picLocks noChangeAspect="1" noChangeArrowheads="1"/>
          </p:cNvPicPr>
          <p:nvPr/>
        </p:nvPicPr>
        <p:blipFill>
          <a:blip r:embed="rId4" cstate="print"/>
          <a:srcRect/>
          <a:stretch>
            <a:fillRect/>
          </a:stretch>
        </p:blipFill>
        <p:spPr bwMode="auto">
          <a:xfrm>
            <a:off x="3733800" y="2133600"/>
            <a:ext cx="1727200" cy="2540000"/>
          </a:xfrm>
          <a:prstGeom prst="rect">
            <a:avLst/>
          </a:prstGeom>
          <a:noFill/>
        </p:spPr>
      </p:pic>
      <p:pic>
        <p:nvPicPr>
          <p:cNvPr id="844807" name="Picture 7" descr="EXRaetzC"/>
          <p:cNvPicPr>
            <a:picLocks noChangeAspect="1" noChangeArrowheads="1"/>
          </p:cNvPicPr>
          <p:nvPr/>
        </p:nvPicPr>
        <p:blipFill>
          <a:blip r:embed="rId5" cstate="print"/>
          <a:srcRect/>
          <a:stretch>
            <a:fillRect/>
          </a:stretch>
        </p:blipFill>
        <p:spPr bwMode="auto">
          <a:xfrm>
            <a:off x="5791200" y="2133600"/>
            <a:ext cx="1714500" cy="2540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1026"/>
          <p:cNvSpPr>
            <a:spLocks noGrp="1" noChangeArrowheads="1"/>
          </p:cNvSpPr>
          <p:nvPr>
            <p:ph type="title"/>
          </p:nvPr>
        </p:nvSpPr>
        <p:spPr/>
        <p:txBody>
          <a:bodyPr/>
          <a:lstStyle/>
          <a:p>
            <a:r>
              <a:rPr lang="en-US"/>
              <a:t>It’s real!</a:t>
            </a:r>
          </a:p>
        </p:txBody>
      </p:sp>
      <p:pic>
        <p:nvPicPr>
          <p:cNvPr id="905219" name="RabbitHead.mpg">
            <a:hlinkClick r:id="" action="ppaction://media"/>
          </p:cNvPr>
          <p:cNvPicPr>
            <a:picLocks noRot="1" noChangeAspect="1" noChangeArrowheads="1"/>
          </p:cNvPicPr>
          <p:nvPr>
            <a:videoFile r:link="rId2"/>
            <p:extLst>
              <p:ext uri="{DAA4B4D4-6D71-4841-9C94-3DE7FCFB9230}">
                <p14:media xmlns:p14="http://schemas.microsoft.com/office/powerpoint/2010/main" r:link="rId1"/>
              </p:ext>
            </p:extLst>
          </p:nvPr>
        </p:nvPicPr>
        <p:blipFill>
          <a:blip r:embed="rId4" cstate="print"/>
          <a:srcRect/>
          <a:stretch>
            <a:fillRect/>
          </a:stretch>
        </p:blipFill>
        <p:spPr bwMode="auto">
          <a:xfrm>
            <a:off x="2286000" y="2209800"/>
            <a:ext cx="4648200" cy="31686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052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05219"/>
                </p:tgtEl>
              </p:cMediaNode>
            </p:video>
            <p:seq concurrent="1" nextAc="seek">
              <p:cTn id="8" restart="whenNotActive" fill="hold" evtFilter="cancelBubble" nodeType="interactiveSeq">
                <p:stCondLst>
                  <p:cond evt="onClick" delay="0">
                    <p:tgtEl>
                      <p:spTgt spid="9052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05219"/>
                                        </p:tgtEl>
                                      </p:cBhvr>
                                    </p:cmd>
                                  </p:childTnLst>
                                </p:cTn>
                              </p:par>
                            </p:childTnLst>
                          </p:cTn>
                        </p:par>
                      </p:childTnLst>
                    </p:cTn>
                  </p:par>
                </p:childTnLst>
              </p:cTn>
              <p:nextCondLst>
                <p:cond evt="onClick" delay="0">
                  <p:tgtEl>
                    <p:spTgt spid="905219"/>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3810000" y="285750"/>
            <a:ext cx="5257800" cy="609600"/>
          </a:xfrm>
        </p:spPr>
        <p:txBody>
          <a:bodyPr/>
          <a:lstStyle/>
          <a:p>
            <a:r>
              <a:rPr lang="en-US"/>
              <a:t>Weak Perspective Projection</a:t>
            </a:r>
          </a:p>
        </p:txBody>
      </p:sp>
      <p:sp>
        <p:nvSpPr>
          <p:cNvPr id="826371" name="Rectangle 3"/>
          <p:cNvSpPr>
            <a:spLocks noGrp="1" noChangeArrowheads="1"/>
          </p:cNvSpPr>
          <p:nvPr>
            <p:ph type="body" idx="1"/>
          </p:nvPr>
        </p:nvSpPr>
        <p:spPr>
          <a:xfrm>
            <a:off x="381000" y="1143000"/>
            <a:ext cx="7848600" cy="838200"/>
          </a:xfrm>
        </p:spPr>
        <p:txBody>
          <a:bodyPr/>
          <a:lstStyle/>
          <a:p>
            <a:r>
              <a:rPr lang="en-US" sz="2000" dirty="0"/>
              <a:t>Average depth Z is much larger than the relative distance between any two scene points measured along the optical axis</a:t>
            </a:r>
          </a:p>
        </p:txBody>
      </p:sp>
      <p:sp>
        <p:nvSpPr>
          <p:cNvPr id="826372" name="Rectangle 4"/>
          <p:cNvSpPr>
            <a:spLocks noChangeArrowheads="1"/>
          </p:cNvSpPr>
          <p:nvPr/>
        </p:nvSpPr>
        <p:spPr bwMode="auto">
          <a:xfrm>
            <a:off x="304800" y="4648200"/>
            <a:ext cx="6019800" cy="1676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A sequence of two transformations</a:t>
            </a:r>
          </a:p>
          <a:p>
            <a:pPr marL="742950" lvl="1" indent="-285750">
              <a:spcBef>
                <a:spcPct val="20000"/>
              </a:spcBef>
              <a:buClr>
                <a:schemeClr val="tx2"/>
              </a:buClr>
              <a:buSzPct val="70000"/>
              <a:buFont typeface="Zapf Dingbats" charset="2"/>
              <a:buChar char="l"/>
            </a:pPr>
            <a:r>
              <a:rPr lang="en-US" sz="2200" b="0">
                <a:solidFill>
                  <a:srgbClr val="C0C0C0"/>
                </a:solidFill>
              </a:rPr>
              <a:t>Orthographic projection : parallel rays</a:t>
            </a:r>
          </a:p>
          <a:p>
            <a:pPr marL="742950" lvl="1" indent="-285750">
              <a:spcBef>
                <a:spcPct val="20000"/>
              </a:spcBef>
              <a:buClr>
                <a:schemeClr val="tx2"/>
              </a:buClr>
              <a:buSzPct val="70000"/>
              <a:buFont typeface="Zapf Dingbats" charset="2"/>
              <a:buChar char="l"/>
            </a:pPr>
            <a:r>
              <a:rPr lang="en-US" sz="2200" b="0">
                <a:solidFill>
                  <a:srgbClr val="C0C0C0"/>
                </a:solidFill>
              </a:rPr>
              <a:t>Isotropic scaling : f/Z</a:t>
            </a:r>
          </a:p>
          <a:p>
            <a:pPr marL="342900" indent="-342900">
              <a:spcBef>
                <a:spcPct val="20000"/>
              </a:spcBef>
              <a:buClr>
                <a:srgbClr val="0066FF"/>
              </a:buClr>
              <a:buSzPct val="75000"/>
              <a:buFont typeface="Zapf Dingbats" charset="2"/>
              <a:buChar char="n"/>
            </a:pPr>
            <a:r>
              <a:rPr lang="en-US" sz="2400" b="0">
                <a:solidFill>
                  <a:srgbClr val="C0C0C0"/>
                </a:solidFill>
              </a:rPr>
              <a:t>Linear Model</a:t>
            </a:r>
          </a:p>
          <a:p>
            <a:pPr marL="742950" lvl="1" indent="-285750">
              <a:spcBef>
                <a:spcPct val="20000"/>
              </a:spcBef>
              <a:buClr>
                <a:schemeClr val="tx2"/>
              </a:buClr>
              <a:buSzPct val="70000"/>
              <a:buFont typeface="Zapf Dingbats" charset="2"/>
              <a:buChar char="l"/>
            </a:pPr>
            <a:r>
              <a:rPr lang="en-US" sz="2200" b="0">
                <a:solidFill>
                  <a:srgbClr val="C0C0C0"/>
                </a:solidFill>
              </a:rPr>
              <a:t>Preserve angles and shapes</a:t>
            </a:r>
          </a:p>
        </p:txBody>
      </p:sp>
      <p:graphicFrame>
        <p:nvGraphicFramePr>
          <p:cNvPr id="915456" name="Object 0"/>
          <p:cNvGraphicFramePr>
            <a:graphicFrameLocks noChangeAspect="1"/>
          </p:cNvGraphicFramePr>
          <p:nvPr/>
        </p:nvGraphicFramePr>
        <p:xfrm>
          <a:off x="6705600" y="4572000"/>
          <a:ext cx="1296988" cy="1885950"/>
        </p:xfrm>
        <a:graphic>
          <a:graphicData uri="http://schemas.openxmlformats.org/presentationml/2006/ole">
            <mc:AlternateContent xmlns:mc="http://schemas.openxmlformats.org/markup-compatibility/2006">
              <mc:Choice xmlns:v="urn:schemas-microsoft-com:vml" Requires="v">
                <p:oleObj name="Equation" r:id="rId3" imgW="558720" imgH="812520" progId="Equation.3">
                  <p:embed/>
                </p:oleObj>
              </mc:Choice>
              <mc:Fallback>
                <p:oleObj name="Equation" r:id="rId3" imgW="558720" imgH="81252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572000"/>
                        <a:ext cx="1296988" cy="1885950"/>
                      </a:xfrm>
                      <a:prstGeom prst="rect">
                        <a:avLst/>
                      </a:prstGeom>
                      <a:solidFill>
                        <a:srgbClr val="FFFF99"/>
                      </a:solidFill>
                    </p:spPr>
                  </p:pic>
                </p:oleObj>
              </mc:Fallback>
            </mc:AlternateContent>
          </a:graphicData>
        </a:graphic>
      </p:graphicFrame>
      <p:grpSp>
        <p:nvGrpSpPr>
          <p:cNvPr id="826482" name="Group 114"/>
          <p:cNvGrpSpPr>
            <a:grpSpLocks/>
          </p:cNvGrpSpPr>
          <p:nvPr/>
        </p:nvGrpSpPr>
        <p:grpSpPr bwMode="auto">
          <a:xfrm>
            <a:off x="1143000" y="1676400"/>
            <a:ext cx="6578600" cy="2921000"/>
            <a:chOff x="720" y="1280"/>
            <a:chExt cx="4144" cy="1840"/>
          </a:xfrm>
        </p:grpSpPr>
        <p:grpSp>
          <p:nvGrpSpPr>
            <p:cNvPr id="826373" name="Group 5"/>
            <p:cNvGrpSpPr>
              <a:grpSpLocks/>
            </p:cNvGrpSpPr>
            <p:nvPr/>
          </p:nvGrpSpPr>
          <p:grpSpPr bwMode="auto">
            <a:xfrm>
              <a:off x="720" y="1480"/>
              <a:ext cx="4144" cy="1608"/>
              <a:chOff x="720" y="1480"/>
              <a:chExt cx="4144" cy="1608"/>
            </a:xfrm>
          </p:grpSpPr>
          <p:sp>
            <p:nvSpPr>
              <p:cNvPr id="826374" name="Freeform 6"/>
              <p:cNvSpPr>
                <a:spLocks/>
              </p:cNvSpPr>
              <p:nvPr/>
            </p:nvSpPr>
            <p:spPr bwMode="auto">
              <a:xfrm>
                <a:off x="864" y="2312"/>
                <a:ext cx="3224" cy="456"/>
              </a:xfrm>
              <a:custGeom>
                <a:avLst/>
                <a:gdLst/>
                <a:ahLst/>
                <a:cxnLst>
                  <a:cxn ang="0">
                    <a:pos x="0" y="16"/>
                  </a:cxn>
                  <a:cxn ang="0">
                    <a:pos x="0" y="0"/>
                  </a:cxn>
                  <a:cxn ang="0">
                    <a:pos x="3224" y="440"/>
                  </a:cxn>
                  <a:cxn ang="0">
                    <a:pos x="3224" y="456"/>
                  </a:cxn>
                  <a:cxn ang="0">
                    <a:pos x="0" y="16"/>
                  </a:cxn>
                </a:cxnLst>
                <a:rect l="0" t="0" r="r" b="b"/>
                <a:pathLst>
                  <a:path w="3224" h="456">
                    <a:moveTo>
                      <a:pt x="0" y="16"/>
                    </a:moveTo>
                    <a:lnTo>
                      <a:pt x="0" y="0"/>
                    </a:lnTo>
                    <a:lnTo>
                      <a:pt x="3224" y="440"/>
                    </a:lnTo>
                    <a:lnTo>
                      <a:pt x="3224" y="456"/>
                    </a:lnTo>
                    <a:lnTo>
                      <a:pt x="0" y="16"/>
                    </a:lnTo>
                    <a:close/>
                  </a:path>
                </a:pathLst>
              </a:custGeom>
              <a:solidFill>
                <a:srgbClr val="FF0000"/>
              </a:solidFill>
              <a:ln w="9525">
                <a:noFill/>
                <a:round/>
                <a:headEnd/>
                <a:tailEnd/>
              </a:ln>
            </p:spPr>
            <p:txBody>
              <a:bodyPr/>
              <a:lstStyle/>
              <a:p>
                <a:endParaRPr lang="en-US"/>
              </a:p>
            </p:txBody>
          </p:sp>
          <p:sp>
            <p:nvSpPr>
              <p:cNvPr id="826375" name="Rectangle 7"/>
              <p:cNvSpPr>
                <a:spLocks noChangeArrowheads="1"/>
              </p:cNvSpPr>
              <p:nvPr/>
            </p:nvSpPr>
            <p:spPr bwMode="auto">
              <a:xfrm>
                <a:off x="888" y="2320"/>
                <a:ext cx="3824" cy="16"/>
              </a:xfrm>
              <a:prstGeom prst="rect">
                <a:avLst/>
              </a:prstGeom>
              <a:solidFill>
                <a:srgbClr val="2222FF"/>
              </a:solidFill>
              <a:ln w="9525">
                <a:noFill/>
                <a:miter lim="800000"/>
                <a:headEnd/>
                <a:tailEnd/>
              </a:ln>
            </p:spPr>
            <p:txBody>
              <a:bodyPr/>
              <a:lstStyle/>
              <a:p>
                <a:endParaRPr lang="en-US"/>
              </a:p>
            </p:txBody>
          </p:sp>
          <p:sp>
            <p:nvSpPr>
              <p:cNvPr id="826376" name="Freeform 8"/>
              <p:cNvSpPr>
                <a:spLocks/>
              </p:cNvSpPr>
              <p:nvPr/>
            </p:nvSpPr>
            <p:spPr bwMode="auto">
              <a:xfrm>
                <a:off x="4712" y="2248"/>
                <a:ext cx="136" cy="128"/>
              </a:xfrm>
              <a:custGeom>
                <a:avLst/>
                <a:gdLst/>
                <a:ahLst/>
                <a:cxnLst>
                  <a:cxn ang="0">
                    <a:pos x="0" y="64"/>
                  </a:cxn>
                  <a:cxn ang="0">
                    <a:pos x="0" y="128"/>
                  </a:cxn>
                  <a:cxn ang="0">
                    <a:pos x="136" y="64"/>
                  </a:cxn>
                  <a:cxn ang="0">
                    <a:pos x="0" y="0"/>
                  </a:cxn>
                  <a:cxn ang="0">
                    <a:pos x="0" y="64"/>
                  </a:cxn>
                </a:cxnLst>
                <a:rect l="0" t="0" r="r" b="b"/>
                <a:pathLst>
                  <a:path w="136" h="128">
                    <a:moveTo>
                      <a:pt x="0" y="64"/>
                    </a:moveTo>
                    <a:lnTo>
                      <a:pt x="0" y="128"/>
                    </a:lnTo>
                    <a:lnTo>
                      <a:pt x="136" y="64"/>
                    </a:lnTo>
                    <a:lnTo>
                      <a:pt x="0" y="0"/>
                    </a:lnTo>
                    <a:lnTo>
                      <a:pt x="0" y="64"/>
                    </a:lnTo>
                    <a:close/>
                  </a:path>
                </a:pathLst>
              </a:custGeom>
              <a:solidFill>
                <a:srgbClr val="0000FF"/>
              </a:solidFill>
              <a:ln w="9525">
                <a:noFill/>
                <a:round/>
                <a:headEnd/>
                <a:tailEnd/>
              </a:ln>
            </p:spPr>
            <p:txBody>
              <a:bodyPr/>
              <a:lstStyle/>
              <a:p>
                <a:endParaRPr lang="en-US"/>
              </a:p>
            </p:txBody>
          </p:sp>
          <p:sp>
            <p:nvSpPr>
              <p:cNvPr id="826377" name="Rectangle 9"/>
              <p:cNvSpPr>
                <a:spLocks noChangeArrowheads="1"/>
              </p:cNvSpPr>
              <p:nvPr/>
            </p:nvSpPr>
            <p:spPr bwMode="auto">
              <a:xfrm>
                <a:off x="4704" y="2312"/>
                <a:ext cx="16" cy="64"/>
              </a:xfrm>
              <a:prstGeom prst="rect">
                <a:avLst/>
              </a:prstGeom>
              <a:solidFill>
                <a:srgbClr val="2222FF"/>
              </a:solidFill>
              <a:ln w="9525">
                <a:noFill/>
                <a:miter lim="800000"/>
                <a:headEnd/>
                <a:tailEnd/>
              </a:ln>
            </p:spPr>
            <p:txBody>
              <a:bodyPr/>
              <a:lstStyle/>
              <a:p>
                <a:endParaRPr lang="en-US"/>
              </a:p>
            </p:txBody>
          </p:sp>
          <p:sp>
            <p:nvSpPr>
              <p:cNvPr id="826378" name="Freeform 10"/>
              <p:cNvSpPr>
                <a:spLocks/>
              </p:cNvSpPr>
              <p:nvPr/>
            </p:nvSpPr>
            <p:spPr bwMode="auto">
              <a:xfrm>
                <a:off x="4704" y="2304"/>
                <a:ext cx="152" cy="88"/>
              </a:xfrm>
              <a:custGeom>
                <a:avLst/>
                <a:gdLst/>
                <a:ahLst/>
                <a:cxnLst>
                  <a:cxn ang="0">
                    <a:pos x="0" y="72"/>
                  </a:cxn>
                  <a:cxn ang="0">
                    <a:pos x="8" y="64"/>
                  </a:cxn>
                  <a:cxn ang="0">
                    <a:pos x="144" y="0"/>
                  </a:cxn>
                  <a:cxn ang="0">
                    <a:pos x="152" y="16"/>
                  </a:cxn>
                  <a:cxn ang="0">
                    <a:pos x="16" y="80"/>
                  </a:cxn>
                  <a:cxn ang="0">
                    <a:pos x="0" y="88"/>
                  </a:cxn>
                  <a:cxn ang="0">
                    <a:pos x="0" y="72"/>
                  </a:cxn>
                </a:cxnLst>
                <a:rect l="0" t="0" r="r" b="b"/>
                <a:pathLst>
                  <a:path w="152" h="88">
                    <a:moveTo>
                      <a:pt x="0" y="72"/>
                    </a:moveTo>
                    <a:lnTo>
                      <a:pt x="8" y="64"/>
                    </a:lnTo>
                    <a:lnTo>
                      <a:pt x="144" y="0"/>
                    </a:lnTo>
                    <a:lnTo>
                      <a:pt x="152" y="16"/>
                    </a:lnTo>
                    <a:lnTo>
                      <a:pt x="16" y="80"/>
                    </a:lnTo>
                    <a:lnTo>
                      <a:pt x="0" y="88"/>
                    </a:lnTo>
                    <a:lnTo>
                      <a:pt x="0" y="72"/>
                    </a:lnTo>
                    <a:close/>
                  </a:path>
                </a:pathLst>
              </a:custGeom>
              <a:solidFill>
                <a:srgbClr val="2222FF"/>
              </a:solidFill>
              <a:ln w="9525">
                <a:noFill/>
                <a:round/>
                <a:headEnd/>
                <a:tailEnd/>
              </a:ln>
            </p:spPr>
            <p:txBody>
              <a:bodyPr/>
              <a:lstStyle/>
              <a:p>
                <a:endParaRPr lang="en-US"/>
              </a:p>
            </p:txBody>
          </p:sp>
          <p:sp>
            <p:nvSpPr>
              <p:cNvPr id="826379" name="Freeform 11"/>
              <p:cNvSpPr>
                <a:spLocks/>
              </p:cNvSpPr>
              <p:nvPr/>
            </p:nvSpPr>
            <p:spPr bwMode="auto">
              <a:xfrm>
                <a:off x="4712" y="2240"/>
                <a:ext cx="152" cy="80"/>
              </a:xfrm>
              <a:custGeom>
                <a:avLst/>
                <a:gdLst/>
                <a:ahLst/>
                <a:cxnLst>
                  <a:cxn ang="0">
                    <a:pos x="144" y="80"/>
                  </a:cxn>
                  <a:cxn ang="0">
                    <a:pos x="136" y="80"/>
                  </a:cxn>
                  <a:cxn ang="0">
                    <a:pos x="0" y="16"/>
                  </a:cxn>
                  <a:cxn ang="0">
                    <a:pos x="8" y="0"/>
                  </a:cxn>
                  <a:cxn ang="0">
                    <a:pos x="144" y="64"/>
                  </a:cxn>
                  <a:cxn ang="0">
                    <a:pos x="152" y="72"/>
                  </a:cxn>
                  <a:cxn ang="0">
                    <a:pos x="144" y="80"/>
                  </a:cxn>
                </a:cxnLst>
                <a:rect l="0" t="0" r="r" b="b"/>
                <a:pathLst>
                  <a:path w="152" h="80">
                    <a:moveTo>
                      <a:pt x="144" y="80"/>
                    </a:moveTo>
                    <a:lnTo>
                      <a:pt x="136" y="80"/>
                    </a:lnTo>
                    <a:lnTo>
                      <a:pt x="0" y="16"/>
                    </a:lnTo>
                    <a:lnTo>
                      <a:pt x="8" y="0"/>
                    </a:lnTo>
                    <a:lnTo>
                      <a:pt x="144" y="64"/>
                    </a:lnTo>
                    <a:lnTo>
                      <a:pt x="152" y="72"/>
                    </a:lnTo>
                    <a:lnTo>
                      <a:pt x="144" y="80"/>
                    </a:lnTo>
                    <a:close/>
                  </a:path>
                </a:pathLst>
              </a:custGeom>
              <a:solidFill>
                <a:srgbClr val="2222FF"/>
              </a:solidFill>
              <a:ln w="9525">
                <a:noFill/>
                <a:round/>
                <a:headEnd/>
                <a:tailEnd/>
              </a:ln>
            </p:spPr>
            <p:txBody>
              <a:bodyPr/>
              <a:lstStyle/>
              <a:p>
                <a:endParaRPr lang="en-US"/>
              </a:p>
            </p:txBody>
          </p:sp>
          <p:sp>
            <p:nvSpPr>
              <p:cNvPr id="826380" name="Freeform 12"/>
              <p:cNvSpPr>
                <a:spLocks/>
              </p:cNvSpPr>
              <p:nvPr/>
            </p:nvSpPr>
            <p:spPr bwMode="auto">
              <a:xfrm>
                <a:off x="4704" y="2240"/>
                <a:ext cx="16" cy="72"/>
              </a:xfrm>
              <a:custGeom>
                <a:avLst/>
                <a:gdLst/>
                <a:ahLst/>
                <a:cxnLst>
                  <a:cxn ang="0">
                    <a:pos x="16" y="0"/>
                  </a:cxn>
                  <a:cxn ang="0">
                    <a:pos x="16" y="8"/>
                  </a:cxn>
                  <a:cxn ang="0">
                    <a:pos x="16" y="72"/>
                  </a:cxn>
                  <a:cxn ang="0">
                    <a:pos x="0" y="72"/>
                  </a:cxn>
                  <a:cxn ang="0">
                    <a:pos x="0" y="8"/>
                  </a:cxn>
                  <a:cxn ang="0">
                    <a:pos x="0" y="0"/>
                  </a:cxn>
                  <a:cxn ang="0">
                    <a:pos x="16" y="0"/>
                  </a:cxn>
                </a:cxnLst>
                <a:rect l="0" t="0" r="r" b="b"/>
                <a:pathLst>
                  <a:path w="16" h="72">
                    <a:moveTo>
                      <a:pt x="16" y="0"/>
                    </a:moveTo>
                    <a:lnTo>
                      <a:pt x="16" y="8"/>
                    </a:lnTo>
                    <a:lnTo>
                      <a:pt x="16" y="72"/>
                    </a:lnTo>
                    <a:lnTo>
                      <a:pt x="0" y="72"/>
                    </a:lnTo>
                    <a:lnTo>
                      <a:pt x="0" y="8"/>
                    </a:lnTo>
                    <a:lnTo>
                      <a:pt x="0" y="0"/>
                    </a:lnTo>
                    <a:lnTo>
                      <a:pt x="16" y="0"/>
                    </a:lnTo>
                    <a:close/>
                  </a:path>
                </a:pathLst>
              </a:custGeom>
              <a:solidFill>
                <a:srgbClr val="2222FF"/>
              </a:solidFill>
              <a:ln w="9525">
                <a:noFill/>
                <a:round/>
                <a:headEnd/>
                <a:tailEnd/>
              </a:ln>
            </p:spPr>
            <p:txBody>
              <a:bodyPr/>
              <a:lstStyle/>
              <a:p>
                <a:endParaRPr lang="en-US"/>
              </a:p>
            </p:txBody>
          </p:sp>
          <p:sp>
            <p:nvSpPr>
              <p:cNvPr id="826381" name="Freeform 13"/>
              <p:cNvSpPr>
                <a:spLocks/>
              </p:cNvSpPr>
              <p:nvPr/>
            </p:nvSpPr>
            <p:spPr bwMode="auto">
              <a:xfrm>
                <a:off x="4704" y="2312"/>
                <a:ext cx="16" cy="64"/>
              </a:xfrm>
              <a:custGeom>
                <a:avLst/>
                <a:gdLst/>
                <a:ahLst/>
                <a:cxnLst>
                  <a:cxn ang="0">
                    <a:pos x="0" y="0"/>
                  </a:cxn>
                  <a:cxn ang="0">
                    <a:pos x="16" y="0"/>
                  </a:cxn>
                  <a:cxn ang="0">
                    <a:pos x="16" y="64"/>
                  </a:cxn>
                  <a:cxn ang="0">
                    <a:pos x="0" y="64"/>
                  </a:cxn>
                  <a:cxn ang="0">
                    <a:pos x="0" y="0"/>
                  </a:cxn>
                  <a:cxn ang="0">
                    <a:pos x="0" y="0"/>
                  </a:cxn>
                </a:cxnLst>
                <a:rect l="0" t="0" r="r" b="b"/>
                <a:pathLst>
                  <a:path w="16" h="64">
                    <a:moveTo>
                      <a:pt x="0" y="0"/>
                    </a:moveTo>
                    <a:lnTo>
                      <a:pt x="16" y="0"/>
                    </a:lnTo>
                    <a:lnTo>
                      <a:pt x="16" y="64"/>
                    </a:lnTo>
                    <a:lnTo>
                      <a:pt x="0" y="64"/>
                    </a:lnTo>
                    <a:lnTo>
                      <a:pt x="0" y="0"/>
                    </a:lnTo>
                    <a:lnTo>
                      <a:pt x="0" y="0"/>
                    </a:lnTo>
                    <a:close/>
                  </a:path>
                </a:pathLst>
              </a:custGeom>
              <a:solidFill>
                <a:srgbClr val="2222FF"/>
              </a:solidFill>
              <a:ln w="9525">
                <a:noFill/>
                <a:round/>
                <a:headEnd/>
                <a:tailEnd/>
              </a:ln>
            </p:spPr>
            <p:txBody>
              <a:bodyPr/>
              <a:lstStyle/>
              <a:p>
                <a:endParaRPr lang="en-US"/>
              </a:p>
            </p:txBody>
          </p:sp>
          <p:sp>
            <p:nvSpPr>
              <p:cNvPr id="826382" name="Freeform 14"/>
              <p:cNvSpPr>
                <a:spLocks/>
              </p:cNvSpPr>
              <p:nvPr/>
            </p:nvSpPr>
            <p:spPr bwMode="auto">
              <a:xfrm>
                <a:off x="864" y="1984"/>
                <a:ext cx="3400" cy="352"/>
              </a:xfrm>
              <a:custGeom>
                <a:avLst/>
                <a:gdLst/>
                <a:ahLst/>
                <a:cxnLst>
                  <a:cxn ang="0">
                    <a:pos x="0" y="352"/>
                  </a:cxn>
                  <a:cxn ang="0">
                    <a:pos x="0" y="336"/>
                  </a:cxn>
                  <a:cxn ang="0">
                    <a:pos x="3400" y="0"/>
                  </a:cxn>
                  <a:cxn ang="0">
                    <a:pos x="3400" y="16"/>
                  </a:cxn>
                  <a:cxn ang="0">
                    <a:pos x="0" y="352"/>
                  </a:cxn>
                </a:cxnLst>
                <a:rect l="0" t="0" r="r" b="b"/>
                <a:pathLst>
                  <a:path w="3400" h="352">
                    <a:moveTo>
                      <a:pt x="0" y="352"/>
                    </a:moveTo>
                    <a:lnTo>
                      <a:pt x="0" y="336"/>
                    </a:lnTo>
                    <a:lnTo>
                      <a:pt x="3400" y="0"/>
                    </a:lnTo>
                    <a:lnTo>
                      <a:pt x="3400" y="16"/>
                    </a:lnTo>
                    <a:lnTo>
                      <a:pt x="0" y="352"/>
                    </a:lnTo>
                    <a:close/>
                  </a:path>
                </a:pathLst>
              </a:custGeom>
              <a:solidFill>
                <a:srgbClr val="FF0000"/>
              </a:solidFill>
              <a:ln w="9525">
                <a:noFill/>
                <a:round/>
                <a:headEnd/>
                <a:tailEnd/>
              </a:ln>
            </p:spPr>
            <p:txBody>
              <a:bodyPr/>
              <a:lstStyle/>
              <a:p>
                <a:endParaRPr lang="en-US"/>
              </a:p>
            </p:txBody>
          </p:sp>
          <p:sp>
            <p:nvSpPr>
              <p:cNvPr id="826383" name="Freeform 15"/>
              <p:cNvSpPr>
                <a:spLocks/>
              </p:cNvSpPr>
              <p:nvPr/>
            </p:nvSpPr>
            <p:spPr bwMode="auto">
              <a:xfrm>
                <a:off x="1664" y="1688"/>
                <a:ext cx="1016" cy="1232"/>
              </a:xfrm>
              <a:custGeom>
                <a:avLst/>
                <a:gdLst/>
                <a:ahLst/>
                <a:cxnLst>
                  <a:cxn ang="0">
                    <a:pos x="0" y="504"/>
                  </a:cxn>
                  <a:cxn ang="0">
                    <a:pos x="1016" y="0"/>
                  </a:cxn>
                  <a:cxn ang="0">
                    <a:pos x="1016" y="728"/>
                  </a:cxn>
                  <a:cxn ang="0">
                    <a:pos x="0" y="1232"/>
                  </a:cxn>
                  <a:cxn ang="0">
                    <a:pos x="0" y="504"/>
                  </a:cxn>
                </a:cxnLst>
                <a:rect l="0" t="0" r="r" b="b"/>
                <a:pathLst>
                  <a:path w="1016" h="1232">
                    <a:moveTo>
                      <a:pt x="0" y="504"/>
                    </a:moveTo>
                    <a:lnTo>
                      <a:pt x="1016" y="0"/>
                    </a:lnTo>
                    <a:lnTo>
                      <a:pt x="1016" y="728"/>
                    </a:lnTo>
                    <a:lnTo>
                      <a:pt x="0" y="1232"/>
                    </a:lnTo>
                    <a:lnTo>
                      <a:pt x="0" y="504"/>
                    </a:lnTo>
                    <a:close/>
                  </a:path>
                </a:pathLst>
              </a:custGeom>
              <a:solidFill>
                <a:srgbClr val="999999"/>
              </a:solidFill>
              <a:ln w="9525">
                <a:noFill/>
                <a:round/>
                <a:headEnd/>
                <a:tailEnd/>
              </a:ln>
            </p:spPr>
            <p:txBody>
              <a:bodyPr/>
              <a:lstStyle/>
              <a:p>
                <a:endParaRPr lang="en-US"/>
              </a:p>
            </p:txBody>
          </p:sp>
          <p:sp>
            <p:nvSpPr>
              <p:cNvPr id="826384" name="Line 16"/>
              <p:cNvSpPr>
                <a:spLocks noChangeShapeType="1"/>
              </p:cNvSpPr>
              <p:nvPr/>
            </p:nvSpPr>
            <p:spPr bwMode="auto">
              <a:xfrm flipH="1">
                <a:off x="912" y="2320"/>
                <a:ext cx="16" cy="24"/>
              </a:xfrm>
              <a:prstGeom prst="line">
                <a:avLst/>
              </a:prstGeom>
              <a:noFill/>
              <a:ln w="12700">
                <a:solidFill>
                  <a:srgbClr val="FF0000"/>
                </a:solidFill>
                <a:round/>
                <a:headEnd/>
                <a:tailEnd/>
              </a:ln>
            </p:spPr>
            <p:txBody>
              <a:bodyPr/>
              <a:lstStyle/>
              <a:p>
                <a:endParaRPr lang="en-US"/>
              </a:p>
            </p:txBody>
          </p:sp>
          <p:sp>
            <p:nvSpPr>
              <p:cNvPr id="826385" name="Line 17"/>
              <p:cNvSpPr>
                <a:spLocks noChangeShapeType="1"/>
              </p:cNvSpPr>
              <p:nvPr/>
            </p:nvSpPr>
            <p:spPr bwMode="auto">
              <a:xfrm>
                <a:off x="912" y="2344"/>
                <a:ext cx="1" cy="1"/>
              </a:xfrm>
              <a:prstGeom prst="line">
                <a:avLst/>
              </a:prstGeom>
              <a:noFill/>
              <a:ln w="12700">
                <a:solidFill>
                  <a:srgbClr val="FF0000"/>
                </a:solidFill>
                <a:round/>
                <a:headEnd/>
                <a:tailEnd/>
              </a:ln>
            </p:spPr>
            <p:txBody>
              <a:bodyPr/>
              <a:lstStyle/>
              <a:p>
                <a:endParaRPr lang="en-US"/>
              </a:p>
            </p:txBody>
          </p:sp>
          <p:sp>
            <p:nvSpPr>
              <p:cNvPr id="826386" name="Line 18"/>
              <p:cNvSpPr>
                <a:spLocks noChangeShapeType="1"/>
              </p:cNvSpPr>
              <p:nvPr/>
            </p:nvSpPr>
            <p:spPr bwMode="auto">
              <a:xfrm flipH="1">
                <a:off x="880" y="2344"/>
                <a:ext cx="32" cy="16"/>
              </a:xfrm>
              <a:prstGeom prst="line">
                <a:avLst/>
              </a:prstGeom>
              <a:noFill/>
              <a:ln w="12700">
                <a:solidFill>
                  <a:srgbClr val="FF0000"/>
                </a:solidFill>
                <a:round/>
                <a:headEnd/>
                <a:tailEnd/>
              </a:ln>
            </p:spPr>
            <p:txBody>
              <a:bodyPr/>
              <a:lstStyle/>
              <a:p>
                <a:endParaRPr lang="en-US"/>
              </a:p>
            </p:txBody>
          </p:sp>
          <p:sp>
            <p:nvSpPr>
              <p:cNvPr id="826387" name="Line 19"/>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826388" name="Line 20"/>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826389" name="Line 21"/>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826390" name="Line 22"/>
              <p:cNvSpPr>
                <a:spLocks noChangeShapeType="1"/>
              </p:cNvSpPr>
              <p:nvPr/>
            </p:nvSpPr>
            <p:spPr bwMode="auto">
              <a:xfrm flipH="1" flipV="1">
                <a:off x="848" y="2344"/>
                <a:ext cx="32" cy="16"/>
              </a:xfrm>
              <a:prstGeom prst="line">
                <a:avLst/>
              </a:prstGeom>
              <a:noFill/>
              <a:ln w="12700">
                <a:solidFill>
                  <a:srgbClr val="FF0000"/>
                </a:solidFill>
                <a:round/>
                <a:headEnd/>
                <a:tailEnd/>
              </a:ln>
            </p:spPr>
            <p:txBody>
              <a:bodyPr/>
              <a:lstStyle/>
              <a:p>
                <a:endParaRPr lang="en-US"/>
              </a:p>
            </p:txBody>
          </p:sp>
          <p:sp>
            <p:nvSpPr>
              <p:cNvPr id="826391" name="Line 23"/>
              <p:cNvSpPr>
                <a:spLocks noChangeShapeType="1"/>
              </p:cNvSpPr>
              <p:nvPr/>
            </p:nvSpPr>
            <p:spPr bwMode="auto">
              <a:xfrm>
                <a:off x="848" y="2344"/>
                <a:ext cx="1" cy="1"/>
              </a:xfrm>
              <a:prstGeom prst="line">
                <a:avLst/>
              </a:prstGeom>
              <a:noFill/>
              <a:ln w="12700">
                <a:solidFill>
                  <a:srgbClr val="FF0000"/>
                </a:solidFill>
                <a:round/>
                <a:headEnd/>
                <a:tailEnd/>
              </a:ln>
            </p:spPr>
            <p:txBody>
              <a:bodyPr/>
              <a:lstStyle/>
              <a:p>
                <a:endParaRPr lang="en-US"/>
              </a:p>
            </p:txBody>
          </p:sp>
          <p:sp>
            <p:nvSpPr>
              <p:cNvPr id="826392" name="Line 24"/>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826393" name="Line 25"/>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826394" name="Line 26"/>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826395" name="Line 27"/>
              <p:cNvSpPr>
                <a:spLocks noChangeShapeType="1"/>
              </p:cNvSpPr>
              <p:nvPr/>
            </p:nvSpPr>
            <p:spPr bwMode="auto">
              <a:xfrm flipV="1">
                <a:off x="840" y="2288"/>
                <a:ext cx="8" cy="32"/>
              </a:xfrm>
              <a:prstGeom prst="line">
                <a:avLst/>
              </a:prstGeom>
              <a:noFill/>
              <a:ln w="12700">
                <a:solidFill>
                  <a:srgbClr val="FF0000"/>
                </a:solidFill>
                <a:round/>
                <a:headEnd/>
                <a:tailEnd/>
              </a:ln>
            </p:spPr>
            <p:txBody>
              <a:bodyPr/>
              <a:lstStyle/>
              <a:p>
                <a:endParaRPr lang="en-US"/>
              </a:p>
            </p:txBody>
          </p:sp>
          <p:sp>
            <p:nvSpPr>
              <p:cNvPr id="826396" name="Line 28"/>
              <p:cNvSpPr>
                <a:spLocks noChangeShapeType="1"/>
              </p:cNvSpPr>
              <p:nvPr/>
            </p:nvSpPr>
            <p:spPr bwMode="auto">
              <a:xfrm>
                <a:off x="848" y="2288"/>
                <a:ext cx="1" cy="1"/>
              </a:xfrm>
              <a:prstGeom prst="line">
                <a:avLst/>
              </a:prstGeom>
              <a:noFill/>
              <a:ln w="12700">
                <a:solidFill>
                  <a:srgbClr val="FF0000"/>
                </a:solidFill>
                <a:round/>
                <a:headEnd/>
                <a:tailEnd/>
              </a:ln>
            </p:spPr>
            <p:txBody>
              <a:bodyPr/>
              <a:lstStyle/>
              <a:p>
                <a:endParaRPr lang="en-US"/>
              </a:p>
            </p:txBody>
          </p:sp>
          <p:sp>
            <p:nvSpPr>
              <p:cNvPr id="826397" name="Line 29"/>
              <p:cNvSpPr>
                <a:spLocks noChangeShapeType="1"/>
              </p:cNvSpPr>
              <p:nvPr/>
            </p:nvSpPr>
            <p:spPr bwMode="auto">
              <a:xfrm flipV="1">
                <a:off x="848" y="2280"/>
                <a:ext cx="32" cy="8"/>
              </a:xfrm>
              <a:prstGeom prst="line">
                <a:avLst/>
              </a:prstGeom>
              <a:noFill/>
              <a:ln w="12700">
                <a:solidFill>
                  <a:srgbClr val="FF0000"/>
                </a:solidFill>
                <a:round/>
                <a:headEnd/>
                <a:tailEnd/>
              </a:ln>
            </p:spPr>
            <p:txBody>
              <a:bodyPr/>
              <a:lstStyle/>
              <a:p>
                <a:endParaRPr lang="en-US"/>
              </a:p>
            </p:txBody>
          </p:sp>
          <p:sp>
            <p:nvSpPr>
              <p:cNvPr id="826398" name="Line 30"/>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826399" name="Line 31"/>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826400" name="Line 32"/>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826401" name="Line 33"/>
              <p:cNvSpPr>
                <a:spLocks noChangeShapeType="1"/>
              </p:cNvSpPr>
              <p:nvPr/>
            </p:nvSpPr>
            <p:spPr bwMode="auto">
              <a:xfrm>
                <a:off x="880" y="2280"/>
                <a:ext cx="32" cy="8"/>
              </a:xfrm>
              <a:prstGeom prst="line">
                <a:avLst/>
              </a:prstGeom>
              <a:noFill/>
              <a:ln w="12700">
                <a:solidFill>
                  <a:srgbClr val="FF0000"/>
                </a:solidFill>
                <a:round/>
                <a:headEnd/>
                <a:tailEnd/>
              </a:ln>
            </p:spPr>
            <p:txBody>
              <a:bodyPr/>
              <a:lstStyle/>
              <a:p>
                <a:endParaRPr lang="en-US"/>
              </a:p>
            </p:txBody>
          </p:sp>
          <p:sp>
            <p:nvSpPr>
              <p:cNvPr id="826402" name="Line 34"/>
              <p:cNvSpPr>
                <a:spLocks noChangeShapeType="1"/>
              </p:cNvSpPr>
              <p:nvPr/>
            </p:nvSpPr>
            <p:spPr bwMode="auto">
              <a:xfrm>
                <a:off x="912" y="2288"/>
                <a:ext cx="1" cy="1"/>
              </a:xfrm>
              <a:prstGeom prst="line">
                <a:avLst/>
              </a:prstGeom>
              <a:noFill/>
              <a:ln w="12700">
                <a:solidFill>
                  <a:srgbClr val="FF0000"/>
                </a:solidFill>
                <a:round/>
                <a:headEnd/>
                <a:tailEnd/>
              </a:ln>
            </p:spPr>
            <p:txBody>
              <a:bodyPr/>
              <a:lstStyle/>
              <a:p>
                <a:endParaRPr lang="en-US"/>
              </a:p>
            </p:txBody>
          </p:sp>
          <p:sp>
            <p:nvSpPr>
              <p:cNvPr id="826403" name="Line 35"/>
              <p:cNvSpPr>
                <a:spLocks noChangeShapeType="1"/>
              </p:cNvSpPr>
              <p:nvPr/>
            </p:nvSpPr>
            <p:spPr bwMode="auto">
              <a:xfrm>
                <a:off x="912" y="2288"/>
                <a:ext cx="16" cy="32"/>
              </a:xfrm>
              <a:prstGeom prst="line">
                <a:avLst/>
              </a:prstGeom>
              <a:noFill/>
              <a:ln w="12700">
                <a:solidFill>
                  <a:srgbClr val="FF0000"/>
                </a:solidFill>
                <a:round/>
                <a:headEnd/>
                <a:tailEnd/>
              </a:ln>
            </p:spPr>
            <p:txBody>
              <a:bodyPr/>
              <a:lstStyle/>
              <a:p>
                <a:endParaRPr lang="en-US"/>
              </a:p>
            </p:txBody>
          </p:sp>
          <p:sp>
            <p:nvSpPr>
              <p:cNvPr id="826404" name="Line 36"/>
              <p:cNvSpPr>
                <a:spLocks noChangeShapeType="1"/>
              </p:cNvSpPr>
              <p:nvPr/>
            </p:nvSpPr>
            <p:spPr bwMode="auto">
              <a:xfrm>
                <a:off x="928" y="2320"/>
                <a:ext cx="1" cy="1"/>
              </a:xfrm>
              <a:prstGeom prst="line">
                <a:avLst/>
              </a:prstGeom>
              <a:noFill/>
              <a:ln w="12700">
                <a:solidFill>
                  <a:srgbClr val="FF0000"/>
                </a:solidFill>
                <a:round/>
                <a:headEnd/>
                <a:tailEnd/>
              </a:ln>
            </p:spPr>
            <p:txBody>
              <a:bodyPr/>
              <a:lstStyle/>
              <a:p>
                <a:endParaRPr lang="en-US"/>
              </a:p>
            </p:txBody>
          </p:sp>
          <p:sp>
            <p:nvSpPr>
              <p:cNvPr id="826405" name="Freeform 37"/>
              <p:cNvSpPr>
                <a:spLocks/>
              </p:cNvSpPr>
              <p:nvPr/>
            </p:nvSpPr>
            <p:spPr bwMode="auto">
              <a:xfrm rot="10800000">
                <a:off x="2765" y="1985"/>
                <a:ext cx="128" cy="96"/>
              </a:xfrm>
              <a:custGeom>
                <a:avLst/>
                <a:gdLst/>
                <a:ahLst/>
                <a:cxnLst>
                  <a:cxn ang="0">
                    <a:pos x="0" y="96"/>
                  </a:cxn>
                  <a:cxn ang="0">
                    <a:pos x="128" y="96"/>
                  </a:cxn>
                  <a:cxn ang="0">
                    <a:pos x="56" y="72"/>
                  </a:cxn>
                  <a:cxn ang="0">
                    <a:pos x="80" y="0"/>
                  </a:cxn>
                  <a:cxn ang="0">
                    <a:pos x="0" y="96"/>
                  </a:cxn>
                </a:cxnLst>
                <a:rect l="0" t="0" r="r" b="b"/>
                <a:pathLst>
                  <a:path w="128" h="96">
                    <a:moveTo>
                      <a:pt x="0" y="96"/>
                    </a:moveTo>
                    <a:lnTo>
                      <a:pt x="128" y="96"/>
                    </a:lnTo>
                    <a:lnTo>
                      <a:pt x="56" y="72"/>
                    </a:lnTo>
                    <a:lnTo>
                      <a:pt x="80" y="0"/>
                    </a:lnTo>
                    <a:lnTo>
                      <a:pt x="0" y="96"/>
                    </a:lnTo>
                    <a:close/>
                  </a:path>
                </a:pathLst>
              </a:custGeom>
              <a:solidFill>
                <a:srgbClr val="DDDD00"/>
              </a:solidFill>
              <a:ln w="9525">
                <a:noFill/>
                <a:round/>
                <a:headEnd/>
                <a:tailEnd/>
              </a:ln>
            </p:spPr>
            <p:txBody>
              <a:bodyPr/>
              <a:lstStyle/>
              <a:p>
                <a:endParaRPr lang="en-US"/>
              </a:p>
            </p:txBody>
          </p:sp>
          <p:sp>
            <p:nvSpPr>
              <p:cNvPr id="826406" name="Freeform 38"/>
              <p:cNvSpPr>
                <a:spLocks/>
              </p:cNvSpPr>
              <p:nvPr/>
            </p:nvSpPr>
            <p:spPr bwMode="auto">
              <a:xfrm>
                <a:off x="2168" y="1728"/>
                <a:ext cx="24" cy="600"/>
              </a:xfrm>
              <a:custGeom>
                <a:avLst/>
                <a:gdLst/>
                <a:ahLst/>
                <a:cxnLst>
                  <a:cxn ang="0">
                    <a:pos x="8" y="0"/>
                  </a:cxn>
                  <a:cxn ang="0">
                    <a:pos x="24" y="0"/>
                  </a:cxn>
                  <a:cxn ang="0">
                    <a:pos x="16" y="600"/>
                  </a:cxn>
                  <a:cxn ang="0">
                    <a:pos x="0" y="600"/>
                  </a:cxn>
                  <a:cxn ang="0">
                    <a:pos x="8" y="0"/>
                  </a:cxn>
                </a:cxnLst>
                <a:rect l="0" t="0" r="r" b="b"/>
                <a:pathLst>
                  <a:path w="24" h="600">
                    <a:moveTo>
                      <a:pt x="8" y="0"/>
                    </a:moveTo>
                    <a:lnTo>
                      <a:pt x="24" y="0"/>
                    </a:lnTo>
                    <a:lnTo>
                      <a:pt x="16" y="600"/>
                    </a:lnTo>
                    <a:lnTo>
                      <a:pt x="0" y="600"/>
                    </a:lnTo>
                    <a:lnTo>
                      <a:pt x="8" y="0"/>
                    </a:lnTo>
                    <a:close/>
                  </a:path>
                </a:pathLst>
              </a:custGeom>
              <a:solidFill>
                <a:srgbClr val="DDDD00"/>
              </a:solidFill>
              <a:ln w="9525">
                <a:noFill/>
                <a:round/>
                <a:headEnd/>
                <a:tailEnd/>
              </a:ln>
            </p:spPr>
            <p:txBody>
              <a:bodyPr/>
              <a:lstStyle/>
              <a:p>
                <a:endParaRPr lang="en-US"/>
              </a:p>
            </p:txBody>
          </p:sp>
          <p:sp>
            <p:nvSpPr>
              <p:cNvPr id="826407" name="Freeform 39"/>
              <p:cNvSpPr>
                <a:spLocks/>
              </p:cNvSpPr>
              <p:nvPr/>
            </p:nvSpPr>
            <p:spPr bwMode="auto">
              <a:xfrm>
                <a:off x="2128" y="1672"/>
                <a:ext cx="104" cy="112"/>
              </a:xfrm>
              <a:custGeom>
                <a:avLst/>
                <a:gdLst/>
                <a:ahLst/>
                <a:cxnLst>
                  <a:cxn ang="0">
                    <a:pos x="56" y="0"/>
                  </a:cxn>
                  <a:cxn ang="0">
                    <a:pos x="0" y="112"/>
                  </a:cxn>
                  <a:cxn ang="0">
                    <a:pos x="56" y="64"/>
                  </a:cxn>
                  <a:cxn ang="0">
                    <a:pos x="104" y="112"/>
                  </a:cxn>
                  <a:cxn ang="0">
                    <a:pos x="56" y="0"/>
                  </a:cxn>
                </a:cxnLst>
                <a:rect l="0" t="0" r="r" b="b"/>
                <a:pathLst>
                  <a:path w="104" h="112">
                    <a:moveTo>
                      <a:pt x="56" y="0"/>
                    </a:moveTo>
                    <a:lnTo>
                      <a:pt x="0" y="112"/>
                    </a:lnTo>
                    <a:lnTo>
                      <a:pt x="56" y="64"/>
                    </a:lnTo>
                    <a:lnTo>
                      <a:pt x="104" y="112"/>
                    </a:lnTo>
                    <a:lnTo>
                      <a:pt x="56" y="0"/>
                    </a:lnTo>
                    <a:close/>
                  </a:path>
                </a:pathLst>
              </a:custGeom>
              <a:solidFill>
                <a:srgbClr val="DDDD00"/>
              </a:solidFill>
              <a:ln w="9525">
                <a:noFill/>
                <a:round/>
                <a:headEnd/>
                <a:tailEnd/>
              </a:ln>
            </p:spPr>
            <p:txBody>
              <a:bodyPr/>
              <a:lstStyle/>
              <a:p>
                <a:endParaRPr lang="en-US"/>
              </a:p>
            </p:txBody>
          </p:sp>
          <p:sp>
            <p:nvSpPr>
              <p:cNvPr id="826408" name="Rectangle 40"/>
              <p:cNvSpPr>
                <a:spLocks noChangeArrowheads="1"/>
              </p:cNvSpPr>
              <p:nvPr/>
            </p:nvSpPr>
            <p:spPr bwMode="auto">
              <a:xfrm>
                <a:off x="2184" y="2320"/>
                <a:ext cx="520" cy="16"/>
              </a:xfrm>
              <a:prstGeom prst="rect">
                <a:avLst/>
              </a:prstGeom>
              <a:solidFill>
                <a:srgbClr val="2222FF"/>
              </a:solidFill>
              <a:ln w="9525">
                <a:noFill/>
                <a:miter lim="800000"/>
                <a:headEnd/>
                <a:tailEnd/>
              </a:ln>
            </p:spPr>
            <p:txBody>
              <a:bodyPr/>
              <a:lstStyle/>
              <a:p>
                <a:endParaRPr lang="en-US"/>
              </a:p>
            </p:txBody>
          </p:sp>
          <p:sp>
            <p:nvSpPr>
              <p:cNvPr id="826409" name="Freeform 41"/>
              <p:cNvSpPr>
                <a:spLocks/>
              </p:cNvSpPr>
              <p:nvPr/>
            </p:nvSpPr>
            <p:spPr bwMode="auto">
              <a:xfrm>
                <a:off x="1920" y="2136"/>
                <a:ext cx="768" cy="88"/>
              </a:xfrm>
              <a:custGeom>
                <a:avLst/>
                <a:gdLst/>
                <a:ahLst/>
                <a:cxnLst>
                  <a:cxn ang="0">
                    <a:pos x="768" y="0"/>
                  </a:cxn>
                  <a:cxn ang="0">
                    <a:pos x="768" y="16"/>
                  </a:cxn>
                  <a:cxn ang="0">
                    <a:pos x="0" y="88"/>
                  </a:cxn>
                  <a:cxn ang="0">
                    <a:pos x="0" y="72"/>
                  </a:cxn>
                  <a:cxn ang="0">
                    <a:pos x="768" y="0"/>
                  </a:cxn>
                </a:cxnLst>
                <a:rect l="0" t="0" r="r" b="b"/>
                <a:pathLst>
                  <a:path w="768" h="88">
                    <a:moveTo>
                      <a:pt x="768" y="0"/>
                    </a:moveTo>
                    <a:lnTo>
                      <a:pt x="768" y="16"/>
                    </a:lnTo>
                    <a:lnTo>
                      <a:pt x="0" y="88"/>
                    </a:lnTo>
                    <a:lnTo>
                      <a:pt x="0" y="72"/>
                    </a:lnTo>
                    <a:lnTo>
                      <a:pt x="768" y="0"/>
                    </a:lnTo>
                    <a:close/>
                  </a:path>
                </a:pathLst>
              </a:custGeom>
              <a:solidFill>
                <a:srgbClr val="FF0000"/>
              </a:solidFill>
              <a:ln w="9525">
                <a:noFill/>
                <a:round/>
                <a:headEnd/>
                <a:tailEnd/>
              </a:ln>
            </p:spPr>
            <p:txBody>
              <a:bodyPr/>
              <a:lstStyle/>
              <a:p>
                <a:endParaRPr lang="en-US"/>
              </a:p>
            </p:txBody>
          </p:sp>
          <p:sp>
            <p:nvSpPr>
              <p:cNvPr id="826410" name="Rectangle 42"/>
              <p:cNvSpPr>
                <a:spLocks noChangeArrowheads="1"/>
              </p:cNvSpPr>
              <p:nvPr/>
            </p:nvSpPr>
            <p:spPr bwMode="auto">
              <a:xfrm>
                <a:off x="1904" y="2360"/>
                <a:ext cx="16" cy="96"/>
              </a:xfrm>
              <a:prstGeom prst="rect">
                <a:avLst/>
              </a:prstGeom>
              <a:solidFill>
                <a:srgbClr val="FF0000"/>
              </a:solidFill>
              <a:ln w="9525">
                <a:noFill/>
                <a:miter lim="800000"/>
                <a:headEnd/>
                <a:tailEnd/>
              </a:ln>
            </p:spPr>
            <p:txBody>
              <a:bodyPr/>
              <a:lstStyle/>
              <a:p>
                <a:endParaRPr lang="en-US"/>
              </a:p>
            </p:txBody>
          </p:sp>
          <p:sp>
            <p:nvSpPr>
              <p:cNvPr id="826411" name="Freeform 43"/>
              <p:cNvSpPr>
                <a:spLocks/>
              </p:cNvSpPr>
              <p:nvPr/>
            </p:nvSpPr>
            <p:spPr bwMode="auto">
              <a:xfrm>
                <a:off x="1848" y="2224"/>
                <a:ext cx="128" cy="144"/>
              </a:xfrm>
              <a:custGeom>
                <a:avLst/>
                <a:gdLst/>
                <a:ahLst/>
                <a:cxnLst>
                  <a:cxn ang="0">
                    <a:pos x="64" y="144"/>
                  </a:cxn>
                  <a:cxn ang="0">
                    <a:pos x="128" y="144"/>
                  </a:cxn>
                  <a:cxn ang="0">
                    <a:pos x="64" y="0"/>
                  </a:cxn>
                  <a:cxn ang="0">
                    <a:pos x="0" y="144"/>
                  </a:cxn>
                  <a:cxn ang="0">
                    <a:pos x="64" y="144"/>
                  </a:cxn>
                </a:cxnLst>
                <a:rect l="0" t="0" r="r" b="b"/>
                <a:pathLst>
                  <a:path w="128" h="144">
                    <a:moveTo>
                      <a:pt x="64" y="144"/>
                    </a:moveTo>
                    <a:lnTo>
                      <a:pt x="128" y="144"/>
                    </a:lnTo>
                    <a:lnTo>
                      <a:pt x="64" y="0"/>
                    </a:lnTo>
                    <a:lnTo>
                      <a:pt x="0" y="144"/>
                    </a:lnTo>
                    <a:lnTo>
                      <a:pt x="64" y="144"/>
                    </a:lnTo>
                    <a:close/>
                  </a:path>
                </a:pathLst>
              </a:custGeom>
              <a:solidFill>
                <a:srgbClr val="FF0000"/>
              </a:solidFill>
              <a:ln w="9525">
                <a:noFill/>
                <a:round/>
                <a:headEnd/>
                <a:tailEnd/>
              </a:ln>
            </p:spPr>
            <p:txBody>
              <a:bodyPr/>
              <a:lstStyle/>
              <a:p>
                <a:endParaRPr lang="en-US"/>
              </a:p>
            </p:txBody>
          </p:sp>
          <p:sp>
            <p:nvSpPr>
              <p:cNvPr id="826412" name="Rectangle 44"/>
              <p:cNvSpPr>
                <a:spLocks noChangeArrowheads="1"/>
              </p:cNvSpPr>
              <p:nvPr/>
            </p:nvSpPr>
            <p:spPr bwMode="auto">
              <a:xfrm>
                <a:off x="3792" y="2200"/>
                <a:ext cx="16" cy="520"/>
              </a:xfrm>
              <a:prstGeom prst="rect">
                <a:avLst/>
              </a:prstGeom>
              <a:solidFill>
                <a:srgbClr val="FF0000"/>
              </a:solidFill>
              <a:ln w="9525">
                <a:noFill/>
                <a:miter lim="800000"/>
                <a:headEnd/>
                <a:tailEnd/>
              </a:ln>
            </p:spPr>
            <p:txBody>
              <a:bodyPr/>
              <a:lstStyle/>
              <a:p>
                <a:endParaRPr lang="en-US"/>
              </a:p>
            </p:txBody>
          </p:sp>
          <p:sp>
            <p:nvSpPr>
              <p:cNvPr id="826413" name="Freeform 45"/>
              <p:cNvSpPr>
                <a:spLocks/>
              </p:cNvSpPr>
              <p:nvPr/>
            </p:nvSpPr>
            <p:spPr bwMode="auto">
              <a:xfrm>
                <a:off x="3744" y="2064"/>
                <a:ext cx="120" cy="144"/>
              </a:xfrm>
              <a:custGeom>
                <a:avLst/>
                <a:gdLst/>
                <a:ahLst/>
                <a:cxnLst>
                  <a:cxn ang="0">
                    <a:pos x="56" y="144"/>
                  </a:cxn>
                  <a:cxn ang="0">
                    <a:pos x="120" y="144"/>
                  </a:cxn>
                  <a:cxn ang="0">
                    <a:pos x="56" y="0"/>
                  </a:cxn>
                  <a:cxn ang="0">
                    <a:pos x="0" y="144"/>
                  </a:cxn>
                  <a:cxn ang="0">
                    <a:pos x="56" y="144"/>
                  </a:cxn>
                </a:cxnLst>
                <a:rect l="0" t="0" r="r" b="b"/>
                <a:pathLst>
                  <a:path w="120" h="144">
                    <a:moveTo>
                      <a:pt x="56" y="144"/>
                    </a:moveTo>
                    <a:lnTo>
                      <a:pt x="120" y="144"/>
                    </a:lnTo>
                    <a:lnTo>
                      <a:pt x="56" y="0"/>
                    </a:lnTo>
                    <a:lnTo>
                      <a:pt x="0" y="144"/>
                    </a:lnTo>
                    <a:lnTo>
                      <a:pt x="56" y="144"/>
                    </a:lnTo>
                    <a:close/>
                  </a:path>
                </a:pathLst>
              </a:custGeom>
              <a:solidFill>
                <a:srgbClr val="FF0000"/>
              </a:solidFill>
              <a:ln w="9525">
                <a:noFill/>
                <a:round/>
                <a:headEnd/>
                <a:tailEnd/>
              </a:ln>
            </p:spPr>
            <p:txBody>
              <a:bodyPr/>
              <a:lstStyle/>
              <a:p>
                <a:endParaRPr lang="en-US"/>
              </a:p>
            </p:txBody>
          </p:sp>
          <p:sp>
            <p:nvSpPr>
              <p:cNvPr id="826414" name="Freeform 46"/>
              <p:cNvSpPr>
                <a:spLocks/>
              </p:cNvSpPr>
              <p:nvPr/>
            </p:nvSpPr>
            <p:spPr bwMode="auto">
              <a:xfrm>
                <a:off x="3808" y="2336"/>
                <a:ext cx="760" cy="376"/>
              </a:xfrm>
              <a:custGeom>
                <a:avLst/>
                <a:gdLst/>
                <a:ahLst/>
                <a:cxnLst>
                  <a:cxn ang="0">
                    <a:pos x="8" y="376"/>
                  </a:cxn>
                  <a:cxn ang="0">
                    <a:pos x="0" y="368"/>
                  </a:cxn>
                  <a:cxn ang="0">
                    <a:pos x="752" y="0"/>
                  </a:cxn>
                  <a:cxn ang="0">
                    <a:pos x="760" y="8"/>
                  </a:cxn>
                  <a:cxn ang="0">
                    <a:pos x="8" y="376"/>
                  </a:cxn>
                </a:cxnLst>
                <a:rect l="0" t="0" r="r" b="b"/>
                <a:pathLst>
                  <a:path w="760" h="376">
                    <a:moveTo>
                      <a:pt x="8" y="376"/>
                    </a:moveTo>
                    <a:lnTo>
                      <a:pt x="0" y="368"/>
                    </a:lnTo>
                    <a:lnTo>
                      <a:pt x="752" y="0"/>
                    </a:lnTo>
                    <a:lnTo>
                      <a:pt x="760" y="8"/>
                    </a:lnTo>
                    <a:lnTo>
                      <a:pt x="8" y="376"/>
                    </a:lnTo>
                    <a:close/>
                  </a:path>
                </a:pathLst>
              </a:custGeom>
              <a:solidFill>
                <a:srgbClr val="FF0000"/>
              </a:solidFill>
              <a:ln w="9525">
                <a:noFill/>
                <a:round/>
                <a:headEnd/>
                <a:tailEnd/>
              </a:ln>
            </p:spPr>
            <p:txBody>
              <a:bodyPr/>
              <a:lstStyle/>
              <a:p>
                <a:endParaRPr lang="en-US"/>
              </a:p>
            </p:txBody>
          </p:sp>
          <p:sp>
            <p:nvSpPr>
              <p:cNvPr id="826415" name="Rectangle 47"/>
              <p:cNvSpPr>
                <a:spLocks noChangeArrowheads="1"/>
              </p:cNvSpPr>
              <p:nvPr/>
            </p:nvSpPr>
            <p:spPr bwMode="auto">
              <a:xfrm>
                <a:off x="2928" y="1776"/>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x</a:t>
                </a:r>
                <a:endParaRPr lang="en-US"/>
              </a:p>
            </p:txBody>
          </p:sp>
          <p:sp>
            <p:nvSpPr>
              <p:cNvPr id="826416" name="Rectangle 48"/>
              <p:cNvSpPr>
                <a:spLocks noChangeArrowheads="1"/>
              </p:cNvSpPr>
              <p:nvPr/>
            </p:nvSpPr>
            <p:spPr bwMode="auto">
              <a:xfrm>
                <a:off x="2128" y="1480"/>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y</a:t>
                </a:r>
                <a:endParaRPr lang="en-US"/>
              </a:p>
            </p:txBody>
          </p:sp>
          <p:sp>
            <p:nvSpPr>
              <p:cNvPr id="826417" name="Rectangle 49"/>
              <p:cNvSpPr>
                <a:spLocks noChangeArrowheads="1"/>
              </p:cNvSpPr>
              <p:nvPr/>
            </p:nvSpPr>
            <p:spPr bwMode="auto">
              <a:xfrm>
                <a:off x="4720" y="2408"/>
                <a:ext cx="98" cy="192"/>
              </a:xfrm>
              <a:prstGeom prst="rect">
                <a:avLst/>
              </a:prstGeom>
              <a:noFill/>
              <a:ln w="9525">
                <a:noFill/>
                <a:miter lim="800000"/>
                <a:headEnd/>
                <a:tailEnd/>
              </a:ln>
            </p:spPr>
            <p:txBody>
              <a:bodyPr wrap="none" lIns="0" tIns="0" rIns="0" bIns="0">
                <a:spAutoFit/>
              </a:bodyPr>
              <a:lstStyle/>
              <a:p>
                <a:r>
                  <a:rPr lang="en-US" sz="2000">
                    <a:solidFill>
                      <a:srgbClr val="FF0000"/>
                    </a:solidFill>
                  </a:rPr>
                  <a:t>Z</a:t>
                </a:r>
                <a:endParaRPr lang="en-US"/>
              </a:p>
            </p:txBody>
          </p:sp>
          <p:sp>
            <p:nvSpPr>
              <p:cNvPr id="826418" name="Freeform 50"/>
              <p:cNvSpPr>
                <a:spLocks/>
              </p:cNvSpPr>
              <p:nvPr/>
            </p:nvSpPr>
            <p:spPr bwMode="auto">
              <a:xfrm>
                <a:off x="1912" y="2448"/>
                <a:ext cx="544" cy="96"/>
              </a:xfrm>
              <a:custGeom>
                <a:avLst/>
                <a:gdLst/>
                <a:ahLst/>
                <a:cxnLst>
                  <a:cxn ang="0">
                    <a:pos x="0" y="16"/>
                  </a:cxn>
                  <a:cxn ang="0">
                    <a:pos x="8" y="0"/>
                  </a:cxn>
                  <a:cxn ang="0">
                    <a:pos x="544" y="80"/>
                  </a:cxn>
                  <a:cxn ang="0">
                    <a:pos x="536" y="96"/>
                  </a:cxn>
                  <a:cxn ang="0">
                    <a:pos x="0" y="16"/>
                  </a:cxn>
                </a:cxnLst>
                <a:rect l="0" t="0" r="r" b="b"/>
                <a:pathLst>
                  <a:path w="544" h="96">
                    <a:moveTo>
                      <a:pt x="0" y="16"/>
                    </a:moveTo>
                    <a:lnTo>
                      <a:pt x="8" y="0"/>
                    </a:lnTo>
                    <a:lnTo>
                      <a:pt x="544" y="80"/>
                    </a:lnTo>
                    <a:lnTo>
                      <a:pt x="536" y="96"/>
                    </a:lnTo>
                    <a:lnTo>
                      <a:pt x="0" y="16"/>
                    </a:lnTo>
                    <a:close/>
                  </a:path>
                </a:pathLst>
              </a:custGeom>
              <a:solidFill>
                <a:srgbClr val="FF0000"/>
              </a:solidFill>
              <a:ln w="9525">
                <a:noFill/>
                <a:round/>
                <a:headEnd/>
                <a:tailEnd/>
              </a:ln>
            </p:spPr>
            <p:txBody>
              <a:bodyPr/>
              <a:lstStyle/>
              <a:p>
                <a:endParaRPr lang="en-US"/>
              </a:p>
            </p:txBody>
          </p:sp>
          <p:sp>
            <p:nvSpPr>
              <p:cNvPr id="826419" name="Freeform 51"/>
              <p:cNvSpPr>
                <a:spLocks/>
              </p:cNvSpPr>
              <p:nvPr/>
            </p:nvSpPr>
            <p:spPr bwMode="auto">
              <a:xfrm>
                <a:off x="3776" y="2000"/>
                <a:ext cx="56" cy="64"/>
              </a:xfrm>
              <a:custGeom>
                <a:avLst/>
                <a:gdLst/>
                <a:ahLst/>
                <a:cxnLst>
                  <a:cxn ang="0">
                    <a:pos x="56" y="32"/>
                  </a:cxn>
                  <a:cxn ang="0">
                    <a:pos x="48" y="56"/>
                  </a:cxn>
                  <a:cxn ang="0">
                    <a:pos x="24" y="64"/>
                  </a:cxn>
                  <a:cxn ang="0">
                    <a:pos x="24" y="64"/>
                  </a:cxn>
                  <a:cxn ang="0">
                    <a:pos x="8" y="56"/>
                  </a:cxn>
                  <a:cxn ang="0">
                    <a:pos x="0" y="32"/>
                  </a:cxn>
                  <a:cxn ang="0">
                    <a:pos x="0" y="32"/>
                  </a:cxn>
                  <a:cxn ang="0">
                    <a:pos x="8" y="8"/>
                  </a:cxn>
                  <a:cxn ang="0">
                    <a:pos x="24" y="0"/>
                  </a:cxn>
                  <a:cxn ang="0">
                    <a:pos x="24" y="0"/>
                  </a:cxn>
                  <a:cxn ang="0">
                    <a:pos x="48" y="8"/>
                  </a:cxn>
                  <a:cxn ang="0">
                    <a:pos x="56" y="32"/>
                  </a:cxn>
                </a:cxnLst>
                <a:rect l="0" t="0" r="r" b="b"/>
                <a:pathLst>
                  <a:path w="56" h="64">
                    <a:moveTo>
                      <a:pt x="56" y="32"/>
                    </a:moveTo>
                    <a:lnTo>
                      <a:pt x="48" y="56"/>
                    </a:lnTo>
                    <a:lnTo>
                      <a:pt x="24" y="64"/>
                    </a:lnTo>
                    <a:lnTo>
                      <a:pt x="24" y="64"/>
                    </a:lnTo>
                    <a:lnTo>
                      <a:pt x="8" y="56"/>
                    </a:lnTo>
                    <a:lnTo>
                      <a:pt x="0" y="32"/>
                    </a:lnTo>
                    <a:lnTo>
                      <a:pt x="0" y="32"/>
                    </a:lnTo>
                    <a:lnTo>
                      <a:pt x="8" y="8"/>
                    </a:lnTo>
                    <a:lnTo>
                      <a:pt x="24" y="0"/>
                    </a:lnTo>
                    <a:lnTo>
                      <a:pt x="24" y="0"/>
                    </a:lnTo>
                    <a:lnTo>
                      <a:pt x="48" y="8"/>
                    </a:lnTo>
                    <a:lnTo>
                      <a:pt x="56" y="32"/>
                    </a:lnTo>
                    <a:close/>
                  </a:path>
                </a:pathLst>
              </a:custGeom>
              <a:solidFill>
                <a:srgbClr val="FF0000"/>
              </a:solidFill>
              <a:ln w="9525">
                <a:noFill/>
                <a:round/>
                <a:headEnd/>
                <a:tailEnd/>
              </a:ln>
            </p:spPr>
            <p:txBody>
              <a:bodyPr/>
              <a:lstStyle/>
              <a:p>
                <a:endParaRPr lang="en-US"/>
              </a:p>
            </p:txBody>
          </p:sp>
          <p:sp>
            <p:nvSpPr>
              <p:cNvPr id="826420" name="Line 52"/>
              <p:cNvSpPr>
                <a:spLocks noChangeShapeType="1"/>
              </p:cNvSpPr>
              <p:nvPr/>
            </p:nvSpPr>
            <p:spPr bwMode="auto">
              <a:xfrm flipH="1">
                <a:off x="3824" y="2032"/>
                <a:ext cx="8" cy="24"/>
              </a:xfrm>
              <a:prstGeom prst="line">
                <a:avLst/>
              </a:prstGeom>
              <a:noFill/>
              <a:ln w="12700">
                <a:solidFill>
                  <a:srgbClr val="FF0000"/>
                </a:solidFill>
                <a:round/>
                <a:headEnd/>
                <a:tailEnd/>
              </a:ln>
            </p:spPr>
            <p:txBody>
              <a:bodyPr/>
              <a:lstStyle/>
              <a:p>
                <a:endParaRPr lang="en-US"/>
              </a:p>
            </p:txBody>
          </p:sp>
          <p:sp>
            <p:nvSpPr>
              <p:cNvPr id="826421" name="Line 53"/>
              <p:cNvSpPr>
                <a:spLocks noChangeShapeType="1"/>
              </p:cNvSpPr>
              <p:nvPr/>
            </p:nvSpPr>
            <p:spPr bwMode="auto">
              <a:xfrm>
                <a:off x="3824" y="2056"/>
                <a:ext cx="1" cy="1"/>
              </a:xfrm>
              <a:prstGeom prst="line">
                <a:avLst/>
              </a:prstGeom>
              <a:noFill/>
              <a:ln w="12700">
                <a:solidFill>
                  <a:srgbClr val="FF0000"/>
                </a:solidFill>
                <a:round/>
                <a:headEnd/>
                <a:tailEnd/>
              </a:ln>
            </p:spPr>
            <p:txBody>
              <a:bodyPr/>
              <a:lstStyle/>
              <a:p>
                <a:endParaRPr lang="en-US"/>
              </a:p>
            </p:txBody>
          </p:sp>
          <p:sp>
            <p:nvSpPr>
              <p:cNvPr id="826422" name="Line 54"/>
              <p:cNvSpPr>
                <a:spLocks noChangeShapeType="1"/>
              </p:cNvSpPr>
              <p:nvPr/>
            </p:nvSpPr>
            <p:spPr bwMode="auto">
              <a:xfrm flipH="1">
                <a:off x="3800" y="2056"/>
                <a:ext cx="24" cy="8"/>
              </a:xfrm>
              <a:prstGeom prst="line">
                <a:avLst/>
              </a:prstGeom>
              <a:noFill/>
              <a:ln w="12700">
                <a:solidFill>
                  <a:srgbClr val="FF0000"/>
                </a:solidFill>
                <a:round/>
                <a:headEnd/>
                <a:tailEnd/>
              </a:ln>
            </p:spPr>
            <p:txBody>
              <a:bodyPr/>
              <a:lstStyle/>
              <a:p>
                <a:endParaRPr lang="en-US"/>
              </a:p>
            </p:txBody>
          </p:sp>
          <p:sp>
            <p:nvSpPr>
              <p:cNvPr id="826423" name="Line 55"/>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826424" name="Line 56"/>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826425" name="Line 57"/>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826426" name="Line 58"/>
              <p:cNvSpPr>
                <a:spLocks noChangeShapeType="1"/>
              </p:cNvSpPr>
              <p:nvPr/>
            </p:nvSpPr>
            <p:spPr bwMode="auto">
              <a:xfrm flipH="1" flipV="1">
                <a:off x="3784" y="2056"/>
                <a:ext cx="16" cy="8"/>
              </a:xfrm>
              <a:prstGeom prst="line">
                <a:avLst/>
              </a:prstGeom>
              <a:noFill/>
              <a:ln w="12700">
                <a:solidFill>
                  <a:srgbClr val="FF0000"/>
                </a:solidFill>
                <a:round/>
                <a:headEnd/>
                <a:tailEnd/>
              </a:ln>
            </p:spPr>
            <p:txBody>
              <a:bodyPr/>
              <a:lstStyle/>
              <a:p>
                <a:endParaRPr lang="en-US"/>
              </a:p>
            </p:txBody>
          </p:sp>
          <p:sp>
            <p:nvSpPr>
              <p:cNvPr id="826427" name="Line 59"/>
              <p:cNvSpPr>
                <a:spLocks noChangeShapeType="1"/>
              </p:cNvSpPr>
              <p:nvPr/>
            </p:nvSpPr>
            <p:spPr bwMode="auto">
              <a:xfrm>
                <a:off x="3784" y="2056"/>
                <a:ext cx="1" cy="1"/>
              </a:xfrm>
              <a:prstGeom prst="line">
                <a:avLst/>
              </a:prstGeom>
              <a:noFill/>
              <a:ln w="12700">
                <a:solidFill>
                  <a:srgbClr val="FF0000"/>
                </a:solidFill>
                <a:round/>
                <a:headEnd/>
                <a:tailEnd/>
              </a:ln>
            </p:spPr>
            <p:txBody>
              <a:bodyPr/>
              <a:lstStyle/>
              <a:p>
                <a:endParaRPr lang="en-US"/>
              </a:p>
            </p:txBody>
          </p:sp>
          <p:sp>
            <p:nvSpPr>
              <p:cNvPr id="826428" name="Line 60"/>
              <p:cNvSpPr>
                <a:spLocks noChangeShapeType="1"/>
              </p:cNvSpPr>
              <p:nvPr/>
            </p:nvSpPr>
            <p:spPr bwMode="auto">
              <a:xfrm flipH="1" flipV="1">
                <a:off x="3776" y="2032"/>
                <a:ext cx="8" cy="24"/>
              </a:xfrm>
              <a:prstGeom prst="line">
                <a:avLst/>
              </a:prstGeom>
              <a:noFill/>
              <a:ln w="12700">
                <a:solidFill>
                  <a:srgbClr val="FF0000"/>
                </a:solidFill>
                <a:round/>
                <a:headEnd/>
                <a:tailEnd/>
              </a:ln>
            </p:spPr>
            <p:txBody>
              <a:bodyPr/>
              <a:lstStyle/>
              <a:p>
                <a:endParaRPr lang="en-US"/>
              </a:p>
            </p:txBody>
          </p:sp>
          <p:sp>
            <p:nvSpPr>
              <p:cNvPr id="826429" name="Line 61"/>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826430" name="Line 62"/>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826431" name="Line 63"/>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826432" name="Line 64"/>
              <p:cNvSpPr>
                <a:spLocks noChangeShapeType="1"/>
              </p:cNvSpPr>
              <p:nvPr/>
            </p:nvSpPr>
            <p:spPr bwMode="auto">
              <a:xfrm flipV="1">
                <a:off x="3776" y="2008"/>
                <a:ext cx="8" cy="24"/>
              </a:xfrm>
              <a:prstGeom prst="line">
                <a:avLst/>
              </a:prstGeom>
              <a:noFill/>
              <a:ln w="12700">
                <a:solidFill>
                  <a:srgbClr val="FF0000"/>
                </a:solidFill>
                <a:round/>
                <a:headEnd/>
                <a:tailEnd/>
              </a:ln>
            </p:spPr>
            <p:txBody>
              <a:bodyPr/>
              <a:lstStyle/>
              <a:p>
                <a:endParaRPr lang="en-US"/>
              </a:p>
            </p:txBody>
          </p:sp>
          <p:sp>
            <p:nvSpPr>
              <p:cNvPr id="826433" name="Line 65"/>
              <p:cNvSpPr>
                <a:spLocks noChangeShapeType="1"/>
              </p:cNvSpPr>
              <p:nvPr/>
            </p:nvSpPr>
            <p:spPr bwMode="auto">
              <a:xfrm>
                <a:off x="3784" y="2008"/>
                <a:ext cx="1" cy="1"/>
              </a:xfrm>
              <a:prstGeom prst="line">
                <a:avLst/>
              </a:prstGeom>
              <a:noFill/>
              <a:ln w="12700">
                <a:solidFill>
                  <a:srgbClr val="FF0000"/>
                </a:solidFill>
                <a:round/>
                <a:headEnd/>
                <a:tailEnd/>
              </a:ln>
            </p:spPr>
            <p:txBody>
              <a:bodyPr/>
              <a:lstStyle/>
              <a:p>
                <a:endParaRPr lang="en-US"/>
              </a:p>
            </p:txBody>
          </p:sp>
          <p:sp>
            <p:nvSpPr>
              <p:cNvPr id="826434" name="Line 66"/>
              <p:cNvSpPr>
                <a:spLocks noChangeShapeType="1"/>
              </p:cNvSpPr>
              <p:nvPr/>
            </p:nvSpPr>
            <p:spPr bwMode="auto">
              <a:xfrm flipV="1">
                <a:off x="3784" y="2000"/>
                <a:ext cx="16" cy="8"/>
              </a:xfrm>
              <a:prstGeom prst="line">
                <a:avLst/>
              </a:prstGeom>
              <a:noFill/>
              <a:ln w="12700">
                <a:solidFill>
                  <a:srgbClr val="FF0000"/>
                </a:solidFill>
                <a:round/>
                <a:headEnd/>
                <a:tailEnd/>
              </a:ln>
            </p:spPr>
            <p:txBody>
              <a:bodyPr/>
              <a:lstStyle/>
              <a:p>
                <a:endParaRPr lang="en-US"/>
              </a:p>
            </p:txBody>
          </p:sp>
          <p:sp>
            <p:nvSpPr>
              <p:cNvPr id="826435" name="Line 67"/>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826436" name="Line 68"/>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826437" name="Line 69"/>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826438" name="Line 70"/>
              <p:cNvSpPr>
                <a:spLocks noChangeShapeType="1"/>
              </p:cNvSpPr>
              <p:nvPr/>
            </p:nvSpPr>
            <p:spPr bwMode="auto">
              <a:xfrm>
                <a:off x="3800" y="2000"/>
                <a:ext cx="24" cy="8"/>
              </a:xfrm>
              <a:prstGeom prst="line">
                <a:avLst/>
              </a:prstGeom>
              <a:noFill/>
              <a:ln w="12700">
                <a:solidFill>
                  <a:srgbClr val="FF0000"/>
                </a:solidFill>
                <a:round/>
                <a:headEnd/>
                <a:tailEnd/>
              </a:ln>
            </p:spPr>
            <p:txBody>
              <a:bodyPr/>
              <a:lstStyle/>
              <a:p>
                <a:endParaRPr lang="en-US"/>
              </a:p>
            </p:txBody>
          </p:sp>
          <p:sp>
            <p:nvSpPr>
              <p:cNvPr id="826439" name="Line 71"/>
              <p:cNvSpPr>
                <a:spLocks noChangeShapeType="1"/>
              </p:cNvSpPr>
              <p:nvPr/>
            </p:nvSpPr>
            <p:spPr bwMode="auto">
              <a:xfrm>
                <a:off x="3824" y="2008"/>
                <a:ext cx="1" cy="1"/>
              </a:xfrm>
              <a:prstGeom prst="line">
                <a:avLst/>
              </a:prstGeom>
              <a:noFill/>
              <a:ln w="12700">
                <a:solidFill>
                  <a:srgbClr val="FF0000"/>
                </a:solidFill>
                <a:round/>
                <a:headEnd/>
                <a:tailEnd/>
              </a:ln>
            </p:spPr>
            <p:txBody>
              <a:bodyPr/>
              <a:lstStyle/>
              <a:p>
                <a:endParaRPr lang="en-US"/>
              </a:p>
            </p:txBody>
          </p:sp>
          <p:sp>
            <p:nvSpPr>
              <p:cNvPr id="826440" name="Line 72"/>
              <p:cNvSpPr>
                <a:spLocks noChangeShapeType="1"/>
              </p:cNvSpPr>
              <p:nvPr/>
            </p:nvSpPr>
            <p:spPr bwMode="auto">
              <a:xfrm>
                <a:off x="3824" y="2008"/>
                <a:ext cx="8" cy="24"/>
              </a:xfrm>
              <a:prstGeom prst="line">
                <a:avLst/>
              </a:prstGeom>
              <a:noFill/>
              <a:ln w="12700">
                <a:solidFill>
                  <a:srgbClr val="FF0000"/>
                </a:solidFill>
                <a:round/>
                <a:headEnd/>
                <a:tailEnd/>
              </a:ln>
            </p:spPr>
            <p:txBody>
              <a:bodyPr/>
              <a:lstStyle/>
              <a:p>
                <a:endParaRPr lang="en-US"/>
              </a:p>
            </p:txBody>
          </p:sp>
          <p:sp>
            <p:nvSpPr>
              <p:cNvPr id="826441" name="Line 73"/>
              <p:cNvSpPr>
                <a:spLocks noChangeShapeType="1"/>
              </p:cNvSpPr>
              <p:nvPr/>
            </p:nvSpPr>
            <p:spPr bwMode="auto">
              <a:xfrm>
                <a:off x="3832" y="2032"/>
                <a:ext cx="1" cy="1"/>
              </a:xfrm>
              <a:prstGeom prst="line">
                <a:avLst/>
              </a:prstGeom>
              <a:noFill/>
              <a:ln w="12700">
                <a:solidFill>
                  <a:srgbClr val="FF0000"/>
                </a:solidFill>
                <a:round/>
                <a:headEnd/>
                <a:tailEnd/>
              </a:ln>
            </p:spPr>
            <p:txBody>
              <a:bodyPr/>
              <a:lstStyle/>
              <a:p>
                <a:endParaRPr lang="en-US"/>
              </a:p>
            </p:txBody>
          </p:sp>
          <p:sp>
            <p:nvSpPr>
              <p:cNvPr id="826442" name="Freeform 74"/>
              <p:cNvSpPr>
                <a:spLocks/>
              </p:cNvSpPr>
              <p:nvPr/>
            </p:nvSpPr>
            <p:spPr bwMode="auto">
              <a:xfrm>
                <a:off x="1888" y="2192"/>
                <a:ext cx="48" cy="48"/>
              </a:xfrm>
              <a:custGeom>
                <a:avLst/>
                <a:gdLst/>
                <a:ahLst/>
                <a:cxnLst>
                  <a:cxn ang="0">
                    <a:pos x="48" y="24"/>
                  </a:cxn>
                  <a:cxn ang="0">
                    <a:pos x="40" y="40"/>
                  </a:cxn>
                  <a:cxn ang="0">
                    <a:pos x="24" y="48"/>
                  </a:cxn>
                  <a:cxn ang="0">
                    <a:pos x="24" y="48"/>
                  </a:cxn>
                  <a:cxn ang="0">
                    <a:pos x="8" y="40"/>
                  </a:cxn>
                  <a:cxn ang="0">
                    <a:pos x="0" y="24"/>
                  </a:cxn>
                  <a:cxn ang="0">
                    <a:pos x="0" y="24"/>
                  </a:cxn>
                  <a:cxn ang="0">
                    <a:pos x="8" y="8"/>
                  </a:cxn>
                  <a:cxn ang="0">
                    <a:pos x="24" y="0"/>
                  </a:cxn>
                  <a:cxn ang="0">
                    <a:pos x="24" y="0"/>
                  </a:cxn>
                  <a:cxn ang="0">
                    <a:pos x="40" y="8"/>
                  </a:cxn>
                  <a:cxn ang="0">
                    <a:pos x="48" y="24"/>
                  </a:cxn>
                </a:cxnLst>
                <a:rect l="0" t="0" r="r" b="b"/>
                <a:pathLst>
                  <a:path w="48" h="48">
                    <a:moveTo>
                      <a:pt x="48" y="24"/>
                    </a:moveTo>
                    <a:lnTo>
                      <a:pt x="40" y="40"/>
                    </a:lnTo>
                    <a:lnTo>
                      <a:pt x="24" y="48"/>
                    </a:lnTo>
                    <a:lnTo>
                      <a:pt x="24" y="48"/>
                    </a:lnTo>
                    <a:lnTo>
                      <a:pt x="8" y="40"/>
                    </a:lnTo>
                    <a:lnTo>
                      <a:pt x="0" y="24"/>
                    </a:lnTo>
                    <a:lnTo>
                      <a:pt x="0" y="24"/>
                    </a:lnTo>
                    <a:lnTo>
                      <a:pt x="8" y="8"/>
                    </a:lnTo>
                    <a:lnTo>
                      <a:pt x="24" y="0"/>
                    </a:lnTo>
                    <a:lnTo>
                      <a:pt x="24" y="0"/>
                    </a:lnTo>
                    <a:lnTo>
                      <a:pt x="40" y="8"/>
                    </a:lnTo>
                    <a:lnTo>
                      <a:pt x="48" y="24"/>
                    </a:lnTo>
                    <a:close/>
                  </a:path>
                </a:pathLst>
              </a:custGeom>
              <a:solidFill>
                <a:srgbClr val="FF0000"/>
              </a:solidFill>
              <a:ln w="9525">
                <a:noFill/>
                <a:round/>
                <a:headEnd/>
                <a:tailEnd/>
              </a:ln>
            </p:spPr>
            <p:txBody>
              <a:bodyPr/>
              <a:lstStyle/>
              <a:p>
                <a:endParaRPr lang="en-US"/>
              </a:p>
            </p:txBody>
          </p:sp>
          <p:sp>
            <p:nvSpPr>
              <p:cNvPr id="826443" name="Line 75"/>
              <p:cNvSpPr>
                <a:spLocks noChangeShapeType="1"/>
              </p:cNvSpPr>
              <p:nvPr/>
            </p:nvSpPr>
            <p:spPr bwMode="auto">
              <a:xfrm flipH="1">
                <a:off x="1928" y="2216"/>
                <a:ext cx="8" cy="16"/>
              </a:xfrm>
              <a:prstGeom prst="line">
                <a:avLst/>
              </a:prstGeom>
              <a:noFill/>
              <a:ln w="12700">
                <a:solidFill>
                  <a:srgbClr val="FF0000"/>
                </a:solidFill>
                <a:round/>
                <a:headEnd/>
                <a:tailEnd/>
              </a:ln>
            </p:spPr>
            <p:txBody>
              <a:bodyPr/>
              <a:lstStyle/>
              <a:p>
                <a:endParaRPr lang="en-US"/>
              </a:p>
            </p:txBody>
          </p:sp>
          <p:sp>
            <p:nvSpPr>
              <p:cNvPr id="826444" name="Line 76"/>
              <p:cNvSpPr>
                <a:spLocks noChangeShapeType="1"/>
              </p:cNvSpPr>
              <p:nvPr/>
            </p:nvSpPr>
            <p:spPr bwMode="auto">
              <a:xfrm>
                <a:off x="1928" y="2232"/>
                <a:ext cx="1" cy="1"/>
              </a:xfrm>
              <a:prstGeom prst="line">
                <a:avLst/>
              </a:prstGeom>
              <a:noFill/>
              <a:ln w="12700">
                <a:solidFill>
                  <a:srgbClr val="FF0000"/>
                </a:solidFill>
                <a:round/>
                <a:headEnd/>
                <a:tailEnd/>
              </a:ln>
            </p:spPr>
            <p:txBody>
              <a:bodyPr/>
              <a:lstStyle/>
              <a:p>
                <a:endParaRPr lang="en-US"/>
              </a:p>
            </p:txBody>
          </p:sp>
          <p:sp>
            <p:nvSpPr>
              <p:cNvPr id="826445" name="Line 77"/>
              <p:cNvSpPr>
                <a:spLocks noChangeShapeType="1"/>
              </p:cNvSpPr>
              <p:nvPr/>
            </p:nvSpPr>
            <p:spPr bwMode="auto">
              <a:xfrm flipH="1">
                <a:off x="1912" y="2232"/>
                <a:ext cx="16" cy="8"/>
              </a:xfrm>
              <a:prstGeom prst="line">
                <a:avLst/>
              </a:prstGeom>
              <a:noFill/>
              <a:ln w="12700">
                <a:solidFill>
                  <a:srgbClr val="FF0000"/>
                </a:solidFill>
                <a:round/>
                <a:headEnd/>
                <a:tailEnd/>
              </a:ln>
            </p:spPr>
            <p:txBody>
              <a:bodyPr/>
              <a:lstStyle/>
              <a:p>
                <a:endParaRPr lang="en-US"/>
              </a:p>
            </p:txBody>
          </p:sp>
          <p:sp>
            <p:nvSpPr>
              <p:cNvPr id="826446" name="Line 78"/>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826447" name="Line 79"/>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826448" name="Line 80"/>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826449" name="Line 81"/>
              <p:cNvSpPr>
                <a:spLocks noChangeShapeType="1"/>
              </p:cNvSpPr>
              <p:nvPr/>
            </p:nvSpPr>
            <p:spPr bwMode="auto">
              <a:xfrm flipH="1" flipV="1">
                <a:off x="1896" y="2232"/>
                <a:ext cx="16" cy="8"/>
              </a:xfrm>
              <a:prstGeom prst="line">
                <a:avLst/>
              </a:prstGeom>
              <a:noFill/>
              <a:ln w="12700">
                <a:solidFill>
                  <a:srgbClr val="FF0000"/>
                </a:solidFill>
                <a:round/>
                <a:headEnd/>
                <a:tailEnd/>
              </a:ln>
            </p:spPr>
            <p:txBody>
              <a:bodyPr/>
              <a:lstStyle/>
              <a:p>
                <a:endParaRPr lang="en-US"/>
              </a:p>
            </p:txBody>
          </p:sp>
          <p:sp>
            <p:nvSpPr>
              <p:cNvPr id="826450" name="Line 82"/>
              <p:cNvSpPr>
                <a:spLocks noChangeShapeType="1"/>
              </p:cNvSpPr>
              <p:nvPr/>
            </p:nvSpPr>
            <p:spPr bwMode="auto">
              <a:xfrm>
                <a:off x="1896" y="2232"/>
                <a:ext cx="1" cy="1"/>
              </a:xfrm>
              <a:prstGeom prst="line">
                <a:avLst/>
              </a:prstGeom>
              <a:noFill/>
              <a:ln w="12700">
                <a:solidFill>
                  <a:srgbClr val="FF0000"/>
                </a:solidFill>
                <a:round/>
                <a:headEnd/>
                <a:tailEnd/>
              </a:ln>
            </p:spPr>
            <p:txBody>
              <a:bodyPr/>
              <a:lstStyle/>
              <a:p>
                <a:endParaRPr lang="en-US"/>
              </a:p>
            </p:txBody>
          </p:sp>
          <p:sp>
            <p:nvSpPr>
              <p:cNvPr id="826451" name="Line 83"/>
              <p:cNvSpPr>
                <a:spLocks noChangeShapeType="1"/>
              </p:cNvSpPr>
              <p:nvPr/>
            </p:nvSpPr>
            <p:spPr bwMode="auto">
              <a:xfrm flipH="1" flipV="1">
                <a:off x="1888" y="2216"/>
                <a:ext cx="8" cy="16"/>
              </a:xfrm>
              <a:prstGeom prst="line">
                <a:avLst/>
              </a:prstGeom>
              <a:noFill/>
              <a:ln w="12700">
                <a:solidFill>
                  <a:srgbClr val="FF0000"/>
                </a:solidFill>
                <a:round/>
                <a:headEnd/>
                <a:tailEnd/>
              </a:ln>
            </p:spPr>
            <p:txBody>
              <a:bodyPr/>
              <a:lstStyle/>
              <a:p>
                <a:endParaRPr lang="en-US"/>
              </a:p>
            </p:txBody>
          </p:sp>
          <p:sp>
            <p:nvSpPr>
              <p:cNvPr id="826452" name="Line 84"/>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826453" name="Line 85"/>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826454" name="Line 86"/>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826455" name="Line 87"/>
              <p:cNvSpPr>
                <a:spLocks noChangeShapeType="1"/>
              </p:cNvSpPr>
              <p:nvPr/>
            </p:nvSpPr>
            <p:spPr bwMode="auto">
              <a:xfrm flipV="1">
                <a:off x="1888" y="2200"/>
                <a:ext cx="8" cy="16"/>
              </a:xfrm>
              <a:prstGeom prst="line">
                <a:avLst/>
              </a:prstGeom>
              <a:noFill/>
              <a:ln w="12700">
                <a:solidFill>
                  <a:srgbClr val="FF0000"/>
                </a:solidFill>
                <a:round/>
                <a:headEnd/>
                <a:tailEnd/>
              </a:ln>
            </p:spPr>
            <p:txBody>
              <a:bodyPr/>
              <a:lstStyle/>
              <a:p>
                <a:endParaRPr lang="en-US"/>
              </a:p>
            </p:txBody>
          </p:sp>
          <p:sp>
            <p:nvSpPr>
              <p:cNvPr id="826456" name="Line 88"/>
              <p:cNvSpPr>
                <a:spLocks noChangeShapeType="1"/>
              </p:cNvSpPr>
              <p:nvPr/>
            </p:nvSpPr>
            <p:spPr bwMode="auto">
              <a:xfrm>
                <a:off x="1896" y="2200"/>
                <a:ext cx="1" cy="1"/>
              </a:xfrm>
              <a:prstGeom prst="line">
                <a:avLst/>
              </a:prstGeom>
              <a:noFill/>
              <a:ln w="12700">
                <a:solidFill>
                  <a:srgbClr val="FF0000"/>
                </a:solidFill>
                <a:round/>
                <a:headEnd/>
                <a:tailEnd/>
              </a:ln>
            </p:spPr>
            <p:txBody>
              <a:bodyPr/>
              <a:lstStyle/>
              <a:p>
                <a:endParaRPr lang="en-US"/>
              </a:p>
            </p:txBody>
          </p:sp>
          <p:sp>
            <p:nvSpPr>
              <p:cNvPr id="826457" name="Line 89"/>
              <p:cNvSpPr>
                <a:spLocks noChangeShapeType="1"/>
              </p:cNvSpPr>
              <p:nvPr/>
            </p:nvSpPr>
            <p:spPr bwMode="auto">
              <a:xfrm flipV="1">
                <a:off x="1896" y="2192"/>
                <a:ext cx="16" cy="8"/>
              </a:xfrm>
              <a:prstGeom prst="line">
                <a:avLst/>
              </a:prstGeom>
              <a:noFill/>
              <a:ln w="12700">
                <a:solidFill>
                  <a:srgbClr val="FF0000"/>
                </a:solidFill>
                <a:round/>
                <a:headEnd/>
                <a:tailEnd/>
              </a:ln>
            </p:spPr>
            <p:txBody>
              <a:bodyPr/>
              <a:lstStyle/>
              <a:p>
                <a:endParaRPr lang="en-US"/>
              </a:p>
            </p:txBody>
          </p:sp>
          <p:sp>
            <p:nvSpPr>
              <p:cNvPr id="826458" name="Line 90"/>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826459" name="Line 91"/>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826460" name="Line 92"/>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826461" name="Line 93"/>
              <p:cNvSpPr>
                <a:spLocks noChangeShapeType="1"/>
              </p:cNvSpPr>
              <p:nvPr/>
            </p:nvSpPr>
            <p:spPr bwMode="auto">
              <a:xfrm>
                <a:off x="1912" y="2192"/>
                <a:ext cx="16" cy="8"/>
              </a:xfrm>
              <a:prstGeom prst="line">
                <a:avLst/>
              </a:prstGeom>
              <a:noFill/>
              <a:ln w="12700">
                <a:solidFill>
                  <a:srgbClr val="FF0000"/>
                </a:solidFill>
                <a:round/>
                <a:headEnd/>
                <a:tailEnd/>
              </a:ln>
            </p:spPr>
            <p:txBody>
              <a:bodyPr/>
              <a:lstStyle/>
              <a:p>
                <a:endParaRPr lang="en-US"/>
              </a:p>
            </p:txBody>
          </p:sp>
          <p:sp>
            <p:nvSpPr>
              <p:cNvPr id="826462" name="Line 94"/>
              <p:cNvSpPr>
                <a:spLocks noChangeShapeType="1"/>
              </p:cNvSpPr>
              <p:nvPr/>
            </p:nvSpPr>
            <p:spPr bwMode="auto">
              <a:xfrm>
                <a:off x="1928" y="2200"/>
                <a:ext cx="1" cy="1"/>
              </a:xfrm>
              <a:prstGeom prst="line">
                <a:avLst/>
              </a:prstGeom>
              <a:noFill/>
              <a:ln w="12700">
                <a:solidFill>
                  <a:srgbClr val="FF0000"/>
                </a:solidFill>
                <a:round/>
                <a:headEnd/>
                <a:tailEnd/>
              </a:ln>
            </p:spPr>
            <p:txBody>
              <a:bodyPr/>
              <a:lstStyle/>
              <a:p>
                <a:endParaRPr lang="en-US"/>
              </a:p>
            </p:txBody>
          </p:sp>
          <p:sp>
            <p:nvSpPr>
              <p:cNvPr id="826463" name="Line 95"/>
              <p:cNvSpPr>
                <a:spLocks noChangeShapeType="1"/>
              </p:cNvSpPr>
              <p:nvPr/>
            </p:nvSpPr>
            <p:spPr bwMode="auto">
              <a:xfrm>
                <a:off x="1928" y="2200"/>
                <a:ext cx="8" cy="16"/>
              </a:xfrm>
              <a:prstGeom prst="line">
                <a:avLst/>
              </a:prstGeom>
              <a:noFill/>
              <a:ln w="12700">
                <a:solidFill>
                  <a:srgbClr val="FF0000"/>
                </a:solidFill>
                <a:round/>
                <a:headEnd/>
                <a:tailEnd/>
              </a:ln>
            </p:spPr>
            <p:txBody>
              <a:bodyPr/>
              <a:lstStyle/>
              <a:p>
                <a:endParaRPr lang="en-US"/>
              </a:p>
            </p:txBody>
          </p:sp>
          <p:sp>
            <p:nvSpPr>
              <p:cNvPr id="826464" name="Line 96"/>
              <p:cNvSpPr>
                <a:spLocks noChangeShapeType="1"/>
              </p:cNvSpPr>
              <p:nvPr/>
            </p:nvSpPr>
            <p:spPr bwMode="auto">
              <a:xfrm>
                <a:off x="1936" y="2216"/>
                <a:ext cx="1" cy="1"/>
              </a:xfrm>
              <a:prstGeom prst="line">
                <a:avLst/>
              </a:prstGeom>
              <a:noFill/>
              <a:ln w="12700">
                <a:solidFill>
                  <a:srgbClr val="FF0000"/>
                </a:solidFill>
                <a:round/>
                <a:headEnd/>
                <a:tailEnd/>
              </a:ln>
            </p:spPr>
            <p:txBody>
              <a:bodyPr/>
              <a:lstStyle/>
              <a:p>
                <a:endParaRPr lang="en-US"/>
              </a:p>
            </p:txBody>
          </p:sp>
          <p:sp>
            <p:nvSpPr>
              <p:cNvPr id="826465" name="Rectangle 97"/>
              <p:cNvSpPr>
                <a:spLocks noChangeArrowheads="1"/>
              </p:cNvSpPr>
              <p:nvPr/>
            </p:nvSpPr>
            <p:spPr bwMode="auto">
              <a:xfrm>
                <a:off x="3536" y="1776"/>
                <a:ext cx="160" cy="192"/>
              </a:xfrm>
              <a:prstGeom prst="rect">
                <a:avLst/>
              </a:prstGeom>
              <a:noFill/>
              <a:ln w="9525">
                <a:noFill/>
                <a:miter lim="800000"/>
                <a:headEnd/>
                <a:tailEnd/>
              </a:ln>
            </p:spPr>
            <p:txBody>
              <a:bodyPr wrap="none" lIns="0" tIns="0" rIns="0" bIns="0">
                <a:spAutoFit/>
              </a:bodyPr>
              <a:lstStyle/>
              <a:p>
                <a:r>
                  <a:rPr lang="en-US" sz="2000">
                    <a:solidFill>
                      <a:srgbClr val="FF0000"/>
                    </a:solidFill>
                  </a:rPr>
                  <a:t>P(</a:t>
                </a:r>
                <a:endParaRPr lang="en-US"/>
              </a:p>
            </p:txBody>
          </p:sp>
          <p:sp>
            <p:nvSpPr>
              <p:cNvPr id="826466" name="Rectangle 98"/>
              <p:cNvSpPr>
                <a:spLocks noChangeArrowheads="1"/>
              </p:cNvSpPr>
              <p:nvPr/>
            </p:nvSpPr>
            <p:spPr bwMode="auto">
              <a:xfrm>
                <a:off x="3696" y="1776"/>
                <a:ext cx="400" cy="192"/>
              </a:xfrm>
              <a:prstGeom prst="rect">
                <a:avLst/>
              </a:prstGeom>
              <a:noFill/>
              <a:ln w="9525">
                <a:noFill/>
                <a:miter lim="800000"/>
                <a:headEnd/>
                <a:tailEnd/>
              </a:ln>
            </p:spPr>
            <p:txBody>
              <a:bodyPr wrap="none" lIns="0" tIns="0" rIns="0" bIns="0">
                <a:spAutoFit/>
              </a:bodyPr>
              <a:lstStyle/>
              <a:p>
                <a:r>
                  <a:rPr lang="en-US" sz="2000">
                    <a:solidFill>
                      <a:srgbClr val="FF0000"/>
                    </a:solidFill>
                  </a:rPr>
                  <a:t>X,Y,Z</a:t>
                </a:r>
                <a:endParaRPr lang="en-US"/>
              </a:p>
            </p:txBody>
          </p:sp>
          <p:sp>
            <p:nvSpPr>
              <p:cNvPr id="826467" name="Rectangle 99"/>
              <p:cNvSpPr>
                <a:spLocks noChangeArrowheads="1"/>
              </p:cNvSpPr>
              <p:nvPr/>
            </p:nvSpPr>
            <p:spPr bwMode="auto">
              <a:xfrm>
                <a:off x="4104" y="1776"/>
                <a:ext cx="53" cy="192"/>
              </a:xfrm>
              <a:prstGeom prst="rect">
                <a:avLst/>
              </a:prstGeom>
              <a:noFill/>
              <a:ln w="9525">
                <a:noFill/>
                <a:miter lim="800000"/>
                <a:headEnd/>
                <a:tailEnd/>
              </a:ln>
            </p:spPr>
            <p:txBody>
              <a:bodyPr wrap="none" lIns="0" tIns="0" rIns="0" bIns="0">
                <a:spAutoFit/>
              </a:bodyPr>
              <a:lstStyle/>
              <a:p>
                <a:r>
                  <a:rPr lang="en-US" sz="2000">
                    <a:solidFill>
                      <a:srgbClr val="FF0000"/>
                    </a:solidFill>
                  </a:rPr>
                  <a:t>)</a:t>
                </a:r>
                <a:endParaRPr lang="en-US"/>
              </a:p>
            </p:txBody>
          </p:sp>
          <p:sp>
            <p:nvSpPr>
              <p:cNvPr id="826468" name="Rectangle 100"/>
              <p:cNvSpPr>
                <a:spLocks noChangeArrowheads="1"/>
              </p:cNvSpPr>
              <p:nvPr/>
            </p:nvSpPr>
            <p:spPr bwMode="auto">
              <a:xfrm>
                <a:off x="1256" y="1680"/>
                <a:ext cx="470" cy="192"/>
              </a:xfrm>
              <a:prstGeom prst="rect">
                <a:avLst/>
              </a:prstGeom>
              <a:noFill/>
              <a:ln w="9525">
                <a:noFill/>
                <a:miter lim="800000"/>
                <a:headEnd/>
                <a:tailEnd/>
              </a:ln>
            </p:spPr>
            <p:txBody>
              <a:bodyPr wrap="none" lIns="0" tIns="0" rIns="0" bIns="0">
                <a:spAutoFit/>
              </a:bodyPr>
              <a:lstStyle/>
              <a:p>
                <a:r>
                  <a:rPr lang="en-US" sz="2000">
                    <a:solidFill>
                      <a:srgbClr val="FFFF00"/>
                    </a:solidFill>
                  </a:rPr>
                  <a:t>p(x, y)</a:t>
                </a:r>
                <a:endParaRPr lang="en-US"/>
              </a:p>
            </p:txBody>
          </p:sp>
          <p:sp>
            <p:nvSpPr>
              <p:cNvPr id="826469" name="Rectangle 101"/>
              <p:cNvSpPr>
                <a:spLocks noChangeArrowheads="1"/>
              </p:cNvSpPr>
              <p:nvPr/>
            </p:nvSpPr>
            <p:spPr bwMode="auto">
              <a:xfrm>
                <a:off x="1496" y="2896"/>
                <a:ext cx="332" cy="192"/>
              </a:xfrm>
              <a:prstGeom prst="rect">
                <a:avLst/>
              </a:prstGeom>
              <a:noFill/>
              <a:ln w="9525">
                <a:noFill/>
                <a:miter lim="800000"/>
                <a:headEnd/>
                <a:tailEnd/>
              </a:ln>
            </p:spPr>
            <p:txBody>
              <a:bodyPr wrap="none" lIns="0" tIns="0" rIns="0" bIns="0">
                <a:spAutoFit/>
              </a:bodyPr>
              <a:lstStyle/>
              <a:p>
                <a:r>
                  <a:rPr lang="en-US" sz="2000">
                    <a:solidFill>
                      <a:srgbClr val="FF0000"/>
                    </a:solidFill>
                  </a:rPr>
                  <a:t>Z = f</a:t>
                </a:r>
                <a:endParaRPr lang="en-US"/>
              </a:p>
            </p:txBody>
          </p:sp>
          <p:sp>
            <p:nvSpPr>
              <p:cNvPr id="826470" name="Rectangle 102"/>
              <p:cNvSpPr>
                <a:spLocks noChangeArrowheads="1"/>
              </p:cNvSpPr>
              <p:nvPr/>
            </p:nvSpPr>
            <p:spPr bwMode="auto">
              <a:xfrm>
                <a:off x="720" y="2304"/>
                <a:ext cx="89" cy="192"/>
              </a:xfrm>
              <a:prstGeom prst="rect">
                <a:avLst/>
              </a:prstGeom>
              <a:noFill/>
              <a:ln w="9525">
                <a:noFill/>
                <a:miter lim="800000"/>
                <a:headEnd/>
                <a:tailEnd/>
              </a:ln>
            </p:spPr>
            <p:txBody>
              <a:bodyPr wrap="none" lIns="0" tIns="0" rIns="0" bIns="0">
                <a:spAutoFit/>
              </a:bodyPr>
              <a:lstStyle/>
              <a:p>
                <a:r>
                  <a:rPr lang="en-US" sz="2000">
                    <a:solidFill>
                      <a:srgbClr val="FF0000"/>
                    </a:solidFill>
                  </a:rPr>
                  <a:t>0</a:t>
                </a:r>
                <a:endParaRPr lang="en-US"/>
              </a:p>
            </p:txBody>
          </p:sp>
          <p:sp>
            <p:nvSpPr>
              <p:cNvPr id="826471" name="Line 103"/>
              <p:cNvSpPr>
                <a:spLocks noChangeShapeType="1"/>
              </p:cNvSpPr>
              <p:nvPr/>
            </p:nvSpPr>
            <p:spPr bwMode="auto">
              <a:xfrm>
                <a:off x="1536" y="1920"/>
                <a:ext cx="344" cy="2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26472" name="Line 104"/>
              <p:cNvSpPr>
                <a:spLocks noChangeShapeType="1"/>
              </p:cNvSpPr>
              <p:nvPr/>
            </p:nvSpPr>
            <p:spPr bwMode="auto">
              <a:xfrm flipV="1">
                <a:off x="886" y="2144"/>
                <a:ext cx="389" cy="177"/>
              </a:xfrm>
              <a:prstGeom prst="line">
                <a:avLst/>
              </a:prstGeom>
              <a:noFill/>
              <a:ln w="22225">
                <a:solidFill>
                  <a:srgbClr val="0000FF"/>
                </a:solidFill>
                <a:round/>
                <a:headEnd type="none" w="sm" len="sm"/>
                <a:tailEnd type="triangle" w="lg" len="lg"/>
              </a:ln>
              <a:effectLst/>
            </p:spPr>
            <p:txBody>
              <a:bodyPr/>
              <a:lstStyle/>
              <a:p>
                <a:endParaRPr lang="en-US"/>
              </a:p>
            </p:txBody>
          </p:sp>
          <p:sp>
            <p:nvSpPr>
              <p:cNvPr id="826473" name="Line 105"/>
              <p:cNvSpPr>
                <a:spLocks noChangeShapeType="1"/>
              </p:cNvSpPr>
              <p:nvPr/>
            </p:nvSpPr>
            <p:spPr bwMode="auto">
              <a:xfrm flipH="1" flipV="1">
                <a:off x="884" y="1926"/>
                <a:ext cx="2" cy="395"/>
              </a:xfrm>
              <a:prstGeom prst="line">
                <a:avLst/>
              </a:prstGeom>
              <a:noFill/>
              <a:ln w="22225">
                <a:solidFill>
                  <a:srgbClr val="0000FF"/>
                </a:solidFill>
                <a:round/>
                <a:headEnd type="none" w="sm" len="sm"/>
                <a:tailEnd type="triangle" w="lg" len="lg"/>
              </a:ln>
              <a:effectLst/>
            </p:spPr>
            <p:txBody>
              <a:bodyPr/>
              <a:lstStyle/>
              <a:p>
                <a:endParaRPr lang="en-US"/>
              </a:p>
            </p:txBody>
          </p:sp>
          <p:sp>
            <p:nvSpPr>
              <p:cNvPr id="826474" name="Freeform 106"/>
              <p:cNvSpPr>
                <a:spLocks/>
              </p:cNvSpPr>
              <p:nvPr/>
            </p:nvSpPr>
            <p:spPr bwMode="auto">
              <a:xfrm>
                <a:off x="840" y="2280"/>
                <a:ext cx="88" cy="80"/>
              </a:xfrm>
              <a:custGeom>
                <a:avLst/>
                <a:gdLst/>
                <a:ahLst/>
                <a:cxnLst>
                  <a:cxn ang="0">
                    <a:pos x="88" y="40"/>
                  </a:cxn>
                  <a:cxn ang="0">
                    <a:pos x="72" y="64"/>
                  </a:cxn>
                  <a:cxn ang="0">
                    <a:pos x="40" y="80"/>
                  </a:cxn>
                  <a:cxn ang="0">
                    <a:pos x="40" y="80"/>
                  </a:cxn>
                  <a:cxn ang="0">
                    <a:pos x="8" y="64"/>
                  </a:cxn>
                  <a:cxn ang="0">
                    <a:pos x="0" y="40"/>
                  </a:cxn>
                  <a:cxn ang="0">
                    <a:pos x="0" y="40"/>
                  </a:cxn>
                  <a:cxn ang="0">
                    <a:pos x="8" y="8"/>
                  </a:cxn>
                  <a:cxn ang="0">
                    <a:pos x="40" y="0"/>
                  </a:cxn>
                  <a:cxn ang="0">
                    <a:pos x="40" y="0"/>
                  </a:cxn>
                  <a:cxn ang="0">
                    <a:pos x="72" y="8"/>
                  </a:cxn>
                  <a:cxn ang="0">
                    <a:pos x="88" y="40"/>
                  </a:cxn>
                </a:cxnLst>
                <a:rect l="0" t="0" r="r" b="b"/>
                <a:pathLst>
                  <a:path w="88" h="80">
                    <a:moveTo>
                      <a:pt x="88" y="40"/>
                    </a:moveTo>
                    <a:lnTo>
                      <a:pt x="72" y="64"/>
                    </a:lnTo>
                    <a:lnTo>
                      <a:pt x="40" y="80"/>
                    </a:lnTo>
                    <a:lnTo>
                      <a:pt x="40" y="80"/>
                    </a:lnTo>
                    <a:lnTo>
                      <a:pt x="8" y="64"/>
                    </a:lnTo>
                    <a:lnTo>
                      <a:pt x="0" y="40"/>
                    </a:lnTo>
                    <a:lnTo>
                      <a:pt x="0" y="40"/>
                    </a:lnTo>
                    <a:lnTo>
                      <a:pt x="8" y="8"/>
                    </a:lnTo>
                    <a:lnTo>
                      <a:pt x="40" y="0"/>
                    </a:lnTo>
                    <a:lnTo>
                      <a:pt x="40" y="0"/>
                    </a:lnTo>
                    <a:lnTo>
                      <a:pt x="72" y="8"/>
                    </a:lnTo>
                    <a:lnTo>
                      <a:pt x="88" y="40"/>
                    </a:lnTo>
                    <a:close/>
                  </a:path>
                </a:pathLst>
              </a:custGeom>
              <a:solidFill>
                <a:srgbClr val="FF0000"/>
              </a:solidFill>
              <a:ln w="9525">
                <a:noFill/>
                <a:round/>
                <a:headEnd/>
                <a:tailEnd/>
              </a:ln>
            </p:spPr>
            <p:txBody>
              <a:bodyPr/>
              <a:lstStyle/>
              <a:p>
                <a:endParaRPr lang="en-US"/>
              </a:p>
            </p:txBody>
          </p:sp>
          <p:sp>
            <p:nvSpPr>
              <p:cNvPr id="826475" name="Rectangle 107"/>
              <p:cNvSpPr>
                <a:spLocks noChangeArrowheads="1"/>
              </p:cNvSpPr>
              <p:nvPr/>
            </p:nvSpPr>
            <p:spPr bwMode="auto">
              <a:xfrm>
                <a:off x="720" y="172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Y</a:t>
                </a:r>
                <a:endParaRPr lang="en-US"/>
              </a:p>
            </p:txBody>
          </p:sp>
          <p:sp>
            <p:nvSpPr>
              <p:cNvPr id="826476" name="Rectangle 108"/>
              <p:cNvSpPr>
                <a:spLocks noChangeArrowheads="1"/>
              </p:cNvSpPr>
              <p:nvPr/>
            </p:nvSpPr>
            <p:spPr bwMode="auto">
              <a:xfrm>
                <a:off x="1296" y="196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X</a:t>
                </a:r>
                <a:endParaRPr lang="en-US"/>
              </a:p>
            </p:txBody>
          </p:sp>
          <p:sp>
            <p:nvSpPr>
              <p:cNvPr id="826477" name="Line 109"/>
              <p:cNvSpPr>
                <a:spLocks noChangeShapeType="1"/>
              </p:cNvSpPr>
              <p:nvPr/>
            </p:nvSpPr>
            <p:spPr bwMode="auto">
              <a:xfrm flipV="1">
                <a:off x="1680" y="2016"/>
                <a:ext cx="1152" cy="528"/>
              </a:xfrm>
              <a:prstGeom prst="line">
                <a:avLst/>
              </a:prstGeom>
              <a:noFill/>
              <a:ln w="22225">
                <a:solidFill>
                  <a:srgbClr val="FFFF00"/>
                </a:solidFill>
                <a:round/>
                <a:headEnd type="none" w="sm" len="sm"/>
                <a:tailEnd type="none" w="sm" len="sm"/>
              </a:ln>
              <a:effectLst/>
            </p:spPr>
            <p:txBody>
              <a:bodyPr/>
              <a:lstStyle/>
              <a:p>
                <a:endParaRPr lang="en-US"/>
              </a:p>
            </p:txBody>
          </p:sp>
        </p:grpSp>
        <p:sp>
          <p:nvSpPr>
            <p:cNvPr id="826479" name="Freeform 111"/>
            <p:cNvSpPr>
              <a:spLocks/>
            </p:cNvSpPr>
            <p:nvPr/>
          </p:nvSpPr>
          <p:spPr bwMode="auto">
            <a:xfrm>
              <a:off x="3640" y="1280"/>
              <a:ext cx="368" cy="1840"/>
            </a:xfrm>
            <a:custGeom>
              <a:avLst/>
              <a:gdLst/>
              <a:ahLst/>
              <a:cxnLst>
                <a:cxn ang="0">
                  <a:pos x="104" y="112"/>
                </a:cxn>
                <a:cxn ang="0">
                  <a:pos x="8" y="784"/>
                </a:cxn>
                <a:cxn ang="0">
                  <a:pos x="56" y="1360"/>
                </a:cxn>
                <a:cxn ang="0">
                  <a:pos x="200" y="1456"/>
                </a:cxn>
                <a:cxn ang="0">
                  <a:pos x="200" y="1312"/>
                </a:cxn>
                <a:cxn ang="0">
                  <a:pos x="344" y="1072"/>
                </a:cxn>
                <a:cxn ang="0">
                  <a:pos x="344" y="784"/>
                </a:cxn>
                <a:cxn ang="0">
                  <a:pos x="344" y="544"/>
                </a:cxn>
                <a:cxn ang="0">
                  <a:pos x="296" y="304"/>
                </a:cxn>
                <a:cxn ang="0">
                  <a:pos x="248" y="208"/>
                </a:cxn>
                <a:cxn ang="0">
                  <a:pos x="200" y="112"/>
                </a:cxn>
                <a:cxn ang="0">
                  <a:pos x="104" y="112"/>
                </a:cxn>
              </a:cxnLst>
              <a:rect l="0" t="0" r="r" b="b"/>
              <a:pathLst>
                <a:path w="368" h="1472">
                  <a:moveTo>
                    <a:pt x="104" y="112"/>
                  </a:moveTo>
                  <a:cubicBezTo>
                    <a:pt x="72" y="224"/>
                    <a:pt x="16" y="576"/>
                    <a:pt x="8" y="784"/>
                  </a:cubicBezTo>
                  <a:cubicBezTo>
                    <a:pt x="0" y="992"/>
                    <a:pt x="24" y="1248"/>
                    <a:pt x="56" y="1360"/>
                  </a:cubicBezTo>
                  <a:cubicBezTo>
                    <a:pt x="88" y="1472"/>
                    <a:pt x="176" y="1464"/>
                    <a:pt x="200" y="1456"/>
                  </a:cubicBezTo>
                  <a:cubicBezTo>
                    <a:pt x="224" y="1448"/>
                    <a:pt x="176" y="1376"/>
                    <a:pt x="200" y="1312"/>
                  </a:cubicBezTo>
                  <a:cubicBezTo>
                    <a:pt x="224" y="1248"/>
                    <a:pt x="320" y="1160"/>
                    <a:pt x="344" y="1072"/>
                  </a:cubicBezTo>
                  <a:cubicBezTo>
                    <a:pt x="368" y="984"/>
                    <a:pt x="344" y="872"/>
                    <a:pt x="344" y="784"/>
                  </a:cubicBezTo>
                  <a:cubicBezTo>
                    <a:pt x="344" y="696"/>
                    <a:pt x="352" y="624"/>
                    <a:pt x="344" y="544"/>
                  </a:cubicBezTo>
                  <a:cubicBezTo>
                    <a:pt x="336" y="464"/>
                    <a:pt x="312" y="360"/>
                    <a:pt x="296" y="304"/>
                  </a:cubicBezTo>
                  <a:cubicBezTo>
                    <a:pt x="280" y="248"/>
                    <a:pt x="264" y="240"/>
                    <a:pt x="248" y="208"/>
                  </a:cubicBezTo>
                  <a:cubicBezTo>
                    <a:pt x="232" y="176"/>
                    <a:pt x="224" y="128"/>
                    <a:pt x="200" y="112"/>
                  </a:cubicBezTo>
                  <a:cubicBezTo>
                    <a:pt x="176" y="96"/>
                    <a:pt x="136" y="0"/>
                    <a:pt x="104" y="112"/>
                  </a:cubicBezTo>
                  <a:close/>
                </a:path>
              </a:pathLst>
            </a:custGeom>
            <a:solidFill>
              <a:srgbClr val="FF00FF">
                <a:alpha val="50000"/>
              </a:srgbClr>
            </a:solidFill>
            <a:ln w="12700" cap="flat" cmpd="sng">
              <a:noFill/>
              <a:prstDash val="solid"/>
              <a:round/>
              <a:headEnd type="none" w="sm" len="sm"/>
              <a:tailEnd type="none" w="sm" len="sm"/>
            </a:ln>
            <a:effectLst/>
          </p:spPr>
          <p:txBody>
            <a:bodyPr/>
            <a:lstStyle/>
            <a:p>
              <a:endParaRPr lang="en-US"/>
            </a:p>
          </p:txBody>
        </p:sp>
      </p:grpSp>
      <p:sp>
        <p:nvSpPr>
          <p:cNvPr id="826481" name="Line 113"/>
          <p:cNvSpPr>
            <a:spLocks noChangeShapeType="1"/>
          </p:cNvSpPr>
          <p:nvPr/>
        </p:nvSpPr>
        <p:spPr bwMode="auto">
          <a:xfrm>
            <a:off x="2541588" y="1195388"/>
            <a:ext cx="152400" cy="0"/>
          </a:xfrm>
          <a:prstGeom prst="line">
            <a:avLst/>
          </a:prstGeom>
          <a:noFill/>
          <a:ln w="22225">
            <a:solidFill>
              <a:schemeClr val="tx1"/>
            </a:solidFill>
            <a:round/>
            <a:headEnd type="none" w="sm" len="sm"/>
            <a:tailEnd type="none" w="sm" len="sm"/>
          </a:ln>
          <a:effectLst/>
        </p:spPr>
        <p:txBody>
          <a:bodyPr/>
          <a:lstStyle/>
          <a:p>
            <a:endParaRPr lang="en-US"/>
          </a:p>
        </p:txBody>
      </p:sp>
      <p:sp>
        <p:nvSpPr>
          <p:cNvPr id="826483" name="Line 115"/>
          <p:cNvSpPr>
            <a:spLocks noChangeShapeType="1"/>
          </p:cNvSpPr>
          <p:nvPr/>
        </p:nvSpPr>
        <p:spPr bwMode="auto">
          <a:xfrm>
            <a:off x="3522663" y="5554663"/>
            <a:ext cx="152400" cy="0"/>
          </a:xfrm>
          <a:prstGeom prst="line">
            <a:avLst/>
          </a:prstGeom>
          <a:noFill/>
          <a:ln w="22225">
            <a:solidFill>
              <a:schemeClr val="tx1"/>
            </a:solidFill>
            <a:round/>
            <a:headEnd type="none" w="sm" len="sm"/>
            <a:tailEnd type="none" w="sm" len="sm"/>
          </a:ln>
          <a:effec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943475" y="285750"/>
            <a:ext cx="4124325" cy="609600"/>
          </a:xfrm>
        </p:spPr>
        <p:txBody>
          <a:bodyPr/>
          <a:lstStyle/>
          <a:p>
            <a:r>
              <a:rPr lang="en-US"/>
              <a:t>Perspective Projection</a:t>
            </a:r>
          </a:p>
        </p:txBody>
      </p:sp>
      <p:sp>
        <p:nvSpPr>
          <p:cNvPr id="679939" name="Rectangle 3"/>
          <p:cNvSpPr>
            <a:spLocks noGrp="1" noChangeArrowheads="1"/>
          </p:cNvSpPr>
          <p:nvPr>
            <p:ph type="body" idx="1"/>
          </p:nvPr>
        </p:nvSpPr>
        <p:spPr>
          <a:xfrm>
            <a:off x="381000" y="1295400"/>
            <a:ext cx="7848600" cy="838200"/>
          </a:xfrm>
        </p:spPr>
        <p:txBody>
          <a:bodyPr/>
          <a:lstStyle/>
          <a:p>
            <a:r>
              <a:rPr lang="en-US"/>
              <a:t>Compute the image coordinates of p in terms of the world (camera) coordinates of P.</a:t>
            </a:r>
          </a:p>
        </p:txBody>
      </p:sp>
      <p:sp>
        <p:nvSpPr>
          <p:cNvPr id="679942" name="Rectangle 6"/>
          <p:cNvSpPr>
            <a:spLocks noChangeArrowheads="1"/>
          </p:cNvSpPr>
          <p:nvPr/>
        </p:nvSpPr>
        <p:spPr bwMode="auto">
          <a:xfrm>
            <a:off x="304800" y="5029200"/>
            <a:ext cx="6019800" cy="1295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Origin of camera at center of projection</a:t>
            </a:r>
          </a:p>
          <a:p>
            <a:pPr marL="342900" indent="-342900">
              <a:spcBef>
                <a:spcPct val="20000"/>
              </a:spcBef>
              <a:buClr>
                <a:srgbClr val="0066FF"/>
              </a:buClr>
              <a:buSzPct val="75000"/>
              <a:buFont typeface="Zapf Dingbats" charset="2"/>
              <a:buChar char="n"/>
            </a:pPr>
            <a:r>
              <a:rPr lang="en-US" sz="2400" b="0">
                <a:solidFill>
                  <a:srgbClr val="C0C0C0"/>
                </a:solidFill>
              </a:rPr>
              <a:t>Z axis along optical axis</a:t>
            </a:r>
          </a:p>
          <a:p>
            <a:pPr marL="342900" indent="-342900">
              <a:spcBef>
                <a:spcPct val="20000"/>
              </a:spcBef>
              <a:buClr>
                <a:srgbClr val="0066FF"/>
              </a:buClr>
              <a:buSzPct val="75000"/>
              <a:buFont typeface="Zapf Dingbats" charset="2"/>
              <a:buChar char="n"/>
            </a:pPr>
            <a:r>
              <a:rPr lang="en-US" sz="2400" b="0">
                <a:solidFill>
                  <a:srgbClr val="C0C0C0"/>
                </a:solidFill>
              </a:rPr>
              <a:t>Image Plane at Z = f;  x // X and y//Y</a:t>
            </a:r>
          </a:p>
        </p:txBody>
      </p:sp>
      <p:grpSp>
        <p:nvGrpSpPr>
          <p:cNvPr id="680054" name="Group 118"/>
          <p:cNvGrpSpPr>
            <a:grpSpLocks/>
          </p:cNvGrpSpPr>
          <p:nvPr/>
        </p:nvGrpSpPr>
        <p:grpSpPr bwMode="auto">
          <a:xfrm>
            <a:off x="1143000" y="2349500"/>
            <a:ext cx="6578600" cy="2552700"/>
            <a:chOff x="720" y="1480"/>
            <a:chExt cx="4144" cy="1608"/>
          </a:xfrm>
        </p:grpSpPr>
        <p:sp>
          <p:nvSpPr>
            <p:cNvPr id="679945" name="Freeform 9"/>
            <p:cNvSpPr>
              <a:spLocks/>
            </p:cNvSpPr>
            <p:nvPr/>
          </p:nvSpPr>
          <p:spPr bwMode="auto">
            <a:xfrm>
              <a:off x="864" y="2312"/>
              <a:ext cx="3224" cy="456"/>
            </a:xfrm>
            <a:custGeom>
              <a:avLst/>
              <a:gdLst/>
              <a:ahLst/>
              <a:cxnLst>
                <a:cxn ang="0">
                  <a:pos x="0" y="16"/>
                </a:cxn>
                <a:cxn ang="0">
                  <a:pos x="0" y="0"/>
                </a:cxn>
                <a:cxn ang="0">
                  <a:pos x="3224" y="440"/>
                </a:cxn>
                <a:cxn ang="0">
                  <a:pos x="3224" y="456"/>
                </a:cxn>
                <a:cxn ang="0">
                  <a:pos x="0" y="16"/>
                </a:cxn>
              </a:cxnLst>
              <a:rect l="0" t="0" r="r" b="b"/>
              <a:pathLst>
                <a:path w="3224" h="456">
                  <a:moveTo>
                    <a:pt x="0" y="16"/>
                  </a:moveTo>
                  <a:lnTo>
                    <a:pt x="0" y="0"/>
                  </a:lnTo>
                  <a:lnTo>
                    <a:pt x="3224" y="440"/>
                  </a:lnTo>
                  <a:lnTo>
                    <a:pt x="3224" y="456"/>
                  </a:lnTo>
                  <a:lnTo>
                    <a:pt x="0" y="16"/>
                  </a:lnTo>
                  <a:close/>
                </a:path>
              </a:pathLst>
            </a:custGeom>
            <a:solidFill>
              <a:srgbClr val="FF0000"/>
            </a:solidFill>
            <a:ln w="9525">
              <a:noFill/>
              <a:round/>
              <a:headEnd/>
              <a:tailEnd/>
            </a:ln>
          </p:spPr>
          <p:txBody>
            <a:bodyPr/>
            <a:lstStyle/>
            <a:p>
              <a:endParaRPr lang="en-US"/>
            </a:p>
          </p:txBody>
        </p:sp>
        <p:sp>
          <p:nvSpPr>
            <p:cNvPr id="679946" name="Rectangle 10"/>
            <p:cNvSpPr>
              <a:spLocks noChangeArrowheads="1"/>
            </p:cNvSpPr>
            <p:nvPr/>
          </p:nvSpPr>
          <p:spPr bwMode="auto">
            <a:xfrm>
              <a:off x="888" y="2320"/>
              <a:ext cx="3824" cy="16"/>
            </a:xfrm>
            <a:prstGeom prst="rect">
              <a:avLst/>
            </a:prstGeom>
            <a:solidFill>
              <a:srgbClr val="2222FF"/>
            </a:solidFill>
            <a:ln w="9525">
              <a:noFill/>
              <a:miter lim="800000"/>
              <a:headEnd/>
              <a:tailEnd/>
            </a:ln>
          </p:spPr>
          <p:txBody>
            <a:bodyPr/>
            <a:lstStyle/>
            <a:p>
              <a:endParaRPr lang="en-US"/>
            </a:p>
          </p:txBody>
        </p:sp>
        <p:sp>
          <p:nvSpPr>
            <p:cNvPr id="679947" name="Freeform 11"/>
            <p:cNvSpPr>
              <a:spLocks/>
            </p:cNvSpPr>
            <p:nvPr/>
          </p:nvSpPr>
          <p:spPr bwMode="auto">
            <a:xfrm>
              <a:off x="4712" y="2248"/>
              <a:ext cx="136" cy="128"/>
            </a:xfrm>
            <a:custGeom>
              <a:avLst/>
              <a:gdLst/>
              <a:ahLst/>
              <a:cxnLst>
                <a:cxn ang="0">
                  <a:pos x="0" y="64"/>
                </a:cxn>
                <a:cxn ang="0">
                  <a:pos x="0" y="128"/>
                </a:cxn>
                <a:cxn ang="0">
                  <a:pos x="136" y="64"/>
                </a:cxn>
                <a:cxn ang="0">
                  <a:pos x="0" y="0"/>
                </a:cxn>
                <a:cxn ang="0">
                  <a:pos x="0" y="64"/>
                </a:cxn>
              </a:cxnLst>
              <a:rect l="0" t="0" r="r" b="b"/>
              <a:pathLst>
                <a:path w="136" h="128">
                  <a:moveTo>
                    <a:pt x="0" y="64"/>
                  </a:moveTo>
                  <a:lnTo>
                    <a:pt x="0" y="128"/>
                  </a:lnTo>
                  <a:lnTo>
                    <a:pt x="136" y="64"/>
                  </a:lnTo>
                  <a:lnTo>
                    <a:pt x="0" y="0"/>
                  </a:lnTo>
                  <a:lnTo>
                    <a:pt x="0" y="64"/>
                  </a:lnTo>
                  <a:close/>
                </a:path>
              </a:pathLst>
            </a:custGeom>
            <a:solidFill>
              <a:srgbClr val="0000FF"/>
            </a:solidFill>
            <a:ln w="9525">
              <a:noFill/>
              <a:round/>
              <a:headEnd/>
              <a:tailEnd/>
            </a:ln>
          </p:spPr>
          <p:txBody>
            <a:bodyPr/>
            <a:lstStyle/>
            <a:p>
              <a:endParaRPr lang="en-US"/>
            </a:p>
          </p:txBody>
        </p:sp>
        <p:sp>
          <p:nvSpPr>
            <p:cNvPr id="679948" name="Rectangle 12"/>
            <p:cNvSpPr>
              <a:spLocks noChangeArrowheads="1"/>
            </p:cNvSpPr>
            <p:nvPr/>
          </p:nvSpPr>
          <p:spPr bwMode="auto">
            <a:xfrm>
              <a:off x="4704" y="2312"/>
              <a:ext cx="16" cy="64"/>
            </a:xfrm>
            <a:prstGeom prst="rect">
              <a:avLst/>
            </a:prstGeom>
            <a:solidFill>
              <a:srgbClr val="2222FF"/>
            </a:solidFill>
            <a:ln w="9525">
              <a:noFill/>
              <a:miter lim="800000"/>
              <a:headEnd/>
              <a:tailEnd/>
            </a:ln>
          </p:spPr>
          <p:txBody>
            <a:bodyPr/>
            <a:lstStyle/>
            <a:p>
              <a:endParaRPr lang="en-US"/>
            </a:p>
          </p:txBody>
        </p:sp>
        <p:sp>
          <p:nvSpPr>
            <p:cNvPr id="679949" name="Freeform 13"/>
            <p:cNvSpPr>
              <a:spLocks/>
            </p:cNvSpPr>
            <p:nvPr/>
          </p:nvSpPr>
          <p:spPr bwMode="auto">
            <a:xfrm>
              <a:off x="4704" y="2304"/>
              <a:ext cx="152" cy="88"/>
            </a:xfrm>
            <a:custGeom>
              <a:avLst/>
              <a:gdLst/>
              <a:ahLst/>
              <a:cxnLst>
                <a:cxn ang="0">
                  <a:pos x="0" y="72"/>
                </a:cxn>
                <a:cxn ang="0">
                  <a:pos x="8" y="64"/>
                </a:cxn>
                <a:cxn ang="0">
                  <a:pos x="144" y="0"/>
                </a:cxn>
                <a:cxn ang="0">
                  <a:pos x="152" y="16"/>
                </a:cxn>
                <a:cxn ang="0">
                  <a:pos x="16" y="80"/>
                </a:cxn>
                <a:cxn ang="0">
                  <a:pos x="0" y="88"/>
                </a:cxn>
                <a:cxn ang="0">
                  <a:pos x="0" y="72"/>
                </a:cxn>
              </a:cxnLst>
              <a:rect l="0" t="0" r="r" b="b"/>
              <a:pathLst>
                <a:path w="152" h="88">
                  <a:moveTo>
                    <a:pt x="0" y="72"/>
                  </a:moveTo>
                  <a:lnTo>
                    <a:pt x="8" y="64"/>
                  </a:lnTo>
                  <a:lnTo>
                    <a:pt x="144" y="0"/>
                  </a:lnTo>
                  <a:lnTo>
                    <a:pt x="152" y="16"/>
                  </a:lnTo>
                  <a:lnTo>
                    <a:pt x="16" y="80"/>
                  </a:lnTo>
                  <a:lnTo>
                    <a:pt x="0" y="88"/>
                  </a:lnTo>
                  <a:lnTo>
                    <a:pt x="0" y="72"/>
                  </a:lnTo>
                  <a:close/>
                </a:path>
              </a:pathLst>
            </a:custGeom>
            <a:solidFill>
              <a:srgbClr val="2222FF"/>
            </a:solidFill>
            <a:ln w="9525">
              <a:noFill/>
              <a:round/>
              <a:headEnd/>
              <a:tailEnd/>
            </a:ln>
          </p:spPr>
          <p:txBody>
            <a:bodyPr/>
            <a:lstStyle/>
            <a:p>
              <a:endParaRPr lang="en-US"/>
            </a:p>
          </p:txBody>
        </p:sp>
        <p:sp>
          <p:nvSpPr>
            <p:cNvPr id="679950" name="Freeform 14"/>
            <p:cNvSpPr>
              <a:spLocks/>
            </p:cNvSpPr>
            <p:nvPr/>
          </p:nvSpPr>
          <p:spPr bwMode="auto">
            <a:xfrm>
              <a:off x="4712" y="2240"/>
              <a:ext cx="152" cy="80"/>
            </a:xfrm>
            <a:custGeom>
              <a:avLst/>
              <a:gdLst/>
              <a:ahLst/>
              <a:cxnLst>
                <a:cxn ang="0">
                  <a:pos x="144" y="80"/>
                </a:cxn>
                <a:cxn ang="0">
                  <a:pos x="136" y="80"/>
                </a:cxn>
                <a:cxn ang="0">
                  <a:pos x="0" y="16"/>
                </a:cxn>
                <a:cxn ang="0">
                  <a:pos x="8" y="0"/>
                </a:cxn>
                <a:cxn ang="0">
                  <a:pos x="144" y="64"/>
                </a:cxn>
                <a:cxn ang="0">
                  <a:pos x="152" y="72"/>
                </a:cxn>
                <a:cxn ang="0">
                  <a:pos x="144" y="80"/>
                </a:cxn>
              </a:cxnLst>
              <a:rect l="0" t="0" r="r" b="b"/>
              <a:pathLst>
                <a:path w="152" h="80">
                  <a:moveTo>
                    <a:pt x="144" y="80"/>
                  </a:moveTo>
                  <a:lnTo>
                    <a:pt x="136" y="80"/>
                  </a:lnTo>
                  <a:lnTo>
                    <a:pt x="0" y="16"/>
                  </a:lnTo>
                  <a:lnTo>
                    <a:pt x="8" y="0"/>
                  </a:lnTo>
                  <a:lnTo>
                    <a:pt x="144" y="64"/>
                  </a:lnTo>
                  <a:lnTo>
                    <a:pt x="152" y="72"/>
                  </a:lnTo>
                  <a:lnTo>
                    <a:pt x="144" y="80"/>
                  </a:lnTo>
                  <a:close/>
                </a:path>
              </a:pathLst>
            </a:custGeom>
            <a:solidFill>
              <a:srgbClr val="2222FF"/>
            </a:solidFill>
            <a:ln w="9525">
              <a:noFill/>
              <a:round/>
              <a:headEnd/>
              <a:tailEnd/>
            </a:ln>
          </p:spPr>
          <p:txBody>
            <a:bodyPr/>
            <a:lstStyle/>
            <a:p>
              <a:endParaRPr lang="en-US"/>
            </a:p>
          </p:txBody>
        </p:sp>
        <p:sp>
          <p:nvSpPr>
            <p:cNvPr id="679951" name="Freeform 15"/>
            <p:cNvSpPr>
              <a:spLocks/>
            </p:cNvSpPr>
            <p:nvPr/>
          </p:nvSpPr>
          <p:spPr bwMode="auto">
            <a:xfrm>
              <a:off x="4704" y="2240"/>
              <a:ext cx="16" cy="72"/>
            </a:xfrm>
            <a:custGeom>
              <a:avLst/>
              <a:gdLst/>
              <a:ahLst/>
              <a:cxnLst>
                <a:cxn ang="0">
                  <a:pos x="16" y="0"/>
                </a:cxn>
                <a:cxn ang="0">
                  <a:pos x="16" y="8"/>
                </a:cxn>
                <a:cxn ang="0">
                  <a:pos x="16" y="72"/>
                </a:cxn>
                <a:cxn ang="0">
                  <a:pos x="0" y="72"/>
                </a:cxn>
                <a:cxn ang="0">
                  <a:pos x="0" y="8"/>
                </a:cxn>
                <a:cxn ang="0">
                  <a:pos x="0" y="0"/>
                </a:cxn>
                <a:cxn ang="0">
                  <a:pos x="16" y="0"/>
                </a:cxn>
              </a:cxnLst>
              <a:rect l="0" t="0" r="r" b="b"/>
              <a:pathLst>
                <a:path w="16" h="72">
                  <a:moveTo>
                    <a:pt x="16" y="0"/>
                  </a:moveTo>
                  <a:lnTo>
                    <a:pt x="16" y="8"/>
                  </a:lnTo>
                  <a:lnTo>
                    <a:pt x="16" y="72"/>
                  </a:lnTo>
                  <a:lnTo>
                    <a:pt x="0" y="72"/>
                  </a:lnTo>
                  <a:lnTo>
                    <a:pt x="0" y="8"/>
                  </a:lnTo>
                  <a:lnTo>
                    <a:pt x="0" y="0"/>
                  </a:lnTo>
                  <a:lnTo>
                    <a:pt x="16" y="0"/>
                  </a:lnTo>
                  <a:close/>
                </a:path>
              </a:pathLst>
            </a:custGeom>
            <a:solidFill>
              <a:srgbClr val="2222FF"/>
            </a:solidFill>
            <a:ln w="9525">
              <a:noFill/>
              <a:round/>
              <a:headEnd/>
              <a:tailEnd/>
            </a:ln>
          </p:spPr>
          <p:txBody>
            <a:bodyPr/>
            <a:lstStyle/>
            <a:p>
              <a:endParaRPr lang="en-US"/>
            </a:p>
          </p:txBody>
        </p:sp>
        <p:sp>
          <p:nvSpPr>
            <p:cNvPr id="679952" name="Freeform 16"/>
            <p:cNvSpPr>
              <a:spLocks/>
            </p:cNvSpPr>
            <p:nvPr/>
          </p:nvSpPr>
          <p:spPr bwMode="auto">
            <a:xfrm>
              <a:off x="4704" y="2312"/>
              <a:ext cx="16" cy="64"/>
            </a:xfrm>
            <a:custGeom>
              <a:avLst/>
              <a:gdLst/>
              <a:ahLst/>
              <a:cxnLst>
                <a:cxn ang="0">
                  <a:pos x="0" y="0"/>
                </a:cxn>
                <a:cxn ang="0">
                  <a:pos x="16" y="0"/>
                </a:cxn>
                <a:cxn ang="0">
                  <a:pos x="16" y="64"/>
                </a:cxn>
                <a:cxn ang="0">
                  <a:pos x="0" y="64"/>
                </a:cxn>
                <a:cxn ang="0">
                  <a:pos x="0" y="0"/>
                </a:cxn>
                <a:cxn ang="0">
                  <a:pos x="0" y="0"/>
                </a:cxn>
              </a:cxnLst>
              <a:rect l="0" t="0" r="r" b="b"/>
              <a:pathLst>
                <a:path w="16" h="64">
                  <a:moveTo>
                    <a:pt x="0" y="0"/>
                  </a:moveTo>
                  <a:lnTo>
                    <a:pt x="16" y="0"/>
                  </a:lnTo>
                  <a:lnTo>
                    <a:pt x="16" y="64"/>
                  </a:lnTo>
                  <a:lnTo>
                    <a:pt x="0" y="64"/>
                  </a:lnTo>
                  <a:lnTo>
                    <a:pt x="0" y="0"/>
                  </a:lnTo>
                  <a:lnTo>
                    <a:pt x="0" y="0"/>
                  </a:lnTo>
                  <a:close/>
                </a:path>
              </a:pathLst>
            </a:custGeom>
            <a:solidFill>
              <a:srgbClr val="2222FF"/>
            </a:solidFill>
            <a:ln w="9525">
              <a:noFill/>
              <a:round/>
              <a:headEnd/>
              <a:tailEnd/>
            </a:ln>
          </p:spPr>
          <p:txBody>
            <a:bodyPr/>
            <a:lstStyle/>
            <a:p>
              <a:endParaRPr lang="en-US"/>
            </a:p>
          </p:txBody>
        </p:sp>
        <p:sp>
          <p:nvSpPr>
            <p:cNvPr id="679953" name="Freeform 17"/>
            <p:cNvSpPr>
              <a:spLocks/>
            </p:cNvSpPr>
            <p:nvPr/>
          </p:nvSpPr>
          <p:spPr bwMode="auto">
            <a:xfrm>
              <a:off x="864" y="1984"/>
              <a:ext cx="3400" cy="352"/>
            </a:xfrm>
            <a:custGeom>
              <a:avLst/>
              <a:gdLst/>
              <a:ahLst/>
              <a:cxnLst>
                <a:cxn ang="0">
                  <a:pos x="0" y="352"/>
                </a:cxn>
                <a:cxn ang="0">
                  <a:pos x="0" y="336"/>
                </a:cxn>
                <a:cxn ang="0">
                  <a:pos x="3400" y="0"/>
                </a:cxn>
                <a:cxn ang="0">
                  <a:pos x="3400" y="16"/>
                </a:cxn>
                <a:cxn ang="0">
                  <a:pos x="0" y="352"/>
                </a:cxn>
              </a:cxnLst>
              <a:rect l="0" t="0" r="r" b="b"/>
              <a:pathLst>
                <a:path w="3400" h="352">
                  <a:moveTo>
                    <a:pt x="0" y="352"/>
                  </a:moveTo>
                  <a:lnTo>
                    <a:pt x="0" y="336"/>
                  </a:lnTo>
                  <a:lnTo>
                    <a:pt x="3400" y="0"/>
                  </a:lnTo>
                  <a:lnTo>
                    <a:pt x="3400" y="16"/>
                  </a:lnTo>
                  <a:lnTo>
                    <a:pt x="0" y="352"/>
                  </a:lnTo>
                  <a:close/>
                </a:path>
              </a:pathLst>
            </a:custGeom>
            <a:solidFill>
              <a:srgbClr val="FF0000"/>
            </a:solidFill>
            <a:ln w="9525">
              <a:noFill/>
              <a:round/>
              <a:headEnd/>
              <a:tailEnd/>
            </a:ln>
          </p:spPr>
          <p:txBody>
            <a:bodyPr/>
            <a:lstStyle/>
            <a:p>
              <a:endParaRPr lang="en-US"/>
            </a:p>
          </p:txBody>
        </p:sp>
        <p:sp>
          <p:nvSpPr>
            <p:cNvPr id="679954" name="Freeform 18"/>
            <p:cNvSpPr>
              <a:spLocks/>
            </p:cNvSpPr>
            <p:nvPr/>
          </p:nvSpPr>
          <p:spPr bwMode="auto">
            <a:xfrm>
              <a:off x="1664" y="1688"/>
              <a:ext cx="1016" cy="1232"/>
            </a:xfrm>
            <a:custGeom>
              <a:avLst/>
              <a:gdLst/>
              <a:ahLst/>
              <a:cxnLst>
                <a:cxn ang="0">
                  <a:pos x="0" y="504"/>
                </a:cxn>
                <a:cxn ang="0">
                  <a:pos x="1016" y="0"/>
                </a:cxn>
                <a:cxn ang="0">
                  <a:pos x="1016" y="728"/>
                </a:cxn>
                <a:cxn ang="0">
                  <a:pos x="0" y="1232"/>
                </a:cxn>
                <a:cxn ang="0">
                  <a:pos x="0" y="504"/>
                </a:cxn>
              </a:cxnLst>
              <a:rect l="0" t="0" r="r" b="b"/>
              <a:pathLst>
                <a:path w="1016" h="1232">
                  <a:moveTo>
                    <a:pt x="0" y="504"/>
                  </a:moveTo>
                  <a:lnTo>
                    <a:pt x="1016" y="0"/>
                  </a:lnTo>
                  <a:lnTo>
                    <a:pt x="1016" y="728"/>
                  </a:lnTo>
                  <a:lnTo>
                    <a:pt x="0" y="1232"/>
                  </a:lnTo>
                  <a:lnTo>
                    <a:pt x="0" y="504"/>
                  </a:lnTo>
                  <a:close/>
                </a:path>
              </a:pathLst>
            </a:custGeom>
            <a:solidFill>
              <a:srgbClr val="999999"/>
            </a:solidFill>
            <a:ln w="9525">
              <a:noFill/>
              <a:round/>
              <a:headEnd/>
              <a:tailEnd/>
            </a:ln>
          </p:spPr>
          <p:txBody>
            <a:bodyPr/>
            <a:lstStyle/>
            <a:p>
              <a:endParaRPr lang="en-US"/>
            </a:p>
          </p:txBody>
        </p:sp>
        <p:sp>
          <p:nvSpPr>
            <p:cNvPr id="679956" name="Line 20"/>
            <p:cNvSpPr>
              <a:spLocks noChangeShapeType="1"/>
            </p:cNvSpPr>
            <p:nvPr/>
          </p:nvSpPr>
          <p:spPr bwMode="auto">
            <a:xfrm flipH="1">
              <a:off x="912" y="2320"/>
              <a:ext cx="16" cy="24"/>
            </a:xfrm>
            <a:prstGeom prst="line">
              <a:avLst/>
            </a:prstGeom>
            <a:noFill/>
            <a:ln w="12700">
              <a:solidFill>
                <a:srgbClr val="FF0000"/>
              </a:solidFill>
              <a:round/>
              <a:headEnd/>
              <a:tailEnd/>
            </a:ln>
          </p:spPr>
          <p:txBody>
            <a:bodyPr/>
            <a:lstStyle/>
            <a:p>
              <a:endParaRPr lang="en-US"/>
            </a:p>
          </p:txBody>
        </p:sp>
        <p:sp>
          <p:nvSpPr>
            <p:cNvPr id="679957" name="Line 21"/>
            <p:cNvSpPr>
              <a:spLocks noChangeShapeType="1"/>
            </p:cNvSpPr>
            <p:nvPr/>
          </p:nvSpPr>
          <p:spPr bwMode="auto">
            <a:xfrm>
              <a:off x="912" y="2344"/>
              <a:ext cx="1" cy="1"/>
            </a:xfrm>
            <a:prstGeom prst="line">
              <a:avLst/>
            </a:prstGeom>
            <a:noFill/>
            <a:ln w="12700">
              <a:solidFill>
                <a:srgbClr val="FF0000"/>
              </a:solidFill>
              <a:round/>
              <a:headEnd/>
              <a:tailEnd/>
            </a:ln>
          </p:spPr>
          <p:txBody>
            <a:bodyPr/>
            <a:lstStyle/>
            <a:p>
              <a:endParaRPr lang="en-US"/>
            </a:p>
          </p:txBody>
        </p:sp>
        <p:sp>
          <p:nvSpPr>
            <p:cNvPr id="679958" name="Line 22"/>
            <p:cNvSpPr>
              <a:spLocks noChangeShapeType="1"/>
            </p:cNvSpPr>
            <p:nvPr/>
          </p:nvSpPr>
          <p:spPr bwMode="auto">
            <a:xfrm flipH="1">
              <a:off x="880" y="2344"/>
              <a:ext cx="32" cy="16"/>
            </a:xfrm>
            <a:prstGeom prst="line">
              <a:avLst/>
            </a:prstGeom>
            <a:noFill/>
            <a:ln w="12700">
              <a:solidFill>
                <a:srgbClr val="FF0000"/>
              </a:solidFill>
              <a:round/>
              <a:headEnd/>
              <a:tailEnd/>
            </a:ln>
          </p:spPr>
          <p:txBody>
            <a:bodyPr/>
            <a:lstStyle/>
            <a:p>
              <a:endParaRPr lang="en-US"/>
            </a:p>
          </p:txBody>
        </p:sp>
        <p:sp>
          <p:nvSpPr>
            <p:cNvPr id="679959" name="Line 23"/>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0" name="Line 24"/>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1" name="Line 25"/>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2" name="Line 26"/>
            <p:cNvSpPr>
              <a:spLocks noChangeShapeType="1"/>
            </p:cNvSpPr>
            <p:nvPr/>
          </p:nvSpPr>
          <p:spPr bwMode="auto">
            <a:xfrm flipH="1" flipV="1">
              <a:off x="848" y="2344"/>
              <a:ext cx="32" cy="16"/>
            </a:xfrm>
            <a:prstGeom prst="line">
              <a:avLst/>
            </a:prstGeom>
            <a:noFill/>
            <a:ln w="12700">
              <a:solidFill>
                <a:srgbClr val="FF0000"/>
              </a:solidFill>
              <a:round/>
              <a:headEnd/>
              <a:tailEnd/>
            </a:ln>
          </p:spPr>
          <p:txBody>
            <a:bodyPr/>
            <a:lstStyle/>
            <a:p>
              <a:endParaRPr lang="en-US"/>
            </a:p>
          </p:txBody>
        </p:sp>
        <p:sp>
          <p:nvSpPr>
            <p:cNvPr id="679963" name="Line 27"/>
            <p:cNvSpPr>
              <a:spLocks noChangeShapeType="1"/>
            </p:cNvSpPr>
            <p:nvPr/>
          </p:nvSpPr>
          <p:spPr bwMode="auto">
            <a:xfrm>
              <a:off x="848" y="2344"/>
              <a:ext cx="1" cy="1"/>
            </a:xfrm>
            <a:prstGeom prst="line">
              <a:avLst/>
            </a:prstGeom>
            <a:noFill/>
            <a:ln w="12700">
              <a:solidFill>
                <a:srgbClr val="FF0000"/>
              </a:solidFill>
              <a:round/>
              <a:headEnd/>
              <a:tailEnd/>
            </a:ln>
          </p:spPr>
          <p:txBody>
            <a:bodyPr/>
            <a:lstStyle/>
            <a:p>
              <a:endParaRPr lang="en-US"/>
            </a:p>
          </p:txBody>
        </p:sp>
        <p:sp>
          <p:nvSpPr>
            <p:cNvPr id="679965" name="Line 29"/>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6" name="Line 30"/>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7" name="Line 31"/>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8" name="Line 32"/>
            <p:cNvSpPr>
              <a:spLocks noChangeShapeType="1"/>
            </p:cNvSpPr>
            <p:nvPr/>
          </p:nvSpPr>
          <p:spPr bwMode="auto">
            <a:xfrm flipV="1">
              <a:off x="840" y="2288"/>
              <a:ext cx="8" cy="32"/>
            </a:xfrm>
            <a:prstGeom prst="line">
              <a:avLst/>
            </a:prstGeom>
            <a:noFill/>
            <a:ln w="12700">
              <a:solidFill>
                <a:srgbClr val="FF0000"/>
              </a:solidFill>
              <a:round/>
              <a:headEnd/>
              <a:tailEnd/>
            </a:ln>
          </p:spPr>
          <p:txBody>
            <a:bodyPr/>
            <a:lstStyle/>
            <a:p>
              <a:endParaRPr lang="en-US"/>
            </a:p>
          </p:txBody>
        </p:sp>
        <p:sp>
          <p:nvSpPr>
            <p:cNvPr id="679969" name="Line 33"/>
            <p:cNvSpPr>
              <a:spLocks noChangeShapeType="1"/>
            </p:cNvSpPr>
            <p:nvPr/>
          </p:nvSpPr>
          <p:spPr bwMode="auto">
            <a:xfrm>
              <a:off x="848" y="2288"/>
              <a:ext cx="1" cy="1"/>
            </a:xfrm>
            <a:prstGeom prst="line">
              <a:avLst/>
            </a:prstGeom>
            <a:noFill/>
            <a:ln w="12700">
              <a:solidFill>
                <a:srgbClr val="FF0000"/>
              </a:solidFill>
              <a:round/>
              <a:headEnd/>
              <a:tailEnd/>
            </a:ln>
          </p:spPr>
          <p:txBody>
            <a:bodyPr/>
            <a:lstStyle/>
            <a:p>
              <a:endParaRPr lang="en-US"/>
            </a:p>
          </p:txBody>
        </p:sp>
        <p:sp>
          <p:nvSpPr>
            <p:cNvPr id="679970" name="Line 34"/>
            <p:cNvSpPr>
              <a:spLocks noChangeShapeType="1"/>
            </p:cNvSpPr>
            <p:nvPr/>
          </p:nvSpPr>
          <p:spPr bwMode="auto">
            <a:xfrm flipV="1">
              <a:off x="848" y="2280"/>
              <a:ext cx="32" cy="8"/>
            </a:xfrm>
            <a:prstGeom prst="line">
              <a:avLst/>
            </a:prstGeom>
            <a:noFill/>
            <a:ln w="12700">
              <a:solidFill>
                <a:srgbClr val="FF0000"/>
              </a:solidFill>
              <a:round/>
              <a:headEnd/>
              <a:tailEnd/>
            </a:ln>
          </p:spPr>
          <p:txBody>
            <a:bodyPr/>
            <a:lstStyle/>
            <a:p>
              <a:endParaRPr lang="en-US"/>
            </a:p>
          </p:txBody>
        </p:sp>
        <p:sp>
          <p:nvSpPr>
            <p:cNvPr id="679971" name="Line 35"/>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2" name="Line 36"/>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3" name="Line 37"/>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4" name="Line 38"/>
            <p:cNvSpPr>
              <a:spLocks noChangeShapeType="1"/>
            </p:cNvSpPr>
            <p:nvPr/>
          </p:nvSpPr>
          <p:spPr bwMode="auto">
            <a:xfrm>
              <a:off x="880" y="2280"/>
              <a:ext cx="32" cy="8"/>
            </a:xfrm>
            <a:prstGeom prst="line">
              <a:avLst/>
            </a:prstGeom>
            <a:noFill/>
            <a:ln w="12700">
              <a:solidFill>
                <a:srgbClr val="FF0000"/>
              </a:solidFill>
              <a:round/>
              <a:headEnd/>
              <a:tailEnd/>
            </a:ln>
          </p:spPr>
          <p:txBody>
            <a:bodyPr/>
            <a:lstStyle/>
            <a:p>
              <a:endParaRPr lang="en-US"/>
            </a:p>
          </p:txBody>
        </p:sp>
        <p:sp>
          <p:nvSpPr>
            <p:cNvPr id="679975" name="Line 39"/>
            <p:cNvSpPr>
              <a:spLocks noChangeShapeType="1"/>
            </p:cNvSpPr>
            <p:nvPr/>
          </p:nvSpPr>
          <p:spPr bwMode="auto">
            <a:xfrm>
              <a:off x="912" y="2288"/>
              <a:ext cx="1" cy="1"/>
            </a:xfrm>
            <a:prstGeom prst="line">
              <a:avLst/>
            </a:prstGeom>
            <a:noFill/>
            <a:ln w="12700">
              <a:solidFill>
                <a:srgbClr val="FF0000"/>
              </a:solidFill>
              <a:round/>
              <a:headEnd/>
              <a:tailEnd/>
            </a:ln>
          </p:spPr>
          <p:txBody>
            <a:bodyPr/>
            <a:lstStyle/>
            <a:p>
              <a:endParaRPr lang="en-US"/>
            </a:p>
          </p:txBody>
        </p:sp>
        <p:sp>
          <p:nvSpPr>
            <p:cNvPr id="679976" name="Line 40"/>
            <p:cNvSpPr>
              <a:spLocks noChangeShapeType="1"/>
            </p:cNvSpPr>
            <p:nvPr/>
          </p:nvSpPr>
          <p:spPr bwMode="auto">
            <a:xfrm>
              <a:off x="912" y="2288"/>
              <a:ext cx="16" cy="32"/>
            </a:xfrm>
            <a:prstGeom prst="line">
              <a:avLst/>
            </a:prstGeom>
            <a:noFill/>
            <a:ln w="12700">
              <a:solidFill>
                <a:srgbClr val="FF0000"/>
              </a:solidFill>
              <a:round/>
              <a:headEnd/>
              <a:tailEnd/>
            </a:ln>
          </p:spPr>
          <p:txBody>
            <a:bodyPr/>
            <a:lstStyle/>
            <a:p>
              <a:endParaRPr lang="en-US"/>
            </a:p>
          </p:txBody>
        </p:sp>
        <p:sp>
          <p:nvSpPr>
            <p:cNvPr id="679977" name="Line 41"/>
            <p:cNvSpPr>
              <a:spLocks noChangeShapeType="1"/>
            </p:cNvSpPr>
            <p:nvPr/>
          </p:nvSpPr>
          <p:spPr bwMode="auto">
            <a:xfrm>
              <a:off x="928" y="2320"/>
              <a:ext cx="1" cy="1"/>
            </a:xfrm>
            <a:prstGeom prst="line">
              <a:avLst/>
            </a:prstGeom>
            <a:noFill/>
            <a:ln w="12700">
              <a:solidFill>
                <a:srgbClr val="FF0000"/>
              </a:solidFill>
              <a:round/>
              <a:headEnd/>
              <a:tailEnd/>
            </a:ln>
          </p:spPr>
          <p:txBody>
            <a:bodyPr/>
            <a:lstStyle/>
            <a:p>
              <a:endParaRPr lang="en-US"/>
            </a:p>
          </p:txBody>
        </p:sp>
        <p:sp>
          <p:nvSpPr>
            <p:cNvPr id="679979" name="Freeform 43"/>
            <p:cNvSpPr>
              <a:spLocks/>
            </p:cNvSpPr>
            <p:nvPr/>
          </p:nvSpPr>
          <p:spPr bwMode="auto">
            <a:xfrm rot="10800000">
              <a:off x="2765" y="1985"/>
              <a:ext cx="128" cy="96"/>
            </a:xfrm>
            <a:custGeom>
              <a:avLst/>
              <a:gdLst/>
              <a:ahLst/>
              <a:cxnLst>
                <a:cxn ang="0">
                  <a:pos x="0" y="96"/>
                </a:cxn>
                <a:cxn ang="0">
                  <a:pos x="128" y="96"/>
                </a:cxn>
                <a:cxn ang="0">
                  <a:pos x="56" y="72"/>
                </a:cxn>
                <a:cxn ang="0">
                  <a:pos x="80" y="0"/>
                </a:cxn>
                <a:cxn ang="0">
                  <a:pos x="0" y="96"/>
                </a:cxn>
              </a:cxnLst>
              <a:rect l="0" t="0" r="r" b="b"/>
              <a:pathLst>
                <a:path w="128" h="96">
                  <a:moveTo>
                    <a:pt x="0" y="96"/>
                  </a:moveTo>
                  <a:lnTo>
                    <a:pt x="128" y="96"/>
                  </a:lnTo>
                  <a:lnTo>
                    <a:pt x="56" y="72"/>
                  </a:lnTo>
                  <a:lnTo>
                    <a:pt x="80" y="0"/>
                  </a:lnTo>
                  <a:lnTo>
                    <a:pt x="0" y="96"/>
                  </a:lnTo>
                  <a:close/>
                </a:path>
              </a:pathLst>
            </a:custGeom>
            <a:solidFill>
              <a:srgbClr val="DDDD00"/>
            </a:solidFill>
            <a:ln w="9525">
              <a:noFill/>
              <a:round/>
              <a:headEnd/>
              <a:tailEnd/>
            </a:ln>
          </p:spPr>
          <p:txBody>
            <a:bodyPr/>
            <a:lstStyle/>
            <a:p>
              <a:endParaRPr lang="en-US"/>
            </a:p>
          </p:txBody>
        </p:sp>
        <p:sp>
          <p:nvSpPr>
            <p:cNvPr id="679980" name="Freeform 44"/>
            <p:cNvSpPr>
              <a:spLocks/>
            </p:cNvSpPr>
            <p:nvPr/>
          </p:nvSpPr>
          <p:spPr bwMode="auto">
            <a:xfrm>
              <a:off x="2168" y="1728"/>
              <a:ext cx="24" cy="600"/>
            </a:xfrm>
            <a:custGeom>
              <a:avLst/>
              <a:gdLst/>
              <a:ahLst/>
              <a:cxnLst>
                <a:cxn ang="0">
                  <a:pos x="8" y="0"/>
                </a:cxn>
                <a:cxn ang="0">
                  <a:pos x="24" y="0"/>
                </a:cxn>
                <a:cxn ang="0">
                  <a:pos x="16" y="600"/>
                </a:cxn>
                <a:cxn ang="0">
                  <a:pos x="0" y="600"/>
                </a:cxn>
                <a:cxn ang="0">
                  <a:pos x="8" y="0"/>
                </a:cxn>
              </a:cxnLst>
              <a:rect l="0" t="0" r="r" b="b"/>
              <a:pathLst>
                <a:path w="24" h="600">
                  <a:moveTo>
                    <a:pt x="8" y="0"/>
                  </a:moveTo>
                  <a:lnTo>
                    <a:pt x="24" y="0"/>
                  </a:lnTo>
                  <a:lnTo>
                    <a:pt x="16" y="600"/>
                  </a:lnTo>
                  <a:lnTo>
                    <a:pt x="0" y="600"/>
                  </a:lnTo>
                  <a:lnTo>
                    <a:pt x="8" y="0"/>
                  </a:lnTo>
                  <a:close/>
                </a:path>
              </a:pathLst>
            </a:custGeom>
            <a:solidFill>
              <a:srgbClr val="DDDD00"/>
            </a:solidFill>
            <a:ln w="9525">
              <a:noFill/>
              <a:round/>
              <a:headEnd/>
              <a:tailEnd/>
            </a:ln>
          </p:spPr>
          <p:txBody>
            <a:bodyPr/>
            <a:lstStyle/>
            <a:p>
              <a:endParaRPr lang="en-US"/>
            </a:p>
          </p:txBody>
        </p:sp>
        <p:sp>
          <p:nvSpPr>
            <p:cNvPr id="679981" name="Freeform 45"/>
            <p:cNvSpPr>
              <a:spLocks/>
            </p:cNvSpPr>
            <p:nvPr/>
          </p:nvSpPr>
          <p:spPr bwMode="auto">
            <a:xfrm>
              <a:off x="2128" y="1672"/>
              <a:ext cx="104" cy="112"/>
            </a:xfrm>
            <a:custGeom>
              <a:avLst/>
              <a:gdLst/>
              <a:ahLst/>
              <a:cxnLst>
                <a:cxn ang="0">
                  <a:pos x="56" y="0"/>
                </a:cxn>
                <a:cxn ang="0">
                  <a:pos x="0" y="112"/>
                </a:cxn>
                <a:cxn ang="0">
                  <a:pos x="56" y="64"/>
                </a:cxn>
                <a:cxn ang="0">
                  <a:pos x="104" y="112"/>
                </a:cxn>
                <a:cxn ang="0">
                  <a:pos x="56" y="0"/>
                </a:cxn>
              </a:cxnLst>
              <a:rect l="0" t="0" r="r" b="b"/>
              <a:pathLst>
                <a:path w="104" h="112">
                  <a:moveTo>
                    <a:pt x="56" y="0"/>
                  </a:moveTo>
                  <a:lnTo>
                    <a:pt x="0" y="112"/>
                  </a:lnTo>
                  <a:lnTo>
                    <a:pt x="56" y="64"/>
                  </a:lnTo>
                  <a:lnTo>
                    <a:pt x="104" y="112"/>
                  </a:lnTo>
                  <a:lnTo>
                    <a:pt x="56" y="0"/>
                  </a:lnTo>
                  <a:close/>
                </a:path>
              </a:pathLst>
            </a:custGeom>
            <a:solidFill>
              <a:srgbClr val="DDDD00"/>
            </a:solidFill>
            <a:ln w="9525">
              <a:noFill/>
              <a:round/>
              <a:headEnd/>
              <a:tailEnd/>
            </a:ln>
          </p:spPr>
          <p:txBody>
            <a:bodyPr/>
            <a:lstStyle/>
            <a:p>
              <a:endParaRPr lang="en-US"/>
            </a:p>
          </p:txBody>
        </p:sp>
        <p:sp>
          <p:nvSpPr>
            <p:cNvPr id="679982" name="Rectangle 46"/>
            <p:cNvSpPr>
              <a:spLocks noChangeArrowheads="1"/>
            </p:cNvSpPr>
            <p:nvPr/>
          </p:nvSpPr>
          <p:spPr bwMode="auto">
            <a:xfrm>
              <a:off x="2184" y="2320"/>
              <a:ext cx="520" cy="16"/>
            </a:xfrm>
            <a:prstGeom prst="rect">
              <a:avLst/>
            </a:prstGeom>
            <a:solidFill>
              <a:srgbClr val="2222FF"/>
            </a:solidFill>
            <a:ln w="9525">
              <a:noFill/>
              <a:miter lim="800000"/>
              <a:headEnd/>
              <a:tailEnd/>
            </a:ln>
          </p:spPr>
          <p:txBody>
            <a:bodyPr/>
            <a:lstStyle/>
            <a:p>
              <a:endParaRPr lang="en-US"/>
            </a:p>
          </p:txBody>
        </p:sp>
        <p:sp>
          <p:nvSpPr>
            <p:cNvPr id="679983" name="Freeform 47"/>
            <p:cNvSpPr>
              <a:spLocks/>
            </p:cNvSpPr>
            <p:nvPr/>
          </p:nvSpPr>
          <p:spPr bwMode="auto">
            <a:xfrm>
              <a:off x="1920" y="2136"/>
              <a:ext cx="768" cy="88"/>
            </a:xfrm>
            <a:custGeom>
              <a:avLst/>
              <a:gdLst/>
              <a:ahLst/>
              <a:cxnLst>
                <a:cxn ang="0">
                  <a:pos x="768" y="0"/>
                </a:cxn>
                <a:cxn ang="0">
                  <a:pos x="768" y="16"/>
                </a:cxn>
                <a:cxn ang="0">
                  <a:pos x="0" y="88"/>
                </a:cxn>
                <a:cxn ang="0">
                  <a:pos x="0" y="72"/>
                </a:cxn>
                <a:cxn ang="0">
                  <a:pos x="768" y="0"/>
                </a:cxn>
              </a:cxnLst>
              <a:rect l="0" t="0" r="r" b="b"/>
              <a:pathLst>
                <a:path w="768" h="88">
                  <a:moveTo>
                    <a:pt x="768" y="0"/>
                  </a:moveTo>
                  <a:lnTo>
                    <a:pt x="768" y="16"/>
                  </a:lnTo>
                  <a:lnTo>
                    <a:pt x="0" y="88"/>
                  </a:lnTo>
                  <a:lnTo>
                    <a:pt x="0" y="72"/>
                  </a:lnTo>
                  <a:lnTo>
                    <a:pt x="768" y="0"/>
                  </a:lnTo>
                  <a:close/>
                </a:path>
              </a:pathLst>
            </a:custGeom>
            <a:solidFill>
              <a:srgbClr val="FF0000"/>
            </a:solidFill>
            <a:ln w="9525">
              <a:noFill/>
              <a:round/>
              <a:headEnd/>
              <a:tailEnd/>
            </a:ln>
          </p:spPr>
          <p:txBody>
            <a:bodyPr/>
            <a:lstStyle/>
            <a:p>
              <a:endParaRPr lang="en-US"/>
            </a:p>
          </p:txBody>
        </p:sp>
        <p:sp>
          <p:nvSpPr>
            <p:cNvPr id="679984" name="Rectangle 48"/>
            <p:cNvSpPr>
              <a:spLocks noChangeArrowheads="1"/>
            </p:cNvSpPr>
            <p:nvPr/>
          </p:nvSpPr>
          <p:spPr bwMode="auto">
            <a:xfrm>
              <a:off x="1904" y="2360"/>
              <a:ext cx="16" cy="96"/>
            </a:xfrm>
            <a:prstGeom prst="rect">
              <a:avLst/>
            </a:prstGeom>
            <a:solidFill>
              <a:srgbClr val="FF0000"/>
            </a:solidFill>
            <a:ln w="9525">
              <a:noFill/>
              <a:miter lim="800000"/>
              <a:headEnd/>
              <a:tailEnd/>
            </a:ln>
          </p:spPr>
          <p:txBody>
            <a:bodyPr/>
            <a:lstStyle/>
            <a:p>
              <a:endParaRPr lang="en-US"/>
            </a:p>
          </p:txBody>
        </p:sp>
        <p:sp>
          <p:nvSpPr>
            <p:cNvPr id="679985" name="Freeform 49"/>
            <p:cNvSpPr>
              <a:spLocks/>
            </p:cNvSpPr>
            <p:nvPr/>
          </p:nvSpPr>
          <p:spPr bwMode="auto">
            <a:xfrm>
              <a:off x="1848" y="2224"/>
              <a:ext cx="128" cy="144"/>
            </a:xfrm>
            <a:custGeom>
              <a:avLst/>
              <a:gdLst/>
              <a:ahLst/>
              <a:cxnLst>
                <a:cxn ang="0">
                  <a:pos x="64" y="144"/>
                </a:cxn>
                <a:cxn ang="0">
                  <a:pos x="128" y="144"/>
                </a:cxn>
                <a:cxn ang="0">
                  <a:pos x="64" y="0"/>
                </a:cxn>
                <a:cxn ang="0">
                  <a:pos x="0" y="144"/>
                </a:cxn>
                <a:cxn ang="0">
                  <a:pos x="64" y="144"/>
                </a:cxn>
              </a:cxnLst>
              <a:rect l="0" t="0" r="r" b="b"/>
              <a:pathLst>
                <a:path w="128" h="144">
                  <a:moveTo>
                    <a:pt x="64" y="144"/>
                  </a:moveTo>
                  <a:lnTo>
                    <a:pt x="128" y="144"/>
                  </a:lnTo>
                  <a:lnTo>
                    <a:pt x="64" y="0"/>
                  </a:lnTo>
                  <a:lnTo>
                    <a:pt x="0" y="144"/>
                  </a:lnTo>
                  <a:lnTo>
                    <a:pt x="64" y="144"/>
                  </a:lnTo>
                  <a:close/>
                </a:path>
              </a:pathLst>
            </a:custGeom>
            <a:solidFill>
              <a:srgbClr val="FF0000"/>
            </a:solidFill>
            <a:ln w="9525">
              <a:noFill/>
              <a:round/>
              <a:headEnd/>
              <a:tailEnd/>
            </a:ln>
          </p:spPr>
          <p:txBody>
            <a:bodyPr/>
            <a:lstStyle/>
            <a:p>
              <a:endParaRPr lang="en-US"/>
            </a:p>
          </p:txBody>
        </p:sp>
        <p:sp>
          <p:nvSpPr>
            <p:cNvPr id="679986" name="Rectangle 50"/>
            <p:cNvSpPr>
              <a:spLocks noChangeArrowheads="1"/>
            </p:cNvSpPr>
            <p:nvPr/>
          </p:nvSpPr>
          <p:spPr bwMode="auto">
            <a:xfrm>
              <a:off x="3792" y="2200"/>
              <a:ext cx="16" cy="520"/>
            </a:xfrm>
            <a:prstGeom prst="rect">
              <a:avLst/>
            </a:prstGeom>
            <a:solidFill>
              <a:srgbClr val="FF0000"/>
            </a:solidFill>
            <a:ln w="9525">
              <a:noFill/>
              <a:miter lim="800000"/>
              <a:headEnd/>
              <a:tailEnd/>
            </a:ln>
          </p:spPr>
          <p:txBody>
            <a:bodyPr/>
            <a:lstStyle/>
            <a:p>
              <a:endParaRPr lang="en-US"/>
            </a:p>
          </p:txBody>
        </p:sp>
        <p:sp>
          <p:nvSpPr>
            <p:cNvPr id="679987" name="Freeform 51"/>
            <p:cNvSpPr>
              <a:spLocks/>
            </p:cNvSpPr>
            <p:nvPr/>
          </p:nvSpPr>
          <p:spPr bwMode="auto">
            <a:xfrm>
              <a:off x="3744" y="2064"/>
              <a:ext cx="120" cy="144"/>
            </a:xfrm>
            <a:custGeom>
              <a:avLst/>
              <a:gdLst/>
              <a:ahLst/>
              <a:cxnLst>
                <a:cxn ang="0">
                  <a:pos x="56" y="144"/>
                </a:cxn>
                <a:cxn ang="0">
                  <a:pos x="120" y="144"/>
                </a:cxn>
                <a:cxn ang="0">
                  <a:pos x="56" y="0"/>
                </a:cxn>
                <a:cxn ang="0">
                  <a:pos x="0" y="144"/>
                </a:cxn>
                <a:cxn ang="0">
                  <a:pos x="56" y="144"/>
                </a:cxn>
              </a:cxnLst>
              <a:rect l="0" t="0" r="r" b="b"/>
              <a:pathLst>
                <a:path w="120" h="144">
                  <a:moveTo>
                    <a:pt x="56" y="144"/>
                  </a:moveTo>
                  <a:lnTo>
                    <a:pt x="120" y="144"/>
                  </a:lnTo>
                  <a:lnTo>
                    <a:pt x="56" y="0"/>
                  </a:lnTo>
                  <a:lnTo>
                    <a:pt x="0" y="144"/>
                  </a:lnTo>
                  <a:lnTo>
                    <a:pt x="56" y="144"/>
                  </a:lnTo>
                  <a:close/>
                </a:path>
              </a:pathLst>
            </a:custGeom>
            <a:solidFill>
              <a:srgbClr val="FF0000"/>
            </a:solidFill>
            <a:ln w="9525">
              <a:noFill/>
              <a:round/>
              <a:headEnd/>
              <a:tailEnd/>
            </a:ln>
          </p:spPr>
          <p:txBody>
            <a:bodyPr/>
            <a:lstStyle/>
            <a:p>
              <a:endParaRPr lang="en-US"/>
            </a:p>
          </p:txBody>
        </p:sp>
        <p:sp>
          <p:nvSpPr>
            <p:cNvPr id="679988" name="Freeform 52"/>
            <p:cNvSpPr>
              <a:spLocks/>
            </p:cNvSpPr>
            <p:nvPr/>
          </p:nvSpPr>
          <p:spPr bwMode="auto">
            <a:xfrm>
              <a:off x="3808" y="2336"/>
              <a:ext cx="760" cy="376"/>
            </a:xfrm>
            <a:custGeom>
              <a:avLst/>
              <a:gdLst/>
              <a:ahLst/>
              <a:cxnLst>
                <a:cxn ang="0">
                  <a:pos x="8" y="376"/>
                </a:cxn>
                <a:cxn ang="0">
                  <a:pos x="0" y="368"/>
                </a:cxn>
                <a:cxn ang="0">
                  <a:pos x="752" y="0"/>
                </a:cxn>
                <a:cxn ang="0">
                  <a:pos x="760" y="8"/>
                </a:cxn>
                <a:cxn ang="0">
                  <a:pos x="8" y="376"/>
                </a:cxn>
              </a:cxnLst>
              <a:rect l="0" t="0" r="r" b="b"/>
              <a:pathLst>
                <a:path w="760" h="376">
                  <a:moveTo>
                    <a:pt x="8" y="376"/>
                  </a:moveTo>
                  <a:lnTo>
                    <a:pt x="0" y="368"/>
                  </a:lnTo>
                  <a:lnTo>
                    <a:pt x="752" y="0"/>
                  </a:lnTo>
                  <a:lnTo>
                    <a:pt x="760" y="8"/>
                  </a:lnTo>
                  <a:lnTo>
                    <a:pt x="8" y="376"/>
                  </a:lnTo>
                  <a:close/>
                </a:path>
              </a:pathLst>
            </a:custGeom>
            <a:solidFill>
              <a:srgbClr val="FF0000"/>
            </a:solidFill>
            <a:ln w="9525">
              <a:noFill/>
              <a:round/>
              <a:headEnd/>
              <a:tailEnd/>
            </a:ln>
          </p:spPr>
          <p:txBody>
            <a:bodyPr/>
            <a:lstStyle/>
            <a:p>
              <a:endParaRPr lang="en-US"/>
            </a:p>
          </p:txBody>
        </p:sp>
        <p:sp>
          <p:nvSpPr>
            <p:cNvPr id="679989" name="Rectangle 53"/>
            <p:cNvSpPr>
              <a:spLocks noChangeArrowheads="1"/>
            </p:cNvSpPr>
            <p:nvPr/>
          </p:nvSpPr>
          <p:spPr bwMode="auto">
            <a:xfrm>
              <a:off x="2928" y="1776"/>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x</a:t>
              </a:r>
              <a:endParaRPr lang="en-US"/>
            </a:p>
          </p:txBody>
        </p:sp>
        <p:sp>
          <p:nvSpPr>
            <p:cNvPr id="679990" name="Rectangle 54"/>
            <p:cNvSpPr>
              <a:spLocks noChangeArrowheads="1"/>
            </p:cNvSpPr>
            <p:nvPr/>
          </p:nvSpPr>
          <p:spPr bwMode="auto">
            <a:xfrm>
              <a:off x="2128" y="1480"/>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y</a:t>
              </a:r>
              <a:endParaRPr lang="en-US"/>
            </a:p>
          </p:txBody>
        </p:sp>
        <p:sp>
          <p:nvSpPr>
            <p:cNvPr id="679991" name="Rectangle 55"/>
            <p:cNvSpPr>
              <a:spLocks noChangeArrowheads="1"/>
            </p:cNvSpPr>
            <p:nvPr/>
          </p:nvSpPr>
          <p:spPr bwMode="auto">
            <a:xfrm>
              <a:off x="4720" y="2408"/>
              <a:ext cx="98" cy="192"/>
            </a:xfrm>
            <a:prstGeom prst="rect">
              <a:avLst/>
            </a:prstGeom>
            <a:noFill/>
            <a:ln w="9525">
              <a:noFill/>
              <a:miter lim="800000"/>
              <a:headEnd/>
              <a:tailEnd/>
            </a:ln>
          </p:spPr>
          <p:txBody>
            <a:bodyPr wrap="none" lIns="0" tIns="0" rIns="0" bIns="0">
              <a:spAutoFit/>
            </a:bodyPr>
            <a:lstStyle/>
            <a:p>
              <a:r>
                <a:rPr lang="en-US" sz="2000">
                  <a:solidFill>
                    <a:srgbClr val="FF0000"/>
                  </a:solidFill>
                </a:rPr>
                <a:t>Z</a:t>
              </a:r>
              <a:endParaRPr lang="en-US"/>
            </a:p>
          </p:txBody>
        </p:sp>
        <p:sp>
          <p:nvSpPr>
            <p:cNvPr id="679992" name="Freeform 56"/>
            <p:cNvSpPr>
              <a:spLocks/>
            </p:cNvSpPr>
            <p:nvPr/>
          </p:nvSpPr>
          <p:spPr bwMode="auto">
            <a:xfrm>
              <a:off x="1912" y="2448"/>
              <a:ext cx="544" cy="96"/>
            </a:xfrm>
            <a:custGeom>
              <a:avLst/>
              <a:gdLst/>
              <a:ahLst/>
              <a:cxnLst>
                <a:cxn ang="0">
                  <a:pos x="0" y="16"/>
                </a:cxn>
                <a:cxn ang="0">
                  <a:pos x="8" y="0"/>
                </a:cxn>
                <a:cxn ang="0">
                  <a:pos x="544" y="80"/>
                </a:cxn>
                <a:cxn ang="0">
                  <a:pos x="536" y="96"/>
                </a:cxn>
                <a:cxn ang="0">
                  <a:pos x="0" y="16"/>
                </a:cxn>
              </a:cxnLst>
              <a:rect l="0" t="0" r="r" b="b"/>
              <a:pathLst>
                <a:path w="544" h="96">
                  <a:moveTo>
                    <a:pt x="0" y="16"/>
                  </a:moveTo>
                  <a:lnTo>
                    <a:pt x="8" y="0"/>
                  </a:lnTo>
                  <a:lnTo>
                    <a:pt x="544" y="80"/>
                  </a:lnTo>
                  <a:lnTo>
                    <a:pt x="536" y="96"/>
                  </a:lnTo>
                  <a:lnTo>
                    <a:pt x="0" y="16"/>
                  </a:lnTo>
                  <a:close/>
                </a:path>
              </a:pathLst>
            </a:custGeom>
            <a:solidFill>
              <a:srgbClr val="FF0000"/>
            </a:solidFill>
            <a:ln w="9525">
              <a:noFill/>
              <a:round/>
              <a:headEnd/>
              <a:tailEnd/>
            </a:ln>
          </p:spPr>
          <p:txBody>
            <a:bodyPr/>
            <a:lstStyle/>
            <a:p>
              <a:endParaRPr lang="en-US"/>
            </a:p>
          </p:txBody>
        </p:sp>
        <p:sp>
          <p:nvSpPr>
            <p:cNvPr id="679993" name="Freeform 57"/>
            <p:cNvSpPr>
              <a:spLocks/>
            </p:cNvSpPr>
            <p:nvPr/>
          </p:nvSpPr>
          <p:spPr bwMode="auto">
            <a:xfrm>
              <a:off x="3776" y="2000"/>
              <a:ext cx="56" cy="64"/>
            </a:xfrm>
            <a:custGeom>
              <a:avLst/>
              <a:gdLst/>
              <a:ahLst/>
              <a:cxnLst>
                <a:cxn ang="0">
                  <a:pos x="56" y="32"/>
                </a:cxn>
                <a:cxn ang="0">
                  <a:pos x="48" y="56"/>
                </a:cxn>
                <a:cxn ang="0">
                  <a:pos x="24" y="64"/>
                </a:cxn>
                <a:cxn ang="0">
                  <a:pos x="24" y="64"/>
                </a:cxn>
                <a:cxn ang="0">
                  <a:pos x="8" y="56"/>
                </a:cxn>
                <a:cxn ang="0">
                  <a:pos x="0" y="32"/>
                </a:cxn>
                <a:cxn ang="0">
                  <a:pos x="0" y="32"/>
                </a:cxn>
                <a:cxn ang="0">
                  <a:pos x="8" y="8"/>
                </a:cxn>
                <a:cxn ang="0">
                  <a:pos x="24" y="0"/>
                </a:cxn>
                <a:cxn ang="0">
                  <a:pos x="24" y="0"/>
                </a:cxn>
                <a:cxn ang="0">
                  <a:pos x="48" y="8"/>
                </a:cxn>
                <a:cxn ang="0">
                  <a:pos x="56" y="32"/>
                </a:cxn>
              </a:cxnLst>
              <a:rect l="0" t="0" r="r" b="b"/>
              <a:pathLst>
                <a:path w="56" h="64">
                  <a:moveTo>
                    <a:pt x="56" y="32"/>
                  </a:moveTo>
                  <a:lnTo>
                    <a:pt x="48" y="56"/>
                  </a:lnTo>
                  <a:lnTo>
                    <a:pt x="24" y="64"/>
                  </a:lnTo>
                  <a:lnTo>
                    <a:pt x="24" y="64"/>
                  </a:lnTo>
                  <a:lnTo>
                    <a:pt x="8" y="56"/>
                  </a:lnTo>
                  <a:lnTo>
                    <a:pt x="0" y="32"/>
                  </a:lnTo>
                  <a:lnTo>
                    <a:pt x="0" y="32"/>
                  </a:lnTo>
                  <a:lnTo>
                    <a:pt x="8" y="8"/>
                  </a:lnTo>
                  <a:lnTo>
                    <a:pt x="24" y="0"/>
                  </a:lnTo>
                  <a:lnTo>
                    <a:pt x="24" y="0"/>
                  </a:lnTo>
                  <a:lnTo>
                    <a:pt x="48" y="8"/>
                  </a:lnTo>
                  <a:lnTo>
                    <a:pt x="56" y="32"/>
                  </a:lnTo>
                  <a:close/>
                </a:path>
              </a:pathLst>
            </a:custGeom>
            <a:solidFill>
              <a:srgbClr val="FF0000"/>
            </a:solidFill>
            <a:ln w="9525">
              <a:noFill/>
              <a:round/>
              <a:headEnd/>
              <a:tailEnd/>
            </a:ln>
          </p:spPr>
          <p:txBody>
            <a:bodyPr/>
            <a:lstStyle/>
            <a:p>
              <a:endParaRPr lang="en-US"/>
            </a:p>
          </p:txBody>
        </p:sp>
        <p:sp>
          <p:nvSpPr>
            <p:cNvPr id="679994" name="Line 58"/>
            <p:cNvSpPr>
              <a:spLocks noChangeShapeType="1"/>
            </p:cNvSpPr>
            <p:nvPr/>
          </p:nvSpPr>
          <p:spPr bwMode="auto">
            <a:xfrm flipH="1">
              <a:off x="3824" y="2032"/>
              <a:ext cx="8" cy="24"/>
            </a:xfrm>
            <a:prstGeom prst="line">
              <a:avLst/>
            </a:prstGeom>
            <a:noFill/>
            <a:ln w="12700">
              <a:solidFill>
                <a:srgbClr val="FF0000"/>
              </a:solidFill>
              <a:round/>
              <a:headEnd/>
              <a:tailEnd/>
            </a:ln>
          </p:spPr>
          <p:txBody>
            <a:bodyPr/>
            <a:lstStyle/>
            <a:p>
              <a:endParaRPr lang="en-US"/>
            </a:p>
          </p:txBody>
        </p:sp>
        <p:sp>
          <p:nvSpPr>
            <p:cNvPr id="679995" name="Line 59"/>
            <p:cNvSpPr>
              <a:spLocks noChangeShapeType="1"/>
            </p:cNvSpPr>
            <p:nvPr/>
          </p:nvSpPr>
          <p:spPr bwMode="auto">
            <a:xfrm>
              <a:off x="3824" y="2056"/>
              <a:ext cx="1" cy="1"/>
            </a:xfrm>
            <a:prstGeom prst="line">
              <a:avLst/>
            </a:prstGeom>
            <a:noFill/>
            <a:ln w="12700">
              <a:solidFill>
                <a:srgbClr val="FF0000"/>
              </a:solidFill>
              <a:round/>
              <a:headEnd/>
              <a:tailEnd/>
            </a:ln>
          </p:spPr>
          <p:txBody>
            <a:bodyPr/>
            <a:lstStyle/>
            <a:p>
              <a:endParaRPr lang="en-US"/>
            </a:p>
          </p:txBody>
        </p:sp>
        <p:sp>
          <p:nvSpPr>
            <p:cNvPr id="679996" name="Line 60"/>
            <p:cNvSpPr>
              <a:spLocks noChangeShapeType="1"/>
            </p:cNvSpPr>
            <p:nvPr/>
          </p:nvSpPr>
          <p:spPr bwMode="auto">
            <a:xfrm flipH="1">
              <a:off x="3800" y="2056"/>
              <a:ext cx="24" cy="8"/>
            </a:xfrm>
            <a:prstGeom prst="line">
              <a:avLst/>
            </a:prstGeom>
            <a:noFill/>
            <a:ln w="12700">
              <a:solidFill>
                <a:srgbClr val="FF0000"/>
              </a:solidFill>
              <a:round/>
              <a:headEnd/>
              <a:tailEnd/>
            </a:ln>
          </p:spPr>
          <p:txBody>
            <a:bodyPr/>
            <a:lstStyle/>
            <a:p>
              <a:endParaRPr lang="en-US"/>
            </a:p>
          </p:txBody>
        </p:sp>
        <p:sp>
          <p:nvSpPr>
            <p:cNvPr id="679997" name="Line 61"/>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79998" name="Line 62"/>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79999" name="Line 63"/>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80000" name="Line 64"/>
            <p:cNvSpPr>
              <a:spLocks noChangeShapeType="1"/>
            </p:cNvSpPr>
            <p:nvPr/>
          </p:nvSpPr>
          <p:spPr bwMode="auto">
            <a:xfrm flipH="1" flipV="1">
              <a:off x="3784" y="2056"/>
              <a:ext cx="16" cy="8"/>
            </a:xfrm>
            <a:prstGeom prst="line">
              <a:avLst/>
            </a:prstGeom>
            <a:noFill/>
            <a:ln w="12700">
              <a:solidFill>
                <a:srgbClr val="FF0000"/>
              </a:solidFill>
              <a:round/>
              <a:headEnd/>
              <a:tailEnd/>
            </a:ln>
          </p:spPr>
          <p:txBody>
            <a:bodyPr/>
            <a:lstStyle/>
            <a:p>
              <a:endParaRPr lang="en-US"/>
            </a:p>
          </p:txBody>
        </p:sp>
        <p:sp>
          <p:nvSpPr>
            <p:cNvPr id="680001" name="Line 65"/>
            <p:cNvSpPr>
              <a:spLocks noChangeShapeType="1"/>
            </p:cNvSpPr>
            <p:nvPr/>
          </p:nvSpPr>
          <p:spPr bwMode="auto">
            <a:xfrm>
              <a:off x="3784" y="2056"/>
              <a:ext cx="1" cy="1"/>
            </a:xfrm>
            <a:prstGeom prst="line">
              <a:avLst/>
            </a:prstGeom>
            <a:noFill/>
            <a:ln w="12700">
              <a:solidFill>
                <a:srgbClr val="FF0000"/>
              </a:solidFill>
              <a:round/>
              <a:headEnd/>
              <a:tailEnd/>
            </a:ln>
          </p:spPr>
          <p:txBody>
            <a:bodyPr/>
            <a:lstStyle/>
            <a:p>
              <a:endParaRPr lang="en-US"/>
            </a:p>
          </p:txBody>
        </p:sp>
        <p:sp>
          <p:nvSpPr>
            <p:cNvPr id="680002" name="Line 66"/>
            <p:cNvSpPr>
              <a:spLocks noChangeShapeType="1"/>
            </p:cNvSpPr>
            <p:nvPr/>
          </p:nvSpPr>
          <p:spPr bwMode="auto">
            <a:xfrm flipH="1" flipV="1">
              <a:off x="3776" y="2032"/>
              <a:ext cx="8" cy="24"/>
            </a:xfrm>
            <a:prstGeom prst="line">
              <a:avLst/>
            </a:prstGeom>
            <a:noFill/>
            <a:ln w="12700">
              <a:solidFill>
                <a:srgbClr val="FF0000"/>
              </a:solidFill>
              <a:round/>
              <a:headEnd/>
              <a:tailEnd/>
            </a:ln>
          </p:spPr>
          <p:txBody>
            <a:bodyPr/>
            <a:lstStyle/>
            <a:p>
              <a:endParaRPr lang="en-US"/>
            </a:p>
          </p:txBody>
        </p:sp>
        <p:sp>
          <p:nvSpPr>
            <p:cNvPr id="680003" name="Line 67"/>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4" name="Line 68"/>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5" name="Line 69"/>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6" name="Line 70"/>
            <p:cNvSpPr>
              <a:spLocks noChangeShapeType="1"/>
            </p:cNvSpPr>
            <p:nvPr/>
          </p:nvSpPr>
          <p:spPr bwMode="auto">
            <a:xfrm flipV="1">
              <a:off x="3776" y="2008"/>
              <a:ext cx="8" cy="24"/>
            </a:xfrm>
            <a:prstGeom prst="line">
              <a:avLst/>
            </a:prstGeom>
            <a:noFill/>
            <a:ln w="12700">
              <a:solidFill>
                <a:srgbClr val="FF0000"/>
              </a:solidFill>
              <a:round/>
              <a:headEnd/>
              <a:tailEnd/>
            </a:ln>
          </p:spPr>
          <p:txBody>
            <a:bodyPr/>
            <a:lstStyle/>
            <a:p>
              <a:endParaRPr lang="en-US"/>
            </a:p>
          </p:txBody>
        </p:sp>
        <p:sp>
          <p:nvSpPr>
            <p:cNvPr id="680007" name="Line 71"/>
            <p:cNvSpPr>
              <a:spLocks noChangeShapeType="1"/>
            </p:cNvSpPr>
            <p:nvPr/>
          </p:nvSpPr>
          <p:spPr bwMode="auto">
            <a:xfrm>
              <a:off x="3784" y="2008"/>
              <a:ext cx="1" cy="1"/>
            </a:xfrm>
            <a:prstGeom prst="line">
              <a:avLst/>
            </a:prstGeom>
            <a:noFill/>
            <a:ln w="12700">
              <a:solidFill>
                <a:srgbClr val="FF0000"/>
              </a:solidFill>
              <a:round/>
              <a:headEnd/>
              <a:tailEnd/>
            </a:ln>
          </p:spPr>
          <p:txBody>
            <a:bodyPr/>
            <a:lstStyle/>
            <a:p>
              <a:endParaRPr lang="en-US"/>
            </a:p>
          </p:txBody>
        </p:sp>
        <p:sp>
          <p:nvSpPr>
            <p:cNvPr id="680008" name="Line 72"/>
            <p:cNvSpPr>
              <a:spLocks noChangeShapeType="1"/>
            </p:cNvSpPr>
            <p:nvPr/>
          </p:nvSpPr>
          <p:spPr bwMode="auto">
            <a:xfrm flipV="1">
              <a:off x="3784" y="2000"/>
              <a:ext cx="16" cy="8"/>
            </a:xfrm>
            <a:prstGeom prst="line">
              <a:avLst/>
            </a:prstGeom>
            <a:noFill/>
            <a:ln w="12700">
              <a:solidFill>
                <a:srgbClr val="FF0000"/>
              </a:solidFill>
              <a:round/>
              <a:headEnd/>
              <a:tailEnd/>
            </a:ln>
          </p:spPr>
          <p:txBody>
            <a:bodyPr/>
            <a:lstStyle/>
            <a:p>
              <a:endParaRPr lang="en-US"/>
            </a:p>
          </p:txBody>
        </p:sp>
        <p:sp>
          <p:nvSpPr>
            <p:cNvPr id="680009" name="Line 73"/>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0" name="Line 74"/>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1" name="Line 75"/>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2" name="Line 76"/>
            <p:cNvSpPr>
              <a:spLocks noChangeShapeType="1"/>
            </p:cNvSpPr>
            <p:nvPr/>
          </p:nvSpPr>
          <p:spPr bwMode="auto">
            <a:xfrm>
              <a:off x="3800" y="2000"/>
              <a:ext cx="24" cy="8"/>
            </a:xfrm>
            <a:prstGeom prst="line">
              <a:avLst/>
            </a:prstGeom>
            <a:noFill/>
            <a:ln w="12700">
              <a:solidFill>
                <a:srgbClr val="FF0000"/>
              </a:solidFill>
              <a:round/>
              <a:headEnd/>
              <a:tailEnd/>
            </a:ln>
          </p:spPr>
          <p:txBody>
            <a:bodyPr/>
            <a:lstStyle/>
            <a:p>
              <a:endParaRPr lang="en-US"/>
            </a:p>
          </p:txBody>
        </p:sp>
        <p:sp>
          <p:nvSpPr>
            <p:cNvPr id="680013" name="Line 77"/>
            <p:cNvSpPr>
              <a:spLocks noChangeShapeType="1"/>
            </p:cNvSpPr>
            <p:nvPr/>
          </p:nvSpPr>
          <p:spPr bwMode="auto">
            <a:xfrm>
              <a:off x="3824" y="2008"/>
              <a:ext cx="1" cy="1"/>
            </a:xfrm>
            <a:prstGeom prst="line">
              <a:avLst/>
            </a:prstGeom>
            <a:noFill/>
            <a:ln w="12700">
              <a:solidFill>
                <a:srgbClr val="FF0000"/>
              </a:solidFill>
              <a:round/>
              <a:headEnd/>
              <a:tailEnd/>
            </a:ln>
          </p:spPr>
          <p:txBody>
            <a:bodyPr/>
            <a:lstStyle/>
            <a:p>
              <a:endParaRPr lang="en-US"/>
            </a:p>
          </p:txBody>
        </p:sp>
        <p:sp>
          <p:nvSpPr>
            <p:cNvPr id="680014" name="Line 78"/>
            <p:cNvSpPr>
              <a:spLocks noChangeShapeType="1"/>
            </p:cNvSpPr>
            <p:nvPr/>
          </p:nvSpPr>
          <p:spPr bwMode="auto">
            <a:xfrm>
              <a:off x="3824" y="2008"/>
              <a:ext cx="8" cy="24"/>
            </a:xfrm>
            <a:prstGeom prst="line">
              <a:avLst/>
            </a:prstGeom>
            <a:noFill/>
            <a:ln w="12700">
              <a:solidFill>
                <a:srgbClr val="FF0000"/>
              </a:solidFill>
              <a:round/>
              <a:headEnd/>
              <a:tailEnd/>
            </a:ln>
          </p:spPr>
          <p:txBody>
            <a:bodyPr/>
            <a:lstStyle/>
            <a:p>
              <a:endParaRPr lang="en-US"/>
            </a:p>
          </p:txBody>
        </p:sp>
        <p:sp>
          <p:nvSpPr>
            <p:cNvPr id="680015" name="Line 79"/>
            <p:cNvSpPr>
              <a:spLocks noChangeShapeType="1"/>
            </p:cNvSpPr>
            <p:nvPr/>
          </p:nvSpPr>
          <p:spPr bwMode="auto">
            <a:xfrm>
              <a:off x="3832" y="2032"/>
              <a:ext cx="1" cy="1"/>
            </a:xfrm>
            <a:prstGeom prst="line">
              <a:avLst/>
            </a:prstGeom>
            <a:noFill/>
            <a:ln w="12700">
              <a:solidFill>
                <a:srgbClr val="FF0000"/>
              </a:solidFill>
              <a:round/>
              <a:headEnd/>
              <a:tailEnd/>
            </a:ln>
          </p:spPr>
          <p:txBody>
            <a:bodyPr/>
            <a:lstStyle/>
            <a:p>
              <a:endParaRPr lang="en-US"/>
            </a:p>
          </p:txBody>
        </p:sp>
        <p:sp>
          <p:nvSpPr>
            <p:cNvPr id="680016" name="Freeform 80"/>
            <p:cNvSpPr>
              <a:spLocks/>
            </p:cNvSpPr>
            <p:nvPr/>
          </p:nvSpPr>
          <p:spPr bwMode="auto">
            <a:xfrm>
              <a:off x="1888" y="2192"/>
              <a:ext cx="48" cy="48"/>
            </a:xfrm>
            <a:custGeom>
              <a:avLst/>
              <a:gdLst/>
              <a:ahLst/>
              <a:cxnLst>
                <a:cxn ang="0">
                  <a:pos x="48" y="24"/>
                </a:cxn>
                <a:cxn ang="0">
                  <a:pos x="40" y="40"/>
                </a:cxn>
                <a:cxn ang="0">
                  <a:pos x="24" y="48"/>
                </a:cxn>
                <a:cxn ang="0">
                  <a:pos x="24" y="48"/>
                </a:cxn>
                <a:cxn ang="0">
                  <a:pos x="8" y="40"/>
                </a:cxn>
                <a:cxn ang="0">
                  <a:pos x="0" y="24"/>
                </a:cxn>
                <a:cxn ang="0">
                  <a:pos x="0" y="24"/>
                </a:cxn>
                <a:cxn ang="0">
                  <a:pos x="8" y="8"/>
                </a:cxn>
                <a:cxn ang="0">
                  <a:pos x="24" y="0"/>
                </a:cxn>
                <a:cxn ang="0">
                  <a:pos x="24" y="0"/>
                </a:cxn>
                <a:cxn ang="0">
                  <a:pos x="40" y="8"/>
                </a:cxn>
                <a:cxn ang="0">
                  <a:pos x="48" y="24"/>
                </a:cxn>
              </a:cxnLst>
              <a:rect l="0" t="0" r="r" b="b"/>
              <a:pathLst>
                <a:path w="48" h="48">
                  <a:moveTo>
                    <a:pt x="48" y="24"/>
                  </a:moveTo>
                  <a:lnTo>
                    <a:pt x="40" y="40"/>
                  </a:lnTo>
                  <a:lnTo>
                    <a:pt x="24" y="48"/>
                  </a:lnTo>
                  <a:lnTo>
                    <a:pt x="24" y="48"/>
                  </a:lnTo>
                  <a:lnTo>
                    <a:pt x="8" y="40"/>
                  </a:lnTo>
                  <a:lnTo>
                    <a:pt x="0" y="24"/>
                  </a:lnTo>
                  <a:lnTo>
                    <a:pt x="0" y="24"/>
                  </a:lnTo>
                  <a:lnTo>
                    <a:pt x="8" y="8"/>
                  </a:lnTo>
                  <a:lnTo>
                    <a:pt x="24" y="0"/>
                  </a:lnTo>
                  <a:lnTo>
                    <a:pt x="24" y="0"/>
                  </a:lnTo>
                  <a:lnTo>
                    <a:pt x="40" y="8"/>
                  </a:lnTo>
                  <a:lnTo>
                    <a:pt x="48" y="24"/>
                  </a:lnTo>
                  <a:close/>
                </a:path>
              </a:pathLst>
            </a:custGeom>
            <a:solidFill>
              <a:srgbClr val="FF0000"/>
            </a:solidFill>
            <a:ln w="9525">
              <a:noFill/>
              <a:round/>
              <a:headEnd/>
              <a:tailEnd/>
            </a:ln>
          </p:spPr>
          <p:txBody>
            <a:bodyPr/>
            <a:lstStyle/>
            <a:p>
              <a:endParaRPr lang="en-US"/>
            </a:p>
          </p:txBody>
        </p:sp>
        <p:sp>
          <p:nvSpPr>
            <p:cNvPr id="680017" name="Line 81"/>
            <p:cNvSpPr>
              <a:spLocks noChangeShapeType="1"/>
            </p:cNvSpPr>
            <p:nvPr/>
          </p:nvSpPr>
          <p:spPr bwMode="auto">
            <a:xfrm flipH="1">
              <a:off x="1928" y="2216"/>
              <a:ext cx="8" cy="16"/>
            </a:xfrm>
            <a:prstGeom prst="line">
              <a:avLst/>
            </a:prstGeom>
            <a:noFill/>
            <a:ln w="12700">
              <a:solidFill>
                <a:srgbClr val="FF0000"/>
              </a:solidFill>
              <a:round/>
              <a:headEnd/>
              <a:tailEnd/>
            </a:ln>
          </p:spPr>
          <p:txBody>
            <a:bodyPr/>
            <a:lstStyle/>
            <a:p>
              <a:endParaRPr lang="en-US"/>
            </a:p>
          </p:txBody>
        </p:sp>
        <p:sp>
          <p:nvSpPr>
            <p:cNvPr id="680018" name="Line 82"/>
            <p:cNvSpPr>
              <a:spLocks noChangeShapeType="1"/>
            </p:cNvSpPr>
            <p:nvPr/>
          </p:nvSpPr>
          <p:spPr bwMode="auto">
            <a:xfrm>
              <a:off x="1928" y="2232"/>
              <a:ext cx="1" cy="1"/>
            </a:xfrm>
            <a:prstGeom prst="line">
              <a:avLst/>
            </a:prstGeom>
            <a:noFill/>
            <a:ln w="12700">
              <a:solidFill>
                <a:srgbClr val="FF0000"/>
              </a:solidFill>
              <a:round/>
              <a:headEnd/>
              <a:tailEnd/>
            </a:ln>
          </p:spPr>
          <p:txBody>
            <a:bodyPr/>
            <a:lstStyle/>
            <a:p>
              <a:endParaRPr lang="en-US"/>
            </a:p>
          </p:txBody>
        </p:sp>
        <p:sp>
          <p:nvSpPr>
            <p:cNvPr id="680019" name="Line 83"/>
            <p:cNvSpPr>
              <a:spLocks noChangeShapeType="1"/>
            </p:cNvSpPr>
            <p:nvPr/>
          </p:nvSpPr>
          <p:spPr bwMode="auto">
            <a:xfrm flipH="1">
              <a:off x="1912" y="2232"/>
              <a:ext cx="16" cy="8"/>
            </a:xfrm>
            <a:prstGeom prst="line">
              <a:avLst/>
            </a:prstGeom>
            <a:noFill/>
            <a:ln w="12700">
              <a:solidFill>
                <a:srgbClr val="FF0000"/>
              </a:solidFill>
              <a:round/>
              <a:headEnd/>
              <a:tailEnd/>
            </a:ln>
          </p:spPr>
          <p:txBody>
            <a:bodyPr/>
            <a:lstStyle/>
            <a:p>
              <a:endParaRPr lang="en-US"/>
            </a:p>
          </p:txBody>
        </p:sp>
        <p:sp>
          <p:nvSpPr>
            <p:cNvPr id="680020" name="Line 84"/>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1" name="Line 85"/>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2" name="Line 86"/>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3" name="Line 87"/>
            <p:cNvSpPr>
              <a:spLocks noChangeShapeType="1"/>
            </p:cNvSpPr>
            <p:nvPr/>
          </p:nvSpPr>
          <p:spPr bwMode="auto">
            <a:xfrm flipH="1" flipV="1">
              <a:off x="1896" y="2232"/>
              <a:ext cx="16" cy="8"/>
            </a:xfrm>
            <a:prstGeom prst="line">
              <a:avLst/>
            </a:prstGeom>
            <a:noFill/>
            <a:ln w="12700">
              <a:solidFill>
                <a:srgbClr val="FF0000"/>
              </a:solidFill>
              <a:round/>
              <a:headEnd/>
              <a:tailEnd/>
            </a:ln>
          </p:spPr>
          <p:txBody>
            <a:bodyPr/>
            <a:lstStyle/>
            <a:p>
              <a:endParaRPr lang="en-US"/>
            </a:p>
          </p:txBody>
        </p:sp>
        <p:sp>
          <p:nvSpPr>
            <p:cNvPr id="680024" name="Line 88"/>
            <p:cNvSpPr>
              <a:spLocks noChangeShapeType="1"/>
            </p:cNvSpPr>
            <p:nvPr/>
          </p:nvSpPr>
          <p:spPr bwMode="auto">
            <a:xfrm>
              <a:off x="1896" y="2232"/>
              <a:ext cx="1" cy="1"/>
            </a:xfrm>
            <a:prstGeom prst="line">
              <a:avLst/>
            </a:prstGeom>
            <a:noFill/>
            <a:ln w="12700">
              <a:solidFill>
                <a:srgbClr val="FF0000"/>
              </a:solidFill>
              <a:round/>
              <a:headEnd/>
              <a:tailEnd/>
            </a:ln>
          </p:spPr>
          <p:txBody>
            <a:bodyPr/>
            <a:lstStyle/>
            <a:p>
              <a:endParaRPr lang="en-US"/>
            </a:p>
          </p:txBody>
        </p:sp>
        <p:sp>
          <p:nvSpPr>
            <p:cNvPr id="680025" name="Line 89"/>
            <p:cNvSpPr>
              <a:spLocks noChangeShapeType="1"/>
            </p:cNvSpPr>
            <p:nvPr/>
          </p:nvSpPr>
          <p:spPr bwMode="auto">
            <a:xfrm flipH="1" flipV="1">
              <a:off x="1888" y="2216"/>
              <a:ext cx="8" cy="16"/>
            </a:xfrm>
            <a:prstGeom prst="line">
              <a:avLst/>
            </a:prstGeom>
            <a:noFill/>
            <a:ln w="12700">
              <a:solidFill>
                <a:srgbClr val="FF0000"/>
              </a:solidFill>
              <a:round/>
              <a:headEnd/>
              <a:tailEnd/>
            </a:ln>
          </p:spPr>
          <p:txBody>
            <a:bodyPr/>
            <a:lstStyle/>
            <a:p>
              <a:endParaRPr lang="en-US"/>
            </a:p>
          </p:txBody>
        </p:sp>
        <p:sp>
          <p:nvSpPr>
            <p:cNvPr id="680026" name="Line 90"/>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7" name="Line 91"/>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8" name="Line 92"/>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9" name="Line 93"/>
            <p:cNvSpPr>
              <a:spLocks noChangeShapeType="1"/>
            </p:cNvSpPr>
            <p:nvPr/>
          </p:nvSpPr>
          <p:spPr bwMode="auto">
            <a:xfrm flipV="1">
              <a:off x="1888" y="2200"/>
              <a:ext cx="8" cy="16"/>
            </a:xfrm>
            <a:prstGeom prst="line">
              <a:avLst/>
            </a:prstGeom>
            <a:noFill/>
            <a:ln w="12700">
              <a:solidFill>
                <a:srgbClr val="FF0000"/>
              </a:solidFill>
              <a:round/>
              <a:headEnd/>
              <a:tailEnd/>
            </a:ln>
          </p:spPr>
          <p:txBody>
            <a:bodyPr/>
            <a:lstStyle/>
            <a:p>
              <a:endParaRPr lang="en-US"/>
            </a:p>
          </p:txBody>
        </p:sp>
        <p:sp>
          <p:nvSpPr>
            <p:cNvPr id="680030" name="Line 94"/>
            <p:cNvSpPr>
              <a:spLocks noChangeShapeType="1"/>
            </p:cNvSpPr>
            <p:nvPr/>
          </p:nvSpPr>
          <p:spPr bwMode="auto">
            <a:xfrm>
              <a:off x="1896" y="2200"/>
              <a:ext cx="1" cy="1"/>
            </a:xfrm>
            <a:prstGeom prst="line">
              <a:avLst/>
            </a:prstGeom>
            <a:noFill/>
            <a:ln w="12700">
              <a:solidFill>
                <a:srgbClr val="FF0000"/>
              </a:solidFill>
              <a:round/>
              <a:headEnd/>
              <a:tailEnd/>
            </a:ln>
          </p:spPr>
          <p:txBody>
            <a:bodyPr/>
            <a:lstStyle/>
            <a:p>
              <a:endParaRPr lang="en-US"/>
            </a:p>
          </p:txBody>
        </p:sp>
        <p:sp>
          <p:nvSpPr>
            <p:cNvPr id="680031" name="Line 95"/>
            <p:cNvSpPr>
              <a:spLocks noChangeShapeType="1"/>
            </p:cNvSpPr>
            <p:nvPr/>
          </p:nvSpPr>
          <p:spPr bwMode="auto">
            <a:xfrm flipV="1">
              <a:off x="1896" y="2192"/>
              <a:ext cx="16" cy="8"/>
            </a:xfrm>
            <a:prstGeom prst="line">
              <a:avLst/>
            </a:prstGeom>
            <a:noFill/>
            <a:ln w="12700">
              <a:solidFill>
                <a:srgbClr val="FF0000"/>
              </a:solidFill>
              <a:round/>
              <a:headEnd/>
              <a:tailEnd/>
            </a:ln>
          </p:spPr>
          <p:txBody>
            <a:bodyPr/>
            <a:lstStyle/>
            <a:p>
              <a:endParaRPr lang="en-US"/>
            </a:p>
          </p:txBody>
        </p:sp>
        <p:sp>
          <p:nvSpPr>
            <p:cNvPr id="680032" name="Line 96"/>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3" name="Line 97"/>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4" name="Line 98"/>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5" name="Line 99"/>
            <p:cNvSpPr>
              <a:spLocks noChangeShapeType="1"/>
            </p:cNvSpPr>
            <p:nvPr/>
          </p:nvSpPr>
          <p:spPr bwMode="auto">
            <a:xfrm>
              <a:off x="1912" y="2192"/>
              <a:ext cx="16" cy="8"/>
            </a:xfrm>
            <a:prstGeom prst="line">
              <a:avLst/>
            </a:prstGeom>
            <a:noFill/>
            <a:ln w="12700">
              <a:solidFill>
                <a:srgbClr val="FF0000"/>
              </a:solidFill>
              <a:round/>
              <a:headEnd/>
              <a:tailEnd/>
            </a:ln>
          </p:spPr>
          <p:txBody>
            <a:bodyPr/>
            <a:lstStyle/>
            <a:p>
              <a:endParaRPr lang="en-US"/>
            </a:p>
          </p:txBody>
        </p:sp>
        <p:sp>
          <p:nvSpPr>
            <p:cNvPr id="680036" name="Line 100"/>
            <p:cNvSpPr>
              <a:spLocks noChangeShapeType="1"/>
            </p:cNvSpPr>
            <p:nvPr/>
          </p:nvSpPr>
          <p:spPr bwMode="auto">
            <a:xfrm>
              <a:off x="1928" y="2200"/>
              <a:ext cx="1" cy="1"/>
            </a:xfrm>
            <a:prstGeom prst="line">
              <a:avLst/>
            </a:prstGeom>
            <a:noFill/>
            <a:ln w="12700">
              <a:solidFill>
                <a:srgbClr val="FF0000"/>
              </a:solidFill>
              <a:round/>
              <a:headEnd/>
              <a:tailEnd/>
            </a:ln>
          </p:spPr>
          <p:txBody>
            <a:bodyPr/>
            <a:lstStyle/>
            <a:p>
              <a:endParaRPr lang="en-US"/>
            </a:p>
          </p:txBody>
        </p:sp>
        <p:sp>
          <p:nvSpPr>
            <p:cNvPr id="680037" name="Line 101"/>
            <p:cNvSpPr>
              <a:spLocks noChangeShapeType="1"/>
            </p:cNvSpPr>
            <p:nvPr/>
          </p:nvSpPr>
          <p:spPr bwMode="auto">
            <a:xfrm>
              <a:off x="1928" y="2200"/>
              <a:ext cx="8" cy="16"/>
            </a:xfrm>
            <a:prstGeom prst="line">
              <a:avLst/>
            </a:prstGeom>
            <a:noFill/>
            <a:ln w="12700">
              <a:solidFill>
                <a:srgbClr val="FF0000"/>
              </a:solidFill>
              <a:round/>
              <a:headEnd/>
              <a:tailEnd/>
            </a:ln>
          </p:spPr>
          <p:txBody>
            <a:bodyPr/>
            <a:lstStyle/>
            <a:p>
              <a:endParaRPr lang="en-US"/>
            </a:p>
          </p:txBody>
        </p:sp>
        <p:sp>
          <p:nvSpPr>
            <p:cNvPr id="680038" name="Line 102"/>
            <p:cNvSpPr>
              <a:spLocks noChangeShapeType="1"/>
            </p:cNvSpPr>
            <p:nvPr/>
          </p:nvSpPr>
          <p:spPr bwMode="auto">
            <a:xfrm>
              <a:off x="1936" y="2216"/>
              <a:ext cx="1" cy="1"/>
            </a:xfrm>
            <a:prstGeom prst="line">
              <a:avLst/>
            </a:prstGeom>
            <a:noFill/>
            <a:ln w="12700">
              <a:solidFill>
                <a:srgbClr val="FF0000"/>
              </a:solidFill>
              <a:round/>
              <a:headEnd/>
              <a:tailEnd/>
            </a:ln>
          </p:spPr>
          <p:txBody>
            <a:bodyPr/>
            <a:lstStyle/>
            <a:p>
              <a:endParaRPr lang="en-US"/>
            </a:p>
          </p:txBody>
        </p:sp>
        <p:sp>
          <p:nvSpPr>
            <p:cNvPr id="680039" name="Rectangle 103"/>
            <p:cNvSpPr>
              <a:spLocks noChangeArrowheads="1"/>
            </p:cNvSpPr>
            <p:nvPr/>
          </p:nvSpPr>
          <p:spPr bwMode="auto">
            <a:xfrm>
              <a:off x="3536" y="1776"/>
              <a:ext cx="160" cy="192"/>
            </a:xfrm>
            <a:prstGeom prst="rect">
              <a:avLst/>
            </a:prstGeom>
            <a:noFill/>
            <a:ln w="9525">
              <a:noFill/>
              <a:miter lim="800000"/>
              <a:headEnd/>
              <a:tailEnd/>
            </a:ln>
          </p:spPr>
          <p:txBody>
            <a:bodyPr wrap="none" lIns="0" tIns="0" rIns="0" bIns="0">
              <a:spAutoFit/>
            </a:bodyPr>
            <a:lstStyle/>
            <a:p>
              <a:r>
                <a:rPr lang="en-US" sz="2000">
                  <a:solidFill>
                    <a:srgbClr val="FF0000"/>
                  </a:solidFill>
                </a:rPr>
                <a:t>P(</a:t>
              </a:r>
              <a:endParaRPr lang="en-US"/>
            </a:p>
          </p:txBody>
        </p:sp>
        <p:sp>
          <p:nvSpPr>
            <p:cNvPr id="680040" name="Rectangle 104"/>
            <p:cNvSpPr>
              <a:spLocks noChangeArrowheads="1"/>
            </p:cNvSpPr>
            <p:nvPr/>
          </p:nvSpPr>
          <p:spPr bwMode="auto">
            <a:xfrm>
              <a:off x="3696" y="1776"/>
              <a:ext cx="400" cy="192"/>
            </a:xfrm>
            <a:prstGeom prst="rect">
              <a:avLst/>
            </a:prstGeom>
            <a:noFill/>
            <a:ln w="9525">
              <a:noFill/>
              <a:miter lim="800000"/>
              <a:headEnd/>
              <a:tailEnd/>
            </a:ln>
          </p:spPr>
          <p:txBody>
            <a:bodyPr wrap="none" lIns="0" tIns="0" rIns="0" bIns="0">
              <a:spAutoFit/>
            </a:bodyPr>
            <a:lstStyle/>
            <a:p>
              <a:r>
                <a:rPr lang="en-US" sz="2000">
                  <a:solidFill>
                    <a:srgbClr val="FF0000"/>
                  </a:solidFill>
                </a:rPr>
                <a:t>X,Y,Z</a:t>
              </a:r>
              <a:endParaRPr lang="en-US"/>
            </a:p>
          </p:txBody>
        </p:sp>
        <p:sp>
          <p:nvSpPr>
            <p:cNvPr id="680041" name="Rectangle 105"/>
            <p:cNvSpPr>
              <a:spLocks noChangeArrowheads="1"/>
            </p:cNvSpPr>
            <p:nvPr/>
          </p:nvSpPr>
          <p:spPr bwMode="auto">
            <a:xfrm>
              <a:off x="4104" y="1776"/>
              <a:ext cx="53" cy="192"/>
            </a:xfrm>
            <a:prstGeom prst="rect">
              <a:avLst/>
            </a:prstGeom>
            <a:noFill/>
            <a:ln w="9525">
              <a:noFill/>
              <a:miter lim="800000"/>
              <a:headEnd/>
              <a:tailEnd/>
            </a:ln>
          </p:spPr>
          <p:txBody>
            <a:bodyPr wrap="none" lIns="0" tIns="0" rIns="0" bIns="0">
              <a:spAutoFit/>
            </a:bodyPr>
            <a:lstStyle/>
            <a:p>
              <a:r>
                <a:rPr lang="en-US" sz="2000">
                  <a:solidFill>
                    <a:srgbClr val="FF0000"/>
                  </a:solidFill>
                </a:rPr>
                <a:t>)</a:t>
              </a:r>
              <a:endParaRPr lang="en-US"/>
            </a:p>
          </p:txBody>
        </p:sp>
        <p:sp>
          <p:nvSpPr>
            <p:cNvPr id="680042" name="Rectangle 106"/>
            <p:cNvSpPr>
              <a:spLocks noChangeArrowheads="1"/>
            </p:cNvSpPr>
            <p:nvPr/>
          </p:nvSpPr>
          <p:spPr bwMode="auto">
            <a:xfrm>
              <a:off x="1256" y="1680"/>
              <a:ext cx="470" cy="192"/>
            </a:xfrm>
            <a:prstGeom prst="rect">
              <a:avLst/>
            </a:prstGeom>
            <a:noFill/>
            <a:ln w="9525">
              <a:noFill/>
              <a:miter lim="800000"/>
              <a:headEnd/>
              <a:tailEnd/>
            </a:ln>
          </p:spPr>
          <p:txBody>
            <a:bodyPr wrap="none" lIns="0" tIns="0" rIns="0" bIns="0">
              <a:spAutoFit/>
            </a:bodyPr>
            <a:lstStyle/>
            <a:p>
              <a:r>
                <a:rPr lang="en-US" sz="2000">
                  <a:solidFill>
                    <a:srgbClr val="FFFF00"/>
                  </a:solidFill>
                </a:rPr>
                <a:t>p(x, y)</a:t>
              </a:r>
              <a:endParaRPr lang="en-US"/>
            </a:p>
          </p:txBody>
        </p:sp>
        <p:sp>
          <p:nvSpPr>
            <p:cNvPr id="680043" name="Rectangle 107"/>
            <p:cNvSpPr>
              <a:spLocks noChangeArrowheads="1"/>
            </p:cNvSpPr>
            <p:nvPr/>
          </p:nvSpPr>
          <p:spPr bwMode="auto">
            <a:xfrm>
              <a:off x="1496" y="2896"/>
              <a:ext cx="332" cy="192"/>
            </a:xfrm>
            <a:prstGeom prst="rect">
              <a:avLst/>
            </a:prstGeom>
            <a:noFill/>
            <a:ln w="9525">
              <a:noFill/>
              <a:miter lim="800000"/>
              <a:headEnd/>
              <a:tailEnd/>
            </a:ln>
          </p:spPr>
          <p:txBody>
            <a:bodyPr wrap="none" lIns="0" tIns="0" rIns="0" bIns="0">
              <a:spAutoFit/>
            </a:bodyPr>
            <a:lstStyle/>
            <a:p>
              <a:r>
                <a:rPr lang="en-US" sz="2000">
                  <a:solidFill>
                    <a:srgbClr val="FF0000"/>
                  </a:solidFill>
                </a:rPr>
                <a:t>Z = f</a:t>
              </a:r>
              <a:endParaRPr lang="en-US"/>
            </a:p>
          </p:txBody>
        </p:sp>
        <p:sp>
          <p:nvSpPr>
            <p:cNvPr id="680044" name="Rectangle 108"/>
            <p:cNvSpPr>
              <a:spLocks noChangeArrowheads="1"/>
            </p:cNvSpPr>
            <p:nvPr/>
          </p:nvSpPr>
          <p:spPr bwMode="auto">
            <a:xfrm>
              <a:off x="720" y="2304"/>
              <a:ext cx="89" cy="192"/>
            </a:xfrm>
            <a:prstGeom prst="rect">
              <a:avLst/>
            </a:prstGeom>
            <a:noFill/>
            <a:ln w="9525">
              <a:noFill/>
              <a:miter lim="800000"/>
              <a:headEnd/>
              <a:tailEnd/>
            </a:ln>
          </p:spPr>
          <p:txBody>
            <a:bodyPr wrap="none" lIns="0" tIns="0" rIns="0" bIns="0">
              <a:spAutoFit/>
            </a:bodyPr>
            <a:lstStyle/>
            <a:p>
              <a:r>
                <a:rPr lang="en-US" sz="2000">
                  <a:solidFill>
                    <a:srgbClr val="FF0000"/>
                  </a:solidFill>
                </a:rPr>
                <a:t>0</a:t>
              </a:r>
              <a:endParaRPr lang="en-US"/>
            </a:p>
          </p:txBody>
        </p:sp>
        <p:sp>
          <p:nvSpPr>
            <p:cNvPr id="679944" name="Line 8"/>
            <p:cNvSpPr>
              <a:spLocks noChangeShapeType="1"/>
            </p:cNvSpPr>
            <p:nvPr/>
          </p:nvSpPr>
          <p:spPr bwMode="auto">
            <a:xfrm>
              <a:off x="1536" y="1920"/>
              <a:ext cx="344" cy="2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80047" name="Line 111"/>
            <p:cNvSpPr>
              <a:spLocks noChangeShapeType="1"/>
            </p:cNvSpPr>
            <p:nvPr/>
          </p:nvSpPr>
          <p:spPr bwMode="auto">
            <a:xfrm flipV="1">
              <a:off x="886" y="2144"/>
              <a:ext cx="389" cy="177"/>
            </a:xfrm>
            <a:prstGeom prst="line">
              <a:avLst/>
            </a:prstGeom>
            <a:noFill/>
            <a:ln w="22225">
              <a:solidFill>
                <a:srgbClr val="0000FF"/>
              </a:solidFill>
              <a:round/>
              <a:headEnd type="none" w="sm" len="sm"/>
              <a:tailEnd type="triangle" w="lg" len="lg"/>
            </a:ln>
            <a:effectLst/>
          </p:spPr>
          <p:txBody>
            <a:bodyPr/>
            <a:lstStyle/>
            <a:p>
              <a:endParaRPr lang="en-US"/>
            </a:p>
          </p:txBody>
        </p:sp>
        <p:sp>
          <p:nvSpPr>
            <p:cNvPr id="680048" name="Line 112"/>
            <p:cNvSpPr>
              <a:spLocks noChangeShapeType="1"/>
            </p:cNvSpPr>
            <p:nvPr/>
          </p:nvSpPr>
          <p:spPr bwMode="auto">
            <a:xfrm flipH="1" flipV="1">
              <a:off x="884" y="1926"/>
              <a:ext cx="2" cy="395"/>
            </a:xfrm>
            <a:prstGeom prst="line">
              <a:avLst/>
            </a:prstGeom>
            <a:noFill/>
            <a:ln w="22225">
              <a:solidFill>
                <a:srgbClr val="0000FF"/>
              </a:solidFill>
              <a:round/>
              <a:headEnd type="none" w="sm" len="sm"/>
              <a:tailEnd type="triangle" w="lg" len="lg"/>
            </a:ln>
            <a:effectLst/>
          </p:spPr>
          <p:txBody>
            <a:bodyPr/>
            <a:lstStyle/>
            <a:p>
              <a:endParaRPr lang="en-US"/>
            </a:p>
          </p:txBody>
        </p:sp>
        <p:sp>
          <p:nvSpPr>
            <p:cNvPr id="679955" name="Freeform 19"/>
            <p:cNvSpPr>
              <a:spLocks/>
            </p:cNvSpPr>
            <p:nvPr/>
          </p:nvSpPr>
          <p:spPr bwMode="auto">
            <a:xfrm>
              <a:off x="840" y="2280"/>
              <a:ext cx="88" cy="80"/>
            </a:xfrm>
            <a:custGeom>
              <a:avLst/>
              <a:gdLst/>
              <a:ahLst/>
              <a:cxnLst>
                <a:cxn ang="0">
                  <a:pos x="88" y="40"/>
                </a:cxn>
                <a:cxn ang="0">
                  <a:pos x="72" y="64"/>
                </a:cxn>
                <a:cxn ang="0">
                  <a:pos x="40" y="80"/>
                </a:cxn>
                <a:cxn ang="0">
                  <a:pos x="40" y="80"/>
                </a:cxn>
                <a:cxn ang="0">
                  <a:pos x="8" y="64"/>
                </a:cxn>
                <a:cxn ang="0">
                  <a:pos x="0" y="40"/>
                </a:cxn>
                <a:cxn ang="0">
                  <a:pos x="0" y="40"/>
                </a:cxn>
                <a:cxn ang="0">
                  <a:pos x="8" y="8"/>
                </a:cxn>
                <a:cxn ang="0">
                  <a:pos x="40" y="0"/>
                </a:cxn>
                <a:cxn ang="0">
                  <a:pos x="40" y="0"/>
                </a:cxn>
                <a:cxn ang="0">
                  <a:pos x="72" y="8"/>
                </a:cxn>
                <a:cxn ang="0">
                  <a:pos x="88" y="40"/>
                </a:cxn>
              </a:cxnLst>
              <a:rect l="0" t="0" r="r" b="b"/>
              <a:pathLst>
                <a:path w="88" h="80">
                  <a:moveTo>
                    <a:pt x="88" y="40"/>
                  </a:moveTo>
                  <a:lnTo>
                    <a:pt x="72" y="64"/>
                  </a:lnTo>
                  <a:lnTo>
                    <a:pt x="40" y="80"/>
                  </a:lnTo>
                  <a:lnTo>
                    <a:pt x="40" y="80"/>
                  </a:lnTo>
                  <a:lnTo>
                    <a:pt x="8" y="64"/>
                  </a:lnTo>
                  <a:lnTo>
                    <a:pt x="0" y="40"/>
                  </a:lnTo>
                  <a:lnTo>
                    <a:pt x="0" y="40"/>
                  </a:lnTo>
                  <a:lnTo>
                    <a:pt x="8" y="8"/>
                  </a:lnTo>
                  <a:lnTo>
                    <a:pt x="40" y="0"/>
                  </a:lnTo>
                  <a:lnTo>
                    <a:pt x="40" y="0"/>
                  </a:lnTo>
                  <a:lnTo>
                    <a:pt x="72" y="8"/>
                  </a:lnTo>
                  <a:lnTo>
                    <a:pt x="88" y="40"/>
                  </a:lnTo>
                  <a:close/>
                </a:path>
              </a:pathLst>
            </a:custGeom>
            <a:solidFill>
              <a:srgbClr val="FF0000"/>
            </a:solidFill>
            <a:ln w="9525">
              <a:noFill/>
              <a:round/>
              <a:headEnd/>
              <a:tailEnd/>
            </a:ln>
          </p:spPr>
          <p:txBody>
            <a:bodyPr/>
            <a:lstStyle/>
            <a:p>
              <a:endParaRPr lang="en-US"/>
            </a:p>
          </p:txBody>
        </p:sp>
        <p:sp>
          <p:nvSpPr>
            <p:cNvPr id="680049" name="Rectangle 113"/>
            <p:cNvSpPr>
              <a:spLocks noChangeArrowheads="1"/>
            </p:cNvSpPr>
            <p:nvPr/>
          </p:nvSpPr>
          <p:spPr bwMode="auto">
            <a:xfrm>
              <a:off x="720" y="172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Y</a:t>
              </a:r>
              <a:endParaRPr lang="en-US"/>
            </a:p>
          </p:txBody>
        </p:sp>
        <p:sp>
          <p:nvSpPr>
            <p:cNvPr id="680050" name="Rectangle 114"/>
            <p:cNvSpPr>
              <a:spLocks noChangeArrowheads="1"/>
            </p:cNvSpPr>
            <p:nvPr/>
          </p:nvSpPr>
          <p:spPr bwMode="auto">
            <a:xfrm>
              <a:off x="1296" y="196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X</a:t>
              </a:r>
              <a:endParaRPr lang="en-US"/>
            </a:p>
          </p:txBody>
        </p:sp>
        <p:sp>
          <p:nvSpPr>
            <p:cNvPr id="680051" name="Line 115"/>
            <p:cNvSpPr>
              <a:spLocks noChangeShapeType="1"/>
            </p:cNvSpPr>
            <p:nvPr/>
          </p:nvSpPr>
          <p:spPr bwMode="auto">
            <a:xfrm flipV="1">
              <a:off x="1680" y="2016"/>
              <a:ext cx="1152" cy="528"/>
            </a:xfrm>
            <a:prstGeom prst="line">
              <a:avLst/>
            </a:prstGeom>
            <a:noFill/>
            <a:ln w="22225">
              <a:solidFill>
                <a:srgbClr val="FFFF00"/>
              </a:solidFill>
              <a:round/>
              <a:headEnd type="none" w="sm" len="sm"/>
              <a:tailEnd type="none" w="sm" len="sm"/>
            </a:ln>
            <a:effectLst/>
          </p:spPr>
          <p:txBody>
            <a:bodyPr/>
            <a:lstStyle/>
            <a:p>
              <a:endParaRPr lang="en-US"/>
            </a:p>
          </p:txBody>
        </p:sp>
      </p:grpSp>
      <p:graphicFrame>
        <p:nvGraphicFramePr>
          <p:cNvPr id="914432" name="Object 2048"/>
          <p:cNvGraphicFramePr>
            <a:graphicFrameLocks noChangeAspect="1"/>
          </p:cNvGraphicFramePr>
          <p:nvPr/>
        </p:nvGraphicFramePr>
        <p:xfrm>
          <a:off x="6705600" y="4800600"/>
          <a:ext cx="1139825" cy="1657350"/>
        </p:xfrm>
        <a:graphic>
          <a:graphicData uri="http://schemas.openxmlformats.org/presentationml/2006/ole">
            <mc:AlternateContent xmlns:mc="http://schemas.openxmlformats.org/markup-compatibility/2006">
              <mc:Choice xmlns:v="urn:schemas-microsoft-com:vml" Requires="v">
                <p:oleObj name="Equation" r:id="rId3" imgW="558720" imgH="812520" progId="Equation.3">
                  <p:embed/>
                </p:oleObj>
              </mc:Choice>
              <mc:Fallback>
                <p:oleObj name="Equation" r:id="rId3" imgW="55872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800600"/>
                        <a:ext cx="1139825" cy="1657350"/>
                      </a:xfrm>
                      <a:prstGeom prst="rect">
                        <a:avLst/>
                      </a:prstGeom>
                      <a:solidFill>
                        <a:srgbClr val="FF99CC"/>
                      </a:solidFill>
                    </p:spPr>
                  </p:pic>
                </p:oleObj>
              </mc:Fallback>
            </mc:AlternateContent>
          </a:graphicData>
        </a:graphic>
      </p:graphicFrame>
    </p:spTree>
    <p:extLst>
      <p:ext uri="{BB962C8B-B14F-4D97-AF65-F5344CB8AC3E}">
        <p14:creationId xmlns:p14="http://schemas.microsoft.com/office/powerpoint/2010/main" val="142309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5029200" y="285750"/>
            <a:ext cx="4076700" cy="609600"/>
          </a:xfrm>
        </p:spPr>
        <p:txBody>
          <a:bodyPr/>
          <a:lstStyle/>
          <a:p>
            <a:r>
              <a:rPr lang="en-US"/>
              <a:t>Camera Parameters</a:t>
            </a:r>
          </a:p>
        </p:txBody>
      </p:sp>
      <p:sp>
        <p:nvSpPr>
          <p:cNvPr id="846851" name="Rectangle 3"/>
          <p:cNvSpPr>
            <a:spLocks noGrp="1" noChangeArrowheads="1"/>
          </p:cNvSpPr>
          <p:nvPr>
            <p:ph type="body" idx="1"/>
          </p:nvPr>
        </p:nvSpPr>
        <p:spPr>
          <a:xfrm>
            <a:off x="685800" y="2667000"/>
            <a:ext cx="7848600" cy="3810000"/>
          </a:xfrm>
          <a:noFill/>
          <a:ln/>
        </p:spPr>
        <p:txBody>
          <a:bodyPr/>
          <a:lstStyle/>
          <a:p>
            <a:pPr>
              <a:lnSpc>
                <a:spcPct val="90000"/>
              </a:lnSpc>
            </a:pPr>
            <a:r>
              <a:rPr lang="en-US" dirty="0"/>
              <a:t>Coordinate Systems</a:t>
            </a:r>
          </a:p>
          <a:p>
            <a:pPr lvl="1">
              <a:lnSpc>
                <a:spcPct val="90000"/>
              </a:lnSpc>
            </a:pPr>
            <a:r>
              <a:rPr lang="en-US" sz="1800" dirty="0"/>
              <a:t>Frame coordinates </a:t>
            </a:r>
            <a:r>
              <a:rPr lang="en-US" sz="1800" dirty="0">
                <a:solidFill>
                  <a:schemeClr val="tx2"/>
                </a:solidFill>
              </a:rPr>
              <a:t>(</a:t>
            </a:r>
            <a:r>
              <a:rPr lang="en-US" sz="1800" dirty="0" err="1">
                <a:solidFill>
                  <a:schemeClr val="tx2"/>
                </a:solidFill>
              </a:rPr>
              <a:t>x</a:t>
            </a:r>
            <a:r>
              <a:rPr lang="en-US" sz="1800" baseline="-25000" dirty="0" err="1">
                <a:solidFill>
                  <a:schemeClr val="tx2"/>
                </a:solidFill>
              </a:rPr>
              <a:t>im</a:t>
            </a:r>
            <a:r>
              <a:rPr lang="en-US" sz="1800" dirty="0">
                <a:solidFill>
                  <a:schemeClr val="tx2"/>
                </a:solidFill>
              </a:rPr>
              <a:t>, </a:t>
            </a:r>
            <a:r>
              <a:rPr lang="en-US" sz="1800" dirty="0" err="1">
                <a:solidFill>
                  <a:schemeClr val="tx2"/>
                </a:solidFill>
              </a:rPr>
              <a:t>y</a:t>
            </a:r>
            <a:r>
              <a:rPr lang="en-US" sz="1800" baseline="-25000" dirty="0" err="1">
                <a:solidFill>
                  <a:schemeClr val="tx2"/>
                </a:solidFill>
              </a:rPr>
              <a:t>im</a:t>
            </a:r>
            <a:r>
              <a:rPr lang="en-US" sz="1800" dirty="0">
                <a:solidFill>
                  <a:schemeClr val="tx2"/>
                </a:solidFill>
              </a:rPr>
              <a:t>) pixels</a:t>
            </a:r>
          </a:p>
          <a:p>
            <a:pPr lvl="1">
              <a:lnSpc>
                <a:spcPct val="90000"/>
              </a:lnSpc>
            </a:pPr>
            <a:r>
              <a:rPr lang="en-US" sz="1800" dirty="0"/>
              <a:t>Image coordinates </a:t>
            </a:r>
            <a:r>
              <a:rPr lang="en-US" sz="1800" dirty="0">
                <a:solidFill>
                  <a:schemeClr val="folHlink"/>
                </a:solidFill>
              </a:rPr>
              <a:t>(</a:t>
            </a:r>
            <a:r>
              <a:rPr lang="en-US" sz="1800" dirty="0" err="1">
                <a:solidFill>
                  <a:schemeClr val="folHlink"/>
                </a:solidFill>
              </a:rPr>
              <a:t>x,y</a:t>
            </a:r>
            <a:r>
              <a:rPr lang="en-US" sz="1800" dirty="0">
                <a:solidFill>
                  <a:schemeClr val="folHlink"/>
                </a:solidFill>
              </a:rPr>
              <a:t>)  in mm</a:t>
            </a:r>
          </a:p>
          <a:p>
            <a:pPr lvl="1">
              <a:lnSpc>
                <a:spcPct val="90000"/>
              </a:lnSpc>
            </a:pPr>
            <a:r>
              <a:rPr lang="en-US" sz="1800" dirty="0"/>
              <a:t>Camera coordinates </a:t>
            </a:r>
            <a:r>
              <a:rPr lang="en-US" sz="1800" dirty="0">
                <a:solidFill>
                  <a:srgbClr val="0066FF"/>
                </a:solidFill>
              </a:rPr>
              <a:t>(X,Y,Z) </a:t>
            </a:r>
          </a:p>
          <a:p>
            <a:pPr lvl="1">
              <a:lnSpc>
                <a:spcPct val="90000"/>
              </a:lnSpc>
            </a:pPr>
            <a:r>
              <a:rPr lang="en-US" sz="1800" dirty="0"/>
              <a:t>World coordinates </a:t>
            </a:r>
            <a:r>
              <a:rPr lang="en-US" sz="1800" dirty="0">
                <a:solidFill>
                  <a:schemeClr val="accent1"/>
                </a:solidFill>
              </a:rPr>
              <a:t>(</a:t>
            </a:r>
            <a:r>
              <a:rPr lang="en-US" sz="1800" dirty="0" err="1">
                <a:solidFill>
                  <a:schemeClr val="accent1"/>
                </a:solidFill>
              </a:rPr>
              <a:t>X</a:t>
            </a:r>
            <a:r>
              <a:rPr lang="en-US" sz="1800" baseline="-25000" dirty="0" err="1">
                <a:solidFill>
                  <a:schemeClr val="accent1"/>
                </a:solidFill>
              </a:rPr>
              <a:t>w</a:t>
            </a:r>
            <a:r>
              <a:rPr lang="en-US" sz="1800" dirty="0" err="1">
                <a:solidFill>
                  <a:schemeClr val="accent1"/>
                </a:solidFill>
              </a:rPr>
              <a:t>,Y</a:t>
            </a:r>
            <a:r>
              <a:rPr lang="en-US" sz="1800" baseline="-25000" dirty="0" err="1">
                <a:solidFill>
                  <a:schemeClr val="accent1"/>
                </a:solidFill>
              </a:rPr>
              <a:t>w</a:t>
            </a:r>
            <a:r>
              <a:rPr lang="en-US" sz="1800" dirty="0" err="1">
                <a:solidFill>
                  <a:schemeClr val="accent1"/>
                </a:solidFill>
              </a:rPr>
              <a:t>,Z</a:t>
            </a:r>
            <a:r>
              <a:rPr lang="en-US" sz="1800" baseline="-25000" dirty="0" err="1">
                <a:solidFill>
                  <a:schemeClr val="accent1"/>
                </a:solidFill>
              </a:rPr>
              <a:t>w</a:t>
            </a:r>
            <a:r>
              <a:rPr lang="en-US" sz="1800" dirty="0">
                <a:solidFill>
                  <a:schemeClr val="accent1"/>
                </a:solidFill>
              </a:rPr>
              <a:t>) </a:t>
            </a:r>
            <a:endParaRPr lang="en-US" sz="3400" dirty="0">
              <a:solidFill>
                <a:schemeClr val="accent1"/>
              </a:solidFill>
            </a:endParaRPr>
          </a:p>
          <a:p>
            <a:pPr>
              <a:lnSpc>
                <a:spcPct val="90000"/>
              </a:lnSpc>
            </a:pPr>
            <a:r>
              <a:rPr lang="en-US" dirty="0"/>
              <a:t>Camera Parameters</a:t>
            </a:r>
          </a:p>
          <a:p>
            <a:pPr lvl="1">
              <a:lnSpc>
                <a:spcPct val="90000"/>
              </a:lnSpc>
            </a:pPr>
            <a:r>
              <a:rPr lang="en-US" sz="1800" dirty="0"/>
              <a:t>Intrinsic Parameters (of the camera and the frame grabber): link the </a:t>
            </a:r>
            <a:r>
              <a:rPr lang="en-US" sz="1800" b="1" dirty="0"/>
              <a:t>frame coordinates</a:t>
            </a:r>
            <a:r>
              <a:rPr lang="en-US" sz="1800" dirty="0"/>
              <a:t> of an image point with its corresponding </a:t>
            </a:r>
            <a:r>
              <a:rPr lang="en-US" sz="1800" b="1" dirty="0"/>
              <a:t>camera coordinates</a:t>
            </a:r>
          </a:p>
          <a:p>
            <a:pPr lvl="1">
              <a:lnSpc>
                <a:spcPct val="90000"/>
              </a:lnSpc>
            </a:pPr>
            <a:r>
              <a:rPr lang="en-US" sz="1800" dirty="0"/>
              <a:t>Extrinsic parameters: define the location and orientation of the </a:t>
            </a:r>
            <a:r>
              <a:rPr lang="en-US" sz="1800" b="1" dirty="0"/>
              <a:t>camera coordinate system</a:t>
            </a:r>
            <a:r>
              <a:rPr lang="en-US" sz="1800" dirty="0"/>
              <a:t> with respect to the </a:t>
            </a:r>
            <a:r>
              <a:rPr lang="en-US" sz="1800" b="1" dirty="0"/>
              <a:t>world coordinate system</a:t>
            </a:r>
          </a:p>
          <a:p>
            <a:pPr>
              <a:lnSpc>
                <a:spcPct val="90000"/>
              </a:lnSpc>
            </a:pPr>
            <a:endParaRPr lang="en-US" b="1" dirty="0"/>
          </a:p>
        </p:txBody>
      </p:sp>
      <p:grpSp>
        <p:nvGrpSpPr>
          <p:cNvPr id="846852" name="Group 4"/>
          <p:cNvGrpSpPr>
            <a:grpSpLocks/>
          </p:cNvGrpSpPr>
          <p:nvPr/>
        </p:nvGrpSpPr>
        <p:grpSpPr bwMode="auto">
          <a:xfrm>
            <a:off x="1143000" y="990600"/>
            <a:ext cx="7162800" cy="3505200"/>
            <a:chOff x="720" y="624"/>
            <a:chExt cx="4512" cy="2208"/>
          </a:xfrm>
        </p:grpSpPr>
        <p:grpSp>
          <p:nvGrpSpPr>
            <p:cNvPr id="846853" name="Group 5"/>
            <p:cNvGrpSpPr>
              <a:grpSpLocks/>
            </p:cNvGrpSpPr>
            <p:nvPr/>
          </p:nvGrpSpPr>
          <p:grpSpPr bwMode="auto">
            <a:xfrm>
              <a:off x="3792" y="1968"/>
              <a:ext cx="1440" cy="864"/>
              <a:chOff x="3792" y="1968"/>
              <a:chExt cx="1440" cy="864"/>
            </a:xfrm>
          </p:grpSpPr>
          <p:grpSp>
            <p:nvGrpSpPr>
              <p:cNvPr id="846854" name="Group 6"/>
              <p:cNvGrpSpPr>
                <a:grpSpLocks/>
              </p:cNvGrpSpPr>
              <p:nvPr/>
            </p:nvGrpSpPr>
            <p:grpSpPr bwMode="auto">
              <a:xfrm>
                <a:off x="4080" y="2064"/>
                <a:ext cx="864" cy="624"/>
                <a:chOff x="4080" y="2064"/>
                <a:chExt cx="864" cy="624"/>
              </a:xfrm>
            </p:grpSpPr>
            <p:sp>
              <p:nvSpPr>
                <p:cNvPr id="846855"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6"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7"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46858"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46859"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46860"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46861" name="Group 13"/>
            <p:cNvGrpSpPr>
              <a:grpSpLocks/>
            </p:cNvGrpSpPr>
            <p:nvPr/>
          </p:nvGrpSpPr>
          <p:grpSpPr bwMode="auto">
            <a:xfrm>
              <a:off x="3244" y="624"/>
              <a:ext cx="1028" cy="1056"/>
              <a:chOff x="3244" y="624"/>
              <a:chExt cx="1028" cy="1056"/>
            </a:xfrm>
          </p:grpSpPr>
          <p:sp>
            <p:nvSpPr>
              <p:cNvPr id="846862"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3"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4"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5"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46866"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46867"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46868"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46869"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46870"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1"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2"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46873"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dirty="0">
                  <a:solidFill>
                    <a:schemeClr val="folHlink"/>
                  </a:solidFill>
                </a:rPr>
                <a:t>y</a:t>
              </a:r>
            </a:p>
          </p:txBody>
        </p:sp>
        <p:sp>
          <p:nvSpPr>
            <p:cNvPr id="846874"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46875"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46876"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46877"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46878" name="Rectangle 30"/>
            <p:cNvSpPr>
              <a:spLocks noChangeArrowheads="1"/>
            </p:cNvSpPr>
            <p:nvPr/>
          </p:nvSpPr>
          <p:spPr bwMode="auto">
            <a:xfrm>
              <a:off x="3984" y="2160"/>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46879" name="Rectangle 31"/>
            <p:cNvSpPr>
              <a:spLocks noChangeArrowheads="1"/>
            </p:cNvSpPr>
            <p:nvPr/>
          </p:nvSpPr>
          <p:spPr bwMode="auto">
            <a:xfrm>
              <a:off x="3456" y="1968"/>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46880"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1"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46882" name="Group 34"/>
            <p:cNvGrpSpPr>
              <a:grpSpLocks/>
            </p:cNvGrpSpPr>
            <p:nvPr/>
          </p:nvGrpSpPr>
          <p:grpSpPr bwMode="auto">
            <a:xfrm>
              <a:off x="720" y="624"/>
              <a:ext cx="1910" cy="1018"/>
              <a:chOff x="720" y="624"/>
              <a:chExt cx="1910" cy="1018"/>
            </a:xfrm>
          </p:grpSpPr>
          <p:sp>
            <p:nvSpPr>
              <p:cNvPr id="846883"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46884"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5"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6"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46887"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46888"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9"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sp>
          <p:nvSpPr>
            <p:cNvPr id="846890"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46892" name="Text Box 44"/>
          <p:cNvSpPr txBox="1">
            <a:spLocks noChangeArrowheads="1"/>
          </p:cNvSpPr>
          <p:nvPr/>
        </p:nvSpPr>
        <p:spPr bwMode="auto">
          <a:xfrm>
            <a:off x="5867400" y="9906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Pose / Camera</a:t>
            </a:r>
          </a:p>
        </p:txBody>
      </p:sp>
      <p:sp>
        <p:nvSpPr>
          <p:cNvPr id="846893" name="Text Box 45"/>
          <p:cNvSpPr txBox="1">
            <a:spLocks noChangeArrowheads="1"/>
          </p:cNvSpPr>
          <p:nvPr/>
        </p:nvSpPr>
        <p:spPr bwMode="auto">
          <a:xfrm>
            <a:off x="6781800" y="26670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Object  / World</a:t>
            </a:r>
          </a:p>
        </p:txBody>
      </p:sp>
      <p:sp>
        <p:nvSpPr>
          <p:cNvPr id="846894" name="Text Box 46"/>
          <p:cNvSpPr txBox="1">
            <a:spLocks noChangeArrowheads="1"/>
          </p:cNvSpPr>
          <p:nvPr/>
        </p:nvSpPr>
        <p:spPr bwMode="auto">
          <a:xfrm>
            <a:off x="685800" y="1295400"/>
            <a:ext cx="9144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Image frame</a:t>
            </a:r>
          </a:p>
        </p:txBody>
      </p:sp>
      <p:sp>
        <p:nvSpPr>
          <p:cNvPr id="846895" name="Text Box 47"/>
          <p:cNvSpPr txBox="1">
            <a:spLocks noChangeArrowheads="1"/>
          </p:cNvSpPr>
          <p:nvPr/>
        </p:nvSpPr>
        <p:spPr bwMode="auto">
          <a:xfrm>
            <a:off x="3581400" y="1828800"/>
            <a:ext cx="11430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Frame Grabber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3886200" y="285750"/>
            <a:ext cx="5219700" cy="609600"/>
          </a:xfrm>
        </p:spPr>
        <p:txBody>
          <a:bodyPr/>
          <a:lstStyle/>
          <a:p>
            <a:r>
              <a:rPr lang="en-US"/>
              <a:t>Intrinsic Parameters (I)</a:t>
            </a:r>
          </a:p>
        </p:txBody>
      </p:sp>
      <p:sp>
        <p:nvSpPr>
          <p:cNvPr id="828419" name="Rectangle 3"/>
          <p:cNvSpPr>
            <a:spLocks noGrp="1" noChangeArrowheads="1"/>
          </p:cNvSpPr>
          <p:nvPr>
            <p:ph type="body" idx="1"/>
          </p:nvPr>
        </p:nvSpPr>
        <p:spPr>
          <a:xfrm>
            <a:off x="685800" y="3581400"/>
            <a:ext cx="7848600" cy="2819400"/>
          </a:xfrm>
          <a:noFill/>
          <a:ln/>
        </p:spPr>
        <p:txBody>
          <a:bodyPr/>
          <a:lstStyle/>
          <a:p>
            <a:pPr>
              <a:lnSpc>
                <a:spcPct val="80000"/>
              </a:lnSpc>
            </a:pPr>
            <a:r>
              <a:rPr lang="en-US" sz="2000" dirty="0"/>
              <a:t>From image to frame</a:t>
            </a:r>
          </a:p>
          <a:p>
            <a:pPr lvl="1">
              <a:lnSpc>
                <a:spcPct val="80000"/>
              </a:lnSpc>
            </a:pPr>
            <a:r>
              <a:rPr lang="en-US" sz="1800" dirty="0"/>
              <a:t>Image center</a:t>
            </a:r>
          </a:p>
          <a:p>
            <a:pPr lvl="1">
              <a:lnSpc>
                <a:spcPct val="80000"/>
              </a:lnSpc>
            </a:pPr>
            <a:r>
              <a:rPr lang="en-US" sz="1800" dirty="0"/>
              <a:t>Directions of axes</a:t>
            </a:r>
          </a:p>
          <a:p>
            <a:pPr lvl="1">
              <a:lnSpc>
                <a:spcPct val="80000"/>
              </a:lnSpc>
            </a:pPr>
            <a:r>
              <a:rPr lang="en-US" sz="1800" dirty="0"/>
              <a:t>Pixel size</a:t>
            </a:r>
          </a:p>
          <a:p>
            <a:pPr>
              <a:lnSpc>
                <a:spcPct val="80000"/>
              </a:lnSpc>
            </a:pPr>
            <a:r>
              <a:rPr lang="en-US" sz="2000" dirty="0"/>
              <a:t>From 3D to 2D</a:t>
            </a:r>
          </a:p>
          <a:p>
            <a:pPr lvl="1">
              <a:lnSpc>
                <a:spcPct val="80000"/>
              </a:lnSpc>
            </a:pPr>
            <a:r>
              <a:rPr lang="en-US" sz="2400" dirty="0"/>
              <a:t>Perspective projection</a:t>
            </a:r>
          </a:p>
          <a:p>
            <a:pPr>
              <a:lnSpc>
                <a:spcPct val="80000"/>
              </a:lnSpc>
            </a:pPr>
            <a:r>
              <a:rPr lang="en-US" sz="2000" dirty="0"/>
              <a:t>Intrinsic Parameters</a:t>
            </a:r>
          </a:p>
          <a:p>
            <a:pPr lvl="1">
              <a:lnSpc>
                <a:spcPct val="80000"/>
              </a:lnSpc>
            </a:pPr>
            <a:r>
              <a:rPr lang="en-US" sz="1600" dirty="0"/>
              <a:t>(o</a:t>
            </a:r>
            <a:r>
              <a:rPr lang="en-US" sz="1500" dirty="0"/>
              <a:t>x</a:t>
            </a:r>
            <a:r>
              <a:rPr lang="en-US" sz="1600" dirty="0"/>
              <a:t> ,</a:t>
            </a:r>
            <a:r>
              <a:rPr lang="en-US" sz="1600" dirty="0" err="1"/>
              <a:t>o</a:t>
            </a:r>
            <a:r>
              <a:rPr lang="en-US" sz="1500" dirty="0" err="1"/>
              <a:t>y</a:t>
            </a:r>
            <a:r>
              <a:rPr lang="en-US" sz="1600" dirty="0"/>
              <a:t>) : image center (in pixels)</a:t>
            </a:r>
            <a:endParaRPr lang="en-US" sz="1600" dirty="0">
              <a:solidFill>
                <a:schemeClr val="tx2"/>
              </a:solidFill>
            </a:endParaRPr>
          </a:p>
          <a:p>
            <a:pPr lvl="1">
              <a:lnSpc>
                <a:spcPct val="80000"/>
              </a:lnSpc>
            </a:pPr>
            <a:r>
              <a:rPr lang="en-US" sz="1600" dirty="0"/>
              <a:t>(</a:t>
            </a:r>
            <a:r>
              <a:rPr lang="en-US" sz="1600" dirty="0" err="1"/>
              <a:t>s</a:t>
            </a:r>
            <a:r>
              <a:rPr lang="en-US" sz="1500" dirty="0" err="1"/>
              <a:t>x</a:t>
            </a:r>
            <a:r>
              <a:rPr lang="en-US" sz="1600" dirty="0"/>
              <a:t> ,</a:t>
            </a:r>
            <a:r>
              <a:rPr lang="en-US" sz="1600" dirty="0" err="1"/>
              <a:t>s</a:t>
            </a:r>
            <a:r>
              <a:rPr lang="en-US" sz="1500" dirty="0" err="1"/>
              <a:t>y</a:t>
            </a:r>
            <a:r>
              <a:rPr lang="en-US" sz="1600" dirty="0"/>
              <a:t>) : effective size of the pixel (in mm)</a:t>
            </a:r>
            <a:endParaRPr lang="en-US" sz="1600" dirty="0">
              <a:solidFill>
                <a:schemeClr val="tx2"/>
              </a:solidFill>
            </a:endParaRPr>
          </a:p>
          <a:p>
            <a:pPr lvl="1">
              <a:lnSpc>
                <a:spcPct val="80000"/>
              </a:lnSpc>
            </a:pPr>
            <a:r>
              <a:rPr lang="en-US" sz="1600" dirty="0"/>
              <a:t>f:  focal length</a:t>
            </a:r>
          </a:p>
          <a:p>
            <a:pPr lvl="1">
              <a:lnSpc>
                <a:spcPct val="80000"/>
              </a:lnSpc>
            </a:pPr>
            <a:endParaRPr lang="en-US" sz="1600" b="1" dirty="0"/>
          </a:p>
          <a:p>
            <a:pPr>
              <a:lnSpc>
                <a:spcPct val="80000"/>
              </a:lnSpc>
            </a:pPr>
            <a:endParaRPr lang="en-US" sz="2000" b="1" dirty="0"/>
          </a:p>
        </p:txBody>
      </p:sp>
      <p:grpSp>
        <p:nvGrpSpPr>
          <p:cNvPr id="828473" name="Group 57"/>
          <p:cNvGrpSpPr>
            <a:grpSpLocks/>
          </p:cNvGrpSpPr>
          <p:nvPr/>
        </p:nvGrpSpPr>
        <p:grpSpPr bwMode="auto">
          <a:xfrm>
            <a:off x="533400" y="1066800"/>
            <a:ext cx="7467600" cy="2301875"/>
            <a:chOff x="336" y="672"/>
            <a:chExt cx="4704" cy="1450"/>
          </a:xfrm>
        </p:grpSpPr>
        <p:sp>
          <p:nvSpPr>
            <p:cNvPr id="828445" name="Rectangle 29"/>
            <p:cNvSpPr>
              <a:spLocks noChangeArrowheads="1"/>
            </p:cNvSpPr>
            <p:nvPr/>
          </p:nvSpPr>
          <p:spPr bwMode="auto">
            <a:xfrm>
              <a:off x="3264" y="960"/>
              <a:ext cx="1008" cy="720"/>
            </a:xfrm>
            <a:prstGeom prst="rect">
              <a:avLst/>
            </a:prstGeom>
            <a:solidFill>
              <a:srgbClr val="FF99CC">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28446" name="Line 30"/>
            <p:cNvSpPr>
              <a:spLocks noChangeShapeType="1"/>
            </p:cNvSpPr>
            <p:nvPr/>
          </p:nvSpPr>
          <p:spPr bwMode="auto">
            <a:xfrm>
              <a:off x="3264" y="96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28447" name="Line 31"/>
            <p:cNvSpPr>
              <a:spLocks noChangeShapeType="1"/>
            </p:cNvSpPr>
            <p:nvPr/>
          </p:nvSpPr>
          <p:spPr bwMode="auto">
            <a:xfrm>
              <a:off x="3264" y="96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28448" name="Rectangle 32"/>
            <p:cNvSpPr>
              <a:spLocks noChangeArrowheads="1"/>
            </p:cNvSpPr>
            <p:nvPr/>
          </p:nvSpPr>
          <p:spPr bwMode="auto">
            <a:xfrm>
              <a:off x="4512" y="86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28449" name="Rectangle 33"/>
            <p:cNvSpPr>
              <a:spLocks noChangeArrowheads="1"/>
            </p:cNvSpPr>
            <p:nvPr/>
          </p:nvSpPr>
          <p:spPr bwMode="auto">
            <a:xfrm>
              <a:off x="2928" y="163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28457" name="Oval 41"/>
            <p:cNvSpPr>
              <a:spLocks noChangeArrowheads="1"/>
            </p:cNvSpPr>
            <p:nvPr/>
          </p:nvSpPr>
          <p:spPr bwMode="auto">
            <a:xfrm>
              <a:off x="3984" y="148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28458" name="Rectangle 42"/>
            <p:cNvSpPr>
              <a:spLocks noChangeArrowheads="1"/>
            </p:cNvSpPr>
            <p:nvPr/>
          </p:nvSpPr>
          <p:spPr bwMode="auto">
            <a:xfrm>
              <a:off x="4320" y="1392"/>
              <a:ext cx="720" cy="442"/>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Pixel</a:t>
              </a:r>
            </a:p>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nvGrpSpPr>
            <p:cNvPr id="828463" name="Group 47"/>
            <p:cNvGrpSpPr>
              <a:grpSpLocks/>
            </p:cNvGrpSpPr>
            <p:nvPr/>
          </p:nvGrpSpPr>
          <p:grpSpPr bwMode="auto">
            <a:xfrm>
              <a:off x="336" y="672"/>
              <a:ext cx="2305" cy="1450"/>
              <a:chOff x="2783" y="1344"/>
              <a:chExt cx="2305" cy="1450"/>
            </a:xfrm>
          </p:grpSpPr>
          <p:sp>
            <p:nvSpPr>
              <p:cNvPr id="828430" name="Line 14"/>
              <p:cNvSpPr>
                <a:spLocks noChangeShapeType="1"/>
              </p:cNvSpPr>
              <p:nvPr/>
            </p:nvSpPr>
            <p:spPr bwMode="auto">
              <a:xfrm rot="-160396" flipH="1" flipV="1">
                <a:off x="3021" y="2477"/>
                <a:ext cx="450" cy="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28431" name="Line 15"/>
              <p:cNvSpPr>
                <a:spLocks noChangeShapeType="1"/>
              </p:cNvSpPr>
              <p:nvPr/>
            </p:nvSpPr>
            <p:spPr bwMode="auto">
              <a:xfrm rot="21439604" flipV="1">
                <a:off x="3463" y="2067"/>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28432" name="Line 16"/>
              <p:cNvSpPr>
                <a:spLocks noChangeShapeType="1"/>
              </p:cNvSpPr>
              <p:nvPr/>
            </p:nvSpPr>
            <p:spPr bwMode="auto">
              <a:xfrm rot="10639604" flipH="1">
                <a:off x="3454" y="1667"/>
                <a:ext cx="950" cy="809"/>
              </a:xfrm>
              <a:prstGeom prst="line">
                <a:avLst/>
              </a:prstGeom>
              <a:noFill/>
              <a:ln w="22225">
                <a:solidFill>
                  <a:srgbClr val="0000FF"/>
                </a:solidFill>
                <a:round/>
                <a:headEnd type="none" w="sm" len="sm"/>
                <a:tailEnd type="triangle" w="lg" len="lg"/>
              </a:ln>
              <a:effectLst/>
            </p:spPr>
            <p:txBody>
              <a:bodyPr/>
              <a:lstStyle/>
              <a:p>
                <a:endParaRPr lang="en-US"/>
              </a:p>
            </p:txBody>
          </p:sp>
          <p:sp>
            <p:nvSpPr>
              <p:cNvPr id="828433" name="Rectangle 17"/>
              <p:cNvSpPr>
                <a:spLocks noChangeArrowheads="1"/>
              </p:cNvSpPr>
              <p:nvPr/>
            </p:nvSpPr>
            <p:spPr bwMode="auto">
              <a:xfrm rot="-160396">
                <a:off x="3216" y="1920"/>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28434" name="Rectangle 18"/>
              <p:cNvSpPr>
                <a:spLocks noChangeArrowheads="1"/>
              </p:cNvSpPr>
              <p:nvPr/>
            </p:nvSpPr>
            <p:spPr bwMode="auto">
              <a:xfrm rot="-160396">
                <a:off x="4416" y="1392"/>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28435" name="Rectangle 19"/>
              <p:cNvSpPr>
                <a:spLocks noChangeArrowheads="1"/>
              </p:cNvSpPr>
              <p:nvPr/>
            </p:nvSpPr>
            <p:spPr bwMode="auto">
              <a:xfrm rot="-160396">
                <a:off x="2783" y="2398"/>
                <a:ext cx="192"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28439" name="Line 23"/>
              <p:cNvSpPr>
                <a:spLocks noChangeShapeType="1"/>
              </p:cNvSpPr>
              <p:nvPr/>
            </p:nvSpPr>
            <p:spPr bwMode="auto">
              <a:xfrm flipH="1" flipV="1">
                <a:off x="3648" y="2016"/>
                <a:ext cx="720" cy="0"/>
              </a:xfrm>
              <a:prstGeom prst="line">
                <a:avLst/>
              </a:prstGeom>
              <a:noFill/>
              <a:ln w="22225">
                <a:solidFill>
                  <a:srgbClr val="FFFF00"/>
                </a:solidFill>
                <a:round/>
                <a:headEnd type="none" w="sm" len="sm"/>
                <a:tailEnd type="triangle" w="med" len="sm"/>
              </a:ln>
              <a:effectLst/>
            </p:spPr>
            <p:txBody>
              <a:bodyPr/>
              <a:lstStyle/>
              <a:p>
                <a:endParaRPr lang="en-US"/>
              </a:p>
            </p:txBody>
          </p:sp>
          <p:sp>
            <p:nvSpPr>
              <p:cNvPr id="828440" name="Line 24"/>
              <p:cNvSpPr>
                <a:spLocks noChangeShapeType="1"/>
              </p:cNvSpPr>
              <p:nvPr/>
            </p:nvSpPr>
            <p:spPr bwMode="auto">
              <a:xfrm flipH="1" flipV="1">
                <a:off x="3984" y="1680"/>
                <a:ext cx="0" cy="624"/>
              </a:xfrm>
              <a:prstGeom prst="line">
                <a:avLst/>
              </a:prstGeom>
              <a:noFill/>
              <a:ln w="22225">
                <a:solidFill>
                  <a:srgbClr val="FFFF00"/>
                </a:solidFill>
                <a:round/>
                <a:headEnd type="none" w="sm" len="sm"/>
                <a:tailEnd type="triangle" w="med" len="sm"/>
              </a:ln>
              <a:effectLst/>
            </p:spPr>
            <p:txBody>
              <a:bodyPr/>
              <a:lstStyle/>
              <a:p>
                <a:endParaRPr lang="en-US"/>
              </a:p>
            </p:txBody>
          </p:sp>
          <p:sp>
            <p:nvSpPr>
              <p:cNvPr id="828441" name="Rectangle 25"/>
              <p:cNvSpPr>
                <a:spLocks noChangeArrowheads="1"/>
              </p:cNvSpPr>
              <p:nvPr/>
            </p:nvSpPr>
            <p:spPr bwMode="auto">
              <a:xfrm>
                <a:off x="3504" y="1824"/>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28442" name="Rectangle 26"/>
              <p:cNvSpPr>
                <a:spLocks noChangeArrowheads="1"/>
              </p:cNvSpPr>
              <p:nvPr/>
            </p:nvSpPr>
            <p:spPr bwMode="auto">
              <a:xfrm>
                <a:off x="3936" y="1344"/>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28444" name="Rectangle 28"/>
              <p:cNvSpPr>
                <a:spLocks noChangeArrowheads="1"/>
              </p:cNvSpPr>
              <p:nvPr/>
            </p:nvSpPr>
            <p:spPr bwMode="auto">
              <a:xfrm>
                <a:off x="3312" y="2544"/>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28455" name="Oval 39"/>
              <p:cNvSpPr>
                <a:spLocks noChangeArrowheads="1"/>
              </p:cNvSpPr>
              <p:nvPr/>
            </p:nvSpPr>
            <p:spPr bwMode="auto">
              <a:xfrm>
                <a:off x="4128" y="2112"/>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28456" name="Rectangle 40"/>
              <p:cNvSpPr>
                <a:spLocks noChangeArrowheads="1"/>
              </p:cNvSpPr>
              <p:nvPr/>
            </p:nvSpPr>
            <p:spPr bwMode="auto">
              <a:xfrm>
                <a:off x="4320" y="2016"/>
                <a:ext cx="768"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p (x,y,f)</a:t>
                </a:r>
              </a:p>
            </p:txBody>
          </p:sp>
          <p:sp>
            <p:nvSpPr>
              <p:cNvPr id="828462" name="Rectangle 46"/>
              <p:cNvSpPr>
                <a:spLocks noChangeArrowheads="1"/>
              </p:cNvSpPr>
              <p:nvPr/>
            </p:nvSpPr>
            <p:spPr bwMode="auto">
              <a:xfrm>
                <a:off x="3744" y="1776"/>
                <a:ext cx="528" cy="480"/>
              </a:xfrm>
              <a:prstGeom prst="rect">
                <a:avLst/>
              </a:prstGeom>
              <a:solidFill>
                <a:srgbClr val="CC99FF">
                  <a:alpha val="50000"/>
                </a:srgbClr>
              </a:solidFill>
              <a:ln w="12700">
                <a:solidFill>
                  <a:schemeClr val="tx1"/>
                </a:solidFill>
                <a:miter lim="800000"/>
                <a:headEnd type="none" w="sm" len="sm"/>
                <a:tailEnd type="none" w="sm" len="sm"/>
              </a:ln>
              <a:effectLst/>
            </p:spPr>
            <p:txBody>
              <a:bodyPr wrap="none" anchor="ctr"/>
              <a:lstStyle/>
              <a:p>
                <a:endParaRPr lang="en-US"/>
              </a:p>
            </p:txBody>
          </p:sp>
        </p:grpSp>
        <p:sp>
          <p:nvSpPr>
            <p:cNvPr id="828464" name="Line 48"/>
            <p:cNvSpPr>
              <a:spLocks noChangeShapeType="1"/>
            </p:cNvSpPr>
            <p:nvPr/>
          </p:nvSpPr>
          <p:spPr bwMode="auto">
            <a:xfrm>
              <a:off x="3744" y="768"/>
              <a:ext cx="0" cy="1104"/>
            </a:xfrm>
            <a:prstGeom prst="line">
              <a:avLst/>
            </a:prstGeom>
            <a:noFill/>
            <a:ln w="12700">
              <a:solidFill>
                <a:schemeClr val="tx1"/>
              </a:solidFill>
              <a:round/>
              <a:headEnd type="none" w="sm" len="sm"/>
              <a:tailEnd type="none" w="sm" len="sm"/>
            </a:ln>
            <a:effectLst/>
          </p:spPr>
          <p:txBody>
            <a:bodyPr/>
            <a:lstStyle/>
            <a:p>
              <a:endParaRPr lang="en-US"/>
            </a:p>
          </p:txBody>
        </p:sp>
        <p:sp>
          <p:nvSpPr>
            <p:cNvPr id="828465" name="Line 49"/>
            <p:cNvSpPr>
              <a:spLocks noChangeShapeType="1"/>
            </p:cNvSpPr>
            <p:nvPr/>
          </p:nvSpPr>
          <p:spPr bwMode="auto">
            <a:xfrm>
              <a:off x="3120" y="1344"/>
              <a:ext cx="1296" cy="0"/>
            </a:xfrm>
            <a:prstGeom prst="line">
              <a:avLst/>
            </a:prstGeom>
            <a:noFill/>
            <a:ln w="12700">
              <a:solidFill>
                <a:schemeClr val="tx1"/>
              </a:solidFill>
              <a:round/>
              <a:headEnd type="none" w="sm" len="sm"/>
              <a:tailEnd type="none" w="sm" len="sm"/>
            </a:ln>
            <a:effectLst/>
          </p:spPr>
          <p:txBody>
            <a:bodyPr/>
            <a:lstStyle/>
            <a:p>
              <a:endParaRPr lang="en-US"/>
            </a:p>
          </p:txBody>
        </p:sp>
        <p:sp>
          <p:nvSpPr>
            <p:cNvPr id="828466" name="Rectangle 50"/>
            <p:cNvSpPr>
              <a:spLocks noChangeArrowheads="1"/>
            </p:cNvSpPr>
            <p:nvPr/>
          </p:nvSpPr>
          <p:spPr bwMode="auto">
            <a:xfrm>
              <a:off x="3744" y="672"/>
              <a:ext cx="272"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o</a:t>
              </a:r>
              <a:r>
                <a:rPr lang="en-US" sz="2000" baseline="-25000">
                  <a:solidFill>
                    <a:schemeClr val="folHlink"/>
                  </a:solidFill>
                </a:rPr>
                <a:t>x</a:t>
              </a:r>
            </a:p>
          </p:txBody>
        </p:sp>
        <p:sp>
          <p:nvSpPr>
            <p:cNvPr id="828467" name="Rectangle 51"/>
            <p:cNvSpPr>
              <a:spLocks noChangeArrowheads="1"/>
            </p:cNvSpPr>
            <p:nvPr/>
          </p:nvSpPr>
          <p:spPr bwMode="auto">
            <a:xfrm>
              <a:off x="2784" y="1200"/>
              <a:ext cx="416" cy="250"/>
            </a:xfrm>
            <a:prstGeom prst="rect">
              <a:avLst/>
            </a:prstGeom>
            <a:noFill/>
            <a:ln w="12700">
              <a:noFill/>
              <a:miter lim="800000"/>
              <a:headEnd type="none" w="sm" len="sm"/>
              <a:tailEnd type="none" w="sm" len="sm"/>
            </a:ln>
            <a:effectLst/>
          </p:spPr>
          <p:txBody>
            <a:bodyPr wrap="square">
              <a:spAutoFit/>
            </a:bodyPr>
            <a:lstStyle/>
            <a:p>
              <a:r>
                <a:rPr lang="en-US" sz="2000" dirty="0" err="1">
                  <a:solidFill>
                    <a:schemeClr val="folHlink"/>
                  </a:solidFill>
                </a:rPr>
                <a:t>o</a:t>
              </a:r>
              <a:r>
                <a:rPr lang="en-US" sz="2000" baseline="-25000" dirty="0" err="1">
                  <a:solidFill>
                    <a:schemeClr val="folHlink"/>
                  </a:solidFill>
                </a:rPr>
                <a:t>y</a:t>
              </a:r>
              <a:endParaRPr lang="en-US" sz="2000" baseline="-25000" dirty="0">
                <a:solidFill>
                  <a:schemeClr val="folHlink"/>
                </a:solidFill>
              </a:endParaRPr>
            </a:p>
          </p:txBody>
        </p:sp>
        <p:sp>
          <p:nvSpPr>
            <p:cNvPr id="828468" name="Rectangle 52"/>
            <p:cNvSpPr>
              <a:spLocks noChangeArrowheads="1"/>
            </p:cNvSpPr>
            <p:nvPr/>
          </p:nvSpPr>
          <p:spPr bwMode="auto">
            <a:xfrm>
              <a:off x="2832" y="76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(0,0)</a:t>
              </a:r>
            </a:p>
          </p:txBody>
        </p:sp>
        <p:sp>
          <p:nvSpPr>
            <p:cNvPr id="828469" name="Freeform 53"/>
            <p:cNvSpPr>
              <a:spLocks/>
            </p:cNvSpPr>
            <p:nvPr/>
          </p:nvSpPr>
          <p:spPr bwMode="auto">
            <a:xfrm>
              <a:off x="1536" y="1096"/>
              <a:ext cx="2160" cy="248"/>
            </a:xfrm>
            <a:custGeom>
              <a:avLst/>
              <a:gdLst/>
              <a:ahLst/>
              <a:cxnLst>
                <a:cxn ang="0">
                  <a:pos x="0" y="248"/>
                </a:cxn>
                <a:cxn ang="0">
                  <a:pos x="912" y="8"/>
                </a:cxn>
                <a:cxn ang="0">
                  <a:pos x="2160" y="200"/>
                </a:cxn>
              </a:cxnLst>
              <a:rect l="0" t="0" r="r" b="b"/>
              <a:pathLst>
                <a:path w="2160" h="248">
                  <a:moveTo>
                    <a:pt x="0" y="248"/>
                  </a:moveTo>
                  <a:cubicBezTo>
                    <a:pt x="276" y="132"/>
                    <a:pt x="552" y="16"/>
                    <a:pt x="912" y="8"/>
                  </a:cubicBezTo>
                  <a:cubicBezTo>
                    <a:pt x="1272" y="0"/>
                    <a:pt x="1716" y="100"/>
                    <a:pt x="2160" y="200"/>
                  </a:cubicBezTo>
                </a:path>
              </a:pathLst>
            </a:custGeom>
            <a:noFill/>
            <a:ln w="19050" cap="flat" cmpd="sng">
              <a:solidFill>
                <a:srgbClr val="0000FF"/>
              </a:solidFill>
              <a:prstDash val="dash"/>
              <a:round/>
              <a:headEnd type="none" w="sm" len="sm"/>
              <a:tailEnd type="stealth" w="lg" len="med"/>
            </a:ln>
            <a:effectLst/>
          </p:spPr>
          <p:txBody>
            <a:bodyPr/>
            <a:lstStyle/>
            <a:p>
              <a:endParaRPr lang="en-US"/>
            </a:p>
          </p:txBody>
        </p:sp>
        <p:sp>
          <p:nvSpPr>
            <p:cNvPr id="828471" name="Freeform 55"/>
            <p:cNvSpPr>
              <a:spLocks/>
            </p:cNvSpPr>
            <p:nvPr/>
          </p:nvSpPr>
          <p:spPr bwMode="auto">
            <a:xfrm>
              <a:off x="1728" y="1488"/>
              <a:ext cx="2208" cy="576"/>
            </a:xfrm>
            <a:custGeom>
              <a:avLst/>
              <a:gdLst/>
              <a:ahLst/>
              <a:cxnLst>
                <a:cxn ang="0">
                  <a:pos x="0" y="0"/>
                </a:cxn>
                <a:cxn ang="0">
                  <a:pos x="816" y="720"/>
                </a:cxn>
                <a:cxn ang="0">
                  <a:pos x="2208" y="96"/>
                </a:cxn>
              </a:cxnLst>
              <a:rect l="0" t="0" r="r" b="b"/>
              <a:pathLst>
                <a:path w="2208" h="736">
                  <a:moveTo>
                    <a:pt x="0" y="0"/>
                  </a:moveTo>
                  <a:cubicBezTo>
                    <a:pt x="224" y="352"/>
                    <a:pt x="448" y="704"/>
                    <a:pt x="816" y="720"/>
                  </a:cubicBezTo>
                  <a:cubicBezTo>
                    <a:pt x="1184" y="736"/>
                    <a:pt x="1696" y="416"/>
                    <a:pt x="2208" y="96"/>
                  </a:cubicBezTo>
                </a:path>
              </a:pathLst>
            </a:custGeom>
            <a:noFill/>
            <a:ln w="22225" cap="flat" cmpd="sng">
              <a:solidFill>
                <a:srgbClr val="FFFF00"/>
              </a:solidFill>
              <a:prstDash val="dash"/>
              <a:round/>
              <a:headEnd type="none" w="sm" len="sm"/>
              <a:tailEnd type="stealth" w="lg" len="lg"/>
            </a:ln>
            <a:effectLst/>
          </p:spPr>
          <p:txBody>
            <a:bodyPr/>
            <a:lstStyle/>
            <a:p>
              <a:endParaRPr lang="en-US"/>
            </a:p>
          </p:txBody>
        </p:sp>
        <p:sp>
          <p:nvSpPr>
            <p:cNvPr id="828472" name="Rectangle 56"/>
            <p:cNvSpPr>
              <a:spLocks noChangeArrowheads="1"/>
            </p:cNvSpPr>
            <p:nvPr/>
          </p:nvSpPr>
          <p:spPr bwMode="auto">
            <a:xfrm>
              <a:off x="1488" y="1680"/>
              <a:ext cx="624" cy="442"/>
            </a:xfrm>
            <a:prstGeom prst="rect">
              <a:avLst/>
            </a:prstGeom>
            <a:noFill/>
            <a:ln w="12700">
              <a:noFill/>
              <a:miter lim="800000"/>
              <a:headEnd type="none" w="sm" len="sm"/>
              <a:tailEnd type="none" w="sm" len="sm"/>
            </a:ln>
            <a:effectLst/>
          </p:spPr>
          <p:txBody>
            <a:bodyPr wrap="square">
              <a:spAutoFit/>
            </a:bodyPr>
            <a:lstStyle/>
            <a:p>
              <a:r>
                <a:rPr lang="en-US" sz="2000" dirty="0">
                  <a:solidFill>
                    <a:schemeClr val="folHlink"/>
                  </a:solidFill>
                </a:rPr>
                <a:t>Size:</a:t>
              </a:r>
            </a:p>
            <a:p>
              <a:r>
                <a:rPr lang="en-US" sz="2000" dirty="0">
                  <a:solidFill>
                    <a:schemeClr val="folHlink"/>
                  </a:solidFill>
                </a:rPr>
                <a:t>(</a:t>
              </a:r>
              <a:r>
                <a:rPr lang="en-US" sz="2000" dirty="0" err="1">
                  <a:solidFill>
                    <a:schemeClr val="folHlink"/>
                  </a:solidFill>
                </a:rPr>
                <a:t>s</a:t>
              </a:r>
              <a:r>
                <a:rPr lang="en-US" sz="2000" baseline="-25000" dirty="0" err="1">
                  <a:solidFill>
                    <a:schemeClr val="folHlink"/>
                  </a:solidFill>
                </a:rPr>
                <a:t>x</a:t>
              </a:r>
              <a:r>
                <a:rPr lang="en-US" sz="2000" dirty="0" err="1">
                  <a:solidFill>
                    <a:schemeClr val="folHlink"/>
                  </a:solidFill>
                </a:rPr>
                <a:t>,s</a:t>
              </a:r>
              <a:r>
                <a:rPr lang="en-US" sz="2000" baseline="-25000" dirty="0" err="1">
                  <a:solidFill>
                    <a:schemeClr val="folHlink"/>
                  </a:solidFill>
                </a:rPr>
                <a:t>y</a:t>
              </a:r>
              <a:r>
                <a:rPr lang="en-US" sz="2000" dirty="0">
                  <a:solidFill>
                    <a:schemeClr val="folHlink"/>
                  </a:solidFill>
                </a:rPr>
                <a:t>)</a:t>
              </a:r>
            </a:p>
          </p:txBody>
        </p:sp>
      </p:grpSp>
      <p:graphicFrame>
        <p:nvGraphicFramePr>
          <p:cNvPr id="916480" name="Object 1024"/>
          <p:cNvGraphicFramePr>
            <a:graphicFrameLocks noChangeAspect="1"/>
          </p:cNvGraphicFramePr>
          <p:nvPr/>
        </p:nvGraphicFramePr>
        <p:xfrm>
          <a:off x="4800600" y="3657600"/>
          <a:ext cx="2652713" cy="1119188"/>
        </p:xfrm>
        <a:graphic>
          <a:graphicData uri="http://schemas.openxmlformats.org/presentationml/2006/ole">
            <mc:AlternateContent xmlns:mc="http://schemas.openxmlformats.org/markup-compatibility/2006">
              <mc:Choice xmlns:v="urn:schemas-microsoft-com:vml" Requires="v">
                <p:oleObj name="Equation" r:id="rId3" imgW="1143000" imgH="482400" progId="Equation.3">
                  <p:embed/>
                </p:oleObj>
              </mc:Choice>
              <mc:Fallback>
                <p:oleObj name="Equation" r:id="rId3" imgW="1143000" imgH="482400"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657600"/>
                        <a:ext cx="2652713" cy="1119188"/>
                      </a:xfrm>
                      <a:prstGeom prst="rect">
                        <a:avLst/>
                      </a:prstGeom>
                      <a:solidFill>
                        <a:srgbClr val="FFFF99"/>
                      </a:solidFill>
                    </p:spPr>
                  </p:pic>
                </p:oleObj>
              </mc:Fallback>
            </mc:AlternateContent>
          </a:graphicData>
        </a:graphic>
      </p:graphicFrame>
      <p:graphicFrame>
        <p:nvGraphicFramePr>
          <p:cNvPr id="916481" name="Object 1025"/>
          <p:cNvGraphicFramePr>
            <a:graphicFrameLocks noChangeAspect="1"/>
          </p:cNvGraphicFramePr>
          <p:nvPr/>
        </p:nvGraphicFramePr>
        <p:xfrm>
          <a:off x="6400800" y="4953000"/>
          <a:ext cx="1143000" cy="1657350"/>
        </p:xfrm>
        <a:graphic>
          <a:graphicData uri="http://schemas.openxmlformats.org/presentationml/2006/ole">
            <mc:AlternateContent xmlns:mc="http://schemas.openxmlformats.org/markup-compatibility/2006">
              <mc:Choice xmlns:v="urn:schemas-microsoft-com:vml" Requires="v">
                <p:oleObj name="Equation" r:id="rId5" imgW="558720" imgH="812520" progId="Equation.3">
                  <p:embed/>
                </p:oleObj>
              </mc:Choice>
              <mc:Fallback>
                <p:oleObj name="Equation" r:id="rId5" imgW="558720" imgH="812520" progId="Equation.3">
                  <p:embed/>
                  <p:pic>
                    <p:nvPicPr>
                      <p:cNvPr id="0" name="Picture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4953000"/>
                        <a:ext cx="1143000" cy="1657350"/>
                      </a:xfrm>
                      <a:prstGeom prst="rect">
                        <a:avLst/>
                      </a:prstGeom>
                      <a:solidFill>
                        <a:srgbClr val="FF99CC"/>
                      </a:solidFill>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572000" y="285750"/>
            <a:ext cx="4572000" cy="609600"/>
          </a:xfrm>
        </p:spPr>
        <p:txBody>
          <a:bodyPr/>
          <a:lstStyle/>
          <a:p>
            <a:r>
              <a:rPr lang="en-US"/>
              <a:t>Intrinsic Parameters (II)</a:t>
            </a:r>
          </a:p>
        </p:txBody>
      </p:sp>
      <p:sp>
        <p:nvSpPr>
          <p:cNvPr id="819203" name="Rectangle 3"/>
          <p:cNvSpPr>
            <a:spLocks noGrp="1" noChangeArrowheads="1"/>
          </p:cNvSpPr>
          <p:nvPr>
            <p:ph type="body" idx="1"/>
          </p:nvPr>
        </p:nvSpPr>
        <p:spPr>
          <a:xfrm>
            <a:off x="457200" y="1524000"/>
            <a:ext cx="1828800" cy="533400"/>
          </a:xfrm>
        </p:spPr>
        <p:txBody>
          <a:bodyPr/>
          <a:lstStyle/>
          <a:p>
            <a:pPr>
              <a:lnSpc>
                <a:spcPct val="90000"/>
              </a:lnSpc>
            </a:pPr>
            <a:r>
              <a:rPr lang="en-US" sz="2000"/>
              <a:t>Lens Distortions</a:t>
            </a:r>
          </a:p>
        </p:txBody>
      </p:sp>
      <p:sp>
        <p:nvSpPr>
          <p:cNvPr id="819212" name="Rectangle 12"/>
          <p:cNvSpPr>
            <a:spLocks noChangeArrowheads="1"/>
          </p:cNvSpPr>
          <p:nvPr/>
        </p:nvSpPr>
        <p:spPr bwMode="auto">
          <a:xfrm>
            <a:off x="304800" y="3810000"/>
            <a:ext cx="6172200" cy="2743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dirty="0">
                <a:solidFill>
                  <a:srgbClr val="C0C0C0"/>
                </a:solidFill>
              </a:rPr>
              <a:t>Modeled as simple radial distortions</a:t>
            </a:r>
          </a:p>
          <a:p>
            <a:pPr marL="742950" lvl="1" indent="-285750">
              <a:spcBef>
                <a:spcPct val="20000"/>
              </a:spcBef>
              <a:buClr>
                <a:schemeClr val="tx2"/>
              </a:buClr>
              <a:buSzPct val="70000"/>
              <a:buFont typeface="Zapf Dingbats" charset="2"/>
              <a:buChar char="l"/>
            </a:pPr>
            <a:r>
              <a:rPr lang="en-US" sz="2200" b="0" dirty="0">
                <a:solidFill>
                  <a:srgbClr val="C0C0C0"/>
                </a:solidFill>
              </a:rPr>
              <a:t>r</a:t>
            </a:r>
            <a:r>
              <a:rPr lang="en-US" sz="2200" b="0" baseline="30000" dirty="0">
                <a:solidFill>
                  <a:srgbClr val="C0C0C0"/>
                </a:solidFill>
              </a:rPr>
              <a:t>2</a:t>
            </a:r>
            <a:r>
              <a:rPr lang="en-US" sz="2200" b="0" dirty="0">
                <a:solidFill>
                  <a:srgbClr val="C0C0C0"/>
                </a:solidFill>
              </a:rPr>
              <a:t> = x</a:t>
            </a:r>
            <a:r>
              <a:rPr lang="en-US" sz="1200" b="0" dirty="0">
                <a:solidFill>
                  <a:srgbClr val="C0C0C0"/>
                </a:solidFill>
              </a:rPr>
              <a:t>d</a:t>
            </a:r>
            <a:r>
              <a:rPr lang="en-US" sz="2200" b="0" baseline="30000" dirty="0">
                <a:solidFill>
                  <a:srgbClr val="C0C0C0"/>
                </a:solidFill>
              </a:rPr>
              <a:t>2</a:t>
            </a:r>
            <a:r>
              <a:rPr lang="en-US" sz="2200" b="0" dirty="0">
                <a:solidFill>
                  <a:srgbClr val="C0C0C0"/>
                </a:solidFill>
              </a:rPr>
              <a:t>+y</a:t>
            </a:r>
            <a:r>
              <a:rPr lang="en-US" sz="1200" b="0" dirty="0">
                <a:solidFill>
                  <a:srgbClr val="C0C0C0"/>
                </a:solidFill>
              </a:rPr>
              <a:t>d</a:t>
            </a:r>
            <a:r>
              <a:rPr lang="en-US" sz="2200" b="0" baseline="30000" dirty="0">
                <a:solidFill>
                  <a:srgbClr val="C0C0C0"/>
                </a:solidFill>
              </a:rPr>
              <a:t>2</a:t>
            </a:r>
          </a:p>
          <a:p>
            <a:pPr marL="742950" lvl="1" indent="-285750">
              <a:spcBef>
                <a:spcPct val="20000"/>
              </a:spcBef>
              <a:buClr>
                <a:schemeClr val="tx2"/>
              </a:buClr>
              <a:buSzPct val="70000"/>
              <a:buFont typeface="Zapf Dingbats" charset="2"/>
              <a:buChar char="l"/>
            </a:pPr>
            <a:r>
              <a:rPr lang="en-US" sz="2200" b="0" dirty="0">
                <a:solidFill>
                  <a:srgbClr val="C0C0C0"/>
                </a:solidFill>
              </a:rPr>
              <a:t>(</a:t>
            </a:r>
            <a:r>
              <a:rPr lang="en-US" sz="2200" b="0" dirty="0" err="1">
                <a:solidFill>
                  <a:srgbClr val="C0C0C0"/>
                </a:solidFill>
              </a:rPr>
              <a:t>x</a:t>
            </a:r>
            <a:r>
              <a:rPr lang="en-US" sz="1200" b="0" dirty="0" err="1">
                <a:solidFill>
                  <a:srgbClr val="C0C0C0"/>
                </a:solidFill>
              </a:rPr>
              <a:t>d</a:t>
            </a:r>
            <a:r>
              <a:rPr lang="en-US" sz="1200" b="0" dirty="0">
                <a:solidFill>
                  <a:srgbClr val="C0C0C0"/>
                </a:solidFill>
              </a:rPr>
              <a:t> </a:t>
            </a:r>
            <a:r>
              <a:rPr lang="en-US" sz="2200" b="0" dirty="0">
                <a:solidFill>
                  <a:srgbClr val="C0C0C0"/>
                </a:solidFill>
              </a:rPr>
              <a:t>,</a:t>
            </a:r>
            <a:r>
              <a:rPr lang="en-US" sz="2200" b="0" baseline="30000" dirty="0">
                <a:solidFill>
                  <a:srgbClr val="C0C0C0"/>
                </a:solidFill>
              </a:rPr>
              <a:t> </a:t>
            </a:r>
            <a:r>
              <a:rPr lang="en-US" sz="2200" b="0" dirty="0">
                <a:solidFill>
                  <a:srgbClr val="C0C0C0"/>
                </a:solidFill>
              </a:rPr>
              <a:t>y</a:t>
            </a:r>
            <a:r>
              <a:rPr lang="en-US" sz="1200" b="0" dirty="0">
                <a:solidFill>
                  <a:srgbClr val="C0C0C0"/>
                </a:solidFill>
              </a:rPr>
              <a:t>d</a:t>
            </a:r>
            <a:r>
              <a:rPr lang="en-US" sz="2200" b="0" dirty="0">
                <a:solidFill>
                  <a:srgbClr val="C0C0C0"/>
                </a:solidFill>
              </a:rPr>
              <a:t>) distorted points</a:t>
            </a:r>
          </a:p>
          <a:p>
            <a:pPr marL="742950" lvl="1" indent="-285750">
              <a:spcBef>
                <a:spcPct val="20000"/>
              </a:spcBef>
              <a:buClr>
                <a:schemeClr val="tx2"/>
              </a:buClr>
              <a:buSzPct val="70000"/>
              <a:buFont typeface="Zapf Dingbats" charset="2"/>
              <a:buChar char="l"/>
            </a:pPr>
            <a:r>
              <a:rPr lang="en-US" sz="2200" b="0" dirty="0">
                <a:solidFill>
                  <a:srgbClr val="C0C0C0"/>
                </a:solidFill>
              </a:rPr>
              <a:t>k</a:t>
            </a:r>
            <a:r>
              <a:rPr lang="en-US" sz="1200" b="0" dirty="0">
                <a:solidFill>
                  <a:srgbClr val="C0C0C0"/>
                </a:solidFill>
              </a:rPr>
              <a:t>1 </a:t>
            </a:r>
            <a:r>
              <a:rPr lang="en-US" sz="2200" b="0" dirty="0">
                <a:solidFill>
                  <a:srgbClr val="C0C0C0"/>
                </a:solidFill>
              </a:rPr>
              <a:t>,</a:t>
            </a:r>
            <a:r>
              <a:rPr lang="en-US" sz="2200" b="0" baseline="30000" dirty="0">
                <a:solidFill>
                  <a:srgbClr val="C0C0C0"/>
                </a:solidFill>
              </a:rPr>
              <a:t> </a:t>
            </a:r>
            <a:r>
              <a:rPr lang="en-US" sz="2200" b="0" dirty="0">
                <a:solidFill>
                  <a:srgbClr val="C0C0C0"/>
                </a:solidFill>
              </a:rPr>
              <a:t>k</a:t>
            </a:r>
            <a:r>
              <a:rPr lang="en-US" sz="1200" b="0" dirty="0">
                <a:solidFill>
                  <a:srgbClr val="C0C0C0"/>
                </a:solidFill>
              </a:rPr>
              <a:t>2</a:t>
            </a:r>
            <a:r>
              <a:rPr lang="en-US" sz="2200" b="0" dirty="0">
                <a:solidFill>
                  <a:srgbClr val="C0C0C0"/>
                </a:solidFill>
              </a:rPr>
              <a:t>: distortion coefficients</a:t>
            </a:r>
          </a:p>
          <a:p>
            <a:pPr marL="742950" lvl="1" indent="-285750">
              <a:spcBef>
                <a:spcPct val="20000"/>
              </a:spcBef>
              <a:buClr>
                <a:schemeClr val="tx2"/>
              </a:buClr>
              <a:buSzPct val="70000"/>
              <a:buFont typeface="Zapf Dingbats" charset="2"/>
              <a:buChar char="l"/>
            </a:pPr>
            <a:r>
              <a:rPr lang="en-US" sz="2200" b="0" dirty="0">
                <a:solidFill>
                  <a:srgbClr val="800000"/>
                </a:solidFill>
              </a:rPr>
              <a:t>A model with k</a:t>
            </a:r>
            <a:r>
              <a:rPr lang="en-US" sz="1200" b="0" dirty="0">
                <a:solidFill>
                  <a:srgbClr val="800000"/>
                </a:solidFill>
              </a:rPr>
              <a:t>2</a:t>
            </a:r>
            <a:r>
              <a:rPr lang="en-US" sz="2200" b="0" dirty="0">
                <a:solidFill>
                  <a:srgbClr val="800000"/>
                </a:solidFill>
              </a:rPr>
              <a:t> =0 is still accurate for a CCD sensor of 500x500  with ~5 pixels distortion on the outer boundary</a:t>
            </a:r>
          </a:p>
        </p:txBody>
      </p:sp>
      <p:graphicFrame>
        <p:nvGraphicFramePr>
          <p:cNvPr id="819213" name="Object 13"/>
          <p:cNvGraphicFramePr>
            <a:graphicFrameLocks noChangeAspect="1"/>
          </p:cNvGraphicFramePr>
          <p:nvPr/>
        </p:nvGraphicFramePr>
        <p:xfrm>
          <a:off x="4800600" y="4267200"/>
          <a:ext cx="2971800" cy="1135063"/>
        </p:xfrm>
        <a:graphic>
          <a:graphicData uri="http://schemas.openxmlformats.org/presentationml/2006/ole">
            <mc:AlternateContent xmlns:mc="http://schemas.openxmlformats.org/markup-compatibility/2006">
              <mc:Choice xmlns:v="urn:schemas-microsoft-com:vml" Requires="v">
                <p:oleObj name="Equation" r:id="rId3" imgW="1460160" imgH="558720" progId="Equation.3">
                  <p:embed/>
                </p:oleObj>
              </mc:Choice>
              <mc:Fallback>
                <p:oleObj name="Equation" r:id="rId3" imgW="1460160" imgH="55872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267200"/>
                        <a:ext cx="2971800" cy="1135063"/>
                      </a:xfrm>
                      <a:prstGeom prst="rect">
                        <a:avLst/>
                      </a:prstGeom>
                      <a:solidFill>
                        <a:srgbClr val="FFFF99"/>
                      </a:solidFill>
                    </p:spPr>
                  </p:pic>
                </p:oleObj>
              </mc:Fallback>
            </mc:AlternateContent>
          </a:graphicData>
        </a:graphic>
      </p:graphicFrame>
      <p:grpSp>
        <p:nvGrpSpPr>
          <p:cNvPr id="819209" name="Group 9"/>
          <p:cNvGrpSpPr>
            <a:grpSpLocks/>
          </p:cNvGrpSpPr>
          <p:nvPr/>
        </p:nvGrpSpPr>
        <p:grpSpPr bwMode="auto">
          <a:xfrm>
            <a:off x="2590800" y="1295400"/>
            <a:ext cx="5410200" cy="2133600"/>
            <a:chOff x="1200" y="1488"/>
            <a:chExt cx="3408" cy="1344"/>
          </a:xfrm>
        </p:grpSpPr>
        <p:sp>
          <p:nvSpPr>
            <p:cNvPr id="819208" name="Rectangle 8"/>
            <p:cNvSpPr>
              <a:spLocks noChangeArrowheads="1"/>
            </p:cNvSpPr>
            <p:nvPr/>
          </p:nvSpPr>
          <p:spPr bwMode="auto">
            <a:xfrm>
              <a:off x="1200" y="1488"/>
              <a:ext cx="3408" cy="1344"/>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a:p>
          </p:txBody>
        </p:sp>
        <p:pic>
          <p:nvPicPr>
            <p:cNvPr id="819207" name="Picture 7"/>
            <p:cNvPicPr>
              <a:picLocks noChangeAspect="1" noChangeArrowheads="1"/>
            </p:cNvPicPr>
            <p:nvPr/>
          </p:nvPicPr>
          <p:blipFill>
            <a:blip r:embed="rId5" cstate="print"/>
            <a:srcRect/>
            <a:stretch>
              <a:fillRect/>
            </a:stretch>
          </p:blipFill>
          <p:spPr bwMode="auto">
            <a:xfrm>
              <a:off x="1276" y="1556"/>
              <a:ext cx="3208" cy="1208"/>
            </a:xfrm>
            <a:prstGeom prst="rect">
              <a:avLst/>
            </a:prstGeom>
            <a:noFill/>
          </p:spPr>
        </p:pic>
      </p:grpSp>
      <p:sp>
        <p:nvSpPr>
          <p:cNvPr id="819214" name="Text Box 14"/>
          <p:cNvSpPr txBox="1">
            <a:spLocks noChangeArrowheads="1"/>
          </p:cNvSpPr>
          <p:nvPr/>
        </p:nvSpPr>
        <p:spPr bwMode="auto">
          <a:xfrm>
            <a:off x="5105400" y="9144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C00000"/>
                </a:solidFill>
              </a:rPr>
              <a:t>(</a:t>
            </a:r>
            <a:r>
              <a:rPr lang="en-US" dirty="0" err="1">
                <a:solidFill>
                  <a:srgbClr val="C00000"/>
                </a:solidFill>
              </a:rPr>
              <a:t>xd</a:t>
            </a:r>
            <a:r>
              <a:rPr lang="en-US" dirty="0">
                <a:solidFill>
                  <a:srgbClr val="C00000"/>
                </a:solidFill>
              </a:rPr>
              <a:t>, yd)</a:t>
            </a:r>
          </a:p>
        </p:txBody>
      </p:sp>
      <p:sp>
        <p:nvSpPr>
          <p:cNvPr id="819215" name="Text Box 15"/>
          <p:cNvSpPr txBox="1">
            <a:spLocks noChangeArrowheads="1"/>
          </p:cNvSpPr>
          <p:nvPr/>
        </p:nvSpPr>
        <p:spPr bwMode="auto">
          <a:xfrm>
            <a:off x="3124200" y="9144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C00000"/>
                </a:solidFill>
              </a:rPr>
              <a:t>(x, y)</a:t>
            </a:r>
          </a:p>
        </p:txBody>
      </p:sp>
      <p:sp>
        <p:nvSpPr>
          <p:cNvPr id="819216" name="AutoShape 16"/>
          <p:cNvSpPr>
            <a:spLocks noChangeArrowheads="1"/>
          </p:cNvSpPr>
          <p:nvPr/>
        </p:nvSpPr>
        <p:spPr bwMode="auto">
          <a:xfrm>
            <a:off x="3962400" y="1066800"/>
            <a:ext cx="1066800" cy="76200"/>
          </a:xfrm>
          <a:prstGeom prst="leftArrow">
            <a:avLst>
              <a:gd name="adj1" fmla="val 50000"/>
              <a:gd name="adj2" fmla="val 3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19217" name="Rectangle 17"/>
          <p:cNvSpPr>
            <a:spLocks noChangeArrowheads="1"/>
          </p:cNvSpPr>
          <p:nvPr/>
        </p:nvSpPr>
        <p:spPr bwMode="auto">
          <a:xfrm>
            <a:off x="4114800" y="1066800"/>
            <a:ext cx="860425" cy="457200"/>
          </a:xfrm>
          <a:prstGeom prst="rect">
            <a:avLst/>
          </a:prstGeom>
          <a:noFill/>
          <a:ln w="12700">
            <a:noFill/>
            <a:miter lim="800000"/>
            <a:headEnd type="none" w="sm" len="sm"/>
            <a:tailEnd type="none" w="sm" len="sm"/>
          </a:ln>
          <a:effectLst/>
        </p:spPr>
        <p:txBody>
          <a:bodyPr wrap="none">
            <a:spAutoFit/>
          </a:bodyPr>
          <a:lstStyle/>
          <a:p>
            <a:r>
              <a:rPr lang="en-US" sz="2400" b="0" dirty="0">
                <a:solidFill>
                  <a:srgbClr val="C00000"/>
                </a:solidFill>
              </a:rPr>
              <a:t>k</a:t>
            </a:r>
            <a:r>
              <a:rPr lang="en-US" sz="1300" b="0" dirty="0">
                <a:solidFill>
                  <a:srgbClr val="C00000"/>
                </a:solidFill>
              </a:rPr>
              <a:t>1 </a:t>
            </a:r>
            <a:r>
              <a:rPr lang="en-US" sz="2400" b="0" dirty="0">
                <a:solidFill>
                  <a:srgbClr val="C00000"/>
                </a:solidFill>
              </a:rPr>
              <a:t>,</a:t>
            </a:r>
            <a:r>
              <a:rPr lang="en-US" sz="2400" b="0" baseline="30000" dirty="0">
                <a:solidFill>
                  <a:srgbClr val="C00000"/>
                </a:solidFill>
              </a:rPr>
              <a:t> </a:t>
            </a:r>
            <a:r>
              <a:rPr lang="en-US" sz="2400" b="0" dirty="0">
                <a:solidFill>
                  <a:srgbClr val="C00000"/>
                </a:solidFill>
              </a:rPr>
              <a:t>k</a:t>
            </a:r>
            <a:r>
              <a:rPr lang="en-US" sz="1300" b="0" dirty="0">
                <a:solidFill>
                  <a:srgbClr val="C00000"/>
                </a:solidFill>
              </a:rPr>
              <a:t>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5029200" y="285750"/>
            <a:ext cx="4076700" cy="609600"/>
          </a:xfrm>
        </p:spPr>
        <p:txBody>
          <a:bodyPr/>
          <a:lstStyle/>
          <a:p>
            <a:r>
              <a:rPr lang="en-US"/>
              <a:t>Extrinsic Parameters</a:t>
            </a:r>
          </a:p>
        </p:txBody>
      </p:sp>
      <p:sp>
        <p:nvSpPr>
          <p:cNvPr id="850947" name="Rectangle 3"/>
          <p:cNvSpPr>
            <a:spLocks noGrp="1" noChangeArrowheads="1"/>
          </p:cNvSpPr>
          <p:nvPr>
            <p:ph type="body" idx="1"/>
          </p:nvPr>
        </p:nvSpPr>
        <p:spPr>
          <a:xfrm>
            <a:off x="685800" y="2743200"/>
            <a:ext cx="7848600" cy="3657600"/>
          </a:xfrm>
          <a:noFill/>
          <a:ln w="25400"/>
        </p:spPr>
        <p:txBody>
          <a:bodyPr/>
          <a:lstStyle/>
          <a:p>
            <a:r>
              <a:rPr lang="en-US" dirty="0"/>
              <a:t>From World to Camera</a:t>
            </a:r>
          </a:p>
          <a:p>
            <a:pPr lvl="1"/>
            <a:endParaRPr lang="en-US" dirty="0">
              <a:solidFill>
                <a:schemeClr val="accent1"/>
              </a:solidFill>
            </a:endParaRPr>
          </a:p>
          <a:p>
            <a:pPr lvl="1"/>
            <a:endParaRPr lang="en-US" dirty="0">
              <a:solidFill>
                <a:schemeClr val="accent1"/>
              </a:solidFill>
            </a:endParaRPr>
          </a:p>
          <a:p>
            <a:pPr lvl="1"/>
            <a:endParaRPr lang="en-US" dirty="0">
              <a:solidFill>
                <a:schemeClr val="accent1"/>
              </a:solidFill>
            </a:endParaRPr>
          </a:p>
          <a:p>
            <a:r>
              <a:rPr lang="en-US" dirty="0"/>
              <a:t>Extrinsic Parameters</a:t>
            </a:r>
          </a:p>
          <a:p>
            <a:pPr lvl="1"/>
            <a:r>
              <a:rPr lang="en-US" sz="1800" dirty="0"/>
              <a:t>A 3-D translation vector, T, describing the relative locations of the origins of the two coordinate systems (</a:t>
            </a:r>
            <a:r>
              <a:rPr lang="en-US" sz="1800" dirty="0">
                <a:solidFill>
                  <a:srgbClr val="D82204"/>
                </a:solidFill>
              </a:rPr>
              <a:t>what’s it?</a:t>
            </a:r>
            <a:r>
              <a:rPr lang="en-US" sz="1800" dirty="0"/>
              <a:t>)</a:t>
            </a:r>
            <a:endParaRPr lang="en-US" sz="1800" b="1" dirty="0"/>
          </a:p>
          <a:p>
            <a:pPr lvl="1"/>
            <a:r>
              <a:rPr lang="en-US" sz="1800" dirty="0"/>
              <a:t>A 3x3 rotation matrix, R, an orthogonal matrix that brings the corresponding axes of the two systems onto each other</a:t>
            </a:r>
            <a:endParaRPr lang="en-US" sz="1800" b="1" dirty="0"/>
          </a:p>
          <a:p>
            <a:endParaRPr lang="en-US" b="1" dirty="0"/>
          </a:p>
        </p:txBody>
      </p:sp>
      <p:graphicFrame>
        <p:nvGraphicFramePr>
          <p:cNvPr id="917504" name="Object 1024"/>
          <p:cNvGraphicFramePr>
            <a:graphicFrameLocks noChangeAspect="1"/>
          </p:cNvGraphicFramePr>
          <p:nvPr/>
        </p:nvGraphicFramePr>
        <p:xfrm>
          <a:off x="1752600" y="3505200"/>
          <a:ext cx="2033588" cy="530225"/>
        </p:xfrm>
        <a:graphic>
          <a:graphicData uri="http://schemas.openxmlformats.org/presentationml/2006/ole">
            <mc:AlternateContent xmlns:mc="http://schemas.openxmlformats.org/markup-compatibility/2006">
              <mc:Choice xmlns:v="urn:schemas-microsoft-com:vml" Requires="v">
                <p:oleObj name="Equation" r:id="rId3" imgW="876240" imgH="228600" progId="Equation.3">
                  <p:embed/>
                </p:oleObj>
              </mc:Choice>
              <mc:Fallback>
                <p:oleObj name="Equation" r:id="rId3" imgW="876240" imgH="228600"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05200"/>
                        <a:ext cx="2033588" cy="530225"/>
                      </a:xfrm>
                      <a:prstGeom prst="rect">
                        <a:avLst/>
                      </a:prstGeom>
                      <a:solidFill>
                        <a:srgbClr val="FFFF99"/>
                      </a:solidFill>
                    </p:spPr>
                  </p:pic>
                </p:oleObj>
              </mc:Fallback>
            </mc:AlternateContent>
          </a:graphicData>
        </a:graphic>
      </p:graphicFrame>
      <p:grpSp>
        <p:nvGrpSpPr>
          <p:cNvPr id="47" name="Group 46"/>
          <p:cNvGrpSpPr/>
          <p:nvPr/>
        </p:nvGrpSpPr>
        <p:grpSpPr>
          <a:xfrm>
            <a:off x="1143000" y="990600"/>
            <a:ext cx="7162800" cy="3505200"/>
            <a:chOff x="1143000" y="990600"/>
            <a:chExt cx="7162800" cy="3505200"/>
          </a:xfrm>
        </p:grpSpPr>
        <p:grpSp>
          <p:nvGrpSpPr>
            <p:cNvPr id="850990" name="Group 46"/>
            <p:cNvGrpSpPr>
              <a:grpSpLocks/>
            </p:cNvGrpSpPr>
            <p:nvPr/>
          </p:nvGrpSpPr>
          <p:grpSpPr bwMode="auto">
            <a:xfrm>
              <a:off x="1143000" y="990600"/>
              <a:ext cx="7162800" cy="3505200"/>
              <a:chOff x="720" y="624"/>
              <a:chExt cx="4512" cy="2208"/>
            </a:xfrm>
          </p:grpSpPr>
          <p:grpSp>
            <p:nvGrpSpPr>
              <p:cNvPr id="850949" name="Group 5"/>
              <p:cNvGrpSpPr>
                <a:grpSpLocks/>
              </p:cNvGrpSpPr>
              <p:nvPr/>
            </p:nvGrpSpPr>
            <p:grpSpPr bwMode="auto">
              <a:xfrm>
                <a:off x="3792" y="1968"/>
                <a:ext cx="1440" cy="864"/>
                <a:chOff x="3792" y="1968"/>
                <a:chExt cx="1440" cy="864"/>
              </a:xfrm>
            </p:grpSpPr>
            <p:grpSp>
              <p:nvGrpSpPr>
                <p:cNvPr id="850950" name="Group 6"/>
                <p:cNvGrpSpPr>
                  <a:grpSpLocks/>
                </p:cNvGrpSpPr>
                <p:nvPr/>
              </p:nvGrpSpPr>
              <p:grpSpPr bwMode="auto">
                <a:xfrm>
                  <a:off x="4080" y="2064"/>
                  <a:ext cx="864" cy="624"/>
                  <a:chOff x="4080" y="2064"/>
                  <a:chExt cx="864" cy="624"/>
                </a:xfrm>
              </p:grpSpPr>
              <p:sp>
                <p:nvSpPr>
                  <p:cNvPr id="850951"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50952"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50953"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50954"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50955"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50956"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50957" name="Group 13"/>
              <p:cNvGrpSpPr>
                <a:grpSpLocks/>
              </p:cNvGrpSpPr>
              <p:nvPr/>
            </p:nvGrpSpPr>
            <p:grpSpPr bwMode="auto">
              <a:xfrm>
                <a:off x="3244" y="624"/>
                <a:ext cx="1028" cy="1056"/>
                <a:chOff x="3244" y="624"/>
                <a:chExt cx="1028" cy="1056"/>
              </a:xfrm>
            </p:grpSpPr>
            <p:sp>
              <p:nvSpPr>
                <p:cNvPr id="850958"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59"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60"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61"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50962"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50963"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dirty="0">
                      <a:solidFill>
                        <a:srgbClr val="0066FF"/>
                      </a:solidFill>
                    </a:rPr>
                    <a:t>Z</a:t>
                  </a:r>
                </a:p>
              </p:txBody>
            </p:sp>
          </p:grpSp>
          <p:sp>
            <p:nvSpPr>
              <p:cNvPr id="850964"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50965"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50966"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50967"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50968"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50969"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50970"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50971"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50972"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50973"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50974" name="Rectangle 30"/>
              <p:cNvSpPr>
                <a:spLocks noChangeArrowheads="1"/>
              </p:cNvSpPr>
              <p:nvPr/>
            </p:nvSpPr>
            <p:spPr bwMode="auto">
              <a:xfrm>
                <a:off x="3936" y="2208"/>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50975" name="Rectangle 31"/>
              <p:cNvSpPr>
                <a:spLocks noChangeArrowheads="1"/>
              </p:cNvSpPr>
              <p:nvPr/>
            </p:nvSpPr>
            <p:spPr bwMode="auto">
              <a:xfrm>
                <a:off x="3600" y="2160"/>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50976"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50977"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50978" name="Group 34"/>
              <p:cNvGrpSpPr>
                <a:grpSpLocks/>
              </p:cNvGrpSpPr>
              <p:nvPr/>
            </p:nvGrpSpPr>
            <p:grpSpPr bwMode="auto">
              <a:xfrm>
                <a:off x="720" y="624"/>
                <a:ext cx="1910" cy="1018"/>
                <a:chOff x="720" y="624"/>
                <a:chExt cx="1910" cy="1018"/>
              </a:xfrm>
            </p:grpSpPr>
            <p:sp>
              <p:nvSpPr>
                <p:cNvPr id="850979"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50980"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50981"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50982"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50983"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50984"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50985"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dirty="0">
                      <a:solidFill>
                        <a:schemeClr val="folHlink"/>
                      </a:solidFill>
                    </a:rPr>
                    <a:t>(</a:t>
                  </a:r>
                  <a:r>
                    <a:rPr lang="en-US" sz="2000" dirty="0" err="1">
                      <a:solidFill>
                        <a:schemeClr val="folHlink"/>
                      </a:solidFill>
                    </a:rPr>
                    <a:t>x</a:t>
                  </a:r>
                  <a:r>
                    <a:rPr lang="en-US" sz="2000" baseline="-25000" dirty="0" err="1">
                      <a:solidFill>
                        <a:schemeClr val="folHlink"/>
                      </a:solidFill>
                    </a:rPr>
                    <a:t>im</a:t>
                  </a:r>
                  <a:r>
                    <a:rPr lang="en-US" sz="2000" dirty="0" err="1">
                      <a:solidFill>
                        <a:schemeClr val="folHlink"/>
                      </a:solidFill>
                    </a:rPr>
                    <a:t>,y</a:t>
                  </a:r>
                  <a:r>
                    <a:rPr lang="en-US" sz="2000" baseline="-25000" dirty="0" err="1">
                      <a:solidFill>
                        <a:schemeClr val="folHlink"/>
                      </a:solidFill>
                    </a:rPr>
                    <a:t>im</a:t>
                  </a:r>
                  <a:r>
                    <a:rPr lang="en-US" sz="2000" dirty="0">
                      <a:solidFill>
                        <a:schemeClr val="folHlink"/>
                      </a:solidFill>
                    </a:rPr>
                    <a:t>)</a:t>
                  </a:r>
                </a:p>
              </p:txBody>
            </p:sp>
          </p:grpSp>
          <p:sp>
            <p:nvSpPr>
              <p:cNvPr id="850986"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50988" name="Line 44"/>
            <p:cNvSpPr>
              <a:spLocks noChangeShapeType="1"/>
            </p:cNvSpPr>
            <p:nvPr/>
          </p:nvSpPr>
          <p:spPr bwMode="auto">
            <a:xfrm>
              <a:off x="5257800" y="1828800"/>
              <a:ext cx="1643743" cy="2090057"/>
            </a:xfrm>
            <a:prstGeom prst="line">
              <a:avLst/>
            </a:prstGeom>
            <a:noFill/>
            <a:ln w="19050">
              <a:solidFill>
                <a:srgbClr val="CC66FF"/>
              </a:solidFill>
              <a:round/>
              <a:headEnd type="none" w="sm" len="sm"/>
              <a:tailEnd type="triangle" w="lg" len="med"/>
            </a:ln>
            <a:effectLst/>
          </p:spPr>
          <p:txBody>
            <a:bodyPr/>
            <a:lstStyle/>
            <a:p>
              <a:endParaRPr lang="en-US"/>
            </a:p>
          </p:txBody>
        </p:sp>
        <p:sp>
          <p:nvSpPr>
            <p:cNvPr id="850989" name="Rectangle 45"/>
            <p:cNvSpPr>
              <a:spLocks noChangeArrowheads="1"/>
            </p:cNvSpPr>
            <p:nvPr/>
          </p:nvSpPr>
          <p:spPr bwMode="auto">
            <a:xfrm>
              <a:off x="6858000" y="3962400"/>
              <a:ext cx="339725" cy="396875"/>
            </a:xfrm>
            <a:prstGeom prst="rect">
              <a:avLst/>
            </a:prstGeom>
            <a:noFill/>
            <a:ln w="12700">
              <a:noFill/>
              <a:miter lim="800000"/>
              <a:headEnd type="none" w="sm" len="sm"/>
              <a:tailEnd type="none" w="sm" len="sm"/>
            </a:ln>
            <a:effectLst/>
          </p:spPr>
          <p:txBody>
            <a:bodyPr wrap="none">
              <a:spAutoFit/>
            </a:bodyPr>
            <a:lstStyle/>
            <a:p>
              <a:r>
                <a:rPr lang="en-US" sz="2000" dirty="0">
                  <a:solidFill>
                    <a:srgbClr val="FF0000"/>
                  </a:solidFill>
                </a:rPr>
                <a:t>T</a:t>
              </a:r>
              <a:endParaRPr lang="en-US" sz="2000" baseline="-25000" dirty="0">
                <a:solidFill>
                  <a:srgbClr val="FF0000"/>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572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3074"/>
          <p:cNvSpPr>
            <a:spLocks noGrp="1" noChangeArrowheads="1"/>
          </p:cNvSpPr>
          <p:nvPr>
            <p:ph type="title"/>
          </p:nvPr>
        </p:nvSpPr>
        <p:spPr>
          <a:xfrm>
            <a:off x="6124575" y="285750"/>
            <a:ext cx="2981325" cy="609600"/>
          </a:xfrm>
        </p:spPr>
        <p:txBody>
          <a:bodyPr/>
          <a:lstStyle/>
          <a:p>
            <a:r>
              <a:rPr lang="en-US"/>
              <a:t>Lecture Outline</a:t>
            </a:r>
          </a:p>
        </p:txBody>
      </p:sp>
      <p:sp>
        <p:nvSpPr>
          <p:cNvPr id="902147" name="Rectangle 3075"/>
          <p:cNvSpPr>
            <a:spLocks noGrp="1" noChangeArrowheads="1"/>
          </p:cNvSpPr>
          <p:nvPr>
            <p:ph type="body" idx="1"/>
          </p:nvPr>
        </p:nvSpPr>
        <p:spPr>
          <a:xfrm>
            <a:off x="609600" y="1219200"/>
            <a:ext cx="7848600" cy="5181600"/>
          </a:xfrm>
          <a:noFill/>
          <a:ln/>
        </p:spPr>
        <p:txBody>
          <a:bodyPr/>
          <a:lstStyle/>
          <a:p>
            <a:pPr>
              <a:lnSpc>
                <a:spcPct val="90000"/>
              </a:lnSpc>
            </a:pPr>
            <a:r>
              <a:rPr lang="en-US" dirty="0"/>
              <a:t>Geometric Projection of a Camera</a:t>
            </a:r>
          </a:p>
          <a:p>
            <a:pPr lvl="1">
              <a:lnSpc>
                <a:spcPct val="90000"/>
              </a:lnSpc>
            </a:pPr>
            <a:r>
              <a:rPr lang="en-US" sz="1800" dirty="0"/>
              <a:t>Pinhole camera model</a:t>
            </a:r>
          </a:p>
          <a:p>
            <a:pPr lvl="1">
              <a:lnSpc>
                <a:spcPct val="90000"/>
              </a:lnSpc>
            </a:pPr>
            <a:r>
              <a:rPr lang="en-US" sz="1800" dirty="0"/>
              <a:t>Perspective projection</a:t>
            </a:r>
          </a:p>
          <a:p>
            <a:pPr lvl="1">
              <a:lnSpc>
                <a:spcPct val="90000"/>
              </a:lnSpc>
            </a:pPr>
            <a:r>
              <a:rPr lang="en-US" sz="1800" dirty="0"/>
              <a:t>Weak-Perspective Projection</a:t>
            </a:r>
            <a:endParaRPr lang="en-US" sz="3500" dirty="0"/>
          </a:p>
          <a:p>
            <a:pPr>
              <a:lnSpc>
                <a:spcPct val="90000"/>
              </a:lnSpc>
            </a:pPr>
            <a:r>
              <a:rPr lang="en-US" dirty="0"/>
              <a:t>Camera Parameters</a:t>
            </a:r>
          </a:p>
          <a:p>
            <a:pPr lvl="1">
              <a:lnSpc>
                <a:spcPct val="90000"/>
              </a:lnSpc>
            </a:pPr>
            <a:r>
              <a:rPr lang="en-US" sz="1800" dirty="0"/>
              <a:t>Intrinsic Parameters: define mapping from 3D to 2D</a:t>
            </a:r>
          </a:p>
          <a:p>
            <a:pPr lvl="1">
              <a:lnSpc>
                <a:spcPct val="90000"/>
              </a:lnSpc>
            </a:pPr>
            <a:r>
              <a:rPr lang="en-US" sz="1800" dirty="0"/>
              <a:t>Extrinsic parameters: define viewpoint and viewing direction</a:t>
            </a:r>
          </a:p>
          <a:p>
            <a:pPr lvl="2">
              <a:lnSpc>
                <a:spcPct val="90000"/>
              </a:lnSpc>
            </a:pPr>
            <a:r>
              <a:rPr lang="en-US" sz="1600" dirty="0"/>
              <a:t>Basic Vector and Matrix Operations, Rotation</a:t>
            </a:r>
          </a:p>
          <a:p>
            <a:pPr>
              <a:lnSpc>
                <a:spcPct val="90000"/>
              </a:lnSpc>
            </a:pPr>
            <a:r>
              <a:rPr lang="en-US" dirty="0"/>
              <a:t>Camera Models Revisited</a:t>
            </a:r>
          </a:p>
          <a:p>
            <a:pPr lvl="1">
              <a:lnSpc>
                <a:spcPct val="90000"/>
              </a:lnSpc>
            </a:pPr>
            <a:r>
              <a:rPr lang="en-US" sz="1800" dirty="0"/>
              <a:t>Linear Version of the Projection Transformation Equation</a:t>
            </a:r>
          </a:p>
          <a:p>
            <a:pPr lvl="2">
              <a:lnSpc>
                <a:spcPct val="90000"/>
              </a:lnSpc>
            </a:pPr>
            <a:r>
              <a:rPr lang="en-US" sz="1600" dirty="0"/>
              <a:t>Perspective Camera Model</a:t>
            </a:r>
          </a:p>
          <a:p>
            <a:pPr lvl="2">
              <a:lnSpc>
                <a:spcPct val="90000"/>
              </a:lnSpc>
            </a:pPr>
            <a:r>
              <a:rPr lang="en-US" sz="1600" dirty="0"/>
              <a:t>Weak-Perspective Camera Model</a:t>
            </a:r>
          </a:p>
          <a:p>
            <a:pPr lvl="2">
              <a:lnSpc>
                <a:spcPct val="90000"/>
              </a:lnSpc>
            </a:pPr>
            <a:r>
              <a:rPr lang="en-US" sz="1600" dirty="0"/>
              <a:t>Affine Camera Model</a:t>
            </a:r>
          </a:p>
          <a:p>
            <a:pPr lvl="2">
              <a:lnSpc>
                <a:spcPct val="90000"/>
              </a:lnSpc>
            </a:pPr>
            <a:r>
              <a:rPr lang="en-US" sz="1600" dirty="0"/>
              <a:t>Camera Model for Planes</a:t>
            </a:r>
          </a:p>
          <a:p>
            <a:pPr>
              <a:lnSpc>
                <a:spcPct val="90000"/>
              </a:lnSpc>
            </a:pPr>
            <a:r>
              <a:rPr lang="en-US" dirty="0"/>
              <a:t>Summary</a:t>
            </a:r>
          </a:p>
          <a:p>
            <a:pPr>
              <a:lnSpc>
                <a:spcPct val="90000"/>
              </a:lnSpc>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5029200" y="285750"/>
            <a:ext cx="4076700" cy="609600"/>
          </a:xfrm>
        </p:spPr>
        <p:txBody>
          <a:bodyPr/>
          <a:lstStyle/>
          <a:p>
            <a:r>
              <a:rPr lang="en-US"/>
              <a:t>Extrinsic Parameters</a:t>
            </a:r>
          </a:p>
        </p:txBody>
      </p:sp>
      <p:sp>
        <p:nvSpPr>
          <p:cNvPr id="850947" name="Rectangle 3"/>
          <p:cNvSpPr>
            <a:spLocks noGrp="1" noChangeArrowheads="1"/>
          </p:cNvSpPr>
          <p:nvPr>
            <p:ph type="body" idx="1"/>
          </p:nvPr>
        </p:nvSpPr>
        <p:spPr>
          <a:xfrm>
            <a:off x="685800" y="2743200"/>
            <a:ext cx="7848600" cy="3657600"/>
          </a:xfrm>
          <a:noFill/>
          <a:ln w="25400"/>
        </p:spPr>
        <p:txBody>
          <a:bodyPr/>
          <a:lstStyle/>
          <a:p>
            <a:r>
              <a:rPr lang="en-US" dirty="0"/>
              <a:t>From World to Camera</a:t>
            </a:r>
          </a:p>
          <a:p>
            <a:pPr lvl="1"/>
            <a:endParaRPr lang="en-US" dirty="0">
              <a:solidFill>
                <a:schemeClr val="accent1"/>
              </a:solidFill>
            </a:endParaRPr>
          </a:p>
          <a:p>
            <a:pPr lvl="1"/>
            <a:endParaRPr lang="en-US" dirty="0">
              <a:solidFill>
                <a:schemeClr val="accent1"/>
              </a:solidFill>
            </a:endParaRPr>
          </a:p>
          <a:p>
            <a:pPr lvl="1"/>
            <a:endParaRPr lang="en-US" dirty="0">
              <a:solidFill>
                <a:schemeClr val="accent1"/>
              </a:solidFill>
            </a:endParaRPr>
          </a:p>
          <a:p>
            <a:r>
              <a:rPr lang="en-US" dirty="0"/>
              <a:t>Extrinsic Parameters</a:t>
            </a:r>
          </a:p>
          <a:p>
            <a:pPr lvl="1"/>
            <a:r>
              <a:rPr lang="en-US" sz="1800" dirty="0"/>
              <a:t>A 3-D translation vector, T, describing the relative locations of the origins of the two coordinate systems (</a:t>
            </a:r>
            <a:r>
              <a:rPr lang="en-US" sz="1800" dirty="0">
                <a:solidFill>
                  <a:srgbClr val="D82204"/>
                </a:solidFill>
              </a:rPr>
              <a:t>what’s it?</a:t>
            </a:r>
            <a:r>
              <a:rPr lang="en-US" sz="1800" dirty="0"/>
              <a:t>)</a:t>
            </a:r>
            <a:endParaRPr lang="en-US" sz="1800" b="1" dirty="0"/>
          </a:p>
          <a:p>
            <a:pPr lvl="1"/>
            <a:r>
              <a:rPr lang="en-US" sz="1800" dirty="0"/>
              <a:t>A 3x3 rotation matrix, R, an orthogonal matrix that brings the corresponding axes of the two systems onto each other</a:t>
            </a:r>
            <a:endParaRPr lang="en-US" sz="1800" b="1" dirty="0"/>
          </a:p>
          <a:p>
            <a:endParaRPr lang="en-US" b="1" dirty="0"/>
          </a:p>
        </p:txBody>
      </p:sp>
      <p:graphicFrame>
        <p:nvGraphicFramePr>
          <p:cNvPr id="917504" name="Object 1024"/>
          <p:cNvGraphicFramePr>
            <a:graphicFrameLocks noChangeAspect="1"/>
          </p:cNvGraphicFramePr>
          <p:nvPr/>
        </p:nvGraphicFramePr>
        <p:xfrm>
          <a:off x="1752600" y="3505200"/>
          <a:ext cx="2033588" cy="530225"/>
        </p:xfrm>
        <a:graphic>
          <a:graphicData uri="http://schemas.openxmlformats.org/presentationml/2006/ole">
            <mc:AlternateContent xmlns:mc="http://schemas.openxmlformats.org/markup-compatibility/2006">
              <mc:Choice xmlns:v="urn:schemas-microsoft-com:vml" Requires="v">
                <p:oleObj name="Equation" r:id="rId3" imgW="876240" imgH="228600" progId="Equation.3">
                  <p:embed/>
                </p:oleObj>
              </mc:Choice>
              <mc:Fallback>
                <p:oleObj name="Equation" r:id="rId3" imgW="8762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05200"/>
                        <a:ext cx="2033588" cy="530225"/>
                      </a:xfrm>
                      <a:prstGeom prst="rect">
                        <a:avLst/>
                      </a:prstGeom>
                      <a:solidFill>
                        <a:srgbClr val="FFFF99"/>
                      </a:solidFill>
                    </p:spPr>
                  </p:pic>
                </p:oleObj>
              </mc:Fallback>
            </mc:AlternateContent>
          </a:graphicData>
        </a:graphic>
      </p:graphicFrame>
      <p:grpSp>
        <p:nvGrpSpPr>
          <p:cNvPr id="47" name="Group 46"/>
          <p:cNvGrpSpPr/>
          <p:nvPr/>
        </p:nvGrpSpPr>
        <p:grpSpPr>
          <a:xfrm>
            <a:off x="1143000" y="990600"/>
            <a:ext cx="7162800" cy="3505200"/>
            <a:chOff x="1143000" y="990600"/>
            <a:chExt cx="7162800" cy="3505200"/>
          </a:xfrm>
        </p:grpSpPr>
        <p:grpSp>
          <p:nvGrpSpPr>
            <p:cNvPr id="850990" name="Group 46"/>
            <p:cNvGrpSpPr>
              <a:grpSpLocks/>
            </p:cNvGrpSpPr>
            <p:nvPr/>
          </p:nvGrpSpPr>
          <p:grpSpPr bwMode="auto">
            <a:xfrm>
              <a:off x="1143000" y="990600"/>
              <a:ext cx="7162800" cy="3505200"/>
              <a:chOff x="720" y="624"/>
              <a:chExt cx="4512" cy="2208"/>
            </a:xfrm>
          </p:grpSpPr>
          <p:grpSp>
            <p:nvGrpSpPr>
              <p:cNvPr id="850949" name="Group 5"/>
              <p:cNvGrpSpPr>
                <a:grpSpLocks/>
              </p:cNvGrpSpPr>
              <p:nvPr/>
            </p:nvGrpSpPr>
            <p:grpSpPr bwMode="auto">
              <a:xfrm>
                <a:off x="3792" y="1968"/>
                <a:ext cx="1440" cy="864"/>
                <a:chOff x="3792" y="1968"/>
                <a:chExt cx="1440" cy="864"/>
              </a:xfrm>
            </p:grpSpPr>
            <p:grpSp>
              <p:nvGrpSpPr>
                <p:cNvPr id="850950" name="Group 6"/>
                <p:cNvGrpSpPr>
                  <a:grpSpLocks/>
                </p:cNvGrpSpPr>
                <p:nvPr/>
              </p:nvGrpSpPr>
              <p:grpSpPr bwMode="auto">
                <a:xfrm>
                  <a:off x="4080" y="2064"/>
                  <a:ext cx="864" cy="624"/>
                  <a:chOff x="4080" y="2064"/>
                  <a:chExt cx="864" cy="624"/>
                </a:xfrm>
              </p:grpSpPr>
              <p:sp>
                <p:nvSpPr>
                  <p:cNvPr id="850951"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50952"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50953"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50954"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50955"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50956"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50957" name="Group 13"/>
              <p:cNvGrpSpPr>
                <a:grpSpLocks/>
              </p:cNvGrpSpPr>
              <p:nvPr/>
            </p:nvGrpSpPr>
            <p:grpSpPr bwMode="auto">
              <a:xfrm>
                <a:off x="3244" y="624"/>
                <a:ext cx="1028" cy="1056"/>
                <a:chOff x="3244" y="624"/>
                <a:chExt cx="1028" cy="1056"/>
              </a:xfrm>
            </p:grpSpPr>
            <p:sp>
              <p:nvSpPr>
                <p:cNvPr id="850958"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59"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60"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61"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50962"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50963"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dirty="0">
                      <a:solidFill>
                        <a:srgbClr val="0066FF"/>
                      </a:solidFill>
                    </a:rPr>
                    <a:t>Z</a:t>
                  </a:r>
                </a:p>
              </p:txBody>
            </p:sp>
          </p:grpSp>
          <p:sp>
            <p:nvSpPr>
              <p:cNvPr id="850964"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50965"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50966"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50967"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50968"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50969"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50970"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50971"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50972"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50973"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50974" name="Rectangle 30"/>
              <p:cNvSpPr>
                <a:spLocks noChangeArrowheads="1"/>
              </p:cNvSpPr>
              <p:nvPr/>
            </p:nvSpPr>
            <p:spPr bwMode="auto">
              <a:xfrm>
                <a:off x="3936" y="2208"/>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50975" name="Rectangle 31"/>
              <p:cNvSpPr>
                <a:spLocks noChangeArrowheads="1"/>
              </p:cNvSpPr>
              <p:nvPr/>
            </p:nvSpPr>
            <p:spPr bwMode="auto">
              <a:xfrm>
                <a:off x="3600" y="2160"/>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50976"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50977"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50978" name="Group 34"/>
              <p:cNvGrpSpPr>
                <a:grpSpLocks/>
              </p:cNvGrpSpPr>
              <p:nvPr/>
            </p:nvGrpSpPr>
            <p:grpSpPr bwMode="auto">
              <a:xfrm>
                <a:off x="720" y="624"/>
                <a:ext cx="1910" cy="1018"/>
                <a:chOff x="720" y="624"/>
                <a:chExt cx="1910" cy="1018"/>
              </a:xfrm>
            </p:grpSpPr>
            <p:sp>
              <p:nvSpPr>
                <p:cNvPr id="850979"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50980"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50981"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50982"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50983"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50984"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50985"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dirty="0">
                      <a:solidFill>
                        <a:schemeClr val="folHlink"/>
                      </a:solidFill>
                    </a:rPr>
                    <a:t>(</a:t>
                  </a:r>
                  <a:r>
                    <a:rPr lang="en-US" sz="2000" dirty="0" err="1">
                      <a:solidFill>
                        <a:schemeClr val="folHlink"/>
                      </a:solidFill>
                    </a:rPr>
                    <a:t>x</a:t>
                  </a:r>
                  <a:r>
                    <a:rPr lang="en-US" sz="2000" baseline="-25000" dirty="0" err="1">
                      <a:solidFill>
                        <a:schemeClr val="folHlink"/>
                      </a:solidFill>
                    </a:rPr>
                    <a:t>im</a:t>
                  </a:r>
                  <a:r>
                    <a:rPr lang="en-US" sz="2000" dirty="0" err="1">
                      <a:solidFill>
                        <a:schemeClr val="folHlink"/>
                      </a:solidFill>
                    </a:rPr>
                    <a:t>,y</a:t>
                  </a:r>
                  <a:r>
                    <a:rPr lang="en-US" sz="2000" baseline="-25000" dirty="0" err="1">
                      <a:solidFill>
                        <a:schemeClr val="folHlink"/>
                      </a:solidFill>
                    </a:rPr>
                    <a:t>im</a:t>
                  </a:r>
                  <a:r>
                    <a:rPr lang="en-US" sz="2000" dirty="0">
                      <a:solidFill>
                        <a:schemeClr val="folHlink"/>
                      </a:solidFill>
                    </a:rPr>
                    <a:t>)</a:t>
                  </a:r>
                </a:p>
              </p:txBody>
            </p:sp>
          </p:grpSp>
          <p:sp>
            <p:nvSpPr>
              <p:cNvPr id="850986"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50988" name="Line 44"/>
            <p:cNvSpPr>
              <a:spLocks noChangeShapeType="1"/>
            </p:cNvSpPr>
            <p:nvPr/>
          </p:nvSpPr>
          <p:spPr bwMode="auto">
            <a:xfrm>
              <a:off x="5257800" y="1828800"/>
              <a:ext cx="1643743" cy="2090057"/>
            </a:xfrm>
            <a:prstGeom prst="line">
              <a:avLst/>
            </a:prstGeom>
            <a:noFill/>
            <a:ln w="19050">
              <a:solidFill>
                <a:srgbClr val="CC66FF"/>
              </a:solidFill>
              <a:round/>
              <a:headEnd type="none" w="sm" len="sm"/>
              <a:tailEnd type="triangle" w="lg" len="med"/>
            </a:ln>
            <a:effectLst/>
          </p:spPr>
          <p:txBody>
            <a:bodyPr/>
            <a:lstStyle/>
            <a:p>
              <a:endParaRPr lang="en-US"/>
            </a:p>
          </p:txBody>
        </p:sp>
        <p:sp>
          <p:nvSpPr>
            <p:cNvPr id="850989" name="Rectangle 45"/>
            <p:cNvSpPr>
              <a:spLocks noChangeArrowheads="1"/>
            </p:cNvSpPr>
            <p:nvPr/>
          </p:nvSpPr>
          <p:spPr bwMode="auto">
            <a:xfrm>
              <a:off x="6858000" y="3962400"/>
              <a:ext cx="339725" cy="396875"/>
            </a:xfrm>
            <a:prstGeom prst="rect">
              <a:avLst/>
            </a:prstGeom>
            <a:noFill/>
            <a:ln w="12700">
              <a:noFill/>
              <a:miter lim="800000"/>
              <a:headEnd type="none" w="sm" len="sm"/>
              <a:tailEnd type="none" w="sm" len="sm"/>
            </a:ln>
            <a:effectLst/>
          </p:spPr>
          <p:txBody>
            <a:bodyPr wrap="none">
              <a:spAutoFit/>
            </a:bodyPr>
            <a:lstStyle/>
            <a:p>
              <a:r>
                <a:rPr lang="en-US" sz="2000" dirty="0">
                  <a:solidFill>
                    <a:srgbClr val="FF0000"/>
                  </a:solidFill>
                </a:rPr>
                <a:t>T</a:t>
              </a:r>
              <a:endParaRPr lang="en-US" sz="2000" baseline="-25000" dirty="0">
                <a:solidFill>
                  <a:srgbClr val="FF0000"/>
                </a:solidFill>
              </a:endParaRPr>
            </a:p>
          </p:txBody>
        </p:sp>
      </p:grpSp>
    </p:spTree>
    <p:extLst>
      <p:ext uri="{BB962C8B-B14F-4D97-AF65-F5344CB8AC3E}">
        <p14:creationId xmlns:p14="http://schemas.microsoft.com/office/powerpoint/2010/main" val="3905911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3048000" y="285750"/>
            <a:ext cx="6057900" cy="609600"/>
          </a:xfrm>
        </p:spPr>
        <p:txBody>
          <a:bodyPr/>
          <a:lstStyle/>
          <a:p>
            <a:r>
              <a:rPr lang="en-US" dirty="0"/>
              <a:t>Linear Algebra: Vector and Matrix</a:t>
            </a:r>
          </a:p>
        </p:txBody>
      </p:sp>
      <p:sp>
        <p:nvSpPr>
          <p:cNvPr id="848899" name="Rectangle 3"/>
          <p:cNvSpPr>
            <a:spLocks noGrp="1" noChangeArrowheads="1"/>
          </p:cNvSpPr>
          <p:nvPr>
            <p:ph type="body" idx="1"/>
          </p:nvPr>
        </p:nvSpPr>
        <p:spPr>
          <a:xfrm>
            <a:off x="609600" y="1219200"/>
            <a:ext cx="7620000" cy="5334000"/>
          </a:xfrm>
          <a:noFill/>
          <a:ln/>
        </p:spPr>
        <p:txBody>
          <a:bodyPr/>
          <a:lstStyle/>
          <a:p>
            <a:r>
              <a:rPr lang="en-US" dirty="0"/>
              <a:t>A point as a 2D/ 3D vector</a:t>
            </a:r>
          </a:p>
          <a:p>
            <a:pPr lvl="1"/>
            <a:r>
              <a:rPr lang="en-US" sz="1800" dirty="0"/>
              <a:t>Image point: 2D vector</a:t>
            </a:r>
          </a:p>
          <a:p>
            <a:pPr lvl="1"/>
            <a:r>
              <a:rPr lang="en-US" sz="1800" dirty="0"/>
              <a:t>Scene point: 3D vector</a:t>
            </a:r>
          </a:p>
          <a:p>
            <a:pPr lvl="1"/>
            <a:r>
              <a:rPr lang="en-US" sz="1800" dirty="0"/>
              <a:t>Translation: 3D vector </a:t>
            </a:r>
            <a:endParaRPr lang="en-US" dirty="0"/>
          </a:p>
          <a:p>
            <a:endParaRPr lang="en-US" dirty="0"/>
          </a:p>
          <a:p>
            <a:r>
              <a:rPr lang="en-US" dirty="0"/>
              <a:t>Vector Operations</a:t>
            </a:r>
          </a:p>
          <a:p>
            <a:pPr lvl="1"/>
            <a:r>
              <a:rPr lang="en-US" sz="1800" dirty="0"/>
              <a:t>Addition: </a:t>
            </a:r>
          </a:p>
          <a:p>
            <a:pPr lvl="2"/>
            <a:r>
              <a:rPr lang="en-US" sz="1600" dirty="0"/>
              <a:t>Translation of a 3D vector</a:t>
            </a:r>
          </a:p>
          <a:p>
            <a:pPr lvl="1"/>
            <a:r>
              <a:rPr lang="en-US" sz="1800" dirty="0"/>
              <a:t>Dot product ( a scalar):</a:t>
            </a:r>
          </a:p>
          <a:p>
            <a:pPr lvl="2"/>
            <a:r>
              <a:rPr lang="en-US" dirty="0" err="1"/>
              <a:t>a.b</a:t>
            </a:r>
            <a:r>
              <a:rPr lang="en-US" dirty="0"/>
              <a:t> = |a||</a:t>
            </a:r>
            <a:r>
              <a:rPr lang="en-US" dirty="0" err="1"/>
              <a:t>b|cos</a:t>
            </a:r>
            <a:r>
              <a:rPr lang="en-US" dirty="0" err="1">
                <a:latin typeface="Symbol" pitchFamily="18" charset="2"/>
              </a:rPr>
              <a:t>q</a:t>
            </a:r>
            <a:endParaRPr lang="en-US" sz="1600" b="1" dirty="0">
              <a:latin typeface="Symbol" pitchFamily="18" charset="2"/>
            </a:endParaRPr>
          </a:p>
          <a:p>
            <a:pPr lvl="1"/>
            <a:r>
              <a:rPr lang="en-US" sz="1800" dirty="0"/>
              <a:t>Cross product (a vector)</a:t>
            </a:r>
          </a:p>
          <a:p>
            <a:pPr lvl="2"/>
            <a:r>
              <a:rPr lang="en-US" sz="1600" dirty="0"/>
              <a:t>Generates a new vector that is orthogonal to both of them</a:t>
            </a:r>
          </a:p>
        </p:txBody>
      </p:sp>
      <p:graphicFrame>
        <p:nvGraphicFramePr>
          <p:cNvPr id="918528" name="Object 0"/>
          <p:cNvGraphicFramePr>
            <a:graphicFrameLocks noChangeAspect="1"/>
          </p:cNvGraphicFramePr>
          <p:nvPr/>
        </p:nvGraphicFramePr>
        <p:xfrm>
          <a:off x="4648200" y="1295400"/>
          <a:ext cx="1447800" cy="611188"/>
        </p:xfrm>
        <a:graphic>
          <a:graphicData uri="http://schemas.openxmlformats.org/presentationml/2006/ole">
            <mc:AlternateContent xmlns:mc="http://schemas.openxmlformats.org/markup-compatibility/2006">
              <mc:Choice xmlns:v="urn:schemas-microsoft-com:vml" Requires="v">
                <p:oleObj name="Equation" r:id="rId3" imgW="1079280" imgH="457200" progId="Equation.3">
                  <p:embed/>
                </p:oleObj>
              </mc:Choice>
              <mc:Fallback>
                <p:oleObj name="Equation" r:id="rId3" imgW="1079280" imgH="4572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95400"/>
                        <a:ext cx="1447800" cy="611188"/>
                      </a:xfrm>
                      <a:prstGeom prst="rect">
                        <a:avLst/>
                      </a:prstGeom>
                      <a:solidFill>
                        <a:srgbClr val="FFFF99"/>
                      </a:solidFill>
                    </p:spPr>
                  </p:pic>
                </p:oleObj>
              </mc:Fallback>
            </mc:AlternateContent>
          </a:graphicData>
        </a:graphic>
      </p:graphicFrame>
      <p:graphicFrame>
        <p:nvGraphicFramePr>
          <p:cNvPr id="918529" name="Object 1"/>
          <p:cNvGraphicFramePr>
            <a:graphicFrameLocks noChangeAspect="1"/>
          </p:cNvGraphicFramePr>
          <p:nvPr/>
        </p:nvGraphicFramePr>
        <p:xfrm>
          <a:off x="4648200" y="1981200"/>
          <a:ext cx="1371600" cy="393700"/>
        </p:xfrm>
        <a:graphic>
          <a:graphicData uri="http://schemas.openxmlformats.org/presentationml/2006/ole">
            <mc:AlternateContent xmlns:mc="http://schemas.openxmlformats.org/markup-compatibility/2006">
              <mc:Choice xmlns:v="urn:schemas-microsoft-com:vml" Requires="v">
                <p:oleObj name="Equation" r:id="rId5" imgW="927000" imgH="266400" progId="Equation.3">
                  <p:embed/>
                </p:oleObj>
              </mc:Choice>
              <mc:Fallback>
                <p:oleObj name="Equation" r:id="rId5" imgW="927000" imgH="2664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981200"/>
                        <a:ext cx="1371600" cy="393700"/>
                      </a:xfrm>
                      <a:prstGeom prst="rect">
                        <a:avLst/>
                      </a:prstGeom>
                      <a:solidFill>
                        <a:srgbClr val="FFFF99"/>
                      </a:solidFill>
                    </p:spPr>
                  </p:pic>
                </p:oleObj>
              </mc:Fallback>
            </mc:AlternateContent>
          </a:graphicData>
        </a:graphic>
      </p:graphicFrame>
      <p:graphicFrame>
        <p:nvGraphicFramePr>
          <p:cNvPr id="918530" name="Object 2"/>
          <p:cNvGraphicFramePr>
            <a:graphicFrameLocks noChangeAspect="1"/>
          </p:cNvGraphicFramePr>
          <p:nvPr/>
        </p:nvGraphicFramePr>
        <p:xfrm>
          <a:off x="4648200" y="2438400"/>
          <a:ext cx="1600200" cy="461963"/>
        </p:xfrm>
        <a:graphic>
          <a:graphicData uri="http://schemas.openxmlformats.org/presentationml/2006/ole">
            <mc:AlternateContent xmlns:mc="http://schemas.openxmlformats.org/markup-compatibility/2006">
              <mc:Choice xmlns:v="urn:schemas-microsoft-com:vml" Requires="v">
                <p:oleObj name="Equation" r:id="rId7" imgW="1054080" imgH="304560" progId="Equation.3">
                  <p:embed/>
                </p:oleObj>
              </mc:Choice>
              <mc:Fallback>
                <p:oleObj name="Equation" r:id="rId7" imgW="1054080" imgH="30456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2438400"/>
                        <a:ext cx="1600200" cy="461963"/>
                      </a:xfrm>
                      <a:prstGeom prst="rect">
                        <a:avLst/>
                      </a:prstGeom>
                      <a:solidFill>
                        <a:srgbClr val="FFFF99"/>
                      </a:solidFill>
                    </p:spPr>
                  </p:pic>
                </p:oleObj>
              </mc:Fallback>
            </mc:AlternateContent>
          </a:graphicData>
        </a:graphic>
      </p:graphicFrame>
      <p:graphicFrame>
        <p:nvGraphicFramePr>
          <p:cNvPr id="918531" name="Object 3"/>
          <p:cNvGraphicFramePr>
            <a:graphicFrameLocks noChangeAspect="1"/>
          </p:cNvGraphicFramePr>
          <p:nvPr/>
        </p:nvGraphicFramePr>
        <p:xfrm>
          <a:off x="4114800" y="3505200"/>
          <a:ext cx="3276600" cy="377825"/>
        </p:xfrm>
        <a:graphic>
          <a:graphicData uri="http://schemas.openxmlformats.org/presentationml/2006/ole">
            <mc:AlternateContent xmlns:mc="http://schemas.openxmlformats.org/markup-compatibility/2006">
              <mc:Choice xmlns:v="urn:schemas-microsoft-com:vml" Requires="v">
                <p:oleObj name="Equation" r:id="rId9" imgW="2641320" imgH="304560" progId="Equation.3">
                  <p:embed/>
                </p:oleObj>
              </mc:Choice>
              <mc:Fallback>
                <p:oleObj name="Equation" r:id="rId9" imgW="2641320" imgH="30456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3505200"/>
                        <a:ext cx="3276600" cy="377825"/>
                      </a:xfrm>
                      <a:prstGeom prst="rect">
                        <a:avLst/>
                      </a:prstGeom>
                      <a:solidFill>
                        <a:srgbClr val="FFFF99"/>
                      </a:solidFill>
                    </p:spPr>
                  </p:pic>
                </p:oleObj>
              </mc:Fallback>
            </mc:AlternateContent>
          </a:graphicData>
        </a:graphic>
      </p:graphicFrame>
      <p:graphicFrame>
        <p:nvGraphicFramePr>
          <p:cNvPr id="918532" name="Object 4"/>
          <p:cNvGraphicFramePr>
            <a:graphicFrameLocks noChangeAspect="1"/>
          </p:cNvGraphicFramePr>
          <p:nvPr/>
        </p:nvGraphicFramePr>
        <p:xfrm>
          <a:off x="5562600" y="4267200"/>
          <a:ext cx="1447800" cy="371475"/>
        </p:xfrm>
        <a:graphic>
          <a:graphicData uri="http://schemas.openxmlformats.org/presentationml/2006/ole">
            <mc:AlternateContent xmlns:mc="http://schemas.openxmlformats.org/markup-compatibility/2006">
              <mc:Choice xmlns:v="urn:schemas-microsoft-com:vml" Requires="v">
                <p:oleObj name="Equation" r:id="rId11" imgW="939600" imgH="241200" progId="Equation.3">
                  <p:embed/>
                </p:oleObj>
              </mc:Choice>
              <mc:Fallback>
                <p:oleObj name="Equation" r:id="rId11" imgW="939600" imgH="241200" progId="Equation.3">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267200"/>
                        <a:ext cx="1447800" cy="371475"/>
                      </a:xfrm>
                      <a:prstGeom prst="rect">
                        <a:avLst/>
                      </a:prstGeom>
                      <a:solidFill>
                        <a:srgbClr val="FFFF99"/>
                      </a:solidFill>
                    </p:spPr>
                  </p:pic>
                </p:oleObj>
              </mc:Fallback>
            </mc:AlternateContent>
          </a:graphicData>
        </a:graphic>
      </p:graphicFrame>
      <p:graphicFrame>
        <p:nvGraphicFramePr>
          <p:cNvPr id="918533" name="Object 5"/>
          <p:cNvGraphicFramePr>
            <a:graphicFrameLocks noChangeAspect="1"/>
          </p:cNvGraphicFramePr>
          <p:nvPr/>
        </p:nvGraphicFramePr>
        <p:xfrm>
          <a:off x="7162800" y="5029200"/>
          <a:ext cx="842963" cy="274638"/>
        </p:xfrm>
        <a:graphic>
          <a:graphicData uri="http://schemas.openxmlformats.org/presentationml/2006/ole">
            <mc:AlternateContent xmlns:mc="http://schemas.openxmlformats.org/markup-compatibility/2006">
              <mc:Choice xmlns:v="urn:schemas-microsoft-com:vml" Requires="v">
                <p:oleObj name="Equation" r:id="rId13" imgW="545760" imgH="177480" progId="Equation.3">
                  <p:embed/>
                </p:oleObj>
              </mc:Choice>
              <mc:Fallback>
                <p:oleObj name="Equation" r:id="rId13" imgW="545760" imgH="177480" progId="Equation.3">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5029200"/>
                        <a:ext cx="842963" cy="274638"/>
                      </a:xfrm>
                      <a:prstGeom prst="rect">
                        <a:avLst/>
                      </a:prstGeom>
                      <a:solidFill>
                        <a:srgbClr val="FFFF99"/>
                      </a:solidFill>
                    </p:spPr>
                  </p:pic>
                </p:oleObj>
              </mc:Fallback>
            </mc:AlternateContent>
          </a:graphicData>
        </a:graphic>
      </p:graphicFrame>
      <p:sp>
        <p:nvSpPr>
          <p:cNvPr id="848911" name="Text Box 15"/>
          <p:cNvSpPr txBox="1">
            <a:spLocks noChangeArrowheads="1"/>
          </p:cNvSpPr>
          <p:nvPr/>
        </p:nvSpPr>
        <p:spPr bwMode="auto">
          <a:xfrm>
            <a:off x="6689725" y="1255713"/>
            <a:ext cx="1619250" cy="366712"/>
          </a:xfrm>
          <a:prstGeom prst="rect">
            <a:avLst/>
          </a:prstGeom>
          <a:noFill/>
          <a:ln w="12700">
            <a:noFill/>
            <a:miter lim="800000"/>
            <a:headEnd type="none" w="sm" len="sm"/>
            <a:tailEnd type="none" w="sm" len="sm"/>
          </a:ln>
          <a:effectLst/>
        </p:spPr>
        <p:txBody>
          <a:bodyPr wrap="none">
            <a:spAutoFit/>
          </a:bodyPr>
          <a:lstStyle/>
          <a:p>
            <a:r>
              <a:rPr lang="en-US"/>
              <a:t>T: Transpose</a:t>
            </a:r>
          </a:p>
        </p:txBody>
      </p:sp>
      <p:sp>
        <p:nvSpPr>
          <p:cNvPr id="848912" name="Line 16"/>
          <p:cNvSpPr>
            <a:spLocks noChangeShapeType="1"/>
          </p:cNvSpPr>
          <p:nvPr/>
        </p:nvSpPr>
        <p:spPr bwMode="auto">
          <a:xfrm flipV="1">
            <a:off x="3886200" y="1676400"/>
            <a:ext cx="685800" cy="152400"/>
          </a:xfrm>
          <a:prstGeom prst="line">
            <a:avLst/>
          </a:prstGeom>
          <a:noFill/>
          <a:ln w="12700">
            <a:solidFill>
              <a:schemeClr val="tx1"/>
            </a:solidFill>
            <a:round/>
            <a:headEnd type="none" w="sm" len="sm"/>
            <a:tailEnd type="triangle" w="sm" len="sm"/>
          </a:ln>
          <a:effectLst/>
        </p:spPr>
        <p:txBody>
          <a:bodyPr/>
          <a:lstStyle/>
          <a:p>
            <a:endParaRPr lang="en-US"/>
          </a:p>
        </p:txBody>
      </p:sp>
      <p:sp>
        <p:nvSpPr>
          <p:cNvPr id="848913" name="Line 17"/>
          <p:cNvSpPr>
            <a:spLocks noChangeShapeType="1"/>
          </p:cNvSpPr>
          <p:nvPr/>
        </p:nvSpPr>
        <p:spPr bwMode="auto">
          <a:xfrm>
            <a:off x="3810000" y="2133600"/>
            <a:ext cx="762000" cy="0"/>
          </a:xfrm>
          <a:prstGeom prst="line">
            <a:avLst/>
          </a:prstGeom>
          <a:noFill/>
          <a:ln w="12700">
            <a:solidFill>
              <a:schemeClr val="tx1"/>
            </a:solidFill>
            <a:round/>
            <a:headEnd type="none" w="sm" len="sm"/>
            <a:tailEnd type="triangle" w="sm" len="sm"/>
          </a:ln>
          <a:effectLst/>
        </p:spPr>
        <p:txBody>
          <a:bodyPr/>
          <a:lstStyle/>
          <a:p>
            <a:endParaRPr lang="en-US"/>
          </a:p>
        </p:txBody>
      </p:sp>
      <p:sp>
        <p:nvSpPr>
          <p:cNvPr id="848914" name="Line 18"/>
          <p:cNvSpPr>
            <a:spLocks noChangeShapeType="1"/>
          </p:cNvSpPr>
          <p:nvPr/>
        </p:nvSpPr>
        <p:spPr bwMode="auto">
          <a:xfrm>
            <a:off x="3733800" y="2514600"/>
            <a:ext cx="762000" cy="152400"/>
          </a:xfrm>
          <a:prstGeom prst="line">
            <a:avLst/>
          </a:prstGeom>
          <a:noFill/>
          <a:ln w="12700">
            <a:solidFill>
              <a:schemeClr val="tx1"/>
            </a:solidFill>
            <a:round/>
            <a:headEnd type="none" w="sm" len="sm"/>
            <a:tailEnd type="triangle" w="sm" len="sm"/>
          </a:ln>
          <a:effectLst/>
        </p:spPr>
        <p:txBody>
          <a:bodyPr/>
          <a:lstStyle/>
          <a:p>
            <a:endParaRPr lang="en-US"/>
          </a:p>
        </p:txBody>
      </p:sp>
      <p:sp>
        <p:nvSpPr>
          <p:cNvPr id="848915" name="Rectangle 19"/>
          <p:cNvSpPr>
            <a:spLocks noChangeArrowheads="1"/>
          </p:cNvSpPr>
          <p:nvPr/>
        </p:nvSpPr>
        <p:spPr bwMode="auto">
          <a:xfrm>
            <a:off x="1600200" y="5715000"/>
            <a:ext cx="5943600" cy="396875"/>
          </a:xfrm>
          <a:prstGeom prst="rect">
            <a:avLst/>
          </a:prstGeom>
          <a:solidFill>
            <a:srgbClr val="FFCC99"/>
          </a:solidFill>
          <a:ln w="12700">
            <a:noFill/>
            <a:miter lim="800000"/>
            <a:headEnd type="none" w="sm" len="sm"/>
            <a:tailEnd type="none" w="sm" len="sm"/>
          </a:ln>
          <a:effectLst/>
        </p:spPr>
        <p:txBody>
          <a:bodyPr>
            <a:spAutoFit/>
          </a:bodyPr>
          <a:lstStyle/>
          <a:p>
            <a:pPr>
              <a:spcBef>
                <a:spcPct val="30000"/>
              </a:spcBef>
            </a:pPr>
            <a:r>
              <a:rPr lang="en-US" sz="2000" u="sng" dirty="0">
                <a:solidFill>
                  <a:srgbClr val="000080"/>
                </a:solidFill>
                <a:latin typeface="Swis721 BT"/>
              </a:rPr>
              <a:t>a</a:t>
            </a:r>
            <a:r>
              <a:rPr lang="en-US" sz="2000" b="0" dirty="0">
                <a:solidFill>
                  <a:srgbClr val="000080"/>
                </a:solidFill>
                <a:latin typeface="Swis721 BT"/>
              </a:rPr>
              <a:t> x </a:t>
            </a:r>
            <a:r>
              <a:rPr lang="en-US" sz="2000" u="sng" dirty="0">
                <a:solidFill>
                  <a:srgbClr val="000080"/>
                </a:solidFill>
                <a:latin typeface="Swis721 BT"/>
              </a:rPr>
              <a:t>b</a:t>
            </a:r>
            <a:r>
              <a:rPr lang="en-US" sz="2000" b="0" dirty="0">
                <a:solidFill>
                  <a:srgbClr val="000080"/>
                </a:solidFill>
                <a:latin typeface="Swis721 BT"/>
              </a:rPr>
              <a:t> = (a</a:t>
            </a:r>
            <a:r>
              <a:rPr lang="en-US" sz="2000" b="0" baseline="-30000" dirty="0">
                <a:solidFill>
                  <a:srgbClr val="000080"/>
                </a:solidFill>
                <a:latin typeface="Swis721 BT"/>
              </a:rPr>
              <a:t>2</a:t>
            </a:r>
            <a:r>
              <a:rPr lang="en-US" sz="2000" b="0" dirty="0">
                <a:solidFill>
                  <a:srgbClr val="000080"/>
                </a:solidFill>
                <a:latin typeface="Swis721 BT"/>
              </a:rPr>
              <a:t>b</a:t>
            </a:r>
            <a:r>
              <a:rPr lang="en-US" sz="2000" b="0" baseline="-30000" dirty="0">
                <a:solidFill>
                  <a:srgbClr val="000080"/>
                </a:solidFill>
                <a:latin typeface="Swis721 BT"/>
              </a:rPr>
              <a:t>3</a:t>
            </a:r>
            <a:r>
              <a:rPr lang="en-US" sz="2000" b="0" dirty="0">
                <a:solidFill>
                  <a:srgbClr val="000080"/>
                </a:solidFill>
                <a:latin typeface="Swis721 BT"/>
              </a:rPr>
              <a:t> - a</a:t>
            </a:r>
            <a:r>
              <a:rPr lang="en-US" sz="2000" b="0" baseline="-30000" dirty="0">
                <a:solidFill>
                  <a:srgbClr val="000080"/>
                </a:solidFill>
                <a:latin typeface="Swis721 BT"/>
              </a:rPr>
              <a:t>3</a:t>
            </a:r>
            <a:r>
              <a:rPr lang="en-US" sz="2000" b="0" dirty="0">
                <a:solidFill>
                  <a:srgbClr val="000080"/>
                </a:solidFill>
                <a:latin typeface="Swis721 BT"/>
              </a:rPr>
              <a:t>b</a:t>
            </a:r>
            <a:r>
              <a:rPr lang="en-US" sz="2000" b="0" baseline="-30000" dirty="0">
                <a:solidFill>
                  <a:srgbClr val="000080"/>
                </a:solidFill>
                <a:latin typeface="Swis721 BT"/>
              </a:rPr>
              <a:t>2</a:t>
            </a:r>
            <a:r>
              <a:rPr lang="en-US" sz="2000" b="0" dirty="0">
                <a:solidFill>
                  <a:srgbClr val="000080"/>
                </a:solidFill>
                <a:latin typeface="Swis721 BT"/>
              </a:rPr>
              <a:t>)</a:t>
            </a:r>
            <a:r>
              <a:rPr lang="en-US" sz="2000" u="sng" dirty="0" err="1">
                <a:solidFill>
                  <a:srgbClr val="000080"/>
                </a:solidFill>
                <a:latin typeface="Swis721 BT"/>
              </a:rPr>
              <a:t>i</a:t>
            </a:r>
            <a:r>
              <a:rPr lang="en-US" sz="2000" b="0" dirty="0">
                <a:solidFill>
                  <a:srgbClr val="000080"/>
                </a:solidFill>
                <a:latin typeface="Swis721 BT"/>
              </a:rPr>
              <a:t> + (a</a:t>
            </a:r>
            <a:r>
              <a:rPr lang="en-US" sz="2000" b="0" baseline="-30000" dirty="0">
                <a:solidFill>
                  <a:srgbClr val="000080"/>
                </a:solidFill>
                <a:latin typeface="Swis721 BT"/>
              </a:rPr>
              <a:t>3</a:t>
            </a:r>
            <a:r>
              <a:rPr lang="en-US" sz="2000" b="0" dirty="0">
                <a:solidFill>
                  <a:srgbClr val="000080"/>
                </a:solidFill>
                <a:latin typeface="Swis721 BT"/>
              </a:rPr>
              <a:t>b</a:t>
            </a:r>
            <a:r>
              <a:rPr lang="en-US" sz="2000" b="0" baseline="-30000" dirty="0">
                <a:solidFill>
                  <a:srgbClr val="000080"/>
                </a:solidFill>
                <a:latin typeface="Swis721 BT"/>
              </a:rPr>
              <a:t>1</a:t>
            </a:r>
            <a:r>
              <a:rPr lang="en-US" sz="2000" b="0" dirty="0">
                <a:solidFill>
                  <a:srgbClr val="000080"/>
                </a:solidFill>
                <a:latin typeface="Swis721 BT"/>
              </a:rPr>
              <a:t> - a</a:t>
            </a:r>
            <a:r>
              <a:rPr lang="en-US" sz="2000" b="0" baseline="-30000" dirty="0">
                <a:solidFill>
                  <a:srgbClr val="000080"/>
                </a:solidFill>
                <a:latin typeface="Swis721 BT"/>
              </a:rPr>
              <a:t>1</a:t>
            </a:r>
            <a:r>
              <a:rPr lang="en-US" sz="2000" b="0" dirty="0">
                <a:solidFill>
                  <a:srgbClr val="000080"/>
                </a:solidFill>
                <a:latin typeface="Swis721 BT"/>
              </a:rPr>
              <a:t>b</a:t>
            </a:r>
            <a:r>
              <a:rPr lang="en-US" sz="2000" b="0" baseline="-30000" dirty="0">
                <a:solidFill>
                  <a:srgbClr val="000080"/>
                </a:solidFill>
                <a:latin typeface="Swis721 BT"/>
              </a:rPr>
              <a:t>3</a:t>
            </a:r>
            <a:r>
              <a:rPr lang="en-US" sz="2000" b="0" dirty="0">
                <a:solidFill>
                  <a:srgbClr val="000080"/>
                </a:solidFill>
                <a:latin typeface="Swis721 BT"/>
              </a:rPr>
              <a:t>)</a:t>
            </a:r>
            <a:r>
              <a:rPr lang="en-US" sz="2000" u="sng" dirty="0">
                <a:solidFill>
                  <a:srgbClr val="000080"/>
                </a:solidFill>
                <a:latin typeface="Swis721 BT"/>
              </a:rPr>
              <a:t>j</a:t>
            </a:r>
            <a:r>
              <a:rPr lang="en-US" sz="2000" b="0" dirty="0">
                <a:solidFill>
                  <a:srgbClr val="000080"/>
                </a:solidFill>
                <a:latin typeface="Swis721 BT"/>
              </a:rPr>
              <a:t> + (a</a:t>
            </a:r>
            <a:r>
              <a:rPr lang="en-US" sz="2000" b="0" baseline="-30000" dirty="0">
                <a:solidFill>
                  <a:srgbClr val="000080"/>
                </a:solidFill>
                <a:latin typeface="Swis721 BT"/>
              </a:rPr>
              <a:t>1</a:t>
            </a:r>
            <a:r>
              <a:rPr lang="en-US" sz="2000" b="0" dirty="0">
                <a:solidFill>
                  <a:srgbClr val="000080"/>
                </a:solidFill>
                <a:latin typeface="Swis721 BT"/>
              </a:rPr>
              <a:t>b</a:t>
            </a:r>
            <a:r>
              <a:rPr lang="en-US" sz="2000" b="0" baseline="-30000" dirty="0">
                <a:solidFill>
                  <a:srgbClr val="000080"/>
                </a:solidFill>
                <a:latin typeface="Swis721 BT"/>
              </a:rPr>
              <a:t>2</a:t>
            </a:r>
            <a:r>
              <a:rPr lang="en-US" sz="2000" b="0" dirty="0">
                <a:solidFill>
                  <a:srgbClr val="000080"/>
                </a:solidFill>
                <a:latin typeface="Swis721 BT"/>
              </a:rPr>
              <a:t> - a</a:t>
            </a:r>
            <a:r>
              <a:rPr lang="en-US" sz="2000" b="0" baseline="-30000" dirty="0">
                <a:solidFill>
                  <a:srgbClr val="000080"/>
                </a:solidFill>
                <a:latin typeface="Swis721 BT"/>
              </a:rPr>
              <a:t>2</a:t>
            </a:r>
            <a:r>
              <a:rPr lang="en-US" sz="2000" b="0" dirty="0">
                <a:solidFill>
                  <a:srgbClr val="000080"/>
                </a:solidFill>
                <a:latin typeface="Swis721 BT"/>
              </a:rPr>
              <a:t>b</a:t>
            </a:r>
            <a:r>
              <a:rPr lang="en-US" sz="2000" b="0" baseline="-30000" dirty="0">
                <a:solidFill>
                  <a:srgbClr val="000080"/>
                </a:solidFill>
                <a:latin typeface="Swis721 BT"/>
              </a:rPr>
              <a:t>1</a:t>
            </a:r>
            <a:r>
              <a:rPr lang="en-US" sz="2000" b="0" dirty="0">
                <a:solidFill>
                  <a:srgbClr val="000080"/>
                </a:solidFill>
                <a:latin typeface="Swis721 BT"/>
              </a:rPr>
              <a:t>)</a:t>
            </a:r>
            <a:r>
              <a:rPr lang="en-US" sz="2000" u="sng" dirty="0">
                <a:solidFill>
                  <a:srgbClr val="000080"/>
                </a:solidFill>
                <a:latin typeface="Swis721 BT"/>
              </a:rPr>
              <a:t>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3048000" y="285750"/>
            <a:ext cx="6057900" cy="609600"/>
          </a:xfrm>
        </p:spPr>
        <p:txBody>
          <a:bodyPr/>
          <a:lstStyle/>
          <a:p>
            <a:r>
              <a:rPr lang="en-US"/>
              <a:t>Linear Algebra: Vector and Matrix</a:t>
            </a:r>
          </a:p>
        </p:txBody>
      </p:sp>
      <p:sp>
        <p:nvSpPr>
          <p:cNvPr id="898051" name="Rectangle 3"/>
          <p:cNvSpPr>
            <a:spLocks noGrp="1" noChangeArrowheads="1"/>
          </p:cNvSpPr>
          <p:nvPr>
            <p:ph type="body" idx="1"/>
          </p:nvPr>
        </p:nvSpPr>
        <p:spPr>
          <a:xfrm>
            <a:off x="609600" y="1219200"/>
            <a:ext cx="7848600" cy="5181600"/>
          </a:xfrm>
          <a:noFill/>
          <a:ln/>
        </p:spPr>
        <p:txBody>
          <a:bodyPr/>
          <a:lstStyle/>
          <a:p>
            <a:r>
              <a:rPr lang="en-US" dirty="0"/>
              <a:t>Rotation: 3x3 matrix</a:t>
            </a:r>
          </a:p>
          <a:p>
            <a:pPr lvl="1"/>
            <a:r>
              <a:rPr lang="en-US" sz="1800" dirty="0"/>
              <a:t>Orthogonal :</a:t>
            </a:r>
          </a:p>
          <a:p>
            <a:pPr lvl="1"/>
            <a:endParaRPr lang="en-US" sz="1800" dirty="0"/>
          </a:p>
          <a:p>
            <a:pPr lvl="1"/>
            <a:endParaRPr lang="en-US" sz="1800" dirty="0"/>
          </a:p>
          <a:p>
            <a:pPr lvl="2"/>
            <a:r>
              <a:rPr lang="en-US" sz="1600" dirty="0"/>
              <a:t>9 elements =&gt; 3+3 constraints (orthogonal/cross ) =&gt; 2+2 constraints (unit vectors) =&gt; </a:t>
            </a:r>
            <a:r>
              <a:rPr lang="en-US" sz="1600" dirty="0">
                <a:solidFill>
                  <a:schemeClr val="folHlink"/>
                </a:solidFill>
              </a:rPr>
              <a:t>3 DOF ? (degrees of freedom, orthogonal/dot)</a:t>
            </a:r>
          </a:p>
          <a:p>
            <a:pPr lvl="2"/>
            <a:endParaRPr lang="en-US" sz="1600" dirty="0">
              <a:solidFill>
                <a:schemeClr val="folHlink"/>
              </a:solidFill>
            </a:endParaRPr>
          </a:p>
          <a:p>
            <a:pPr lvl="1"/>
            <a:r>
              <a:rPr lang="en-US" sz="1800" dirty="0"/>
              <a:t>How to generate R from three angles? (next few slides)</a:t>
            </a:r>
          </a:p>
          <a:p>
            <a:pPr lvl="1"/>
            <a:endParaRPr lang="en-US" sz="1800" dirty="0"/>
          </a:p>
          <a:p>
            <a:r>
              <a:rPr lang="en-US" dirty="0"/>
              <a:t>Matrix Operations</a:t>
            </a:r>
          </a:p>
          <a:p>
            <a:pPr lvl="1"/>
            <a:r>
              <a:rPr lang="en-US" sz="1800" dirty="0"/>
              <a:t>R P</a:t>
            </a:r>
            <a:r>
              <a:rPr lang="en-US" sz="1800" baseline="-25000" dirty="0"/>
              <a:t>w </a:t>
            </a:r>
            <a:r>
              <a:rPr lang="en-US" sz="1800" dirty="0"/>
              <a:t>+T= ?  - Points in the World are projected on three new axes (of the camera system) and translated to a new origin</a:t>
            </a:r>
          </a:p>
          <a:p>
            <a:pPr lvl="1"/>
            <a:endParaRPr lang="en-US" sz="1800" dirty="0"/>
          </a:p>
          <a:p>
            <a:endParaRPr lang="en-US" dirty="0"/>
          </a:p>
          <a:p>
            <a:endParaRPr lang="en-US" dirty="0"/>
          </a:p>
        </p:txBody>
      </p:sp>
      <p:graphicFrame>
        <p:nvGraphicFramePr>
          <p:cNvPr id="898058" name="Object 10"/>
          <p:cNvGraphicFramePr>
            <a:graphicFrameLocks noChangeAspect="1"/>
          </p:cNvGraphicFramePr>
          <p:nvPr/>
        </p:nvGraphicFramePr>
        <p:xfrm>
          <a:off x="1219200" y="2057400"/>
          <a:ext cx="2900363" cy="393700"/>
        </p:xfrm>
        <a:graphic>
          <a:graphicData uri="http://schemas.openxmlformats.org/presentationml/2006/ole">
            <mc:AlternateContent xmlns:mc="http://schemas.openxmlformats.org/markup-compatibility/2006">
              <mc:Choice xmlns:v="urn:schemas-microsoft-com:vml" Requires="v">
                <p:oleObj name="Equation" r:id="rId3" imgW="1968480" imgH="266400" progId="Equation.3">
                  <p:embed/>
                </p:oleObj>
              </mc:Choice>
              <mc:Fallback>
                <p:oleObj name="Equation" r:id="rId3" imgW="1968480" imgH="2664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57400"/>
                        <a:ext cx="2900363" cy="393700"/>
                      </a:xfrm>
                      <a:prstGeom prst="rect">
                        <a:avLst/>
                      </a:prstGeom>
                      <a:solidFill>
                        <a:srgbClr val="FFFF99"/>
                      </a:solidFill>
                    </p:spPr>
                  </p:pic>
                </p:oleObj>
              </mc:Fallback>
            </mc:AlternateContent>
          </a:graphicData>
        </a:graphic>
      </p:graphicFrame>
      <p:graphicFrame>
        <p:nvGraphicFramePr>
          <p:cNvPr id="898059" name="Object 11"/>
          <p:cNvGraphicFramePr>
            <a:graphicFrameLocks noChangeAspect="1"/>
          </p:cNvGraphicFramePr>
          <p:nvPr/>
        </p:nvGraphicFramePr>
        <p:xfrm>
          <a:off x="4724400" y="1066800"/>
          <a:ext cx="3581400" cy="1233488"/>
        </p:xfrm>
        <a:graphic>
          <a:graphicData uri="http://schemas.openxmlformats.org/presentationml/2006/ole">
            <mc:AlternateContent xmlns:mc="http://schemas.openxmlformats.org/markup-compatibility/2006">
              <mc:Choice xmlns:v="urn:schemas-microsoft-com:vml" Requires="v">
                <p:oleObj name="Equation" r:id="rId5" imgW="2349360" imgH="812520" progId="Equation.3">
                  <p:embed/>
                </p:oleObj>
              </mc:Choice>
              <mc:Fallback>
                <p:oleObj name="Equation" r:id="rId5" imgW="2349360" imgH="81252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066800"/>
                        <a:ext cx="3581400" cy="1233488"/>
                      </a:xfrm>
                      <a:prstGeom prst="rect">
                        <a:avLst/>
                      </a:prstGeom>
                      <a:solidFill>
                        <a:srgbClr val="FFFF99"/>
                      </a:solidFill>
                    </p:spPr>
                  </p:pic>
                </p:oleObj>
              </mc:Fallback>
            </mc:AlternateContent>
          </a:graphicData>
        </a:graphic>
      </p:graphicFrame>
      <p:graphicFrame>
        <p:nvGraphicFramePr>
          <p:cNvPr id="898061" name="Object 13"/>
          <p:cNvGraphicFramePr>
            <a:graphicFrameLocks noChangeAspect="1"/>
          </p:cNvGraphicFramePr>
          <p:nvPr/>
        </p:nvGraphicFramePr>
        <p:xfrm>
          <a:off x="1295400" y="5181600"/>
          <a:ext cx="6400800" cy="1365250"/>
        </p:xfrm>
        <a:graphic>
          <a:graphicData uri="http://schemas.openxmlformats.org/presentationml/2006/ole">
            <mc:AlternateContent xmlns:mc="http://schemas.openxmlformats.org/markup-compatibility/2006">
              <mc:Choice xmlns:v="urn:schemas-microsoft-com:vml" Requires="v">
                <p:oleObj name="Equation" r:id="rId7" imgW="3797280" imgH="812520" progId="Equation.3">
                  <p:embed/>
                </p:oleObj>
              </mc:Choice>
              <mc:Fallback>
                <p:oleObj name="Equation" r:id="rId7" imgW="3797280" imgH="81252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181600"/>
                        <a:ext cx="6400800" cy="1365250"/>
                      </a:xfrm>
                      <a:prstGeom prst="rect">
                        <a:avLst/>
                      </a:prstGeom>
                      <a:solidFill>
                        <a:srgbClr val="FFFF99"/>
                      </a:solidFill>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56067" name="Rectangle 3"/>
          <p:cNvSpPr>
            <a:spLocks noGrp="1" noChangeArrowheads="1"/>
          </p:cNvSpPr>
          <p:nvPr>
            <p:ph type="body" idx="1"/>
          </p:nvPr>
        </p:nvSpPr>
        <p:spPr>
          <a:xfrm>
            <a:off x="685800" y="1219200"/>
            <a:ext cx="5029200" cy="4343400"/>
          </a:xfrm>
          <a:noFill/>
          <a:ln/>
        </p:spPr>
        <p:txBody>
          <a:bodyPr/>
          <a:lstStyle/>
          <a:p>
            <a:pPr>
              <a:lnSpc>
                <a:spcPct val="90000"/>
              </a:lnSpc>
            </a:pPr>
            <a:r>
              <a:rPr lang="en-US"/>
              <a:t>Rotation around the Axes</a:t>
            </a:r>
          </a:p>
          <a:p>
            <a:pPr lvl="1">
              <a:lnSpc>
                <a:spcPct val="90000"/>
              </a:lnSpc>
            </a:pPr>
            <a:r>
              <a:rPr lang="en-US" sz="2400">
                <a:solidFill>
                  <a:schemeClr val="accent1"/>
                </a:solidFill>
              </a:rPr>
              <a:t>Result of three consecutive rotations around the coordinate axes</a:t>
            </a:r>
          </a:p>
          <a:p>
            <a:pPr lvl="1">
              <a:lnSpc>
                <a:spcPct val="90000"/>
              </a:lnSpc>
            </a:pPr>
            <a:endParaRPr lang="en-US" sz="3400">
              <a:solidFill>
                <a:schemeClr val="accent1"/>
              </a:solidFill>
            </a:endParaRPr>
          </a:p>
          <a:p>
            <a:pPr lvl="1">
              <a:lnSpc>
                <a:spcPct val="90000"/>
              </a:lnSpc>
            </a:pPr>
            <a:endParaRPr lang="en-US" sz="3400">
              <a:solidFill>
                <a:schemeClr val="accent1"/>
              </a:solidFill>
            </a:endParaRPr>
          </a:p>
          <a:p>
            <a:pPr>
              <a:lnSpc>
                <a:spcPct val="90000"/>
              </a:lnSpc>
            </a:pPr>
            <a:r>
              <a:rPr lang="en-US"/>
              <a:t>Notes:</a:t>
            </a:r>
          </a:p>
          <a:p>
            <a:pPr lvl="1">
              <a:lnSpc>
                <a:spcPct val="90000"/>
              </a:lnSpc>
            </a:pPr>
            <a:r>
              <a:rPr lang="en-US" sz="1800"/>
              <a:t>Only three rotations</a:t>
            </a:r>
          </a:p>
          <a:p>
            <a:pPr lvl="1">
              <a:lnSpc>
                <a:spcPct val="90000"/>
              </a:lnSpc>
            </a:pPr>
            <a:r>
              <a:rPr lang="en-US" sz="1800"/>
              <a:t>Every time around one axis</a:t>
            </a:r>
          </a:p>
          <a:p>
            <a:pPr lvl="1">
              <a:lnSpc>
                <a:spcPct val="90000"/>
              </a:lnSpc>
            </a:pPr>
            <a:r>
              <a:rPr lang="en-US" sz="1800"/>
              <a:t>Bring corresponding axes to each other</a:t>
            </a:r>
          </a:p>
          <a:p>
            <a:pPr lvl="2">
              <a:lnSpc>
                <a:spcPct val="90000"/>
              </a:lnSpc>
            </a:pPr>
            <a:r>
              <a:rPr lang="en-US" sz="1600"/>
              <a:t>Xw = X, Yw = Y, Zw = Z</a:t>
            </a:r>
          </a:p>
          <a:p>
            <a:pPr lvl="1">
              <a:lnSpc>
                <a:spcPct val="90000"/>
              </a:lnSpc>
            </a:pPr>
            <a:r>
              <a:rPr lang="en-US" sz="1800"/>
              <a:t>First step (e.g.) Bring Xw to X</a:t>
            </a:r>
            <a:endParaRPr lang="en-US" sz="1800" b="1"/>
          </a:p>
        </p:txBody>
      </p:sp>
      <p:graphicFrame>
        <p:nvGraphicFramePr>
          <p:cNvPr id="919552" name="Object 0"/>
          <p:cNvGraphicFramePr>
            <a:graphicFrameLocks noChangeAspect="1"/>
          </p:cNvGraphicFramePr>
          <p:nvPr/>
        </p:nvGraphicFramePr>
        <p:xfrm>
          <a:off x="2743200" y="3048000"/>
          <a:ext cx="2181225" cy="588963"/>
        </p:xfrm>
        <a:graphic>
          <a:graphicData uri="http://schemas.openxmlformats.org/presentationml/2006/ole">
            <mc:AlternateContent xmlns:mc="http://schemas.openxmlformats.org/markup-compatibility/2006">
              <mc:Choice xmlns:v="urn:schemas-microsoft-com:vml" Requires="v">
                <p:oleObj name="Equation" r:id="rId3" imgW="939600" imgH="253800" progId="Equation.3">
                  <p:embed/>
                </p:oleObj>
              </mc:Choice>
              <mc:Fallback>
                <p:oleObj name="Equation" r:id="rId3" imgW="939600" imgH="2538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048000"/>
                        <a:ext cx="2181225" cy="588963"/>
                      </a:xfrm>
                      <a:prstGeom prst="rect">
                        <a:avLst/>
                      </a:prstGeom>
                      <a:solidFill>
                        <a:srgbClr val="FFFF99"/>
                      </a:solidFill>
                    </p:spPr>
                  </p:pic>
                </p:oleObj>
              </mc:Fallback>
            </mc:AlternateContent>
          </a:graphicData>
        </a:graphic>
      </p:graphicFrame>
      <p:grpSp>
        <p:nvGrpSpPr>
          <p:cNvPr id="856132" name="Group 68"/>
          <p:cNvGrpSpPr>
            <a:grpSpLocks/>
          </p:cNvGrpSpPr>
          <p:nvPr/>
        </p:nvGrpSpPr>
        <p:grpSpPr bwMode="auto">
          <a:xfrm>
            <a:off x="5867400" y="1143000"/>
            <a:ext cx="3028950" cy="3208338"/>
            <a:chOff x="3072" y="620"/>
            <a:chExt cx="2312" cy="2524"/>
          </a:xfrm>
        </p:grpSpPr>
        <p:grpSp>
          <p:nvGrpSpPr>
            <p:cNvPr id="856124" name="Group 60"/>
            <p:cNvGrpSpPr>
              <a:grpSpLocks/>
            </p:cNvGrpSpPr>
            <p:nvPr/>
          </p:nvGrpSpPr>
          <p:grpSpPr bwMode="auto">
            <a:xfrm>
              <a:off x="3072" y="620"/>
              <a:ext cx="2161" cy="2259"/>
              <a:chOff x="3072" y="620"/>
              <a:chExt cx="2161" cy="2259"/>
            </a:xfrm>
          </p:grpSpPr>
          <p:grpSp>
            <p:nvGrpSpPr>
              <p:cNvPr id="856069" name="Group 5"/>
              <p:cNvGrpSpPr>
                <a:grpSpLocks/>
              </p:cNvGrpSpPr>
              <p:nvPr/>
            </p:nvGrpSpPr>
            <p:grpSpPr bwMode="auto">
              <a:xfrm>
                <a:off x="3792" y="1968"/>
                <a:ext cx="1441" cy="911"/>
                <a:chOff x="3792" y="1968"/>
                <a:chExt cx="1441" cy="911"/>
              </a:xfrm>
            </p:grpSpPr>
            <p:grpSp>
              <p:nvGrpSpPr>
                <p:cNvPr id="856070" name="Group 6"/>
                <p:cNvGrpSpPr>
                  <a:grpSpLocks/>
                </p:cNvGrpSpPr>
                <p:nvPr/>
              </p:nvGrpSpPr>
              <p:grpSpPr bwMode="auto">
                <a:xfrm>
                  <a:off x="4080" y="2064"/>
                  <a:ext cx="864" cy="624"/>
                  <a:chOff x="4080" y="2064"/>
                  <a:chExt cx="864" cy="624"/>
                </a:xfrm>
              </p:grpSpPr>
              <p:sp>
                <p:nvSpPr>
                  <p:cNvPr id="856071"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56072"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56073"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56074" name="Rectangle 10"/>
                <p:cNvSpPr>
                  <a:spLocks noChangeArrowheads="1"/>
                </p:cNvSpPr>
                <p:nvPr/>
              </p:nvSpPr>
              <p:spPr bwMode="auto">
                <a:xfrm>
                  <a:off x="4463" y="1968"/>
                  <a:ext cx="241" cy="239"/>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56075" name="Rectangle 11"/>
                <p:cNvSpPr>
                  <a:spLocks noChangeArrowheads="1"/>
                </p:cNvSpPr>
                <p:nvPr/>
              </p:nvSpPr>
              <p:spPr bwMode="auto">
                <a:xfrm>
                  <a:off x="3792" y="2639"/>
                  <a:ext cx="240" cy="240"/>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56076" name="Rectangle 12"/>
                <p:cNvSpPr>
                  <a:spLocks noChangeArrowheads="1"/>
                </p:cNvSpPr>
                <p:nvPr/>
              </p:nvSpPr>
              <p:spPr bwMode="auto">
                <a:xfrm>
                  <a:off x="4993" y="2496"/>
                  <a:ext cx="240" cy="240"/>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56077" name="Group 13"/>
              <p:cNvGrpSpPr>
                <a:grpSpLocks/>
              </p:cNvGrpSpPr>
              <p:nvPr/>
            </p:nvGrpSpPr>
            <p:grpSpPr bwMode="auto">
              <a:xfrm>
                <a:off x="3244" y="620"/>
                <a:ext cx="1017" cy="1104"/>
                <a:chOff x="3244" y="620"/>
                <a:chExt cx="1017" cy="1104"/>
              </a:xfrm>
            </p:grpSpPr>
            <p:sp>
              <p:nvSpPr>
                <p:cNvPr id="856078"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56079"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56080"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56081" name="Rectangle 17"/>
                <p:cNvSpPr>
                  <a:spLocks noChangeArrowheads="1"/>
                </p:cNvSpPr>
                <p:nvPr/>
              </p:nvSpPr>
              <p:spPr bwMode="auto">
                <a:xfrm rot="1857826">
                  <a:off x="3251" y="620"/>
                  <a:ext cx="240" cy="240"/>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56082" name="Rectangle 18"/>
                <p:cNvSpPr>
                  <a:spLocks noChangeArrowheads="1"/>
                </p:cNvSpPr>
                <p:nvPr/>
              </p:nvSpPr>
              <p:spPr bwMode="auto">
                <a:xfrm rot="1857826">
                  <a:off x="3875" y="907"/>
                  <a:ext cx="240" cy="240"/>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56083" name="Rectangle 19"/>
                <p:cNvSpPr>
                  <a:spLocks noChangeArrowheads="1"/>
                </p:cNvSpPr>
                <p:nvPr/>
              </p:nvSpPr>
              <p:spPr bwMode="auto">
                <a:xfrm rot="1857826">
                  <a:off x="4021" y="1484"/>
                  <a:ext cx="240" cy="240"/>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56085"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56090" name="Rectangle 26"/>
              <p:cNvSpPr>
                <a:spLocks noChangeArrowheads="1"/>
              </p:cNvSpPr>
              <p:nvPr/>
            </p:nvSpPr>
            <p:spPr bwMode="auto">
              <a:xfrm>
                <a:off x="3072" y="1007"/>
                <a:ext cx="291" cy="313"/>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nvGrpSpPr>
              <p:cNvPr id="856123" name="Group 59"/>
              <p:cNvGrpSpPr>
                <a:grpSpLocks/>
              </p:cNvGrpSpPr>
              <p:nvPr/>
            </p:nvGrpSpPr>
            <p:grpSpPr bwMode="auto">
              <a:xfrm>
                <a:off x="4272" y="2102"/>
                <a:ext cx="801" cy="707"/>
                <a:chOff x="4272" y="2102"/>
                <a:chExt cx="801" cy="707"/>
              </a:xfrm>
            </p:grpSpPr>
            <p:sp>
              <p:nvSpPr>
                <p:cNvPr id="856116" name="Line 52"/>
                <p:cNvSpPr>
                  <a:spLocks noChangeShapeType="1"/>
                </p:cNvSpPr>
                <p:nvPr/>
              </p:nvSpPr>
              <p:spPr bwMode="auto">
                <a:xfrm rot="1857826">
                  <a:off x="4272" y="2701"/>
                  <a:ext cx="801" cy="108"/>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56117" name="Line 53"/>
                <p:cNvSpPr>
                  <a:spLocks noChangeShapeType="1"/>
                </p:cNvSpPr>
                <p:nvPr/>
              </p:nvSpPr>
              <p:spPr bwMode="auto">
                <a:xfrm rot="1857826" flipV="1">
                  <a:off x="4469" y="2102"/>
                  <a:ext cx="0" cy="432"/>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56118" name="Line 54"/>
                <p:cNvSpPr>
                  <a:spLocks noChangeShapeType="1"/>
                </p:cNvSpPr>
                <p:nvPr/>
              </p:nvSpPr>
              <p:spPr bwMode="auto">
                <a:xfrm rot="12657826" flipH="1">
                  <a:off x="4418" y="2290"/>
                  <a:ext cx="384" cy="336"/>
                </a:xfrm>
                <a:prstGeom prst="line">
                  <a:avLst/>
                </a:prstGeom>
                <a:noFill/>
                <a:ln w="22225">
                  <a:solidFill>
                    <a:srgbClr val="0000FF"/>
                  </a:solidFill>
                  <a:prstDash val="dash"/>
                  <a:round/>
                  <a:headEnd type="none" w="sm" len="sm"/>
                  <a:tailEnd type="triangle" w="sm" len="lg"/>
                </a:ln>
                <a:effectLst/>
              </p:spPr>
              <p:txBody>
                <a:bodyPr/>
                <a:lstStyle/>
                <a:p>
                  <a:endParaRPr lang="en-US"/>
                </a:p>
              </p:txBody>
            </p:sp>
          </p:grpSp>
        </p:grpSp>
        <p:sp>
          <p:nvSpPr>
            <p:cNvPr id="856126" name="AutoShape 62"/>
            <p:cNvSpPr>
              <a:spLocks noChangeArrowheads="1"/>
            </p:cNvSpPr>
            <p:nvPr/>
          </p:nvSpPr>
          <p:spPr bwMode="auto">
            <a:xfrm>
              <a:off x="4320" y="1824"/>
              <a:ext cx="240" cy="192"/>
            </a:xfrm>
            <a:prstGeom prst="curvedLeftArrow">
              <a:avLst>
                <a:gd name="adj1" fmla="val 20000"/>
                <a:gd name="adj2" fmla="val 40000"/>
                <a:gd name="adj3" fmla="val 41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6127" name="Rectangle 63"/>
            <p:cNvSpPr>
              <a:spLocks noChangeArrowheads="1"/>
            </p:cNvSpPr>
            <p:nvPr/>
          </p:nvSpPr>
          <p:spPr bwMode="auto">
            <a:xfrm>
              <a:off x="4560" y="1664"/>
              <a:ext cx="221" cy="312"/>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sp>
          <p:nvSpPr>
            <p:cNvPr id="856128" name="Rectangle 64"/>
            <p:cNvSpPr>
              <a:spLocks noChangeArrowheads="1"/>
            </p:cNvSpPr>
            <p:nvPr/>
          </p:nvSpPr>
          <p:spPr bwMode="auto">
            <a:xfrm>
              <a:off x="5136" y="2207"/>
              <a:ext cx="248" cy="313"/>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56129" name="Rectangle 65"/>
            <p:cNvSpPr>
              <a:spLocks noChangeArrowheads="1"/>
            </p:cNvSpPr>
            <p:nvPr/>
          </p:nvSpPr>
          <p:spPr bwMode="auto">
            <a:xfrm>
              <a:off x="4176" y="2832"/>
              <a:ext cx="263" cy="312"/>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56130" name="AutoShape 66"/>
            <p:cNvSpPr>
              <a:spLocks noChangeArrowheads="1"/>
            </p:cNvSpPr>
            <p:nvPr/>
          </p:nvSpPr>
          <p:spPr bwMode="auto">
            <a:xfrm>
              <a:off x="4032" y="2736"/>
              <a:ext cx="288" cy="96"/>
            </a:xfrm>
            <a:prstGeom prst="curvedDownArrow">
              <a:avLst>
                <a:gd name="adj1" fmla="val 60000"/>
                <a:gd name="adj2" fmla="val 120000"/>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6131" name="AutoShape 67"/>
            <p:cNvSpPr>
              <a:spLocks noChangeArrowheads="1"/>
            </p:cNvSpPr>
            <p:nvPr/>
          </p:nvSpPr>
          <p:spPr bwMode="auto">
            <a:xfrm>
              <a:off x="4944" y="2352"/>
              <a:ext cx="144" cy="192"/>
            </a:xfrm>
            <a:prstGeom prst="curvedDownArrow">
              <a:avLst>
                <a:gd name="adj1" fmla="val 20000"/>
                <a:gd name="adj2" fmla="val 40000"/>
                <a:gd name="adj3" fmla="val 44444"/>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1667" name="Rectangle 3"/>
          <p:cNvSpPr>
            <a:spLocks noGrp="1" noChangeArrowheads="1"/>
          </p:cNvSpPr>
          <p:nvPr>
            <p:ph type="body" idx="1"/>
          </p:nvPr>
        </p:nvSpPr>
        <p:spPr>
          <a:xfrm>
            <a:off x="152400" y="3352800"/>
            <a:ext cx="5486400" cy="3200400"/>
          </a:xfrm>
          <a:noFill/>
          <a:ln/>
        </p:spPr>
        <p:txBody>
          <a:bodyPr/>
          <a:lstStyle/>
          <a:p>
            <a:pPr>
              <a:lnSpc>
                <a:spcPct val="90000"/>
              </a:lnSpc>
            </a:pPr>
            <a:r>
              <a:rPr lang="en-US" dirty="0"/>
              <a:t>Rotation </a:t>
            </a:r>
            <a:r>
              <a:rPr lang="en-US" sz="1800" dirty="0">
                <a:latin typeface="Symbol" pitchFamily="18" charset="2"/>
              </a:rPr>
              <a:t>g</a:t>
            </a:r>
            <a:r>
              <a:rPr lang="en-US" dirty="0"/>
              <a:t> around the </a:t>
            </a:r>
            <a:r>
              <a:rPr lang="en-US" dirty="0" err="1"/>
              <a:t>Z</a:t>
            </a:r>
            <a:r>
              <a:rPr lang="en-US" sz="1200" dirty="0" err="1"/>
              <a:t>w</a:t>
            </a:r>
            <a:r>
              <a:rPr lang="en-US" dirty="0"/>
              <a:t> Axis</a:t>
            </a:r>
          </a:p>
          <a:p>
            <a:pPr lvl="1">
              <a:lnSpc>
                <a:spcPct val="90000"/>
              </a:lnSpc>
            </a:pPr>
            <a:r>
              <a:rPr lang="en-US" dirty="0">
                <a:solidFill>
                  <a:schemeClr val="accent1"/>
                </a:solidFill>
              </a:rPr>
              <a:t>Rotate in </a:t>
            </a:r>
            <a:r>
              <a:rPr lang="en-US" dirty="0" err="1">
                <a:solidFill>
                  <a:schemeClr val="accent1"/>
                </a:solidFill>
              </a:rPr>
              <a:t>X</a:t>
            </a:r>
            <a:r>
              <a:rPr lang="en-US" sz="1200" dirty="0" err="1">
                <a:solidFill>
                  <a:schemeClr val="accent1"/>
                </a:solidFill>
              </a:rPr>
              <a:t>w</a:t>
            </a:r>
            <a:r>
              <a:rPr lang="en-US" dirty="0" err="1">
                <a:solidFill>
                  <a:schemeClr val="accent1"/>
                </a:solidFill>
              </a:rPr>
              <a:t>OY</a:t>
            </a:r>
            <a:r>
              <a:rPr lang="en-US" sz="1200" dirty="0" err="1">
                <a:solidFill>
                  <a:schemeClr val="accent1"/>
                </a:solidFill>
              </a:rPr>
              <a:t>w</a:t>
            </a:r>
            <a:r>
              <a:rPr lang="en-US" dirty="0">
                <a:solidFill>
                  <a:schemeClr val="accent1"/>
                </a:solidFill>
              </a:rPr>
              <a:t> plane</a:t>
            </a:r>
            <a:endParaRPr lang="en-US" sz="1800" dirty="0">
              <a:solidFill>
                <a:schemeClr val="accent1"/>
              </a:solidFill>
            </a:endParaRPr>
          </a:p>
          <a:p>
            <a:pPr lvl="1">
              <a:lnSpc>
                <a:spcPct val="90000"/>
              </a:lnSpc>
            </a:pPr>
            <a:r>
              <a:rPr lang="en-US" dirty="0"/>
              <a:t>Goal: Bring </a:t>
            </a:r>
            <a:r>
              <a:rPr lang="en-US" dirty="0" err="1"/>
              <a:t>X</a:t>
            </a:r>
            <a:r>
              <a:rPr lang="en-US" sz="1100" dirty="0" err="1"/>
              <a:t>w</a:t>
            </a:r>
            <a:r>
              <a:rPr lang="en-US" dirty="0"/>
              <a:t> to X</a:t>
            </a:r>
          </a:p>
          <a:p>
            <a:pPr lvl="1">
              <a:lnSpc>
                <a:spcPct val="90000"/>
              </a:lnSpc>
            </a:pPr>
            <a:r>
              <a:rPr lang="en-US" dirty="0">
                <a:solidFill>
                  <a:srgbClr val="0066FF"/>
                </a:solidFill>
              </a:rPr>
              <a:t>But X is not in </a:t>
            </a:r>
            <a:r>
              <a:rPr lang="en-US" dirty="0" err="1">
                <a:solidFill>
                  <a:srgbClr val="0066FF"/>
                </a:solidFill>
              </a:rPr>
              <a:t>XwOYw</a:t>
            </a:r>
            <a:endParaRPr lang="en-US" dirty="0">
              <a:solidFill>
                <a:srgbClr val="0066FF"/>
              </a:solidFill>
            </a:endParaRPr>
          </a:p>
          <a:p>
            <a:pPr lvl="1">
              <a:lnSpc>
                <a:spcPct val="90000"/>
              </a:lnSpc>
            </a:pPr>
            <a:endParaRPr lang="en-US" dirty="0"/>
          </a:p>
          <a:p>
            <a:pPr lvl="1">
              <a:lnSpc>
                <a:spcPct val="90000"/>
              </a:lnSpc>
            </a:pPr>
            <a:r>
              <a:rPr lang="en-US" dirty="0" err="1">
                <a:solidFill>
                  <a:schemeClr val="accent1"/>
                </a:solidFill>
              </a:rPr>
              <a:t>Y</a:t>
            </a:r>
            <a:r>
              <a:rPr lang="en-US" sz="1200" dirty="0" err="1">
                <a:solidFill>
                  <a:schemeClr val="accent1"/>
                </a:solidFill>
              </a:rPr>
              <a:t>w</a:t>
            </a:r>
            <a:r>
              <a:rPr lang="en-US" dirty="0" err="1">
                <a:solidFill>
                  <a:schemeClr val="accent1"/>
                </a:solidFill>
                <a:sym typeface="Symbol" pitchFamily="18" charset="2"/>
              </a:rPr>
              <a:t>X</a:t>
            </a:r>
            <a:r>
              <a:rPr lang="en-US" dirty="0">
                <a:solidFill>
                  <a:schemeClr val="accent1"/>
                </a:solidFill>
                <a:sym typeface="Symbol" pitchFamily="18" charset="2"/>
              </a:rPr>
              <a:t> </a:t>
            </a:r>
            <a:r>
              <a:rPr lang="en-US" dirty="0">
                <a:solidFill>
                  <a:srgbClr val="0066FF"/>
                </a:solidFill>
                <a:sym typeface="Symbol" pitchFamily="18" charset="2"/>
              </a:rPr>
              <a:t>X in </a:t>
            </a:r>
            <a:r>
              <a:rPr lang="en-US" dirty="0" err="1">
                <a:solidFill>
                  <a:srgbClr val="0066FF"/>
                </a:solidFill>
                <a:sym typeface="Symbol" pitchFamily="18" charset="2"/>
              </a:rPr>
              <a:t>X</a:t>
            </a:r>
            <a:r>
              <a:rPr lang="en-US" sz="1200" dirty="0" err="1">
                <a:solidFill>
                  <a:srgbClr val="0066FF"/>
                </a:solidFill>
              </a:rPr>
              <a:t>w</a:t>
            </a:r>
            <a:r>
              <a:rPr lang="en-US" dirty="0" err="1">
                <a:solidFill>
                  <a:srgbClr val="0066FF"/>
                </a:solidFill>
                <a:sym typeface="Symbol" pitchFamily="18" charset="2"/>
              </a:rPr>
              <a:t>OZ</a:t>
            </a:r>
            <a:r>
              <a:rPr lang="en-US" sz="1200" dirty="0" err="1">
                <a:solidFill>
                  <a:srgbClr val="0066FF"/>
                </a:solidFill>
              </a:rPr>
              <a:t>w</a:t>
            </a:r>
            <a:r>
              <a:rPr lang="en-US" dirty="0">
                <a:solidFill>
                  <a:schemeClr val="accent1"/>
                </a:solidFill>
                <a:sym typeface="Symbol" pitchFamily="18" charset="2"/>
              </a:rPr>
              <a:t> (</a:t>
            </a:r>
            <a:r>
              <a:rPr lang="en-US" dirty="0" err="1">
                <a:solidFill>
                  <a:schemeClr val="accent1"/>
                </a:solidFill>
              </a:rPr>
              <a:t>Y</a:t>
            </a:r>
            <a:r>
              <a:rPr lang="en-US" sz="1200" dirty="0" err="1">
                <a:solidFill>
                  <a:schemeClr val="accent1"/>
                </a:solidFill>
              </a:rPr>
              <a:t>w</a:t>
            </a:r>
            <a:r>
              <a:rPr lang="en-US" dirty="0">
                <a:solidFill>
                  <a:schemeClr val="accent1"/>
                </a:solidFill>
                <a:sym typeface="Symbol" pitchFamily="18" charset="2"/>
              </a:rPr>
              <a:t> </a:t>
            </a:r>
            <a:r>
              <a:rPr lang="en-US" dirty="0" err="1">
                <a:solidFill>
                  <a:schemeClr val="accent1"/>
                </a:solidFill>
                <a:sym typeface="Symbol" pitchFamily="18" charset="2"/>
              </a:rPr>
              <a:t>X</a:t>
            </a:r>
            <a:r>
              <a:rPr lang="en-US" sz="1200" dirty="0" err="1">
                <a:solidFill>
                  <a:schemeClr val="accent1"/>
                </a:solidFill>
              </a:rPr>
              <a:t>w</a:t>
            </a:r>
            <a:r>
              <a:rPr lang="en-US" dirty="0" err="1">
                <a:solidFill>
                  <a:schemeClr val="accent1"/>
                </a:solidFill>
                <a:sym typeface="Symbol" pitchFamily="18" charset="2"/>
              </a:rPr>
              <a:t>OZ</a:t>
            </a:r>
            <a:r>
              <a:rPr lang="en-US" sz="1200" dirty="0" err="1">
                <a:solidFill>
                  <a:schemeClr val="accent1"/>
                </a:solidFill>
              </a:rPr>
              <a:t>w</a:t>
            </a:r>
            <a:r>
              <a:rPr lang="en-US" dirty="0">
                <a:solidFill>
                  <a:schemeClr val="accent1"/>
                </a:solidFill>
                <a:sym typeface="Symbol" pitchFamily="18" charset="2"/>
              </a:rPr>
              <a:t>)  </a:t>
            </a:r>
            <a:r>
              <a:rPr lang="en-US" dirty="0" err="1">
                <a:solidFill>
                  <a:schemeClr val="accent1"/>
                </a:solidFill>
              </a:rPr>
              <a:t>Y</a:t>
            </a:r>
            <a:r>
              <a:rPr lang="en-US" sz="1200" dirty="0" err="1">
                <a:solidFill>
                  <a:schemeClr val="accent1"/>
                </a:solidFill>
              </a:rPr>
              <a:t>w</a:t>
            </a:r>
            <a:r>
              <a:rPr lang="en-US" dirty="0">
                <a:solidFill>
                  <a:schemeClr val="accent1"/>
                </a:solidFill>
                <a:sym typeface="Symbol" pitchFamily="18" charset="2"/>
              </a:rPr>
              <a:t> in YOZ ( </a:t>
            </a:r>
            <a:r>
              <a:rPr lang="en-US" dirty="0">
                <a:solidFill>
                  <a:schemeClr val="accent1"/>
                </a:solidFill>
              </a:rPr>
              <a:t>X</a:t>
            </a:r>
            <a:r>
              <a:rPr lang="en-US" dirty="0">
                <a:solidFill>
                  <a:schemeClr val="accent1"/>
                </a:solidFill>
                <a:sym typeface="Symbol" pitchFamily="18" charset="2"/>
              </a:rPr>
              <a:t> YOZ)</a:t>
            </a:r>
          </a:p>
          <a:p>
            <a:pPr>
              <a:lnSpc>
                <a:spcPct val="90000"/>
              </a:lnSpc>
            </a:pPr>
            <a:r>
              <a:rPr lang="en-US" dirty="0"/>
              <a:t>Next time rotation around </a:t>
            </a:r>
            <a:r>
              <a:rPr lang="en-US" dirty="0" err="1"/>
              <a:t>Y</a:t>
            </a:r>
            <a:r>
              <a:rPr lang="en-US" sz="1200" dirty="0" err="1"/>
              <a:t>w</a:t>
            </a:r>
            <a:r>
              <a:rPr lang="en-US" dirty="0"/>
              <a:t> </a:t>
            </a:r>
          </a:p>
          <a:p>
            <a:pPr lvl="1">
              <a:lnSpc>
                <a:spcPct val="90000"/>
              </a:lnSpc>
            </a:pPr>
            <a:endParaRPr lang="en-US" dirty="0">
              <a:solidFill>
                <a:schemeClr val="accent1"/>
              </a:solidFill>
            </a:endParaRPr>
          </a:p>
        </p:txBody>
      </p:sp>
      <p:graphicFrame>
        <p:nvGraphicFramePr>
          <p:cNvPr id="920576" name="Object 0"/>
          <p:cNvGraphicFramePr>
            <a:graphicFrameLocks noChangeAspect="1"/>
          </p:cNvGraphicFramePr>
          <p:nvPr>
            <p:extLst>
              <p:ext uri="{D42A27DB-BD31-4B8C-83A1-F6EECF244321}">
                <p14:modId xmlns:p14="http://schemas.microsoft.com/office/powerpoint/2010/main" val="2626559704"/>
              </p:ext>
            </p:extLst>
          </p:nvPr>
        </p:nvGraphicFramePr>
        <p:xfrm>
          <a:off x="357188" y="1666875"/>
          <a:ext cx="3173412" cy="1557338"/>
        </p:xfrm>
        <a:graphic>
          <a:graphicData uri="http://schemas.openxmlformats.org/presentationml/2006/ole">
            <mc:AlternateContent xmlns:mc="http://schemas.openxmlformats.org/markup-compatibility/2006">
              <mc:Choice xmlns:v="urn:schemas-microsoft-com:vml" Requires="v">
                <p:oleObj name="Equation" r:id="rId3" imgW="1625600" imgH="800100" progId="Equation.3">
                  <p:embed/>
                </p:oleObj>
              </mc:Choice>
              <mc:Fallback>
                <p:oleObj name="Equation" r:id="rId3" imgW="1625600" imgH="800100" progId="Equation.3">
                  <p:embed/>
                  <p:pic>
                    <p:nvPicPr>
                      <p:cNvPr id="0" name="Picture 0"/>
                      <p:cNvPicPr>
                        <a:picLocks noChangeAspect="1" noChangeArrowheads="1"/>
                      </p:cNvPicPr>
                      <p:nvPr/>
                    </p:nvPicPr>
                    <p:blipFill>
                      <a:blip r:embed="rId4"/>
                      <a:srcRect/>
                      <a:stretch>
                        <a:fillRect/>
                      </a:stretch>
                    </p:blipFill>
                    <p:spPr bwMode="auto">
                      <a:xfrm>
                        <a:off x="357188" y="1666875"/>
                        <a:ext cx="3173412" cy="1557338"/>
                      </a:xfrm>
                      <a:prstGeom prst="rect">
                        <a:avLst/>
                      </a:prstGeom>
                      <a:solidFill>
                        <a:srgbClr val="FFFF99"/>
                      </a:solidFill>
                    </p:spPr>
                  </p:pic>
                </p:oleObj>
              </mc:Fallback>
            </mc:AlternateContent>
          </a:graphicData>
        </a:graphic>
      </p:graphicFrame>
      <p:grpSp>
        <p:nvGrpSpPr>
          <p:cNvPr id="881705" name="Group 41"/>
          <p:cNvGrpSpPr>
            <a:grpSpLocks/>
          </p:cNvGrpSpPr>
          <p:nvPr/>
        </p:nvGrpSpPr>
        <p:grpSpPr bwMode="auto">
          <a:xfrm>
            <a:off x="4724400" y="1066800"/>
            <a:ext cx="3416300" cy="3810000"/>
            <a:chOff x="2976" y="672"/>
            <a:chExt cx="2152" cy="2400"/>
          </a:xfrm>
        </p:grpSpPr>
        <p:grpSp>
          <p:nvGrpSpPr>
            <p:cNvPr id="881703" name="Group 39"/>
            <p:cNvGrpSpPr>
              <a:grpSpLocks/>
            </p:cNvGrpSpPr>
            <p:nvPr/>
          </p:nvGrpSpPr>
          <p:grpSpPr bwMode="auto">
            <a:xfrm>
              <a:off x="2976" y="672"/>
              <a:ext cx="2152" cy="2400"/>
              <a:chOff x="2976" y="672"/>
              <a:chExt cx="2152" cy="2400"/>
            </a:xfrm>
          </p:grpSpPr>
          <p:grpSp>
            <p:nvGrpSpPr>
              <p:cNvPr id="881702" name="Group 38"/>
              <p:cNvGrpSpPr>
                <a:grpSpLocks/>
              </p:cNvGrpSpPr>
              <p:nvPr/>
            </p:nvGrpSpPr>
            <p:grpSpPr bwMode="auto">
              <a:xfrm>
                <a:off x="2976" y="1254"/>
                <a:ext cx="1753" cy="1290"/>
                <a:chOff x="2976" y="1254"/>
                <a:chExt cx="1753" cy="1290"/>
              </a:xfrm>
            </p:grpSpPr>
            <p:sp>
              <p:nvSpPr>
                <p:cNvPr id="881673" name="Line 9"/>
                <p:cNvSpPr>
                  <a:spLocks noChangeShapeType="1"/>
                </p:cNvSpPr>
                <p:nvPr/>
              </p:nvSpPr>
              <p:spPr bwMode="auto">
                <a:xfrm flipV="1">
                  <a:off x="3734" y="2063"/>
                  <a:ext cx="995" cy="2"/>
                </a:xfrm>
                <a:prstGeom prst="line">
                  <a:avLst/>
                </a:prstGeom>
                <a:noFill/>
                <a:ln w="22225">
                  <a:solidFill>
                    <a:srgbClr val="FF0000"/>
                  </a:solidFill>
                  <a:round/>
                  <a:headEnd type="none" w="sm" len="sm"/>
                  <a:tailEnd type="triangle" w="lg" len="lg"/>
                </a:ln>
                <a:effectLst/>
              </p:spPr>
              <p:txBody>
                <a:bodyPr/>
                <a:lstStyle/>
                <a:p>
                  <a:endParaRPr lang="en-US"/>
                </a:p>
              </p:txBody>
            </p:sp>
            <p:sp>
              <p:nvSpPr>
                <p:cNvPr id="881674" name="Line 10"/>
                <p:cNvSpPr>
                  <a:spLocks noChangeShapeType="1"/>
                </p:cNvSpPr>
                <p:nvPr/>
              </p:nvSpPr>
              <p:spPr bwMode="auto">
                <a:xfrm flipH="1" flipV="1">
                  <a:off x="3733" y="1254"/>
                  <a:ext cx="1" cy="806"/>
                </a:xfrm>
                <a:prstGeom prst="line">
                  <a:avLst/>
                </a:prstGeom>
                <a:noFill/>
                <a:ln w="22225">
                  <a:solidFill>
                    <a:srgbClr val="FF0000"/>
                  </a:solidFill>
                  <a:round/>
                  <a:headEnd type="none" w="sm" len="sm"/>
                  <a:tailEnd type="triangle" w="lg" len="lg"/>
                </a:ln>
                <a:effectLst/>
              </p:spPr>
              <p:txBody>
                <a:bodyPr/>
                <a:lstStyle/>
                <a:p>
                  <a:endParaRPr lang="en-US"/>
                </a:p>
              </p:txBody>
            </p:sp>
            <p:sp>
              <p:nvSpPr>
                <p:cNvPr id="881675" name="Line 11"/>
                <p:cNvSpPr>
                  <a:spLocks noChangeShapeType="1"/>
                </p:cNvSpPr>
                <p:nvPr/>
              </p:nvSpPr>
              <p:spPr bwMode="auto">
                <a:xfrm flipH="1">
                  <a:off x="2976" y="2060"/>
                  <a:ext cx="758" cy="484"/>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1676" name="Rectangle 12"/>
              <p:cNvSpPr>
                <a:spLocks noChangeArrowheads="1"/>
              </p:cNvSpPr>
              <p:nvPr/>
            </p:nvSpPr>
            <p:spPr bwMode="auto">
              <a:xfrm>
                <a:off x="3492" y="1213"/>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1677" name="Rectangle 13"/>
              <p:cNvSpPr>
                <a:spLocks noChangeArrowheads="1"/>
              </p:cNvSpPr>
              <p:nvPr/>
            </p:nvSpPr>
            <p:spPr bwMode="auto">
              <a:xfrm>
                <a:off x="3113" y="248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1678" name="Rectangle 14"/>
              <p:cNvSpPr>
                <a:spLocks noChangeArrowheads="1"/>
              </p:cNvSpPr>
              <p:nvPr/>
            </p:nvSpPr>
            <p:spPr bwMode="auto">
              <a:xfrm>
                <a:off x="4732" y="2067"/>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81701" name="Group 37"/>
              <p:cNvGrpSpPr>
                <a:grpSpLocks/>
              </p:cNvGrpSpPr>
              <p:nvPr/>
            </p:nvGrpSpPr>
            <p:grpSpPr bwMode="auto">
              <a:xfrm>
                <a:off x="3504" y="1467"/>
                <a:ext cx="1404" cy="1605"/>
                <a:chOff x="3504" y="1467"/>
                <a:chExt cx="1404" cy="1605"/>
              </a:xfrm>
            </p:grpSpPr>
            <p:sp>
              <p:nvSpPr>
                <p:cNvPr id="881680" name="Line 16"/>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1681" name="Line 17"/>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1682" name="Line 18"/>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1683" name="Rectangle 19"/>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1684" name="Rectangle 20"/>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1685" name="Rectangle 21"/>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81687" name="Rectangle 23"/>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81692" name="AutoShape 28"/>
              <p:cNvSpPr>
                <a:spLocks noChangeArrowheads="1"/>
              </p:cNvSpPr>
              <p:nvPr/>
            </p:nvSpPr>
            <p:spPr bwMode="auto">
              <a:xfrm>
                <a:off x="3552" y="912"/>
                <a:ext cx="396" cy="287"/>
              </a:xfrm>
              <a:prstGeom prst="curvedLeftArrow">
                <a:avLst>
                  <a:gd name="adj1" fmla="val 20000"/>
                  <a:gd name="adj2" fmla="val 40000"/>
                  <a:gd name="adj3" fmla="val 4599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1693" name="Rectangle 29"/>
              <p:cNvSpPr>
                <a:spLocks noChangeArrowheads="1"/>
              </p:cNvSpPr>
              <p:nvPr/>
            </p:nvSpPr>
            <p:spPr bwMode="auto">
              <a:xfrm>
                <a:off x="3600" y="672"/>
                <a:ext cx="182" cy="251"/>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grpSp>
        <p:sp>
          <p:nvSpPr>
            <p:cNvPr id="881704" name="Freeform 40"/>
            <p:cNvSpPr>
              <a:spLocks/>
            </p:cNvSpPr>
            <p:nvPr/>
          </p:nvSpPr>
          <p:spPr bwMode="auto">
            <a:xfrm>
              <a:off x="3076" y="2069"/>
              <a:ext cx="1526" cy="537"/>
            </a:xfrm>
            <a:custGeom>
              <a:avLst/>
              <a:gdLst/>
              <a:ahLst/>
              <a:cxnLst>
                <a:cxn ang="0">
                  <a:pos x="648" y="0"/>
                </a:cxn>
                <a:cxn ang="0">
                  <a:pos x="1526" y="0"/>
                </a:cxn>
                <a:cxn ang="0">
                  <a:pos x="777" y="537"/>
                </a:cxn>
                <a:cxn ang="0">
                  <a:pos x="0" y="436"/>
                </a:cxn>
                <a:cxn ang="0">
                  <a:pos x="648" y="0"/>
                </a:cxn>
              </a:cxnLst>
              <a:rect l="0" t="0" r="r" b="b"/>
              <a:pathLst>
                <a:path w="1526" h="537">
                  <a:moveTo>
                    <a:pt x="648" y="0"/>
                  </a:moveTo>
                  <a:lnTo>
                    <a:pt x="1526" y="0"/>
                  </a:lnTo>
                  <a:lnTo>
                    <a:pt x="777" y="537"/>
                  </a:lnTo>
                  <a:lnTo>
                    <a:pt x="0" y="436"/>
                  </a:lnTo>
                  <a:lnTo>
                    <a:pt x="648" y="0"/>
                  </a:lnTo>
                  <a:close/>
                </a:path>
              </a:pathLst>
            </a:custGeom>
            <a:solidFill>
              <a:srgbClr val="FF99CC">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5763" name="Rectangle 3"/>
          <p:cNvSpPr>
            <a:spLocks noGrp="1" noChangeArrowheads="1"/>
          </p:cNvSpPr>
          <p:nvPr>
            <p:ph type="body" idx="1"/>
          </p:nvPr>
        </p:nvSpPr>
        <p:spPr>
          <a:xfrm>
            <a:off x="228600" y="4724400"/>
            <a:ext cx="5410200" cy="1905000"/>
          </a:xfrm>
          <a:noFill/>
          <a:ln/>
        </p:spPr>
        <p:txBody>
          <a:bodyPr/>
          <a:lstStyle/>
          <a:p>
            <a:pPr>
              <a:lnSpc>
                <a:spcPct val="90000"/>
              </a:lnSpc>
            </a:pPr>
            <a:r>
              <a:rPr lang="en-US"/>
              <a:t>Rotation </a:t>
            </a:r>
            <a:r>
              <a:rPr lang="en-US" sz="1800">
                <a:latin typeface="Symbol" pitchFamily="18" charset="2"/>
              </a:rPr>
              <a:t>g</a:t>
            </a:r>
            <a:r>
              <a:rPr lang="en-US"/>
              <a:t> around the Z</a:t>
            </a:r>
            <a:r>
              <a:rPr lang="en-US" sz="1200"/>
              <a:t>w</a:t>
            </a:r>
            <a:r>
              <a:rPr lang="en-US"/>
              <a:t> Axis</a:t>
            </a:r>
          </a:p>
          <a:p>
            <a:pPr lvl="1">
              <a:lnSpc>
                <a:spcPct val="90000"/>
              </a:lnSpc>
            </a:pPr>
            <a:r>
              <a:rPr lang="en-US">
                <a:solidFill>
                  <a:schemeClr val="accent1"/>
                </a:solidFill>
              </a:rPr>
              <a:t>Rotate in X</a:t>
            </a:r>
            <a:r>
              <a:rPr lang="en-US" sz="1200">
                <a:solidFill>
                  <a:schemeClr val="accent1"/>
                </a:solidFill>
              </a:rPr>
              <a:t>w</a:t>
            </a:r>
            <a:r>
              <a:rPr lang="en-US">
                <a:solidFill>
                  <a:schemeClr val="accent1"/>
                </a:solidFill>
              </a:rPr>
              <a:t>OY</a:t>
            </a:r>
            <a:r>
              <a:rPr lang="en-US" sz="1200">
                <a:solidFill>
                  <a:schemeClr val="accent1"/>
                </a:solidFill>
              </a:rPr>
              <a:t>w</a:t>
            </a:r>
            <a:r>
              <a:rPr lang="en-US">
                <a:solidFill>
                  <a:schemeClr val="accent1"/>
                </a:solidFill>
              </a:rPr>
              <a:t> plane so that</a:t>
            </a:r>
            <a:endParaRPr lang="en-US" sz="1800">
              <a:solidFill>
                <a:schemeClr val="accent1"/>
              </a:solidFill>
            </a:endParaRPr>
          </a:p>
          <a:p>
            <a:pPr lvl="1">
              <a:lnSpc>
                <a:spcPct val="90000"/>
              </a:lnSpc>
            </a:pPr>
            <a:r>
              <a:rPr lang="en-US">
                <a:solidFill>
                  <a:schemeClr val="accent1"/>
                </a:solidFill>
              </a:rPr>
              <a:t>Y</a:t>
            </a:r>
            <a:r>
              <a:rPr lang="en-US" sz="1200">
                <a:solidFill>
                  <a:schemeClr val="accent1"/>
                </a:solidFill>
              </a:rPr>
              <a:t>w</a:t>
            </a:r>
            <a:r>
              <a:rPr lang="en-US">
                <a:solidFill>
                  <a:schemeClr val="accent1"/>
                </a:solidFill>
                <a:sym typeface="Symbol" pitchFamily="18" charset="2"/>
              </a:rPr>
              <a:t>X X in X</a:t>
            </a:r>
            <a:r>
              <a:rPr lang="en-US" sz="1200">
                <a:solidFill>
                  <a:schemeClr val="accent1"/>
                </a:solidFill>
              </a:rPr>
              <a:t>w</a:t>
            </a:r>
            <a:r>
              <a:rPr lang="en-US">
                <a:solidFill>
                  <a:schemeClr val="accent1"/>
                </a:solidFill>
                <a:sym typeface="Symbol" pitchFamily="18" charset="2"/>
              </a:rPr>
              <a:t>OZ</a:t>
            </a:r>
            <a:r>
              <a:rPr lang="en-US" sz="1200">
                <a:solidFill>
                  <a:schemeClr val="accent1"/>
                </a:solidFill>
              </a:rPr>
              <a:t>w</a:t>
            </a:r>
            <a:r>
              <a:rPr lang="en-US">
                <a:solidFill>
                  <a:schemeClr val="accent1"/>
                </a:solidFill>
                <a:sym typeface="Symbol" pitchFamily="18" charset="2"/>
              </a:rPr>
              <a:t> (</a:t>
            </a:r>
            <a:r>
              <a:rPr lang="en-US">
                <a:solidFill>
                  <a:schemeClr val="accent1"/>
                </a:solidFill>
              </a:rPr>
              <a:t>Y</a:t>
            </a:r>
            <a:r>
              <a:rPr lang="en-US" sz="1200">
                <a:solidFill>
                  <a:schemeClr val="accent1"/>
                </a:solidFill>
              </a:rPr>
              <a:t>w</a:t>
            </a:r>
            <a:r>
              <a:rPr lang="en-US">
                <a:solidFill>
                  <a:schemeClr val="accent1"/>
                </a:solidFill>
                <a:sym typeface="Symbol" pitchFamily="18" charset="2"/>
              </a:rPr>
              <a:t>X</a:t>
            </a:r>
            <a:r>
              <a:rPr lang="en-US" sz="1200">
                <a:solidFill>
                  <a:schemeClr val="accent1"/>
                </a:solidFill>
              </a:rPr>
              <a:t>w</a:t>
            </a:r>
            <a:r>
              <a:rPr lang="en-US">
                <a:solidFill>
                  <a:schemeClr val="accent1"/>
                </a:solidFill>
                <a:sym typeface="Symbol" pitchFamily="18" charset="2"/>
              </a:rPr>
              <a:t>OZ</a:t>
            </a:r>
            <a:r>
              <a:rPr lang="en-US" sz="1200">
                <a:solidFill>
                  <a:schemeClr val="accent1"/>
                </a:solidFill>
              </a:rPr>
              <a:t>w</a:t>
            </a:r>
            <a:r>
              <a:rPr lang="en-US">
                <a:solidFill>
                  <a:schemeClr val="accent1"/>
                </a:solidFill>
                <a:sym typeface="Symbol" pitchFamily="18" charset="2"/>
              </a:rPr>
              <a:t>)  </a:t>
            </a:r>
            <a:r>
              <a:rPr lang="en-US">
                <a:solidFill>
                  <a:schemeClr val="accent1"/>
                </a:solidFill>
              </a:rPr>
              <a:t>Y</a:t>
            </a:r>
            <a:r>
              <a:rPr lang="en-US" sz="1200">
                <a:solidFill>
                  <a:schemeClr val="accent1"/>
                </a:solidFill>
              </a:rPr>
              <a:t>w</a:t>
            </a:r>
            <a:r>
              <a:rPr lang="en-US">
                <a:solidFill>
                  <a:schemeClr val="accent1"/>
                </a:solidFill>
                <a:sym typeface="Symbol" pitchFamily="18" charset="2"/>
              </a:rPr>
              <a:t> in YOZ (  </a:t>
            </a:r>
            <a:r>
              <a:rPr lang="en-US">
                <a:solidFill>
                  <a:schemeClr val="accent1"/>
                </a:solidFill>
              </a:rPr>
              <a:t>X</a:t>
            </a:r>
            <a:r>
              <a:rPr lang="en-US">
                <a:solidFill>
                  <a:schemeClr val="accent1"/>
                </a:solidFill>
                <a:sym typeface="Symbol" pitchFamily="18" charset="2"/>
              </a:rPr>
              <a:t>YOZ)</a:t>
            </a:r>
          </a:p>
          <a:p>
            <a:pPr>
              <a:lnSpc>
                <a:spcPct val="90000"/>
              </a:lnSpc>
            </a:pPr>
            <a:r>
              <a:rPr lang="en-US"/>
              <a:t>Z</a:t>
            </a:r>
            <a:r>
              <a:rPr lang="en-US" sz="1200"/>
              <a:t>w</a:t>
            </a:r>
            <a:r>
              <a:rPr lang="en-US"/>
              <a:t> does not change</a:t>
            </a:r>
          </a:p>
          <a:p>
            <a:pPr lvl="1">
              <a:lnSpc>
                <a:spcPct val="90000"/>
              </a:lnSpc>
            </a:pPr>
            <a:endParaRPr lang="en-US">
              <a:solidFill>
                <a:schemeClr val="accent1"/>
              </a:solidFill>
            </a:endParaRPr>
          </a:p>
        </p:txBody>
      </p:sp>
      <p:graphicFrame>
        <p:nvGraphicFramePr>
          <p:cNvPr id="885782" name="Object 22"/>
          <p:cNvGraphicFramePr>
            <a:graphicFrameLocks noChangeAspect="1"/>
          </p:cNvGraphicFramePr>
          <p:nvPr>
            <p:extLst>
              <p:ext uri="{D42A27DB-BD31-4B8C-83A1-F6EECF244321}">
                <p14:modId xmlns:p14="http://schemas.microsoft.com/office/powerpoint/2010/main" val="3638677330"/>
              </p:ext>
            </p:extLst>
          </p:nvPr>
        </p:nvGraphicFramePr>
        <p:xfrm>
          <a:off x="357188" y="1600200"/>
          <a:ext cx="3173412" cy="1557338"/>
        </p:xfrm>
        <a:graphic>
          <a:graphicData uri="http://schemas.openxmlformats.org/presentationml/2006/ole">
            <mc:AlternateContent xmlns:mc="http://schemas.openxmlformats.org/markup-compatibility/2006">
              <mc:Choice xmlns:v="urn:schemas-microsoft-com:vml" Requires="v">
                <p:oleObj name="Equation" r:id="rId3" imgW="1625600" imgH="800100" progId="Equation.3">
                  <p:embed/>
                </p:oleObj>
              </mc:Choice>
              <mc:Fallback>
                <p:oleObj name="Equation" r:id="rId3" imgW="1625600" imgH="800100" progId="Equation.3">
                  <p:embed/>
                  <p:pic>
                    <p:nvPicPr>
                      <p:cNvPr id="0" name="Picture 22"/>
                      <p:cNvPicPr>
                        <a:picLocks noChangeAspect="1" noChangeArrowheads="1"/>
                      </p:cNvPicPr>
                      <p:nvPr/>
                    </p:nvPicPr>
                    <p:blipFill>
                      <a:blip r:embed="rId4"/>
                      <a:srcRect/>
                      <a:stretch>
                        <a:fillRect/>
                      </a:stretch>
                    </p:blipFill>
                    <p:spPr bwMode="auto">
                      <a:xfrm>
                        <a:off x="357188" y="1600200"/>
                        <a:ext cx="3173412" cy="1557338"/>
                      </a:xfrm>
                      <a:prstGeom prst="rect">
                        <a:avLst/>
                      </a:prstGeom>
                      <a:solidFill>
                        <a:srgbClr val="FFFF99"/>
                      </a:solidFill>
                    </p:spPr>
                  </p:pic>
                </p:oleObj>
              </mc:Fallback>
            </mc:AlternateContent>
          </a:graphicData>
        </a:graphic>
      </p:graphicFrame>
      <p:grpSp>
        <p:nvGrpSpPr>
          <p:cNvPr id="885786" name="Group 26"/>
          <p:cNvGrpSpPr>
            <a:grpSpLocks/>
          </p:cNvGrpSpPr>
          <p:nvPr/>
        </p:nvGrpSpPr>
        <p:grpSpPr bwMode="auto">
          <a:xfrm>
            <a:off x="4343400" y="1066800"/>
            <a:ext cx="3448050" cy="3810000"/>
            <a:chOff x="2736" y="672"/>
            <a:chExt cx="2172" cy="2400"/>
          </a:xfrm>
        </p:grpSpPr>
        <p:grpSp>
          <p:nvGrpSpPr>
            <p:cNvPr id="885783" name="Group 23"/>
            <p:cNvGrpSpPr>
              <a:grpSpLocks/>
            </p:cNvGrpSpPr>
            <p:nvPr/>
          </p:nvGrpSpPr>
          <p:grpSpPr bwMode="auto">
            <a:xfrm>
              <a:off x="2928" y="1254"/>
              <a:ext cx="806" cy="1530"/>
              <a:chOff x="2928" y="1254"/>
              <a:chExt cx="806" cy="1530"/>
            </a:xfrm>
          </p:grpSpPr>
          <p:sp>
            <p:nvSpPr>
              <p:cNvPr id="885766" name="Line 6"/>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85767" name="Line 7"/>
              <p:cNvSpPr>
                <a:spLocks noChangeShapeType="1"/>
              </p:cNvSpPr>
              <p:nvPr/>
            </p:nvSpPr>
            <p:spPr bwMode="auto">
              <a:xfrm flipH="1" flipV="1">
                <a:off x="3733" y="1254"/>
                <a:ext cx="1" cy="806"/>
              </a:xfrm>
              <a:prstGeom prst="line">
                <a:avLst/>
              </a:prstGeom>
              <a:noFill/>
              <a:ln w="22225">
                <a:solidFill>
                  <a:srgbClr val="FF0000"/>
                </a:solidFill>
                <a:round/>
                <a:headEnd type="none" w="sm" len="sm"/>
                <a:tailEnd type="triangle" w="lg" len="lg"/>
              </a:ln>
              <a:effectLst/>
            </p:spPr>
            <p:txBody>
              <a:bodyPr/>
              <a:lstStyle/>
              <a:p>
                <a:endParaRPr lang="en-US"/>
              </a:p>
            </p:txBody>
          </p:sp>
          <p:sp>
            <p:nvSpPr>
              <p:cNvPr id="885768" name="Line 8"/>
              <p:cNvSpPr>
                <a:spLocks noChangeShapeType="1"/>
              </p:cNvSpPr>
              <p:nvPr/>
            </p:nvSpPr>
            <p:spPr bwMode="auto">
              <a:xfrm flipH="1" flipV="1">
                <a:off x="2928" y="1920"/>
                <a:ext cx="806" cy="140"/>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5769" name="Rectangle 9"/>
            <p:cNvSpPr>
              <a:spLocks noChangeArrowheads="1"/>
            </p:cNvSpPr>
            <p:nvPr/>
          </p:nvSpPr>
          <p:spPr bwMode="auto">
            <a:xfrm>
              <a:off x="3492" y="1213"/>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5770" name="Rectangle 10"/>
            <p:cNvSpPr>
              <a:spLocks noChangeArrowheads="1"/>
            </p:cNvSpPr>
            <p:nvPr/>
          </p:nvSpPr>
          <p:spPr bwMode="auto">
            <a:xfrm>
              <a:off x="2736" y="1872"/>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5771" name="Rectangle 11"/>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85772" name="Group 12"/>
            <p:cNvGrpSpPr>
              <a:grpSpLocks/>
            </p:cNvGrpSpPr>
            <p:nvPr/>
          </p:nvGrpSpPr>
          <p:grpSpPr bwMode="auto">
            <a:xfrm>
              <a:off x="3504" y="1467"/>
              <a:ext cx="1404" cy="1605"/>
              <a:chOff x="3504" y="1467"/>
              <a:chExt cx="1404" cy="1605"/>
            </a:xfrm>
          </p:grpSpPr>
          <p:sp>
            <p:nvSpPr>
              <p:cNvPr id="885773" name="Line 13"/>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5774" name="Line 14"/>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5775" name="Line 15"/>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5776" name="Rectangle 16"/>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5777" name="Rectangle 17"/>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5778" name="Rectangle 18"/>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85779" name="Rectangle 19"/>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85780" name="AutoShape 20"/>
            <p:cNvSpPr>
              <a:spLocks noChangeArrowheads="1"/>
            </p:cNvSpPr>
            <p:nvPr/>
          </p:nvSpPr>
          <p:spPr bwMode="auto">
            <a:xfrm>
              <a:off x="3552" y="912"/>
              <a:ext cx="396" cy="287"/>
            </a:xfrm>
            <a:prstGeom prst="curvedLeftArrow">
              <a:avLst>
                <a:gd name="adj1" fmla="val 20000"/>
                <a:gd name="adj2" fmla="val 40000"/>
                <a:gd name="adj3" fmla="val 4599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5781" name="Rectangle 21"/>
            <p:cNvSpPr>
              <a:spLocks noChangeArrowheads="1"/>
            </p:cNvSpPr>
            <p:nvPr/>
          </p:nvSpPr>
          <p:spPr bwMode="auto">
            <a:xfrm>
              <a:off x="3600" y="672"/>
              <a:ext cx="182" cy="251"/>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sp>
          <p:nvSpPr>
            <p:cNvPr id="885785" name="Freeform 25"/>
            <p:cNvSpPr>
              <a:spLocks/>
            </p:cNvSpPr>
            <p:nvPr/>
          </p:nvSpPr>
          <p:spPr bwMode="auto">
            <a:xfrm>
              <a:off x="2821" y="1945"/>
              <a:ext cx="905" cy="710"/>
            </a:xfrm>
            <a:custGeom>
              <a:avLst/>
              <a:gdLst/>
              <a:ahLst/>
              <a:cxnLst>
                <a:cxn ang="0">
                  <a:pos x="223" y="0"/>
                </a:cxn>
                <a:cxn ang="0">
                  <a:pos x="894" y="118"/>
                </a:cxn>
                <a:cxn ang="0">
                  <a:pos x="704" y="705"/>
                </a:cxn>
                <a:cxn ang="0">
                  <a:pos x="0" y="565"/>
                </a:cxn>
                <a:cxn ang="0">
                  <a:pos x="223" y="0"/>
                </a:cxn>
              </a:cxnLst>
              <a:rect l="0" t="0" r="r" b="b"/>
              <a:pathLst>
                <a:path w="894" h="705">
                  <a:moveTo>
                    <a:pt x="223" y="0"/>
                  </a:moveTo>
                  <a:lnTo>
                    <a:pt x="894" y="118"/>
                  </a:lnTo>
                  <a:lnTo>
                    <a:pt x="704" y="705"/>
                  </a:lnTo>
                  <a:lnTo>
                    <a:pt x="0" y="565"/>
                  </a:lnTo>
                  <a:lnTo>
                    <a:pt x="223" y="0"/>
                  </a:lnTo>
                  <a:close/>
                </a:path>
              </a:pathLst>
            </a:custGeom>
            <a:solidFill>
              <a:srgbClr val="FF99CC">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7811" name="Rectangle 3"/>
          <p:cNvSpPr>
            <a:spLocks noGrp="1" noChangeArrowheads="1"/>
          </p:cNvSpPr>
          <p:nvPr>
            <p:ph type="body" idx="1"/>
          </p:nvPr>
        </p:nvSpPr>
        <p:spPr>
          <a:xfrm>
            <a:off x="228600" y="4724400"/>
            <a:ext cx="5943600" cy="1905000"/>
          </a:xfrm>
          <a:noFill/>
          <a:ln/>
        </p:spPr>
        <p:txBody>
          <a:bodyPr/>
          <a:lstStyle/>
          <a:p>
            <a:pPr>
              <a:lnSpc>
                <a:spcPct val="90000"/>
              </a:lnSpc>
            </a:pPr>
            <a:r>
              <a:rPr lang="en-US" dirty="0"/>
              <a:t>Rotation </a:t>
            </a:r>
            <a:r>
              <a:rPr lang="en-US" sz="1800" dirty="0">
                <a:latin typeface="Symbol" pitchFamily="18" charset="2"/>
              </a:rPr>
              <a:t>b</a:t>
            </a:r>
            <a:r>
              <a:rPr lang="en-US" dirty="0"/>
              <a:t> around the </a:t>
            </a:r>
            <a:r>
              <a:rPr lang="en-US" dirty="0" err="1"/>
              <a:t>Y</a:t>
            </a:r>
            <a:r>
              <a:rPr lang="en-US" sz="1200" dirty="0" err="1"/>
              <a:t>w</a:t>
            </a:r>
            <a:r>
              <a:rPr lang="en-US" dirty="0"/>
              <a:t> Axis</a:t>
            </a:r>
          </a:p>
          <a:p>
            <a:pPr lvl="1">
              <a:lnSpc>
                <a:spcPct val="90000"/>
              </a:lnSpc>
            </a:pPr>
            <a:r>
              <a:rPr lang="en-US" dirty="0">
                <a:solidFill>
                  <a:schemeClr val="accent1"/>
                </a:solidFill>
              </a:rPr>
              <a:t>Rotate in </a:t>
            </a:r>
            <a:r>
              <a:rPr lang="en-US" dirty="0" err="1">
                <a:solidFill>
                  <a:schemeClr val="accent1"/>
                </a:solidFill>
              </a:rPr>
              <a:t>X</a:t>
            </a:r>
            <a:r>
              <a:rPr lang="en-US" sz="1200" dirty="0" err="1">
                <a:solidFill>
                  <a:schemeClr val="accent1"/>
                </a:solidFill>
              </a:rPr>
              <a:t>w</a:t>
            </a:r>
            <a:r>
              <a:rPr lang="en-US" dirty="0" err="1">
                <a:solidFill>
                  <a:schemeClr val="accent1"/>
                </a:solidFill>
              </a:rPr>
              <a:t>OZ</a:t>
            </a:r>
            <a:r>
              <a:rPr lang="en-US" sz="1200" dirty="0" err="1">
                <a:solidFill>
                  <a:schemeClr val="accent1"/>
                </a:solidFill>
              </a:rPr>
              <a:t>w</a:t>
            </a:r>
            <a:r>
              <a:rPr lang="en-US" dirty="0">
                <a:solidFill>
                  <a:schemeClr val="accent1"/>
                </a:solidFill>
              </a:rPr>
              <a:t> plane so that</a:t>
            </a:r>
            <a:endParaRPr lang="en-US" sz="1800" dirty="0">
              <a:solidFill>
                <a:schemeClr val="accent1"/>
              </a:solidFill>
            </a:endParaRPr>
          </a:p>
          <a:p>
            <a:pPr lvl="1">
              <a:lnSpc>
                <a:spcPct val="90000"/>
              </a:lnSpc>
            </a:pPr>
            <a:r>
              <a:rPr lang="en-US" dirty="0" err="1">
                <a:solidFill>
                  <a:schemeClr val="accent1"/>
                </a:solidFill>
              </a:rPr>
              <a:t>X</a:t>
            </a:r>
            <a:r>
              <a:rPr lang="en-US" sz="1200" dirty="0" err="1">
                <a:solidFill>
                  <a:schemeClr val="accent1"/>
                </a:solidFill>
              </a:rPr>
              <a:t>w</a:t>
            </a:r>
            <a:r>
              <a:rPr lang="en-US" dirty="0">
                <a:solidFill>
                  <a:schemeClr val="accent1"/>
                </a:solidFill>
                <a:sym typeface="Symbol" pitchFamily="18" charset="2"/>
              </a:rPr>
              <a:t> = X     </a:t>
            </a:r>
            <a:r>
              <a:rPr lang="en-US" dirty="0" err="1">
                <a:solidFill>
                  <a:schemeClr val="accent1"/>
                </a:solidFill>
                <a:sym typeface="Symbol" pitchFamily="18" charset="2"/>
              </a:rPr>
              <a:t>Z</a:t>
            </a:r>
            <a:r>
              <a:rPr lang="en-US" sz="1200" dirty="0" err="1">
                <a:solidFill>
                  <a:schemeClr val="accent1"/>
                </a:solidFill>
              </a:rPr>
              <a:t>w</a:t>
            </a:r>
            <a:r>
              <a:rPr lang="en-US" dirty="0">
                <a:solidFill>
                  <a:schemeClr val="accent1"/>
                </a:solidFill>
                <a:sym typeface="Symbol" pitchFamily="18" charset="2"/>
              </a:rPr>
              <a:t> in YOZ (&amp; </a:t>
            </a:r>
            <a:r>
              <a:rPr lang="en-US" dirty="0" err="1">
                <a:solidFill>
                  <a:schemeClr val="accent1"/>
                </a:solidFill>
                <a:sym typeface="Symbol" pitchFamily="18" charset="2"/>
              </a:rPr>
              <a:t>Y</a:t>
            </a:r>
            <a:r>
              <a:rPr lang="en-US" sz="1200" dirty="0" err="1">
                <a:solidFill>
                  <a:schemeClr val="accent1"/>
                </a:solidFill>
              </a:rPr>
              <a:t>w</a:t>
            </a:r>
            <a:r>
              <a:rPr lang="en-US" dirty="0">
                <a:solidFill>
                  <a:schemeClr val="accent1"/>
                </a:solidFill>
                <a:sym typeface="Symbol" pitchFamily="18" charset="2"/>
              </a:rPr>
              <a:t> in YOZ)</a:t>
            </a:r>
          </a:p>
          <a:p>
            <a:pPr>
              <a:lnSpc>
                <a:spcPct val="90000"/>
              </a:lnSpc>
            </a:pPr>
            <a:r>
              <a:rPr lang="en-US" dirty="0" err="1"/>
              <a:t>Y</a:t>
            </a:r>
            <a:r>
              <a:rPr lang="en-US" sz="1200" dirty="0" err="1"/>
              <a:t>w</a:t>
            </a:r>
            <a:r>
              <a:rPr lang="en-US" dirty="0"/>
              <a:t> does not change</a:t>
            </a:r>
          </a:p>
          <a:p>
            <a:pPr lvl="1">
              <a:lnSpc>
                <a:spcPct val="90000"/>
              </a:lnSpc>
            </a:pPr>
            <a:endParaRPr lang="en-US" dirty="0">
              <a:solidFill>
                <a:schemeClr val="accent1"/>
              </a:solidFill>
              <a:sym typeface="Symbol" pitchFamily="18" charset="2"/>
            </a:endParaRPr>
          </a:p>
        </p:txBody>
      </p:sp>
      <p:graphicFrame>
        <p:nvGraphicFramePr>
          <p:cNvPr id="921600" name="Object 0"/>
          <p:cNvGraphicFramePr>
            <a:graphicFrameLocks noChangeAspect="1"/>
          </p:cNvGraphicFramePr>
          <p:nvPr/>
        </p:nvGraphicFramePr>
        <p:xfrm>
          <a:off x="354013" y="1752600"/>
          <a:ext cx="3175000" cy="1384300"/>
        </p:xfrm>
        <a:graphic>
          <a:graphicData uri="http://schemas.openxmlformats.org/presentationml/2006/ole">
            <mc:AlternateContent xmlns:mc="http://schemas.openxmlformats.org/markup-compatibility/2006">
              <mc:Choice xmlns:v="urn:schemas-microsoft-com:vml" Requires="v">
                <p:oleObj name="Equation" r:id="rId3" imgW="1625400" imgH="711000" progId="Equation.3">
                  <p:embed/>
                </p:oleObj>
              </mc:Choice>
              <mc:Fallback>
                <p:oleObj name="Equation" r:id="rId3" imgW="1625400" imgH="7110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013" y="1752600"/>
                        <a:ext cx="3175000" cy="1384300"/>
                      </a:xfrm>
                      <a:prstGeom prst="rect">
                        <a:avLst/>
                      </a:prstGeom>
                      <a:solidFill>
                        <a:srgbClr val="FFFF99"/>
                      </a:solidFill>
                    </p:spPr>
                  </p:pic>
                </p:oleObj>
              </mc:Fallback>
            </mc:AlternateContent>
          </a:graphicData>
        </a:graphic>
      </p:graphicFrame>
      <p:grpSp>
        <p:nvGrpSpPr>
          <p:cNvPr id="887835" name="Group 27"/>
          <p:cNvGrpSpPr>
            <a:grpSpLocks/>
          </p:cNvGrpSpPr>
          <p:nvPr/>
        </p:nvGrpSpPr>
        <p:grpSpPr bwMode="auto">
          <a:xfrm>
            <a:off x="4343400" y="1925638"/>
            <a:ext cx="3448050" cy="2967037"/>
            <a:chOff x="2736" y="1213"/>
            <a:chExt cx="2172" cy="1869"/>
          </a:xfrm>
        </p:grpSpPr>
        <p:grpSp>
          <p:nvGrpSpPr>
            <p:cNvPr id="887812" name="Group 4"/>
            <p:cNvGrpSpPr>
              <a:grpSpLocks/>
            </p:cNvGrpSpPr>
            <p:nvPr/>
          </p:nvGrpSpPr>
          <p:grpSpPr bwMode="auto">
            <a:xfrm>
              <a:off x="2928" y="1254"/>
              <a:ext cx="806" cy="1530"/>
              <a:chOff x="2928" y="1254"/>
              <a:chExt cx="806" cy="1530"/>
            </a:xfrm>
          </p:grpSpPr>
          <p:sp>
            <p:nvSpPr>
              <p:cNvPr id="887813" name="Line 5"/>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87814" name="Line 6"/>
              <p:cNvSpPr>
                <a:spLocks noChangeShapeType="1"/>
              </p:cNvSpPr>
              <p:nvPr/>
            </p:nvSpPr>
            <p:spPr bwMode="auto">
              <a:xfrm flipH="1" flipV="1">
                <a:off x="3733" y="1254"/>
                <a:ext cx="1" cy="806"/>
              </a:xfrm>
              <a:prstGeom prst="line">
                <a:avLst/>
              </a:prstGeom>
              <a:noFill/>
              <a:ln w="22225">
                <a:solidFill>
                  <a:srgbClr val="FF0000"/>
                </a:solidFill>
                <a:round/>
                <a:headEnd type="none" w="sm" len="sm"/>
                <a:tailEnd type="triangle" w="lg" len="lg"/>
              </a:ln>
              <a:effectLst/>
            </p:spPr>
            <p:txBody>
              <a:bodyPr/>
              <a:lstStyle/>
              <a:p>
                <a:endParaRPr lang="en-US"/>
              </a:p>
            </p:txBody>
          </p:sp>
          <p:sp>
            <p:nvSpPr>
              <p:cNvPr id="887815" name="Line 7"/>
              <p:cNvSpPr>
                <a:spLocks noChangeShapeType="1"/>
              </p:cNvSpPr>
              <p:nvPr/>
            </p:nvSpPr>
            <p:spPr bwMode="auto">
              <a:xfrm flipH="1" flipV="1">
                <a:off x="2928" y="1920"/>
                <a:ext cx="806" cy="140"/>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7816" name="Rectangle 8"/>
            <p:cNvSpPr>
              <a:spLocks noChangeArrowheads="1"/>
            </p:cNvSpPr>
            <p:nvPr/>
          </p:nvSpPr>
          <p:spPr bwMode="auto">
            <a:xfrm>
              <a:off x="3492" y="1213"/>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7817" name="Rectangle 9"/>
            <p:cNvSpPr>
              <a:spLocks noChangeArrowheads="1"/>
            </p:cNvSpPr>
            <p:nvPr/>
          </p:nvSpPr>
          <p:spPr bwMode="auto">
            <a:xfrm>
              <a:off x="2736" y="1872"/>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7818" name="Rectangle 10"/>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87819" name="Group 11"/>
            <p:cNvGrpSpPr>
              <a:grpSpLocks/>
            </p:cNvGrpSpPr>
            <p:nvPr/>
          </p:nvGrpSpPr>
          <p:grpSpPr bwMode="auto">
            <a:xfrm>
              <a:off x="3504" y="1467"/>
              <a:ext cx="1404" cy="1605"/>
              <a:chOff x="3504" y="1467"/>
              <a:chExt cx="1404" cy="1605"/>
            </a:xfrm>
          </p:grpSpPr>
          <p:sp>
            <p:nvSpPr>
              <p:cNvPr id="887820" name="Line 12"/>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7821" name="Line 13"/>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7822" name="Line 14"/>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7823" name="Rectangle 15"/>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7824" name="Rectangle 16"/>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7825" name="Rectangle 17"/>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87826" name="Rectangle 18"/>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87832" name="Rectangle 24"/>
            <p:cNvSpPr>
              <a:spLocks noChangeArrowheads="1"/>
            </p:cNvSpPr>
            <p:nvPr/>
          </p:nvSpPr>
          <p:spPr bwMode="auto">
            <a:xfrm>
              <a:off x="3264" y="2832"/>
              <a:ext cx="204"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87833" name="AutoShape 25"/>
            <p:cNvSpPr>
              <a:spLocks noChangeArrowheads="1"/>
            </p:cNvSpPr>
            <p:nvPr/>
          </p:nvSpPr>
          <p:spPr bwMode="auto">
            <a:xfrm rot="-238635">
              <a:off x="3216" y="2784"/>
              <a:ext cx="407" cy="144"/>
            </a:xfrm>
            <a:prstGeom prst="curvedDownArrow">
              <a:avLst>
                <a:gd name="adj1" fmla="val 56528"/>
                <a:gd name="adj2" fmla="val 113056"/>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7834" name="Freeform 26"/>
            <p:cNvSpPr>
              <a:spLocks/>
            </p:cNvSpPr>
            <p:nvPr/>
          </p:nvSpPr>
          <p:spPr bwMode="auto">
            <a:xfrm>
              <a:off x="3076" y="1292"/>
              <a:ext cx="668" cy="772"/>
            </a:xfrm>
            <a:custGeom>
              <a:avLst/>
              <a:gdLst/>
              <a:ahLst/>
              <a:cxnLst>
                <a:cxn ang="0">
                  <a:pos x="668" y="100"/>
                </a:cxn>
                <a:cxn ang="0">
                  <a:pos x="668" y="772"/>
                </a:cxn>
                <a:cxn ang="0">
                  <a:pos x="22" y="643"/>
                </a:cxn>
                <a:cxn ang="0">
                  <a:pos x="0" y="0"/>
                </a:cxn>
                <a:cxn ang="0">
                  <a:pos x="668" y="100"/>
                </a:cxn>
              </a:cxnLst>
              <a:rect l="0" t="0" r="r" b="b"/>
              <a:pathLst>
                <a:path w="668" h="772">
                  <a:moveTo>
                    <a:pt x="668" y="100"/>
                  </a:moveTo>
                  <a:lnTo>
                    <a:pt x="668" y="772"/>
                  </a:lnTo>
                  <a:lnTo>
                    <a:pt x="22" y="643"/>
                  </a:lnTo>
                  <a:lnTo>
                    <a:pt x="0" y="0"/>
                  </a:lnTo>
                  <a:lnTo>
                    <a:pt x="668" y="100"/>
                  </a:lnTo>
                  <a:close/>
                </a:path>
              </a:pathLst>
            </a:custGeom>
            <a:solidFill>
              <a:srgbClr val="CCFFFF">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91907" name="Rectangle 3"/>
          <p:cNvSpPr>
            <a:spLocks noGrp="1" noChangeArrowheads="1"/>
          </p:cNvSpPr>
          <p:nvPr>
            <p:ph type="body" idx="1"/>
          </p:nvPr>
        </p:nvSpPr>
        <p:spPr>
          <a:xfrm>
            <a:off x="152400" y="4724400"/>
            <a:ext cx="5943600" cy="1905000"/>
          </a:xfrm>
          <a:noFill/>
          <a:ln/>
        </p:spPr>
        <p:txBody>
          <a:bodyPr/>
          <a:lstStyle/>
          <a:p>
            <a:pPr>
              <a:lnSpc>
                <a:spcPct val="90000"/>
              </a:lnSpc>
            </a:pPr>
            <a:r>
              <a:rPr lang="en-US"/>
              <a:t>Rotation </a:t>
            </a:r>
            <a:r>
              <a:rPr lang="en-US" sz="1800">
                <a:latin typeface="Symbol" pitchFamily="18" charset="2"/>
              </a:rPr>
              <a:t>b</a:t>
            </a:r>
            <a:r>
              <a:rPr lang="en-US"/>
              <a:t> around the Y</a:t>
            </a:r>
            <a:r>
              <a:rPr lang="en-US" sz="1200"/>
              <a:t>w</a:t>
            </a:r>
            <a:r>
              <a:rPr lang="en-US"/>
              <a:t> Axis</a:t>
            </a:r>
          </a:p>
          <a:p>
            <a:pPr lvl="1">
              <a:lnSpc>
                <a:spcPct val="90000"/>
              </a:lnSpc>
            </a:pPr>
            <a:r>
              <a:rPr lang="en-US">
                <a:solidFill>
                  <a:schemeClr val="accent1"/>
                </a:solidFill>
              </a:rPr>
              <a:t>Rotate in X</a:t>
            </a:r>
            <a:r>
              <a:rPr lang="en-US" sz="1200">
                <a:solidFill>
                  <a:schemeClr val="accent1"/>
                </a:solidFill>
              </a:rPr>
              <a:t>w</a:t>
            </a:r>
            <a:r>
              <a:rPr lang="en-US">
                <a:solidFill>
                  <a:schemeClr val="accent1"/>
                </a:solidFill>
              </a:rPr>
              <a:t>OZ</a:t>
            </a:r>
            <a:r>
              <a:rPr lang="en-US" sz="1200">
                <a:solidFill>
                  <a:schemeClr val="accent1"/>
                </a:solidFill>
              </a:rPr>
              <a:t>w</a:t>
            </a:r>
            <a:r>
              <a:rPr lang="en-US">
                <a:solidFill>
                  <a:schemeClr val="accent1"/>
                </a:solidFill>
              </a:rPr>
              <a:t> plane so that</a:t>
            </a:r>
            <a:endParaRPr lang="en-US" sz="1800">
              <a:solidFill>
                <a:schemeClr val="accent1"/>
              </a:solidFill>
            </a:endParaRPr>
          </a:p>
          <a:p>
            <a:pPr lvl="1">
              <a:lnSpc>
                <a:spcPct val="90000"/>
              </a:lnSpc>
            </a:pPr>
            <a:r>
              <a:rPr lang="en-US">
                <a:solidFill>
                  <a:schemeClr val="accent1"/>
                </a:solidFill>
              </a:rPr>
              <a:t>X</a:t>
            </a:r>
            <a:r>
              <a:rPr lang="en-US" sz="1200">
                <a:solidFill>
                  <a:schemeClr val="accent1"/>
                </a:solidFill>
              </a:rPr>
              <a:t>w</a:t>
            </a:r>
            <a:r>
              <a:rPr lang="en-US">
                <a:solidFill>
                  <a:schemeClr val="accent1"/>
                </a:solidFill>
                <a:sym typeface="Symbol" pitchFamily="18" charset="2"/>
              </a:rPr>
              <a:t> = X     Z</a:t>
            </a:r>
            <a:r>
              <a:rPr lang="en-US" sz="1200">
                <a:solidFill>
                  <a:schemeClr val="accent1"/>
                </a:solidFill>
              </a:rPr>
              <a:t>w</a:t>
            </a:r>
            <a:r>
              <a:rPr lang="en-US">
                <a:solidFill>
                  <a:schemeClr val="accent1"/>
                </a:solidFill>
                <a:sym typeface="Symbol" pitchFamily="18" charset="2"/>
              </a:rPr>
              <a:t> in YOZ (&amp; Y</a:t>
            </a:r>
            <a:r>
              <a:rPr lang="en-US" sz="1200">
                <a:solidFill>
                  <a:schemeClr val="accent1"/>
                </a:solidFill>
              </a:rPr>
              <a:t>w</a:t>
            </a:r>
            <a:r>
              <a:rPr lang="en-US">
                <a:solidFill>
                  <a:schemeClr val="accent1"/>
                </a:solidFill>
                <a:sym typeface="Symbol" pitchFamily="18" charset="2"/>
              </a:rPr>
              <a:t> in YOZ)</a:t>
            </a:r>
          </a:p>
          <a:p>
            <a:pPr>
              <a:lnSpc>
                <a:spcPct val="90000"/>
              </a:lnSpc>
            </a:pPr>
            <a:r>
              <a:rPr lang="en-US"/>
              <a:t>Y</a:t>
            </a:r>
            <a:r>
              <a:rPr lang="en-US" sz="1200"/>
              <a:t>w</a:t>
            </a:r>
            <a:r>
              <a:rPr lang="en-US"/>
              <a:t> does not change</a:t>
            </a:r>
          </a:p>
          <a:p>
            <a:pPr lvl="1">
              <a:lnSpc>
                <a:spcPct val="90000"/>
              </a:lnSpc>
            </a:pPr>
            <a:endParaRPr lang="en-US">
              <a:solidFill>
                <a:schemeClr val="accent1"/>
              </a:solidFill>
              <a:sym typeface="Symbol" pitchFamily="18" charset="2"/>
            </a:endParaRPr>
          </a:p>
        </p:txBody>
      </p:sp>
      <p:graphicFrame>
        <p:nvGraphicFramePr>
          <p:cNvPr id="891908" name="Object 4"/>
          <p:cNvGraphicFramePr>
            <a:graphicFrameLocks noChangeAspect="1"/>
          </p:cNvGraphicFramePr>
          <p:nvPr/>
        </p:nvGraphicFramePr>
        <p:xfrm>
          <a:off x="306388" y="1752600"/>
          <a:ext cx="3273425" cy="1384300"/>
        </p:xfrm>
        <a:graphic>
          <a:graphicData uri="http://schemas.openxmlformats.org/presentationml/2006/ole">
            <mc:AlternateContent xmlns:mc="http://schemas.openxmlformats.org/markup-compatibility/2006">
              <mc:Choice xmlns:v="urn:schemas-microsoft-com:vml" Requires="v">
                <p:oleObj name="Equation" r:id="rId3" imgW="1676160" imgH="711000" progId="Equation.3">
                  <p:embed/>
                </p:oleObj>
              </mc:Choice>
              <mc:Fallback>
                <p:oleObj name="Equation" r:id="rId3" imgW="1676160" imgH="7110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1752600"/>
                        <a:ext cx="3273425" cy="1384300"/>
                      </a:xfrm>
                      <a:prstGeom prst="rect">
                        <a:avLst/>
                      </a:prstGeom>
                      <a:solidFill>
                        <a:srgbClr val="FFFF99"/>
                      </a:solidFill>
                    </p:spPr>
                  </p:pic>
                </p:oleObj>
              </mc:Fallback>
            </mc:AlternateContent>
          </a:graphicData>
        </a:graphic>
      </p:graphicFrame>
      <p:grpSp>
        <p:nvGrpSpPr>
          <p:cNvPr id="891929" name="Group 25"/>
          <p:cNvGrpSpPr>
            <a:grpSpLocks/>
          </p:cNvGrpSpPr>
          <p:nvPr/>
        </p:nvGrpSpPr>
        <p:grpSpPr bwMode="auto">
          <a:xfrm>
            <a:off x="5105400" y="2328863"/>
            <a:ext cx="3143250" cy="2563812"/>
            <a:chOff x="3216" y="1467"/>
            <a:chExt cx="1980" cy="1615"/>
          </a:xfrm>
        </p:grpSpPr>
        <p:sp>
          <p:nvSpPr>
            <p:cNvPr id="891928" name="Freeform 24"/>
            <p:cNvSpPr>
              <a:spLocks/>
            </p:cNvSpPr>
            <p:nvPr/>
          </p:nvSpPr>
          <p:spPr bwMode="auto">
            <a:xfrm>
              <a:off x="3744" y="1968"/>
              <a:ext cx="1090" cy="677"/>
            </a:xfrm>
            <a:custGeom>
              <a:avLst/>
              <a:gdLst/>
              <a:ahLst/>
              <a:cxnLst>
                <a:cxn ang="0">
                  <a:pos x="0" y="106"/>
                </a:cxn>
                <a:cxn ang="0">
                  <a:pos x="811" y="0"/>
                </a:cxn>
                <a:cxn ang="0">
                  <a:pos x="1163" y="570"/>
                </a:cxn>
                <a:cxn ang="0">
                  <a:pos x="313" y="744"/>
                </a:cxn>
                <a:cxn ang="0">
                  <a:pos x="0" y="106"/>
                </a:cxn>
              </a:cxnLst>
              <a:rect l="0" t="0" r="r" b="b"/>
              <a:pathLst>
                <a:path w="1163" h="744">
                  <a:moveTo>
                    <a:pt x="0" y="106"/>
                  </a:moveTo>
                  <a:lnTo>
                    <a:pt x="811" y="0"/>
                  </a:lnTo>
                  <a:lnTo>
                    <a:pt x="1163" y="570"/>
                  </a:lnTo>
                  <a:lnTo>
                    <a:pt x="313" y="744"/>
                  </a:lnTo>
                  <a:lnTo>
                    <a:pt x="0" y="106"/>
                  </a:lnTo>
                  <a:close/>
                </a:path>
              </a:pathLst>
            </a:custGeom>
            <a:solidFill>
              <a:srgbClr val="CCFFFF">
                <a:alpha val="50000"/>
              </a:srgbClr>
            </a:solidFill>
            <a:ln w="12700" cap="flat" cmpd="sng">
              <a:noFill/>
              <a:prstDash val="solid"/>
              <a:round/>
              <a:headEnd type="none" w="sm" len="sm"/>
              <a:tailEnd type="none" w="sm" len="sm"/>
            </a:ln>
            <a:effectLst/>
          </p:spPr>
          <p:txBody>
            <a:bodyPr/>
            <a:lstStyle/>
            <a:p>
              <a:endParaRPr lang="en-US"/>
            </a:p>
          </p:txBody>
        </p:sp>
        <p:grpSp>
          <p:nvGrpSpPr>
            <p:cNvPr id="891927" name="Group 23"/>
            <p:cNvGrpSpPr>
              <a:grpSpLocks/>
            </p:cNvGrpSpPr>
            <p:nvPr/>
          </p:nvGrpSpPr>
          <p:grpSpPr bwMode="auto">
            <a:xfrm>
              <a:off x="3504" y="1937"/>
              <a:ext cx="1200" cy="847"/>
              <a:chOff x="3504" y="1937"/>
              <a:chExt cx="1200" cy="847"/>
            </a:xfrm>
          </p:grpSpPr>
          <p:sp>
            <p:nvSpPr>
              <p:cNvPr id="891910" name="Line 6"/>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91911" name="Line 7"/>
              <p:cNvSpPr>
                <a:spLocks noChangeShapeType="1"/>
              </p:cNvSpPr>
              <p:nvPr/>
            </p:nvSpPr>
            <p:spPr bwMode="auto">
              <a:xfrm>
                <a:off x="3744" y="2064"/>
                <a:ext cx="340" cy="683"/>
              </a:xfrm>
              <a:prstGeom prst="line">
                <a:avLst/>
              </a:prstGeom>
              <a:noFill/>
              <a:ln w="22225">
                <a:solidFill>
                  <a:srgbClr val="FF0000"/>
                </a:solidFill>
                <a:round/>
                <a:headEnd type="none" w="sm" len="sm"/>
                <a:tailEnd type="triangle" w="lg" len="lg"/>
              </a:ln>
              <a:effectLst/>
            </p:spPr>
            <p:txBody>
              <a:bodyPr/>
              <a:lstStyle/>
              <a:p>
                <a:endParaRPr lang="en-US"/>
              </a:p>
            </p:txBody>
          </p:sp>
          <p:sp>
            <p:nvSpPr>
              <p:cNvPr id="891912" name="Line 8"/>
              <p:cNvSpPr>
                <a:spLocks noChangeShapeType="1"/>
              </p:cNvSpPr>
              <p:nvPr/>
            </p:nvSpPr>
            <p:spPr bwMode="auto">
              <a:xfrm flipV="1">
                <a:off x="3744" y="1937"/>
                <a:ext cx="960" cy="127"/>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91913" name="Rectangle 9"/>
            <p:cNvSpPr>
              <a:spLocks noChangeArrowheads="1"/>
            </p:cNvSpPr>
            <p:nvPr/>
          </p:nvSpPr>
          <p:spPr bwMode="auto">
            <a:xfrm>
              <a:off x="3984" y="2784"/>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91914" name="Rectangle 10"/>
            <p:cNvSpPr>
              <a:spLocks noChangeArrowheads="1"/>
            </p:cNvSpPr>
            <p:nvPr/>
          </p:nvSpPr>
          <p:spPr bwMode="auto">
            <a:xfrm>
              <a:off x="4800" y="192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91915" name="Rectangle 11"/>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91916" name="Group 12"/>
            <p:cNvGrpSpPr>
              <a:grpSpLocks/>
            </p:cNvGrpSpPr>
            <p:nvPr/>
          </p:nvGrpSpPr>
          <p:grpSpPr bwMode="auto">
            <a:xfrm>
              <a:off x="3504" y="1467"/>
              <a:ext cx="1404" cy="1605"/>
              <a:chOff x="3504" y="1467"/>
              <a:chExt cx="1404" cy="1605"/>
            </a:xfrm>
          </p:grpSpPr>
          <p:sp>
            <p:nvSpPr>
              <p:cNvPr id="891917" name="Line 13"/>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91918" name="Line 14"/>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91919" name="Line 15"/>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91920" name="Rectangle 16"/>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91921" name="Rectangle 17"/>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91922" name="Rectangle 18"/>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91923" name="Rectangle 19"/>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91924" name="Rectangle 20"/>
            <p:cNvSpPr>
              <a:spLocks noChangeArrowheads="1"/>
            </p:cNvSpPr>
            <p:nvPr/>
          </p:nvSpPr>
          <p:spPr bwMode="auto">
            <a:xfrm>
              <a:off x="3264" y="2832"/>
              <a:ext cx="204"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91925" name="AutoShape 21"/>
            <p:cNvSpPr>
              <a:spLocks noChangeArrowheads="1"/>
            </p:cNvSpPr>
            <p:nvPr/>
          </p:nvSpPr>
          <p:spPr bwMode="auto">
            <a:xfrm rot="-238635">
              <a:off x="3216" y="2784"/>
              <a:ext cx="407" cy="144"/>
            </a:xfrm>
            <a:prstGeom prst="curvedDownArrow">
              <a:avLst>
                <a:gd name="adj1" fmla="val 56528"/>
                <a:gd name="adj2" fmla="val 113056"/>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93955" name="Rectangle 3"/>
          <p:cNvSpPr>
            <a:spLocks noGrp="1" noChangeArrowheads="1"/>
          </p:cNvSpPr>
          <p:nvPr>
            <p:ph type="body" idx="1"/>
          </p:nvPr>
        </p:nvSpPr>
        <p:spPr>
          <a:xfrm>
            <a:off x="228600" y="4724400"/>
            <a:ext cx="5943600" cy="1905000"/>
          </a:xfrm>
          <a:noFill/>
          <a:ln/>
        </p:spPr>
        <p:txBody>
          <a:bodyPr/>
          <a:lstStyle/>
          <a:p>
            <a:pPr>
              <a:lnSpc>
                <a:spcPct val="90000"/>
              </a:lnSpc>
            </a:pPr>
            <a:r>
              <a:rPr lang="en-US" dirty="0"/>
              <a:t>Rotation </a:t>
            </a:r>
            <a:r>
              <a:rPr lang="en-US" sz="1800" dirty="0">
                <a:latin typeface="Symbol" pitchFamily="18" charset="2"/>
              </a:rPr>
              <a:t>a</a:t>
            </a:r>
            <a:r>
              <a:rPr lang="en-US" dirty="0"/>
              <a:t> around the </a:t>
            </a:r>
            <a:r>
              <a:rPr lang="en-US" dirty="0" err="1"/>
              <a:t>X</a:t>
            </a:r>
            <a:r>
              <a:rPr lang="en-US" sz="1200" dirty="0" err="1"/>
              <a:t>w</a:t>
            </a:r>
            <a:r>
              <a:rPr lang="en-US" dirty="0"/>
              <a:t>(X) Axis</a:t>
            </a:r>
          </a:p>
          <a:p>
            <a:pPr lvl="1">
              <a:lnSpc>
                <a:spcPct val="90000"/>
              </a:lnSpc>
            </a:pPr>
            <a:r>
              <a:rPr lang="en-US" dirty="0">
                <a:solidFill>
                  <a:schemeClr val="accent1"/>
                </a:solidFill>
              </a:rPr>
              <a:t>Rotate in </a:t>
            </a:r>
            <a:r>
              <a:rPr lang="en-US" dirty="0" err="1">
                <a:solidFill>
                  <a:schemeClr val="accent1"/>
                </a:solidFill>
              </a:rPr>
              <a:t>Y</a:t>
            </a:r>
            <a:r>
              <a:rPr lang="en-US" sz="1200" dirty="0" err="1">
                <a:solidFill>
                  <a:schemeClr val="accent1"/>
                </a:solidFill>
              </a:rPr>
              <a:t>w</a:t>
            </a:r>
            <a:r>
              <a:rPr lang="en-US" dirty="0" err="1">
                <a:solidFill>
                  <a:schemeClr val="accent1"/>
                </a:solidFill>
              </a:rPr>
              <a:t>OZ</a:t>
            </a:r>
            <a:r>
              <a:rPr lang="en-US" sz="1200" dirty="0" err="1">
                <a:solidFill>
                  <a:schemeClr val="accent1"/>
                </a:solidFill>
              </a:rPr>
              <a:t>w</a:t>
            </a:r>
            <a:r>
              <a:rPr lang="en-US" dirty="0">
                <a:solidFill>
                  <a:schemeClr val="accent1"/>
                </a:solidFill>
              </a:rPr>
              <a:t> plane so that</a:t>
            </a:r>
            <a:endParaRPr lang="en-US" sz="1800" dirty="0">
              <a:solidFill>
                <a:schemeClr val="accent1"/>
              </a:solidFill>
            </a:endParaRPr>
          </a:p>
          <a:p>
            <a:pPr lvl="1">
              <a:lnSpc>
                <a:spcPct val="90000"/>
              </a:lnSpc>
            </a:pPr>
            <a:r>
              <a:rPr lang="en-US" dirty="0" err="1">
                <a:solidFill>
                  <a:schemeClr val="accent1"/>
                </a:solidFill>
              </a:rPr>
              <a:t>Y</a:t>
            </a:r>
            <a:r>
              <a:rPr lang="en-US" sz="1200" dirty="0" err="1">
                <a:solidFill>
                  <a:schemeClr val="accent1"/>
                </a:solidFill>
              </a:rPr>
              <a:t>w</a:t>
            </a:r>
            <a:r>
              <a:rPr lang="en-US" dirty="0">
                <a:solidFill>
                  <a:schemeClr val="accent1"/>
                </a:solidFill>
                <a:sym typeface="Symbol" pitchFamily="18" charset="2"/>
              </a:rPr>
              <a:t> = Y, </a:t>
            </a:r>
            <a:r>
              <a:rPr lang="en-US" dirty="0" err="1">
                <a:solidFill>
                  <a:schemeClr val="accent1"/>
                </a:solidFill>
                <a:sym typeface="Symbol" pitchFamily="18" charset="2"/>
              </a:rPr>
              <a:t>Z</a:t>
            </a:r>
            <a:r>
              <a:rPr lang="en-US" sz="1200" dirty="0" err="1">
                <a:solidFill>
                  <a:schemeClr val="accent1"/>
                </a:solidFill>
              </a:rPr>
              <a:t>w</a:t>
            </a:r>
            <a:r>
              <a:rPr lang="en-US" dirty="0">
                <a:solidFill>
                  <a:schemeClr val="accent1"/>
                </a:solidFill>
                <a:sym typeface="Symbol" pitchFamily="18" charset="2"/>
              </a:rPr>
              <a:t> = Z (&amp; </a:t>
            </a:r>
            <a:r>
              <a:rPr lang="en-US" dirty="0" err="1">
                <a:solidFill>
                  <a:schemeClr val="accent1"/>
                </a:solidFill>
              </a:rPr>
              <a:t>X</a:t>
            </a:r>
            <a:r>
              <a:rPr lang="en-US" sz="1200" dirty="0" err="1">
                <a:solidFill>
                  <a:schemeClr val="accent1"/>
                </a:solidFill>
              </a:rPr>
              <a:t>w</a:t>
            </a:r>
            <a:r>
              <a:rPr lang="en-US" dirty="0">
                <a:solidFill>
                  <a:schemeClr val="accent1"/>
                </a:solidFill>
                <a:sym typeface="Symbol" pitchFamily="18" charset="2"/>
              </a:rPr>
              <a:t> = X)</a:t>
            </a:r>
          </a:p>
          <a:p>
            <a:pPr>
              <a:lnSpc>
                <a:spcPct val="90000"/>
              </a:lnSpc>
            </a:pPr>
            <a:r>
              <a:rPr lang="en-US" dirty="0" err="1"/>
              <a:t>X</a:t>
            </a:r>
            <a:r>
              <a:rPr lang="en-US" sz="1200" dirty="0" err="1"/>
              <a:t>w</a:t>
            </a:r>
            <a:r>
              <a:rPr lang="en-US" dirty="0"/>
              <a:t> does not change</a:t>
            </a:r>
          </a:p>
          <a:p>
            <a:pPr lvl="1">
              <a:lnSpc>
                <a:spcPct val="90000"/>
              </a:lnSpc>
            </a:pPr>
            <a:endParaRPr lang="en-US" dirty="0">
              <a:solidFill>
                <a:schemeClr val="accent1"/>
              </a:solidFill>
              <a:sym typeface="Symbol" pitchFamily="18" charset="2"/>
            </a:endParaRPr>
          </a:p>
        </p:txBody>
      </p:sp>
      <p:graphicFrame>
        <p:nvGraphicFramePr>
          <p:cNvPr id="922624" name="Object 0"/>
          <p:cNvGraphicFramePr>
            <a:graphicFrameLocks noChangeAspect="1"/>
          </p:cNvGraphicFramePr>
          <p:nvPr>
            <p:extLst>
              <p:ext uri="{D42A27DB-BD31-4B8C-83A1-F6EECF244321}">
                <p14:modId xmlns:p14="http://schemas.microsoft.com/office/powerpoint/2010/main" val="451144273"/>
              </p:ext>
            </p:extLst>
          </p:nvPr>
        </p:nvGraphicFramePr>
        <p:xfrm>
          <a:off x="280988" y="1727200"/>
          <a:ext cx="3322637" cy="1435100"/>
        </p:xfrm>
        <a:graphic>
          <a:graphicData uri="http://schemas.openxmlformats.org/presentationml/2006/ole">
            <mc:AlternateContent xmlns:mc="http://schemas.openxmlformats.org/markup-compatibility/2006">
              <mc:Choice xmlns:v="urn:schemas-microsoft-com:vml" Requires="v">
                <p:oleObj name="Equation" r:id="rId3" imgW="1701800" imgH="736600" progId="Equation.3">
                  <p:embed/>
                </p:oleObj>
              </mc:Choice>
              <mc:Fallback>
                <p:oleObj name="Equation" r:id="rId3" imgW="1701800" imgH="736600" progId="Equation.3">
                  <p:embed/>
                  <p:pic>
                    <p:nvPicPr>
                      <p:cNvPr id="0" name="Picture 0"/>
                      <p:cNvPicPr>
                        <a:picLocks noChangeAspect="1" noChangeArrowheads="1"/>
                      </p:cNvPicPr>
                      <p:nvPr/>
                    </p:nvPicPr>
                    <p:blipFill>
                      <a:blip r:embed="rId4"/>
                      <a:srcRect/>
                      <a:stretch>
                        <a:fillRect/>
                      </a:stretch>
                    </p:blipFill>
                    <p:spPr bwMode="auto">
                      <a:xfrm>
                        <a:off x="280988" y="1727200"/>
                        <a:ext cx="3322637" cy="1435100"/>
                      </a:xfrm>
                      <a:prstGeom prst="rect">
                        <a:avLst/>
                      </a:prstGeom>
                      <a:solidFill>
                        <a:srgbClr val="FFFF99"/>
                      </a:solidFill>
                    </p:spPr>
                  </p:pic>
                </p:oleObj>
              </mc:Fallback>
            </mc:AlternateContent>
          </a:graphicData>
        </a:graphic>
      </p:graphicFrame>
      <p:grpSp>
        <p:nvGrpSpPr>
          <p:cNvPr id="893978" name="Group 26"/>
          <p:cNvGrpSpPr>
            <a:grpSpLocks/>
          </p:cNvGrpSpPr>
          <p:nvPr/>
        </p:nvGrpSpPr>
        <p:grpSpPr bwMode="auto">
          <a:xfrm>
            <a:off x="5562600" y="2328863"/>
            <a:ext cx="2686050" cy="2598737"/>
            <a:chOff x="3504" y="1467"/>
            <a:chExt cx="1692" cy="1637"/>
          </a:xfrm>
        </p:grpSpPr>
        <p:sp>
          <p:nvSpPr>
            <p:cNvPr id="893977" name="Freeform 25"/>
            <p:cNvSpPr>
              <a:spLocks/>
            </p:cNvSpPr>
            <p:nvPr/>
          </p:nvSpPr>
          <p:spPr bwMode="auto">
            <a:xfrm>
              <a:off x="3557" y="2069"/>
              <a:ext cx="408" cy="1035"/>
            </a:xfrm>
            <a:custGeom>
              <a:avLst/>
              <a:gdLst/>
              <a:ahLst/>
              <a:cxnLst>
                <a:cxn ang="0">
                  <a:pos x="184" y="0"/>
                </a:cxn>
                <a:cxn ang="0">
                  <a:pos x="408" y="459"/>
                </a:cxn>
                <a:cxn ang="0">
                  <a:pos x="268" y="1035"/>
                </a:cxn>
                <a:cxn ang="0">
                  <a:pos x="0" y="604"/>
                </a:cxn>
                <a:cxn ang="0">
                  <a:pos x="184" y="0"/>
                </a:cxn>
              </a:cxnLst>
              <a:rect l="0" t="0" r="r" b="b"/>
              <a:pathLst>
                <a:path w="408" h="1035">
                  <a:moveTo>
                    <a:pt x="184" y="0"/>
                  </a:moveTo>
                  <a:lnTo>
                    <a:pt x="408" y="459"/>
                  </a:lnTo>
                  <a:lnTo>
                    <a:pt x="268" y="1035"/>
                  </a:lnTo>
                  <a:lnTo>
                    <a:pt x="0" y="604"/>
                  </a:lnTo>
                  <a:lnTo>
                    <a:pt x="184" y="0"/>
                  </a:lnTo>
                  <a:close/>
                </a:path>
              </a:pathLst>
            </a:custGeom>
            <a:solidFill>
              <a:srgbClr val="FFFF99">
                <a:alpha val="50000"/>
              </a:srgbClr>
            </a:solidFill>
            <a:ln w="12700" cap="flat" cmpd="sng">
              <a:noFill/>
              <a:prstDash val="solid"/>
              <a:round/>
              <a:headEnd type="none" w="sm" len="sm"/>
              <a:tailEnd type="none" w="sm" len="sm"/>
            </a:ln>
            <a:effectLst/>
          </p:spPr>
          <p:txBody>
            <a:bodyPr/>
            <a:lstStyle/>
            <a:p>
              <a:endParaRPr lang="en-US"/>
            </a:p>
          </p:txBody>
        </p:sp>
        <p:grpSp>
          <p:nvGrpSpPr>
            <p:cNvPr id="893959" name="Group 7"/>
            <p:cNvGrpSpPr>
              <a:grpSpLocks/>
            </p:cNvGrpSpPr>
            <p:nvPr/>
          </p:nvGrpSpPr>
          <p:grpSpPr bwMode="auto">
            <a:xfrm>
              <a:off x="3504" y="1937"/>
              <a:ext cx="1200" cy="847"/>
              <a:chOff x="3504" y="1937"/>
              <a:chExt cx="1200" cy="847"/>
            </a:xfrm>
          </p:grpSpPr>
          <p:sp>
            <p:nvSpPr>
              <p:cNvPr id="893960" name="Line 8"/>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93961" name="Line 9"/>
              <p:cNvSpPr>
                <a:spLocks noChangeShapeType="1"/>
              </p:cNvSpPr>
              <p:nvPr/>
            </p:nvSpPr>
            <p:spPr bwMode="auto">
              <a:xfrm>
                <a:off x="3744" y="2064"/>
                <a:ext cx="340" cy="683"/>
              </a:xfrm>
              <a:prstGeom prst="line">
                <a:avLst/>
              </a:prstGeom>
              <a:noFill/>
              <a:ln w="22225">
                <a:solidFill>
                  <a:srgbClr val="FF0000"/>
                </a:solidFill>
                <a:round/>
                <a:headEnd type="none" w="sm" len="sm"/>
                <a:tailEnd type="triangle" w="lg" len="lg"/>
              </a:ln>
              <a:effectLst/>
            </p:spPr>
            <p:txBody>
              <a:bodyPr/>
              <a:lstStyle/>
              <a:p>
                <a:endParaRPr lang="en-US"/>
              </a:p>
            </p:txBody>
          </p:sp>
          <p:sp>
            <p:nvSpPr>
              <p:cNvPr id="893962" name="Line 10"/>
              <p:cNvSpPr>
                <a:spLocks noChangeShapeType="1"/>
              </p:cNvSpPr>
              <p:nvPr/>
            </p:nvSpPr>
            <p:spPr bwMode="auto">
              <a:xfrm flipV="1">
                <a:off x="3744" y="1937"/>
                <a:ext cx="960" cy="127"/>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93963" name="Rectangle 11"/>
            <p:cNvSpPr>
              <a:spLocks noChangeArrowheads="1"/>
            </p:cNvSpPr>
            <p:nvPr/>
          </p:nvSpPr>
          <p:spPr bwMode="auto">
            <a:xfrm>
              <a:off x="3984" y="2784"/>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93964" name="Rectangle 12"/>
            <p:cNvSpPr>
              <a:spLocks noChangeArrowheads="1"/>
            </p:cNvSpPr>
            <p:nvPr/>
          </p:nvSpPr>
          <p:spPr bwMode="auto">
            <a:xfrm>
              <a:off x="4800" y="192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93965" name="Rectangle 13"/>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93966" name="Group 14"/>
            <p:cNvGrpSpPr>
              <a:grpSpLocks/>
            </p:cNvGrpSpPr>
            <p:nvPr/>
          </p:nvGrpSpPr>
          <p:grpSpPr bwMode="auto">
            <a:xfrm>
              <a:off x="3504" y="1467"/>
              <a:ext cx="1404" cy="1605"/>
              <a:chOff x="3504" y="1467"/>
              <a:chExt cx="1404" cy="1605"/>
            </a:xfrm>
          </p:grpSpPr>
          <p:sp>
            <p:nvSpPr>
              <p:cNvPr id="893967" name="Line 15"/>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93968" name="Line 16"/>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93969" name="Line 17"/>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93970" name="Rectangle 18"/>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93971" name="Rectangle 19"/>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93972" name="Rectangle 20"/>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93973" name="Rectangle 21"/>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93974" name="Rectangle 22"/>
            <p:cNvSpPr>
              <a:spLocks noChangeArrowheads="1"/>
            </p:cNvSpPr>
            <p:nvPr/>
          </p:nvSpPr>
          <p:spPr bwMode="auto">
            <a:xfrm>
              <a:off x="4656" y="1536"/>
              <a:ext cx="217"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93976" name="AutoShape 24"/>
            <p:cNvSpPr>
              <a:spLocks noChangeArrowheads="1"/>
            </p:cNvSpPr>
            <p:nvPr/>
          </p:nvSpPr>
          <p:spPr bwMode="auto">
            <a:xfrm rot="18457799" flipH="1">
              <a:off x="4488" y="1944"/>
              <a:ext cx="384" cy="144"/>
            </a:xfrm>
            <a:prstGeom prst="curvedUpArrow">
              <a:avLst>
                <a:gd name="adj1" fmla="val 53333"/>
                <a:gd name="adj2" fmla="val 106667"/>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3" name="Rectangle 1027"/>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96004" name="Rectangle 1028"/>
          <p:cNvSpPr>
            <a:spLocks noGrp="1" noChangeArrowheads="1"/>
          </p:cNvSpPr>
          <p:nvPr>
            <p:ph type="body" idx="1"/>
          </p:nvPr>
        </p:nvSpPr>
        <p:spPr>
          <a:xfrm>
            <a:off x="228600" y="4724400"/>
            <a:ext cx="5943600" cy="1905000"/>
          </a:xfrm>
          <a:noFill/>
          <a:ln/>
        </p:spPr>
        <p:txBody>
          <a:bodyPr/>
          <a:lstStyle/>
          <a:p>
            <a:pPr>
              <a:lnSpc>
                <a:spcPct val="90000"/>
              </a:lnSpc>
            </a:pPr>
            <a:r>
              <a:rPr lang="en-US"/>
              <a:t>Rotation </a:t>
            </a:r>
            <a:r>
              <a:rPr lang="en-US" sz="1800">
                <a:latin typeface="Symbol" pitchFamily="18" charset="2"/>
              </a:rPr>
              <a:t>a</a:t>
            </a:r>
            <a:r>
              <a:rPr lang="en-US"/>
              <a:t> around the X</a:t>
            </a:r>
            <a:r>
              <a:rPr lang="en-US" sz="1200"/>
              <a:t>w</a:t>
            </a:r>
            <a:r>
              <a:rPr lang="en-US"/>
              <a:t>(X) Axis</a:t>
            </a:r>
          </a:p>
          <a:p>
            <a:pPr lvl="1">
              <a:lnSpc>
                <a:spcPct val="90000"/>
              </a:lnSpc>
            </a:pPr>
            <a:r>
              <a:rPr lang="en-US">
                <a:solidFill>
                  <a:schemeClr val="accent1"/>
                </a:solidFill>
              </a:rPr>
              <a:t>Rotate in Y</a:t>
            </a:r>
            <a:r>
              <a:rPr lang="en-US" sz="1200">
                <a:solidFill>
                  <a:schemeClr val="accent1"/>
                </a:solidFill>
              </a:rPr>
              <a:t>w</a:t>
            </a:r>
            <a:r>
              <a:rPr lang="en-US">
                <a:solidFill>
                  <a:schemeClr val="accent1"/>
                </a:solidFill>
              </a:rPr>
              <a:t>OZ</a:t>
            </a:r>
            <a:r>
              <a:rPr lang="en-US" sz="1200">
                <a:solidFill>
                  <a:schemeClr val="accent1"/>
                </a:solidFill>
              </a:rPr>
              <a:t>w</a:t>
            </a:r>
            <a:r>
              <a:rPr lang="en-US">
                <a:solidFill>
                  <a:schemeClr val="accent1"/>
                </a:solidFill>
              </a:rPr>
              <a:t> plane so that</a:t>
            </a:r>
            <a:endParaRPr lang="en-US" sz="1800">
              <a:solidFill>
                <a:schemeClr val="accent1"/>
              </a:solidFill>
            </a:endParaRPr>
          </a:p>
          <a:p>
            <a:pPr lvl="1">
              <a:lnSpc>
                <a:spcPct val="90000"/>
              </a:lnSpc>
            </a:pPr>
            <a:r>
              <a:rPr lang="en-US">
                <a:solidFill>
                  <a:schemeClr val="accent1"/>
                </a:solidFill>
              </a:rPr>
              <a:t>Y</a:t>
            </a:r>
            <a:r>
              <a:rPr lang="en-US" sz="1200">
                <a:solidFill>
                  <a:schemeClr val="accent1"/>
                </a:solidFill>
              </a:rPr>
              <a:t>w</a:t>
            </a:r>
            <a:r>
              <a:rPr lang="en-US">
                <a:solidFill>
                  <a:schemeClr val="accent1"/>
                </a:solidFill>
                <a:sym typeface="Symbol" pitchFamily="18" charset="2"/>
              </a:rPr>
              <a:t> = Y, Z</a:t>
            </a:r>
            <a:r>
              <a:rPr lang="en-US" sz="1200">
                <a:solidFill>
                  <a:schemeClr val="accent1"/>
                </a:solidFill>
              </a:rPr>
              <a:t>w</a:t>
            </a:r>
            <a:r>
              <a:rPr lang="en-US">
                <a:solidFill>
                  <a:schemeClr val="accent1"/>
                </a:solidFill>
                <a:sym typeface="Symbol" pitchFamily="18" charset="2"/>
              </a:rPr>
              <a:t> = Z (&amp; </a:t>
            </a:r>
            <a:r>
              <a:rPr lang="en-US">
                <a:solidFill>
                  <a:schemeClr val="accent1"/>
                </a:solidFill>
              </a:rPr>
              <a:t>X</a:t>
            </a:r>
            <a:r>
              <a:rPr lang="en-US" sz="1200">
                <a:solidFill>
                  <a:schemeClr val="accent1"/>
                </a:solidFill>
              </a:rPr>
              <a:t>w</a:t>
            </a:r>
            <a:r>
              <a:rPr lang="en-US">
                <a:solidFill>
                  <a:schemeClr val="accent1"/>
                </a:solidFill>
                <a:sym typeface="Symbol" pitchFamily="18" charset="2"/>
              </a:rPr>
              <a:t> = X)</a:t>
            </a:r>
          </a:p>
          <a:p>
            <a:pPr>
              <a:lnSpc>
                <a:spcPct val="90000"/>
              </a:lnSpc>
            </a:pPr>
            <a:r>
              <a:rPr lang="en-US"/>
              <a:t>X</a:t>
            </a:r>
            <a:r>
              <a:rPr lang="en-US" sz="1200"/>
              <a:t>w</a:t>
            </a:r>
            <a:r>
              <a:rPr lang="en-US"/>
              <a:t> does not change</a:t>
            </a:r>
          </a:p>
          <a:p>
            <a:pPr lvl="1">
              <a:lnSpc>
                <a:spcPct val="90000"/>
              </a:lnSpc>
            </a:pPr>
            <a:endParaRPr lang="en-US">
              <a:solidFill>
                <a:schemeClr val="accent1"/>
              </a:solidFill>
              <a:sym typeface="Symbol" pitchFamily="18" charset="2"/>
            </a:endParaRPr>
          </a:p>
        </p:txBody>
      </p:sp>
      <p:graphicFrame>
        <p:nvGraphicFramePr>
          <p:cNvPr id="896005" name="Object 1029"/>
          <p:cNvGraphicFramePr>
            <a:graphicFrameLocks noChangeAspect="1"/>
          </p:cNvGraphicFramePr>
          <p:nvPr>
            <p:extLst>
              <p:ext uri="{D42A27DB-BD31-4B8C-83A1-F6EECF244321}">
                <p14:modId xmlns:p14="http://schemas.microsoft.com/office/powerpoint/2010/main" val="1773705513"/>
              </p:ext>
            </p:extLst>
          </p:nvPr>
        </p:nvGraphicFramePr>
        <p:xfrm>
          <a:off x="280988" y="1727200"/>
          <a:ext cx="3322637" cy="1435100"/>
        </p:xfrm>
        <a:graphic>
          <a:graphicData uri="http://schemas.openxmlformats.org/presentationml/2006/ole">
            <mc:AlternateContent xmlns:mc="http://schemas.openxmlformats.org/markup-compatibility/2006">
              <mc:Choice xmlns:v="urn:schemas-microsoft-com:vml" Requires="v">
                <p:oleObj name="Equation" r:id="rId3" imgW="1701800" imgH="736600" progId="Equation.3">
                  <p:embed/>
                </p:oleObj>
              </mc:Choice>
              <mc:Fallback>
                <p:oleObj name="Equation" r:id="rId3" imgW="1701800" imgH="736600" progId="Equation.3">
                  <p:embed/>
                  <p:pic>
                    <p:nvPicPr>
                      <p:cNvPr id="0" name="Picture 1029"/>
                      <p:cNvPicPr>
                        <a:picLocks noChangeAspect="1" noChangeArrowheads="1"/>
                      </p:cNvPicPr>
                      <p:nvPr/>
                    </p:nvPicPr>
                    <p:blipFill>
                      <a:blip r:embed="rId4"/>
                      <a:srcRect/>
                      <a:stretch>
                        <a:fillRect/>
                      </a:stretch>
                    </p:blipFill>
                    <p:spPr bwMode="auto">
                      <a:xfrm>
                        <a:off x="280988" y="1727200"/>
                        <a:ext cx="3322637" cy="1435100"/>
                      </a:xfrm>
                      <a:prstGeom prst="rect">
                        <a:avLst/>
                      </a:prstGeom>
                      <a:solidFill>
                        <a:srgbClr val="FFFF99"/>
                      </a:solidFill>
                    </p:spPr>
                  </p:pic>
                </p:oleObj>
              </mc:Fallback>
            </mc:AlternateContent>
          </a:graphicData>
        </a:graphic>
      </p:graphicFrame>
      <p:grpSp>
        <p:nvGrpSpPr>
          <p:cNvPr id="896024" name="Group 1048"/>
          <p:cNvGrpSpPr>
            <a:grpSpLocks/>
          </p:cNvGrpSpPr>
          <p:nvPr/>
        </p:nvGrpSpPr>
        <p:grpSpPr bwMode="auto">
          <a:xfrm>
            <a:off x="5562600" y="1676400"/>
            <a:ext cx="2686050" cy="3200400"/>
            <a:chOff x="3504" y="1056"/>
            <a:chExt cx="1692" cy="2016"/>
          </a:xfrm>
        </p:grpSpPr>
        <p:sp>
          <p:nvSpPr>
            <p:cNvPr id="896007" name="Line 1031"/>
            <p:cNvSpPr>
              <a:spLocks noChangeShapeType="1"/>
            </p:cNvSpPr>
            <p:nvPr/>
          </p:nvSpPr>
          <p:spPr bwMode="auto">
            <a:xfrm flipV="1">
              <a:off x="3734" y="1344"/>
              <a:ext cx="442" cy="721"/>
            </a:xfrm>
            <a:prstGeom prst="line">
              <a:avLst/>
            </a:prstGeom>
            <a:noFill/>
            <a:ln w="22225">
              <a:solidFill>
                <a:srgbClr val="FF0000"/>
              </a:solidFill>
              <a:round/>
              <a:headEnd type="none" w="sm" len="sm"/>
              <a:tailEnd type="triangle" w="lg" len="lg"/>
            </a:ln>
            <a:effectLst/>
          </p:spPr>
          <p:txBody>
            <a:bodyPr/>
            <a:lstStyle/>
            <a:p>
              <a:endParaRPr lang="en-US"/>
            </a:p>
          </p:txBody>
        </p:sp>
        <p:sp>
          <p:nvSpPr>
            <p:cNvPr id="896008" name="Line 1032"/>
            <p:cNvSpPr>
              <a:spLocks noChangeShapeType="1"/>
            </p:cNvSpPr>
            <p:nvPr/>
          </p:nvSpPr>
          <p:spPr bwMode="auto">
            <a:xfrm>
              <a:off x="3744" y="2064"/>
              <a:ext cx="672" cy="528"/>
            </a:xfrm>
            <a:prstGeom prst="line">
              <a:avLst/>
            </a:prstGeom>
            <a:noFill/>
            <a:ln w="22225">
              <a:solidFill>
                <a:srgbClr val="FF0000"/>
              </a:solidFill>
              <a:round/>
              <a:headEnd type="none" w="sm" len="sm"/>
              <a:tailEnd type="triangle" w="lg" len="lg"/>
            </a:ln>
            <a:effectLst/>
          </p:spPr>
          <p:txBody>
            <a:bodyPr/>
            <a:lstStyle/>
            <a:p>
              <a:endParaRPr lang="en-US"/>
            </a:p>
          </p:txBody>
        </p:sp>
        <p:sp>
          <p:nvSpPr>
            <p:cNvPr id="896009" name="Line 1033"/>
            <p:cNvSpPr>
              <a:spLocks noChangeShapeType="1"/>
            </p:cNvSpPr>
            <p:nvPr/>
          </p:nvSpPr>
          <p:spPr bwMode="auto">
            <a:xfrm flipV="1">
              <a:off x="3744" y="1937"/>
              <a:ext cx="960" cy="127"/>
            </a:xfrm>
            <a:prstGeom prst="line">
              <a:avLst/>
            </a:prstGeom>
            <a:noFill/>
            <a:ln w="22225">
              <a:solidFill>
                <a:srgbClr val="FF0000"/>
              </a:solidFill>
              <a:round/>
              <a:headEnd type="none" w="sm" len="sm"/>
              <a:tailEnd type="triangle" w="lg" len="lg"/>
            </a:ln>
            <a:effectLst/>
          </p:spPr>
          <p:txBody>
            <a:bodyPr/>
            <a:lstStyle/>
            <a:p>
              <a:endParaRPr lang="en-US"/>
            </a:p>
          </p:txBody>
        </p:sp>
        <p:sp>
          <p:nvSpPr>
            <p:cNvPr id="896010" name="Rectangle 1034"/>
            <p:cNvSpPr>
              <a:spLocks noChangeArrowheads="1"/>
            </p:cNvSpPr>
            <p:nvPr/>
          </p:nvSpPr>
          <p:spPr bwMode="auto">
            <a:xfrm>
              <a:off x="4224" y="2544"/>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96011" name="Rectangle 1035"/>
            <p:cNvSpPr>
              <a:spLocks noChangeArrowheads="1"/>
            </p:cNvSpPr>
            <p:nvPr/>
          </p:nvSpPr>
          <p:spPr bwMode="auto">
            <a:xfrm>
              <a:off x="4800" y="192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96012" name="Rectangle 1036"/>
            <p:cNvSpPr>
              <a:spLocks noChangeArrowheads="1"/>
            </p:cNvSpPr>
            <p:nvPr/>
          </p:nvSpPr>
          <p:spPr bwMode="auto">
            <a:xfrm>
              <a:off x="4080" y="1056"/>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96013" name="Group 1037"/>
            <p:cNvGrpSpPr>
              <a:grpSpLocks/>
            </p:cNvGrpSpPr>
            <p:nvPr/>
          </p:nvGrpSpPr>
          <p:grpSpPr bwMode="auto">
            <a:xfrm>
              <a:off x="3504" y="1467"/>
              <a:ext cx="1404" cy="1605"/>
              <a:chOff x="3504" y="1467"/>
              <a:chExt cx="1404" cy="1605"/>
            </a:xfrm>
          </p:grpSpPr>
          <p:sp>
            <p:nvSpPr>
              <p:cNvPr id="896014" name="Line 1038"/>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96015" name="Line 1039"/>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96016" name="Line 1040"/>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96017" name="Rectangle 1041"/>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96018" name="Rectangle 1042"/>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96019" name="Rectangle 1043"/>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96020" name="Rectangle 1044"/>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96021" name="Rectangle 1045"/>
            <p:cNvSpPr>
              <a:spLocks noChangeArrowheads="1"/>
            </p:cNvSpPr>
            <p:nvPr/>
          </p:nvSpPr>
          <p:spPr bwMode="auto">
            <a:xfrm>
              <a:off x="4656" y="1536"/>
              <a:ext cx="217"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96022" name="AutoShape 1046"/>
            <p:cNvSpPr>
              <a:spLocks noChangeArrowheads="1"/>
            </p:cNvSpPr>
            <p:nvPr/>
          </p:nvSpPr>
          <p:spPr bwMode="auto">
            <a:xfrm rot="18457799" flipH="1">
              <a:off x="4488" y="1944"/>
              <a:ext cx="384" cy="144"/>
            </a:xfrm>
            <a:prstGeom prst="curvedUpArrow">
              <a:avLst>
                <a:gd name="adj1" fmla="val 53333"/>
                <a:gd name="adj2" fmla="val 106667"/>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96023" name="Freeform 1047"/>
            <p:cNvSpPr>
              <a:spLocks/>
            </p:cNvSpPr>
            <p:nvPr/>
          </p:nvSpPr>
          <p:spPr bwMode="auto">
            <a:xfrm>
              <a:off x="3738" y="1673"/>
              <a:ext cx="811" cy="786"/>
            </a:xfrm>
            <a:custGeom>
              <a:avLst/>
              <a:gdLst/>
              <a:ahLst/>
              <a:cxnLst>
                <a:cxn ang="0">
                  <a:pos x="254" y="0"/>
                </a:cxn>
                <a:cxn ang="0">
                  <a:pos x="0" y="387"/>
                </a:cxn>
                <a:cxn ang="0">
                  <a:pos x="537" y="817"/>
                </a:cxn>
                <a:cxn ang="0">
                  <a:pos x="794" y="459"/>
                </a:cxn>
                <a:cxn ang="0">
                  <a:pos x="235" y="34"/>
                </a:cxn>
              </a:cxnLst>
              <a:rect l="0" t="0" r="r" b="b"/>
              <a:pathLst>
                <a:path w="794" h="817">
                  <a:moveTo>
                    <a:pt x="254" y="0"/>
                  </a:moveTo>
                  <a:lnTo>
                    <a:pt x="0" y="387"/>
                  </a:lnTo>
                  <a:lnTo>
                    <a:pt x="537" y="817"/>
                  </a:lnTo>
                  <a:lnTo>
                    <a:pt x="794" y="459"/>
                  </a:lnTo>
                  <a:lnTo>
                    <a:pt x="235" y="34"/>
                  </a:lnTo>
                </a:path>
              </a:pathLst>
            </a:custGeom>
            <a:solidFill>
              <a:srgbClr val="FFFF99">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5172075" y="285750"/>
            <a:ext cx="3895725" cy="609600"/>
          </a:xfrm>
        </p:spPr>
        <p:txBody>
          <a:bodyPr/>
          <a:lstStyle/>
          <a:p>
            <a:r>
              <a:rPr lang="en-US"/>
              <a:t>Lecture Assumptions</a:t>
            </a:r>
          </a:p>
        </p:txBody>
      </p:sp>
      <p:sp>
        <p:nvSpPr>
          <p:cNvPr id="671747" name="Rectangle 3"/>
          <p:cNvSpPr>
            <a:spLocks noGrp="1" noChangeArrowheads="1"/>
          </p:cNvSpPr>
          <p:nvPr>
            <p:ph type="body" idx="1"/>
          </p:nvPr>
        </p:nvSpPr>
        <p:spPr/>
        <p:txBody>
          <a:bodyPr/>
          <a:lstStyle/>
          <a:p>
            <a:pPr>
              <a:lnSpc>
                <a:spcPct val="90000"/>
              </a:lnSpc>
            </a:pPr>
            <a:r>
              <a:rPr lang="en-US"/>
              <a:t>Camera </a:t>
            </a:r>
            <a:r>
              <a:rPr lang="en-US" b="1"/>
              <a:t>Geometric</a:t>
            </a:r>
            <a:r>
              <a:rPr lang="en-US"/>
              <a:t> Models</a:t>
            </a:r>
          </a:p>
          <a:p>
            <a:pPr lvl="1">
              <a:lnSpc>
                <a:spcPct val="90000"/>
              </a:lnSpc>
            </a:pPr>
            <a:r>
              <a:rPr lang="en-US"/>
              <a:t>Knowledge about 2D and 3D geometric transformations</a:t>
            </a:r>
          </a:p>
          <a:p>
            <a:pPr lvl="1">
              <a:lnSpc>
                <a:spcPct val="90000"/>
              </a:lnSpc>
            </a:pPr>
            <a:r>
              <a:rPr lang="en-US"/>
              <a:t>Linear algebra (vector, matrix)</a:t>
            </a:r>
          </a:p>
          <a:p>
            <a:pPr lvl="1">
              <a:lnSpc>
                <a:spcPct val="90000"/>
              </a:lnSpc>
            </a:pPr>
            <a:r>
              <a:rPr lang="en-US">
                <a:solidFill>
                  <a:srgbClr val="D82204"/>
                </a:solidFill>
              </a:rPr>
              <a:t>This lecture is only about geometry</a:t>
            </a:r>
          </a:p>
          <a:p>
            <a:pPr lvl="1">
              <a:lnSpc>
                <a:spcPct val="90000"/>
              </a:lnSpc>
            </a:pPr>
            <a:endParaRPr lang="en-US"/>
          </a:p>
          <a:p>
            <a:pPr>
              <a:lnSpc>
                <a:spcPct val="90000"/>
              </a:lnSpc>
            </a:pPr>
            <a:r>
              <a:rPr lang="en-US"/>
              <a:t>Goal</a:t>
            </a:r>
          </a:p>
        </p:txBody>
      </p:sp>
      <p:sp>
        <p:nvSpPr>
          <p:cNvPr id="671748" name="Text Box 4"/>
          <p:cNvSpPr txBox="1">
            <a:spLocks noChangeArrowheads="1"/>
          </p:cNvSpPr>
          <p:nvPr/>
        </p:nvSpPr>
        <p:spPr bwMode="auto">
          <a:xfrm>
            <a:off x="1066800" y="4419600"/>
            <a:ext cx="7543800" cy="1309688"/>
          </a:xfrm>
          <a:prstGeom prst="rect">
            <a:avLst/>
          </a:prstGeom>
          <a:solidFill>
            <a:srgbClr val="800000"/>
          </a:solidFill>
          <a:ln w="28575">
            <a:solidFill>
              <a:schemeClr val="tx1"/>
            </a:solidFill>
            <a:miter lim="800000"/>
            <a:headEnd type="none" w="sm" len="sm"/>
            <a:tailEnd type="none" w="sm" len="sm"/>
          </a:ln>
          <a:effectLst/>
        </p:spPr>
        <p:txBody>
          <a:bodyPr>
            <a:spAutoFit/>
          </a:bodyPr>
          <a:lstStyle/>
          <a:p>
            <a:r>
              <a:rPr lang="en-US" sz="2400" b="0"/>
              <a:t>Build up relation between 2D images and 3D scenes</a:t>
            </a:r>
          </a:p>
          <a:p>
            <a:pPr>
              <a:buFontTx/>
              <a:buChar char="-"/>
            </a:pPr>
            <a:r>
              <a:rPr lang="en-US" b="0"/>
              <a:t>3D Graphics (rendering): from 3D to 2D</a:t>
            </a:r>
          </a:p>
          <a:p>
            <a:pPr>
              <a:buFontTx/>
              <a:buChar char="-"/>
            </a:pPr>
            <a:r>
              <a:rPr lang="en-US" b="0"/>
              <a:t>3D Vision (stereo and motion): from 2D to 3D</a:t>
            </a:r>
          </a:p>
          <a:p>
            <a:pPr lvl="1">
              <a:buFontTx/>
              <a:buChar char="-"/>
            </a:pPr>
            <a:r>
              <a:rPr lang="en-US" b="0"/>
              <a:t>Calibration: Determning the parameters for mapping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3715" name="Rectangle 3"/>
          <p:cNvSpPr>
            <a:spLocks noGrp="1" noChangeArrowheads="1"/>
          </p:cNvSpPr>
          <p:nvPr>
            <p:ph type="body" idx="1"/>
          </p:nvPr>
        </p:nvSpPr>
        <p:spPr>
          <a:xfrm>
            <a:off x="685800" y="1219200"/>
            <a:ext cx="4800600" cy="4419600"/>
          </a:xfrm>
          <a:noFill/>
          <a:ln/>
        </p:spPr>
        <p:txBody>
          <a:bodyPr/>
          <a:lstStyle/>
          <a:p>
            <a:pPr>
              <a:lnSpc>
                <a:spcPct val="90000"/>
              </a:lnSpc>
            </a:pPr>
            <a:r>
              <a:rPr lang="en-US" dirty="0"/>
              <a:t>Rotation around the Axes</a:t>
            </a:r>
          </a:p>
          <a:p>
            <a:pPr lvl="1">
              <a:lnSpc>
                <a:spcPct val="90000"/>
              </a:lnSpc>
            </a:pPr>
            <a:r>
              <a:rPr lang="en-US" sz="2000" dirty="0">
                <a:solidFill>
                  <a:schemeClr val="accent1"/>
                </a:solidFill>
              </a:rPr>
              <a:t>Result of three consecutive rotations around the coordinate axes</a:t>
            </a:r>
          </a:p>
          <a:p>
            <a:pPr lvl="1">
              <a:lnSpc>
                <a:spcPct val="90000"/>
              </a:lnSpc>
            </a:pPr>
            <a:endParaRPr lang="en-US" sz="2500" dirty="0">
              <a:solidFill>
                <a:schemeClr val="accent1"/>
              </a:solidFill>
            </a:endParaRPr>
          </a:p>
          <a:p>
            <a:pPr>
              <a:lnSpc>
                <a:spcPct val="90000"/>
              </a:lnSpc>
            </a:pPr>
            <a:r>
              <a:rPr lang="en-US" dirty="0"/>
              <a:t>Notes:</a:t>
            </a:r>
          </a:p>
          <a:p>
            <a:pPr lvl="1">
              <a:lnSpc>
                <a:spcPct val="90000"/>
              </a:lnSpc>
            </a:pPr>
            <a:r>
              <a:rPr lang="en-US" sz="1800" dirty="0"/>
              <a:t>Rotation directions</a:t>
            </a:r>
          </a:p>
          <a:p>
            <a:pPr lvl="1">
              <a:lnSpc>
                <a:spcPct val="90000"/>
              </a:lnSpc>
            </a:pPr>
            <a:r>
              <a:rPr lang="en-US" sz="1800" dirty="0"/>
              <a:t>The order of multiplications matters: </a:t>
            </a:r>
            <a:r>
              <a:rPr lang="en-US" sz="1800" dirty="0" err="1">
                <a:latin typeface="Symbol" pitchFamily="18" charset="2"/>
              </a:rPr>
              <a:t>g,b,a</a:t>
            </a:r>
            <a:endParaRPr lang="en-US" sz="1800" b="1" dirty="0"/>
          </a:p>
          <a:p>
            <a:pPr lvl="1">
              <a:lnSpc>
                <a:spcPct val="90000"/>
              </a:lnSpc>
            </a:pPr>
            <a:r>
              <a:rPr lang="en-US" sz="1800" dirty="0"/>
              <a:t>Same R, 6 different sets of </a:t>
            </a:r>
            <a:r>
              <a:rPr lang="en-US" sz="1800" dirty="0" err="1">
                <a:latin typeface="Symbol" pitchFamily="18" charset="2"/>
              </a:rPr>
              <a:t>a,b,g</a:t>
            </a:r>
            <a:endParaRPr lang="en-US" sz="1800" dirty="0">
              <a:latin typeface="Symbol" pitchFamily="18" charset="2"/>
            </a:endParaRPr>
          </a:p>
          <a:p>
            <a:pPr lvl="1">
              <a:lnSpc>
                <a:spcPct val="90000"/>
              </a:lnSpc>
            </a:pPr>
            <a:r>
              <a:rPr lang="en-US" sz="1800" b="1" dirty="0"/>
              <a:t>R Non-linear function of </a:t>
            </a:r>
            <a:r>
              <a:rPr lang="en-US" sz="1800" dirty="0" err="1">
                <a:latin typeface="Symbol" pitchFamily="18" charset="2"/>
              </a:rPr>
              <a:t>a,b,g</a:t>
            </a:r>
            <a:endParaRPr lang="en-US" sz="1800" dirty="0">
              <a:latin typeface="Symbol" pitchFamily="18" charset="2"/>
            </a:endParaRPr>
          </a:p>
          <a:p>
            <a:pPr lvl="1">
              <a:lnSpc>
                <a:spcPct val="90000"/>
              </a:lnSpc>
            </a:pPr>
            <a:r>
              <a:rPr lang="en-US" sz="1800" b="1" dirty="0"/>
              <a:t>R is orthogonal</a:t>
            </a:r>
          </a:p>
          <a:p>
            <a:pPr lvl="1">
              <a:lnSpc>
                <a:spcPct val="90000"/>
              </a:lnSpc>
            </a:pPr>
            <a:r>
              <a:rPr lang="en-US" sz="1800" b="1" dirty="0"/>
              <a:t>It’s easy to compute angles from R</a:t>
            </a:r>
            <a:endParaRPr lang="en-US" sz="3400" b="1" dirty="0"/>
          </a:p>
        </p:txBody>
      </p:sp>
      <p:graphicFrame>
        <p:nvGraphicFramePr>
          <p:cNvPr id="883716" name="Object 4"/>
          <p:cNvGraphicFramePr>
            <a:graphicFrameLocks noChangeAspect="1"/>
          </p:cNvGraphicFramePr>
          <p:nvPr/>
        </p:nvGraphicFramePr>
        <p:xfrm>
          <a:off x="2362200" y="2438400"/>
          <a:ext cx="2181225" cy="588963"/>
        </p:xfrm>
        <a:graphic>
          <a:graphicData uri="http://schemas.openxmlformats.org/presentationml/2006/ole">
            <mc:AlternateContent xmlns:mc="http://schemas.openxmlformats.org/markup-compatibility/2006">
              <mc:Choice xmlns:v="urn:schemas-microsoft-com:vml" Requires="v">
                <p:oleObj name="Equation" r:id="rId3" imgW="939600" imgH="253800" progId="Equation.3">
                  <p:embed/>
                </p:oleObj>
              </mc:Choice>
              <mc:Fallback>
                <p:oleObj name="Equation" r:id="rId3" imgW="939600" imgH="253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438400"/>
                        <a:ext cx="2181225" cy="588963"/>
                      </a:xfrm>
                      <a:prstGeom prst="rect">
                        <a:avLst/>
                      </a:prstGeom>
                      <a:solidFill>
                        <a:srgbClr val="FFFF99"/>
                      </a:solidFill>
                    </p:spPr>
                  </p:pic>
                </p:oleObj>
              </mc:Fallback>
            </mc:AlternateContent>
          </a:graphicData>
        </a:graphic>
      </p:graphicFrame>
      <p:grpSp>
        <p:nvGrpSpPr>
          <p:cNvPr id="883747" name="Group 35"/>
          <p:cNvGrpSpPr>
            <a:grpSpLocks/>
          </p:cNvGrpSpPr>
          <p:nvPr/>
        </p:nvGrpSpPr>
        <p:grpSpPr bwMode="auto">
          <a:xfrm>
            <a:off x="5867400" y="1143000"/>
            <a:ext cx="3028950" cy="3208338"/>
            <a:chOff x="3696" y="720"/>
            <a:chExt cx="1908" cy="2021"/>
          </a:xfrm>
        </p:grpSpPr>
        <p:grpSp>
          <p:nvGrpSpPr>
            <p:cNvPr id="883718" name="Group 6"/>
            <p:cNvGrpSpPr>
              <a:grpSpLocks/>
            </p:cNvGrpSpPr>
            <p:nvPr/>
          </p:nvGrpSpPr>
          <p:grpSpPr bwMode="auto">
            <a:xfrm>
              <a:off x="3696" y="720"/>
              <a:ext cx="1783" cy="1809"/>
              <a:chOff x="3072" y="620"/>
              <a:chExt cx="2161" cy="2259"/>
            </a:xfrm>
          </p:grpSpPr>
          <p:grpSp>
            <p:nvGrpSpPr>
              <p:cNvPr id="883719" name="Group 7"/>
              <p:cNvGrpSpPr>
                <a:grpSpLocks/>
              </p:cNvGrpSpPr>
              <p:nvPr/>
            </p:nvGrpSpPr>
            <p:grpSpPr bwMode="auto">
              <a:xfrm>
                <a:off x="3792" y="1968"/>
                <a:ext cx="1441" cy="911"/>
                <a:chOff x="3792" y="1968"/>
                <a:chExt cx="1441" cy="911"/>
              </a:xfrm>
            </p:grpSpPr>
            <p:grpSp>
              <p:nvGrpSpPr>
                <p:cNvPr id="883720" name="Group 8"/>
                <p:cNvGrpSpPr>
                  <a:grpSpLocks/>
                </p:cNvGrpSpPr>
                <p:nvPr/>
              </p:nvGrpSpPr>
              <p:grpSpPr bwMode="auto">
                <a:xfrm>
                  <a:off x="4080" y="2064"/>
                  <a:ext cx="864" cy="624"/>
                  <a:chOff x="4080" y="2064"/>
                  <a:chExt cx="864" cy="624"/>
                </a:xfrm>
              </p:grpSpPr>
              <p:sp>
                <p:nvSpPr>
                  <p:cNvPr id="883721" name="Line 9"/>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83722" name="Line 10"/>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83723" name="Line 11"/>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3724" name="Rectangle 12"/>
                <p:cNvSpPr>
                  <a:spLocks noChangeArrowheads="1"/>
                </p:cNvSpPr>
                <p:nvPr/>
              </p:nvSpPr>
              <p:spPr bwMode="auto">
                <a:xfrm>
                  <a:off x="4463" y="1968"/>
                  <a:ext cx="241" cy="239"/>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3725" name="Rectangle 13"/>
                <p:cNvSpPr>
                  <a:spLocks noChangeArrowheads="1"/>
                </p:cNvSpPr>
                <p:nvPr/>
              </p:nvSpPr>
              <p:spPr bwMode="auto">
                <a:xfrm>
                  <a:off x="3792" y="2639"/>
                  <a:ext cx="240" cy="240"/>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3726" name="Rectangle 14"/>
                <p:cNvSpPr>
                  <a:spLocks noChangeArrowheads="1"/>
                </p:cNvSpPr>
                <p:nvPr/>
              </p:nvSpPr>
              <p:spPr bwMode="auto">
                <a:xfrm>
                  <a:off x="4993" y="2496"/>
                  <a:ext cx="240" cy="240"/>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83727" name="Group 15"/>
              <p:cNvGrpSpPr>
                <a:grpSpLocks/>
              </p:cNvGrpSpPr>
              <p:nvPr/>
            </p:nvGrpSpPr>
            <p:grpSpPr bwMode="auto">
              <a:xfrm>
                <a:off x="3244" y="620"/>
                <a:ext cx="1017" cy="1104"/>
                <a:chOff x="3244" y="620"/>
                <a:chExt cx="1017" cy="1104"/>
              </a:xfrm>
            </p:grpSpPr>
            <p:sp>
              <p:nvSpPr>
                <p:cNvPr id="883728" name="Line 16"/>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3729" name="Line 17"/>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3730" name="Line 18"/>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3731" name="Rectangle 19"/>
                <p:cNvSpPr>
                  <a:spLocks noChangeArrowheads="1"/>
                </p:cNvSpPr>
                <p:nvPr/>
              </p:nvSpPr>
              <p:spPr bwMode="auto">
                <a:xfrm rot="1857826">
                  <a:off x="3251" y="620"/>
                  <a:ext cx="240" cy="240"/>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3732" name="Rectangle 20"/>
                <p:cNvSpPr>
                  <a:spLocks noChangeArrowheads="1"/>
                </p:cNvSpPr>
                <p:nvPr/>
              </p:nvSpPr>
              <p:spPr bwMode="auto">
                <a:xfrm rot="1857826">
                  <a:off x="3875" y="907"/>
                  <a:ext cx="240" cy="240"/>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3733" name="Rectangle 21"/>
                <p:cNvSpPr>
                  <a:spLocks noChangeArrowheads="1"/>
                </p:cNvSpPr>
                <p:nvPr/>
              </p:nvSpPr>
              <p:spPr bwMode="auto">
                <a:xfrm rot="1857826">
                  <a:off x="4021" y="1484"/>
                  <a:ext cx="240" cy="240"/>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83734" name="Line 22"/>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83735" name="Rectangle 23"/>
              <p:cNvSpPr>
                <a:spLocks noChangeArrowheads="1"/>
              </p:cNvSpPr>
              <p:nvPr/>
            </p:nvSpPr>
            <p:spPr bwMode="auto">
              <a:xfrm>
                <a:off x="3072" y="1007"/>
                <a:ext cx="291" cy="313"/>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nvGrpSpPr>
              <p:cNvPr id="883736" name="Group 24"/>
              <p:cNvGrpSpPr>
                <a:grpSpLocks/>
              </p:cNvGrpSpPr>
              <p:nvPr/>
            </p:nvGrpSpPr>
            <p:grpSpPr bwMode="auto">
              <a:xfrm>
                <a:off x="4272" y="2102"/>
                <a:ext cx="801" cy="707"/>
                <a:chOff x="4272" y="2102"/>
                <a:chExt cx="801" cy="707"/>
              </a:xfrm>
            </p:grpSpPr>
            <p:sp>
              <p:nvSpPr>
                <p:cNvPr id="883737" name="Line 25"/>
                <p:cNvSpPr>
                  <a:spLocks noChangeShapeType="1"/>
                </p:cNvSpPr>
                <p:nvPr/>
              </p:nvSpPr>
              <p:spPr bwMode="auto">
                <a:xfrm rot="1857826">
                  <a:off x="4272" y="2701"/>
                  <a:ext cx="801" cy="108"/>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83738" name="Line 26"/>
                <p:cNvSpPr>
                  <a:spLocks noChangeShapeType="1"/>
                </p:cNvSpPr>
                <p:nvPr/>
              </p:nvSpPr>
              <p:spPr bwMode="auto">
                <a:xfrm rot="1857826" flipV="1">
                  <a:off x="4469" y="2102"/>
                  <a:ext cx="0" cy="432"/>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83739" name="Line 27"/>
                <p:cNvSpPr>
                  <a:spLocks noChangeShapeType="1"/>
                </p:cNvSpPr>
                <p:nvPr/>
              </p:nvSpPr>
              <p:spPr bwMode="auto">
                <a:xfrm rot="12657826" flipH="1">
                  <a:off x="4418" y="2290"/>
                  <a:ext cx="384" cy="336"/>
                </a:xfrm>
                <a:prstGeom prst="line">
                  <a:avLst/>
                </a:prstGeom>
                <a:noFill/>
                <a:ln w="22225">
                  <a:solidFill>
                    <a:srgbClr val="0000FF"/>
                  </a:solidFill>
                  <a:prstDash val="dash"/>
                  <a:round/>
                  <a:headEnd type="none" w="sm" len="sm"/>
                  <a:tailEnd type="triangle" w="sm" len="lg"/>
                </a:ln>
                <a:effectLst/>
              </p:spPr>
              <p:txBody>
                <a:bodyPr/>
                <a:lstStyle/>
                <a:p>
                  <a:endParaRPr lang="en-US"/>
                </a:p>
              </p:txBody>
            </p:sp>
          </p:grpSp>
        </p:grpSp>
        <p:sp>
          <p:nvSpPr>
            <p:cNvPr id="883740" name="AutoShape 28"/>
            <p:cNvSpPr>
              <a:spLocks noChangeArrowheads="1"/>
            </p:cNvSpPr>
            <p:nvPr/>
          </p:nvSpPr>
          <p:spPr bwMode="auto">
            <a:xfrm>
              <a:off x="4726" y="1684"/>
              <a:ext cx="198" cy="154"/>
            </a:xfrm>
            <a:prstGeom prst="curvedLeftArrow">
              <a:avLst>
                <a:gd name="adj1" fmla="val 20000"/>
                <a:gd name="adj2" fmla="val 40000"/>
                <a:gd name="adj3" fmla="val 4285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3741" name="Rectangle 29"/>
            <p:cNvSpPr>
              <a:spLocks noChangeArrowheads="1"/>
            </p:cNvSpPr>
            <p:nvPr/>
          </p:nvSpPr>
          <p:spPr bwMode="auto">
            <a:xfrm>
              <a:off x="4924" y="1556"/>
              <a:ext cx="182"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sp>
          <p:nvSpPr>
            <p:cNvPr id="883742" name="Rectangle 30"/>
            <p:cNvSpPr>
              <a:spLocks noChangeArrowheads="1"/>
            </p:cNvSpPr>
            <p:nvPr/>
          </p:nvSpPr>
          <p:spPr bwMode="auto">
            <a:xfrm>
              <a:off x="5399" y="1991"/>
              <a:ext cx="205"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83743" name="Rectangle 31"/>
            <p:cNvSpPr>
              <a:spLocks noChangeArrowheads="1"/>
            </p:cNvSpPr>
            <p:nvPr/>
          </p:nvSpPr>
          <p:spPr bwMode="auto">
            <a:xfrm>
              <a:off x="4607" y="2491"/>
              <a:ext cx="217"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83744" name="AutoShape 32"/>
            <p:cNvSpPr>
              <a:spLocks noChangeArrowheads="1"/>
            </p:cNvSpPr>
            <p:nvPr/>
          </p:nvSpPr>
          <p:spPr bwMode="auto">
            <a:xfrm>
              <a:off x="4488" y="2414"/>
              <a:ext cx="238" cy="77"/>
            </a:xfrm>
            <a:prstGeom prst="curvedDownArrow">
              <a:avLst>
                <a:gd name="adj1" fmla="val 61818"/>
                <a:gd name="adj2" fmla="val 123636"/>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3745" name="AutoShape 33"/>
            <p:cNvSpPr>
              <a:spLocks noChangeArrowheads="1"/>
            </p:cNvSpPr>
            <p:nvPr/>
          </p:nvSpPr>
          <p:spPr bwMode="auto">
            <a:xfrm>
              <a:off x="5241" y="2107"/>
              <a:ext cx="119" cy="154"/>
            </a:xfrm>
            <a:prstGeom prst="curvedDownArrow">
              <a:avLst>
                <a:gd name="adj1" fmla="val 20000"/>
                <a:gd name="adj2" fmla="val 40000"/>
                <a:gd name="adj3" fmla="val 4313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
        <p:nvSpPr>
          <p:cNvPr id="883748" name="Text Box 36"/>
          <p:cNvSpPr txBox="1">
            <a:spLocks noChangeArrowheads="1"/>
          </p:cNvSpPr>
          <p:nvPr/>
        </p:nvSpPr>
        <p:spPr bwMode="auto">
          <a:xfrm>
            <a:off x="2819400" y="838200"/>
            <a:ext cx="441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Appendix A.9 of the textbook</a:t>
            </a:r>
          </a:p>
        </p:txBody>
      </p:sp>
      <p:graphicFrame>
        <p:nvGraphicFramePr>
          <p:cNvPr id="883749" name="Object 37"/>
          <p:cNvGraphicFramePr>
            <a:graphicFrameLocks noChangeAspect="1"/>
          </p:cNvGraphicFramePr>
          <p:nvPr>
            <p:extLst>
              <p:ext uri="{D42A27DB-BD31-4B8C-83A1-F6EECF244321}">
                <p14:modId xmlns:p14="http://schemas.microsoft.com/office/powerpoint/2010/main" val="3685333800"/>
              </p:ext>
            </p:extLst>
          </p:nvPr>
        </p:nvGraphicFramePr>
        <p:xfrm>
          <a:off x="1346200" y="5580063"/>
          <a:ext cx="6338888" cy="1069975"/>
        </p:xfrm>
        <a:graphic>
          <a:graphicData uri="http://schemas.openxmlformats.org/presentationml/2006/ole">
            <mc:AlternateContent xmlns:mc="http://schemas.openxmlformats.org/markup-compatibility/2006">
              <mc:Choice xmlns:v="urn:schemas-microsoft-com:vml" Requires="v">
                <p:oleObj name="Equation" r:id="rId5" imgW="4724400" imgH="800100" progId="Equation.3">
                  <p:embed/>
                </p:oleObj>
              </mc:Choice>
              <mc:Fallback>
                <p:oleObj name="Equation" r:id="rId5" imgW="4724400" imgH="800100" progId="Equation.3">
                  <p:embed/>
                  <p:pic>
                    <p:nvPicPr>
                      <p:cNvPr id="0" name="Picture 37"/>
                      <p:cNvPicPr>
                        <a:picLocks noChangeAspect="1" noChangeArrowheads="1"/>
                      </p:cNvPicPr>
                      <p:nvPr/>
                    </p:nvPicPr>
                    <p:blipFill>
                      <a:blip r:embed="rId6"/>
                      <a:srcRect/>
                      <a:stretch>
                        <a:fillRect/>
                      </a:stretch>
                    </p:blipFill>
                    <p:spPr bwMode="auto">
                      <a:xfrm>
                        <a:off x="1346200" y="5580063"/>
                        <a:ext cx="6338888" cy="1069975"/>
                      </a:xfrm>
                      <a:prstGeom prst="rect">
                        <a:avLst/>
                      </a:prstGeom>
                      <a:solidFill>
                        <a:srgbClr val="FFFF99"/>
                      </a:solidFill>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Rotation- Axis and Angle</a:t>
            </a:r>
          </a:p>
        </p:txBody>
      </p:sp>
      <p:sp>
        <p:nvSpPr>
          <p:cNvPr id="906243" name="Rectangle 3"/>
          <p:cNvSpPr>
            <a:spLocks noGrp="1" noChangeArrowheads="1"/>
          </p:cNvSpPr>
          <p:nvPr>
            <p:ph type="body" idx="1"/>
          </p:nvPr>
        </p:nvSpPr>
        <p:spPr/>
        <p:txBody>
          <a:bodyPr/>
          <a:lstStyle/>
          <a:p>
            <a:r>
              <a:rPr lang="en-US"/>
              <a:t>According to Euler’s Theorem, any 3D rotation can be described by a rotating angle, </a:t>
            </a:r>
            <a:r>
              <a:rPr lang="en-US">
                <a:latin typeface="Symbol" pitchFamily="18" charset="2"/>
              </a:rPr>
              <a:t>q</a:t>
            </a:r>
            <a:r>
              <a:rPr lang="en-US"/>
              <a:t>, around an axis defined by an unit vector </a:t>
            </a:r>
            <a:r>
              <a:rPr lang="en-US" b="1"/>
              <a:t>n</a:t>
            </a:r>
            <a:r>
              <a:rPr lang="en-US"/>
              <a:t> = [n</a:t>
            </a:r>
            <a:r>
              <a:rPr lang="en-US" baseline="-25000"/>
              <a:t>1</a:t>
            </a:r>
            <a:r>
              <a:rPr lang="en-US"/>
              <a:t>, n</a:t>
            </a:r>
            <a:r>
              <a:rPr lang="en-US" baseline="-25000"/>
              <a:t>2</a:t>
            </a:r>
            <a:r>
              <a:rPr lang="en-US"/>
              <a:t>, n</a:t>
            </a:r>
            <a:r>
              <a:rPr lang="en-US" baseline="-25000"/>
              <a:t>3</a:t>
            </a:r>
            <a:r>
              <a:rPr lang="en-US"/>
              <a:t>]</a:t>
            </a:r>
            <a:r>
              <a:rPr lang="en-US" baseline="30000"/>
              <a:t>T</a:t>
            </a:r>
            <a:r>
              <a:rPr lang="en-US"/>
              <a:t>.</a:t>
            </a:r>
          </a:p>
          <a:p>
            <a:r>
              <a:rPr lang="en-US"/>
              <a:t>Three degrees of freedom – why?</a:t>
            </a:r>
          </a:p>
        </p:txBody>
      </p:sp>
      <p:sp>
        <p:nvSpPr>
          <p:cNvPr id="906245" name="Text Box 5"/>
          <p:cNvSpPr txBox="1">
            <a:spLocks noChangeArrowheads="1"/>
          </p:cNvSpPr>
          <p:nvPr/>
        </p:nvSpPr>
        <p:spPr bwMode="auto">
          <a:xfrm>
            <a:off x="2895600" y="914400"/>
            <a:ext cx="441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Can you prove this?</a:t>
            </a:r>
          </a:p>
        </p:txBody>
      </p:sp>
      <p:graphicFrame>
        <p:nvGraphicFramePr>
          <p:cNvPr id="923648" name="Object 0"/>
          <p:cNvGraphicFramePr>
            <a:graphicFrameLocks noChangeAspect="1"/>
          </p:cNvGraphicFramePr>
          <p:nvPr/>
        </p:nvGraphicFramePr>
        <p:xfrm>
          <a:off x="685800" y="4038600"/>
          <a:ext cx="8153400" cy="1422400"/>
        </p:xfrm>
        <a:graphic>
          <a:graphicData uri="http://schemas.openxmlformats.org/presentationml/2006/ole">
            <mc:AlternateContent xmlns:mc="http://schemas.openxmlformats.org/markup-compatibility/2006">
              <mc:Choice xmlns:v="urn:schemas-microsoft-com:vml" Requires="v">
                <p:oleObj name="Equation" r:id="rId3" imgW="4203360" imgH="736560" progId="Equation.3">
                  <p:embed/>
                </p:oleObj>
              </mc:Choice>
              <mc:Fallback>
                <p:oleObj name="Equation" r:id="rId3" imgW="4203360" imgH="73656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038600"/>
                        <a:ext cx="8153400" cy="1422400"/>
                      </a:xfrm>
                      <a:prstGeom prst="rect">
                        <a:avLst/>
                      </a:prstGeom>
                      <a:solidFill>
                        <a:srgbClr val="FFFF99"/>
                      </a:solidFill>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1524000" y="228600"/>
            <a:ext cx="7620000" cy="609600"/>
          </a:xfrm>
        </p:spPr>
        <p:txBody>
          <a:bodyPr/>
          <a:lstStyle/>
          <a:p>
            <a:r>
              <a:rPr lang="en-US"/>
              <a:t>Linear Version of Perspective Projection</a:t>
            </a:r>
          </a:p>
        </p:txBody>
      </p:sp>
      <p:sp>
        <p:nvSpPr>
          <p:cNvPr id="858115" name="Rectangle 3"/>
          <p:cNvSpPr>
            <a:spLocks noGrp="1" noChangeArrowheads="1"/>
          </p:cNvSpPr>
          <p:nvPr>
            <p:ph type="body" idx="1"/>
          </p:nvPr>
        </p:nvSpPr>
        <p:spPr>
          <a:xfrm>
            <a:off x="609600" y="1219200"/>
            <a:ext cx="7848600" cy="5181600"/>
          </a:xfrm>
          <a:noFill/>
          <a:ln/>
        </p:spPr>
        <p:txBody>
          <a:bodyPr/>
          <a:lstStyle/>
          <a:p>
            <a:r>
              <a:rPr lang="en-US" sz="2000" dirty="0"/>
              <a:t>World to Camera</a:t>
            </a:r>
          </a:p>
          <a:p>
            <a:pPr lvl="1"/>
            <a:r>
              <a:rPr lang="en-US" sz="1600" dirty="0"/>
              <a:t>Camera: P = (X,Y,Z)</a:t>
            </a:r>
            <a:r>
              <a:rPr lang="en-US" sz="1600" baseline="30000" dirty="0"/>
              <a:t>T</a:t>
            </a:r>
          </a:p>
          <a:p>
            <a:pPr lvl="1"/>
            <a:r>
              <a:rPr lang="en-US" sz="1600" dirty="0"/>
              <a:t>World: P</a:t>
            </a:r>
            <a:r>
              <a:rPr lang="en-US" sz="1500" dirty="0"/>
              <a:t>w</a:t>
            </a:r>
            <a:r>
              <a:rPr lang="en-US" sz="1600" dirty="0"/>
              <a:t> = (</a:t>
            </a:r>
            <a:r>
              <a:rPr lang="en-US" sz="1600" dirty="0" err="1"/>
              <a:t>X</a:t>
            </a:r>
            <a:r>
              <a:rPr lang="en-US" sz="1500" dirty="0" err="1"/>
              <a:t>w</a:t>
            </a:r>
            <a:r>
              <a:rPr lang="en-US" sz="1600" dirty="0" err="1"/>
              <a:t>,Y</a:t>
            </a:r>
            <a:r>
              <a:rPr lang="en-US" sz="1500" dirty="0" err="1"/>
              <a:t>w</a:t>
            </a:r>
            <a:r>
              <a:rPr lang="en-US" sz="1600" dirty="0" err="1"/>
              <a:t>,Z</a:t>
            </a:r>
            <a:r>
              <a:rPr lang="en-US" sz="1500" dirty="0" err="1"/>
              <a:t>w</a:t>
            </a:r>
            <a:r>
              <a:rPr lang="en-US" sz="1600" dirty="0"/>
              <a:t>)</a:t>
            </a:r>
            <a:r>
              <a:rPr lang="en-US" sz="1600" baseline="30000" dirty="0"/>
              <a:t>T</a:t>
            </a:r>
            <a:endParaRPr lang="en-US" sz="1600" dirty="0"/>
          </a:p>
          <a:p>
            <a:pPr lvl="1"/>
            <a:r>
              <a:rPr lang="en-US" sz="1600" dirty="0"/>
              <a:t>Transform: R, T </a:t>
            </a:r>
            <a:endParaRPr lang="en-US" sz="3300" dirty="0"/>
          </a:p>
          <a:p>
            <a:r>
              <a:rPr lang="en-US" sz="2000" dirty="0"/>
              <a:t>Camera to Image</a:t>
            </a:r>
          </a:p>
          <a:p>
            <a:pPr lvl="1"/>
            <a:r>
              <a:rPr lang="en-US" sz="1600" dirty="0"/>
              <a:t>Camera: P = (X,Y,Z)</a:t>
            </a:r>
            <a:r>
              <a:rPr lang="en-US" sz="1600" baseline="30000" dirty="0"/>
              <a:t>T</a:t>
            </a:r>
            <a:endParaRPr lang="en-US" sz="1600" dirty="0"/>
          </a:p>
          <a:p>
            <a:pPr lvl="1"/>
            <a:r>
              <a:rPr lang="en-US" sz="1600" dirty="0"/>
              <a:t>Image: p = (</a:t>
            </a:r>
            <a:r>
              <a:rPr lang="en-US" sz="1600" dirty="0" err="1"/>
              <a:t>x,y</a:t>
            </a:r>
            <a:r>
              <a:rPr lang="en-US" sz="1600" dirty="0"/>
              <a:t>)</a:t>
            </a:r>
            <a:r>
              <a:rPr lang="en-US" sz="1600" baseline="30000" dirty="0"/>
              <a:t>T</a:t>
            </a:r>
            <a:endParaRPr lang="en-US" sz="1600" b="1" dirty="0"/>
          </a:p>
          <a:p>
            <a:pPr lvl="1"/>
            <a:r>
              <a:rPr lang="en-US" sz="1600" dirty="0"/>
              <a:t>Not linear equations</a:t>
            </a:r>
          </a:p>
          <a:p>
            <a:r>
              <a:rPr lang="en-US" sz="2000" dirty="0"/>
              <a:t>Image to Frame</a:t>
            </a:r>
          </a:p>
          <a:p>
            <a:pPr lvl="1"/>
            <a:r>
              <a:rPr lang="en-US" sz="1600" dirty="0"/>
              <a:t>Neglecting distortion</a:t>
            </a:r>
            <a:endParaRPr lang="en-US" sz="1500" dirty="0"/>
          </a:p>
          <a:p>
            <a:pPr lvl="1"/>
            <a:r>
              <a:rPr lang="en-US" sz="1600" dirty="0"/>
              <a:t>Frame (</a:t>
            </a:r>
            <a:r>
              <a:rPr lang="en-US" sz="1600" dirty="0" err="1"/>
              <a:t>x</a:t>
            </a:r>
            <a:r>
              <a:rPr lang="en-US" sz="1500" dirty="0" err="1"/>
              <a:t>im</a:t>
            </a:r>
            <a:r>
              <a:rPr lang="en-US" sz="1600" dirty="0"/>
              <a:t>, </a:t>
            </a:r>
            <a:r>
              <a:rPr lang="en-US" sz="1600" dirty="0" err="1"/>
              <a:t>y</a:t>
            </a:r>
            <a:r>
              <a:rPr lang="en-US" sz="1500" dirty="0" err="1"/>
              <a:t>im</a:t>
            </a:r>
            <a:r>
              <a:rPr lang="en-US" sz="1600" dirty="0"/>
              <a:t>)</a:t>
            </a:r>
            <a:r>
              <a:rPr lang="en-US" sz="1600" baseline="30000" dirty="0"/>
              <a:t>T</a:t>
            </a:r>
          </a:p>
          <a:p>
            <a:r>
              <a:rPr lang="en-US" sz="2000" dirty="0">
                <a:solidFill>
                  <a:srgbClr val="D82204"/>
                </a:solidFill>
              </a:rPr>
              <a:t>World to Frame</a:t>
            </a:r>
          </a:p>
          <a:p>
            <a:pPr lvl="1"/>
            <a:r>
              <a:rPr lang="en-US" sz="1600" dirty="0"/>
              <a:t>(</a:t>
            </a:r>
            <a:r>
              <a:rPr lang="en-US" sz="1600" dirty="0" err="1"/>
              <a:t>X</a:t>
            </a:r>
            <a:r>
              <a:rPr lang="en-US" sz="1500" dirty="0" err="1"/>
              <a:t>w</a:t>
            </a:r>
            <a:r>
              <a:rPr lang="en-US" sz="1600" dirty="0" err="1"/>
              <a:t>,Y</a:t>
            </a:r>
            <a:r>
              <a:rPr lang="en-US" sz="1500" dirty="0" err="1"/>
              <a:t>w</a:t>
            </a:r>
            <a:r>
              <a:rPr lang="en-US" sz="1600" dirty="0" err="1"/>
              <a:t>,Z</a:t>
            </a:r>
            <a:r>
              <a:rPr lang="en-US" sz="1500" dirty="0" err="1"/>
              <a:t>w</a:t>
            </a:r>
            <a:r>
              <a:rPr lang="en-US" sz="1600" dirty="0"/>
              <a:t>)</a:t>
            </a:r>
            <a:r>
              <a:rPr lang="en-US" sz="1600" baseline="30000" dirty="0"/>
              <a:t>T</a:t>
            </a:r>
            <a:r>
              <a:rPr lang="en-US" sz="1600" dirty="0"/>
              <a:t> -&gt; (</a:t>
            </a:r>
            <a:r>
              <a:rPr lang="en-US" sz="1600" dirty="0" err="1"/>
              <a:t>x</a:t>
            </a:r>
            <a:r>
              <a:rPr lang="en-US" sz="1500" dirty="0" err="1"/>
              <a:t>im</a:t>
            </a:r>
            <a:r>
              <a:rPr lang="en-US" sz="1600" dirty="0"/>
              <a:t>, </a:t>
            </a:r>
            <a:r>
              <a:rPr lang="en-US" sz="1600" dirty="0" err="1"/>
              <a:t>y</a:t>
            </a:r>
            <a:r>
              <a:rPr lang="en-US" sz="1500" dirty="0" err="1"/>
              <a:t>im</a:t>
            </a:r>
            <a:r>
              <a:rPr lang="en-US" sz="1600" dirty="0"/>
              <a:t>)</a:t>
            </a:r>
            <a:r>
              <a:rPr lang="en-US" sz="1600" baseline="30000" dirty="0"/>
              <a:t>T</a:t>
            </a:r>
          </a:p>
          <a:p>
            <a:pPr lvl="1"/>
            <a:r>
              <a:rPr lang="en-US" sz="1600" dirty="0"/>
              <a:t>Effective focal lengths</a:t>
            </a:r>
          </a:p>
          <a:p>
            <a:pPr lvl="2"/>
            <a:r>
              <a:rPr lang="en-US" sz="1400" dirty="0" err="1">
                <a:solidFill>
                  <a:srgbClr val="D82204"/>
                </a:solidFill>
              </a:rPr>
              <a:t>f</a:t>
            </a:r>
            <a:r>
              <a:rPr lang="en-US" sz="900" dirty="0" err="1">
                <a:solidFill>
                  <a:srgbClr val="D82204"/>
                </a:solidFill>
              </a:rPr>
              <a:t>x</a:t>
            </a:r>
            <a:r>
              <a:rPr lang="en-US" sz="1400" dirty="0">
                <a:solidFill>
                  <a:srgbClr val="D82204"/>
                </a:solidFill>
              </a:rPr>
              <a:t> = f/</a:t>
            </a:r>
            <a:r>
              <a:rPr lang="en-US" sz="1400" dirty="0" err="1">
                <a:solidFill>
                  <a:srgbClr val="D82204"/>
                </a:solidFill>
              </a:rPr>
              <a:t>s</a:t>
            </a:r>
            <a:r>
              <a:rPr lang="en-US" sz="900" dirty="0" err="1">
                <a:solidFill>
                  <a:srgbClr val="D82204"/>
                </a:solidFill>
              </a:rPr>
              <a:t>x</a:t>
            </a:r>
            <a:r>
              <a:rPr lang="en-US" sz="1400" dirty="0">
                <a:solidFill>
                  <a:srgbClr val="D82204"/>
                </a:solidFill>
              </a:rPr>
              <a:t>, </a:t>
            </a:r>
            <a:r>
              <a:rPr lang="en-US" sz="1400" dirty="0" err="1">
                <a:solidFill>
                  <a:srgbClr val="D82204"/>
                </a:solidFill>
              </a:rPr>
              <a:t>f</a:t>
            </a:r>
            <a:r>
              <a:rPr lang="en-US" sz="900" dirty="0" err="1">
                <a:solidFill>
                  <a:srgbClr val="D82204"/>
                </a:solidFill>
              </a:rPr>
              <a:t>y</a:t>
            </a:r>
            <a:r>
              <a:rPr lang="en-US" sz="1400" dirty="0">
                <a:solidFill>
                  <a:srgbClr val="D82204"/>
                </a:solidFill>
              </a:rPr>
              <a:t>=f/</a:t>
            </a:r>
            <a:r>
              <a:rPr lang="en-US" sz="1400" dirty="0" err="1">
                <a:solidFill>
                  <a:srgbClr val="D82204"/>
                </a:solidFill>
              </a:rPr>
              <a:t>s</a:t>
            </a:r>
            <a:r>
              <a:rPr lang="en-US" sz="900" dirty="0" err="1">
                <a:solidFill>
                  <a:srgbClr val="D82204"/>
                </a:solidFill>
              </a:rPr>
              <a:t>y</a:t>
            </a:r>
            <a:endParaRPr lang="en-US" sz="900" dirty="0">
              <a:solidFill>
                <a:srgbClr val="D82204"/>
              </a:solidFill>
            </a:endParaRPr>
          </a:p>
          <a:p>
            <a:pPr lvl="2"/>
            <a:r>
              <a:rPr lang="en-US" sz="1400" dirty="0">
                <a:solidFill>
                  <a:srgbClr val="D82204"/>
                </a:solidFill>
              </a:rPr>
              <a:t>Three are not independent </a:t>
            </a:r>
          </a:p>
          <a:p>
            <a:endParaRPr lang="en-US" sz="2000" dirty="0"/>
          </a:p>
          <a:p>
            <a:endParaRPr lang="en-US" sz="2000" dirty="0"/>
          </a:p>
        </p:txBody>
      </p:sp>
      <p:graphicFrame>
        <p:nvGraphicFramePr>
          <p:cNvPr id="924672" name="Object 0"/>
          <p:cNvGraphicFramePr>
            <a:graphicFrameLocks noChangeAspect="1"/>
          </p:cNvGraphicFramePr>
          <p:nvPr/>
        </p:nvGraphicFramePr>
        <p:xfrm>
          <a:off x="3886200" y="1371600"/>
          <a:ext cx="5092700" cy="1085850"/>
        </p:xfrm>
        <a:graphic>
          <a:graphicData uri="http://schemas.openxmlformats.org/presentationml/2006/ole">
            <mc:AlternateContent xmlns:mc="http://schemas.openxmlformats.org/markup-compatibility/2006">
              <mc:Choice xmlns:v="urn:schemas-microsoft-com:vml" Requires="v">
                <p:oleObj name="Equation" r:id="rId3" imgW="3797280" imgH="812520" progId="Equation.3">
                  <p:embed/>
                </p:oleObj>
              </mc:Choice>
              <mc:Fallback>
                <p:oleObj name="Equation" r:id="rId3" imgW="3797280" imgH="81252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371600"/>
                        <a:ext cx="5092700" cy="1085850"/>
                      </a:xfrm>
                      <a:prstGeom prst="rect">
                        <a:avLst/>
                      </a:prstGeom>
                      <a:solidFill>
                        <a:srgbClr val="FFFF99"/>
                      </a:solidFill>
                    </p:spPr>
                  </p:pic>
                </p:oleObj>
              </mc:Fallback>
            </mc:AlternateContent>
          </a:graphicData>
        </a:graphic>
      </p:graphicFrame>
      <p:graphicFrame>
        <p:nvGraphicFramePr>
          <p:cNvPr id="924673" name="Object 1"/>
          <p:cNvGraphicFramePr>
            <a:graphicFrameLocks noChangeAspect="1"/>
          </p:cNvGraphicFramePr>
          <p:nvPr/>
        </p:nvGraphicFramePr>
        <p:xfrm>
          <a:off x="4572000" y="3886200"/>
          <a:ext cx="1981200" cy="835025"/>
        </p:xfrm>
        <a:graphic>
          <a:graphicData uri="http://schemas.openxmlformats.org/presentationml/2006/ole">
            <mc:AlternateContent xmlns:mc="http://schemas.openxmlformats.org/markup-compatibility/2006">
              <mc:Choice xmlns:v="urn:schemas-microsoft-com:vml" Requires="v">
                <p:oleObj name="Equation" r:id="rId5" imgW="1143000" imgH="482400" progId="Equation.3">
                  <p:embed/>
                </p:oleObj>
              </mc:Choice>
              <mc:Fallback>
                <p:oleObj name="Equation" r:id="rId5" imgW="1143000" imgH="4824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1981200" cy="835025"/>
                      </a:xfrm>
                      <a:prstGeom prst="rect">
                        <a:avLst/>
                      </a:prstGeom>
                      <a:solidFill>
                        <a:srgbClr val="FFFF99"/>
                      </a:solidFill>
                    </p:spPr>
                  </p:pic>
                </p:oleObj>
              </mc:Fallback>
            </mc:AlternateContent>
          </a:graphicData>
        </a:graphic>
      </p:graphicFrame>
      <p:graphicFrame>
        <p:nvGraphicFramePr>
          <p:cNvPr id="924674" name="Object 2"/>
          <p:cNvGraphicFramePr>
            <a:graphicFrameLocks noChangeAspect="1"/>
          </p:cNvGraphicFramePr>
          <p:nvPr/>
        </p:nvGraphicFramePr>
        <p:xfrm>
          <a:off x="4495800" y="2819400"/>
          <a:ext cx="2044700" cy="628650"/>
        </p:xfrm>
        <a:graphic>
          <a:graphicData uri="http://schemas.openxmlformats.org/presentationml/2006/ole">
            <mc:AlternateContent xmlns:mc="http://schemas.openxmlformats.org/markup-compatibility/2006">
              <mc:Choice xmlns:v="urn:schemas-microsoft-com:vml" Requires="v">
                <p:oleObj name="Equation" r:id="rId7" imgW="1282680" imgH="393480" progId="Equation.3">
                  <p:embed/>
                </p:oleObj>
              </mc:Choice>
              <mc:Fallback>
                <p:oleObj name="Equation" r:id="rId7" imgW="1282680" imgH="39348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2819400"/>
                        <a:ext cx="2044700" cy="628650"/>
                      </a:xfrm>
                      <a:prstGeom prst="rect">
                        <a:avLst/>
                      </a:prstGeom>
                      <a:solidFill>
                        <a:srgbClr val="FF99CC"/>
                      </a:solidFill>
                    </p:spPr>
                  </p:pic>
                </p:oleObj>
              </mc:Fallback>
            </mc:AlternateContent>
          </a:graphicData>
        </a:graphic>
      </p:graphicFrame>
      <p:graphicFrame>
        <p:nvGraphicFramePr>
          <p:cNvPr id="924675" name="Object 3"/>
          <p:cNvGraphicFramePr>
            <a:graphicFrameLocks noChangeAspect="1"/>
          </p:cNvGraphicFramePr>
          <p:nvPr/>
        </p:nvGraphicFramePr>
        <p:xfrm>
          <a:off x="4114800" y="4953000"/>
          <a:ext cx="4572000" cy="1546225"/>
        </p:xfrm>
        <a:graphic>
          <a:graphicData uri="http://schemas.openxmlformats.org/presentationml/2006/ole">
            <mc:AlternateContent xmlns:mc="http://schemas.openxmlformats.org/markup-compatibility/2006">
              <mc:Choice xmlns:v="urn:schemas-microsoft-com:vml" Requires="v">
                <p:oleObj name="Equation" r:id="rId9" imgW="2705040" imgH="914400" progId="Equation.3">
                  <p:embed/>
                </p:oleObj>
              </mc:Choice>
              <mc:Fallback>
                <p:oleObj name="Equation" r:id="rId9" imgW="2705040" imgH="9144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4953000"/>
                        <a:ext cx="4572000" cy="1546225"/>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58130" name="AutoShape 18"/>
          <p:cNvSpPr>
            <a:spLocks noChangeArrowheads="1"/>
          </p:cNvSpPr>
          <p:nvPr/>
        </p:nvSpPr>
        <p:spPr bwMode="auto">
          <a:xfrm rot="-1838548">
            <a:off x="3733800" y="3124200"/>
            <a:ext cx="781050" cy="93345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8131" name="AutoShape 19"/>
          <p:cNvSpPr>
            <a:spLocks noChangeArrowheads="1"/>
          </p:cNvSpPr>
          <p:nvPr/>
        </p:nvSpPr>
        <p:spPr bwMode="auto">
          <a:xfrm rot="4093269">
            <a:off x="7048500" y="2476500"/>
            <a:ext cx="457200" cy="838200"/>
          </a:xfrm>
          <a:prstGeom prst="downArrow">
            <a:avLst>
              <a:gd name="adj1" fmla="val 50000"/>
              <a:gd name="adj2" fmla="val 458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3429000" y="685800"/>
            <a:ext cx="5181600" cy="609600"/>
          </a:xfrm>
        </p:spPr>
        <p:txBody>
          <a:bodyPr/>
          <a:lstStyle/>
          <a:p>
            <a:r>
              <a:rPr lang="en-US"/>
              <a:t>Linear Matrix Equation of perspective projection</a:t>
            </a:r>
          </a:p>
        </p:txBody>
      </p:sp>
      <p:sp>
        <p:nvSpPr>
          <p:cNvPr id="86016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Projective Space</a:t>
            </a:r>
          </a:p>
          <a:p>
            <a:pPr lvl="1">
              <a:lnSpc>
                <a:spcPct val="90000"/>
              </a:lnSpc>
            </a:pPr>
            <a:r>
              <a:rPr lang="en-US" sz="1800" dirty="0"/>
              <a:t>Add fourth coordinate </a:t>
            </a:r>
          </a:p>
          <a:p>
            <a:pPr lvl="2">
              <a:lnSpc>
                <a:spcPct val="90000"/>
              </a:lnSpc>
            </a:pPr>
            <a:r>
              <a:rPr lang="en-US" sz="1700" dirty="0"/>
              <a:t>P</a:t>
            </a:r>
            <a:r>
              <a:rPr lang="en-US" sz="1000" dirty="0"/>
              <a:t>w</a:t>
            </a:r>
            <a:r>
              <a:rPr lang="en-US" sz="1700" dirty="0"/>
              <a:t> = (</a:t>
            </a:r>
            <a:r>
              <a:rPr lang="en-US" sz="1700" dirty="0" err="1"/>
              <a:t>X</a:t>
            </a:r>
            <a:r>
              <a:rPr lang="en-US" sz="1000" dirty="0" err="1"/>
              <a:t>w</a:t>
            </a:r>
            <a:r>
              <a:rPr lang="en-US" sz="1700" dirty="0" err="1"/>
              <a:t>,Y</a:t>
            </a:r>
            <a:r>
              <a:rPr lang="en-US" sz="1000" dirty="0" err="1"/>
              <a:t>w</a:t>
            </a:r>
            <a:r>
              <a:rPr lang="en-US" sz="1700" dirty="0" err="1"/>
              <a:t>,Z</a:t>
            </a:r>
            <a:r>
              <a:rPr lang="en-US" sz="1000" dirty="0" err="1"/>
              <a:t>w</a:t>
            </a:r>
            <a:r>
              <a:rPr lang="en-US" sz="1600" dirty="0"/>
              <a:t>, 1</a:t>
            </a:r>
            <a:r>
              <a:rPr lang="en-US" sz="1700" dirty="0"/>
              <a:t>)</a:t>
            </a:r>
            <a:r>
              <a:rPr lang="en-US" sz="1700" baseline="30000" dirty="0"/>
              <a:t>T</a:t>
            </a:r>
            <a:endParaRPr lang="en-US" sz="1700" dirty="0"/>
          </a:p>
          <a:p>
            <a:pPr lvl="1">
              <a:lnSpc>
                <a:spcPct val="90000"/>
              </a:lnSpc>
            </a:pPr>
            <a:r>
              <a:rPr lang="en-US" sz="1800" dirty="0"/>
              <a:t>Define (x</a:t>
            </a:r>
            <a:r>
              <a:rPr lang="en-US" sz="1500" dirty="0"/>
              <a:t>1</a:t>
            </a:r>
            <a:r>
              <a:rPr lang="en-US" sz="1800" dirty="0"/>
              <a:t>,x</a:t>
            </a:r>
            <a:r>
              <a:rPr lang="en-US" sz="1500" dirty="0"/>
              <a:t>2</a:t>
            </a:r>
            <a:r>
              <a:rPr lang="en-US" sz="1800" dirty="0"/>
              <a:t>,x</a:t>
            </a:r>
            <a:r>
              <a:rPr lang="en-US" sz="1500" dirty="0"/>
              <a:t>3</a:t>
            </a:r>
            <a:r>
              <a:rPr lang="en-US" sz="1800" dirty="0"/>
              <a:t>)</a:t>
            </a:r>
            <a:r>
              <a:rPr lang="en-US" sz="1800" baseline="30000" dirty="0"/>
              <a:t>T</a:t>
            </a:r>
            <a:r>
              <a:rPr lang="en-US" sz="1800" dirty="0"/>
              <a:t> such that</a:t>
            </a:r>
          </a:p>
          <a:p>
            <a:pPr lvl="2">
              <a:lnSpc>
                <a:spcPct val="90000"/>
              </a:lnSpc>
            </a:pPr>
            <a:r>
              <a:rPr lang="en-US" dirty="0"/>
              <a:t>x</a:t>
            </a:r>
            <a:r>
              <a:rPr lang="en-US" sz="900" dirty="0"/>
              <a:t>1</a:t>
            </a:r>
            <a:r>
              <a:rPr lang="en-US" sz="1700" dirty="0"/>
              <a:t>/</a:t>
            </a:r>
            <a:r>
              <a:rPr lang="en-US" dirty="0"/>
              <a:t>x</a:t>
            </a:r>
            <a:r>
              <a:rPr lang="en-US" sz="900" dirty="0"/>
              <a:t>3</a:t>
            </a:r>
            <a:r>
              <a:rPr lang="en-US" dirty="0"/>
              <a:t> =</a:t>
            </a:r>
            <a:r>
              <a:rPr lang="en-US" dirty="0" err="1"/>
              <a:t>x</a:t>
            </a:r>
            <a:r>
              <a:rPr lang="en-US" sz="1200" dirty="0" err="1"/>
              <a:t>im</a:t>
            </a:r>
            <a:r>
              <a:rPr lang="en-US" sz="1200" dirty="0"/>
              <a:t>, </a:t>
            </a:r>
            <a:r>
              <a:rPr lang="en-US" dirty="0"/>
              <a:t>x</a:t>
            </a:r>
            <a:r>
              <a:rPr lang="en-US" sz="900" dirty="0"/>
              <a:t>2</a:t>
            </a:r>
            <a:r>
              <a:rPr lang="en-US" sz="1700" dirty="0"/>
              <a:t>/</a:t>
            </a:r>
            <a:r>
              <a:rPr lang="en-US" dirty="0"/>
              <a:t>x</a:t>
            </a:r>
            <a:r>
              <a:rPr lang="en-US" sz="900" dirty="0"/>
              <a:t>3</a:t>
            </a:r>
            <a:r>
              <a:rPr lang="en-US" dirty="0"/>
              <a:t> =</a:t>
            </a:r>
            <a:r>
              <a:rPr lang="en-US" dirty="0" err="1"/>
              <a:t>y</a:t>
            </a:r>
            <a:r>
              <a:rPr lang="en-US" sz="1200" dirty="0" err="1"/>
              <a:t>im</a:t>
            </a:r>
            <a:endParaRPr lang="en-US" sz="1200" dirty="0"/>
          </a:p>
          <a:p>
            <a:pPr>
              <a:lnSpc>
                <a:spcPct val="90000"/>
              </a:lnSpc>
            </a:pPr>
            <a:r>
              <a:rPr lang="en-US" dirty="0"/>
              <a:t>3x4 Matrix </a:t>
            </a:r>
            <a:r>
              <a:rPr lang="en-US" dirty="0" err="1"/>
              <a:t>M</a:t>
            </a:r>
            <a:r>
              <a:rPr lang="en-US" sz="1400" dirty="0" err="1"/>
              <a:t>ext</a:t>
            </a:r>
            <a:endParaRPr lang="en-US" sz="1400" dirty="0"/>
          </a:p>
          <a:p>
            <a:pPr lvl="1">
              <a:lnSpc>
                <a:spcPct val="90000"/>
              </a:lnSpc>
            </a:pPr>
            <a:r>
              <a:rPr lang="en-US" sz="1800" dirty="0"/>
              <a:t>Only extrinsic parameters</a:t>
            </a:r>
          </a:p>
          <a:p>
            <a:pPr lvl="1">
              <a:lnSpc>
                <a:spcPct val="90000"/>
              </a:lnSpc>
            </a:pPr>
            <a:r>
              <a:rPr lang="en-US" sz="1800" dirty="0"/>
              <a:t>World to camera</a:t>
            </a:r>
            <a:endParaRPr lang="en-US" sz="1800" b="1" dirty="0"/>
          </a:p>
          <a:p>
            <a:pPr>
              <a:lnSpc>
                <a:spcPct val="90000"/>
              </a:lnSpc>
            </a:pPr>
            <a:r>
              <a:rPr lang="en-US" dirty="0"/>
              <a:t>3x3 Matrix M</a:t>
            </a:r>
            <a:r>
              <a:rPr lang="en-US" sz="1400" dirty="0"/>
              <a:t>int</a:t>
            </a:r>
            <a:endParaRPr lang="en-US" dirty="0"/>
          </a:p>
          <a:p>
            <a:pPr lvl="1">
              <a:lnSpc>
                <a:spcPct val="90000"/>
              </a:lnSpc>
            </a:pPr>
            <a:r>
              <a:rPr lang="en-US" sz="1800" dirty="0"/>
              <a:t>Only intrinsic parameters</a:t>
            </a:r>
            <a:endParaRPr lang="en-US" sz="1500" dirty="0"/>
          </a:p>
          <a:p>
            <a:pPr lvl="1">
              <a:lnSpc>
                <a:spcPct val="90000"/>
              </a:lnSpc>
            </a:pPr>
            <a:r>
              <a:rPr lang="en-US" sz="1800" dirty="0"/>
              <a:t>Camera to frame</a:t>
            </a:r>
          </a:p>
          <a:p>
            <a:pPr lvl="1">
              <a:lnSpc>
                <a:spcPct val="90000"/>
              </a:lnSpc>
            </a:pPr>
            <a:endParaRPr lang="en-US" sz="1800" baseline="30000" dirty="0"/>
          </a:p>
          <a:p>
            <a:pPr>
              <a:lnSpc>
                <a:spcPct val="90000"/>
              </a:lnSpc>
            </a:pPr>
            <a:r>
              <a:rPr lang="en-US" dirty="0">
                <a:solidFill>
                  <a:srgbClr val="D82204"/>
                </a:solidFill>
              </a:rPr>
              <a:t>Simple Matrix Product!  </a:t>
            </a:r>
            <a:r>
              <a:rPr lang="en-US" dirty="0">
                <a:solidFill>
                  <a:srgbClr val="0066FF"/>
                </a:solidFill>
              </a:rPr>
              <a:t>Projective Matrix</a:t>
            </a:r>
            <a:r>
              <a:rPr lang="en-US" dirty="0">
                <a:solidFill>
                  <a:srgbClr val="D82204"/>
                </a:solidFill>
              </a:rPr>
              <a:t> </a:t>
            </a:r>
            <a:r>
              <a:rPr lang="en-US" dirty="0">
                <a:solidFill>
                  <a:schemeClr val="folHlink"/>
                </a:solidFill>
              </a:rPr>
              <a:t>M= </a:t>
            </a:r>
            <a:r>
              <a:rPr lang="en-US" dirty="0" err="1">
                <a:solidFill>
                  <a:schemeClr val="folHlink"/>
                </a:solidFill>
              </a:rPr>
              <a:t>M</a:t>
            </a:r>
            <a:r>
              <a:rPr lang="en-US" sz="1200" dirty="0" err="1">
                <a:solidFill>
                  <a:schemeClr val="folHlink"/>
                </a:solidFill>
              </a:rPr>
              <a:t>int</a:t>
            </a:r>
            <a:r>
              <a:rPr lang="en-US" dirty="0" err="1">
                <a:solidFill>
                  <a:schemeClr val="folHlink"/>
                </a:solidFill>
              </a:rPr>
              <a:t>M</a:t>
            </a:r>
            <a:r>
              <a:rPr lang="en-US" sz="1200" dirty="0" err="1">
                <a:solidFill>
                  <a:schemeClr val="folHlink"/>
                </a:solidFill>
              </a:rPr>
              <a:t>ext</a:t>
            </a:r>
            <a:endParaRPr lang="en-US" sz="1200" dirty="0">
              <a:solidFill>
                <a:schemeClr val="folHlink"/>
              </a:solidFill>
            </a:endParaRPr>
          </a:p>
          <a:p>
            <a:pPr lvl="1">
              <a:lnSpc>
                <a:spcPct val="90000"/>
              </a:lnSpc>
            </a:pPr>
            <a:r>
              <a:rPr lang="en-US" sz="1800" dirty="0"/>
              <a:t>(</a:t>
            </a:r>
            <a:r>
              <a:rPr lang="en-US" sz="1800" dirty="0" err="1"/>
              <a:t>X</a:t>
            </a:r>
            <a:r>
              <a:rPr lang="en-US" sz="1500" dirty="0" err="1"/>
              <a:t>w</a:t>
            </a:r>
            <a:r>
              <a:rPr lang="en-US" sz="1800" dirty="0" err="1"/>
              <a:t>,Y</a:t>
            </a:r>
            <a:r>
              <a:rPr lang="en-US" sz="1500" dirty="0" err="1"/>
              <a:t>w</a:t>
            </a:r>
            <a:r>
              <a:rPr lang="en-US" sz="1800" dirty="0" err="1"/>
              <a:t>,Z</a:t>
            </a:r>
            <a:r>
              <a:rPr lang="en-US" sz="1500" dirty="0" err="1"/>
              <a:t>w</a:t>
            </a:r>
            <a:r>
              <a:rPr lang="en-US" sz="1800" dirty="0"/>
              <a:t>)</a:t>
            </a:r>
            <a:r>
              <a:rPr lang="en-US" sz="1800" baseline="30000" dirty="0"/>
              <a:t>T</a:t>
            </a:r>
            <a:r>
              <a:rPr lang="en-US" sz="1800" dirty="0"/>
              <a:t> -&gt; (</a:t>
            </a:r>
            <a:r>
              <a:rPr lang="en-US" sz="1800" dirty="0" err="1"/>
              <a:t>x</a:t>
            </a:r>
            <a:r>
              <a:rPr lang="en-US" sz="1500" dirty="0" err="1"/>
              <a:t>im</a:t>
            </a:r>
            <a:r>
              <a:rPr lang="en-US" sz="1800" dirty="0"/>
              <a:t>, </a:t>
            </a:r>
            <a:r>
              <a:rPr lang="en-US" sz="1800" dirty="0" err="1"/>
              <a:t>y</a:t>
            </a:r>
            <a:r>
              <a:rPr lang="en-US" sz="1500" dirty="0" err="1"/>
              <a:t>im</a:t>
            </a:r>
            <a:r>
              <a:rPr lang="en-US" sz="1800" dirty="0"/>
              <a:t>)</a:t>
            </a:r>
            <a:r>
              <a:rPr lang="en-US" sz="1800" baseline="30000" dirty="0"/>
              <a:t>T</a:t>
            </a:r>
          </a:p>
          <a:p>
            <a:pPr lvl="1">
              <a:lnSpc>
                <a:spcPct val="90000"/>
              </a:lnSpc>
            </a:pPr>
            <a:r>
              <a:rPr lang="en-US" sz="1800" dirty="0">
                <a:solidFill>
                  <a:srgbClr val="D82204"/>
                </a:solidFill>
              </a:rPr>
              <a:t>Linear Transform from projective space to projective plane</a:t>
            </a:r>
          </a:p>
          <a:p>
            <a:pPr lvl="1">
              <a:lnSpc>
                <a:spcPct val="90000"/>
              </a:lnSpc>
            </a:pPr>
            <a:r>
              <a:rPr lang="en-US" sz="1800" dirty="0">
                <a:solidFill>
                  <a:schemeClr val="tx1"/>
                </a:solidFill>
              </a:rPr>
              <a:t>M defined up to a scale factor – 11 independent entries</a:t>
            </a:r>
          </a:p>
          <a:p>
            <a:pPr>
              <a:lnSpc>
                <a:spcPct val="90000"/>
              </a:lnSpc>
            </a:pPr>
            <a:endParaRPr lang="en-US" dirty="0"/>
          </a:p>
          <a:p>
            <a:pPr>
              <a:lnSpc>
                <a:spcPct val="90000"/>
              </a:lnSpc>
            </a:pPr>
            <a:endParaRPr lang="en-US" dirty="0"/>
          </a:p>
        </p:txBody>
      </p:sp>
      <p:graphicFrame>
        <p:nvGraphicFramePr>
          <p:cNvPr id="860164" name="Object 4"/>
          <p:cNvGraphicFramePr>
            <a:graphicFrameLocks noChangeAspect="1"/>
          </p:cNvGraphicFramePr>
          <p:nvPr/>
        </p:nvGraphicFramePr>
        <p:xfrm>
          <a:off x="6400800" y="1295400"/>
          <a:ext cx="2189163" cy="1550988"/>
        </p:xfrm>
        <a:graphic>
          <a:graphicData uri="http://schemas.openxmlformats.org/presentationml/2006/ole">
            <mc:AlternateContent xmlns:mc="http://schemas.openxmlformats.org/markup-compatibility/2006">
              <mc:Choice xmlns:v="urn:schemas-microsoft-com:vml" Requires="v">
                <p:oleObj name="Equation" r:id="rId3" imgW="1498320" imgH="1066680" progId="Equation.3">
                  <p:embed/>
                </p:oleObj>
              </mc:Choice>
              <mc:Fallback>
                <p:oleObj name="Equation" r:id="rId3" imgW="1498320" imgH="10666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295400"/>
                        <a:ext cx="2189163" cy="1550988"/>
                      </a:xfrm>
                      <a:prstGeom prst="rect">
                        <a:avLst/>
                      </a:prstGeom>
                      <a:solidFill>
                        <a:srgbClr val="FFCC99"/>
                      </a:solidFill>
                    </p:spPr>
                  </p:pic>
                </p:oleObj>
              </mc:Fallback>
            </mc:AlternateContent>
          </a:graphicData>
        </a:graphic>
      </p:graphicFrame>
      <p:graphicFrame>
        <p:nvGraphicFramePr>
          <p:cNvPr id="860168" name="Object 8"/>
          <p:cNvGraphicFramePr>
            <a:graphicFrameLocks noChangeAspect="1"/>
          </p:cNvGraphicFramePr>
          <p:nvPr/>
        </p:nvGraphicFramePr>
        <p:xfrm>
          <a:off x="4495800" y="2895600"/>
          <a:ext cx="3200400" cy="1014413"/>
        </p:xfrm>
        <a:graphic>
          <a:graphicData uri="http://schemas.openxmlformats.org/presentationml/2006/ole">
            <mc:AlternateContent xmlns:mc="http://schemas.openxmlformats.org/markup-compatibility/2006">
              <mc:Choice xmlns:v="urn:schemas-microsoft-com:vml" Requires="v">
                <p:oleObj name="Equation" r:id="rId5" imgW="2552400" imgH="812520" progId="Equation.3">
                  <p:embed/>
                </p:oleObj>
              </mc:Choice>
              <mc:Fallback>
                <p:oleObj name="Equation" r:id="rId5" imgW="2552400" imgH="81252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895600"/>
                        <a:ext cx="3200400" cy="1014413"/>
                      </a:xfrm>
                      <a:prstGeom prst="rect">
                        <a:avLst/>
                      </a:prstGeom>
                      <a:solidFill>
                        <a:srgbClr val="FFFF99"/>
                      </a:solidFill>
                    </p:spPr>
                  </p:pic>
                </p:oleObj>
              </mc:Fallback>
            </mc:AlternateContent>
          </a:graphicData>
        </a:graphic>
      </p:graphicFrame>
      <p:graphicFrame>
        <p:nvGraphicFramePr>
          <p:cNvPr id="860169" name="Object 9"/>
          <p:cNvGraphicFramePr>
            <a:graphicFrameLocks noChangeAspect="1"/>
          </p:cNvGraphicFramePr>
          <p:nvPr/>
        </p:nvGraphicFramePr>
        <p:xfrm>
          <a:off x="4495800" y="3962400"/>
          <a:ext cx="1905000" cy="830263"/>
        </p:xfrm>
        <a:graphic>
          <a:graphicData uri="http://schemas.openxmlformats.org/presentationml/2006/ole">
            <mc:AlternateContent xmlns:mc="http://schemas.openxmlformats.org/markup-compatibility/2006">
              <mc:Choice xmlns:v="urn:schemas-microsoft-com:vml" Requires="v">
                <p:oleObj name="Equation" r:id="rId7" imgW="1625400" imgH="711000" progId="Equation.3">
                  <p:embed/>
                </p:oleObj>
              </mc:Choice>
              <mc:Fallback>
                <p:oleObj name="Equation" r:id="rId7" imgW="1625400" imgH="71100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3962400"/>
                        <a:ext cx="1905000" cy="830263"/>
                      </a:xfrm>
                      <a:prstGeom prst="rect">
                        <a:avLst/>
                      </a:prstGeom>
                      <a:solidFill>
                        <a:srgbClr val="FFFF99"/>
                      </a:solidFill>
                    </p:spPr>
                  </p:pic>
                </p:oleObj>
              </mc:Fallback>
            </mc:AlternateContent>
          </a:graphicData>
        </a:graphic>
      </p:graphicFrame>
      <p:sp>
        <p:nvSpPr>
          <p:cNvPr id="860170" name="AutoShape 10"/>
          <p:cNvSpPr>
            <a:spLocks noChangeArrowheads="1"/>
          </p:cNvSpPr>
          <p:nvPr/>
        </p:nvSpPr>
        <p:spPr bwMode="auto">
          <a:xfrm>
            <a:off x="6019800" y="1752600"/>
            <a:ext cx="304800" cy="304800"/>
          </a:xfrm>
          <a:prstGeom prst="lef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860171" name="Object 11"/>
          <p:cNvGraphicFramePr>
            <a:graphicFrameLocks noChangeAspect="1"/>
          </p:cNvGraphicFramePr>
          <p:nvPr/>
        </p:nvGraphicFramePr>
        <p:xfrm>
          <a:off x="4267200" y="1676400"/>
          <a:ext cx="1595438" cy="701675"/>
        </p:xfrm>
        <a:graphic>
          <a:graphicData uri="http://schemas.openxmlformats.org/presentationml/2006/ole">
            <mc:AlternateContent xmlns:mc="http://schemas.openxmlformats.org/markup-compatibility/2006">
              <mc:Choice xmlns:v="urn:schemas-microsoft-com:vml" Requires="v">
                <p:oleObj name="Equation" r:id="rId9" imgW="1091880" imgH="482400" progId="Equation.3">
                  <p:embed/>
                </p:oleObj>
              </mc:Choice>
              <mc:Fallback>
                <p:oleObj name="Equation" r:id="rId9" imgW="1091880" imgH="4824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1676400"/>
                        <a:ext cx="1595438" cy="701675"/>
                      </a:xfrm>
                      <a:prstGeom prst="rect">
                        <a:avLst/>
                      </a:prstGeom>
                      <a:solidFill>
                        <a:srgbClr val="FF99CC"/>
                      </a:solidFill>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1524000" y="228600"/>
            <a:ext cx="7620000" cy="609600"/>
          </a:xfrm>
        </p:spPr>
        <p:txBody>
          <a:bodyPr/>
          <a:lstStyle/>
          <a:p>
            <a:r>
              <a:rPr lang="en-US"/>
              <a:t>Linear Version of Perspective Projection</a:t>
            </a:r>
          </a:p>
        </p:txBody>
      </p:sp>
      <p:sp>
        <p:nvSpPr>
          <p:cNvPr id="858115" name="Rectangle 3"/>
          <p:cNvSpPr>
            <a:spLocks noGrp="1" noChangeArrowheads="1"/>
          </p:cNvSpPr>
          <p:nvPr>
            <p:ph type="body" idx="1"/>
          </p:nvPr>
        </p:nvSpPr>
        <p:spPr>
          <a:xfrm>
            <a:off x="609600" y="1219200"/>
            <a:ext cx="7848600" cy="5181600"/>
          </a:xfrm>
          <a:noFill/>
          <a:ln/>
        </p:spPr>
        <p:txBody>
          <a:bodyPr/>
          <a:lstStyle/>
          <a:p>
            <a:r>
              <a:rPr lang="en-US" sz="2000" dirty="0"/>
              <a:t>World to Camera</a:t>
            </a:r>
          </a:p>
          <a:p>
            <a:pPr lvl="1"/>
            <a:r>
              <a:rPr lang="en-US" sz="1600" dirty="0"/>
              <a:t>Camera: P = (X,Y,Z)</a:t>
            </a:r>
            <a:r>
              <a:rPr lang="en-US" sz="1600" baseline="30000" dirty="0"/>
              <a:t>T</a:t>
            </a:r>
          </a:p>
          <a:p>
            <a:pPr lvl="1"/>
            <a:r>
              <a:rPr lang="en-US" sz="1600" dirty="0"/>
              <a:t>World: P</a:t>
            </a:r>
            <a:r>
              <a:rPr lang="en-US" sz="1500" dirty="0"/>
              <a:t>w</a:t>
            </a:r>
            <a:r>
              <a:rPr lang="en-US" sz="1600" dirty="0"/>
              <a:t> = (</a:t>
            </a:r>
            <a:r>
              <a:rPr lang="en-US" sz="1600" dirty="0" err="1"/>
              <a:t>X</a:t>
            </a:r>
            <a:r>
              <a:rPr lang="en-US" sz="1500" dirty="0" err="1"/>
              <a:t>w</a:t>
            </a:r>
            <a:r>
              <a:rPr lang="en-US" sz="1600" dirty="0" err="1"/>
              <a:t>,Y</a:t>
            </a:r>
            <a:r>
              <a:rPr lang="en-US" sz="1500" dirty="0" err="1"/>
              <a:t>w</a:t>
            </a:r>
            <a:r>
              <a:rPr lang="en-US" sz="1600" dirty="0" err="1"/>
              <a:t>,Z</a:t>
            </a:r>
            <a:r>
              <a:rPr lang="en-US" sz="1500" dirty="0" err="1"/>
              <a:t>w</a:t>
            </a:r>
            <a:r>
              <a:rPr lang="en-US" sz="1600" dirty="0"/>
              <a:t>)</a:t>
            </a:r>
            <a:r>
              <a:rPr lang="en-US" sz="1600" baseline="30000" dirty="0"/>
              <a:t>T</a:t>
            </a:r>
            <a:endParaRPr lang="en-US" sz="1600" dirty="0"/>
          </a:p>
          <a:p>
            <a:pPr lvl="1"/>
            <a:r>
              <a:rPr lang="en-US" sz="1600" dirty="0"/>
              <a:t>Transform: R, T </a:t>
            </a:r>
            <a:endParaRPr lang="en-US" sz="3300" dirty="0"/>
          </a:p>
          <a:p>
            <a:r>
              <a:rPr lang="en-US" sz="2000" dirty="0"/>
              <a:t>Camera to Image</a:t>
            </a:r>
          </a:p>
          <a:p>
            <a:pPr lvl="1"/>
            <a:r>
              <a:rPr lang="en-US" sz="1600" dirty="0"/>
              <a:t>Camera: P = (X,Y,Z)</a:t>
            </a:r>
            <a:r>
              <a:rPr lang="en-US" sz="1600" baseline="30000" dirty="0"/>
              <a:t>T</a:t>
            </a:r>
            <a:endParaRPr lang="en-US" sz="1600" dirty="0"/>
          </a:p>
          <a:p>
            <a:pPr lvl="1"/>
            <a:r>
              <a:rPr lang="en-US" sz="1600" dirty="0"/>
              <a:t>Image: p = (</a:t>
            </a:r>
            <a:r>
              <a:rPr lang="en-US" sz="1600" dirty="0" err="1"/>
              <a:t>x,y</a:t>
            </a:r>
            <a:r>
              <a:rPr lang="en-US" sz="1600" dirty="0"/>
              <a:t>)</a:t>
            </a:r>
            <a:r>
              <a:rPr lang="en-US" sz="1600" baseline="30000" dirty="0"/>
              <a:t>T</a:t>
            </a:r>
            <a:endParaRPr lang="en-US" sz="1600" b="1" dirty="0"/>
          </a:p>
          <a:p>
            <a:pPr lvl="1"/>
            <a:r>
              <a:rPr lang="en-US" sz="1600" dirty="0"/>
              <a:t>Not linear equations</a:t>
            </a:r>
          </a:p>
          <a:p>
            <a:r>
              <a:rPr lang="en-US" sz="2000" dirty="0"/>
              <a:t>Image to Frame</a:t>
            </a:r>
          </a:p>
          <a:p>
            <a:pPr lvl="1"/>
            <a:r>
              <a:rPr lang="en-US" sz="1600" dirty="0"/>
              <a:t>Neglecting distortion</a:t>
            </a:r>
            <a:endParaRPr lang="en-US" sz="1500" dirty="0"/>
          </a:p>
          <a:p>
            <a:pPr lvl="1"/>
            <a:r>
              <a:rPr lang="en-US" sz="1600" dirty="0"/>
              <a:t>Frame (</a:t>
            </a:r>
            <a:r>
              <a:rPr lang="en-US" sz="1600" dirty="0" err="1"/>
              <a:t>x</a:t>
            </a:r>
            <a:r>
              <a:rPr lang="en-US" sz="1500" dirty="0" err="1"/>
              <a:t>im</a:t>
            </a:r>
            <a:r>
              <a:rPr lang="en-US" sz="1600" dirty="0"/>
              <a:t>, </a:t>
            </a:r>
            <a:r>
              <a:rPr lang="en-US" sz="1600" dirty="0" err="1"/>
              <a:t>y</a:t>
            </a:r>
            <a:r>
              <a:rPr lang="en-US" sz="1500" dirty="0" err="1"/>
              <a:t>im</a:t>
            </a:r>
            <a:r>
              <a:rPr lang="en-US" sz="1600" dirty="0"/>
              <a:t>)</a:t>
            </a:r>
            <a:r>
              <a:rPr lang="en-US" sz="1600" baseline="30000" dirty="0"/>
              <a:t>T</a:t>
            </a:r>
          </a:p>
          <a:p>
            <a:r>
              <a:rPr lang="en-US" sz="2000" dirty="0">
                <a:solidFill>
                  <a:srgbClr val="D82204"/>
                </a:solidFill>
              </a:rPr>
              <a:t>World to Frame</a:t>
            </a:r>
          </a:p>
          <a:p>
            <a:pPr lvl="1"/>
            <a:r>
              <a:rPr lang="en-US" sz="1600" dirty="0"/>
              <a:t>(</a:t>
            </a:r>
            <a:r>
              <a:rPr lang="en-US" sz="1600" dirty="0" err="1"/>
              <a:t>X</a:t>
            </a:r>
            <a:r>
              <a:rPr lang="en-US" sz="1500" dirty="0" err="1"/>
              <a:t>w</a:t>
            </a:r>
            <a:r>
              <a:rPr lang="en-US" sz="1600" dirty="0" err="1"/>
              <a:t>,Y</a:t>
            </a:r>
            <a:r>
              <a:rPr lang="en-US" sz="1500" dirty="0" err="1"/>
              <a:t>w</a:t>
            </a:r>
            <a:r>
              <a:rPr lang="en-US" sz="1600" dirty="0" err="1"/>
              <a:t>,Z</a:t>
            </a:r>
            <a:r>
              <a:rPr lang="en-US" sz="1500" dirty="0" err="1"/>
              <a:t>w</a:t>
            </a:r>
            <a:r>
              <a:rPr lang="en-US" sz="1600" dirty="0"/>
              <a:t>)</a:t>
            </a:r>
            <a:r>
              <a:rPr lang="en-US" sz="1600" baseline="30000" dirty="0"/>
              <a:t>T</a:t>
            </a:r>
            <a:r>
              <a:rPr lang="en-US" sz="1600" dirty="0"/>
              <a:t> -&gt; (</a:t>
            </a:r>
            <a:r>
              <a:rPr lang="en-US" sz="1600" dirty="0" err="1"/>
              <a:t>x</a:t>
            </a:r>
            <a:r>
              <a:rPr lang="en-US" sz="1500" dirty="0" err="1"/>
              <a:t>im</a:t>
            </a:r>
            <a:r>
              <a:rPr lang="en-US" sz="1600" dirty="0"/>
              <a:t>, </a:t>
            </a:r>
            <a:r>
              <a:rPr lang="en-US" sz="1600" dirty="0" err="1"/>
              <a:t>y</a:t>
            </a:r>
            <a:r>
              <a:rPr lang="en-US" sz="1500" dirty="0" err="1"/>
              <a:t>im</a:t>
            </a:r>
            <a:r>
              <a:rPr lang="en-US" sz="1600" dirty="0"/>
              <a:t>)</a:t>
            </a:r>
            <a:r>
              <a:rPr lang="en-US" sz="1600" baseline="30000" dirty="0"/>
              <a:t>T</a:t>
            </a:r>
          </a:p>
          <a:p>
            <a:pPr lvl="1"/>
            <a:r>
              <a:rPr lang="en-US" sz="1600" dirty="0"/>
              <a:t>Effective focal lengths</a:t>
            </a:r>
          </a:p>
          <a:p>
            <a:pPr lvl="2"/>
            <a:r>
              <a:rPr lang="en-US" sz="1400" dirty="0" err="1">
                <a:solidFill>
                  <a:srgbClr val="D82204"/>
                </a:solidFill>
              </a:rPr>
              <a:t>f</a:t>
            </a:r>
            <a:r>
              <a:rPr lang="en-US" sz="900" dirty="0" err="1">
                <a:solidFill>
                  <a:srgbClr val="D82204"/>
                </a:solidFill>
              </a:rPr>
              <a:t>x</a:t>
            </a:r>
            <a:r>
              <a:rPr lang="en-US" sz="1400" dirty="0">
                <a:solidFill>
                  <a:srgbClr val="D82204"/>
                </a:solidFill>
              </a:rPr>
              <a:t> = f/</a:t>
            </a:r>
            <a:r>
              <a:rPr lang="en-US" sz="1400" dirty="0" err="1">
                <a:solidFill>
                  <a:srgbClr val="D82204"/>
                </a:solidFill>
              </a:rPr>
              <a:t>s</a:t>
            </a:r>
            <a:r>
              <a:rPr lang="en-US" sz="900" dirty="0" err="1">
                <a:solidFill>
                  <a:srgbClr val="D82204"/>
                </a:solidFill>
              </a:rPr>
              <a:t>x</a:t>
            </a:r>
            <a:r>
              <a:rPr lang="en-US" sz="1400" dirty="0">
                <a:solidFill>
                  <a:srgbClr val="D82204"/>
                </a:solidFill>
              </a:rPr>
              <a:t>, </a:t>
            </a:r>
            <a:r>
              <a:rPr lang="en-US" sz="1400" dirty="0" err="1">
                <a:solidFill>
                  <a:srgbClr val="D82204"/>
                </a:solidFill>
              </a:rPr>
              <a:t>f</a:t>
            </a:r>
            <a:r>
              <a:rPr lang="en-US" sz="900" dirty="0" err="1">
                <a:solidFill>
                  <a:srgbClr val="D82204"/>
                </a:solidFill>
              </a:rPr>
              <a:t>y</a:t>
            </a:r>
            <a:r>
              <a:rPr lang="en-US" sz="1400" dirty="0">
                <a:solidFill>
                  <a:srgbClr val="D82204"/>
                </a:solidFill>
              </a:rPr>
              <a:t>=f/</a:t>
            </a:r>
            <a:r>
              <a:rPr lang="en-US" sz="1400" dirty="0" err="1">
                <a:solidFill>
                  <a:srgbClr val="D82204"/>
                </a:solidFill>
              </a:rPr>
              <a:t>s</a:t>
            </a:r>
            <a:r>
              <a:rPr lang="en-US" sz="900" dirty="0" err="1">
                <a:solidFill>
                  <a:srgbClr val="D82204"/>
                </a:solidFill>
              </a:rPr>
              <a:t>y</a:t>
            </a:r>
            <a:endParaRPr lang="en-US" sz="900" dirty="0">
              <a:solidFill>
                <a:srgbClr val="D82204"/>
              </a:solidFill>
            </a:endParaRPr>
          </a:p>
          <a:p>
            <a:pPr lvl="2"/>
            <a:r>
              <a:rPr lang="en-US" sz="1400" dirty="0">
                <a:solidFill>
                  <a:srgbClr val="D82204"/>
                </a:solidFill>
              </a:rPr>
              <a:t>Three are not independent </a:t>
            </a:r>
          </a:p>
          <a:p>
            <a:endParaRPr lang="en-US" sz="2000" dirty="0"/>
          </a:p>
          <a:p>
            <a:endParaRPr lang="en-US" sz="2000" dirty="0"/>
          </a:p>
        </p:txBody>
      </p:sp>
      <p:graphicFrame>
        <p:nvGraphicFramePr>
          <p:cNvPr id="924672" name="Object 0"/>
          <p:cNvGraphicFramePr>
            <a:graphicFrameLocks noChangeAspect="1"/>
          </p:cNvGraphicFramePr>
          <p:nvPr/>
        </p:nvGraphicFramePr>
        <p:xfrm>
          <a:off x="3886200" y="1371600"/>
          <a:ext cx="5092700" cy="1085850"/>
        </p:xfrm>
        <a:graphic>
          <a:graphicData uri="http://schemas.openxmlformats.org/presentationml/2006/ole">
            <mc:AlternateContent xmlns:mc="http://schemas.openxmlformats.org/markup-compatibility/2006">
              <mc:Choice xmlns:v="urn:schemas-microsoft-com:vml" Requires="v">
                <p:oleObj name="Equation" r:id="rId3" imgW="3797280" imgH="812520" progId="Equation.3">
                  <p:embed/>
                </p:oleObj>
              </mc:Choice>
              <mc:Fallback>
                <p:oleObj name="Equation" r:id="rId3" imgW="379728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371600"/>
                        <a:ext cx="5092700" cy="1085850"/>
                      </a:xfrm>
                      <a:prstGeom prst="rect">
                        <a:avLst/>
                      </a:prstGeom>
                      <a:solidFill>
                        <a:srgbClr val="FFFF99"/>
                      </a:solidFill>
                    </p:spPr>
                  </p:pic>
                </p:oleObj>
              </mc:Fallback>
            </mc:AlternateContent>
          </a:graphicData>
        </a:graphic>
      </p:graphicFrame>
      <p:graphicFrame>
        <p:nvGraphicFramePr>
          <p:cNvPr id="924673" name="Object 1"/>
          <p:cNvGraphicFramePr>
            <a:graphicFrameLocks noChangeAspect="1"/>
          </p:cNvGraphicFramePr>
          <p:nvPr/>
        </p:nvGraphicFramePr>
        <p:xfrm>
          <a:off x="4572000" y="3886200"/>
          <a:ext cx="1981200" cy="835025"/>
        </p:xfrm>
        <a:graphic>
          <a:graphicData uri="http://schemas.openxmlformats.org/presentationml/2006/ole">
            <mc:AlternateContent xmlns:mc="http://schemas.openxmlformats.org/markup-compatibility/2006">
              <mc:Choice xmlns:v="urn:schemas-microsoft-com:vml" Requires="v">
                <p:oleObj name="Equation" r:id="rId5" imgW="1143000" imgH="482400" progId="Equation.3">
                  <p:embed/>
                </p:oleObj>
              </mc:Choice>
              <mc:Fallback>
                <p:oleObj name="Equation" r:id="rId5" imgW="11430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1981200" cy="835025"/>
                      </a:xfrm>
                      <a:prstGeom prst="rect">
                        <a:avLst/>
                      </a:prstGeom>
                      <a:solidFill>
                        <a:srgbClr val="FFFF99"/>
                      </a:solidFill>
                    </p:spPr>
                  </p:pic>
                </p:oleObj>
              </mc:Fallback>
            </mc:AlternateContent>
          </a:graphicData>
        </a:graphic>
      </p:graphicFrame>
      <p:graphicFrame>
        <p:nvGraphicFramePr>
          <p:cNvPr id="924674" name="Object 2"/>
          <p:cNvGraphicFramePr>
            <a:graphicFrameLocks noChangeAspect="1"/>
          </p:cNvGraphicFramePr>
          <p:nvPr/>
        </p:nvGraphicFramePr>
        <p:xfrm>
          <a:off x="4495800" y="2819400"/>
          <a:ext cx="2044700" cy="628650"/>
        </p:xfrm>
        <a:graphic>
          <a:graphicData uri="http://schemas.openxmlformats.org/presentationml/2006/ole">
            <mc:AlternateContent xmlns:mc="http://schemas.openxmlformats.org/markup-compatibility/2006">
              <mc:Choice xmlns:v="urn:schemas-microsoft-com:vml" Requires="v">
                <p:oleObj name="Equation" r:id="rId7" imgW="1282680" imgH="393480" progId="Equation.3">
                  <p:embed/>
                </p:oleObj>
              </mc:Choice>
              <mc:Fallback>
                <p:oleObj name="Equation" r:id="rId7" imgW="128268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2819400"/>
                        <a:ext cx="2044700" cy="628650"/>
                      </a:xfrm>
                      <a:prstGeom prst="rect">
                        <a:avLst/>
                      </a:prstGeom>
                      <a:solidFill>
                        <a:srgbClr val="FF99CC"/>
                      </a:solidFill>
                    </p:spPr>
                  </p:pic>
                </p:oleObj>
              </mc:Fallback>
            </mc:AlternateContent>
          </a:graphicData>
        </a:graphic>
      </p:graphicFrame>
      <p:graphicFrame>
        <p:nvGraphicFramePr>
          <p:cNvPr id="924675" name="Object 3"/>
          <p:cNvGraphicFramePr>
            <a:graphicFrameLocks noChangeAspect="1"/>
          </p:cNvGraphicFramePr>
          <p:nvPr/>
        </p:nvGraphicFramePr>
        <p:xfrm>
          <a:off x="4114800" y="4953000"/>
          <a:ext cx="4572000" cy="1546225"/>
        </p:xfrm>
        <a:graphic>
          <a:graphicData uri="http://schemas.openxmlformats.org/presentationml/2006/ole">
            <mc:AlternateContent xmlns:mc="http://schemas.openxmlformats.org/markup-compatibility/2006">
              <mc:Choice xmlns:v="urn:schemas-microsoft-com:vml" Requires="v">
                <p:oleObj name="Equation" r:id="rId9" imgW="2705040" imgH="914400" progId="Equation.3">
                  <p:embed/>
                </p:oleObj>
              </mc:Choice>
              <mc:Fallback>
                <p:oleObj name="Equation" r:id="rId9" imgW="2705040" imgH="914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4953000"/>
                        <a:ext cx="4572000" cy="1546225"/>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58130" name="AutoShape 18"/>
          <p:cNvSpPr>
            <a:spLocks noChangeArrowheads="1"/>
          </p:cNvSpPr>
          <p:nvPr/>
        </p:nvSpPr>
        <p:spPr bwMode="auto">
          <a:xfrm rot="-1838548">
            <a:off x="3733800" y="3124200"/>
            <a:ext cx="781050" cy="93345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8131" name="AutoShape 19"/>
          <p:cNvSpPr>
            <a:spLocks noChangeArrowheads="1"/>
          </p:cNvSpPr>
          <p:nvPr/>
        </p:nvSpPr>
        <p:spPr bwMode="auto">
          <a:xfrm rot="4093269">
            <a:off x="7048500" y="2476500"/>
            <a:ext cx="457200" cy="838200"/>
          </a:xfrm>
          <a:prstGeom prst="downArrow">
            <a:avLst>
              <a:gd name="adj1" fmla="val 50000"/>
              <a:gd name="adj2" fmla="val 458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1502597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3429000" y="685800"/>
            <a:ext cx="5181600" cy="609600"/>
          </a:xfrm>
        </p:spPr>
        <p:txBody>
          <a:bodyPr/>
          <a:lstStyle/>
          <a:p>
            <a:r>
              <a:rPr lang="en-US"/>
              <a:t>Linear Matrix Equation of perspective projection</a:t>
            </a:r>
          </a:p>
        </p:txBody>
      </p:sp>
      <p:sp>
        <p:nvSpPr>
          <p:cNvPr id="86016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Projective Space</a:t>
            </a:r>
          </a:p>
          <a:p>
            <a:pPr lvl="1">
              <a:lnSpc>
                <a:spcPct val="90000"/>
              </a:lnSpc>
            </a:pPr>
            <a:r>
              <a:rPr lang="en-US" sz="1800" dirty="0"/>
              <a:t>Add fourth coordinate </a:t>
            </a:r>
          </a:p>
          <a:p>
            <a:pPr lvl="2">
              <a:lnSpc>
                <a:spcPct val="90000"/>
              </a:lnSpc>
            </a:pPr>
            <a:r>
              <a:rPr lang="en-US" sz="1700" dirty="0"/>
              <a:t>P</a:t>
            </a:r>
            <a:r>
              <a:rPr lang="en-US" sz="1000" dirty="0"/>
              <a:t>w</a:t>
            </a:r>
            <a:r>
              <a:rPr lang="en-US" sz="1700" dirty="0"/>
              <a:t> = (</a:t>
            </a:r>
            <a:r>
              <a:rPr lang="en-US" sz="1700" dirty="0" err="1"/>
              <a:t>X</a:t>
            </a:r>
            <a:r>
              <a:rPr lang="en-US" sz="1000" dirty="0" err="1"/>
              <a:t>w</a:t>
            </a:r>
            <a:r>
              <a:rPr lang="en-US" sz="1700" dirty="0" err="1"/>
              <a:t>,Y</a:t>
            </a:r>
            <a:r>
              <a:rPr lang="en-US" sz="1000" dirty="0" err="1"/>
              <a:t>w</a:t>
            </a:r>
            <a:r>
              <a:rPr lang="en-US" sz="1700" dirty="0" err="1"/>
              <a:t>,Z</a:t>
            </a:r>
            <a:r>
              <a:rPr lang="en-US" sz="1000" dirty="0" err="1"/>
              <a:t>w</a:t>
            </a:r>
            <a:r>
              <a:rPr lang="en-US" sz="1600" dirty="0"/>
              <a:t>, 1</a:t>
            </a:r>
            <a:r>
              <a:rPr lang="en-US" sz="1700" dirty="0"/>
              <a:t>)</a:t>
            </a:r>
            <a:r>
              <a:rPr lang="en-US" sz="1700" baseline="30000" dirty="0"/>
              <a:t>T</a:t>
            </a:r>
            <a:endParaRPr lang="en-US" sz="1700" dirty="0"/>
          </a:p>
          <a:p>
            <a:pPr lvl="1">
              <a:lnSpc>
                <a:spcPct val="90000"/>
              </a:lnSpc>
            </a:pPr>
            <a:r>
              <a:rPr lang="en-US" sz="1800" dirty="0"/>
              <a:t>Define (x</a:t>
            </a:r>
            <a:r>
              <a:rPr lang="en-US" sz="1500" dirty="0"/>
              <a:t>1</a:t>
            </a:r>
            <a:r>
              <a:rPr lang="en-US" sz="1800" dirty="0"/>
              <a:t>,x</a:t>
            </a:r>
            <a:r>
              <a:rPr lang="en-US" sz="1500" dirty="0"/>
              <a:t>2</a:t>
            </a:r>
            <a:r>
              <a:rPr lang="en-US" sz="1800" dirty="0"/>
              <a:t>,x</a:t>
            </a:r>
            <a:r>
              <a:rPr lang="en-US" sz="1500" dirty="0"/>
              <a:t>3</a:t>
            </a:r>
            <a:r>
              <a:rPr lang="en-US" sz="1800" dirty="0"/>
              <a:t>)</a:t>
            </a:r>
            <a:r>
              <a:rPr lang="en-US" sz="1800" baseline="30000" dirty="0"/>
              <a:t>T</a:t>
            </a:r>
            <a:r>
              <a:rPr lang="en-US" sz="1800" dirty="0"/>
              <a:t> such that</a:t>
            </a:r>
          </a:p>
          <a:p>
            <a:pPr lvl="2">
              <a:lnSpc>
                <a:spcPct val="90000"/>
              </a:lnSpc>
            </a:pPr>
            <a:r>
              <a:rPr lang="en-US" dirty="0"/>
              <a:t>x</a:t>
            </a:r>
            <a:r>
              <a:rPr lang="en-US" sz="900" dirty="0"/>
              <a:t>1</a:t>
            </a:r>
            <a:r>
              <a:rPr lang="en-US" sz="1700" dirty="0"/>
              <a:t>/</a:t>
            </a:r>
            <a:r>
              <a:rPr lang="en-US" dirty="0"/>
              <a:t>x</a:t>
            </a:r>
            <a:r>
              <a:rPr lang="en-US" sz="900" dirty="0"/>
              <a:t>3</a:t>
            </a:r>
            <a:r>
              <a:rPr lang="en-US" dirty="0"/>
              <a:t> =</a:t>
            </a:r>
            <a:r>
              <a:rPr lang="en-US" dirty="0" err="1"/>
              <a:t>x</a:t>
            </a:r>
            <a:r>
              <a:rPr lang="en-US" sz="1200" dirty="0" err="1"/>
              <a:t>im</a:t>
            </a:r>
            <a:r>
              <a:rPr lang="en-US" sz="1200" dirty="0"/>
              <a:t>, </a:t>
            </a:r>
            <a:r>
              <a:rPr lang="en-US" dirty="0"/>
              <a:t>x</a:t>
            </a:r>
            <a:r>
              <a:rPr lang="en-US" sz="900" dirty="0"/>
              <a:t>2</a:t>
            </a:r>
            <a:r>
              <a:rPr lang="en-US" sz="1700" dirty="0"/>
              <a:t>/</a:t>
            </a:r>
            <a:r>
              <a:rPr lang="en-US" dirty="0"/>
              <a:t>x</a:t>
            </a:r>
            <a:r>
              <a:rPr lang="en-US" sz="900" dirty="0"/>
              <a:t>3</a:t>
            </a:r>
            <a:r>
              <a:rPr lang="en-US" dirty="0"/>
              <a:t> =</a:t>
            </a:r>
            <a:r>
              <a:rPr lang="en-US" dirty="0" err="1"/>
              <a:t>y</a:t>
            </a:r>
            <a:r>
              <a:rPr lang="en-US" sz="1200" dirty="0" err="1"/>
              <a:t>im</a:t>
            </a:r>
            <a:endParaRPr lang="en-US" sz="1200" dirty="0"/>
          </a:p>
          <a:p>
            <a:pPr>
              <a:lnSpc>
                <a:spcPct val="90000"/>
              </a:lnSpc>
            </a:pPr>
            <a:r>
              <a:rPr lang="en-US" dirty="0"/>
              <a:t>3x4 Matrix </a:t>
            </a:r>
            <a:r>
              <a:rPr lang="en-US" dirty="0" err="1"/>
              <a:t>M</a:t>
            </a:r>
            <a:r>
              <a:rPr lang="en-US" sz="1400" dirty="0" err="1"/>
              <a:t>ext</a:t>
            </a:r>
            <a:endParaRPr lang="en-US" sz="1400" dirty="0"/>
          </a:p>
          <a:p>
            <a:pPr lvl="1">
              <a:lnSpc>
                <a:spcPct val="90000"/>
              </a:lnSpc>
            </a:pPr>
            <a:r>
              <a:rPr lang="en-US" sz="1800" dirty="0"/>
              <a:t>Only extrinsic parameters</a:t>
            </a:r>
          </a:p>
          <a:p>
            <a:pPr lvl="1">
              <a:lnSpc>
                <a:spcPct val="90000"/>
              </a:lnSpc>
            </a:pPr>
            <a:r>
              <a:rPr lang="en-US" sz="1800" dirty="0"/>
              <a:t>World to camera</a:t>
            </a:r>
            <a:endParaRPr lang="en-US" sz="1800" b="1" dirty="0"/>
          </a:p>
          <a:p>
            <a:pPr>
              <a:lnSpc>
                <a:spcPct val="90000"/>
              </a:lnSpc>
            </a:pPr>
            <a:r>
              <a:rPr lang="en-US" dirty="0"/>
              <a:t>3x3 Matrix M</a:t>
            </a:r>
            <a:r>
              <a:rPr lang="en-US" sz="1400" dirty="0"/>
              <a:t>int</a:t>
            </a:r>
            <a:endParaRPr lang="en-US" dirty="0"/>
          </a:p>
          <a:p>
            <a:pPr lvl="1">
              <a:lnSpc>
                <a:spcPct val="90000"/>
              </a:lnSpc>
            </a:pPr>
            <a:r>
              <a:rPr lang="en-US" sz="1800" dirty="0"/>
              <a:t>Only intrinsic parameters</a:t>
            </a:r>
            <a:endParaRPr lang="en-US" sz="1500" dirty="0"/>
          </a:p>
          <a:p>
            <a:pPr lvl="1">
              <a:lnSpc>
                <a:spcPct val="90000"/>
              </a:lnSpc>
            </a:pPr>
            <a:r>
              <a:rPr lang="en-US" sz="1800" dirty="0"/>
              <a:t>Camera to frame</a:t>
            </a:r>
          </a:p>
          <a:p>
            <a:pPr lvl="1">
              <a:lnSpc>
                <a:spcPct val="90000"/>
              </a:lnSpc>
            </a:pPr>
            <a:endParaRPr lang="en-US" sz="1800" baseline="30000" dirty="0"/>
          </a:p>
          <a:p>
            <a:pPr>
              <a:lnSpc>
                <a:spcPct val="90000"/>
              </a:lnSpc>
            </a:pPr>
            <a:r>
              <a:rPr lang="en-US" dirty="0">
                <a:solidFill>
                  <a:srgbClr val="D82204"/>
                </a:solidFill>
              </a:rPr>
              <a:t>Simple Matrix Product!  </a:t>
            </a:r>
            <a:r>
              <a:rPr lang="en-US" dirty="0">
                <a:solidFill>
                  <a:srgbClr val="0066FF"/>
                </a:solidFill>
              </a:rPr>
              <a:t>Projective Matrix</a:t>
            </a:r>
            <a:r>
              <a:rPr lang="en-US" dirty="0">
                <a:solidFill>
                  <a:srgbClr val="D82204"/>
                </a:solidFill>
              </a:rPr>
              <a:t> </a:t>
            </a:r>
            <a:r>
              <a:rPr lang="en-US" dirty="0">
                <a:solidFill>
                  <a:schemeClr val="folHlink"/>
                </a:solidFill>
              </a:rPr>
              <a:t>M= </a:t>
            </a:r>
            <a:r>
              <a:rPr lang="en-US" dirty="0" err="1">
                <a:solidFill>
                  <a:schemeClr val="folHlink"/>
                </a:solidFill>
              </a:rPr>
              <a:t>M</a:t>
            </a:r>
            <a:r>
              <a:rPr lang="en-US" sz="1200" dirty="0" err="1">
                <a:solidFill>
                  <a:schemeClr val="folHlink"/>
                </a:solidFill>
              </a:rPr>
              <a:t>int</a:t>
            </a:r>
            <a:r>
              <a:rPr lang="en-US" dirty="0" err="1">
                <a:solidFill>
                  <a:schemeClr val="folHlink"/>
                </a:solidFill>
              </a:rPr>
              <a:t>M</a:t>
            </a:r>
            <a:r>
              <a:rPr lang="en-US" sz="1200" dirty="0" err="1">
                <a:solidFill>
                  <a:schemeClr val="folHlink"/>
                </a:solidFill>
              </a:rPr>
              <a:t>ext</a:t>
            </a:r>
            <a:endParaRPr lang="en-US" sz="1200" dirty="0">
              <a:solidFill>
                <a:schemeClr val="folHlink"/>
              </a:solidFill>
            </a:endParaRPr>
          </a:p>
          <a:p>
            <a:pPr lvl="1">
              <a:lnSpc>
                <a:spcPct val="90000"/>
              </a:lnSpc>
            </a:pPr>
            <a:r>
              <a:rPr lang="en-US" sz="1800" dirty="0"/>
              <a:t>(</a:t>
            </a:r>
            <a:r>
              <a:rPr lang="en-US" sz="1800" dirty="0" err="1"/>
              <a:t>X</a:t>
            </a:r>
            <a:r>
              <a:rPr lang="en-US" sz="1500" dirty="0" err="1"/>
              <a:t>w</a:t>
            </a:r>
            <a:r>
              <a:rPr lang="en-US" sz="1800" dirty="0" err="1"/>
              <a:t>,Y</a:t>
            </a:r>
            <a:r>
              <a:rPr lang="en-US" sz="1500" dirty="0" err="1"/>
              <a:t>w</a:t>
            </a:r>
            <a:r>
              <a:rPr lang="en-US" sz="1800" dirty="0" err="1"/>
              <a:t>,Z</a:t>
            </a:r>
            <a:r>
              <a:rPr lang="en-US" sz="1500" dirty="0" err="1"/>
              <a:t>w</a:t>
            </a:r>
            <a:r>
              <a:rPr lang="en-US" sz="1800" dirty="0"/>
              <a:t>)</a:t>
            </a:r>
            <a:r>
              <a:rPr lang="en-US" sz="1800" baseline="30000" dirty="0"/>
              <a:t>T</a:t>
            </a:r>
            <a:r>
              <a:rPr lang="en-US" sz="1800" dirty="0"/>
              <a:t> -&gt; (</a:t>
            </a:r>
            <a:r>
              <a:rPr lang="en-US" sz="1800" dirty="0" err="1"/>
              <a:t>x</a:t>
            </a:r>
            <a:r>
              <a:rPr lang="en-US" sz="1500" dirty="0" err="1"/>
              <a:t>im</a:t>
            </a:r>
            <a:r>
              <a:rPr lang="en-US" sz="1800" dirty="0"/>
              <a:t>, </a:t>
            </a:r>
            <a:r>
              <a:rPr lang="en-US" sz="1800" dirty="0" err="1"/>
              <a:t>y</a:t>
            </a:r>
            <a:r>
              <a:rPr lang="en-US" sz="1500" dirty="0" err="1"/>
              <a:t>im</a:t>
            </a:r>
            <a:r>
              <a:rPr lang="en-US" sz="1800" dirty="0"/>
              <a:t>)</a:t>
            </a:r>
            <a:r>
              <a:rPr lang="en-US" sz="1800" baseline="30000" dirty="0"/>
              <a:t>T</a:t>
            </a:r>
          </a:p>
          <a:p>
            <a:pPr lvl="1">
              <a:lnSpc>
                <a:spcPct val="90000"/>
              </a:lnSpc>
            </a:pPr>
            <a:r>
              <a:rPr lang="en-US" sz="1800" dirty="0">
                <a:solidFill>
                  <a:srgbClr val="D82204"/>
                </a:solidFill>
              </a:rPr>
              <a:t>Linear Transform from projective space to projective plane</a:t>
            </a:r>
          </a:p>
          <a:p>
            <a:pPr lvl="1">
              <a:lnSpc>
                <a:spcPct val="90000"/>
              </a:lnSpc>
            </a:pPr>
            <a:r>
              <a:rPr lang="en-US" sz="1800" dirty="0">
                <a:solidFill>
                  <a:schemeClr val="tx1"/>
                </a:solidFill>
              </a:rPr>
              <a:t>M defined up to a scale factor – 11 independent entries</a:t>
            </a:r>
          </a:p>
          <a:p>
            <a:pPr>
              <a:lnSpc>
                <a:spcPct val="90000"/>
              </a:lnSpc>
            </a:pPr>
            <a:endParaRPr lang="en-US" dirty="0"/>
          </a:p>
          <a:p>
            <a:pPr>
              <a:lnSpc>
                <a:spcPct val="90000"/>
              </a:lnSpc>
            </a:pPr>
            <a:endParaRPr lang="en-US" dirty="0"/>
          </a:p>
        </p:txBody>
      </p:sp>
      <p:graphicFrame>
        <p:nvGraphicFramePr>
          <p:cNvPr id="860164" name="Object 4"/>
          <p:cNvGraphicFramePr>
            <a:graphicFrameLocks noChangeAspect="1"/>
          </p:cNvGraphicFramePr>
          <p:nvPr/>
        </p:nvGraphicFramePr>
        <p:xfrm>
          <a:off x="6400800" y="1295400"/>
          <a:ext cx="2189163" cy="1550988"/>
        </p:xfrm>
        <a:graphic>
          <a:graphicData uri="http://schemas.openxmlformats.org/presentationml/2006/ole">
            <mc:AlternateContent xmlns:mc="http://schemas.openxmlformats.org/markup-compatibility/2006">
              <mc:Choice xmlns:v="urn:schemas-microsoft-com:vml" Requires="v">
                <p:oleObj name="Equation" r:id="rId3" imgW="1498320" imgH="1066680" progId="Equation.3">
                  <p:embed/>
                </p:oleObj>
              </mc:Choice>
              <mc:Fallback>
                <p:oleObj name="Equation" r:id="rId3" imgW="1498320" imgH="1066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295400"/>
                        <a:ext cx="2189163" cy="1550988"/>
                      </a:xfrm>
                      <a:prstGeom prst="rect">
                        <a:avLst/>
                      </a:prstGeom>
                      <a:solidFill>
                        <a:srgbClr val="FFCC99"/>
                      </a:solidFill>
                    </p:spPr>
                  </p:pic>
                </p:oleObj>
              </mc:Fallback>
            </mc:AlternateContent>
          </a:graphicData>
        </a:graphic>
      </p:graphicFrame>
      <p:graphicFrame>
        <p:nvGraphicFramePr>
          <p:cNvPr id="860168" name="Object 8"/>
          <p:cNvGraphicFramePr>
            <a:graphicFrameLocks noChangeAspect="1"/>
          </p:cNvGraphicFramePr>
          <p:nvPr/>
        </p:nvGraphicFramePr>
        <p:xfrm>
          <a:off x="4495800" y="2895600"/>
          <a:ext cx="3200400" cy="1014413"/>
        </p:xfrm>
        <a:graphic>
          <a:graphicData uri="http://schemas.openxmlformats.org/presentationml/2006/ole">
            <mc:AlternateContent xmlns:mc="http://schemas.openxmlformats.org/markup-compatibility/2006">
              <mc:Choice xmlns:v="urn:schemas-microsoft-com:vml" Requires="v">
                <p:oleObj name="Equation" r:id="rId5" imgW="2552400" imgH="812520" progId="Equation.3">
                  <p:embed/>
                </p:oleObj>
              </mc:Choice>
              <mc:Fallback>
                <p:oleObj name="Equation" r:id="rId5" imgW="2552400" imgH="8125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895600"/>
                        <a:ext cx="3200400" cy="1014413"/>
                      </a:xfrm>
                      <a:prstGeom prst="rect">
                        <a:avLst/>
                      </a:prstGeom>
                      <a:solidFill>
                        <a:srgbClr val="FFFF99"/>
                      </a:solidFill>
                    </p:spPr>
                  </p:pic>
                </p:oleObj>
              </mc:Fallback>
            </mc:AlternateContent>
          </a:graphicData>
        </a:graphic>
      </p:graphicFrame>
      <p:graphicFrame>
        <p:nvGraphicFramePr>
          <p:cNvPr id="860169" name="Object 9"/>
          <p:cNvGraphicFramePr>
            <a:graphicFrameLocks noChangeAspect="1"/>
          </p:cNvGraphicFramePr>
          <p:nvPr/>
        </p:nvGraphicFramePr>
        <p:xfrm>
          <a:off x="4495800" y="3962400"/>
          <a:ext cx="1905000" cy="830263"/>
        </p:xfrm>
        <a:graphic>
          <a:graphicData uri="http://schemas.openxmlformats.org/presentationml/2006/ole">
            <mc:AlternateContent xmlns:mc="http://schemas.openxmlformats.org/markup-compatibility/2006">
              <mc:Choice xmlns:v="urn:schemas-microsoft-com:vml" Requires="v">
                <p:oleObj name="Equation" r:id="rId7" imgW="1625400" imgH="711000" progId="Equation.3">
                  <p:embed/>
                </p:oleObj>
              </mc:Choice>
              <mc:Fallback>
                <p:oleObj name="Equation" r:id="rId7" imgW="1625400" imgH="711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3962400"/>
                        <a:ext cx="1905000" cy="830263"/>
                      </a:xfrm>
                      <a:prstGeom prst="rect">
                        <a:avLst/>
                      </a:prstGeom>
                      <a:solidFill>
                        <a:srgbClr val="FFFF99"/>
                      </a:solidFill>
                    </p:spPr>
                  </p:pic>
                </p:oleObj>
              </mc:Fallback>
            </mc:AlternateContent>
          </a:graphicData>
        </a:graphic>
      </p:graphicFrame>
      <p:sp>
        <p:nvSpPr>
          <p:cNvPr id="860170" name="AutoShape 10"/>
          <p:cNvSpPr>
            <a:spLocks noChangeArrowheads="1"/>
          </p:cNvSpPr>
          <p:nvPr/>
        </p:nvSpPr>
        <p:spPr bwMode="auto">
          <a:xfrm>
            <a:off x="6019800" y="1752600"/>
            <a:ext cx="304800" cy="304800"/>
          </a:xfrm>
          <a:prstGeom prst="lef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860171" name="Object 11"/>
          <p:cNvGraphicFramePr>
            <a:graphicFrameLocks noChangeAspect="1"/>
          </p:cNvGraphicFramePr>
          <p:nvPr/>
        </p:nvGraphicFramePr>
        <p:xfrm>
          <a:off x="4267200" y="1676400"/>
          <a:ext cx="1595438" cy="701675"/>
        </p:xfrm>
        <a:graphic>
          <a:graphicData uri="http://schemas.openxmlformats.org/presentationml/2006/ole">
            <mc:AlternateContent xmlns:mc="http://schemas.openxmlformats.org/markup-compatibility/2006">
              <mc:Choice xmlns:v="urn:schemas-microsoft-com:vml" Requires="v">
                <p:oleObj name="Equation" r:id="rId9" imgW="1091880" imgH="482400" progId="Equation.3">
                  <p:embed/>
                </p:oleObj>
              </mc:Choice>
              <mc:Fallback>
                <p:oleObj name="Equation" r:id="rId9" imgW="109188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1676400"/>
                        <a:ext cx="1595438" cy="701675"/>
                      </a:xfrm>
                      <a:prstGeom prst="rect">
                        <a:avLst/>
                      </a:prstGeom>
                      <a:solidFill>
                        <a:srgbClr val="FF99CC"/>
                      </a:solidFill>
                    </p:spPr>
                  </p:pic>
                </p:oleObj>
              </mc:Fallback>
            </mc:AlternateContent>
          </a:graphicData>
        </a:graphic>
      </p:graphicFrame>
    </p:spTree>
    <p:extLst>
      <p:ext uri="{BB962C8B-B14F-4D97-AF65-F5344CB8AC3E}">
        <p14:creationId xmlns:p14="http://schemas.microsoft.com/office/powerpoint/2010/main" val="1028663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3429000" y="304800"/>
            <a:ext cx="5181600" cy="609600"/>
          </a:xfrm>
        </p:spPr>
        <p:txBody>
          <a:bodyPr/>
          <a:lstStyle/>
          <a:p>
            <a:r>
              <a:rPr lang="en-US"/>
              <a:t>Three Camera Models</a:t>
            </a:r>
          </a:p>
        </p:txBody>
      </p:sp>
      <p:sp>
        <p:nvSpPr>
          <p:cNvPr id="864259" name="Rectangle 3"/>
          <p:cNvSpPr>
            <a:spLocks noGrp="1" noChangeArrowheads="1"/>
          </p:cNvSpPr>
          <p:nvPr>
            <p:ph type="body" idx="1"/>
          </p:nvPr>
        </p:nvSpPr>
        <p:spPr>
          <a:xfrm>
            <a:off x="381000" y="1219200"/>
            <a:ext cx="7848600" cy="5181600"/>
          </a:xfrm>
          <a:noFill/>
          <a:ln/>
        </p:spPr>
        <p:txBody>
          <a:bodyPr/>
          <a:lstStyle/>
          <a:p>
            <a:pPr>
              <a:lnSpc>
                <a:spcPct val="90000"/>
              </a:lnSpc>
            </a:pPr>
            <a:r>
              <a:rPr lang="en-US" dirty="0"/>
              <a:t>Perspective Camera Model</a:t>
            </a:r>
          </a:p>
          <a:p>
            <a:pPr lvl="1">
              <a:lnSpc>
                <a:spcPct val="90000"/>
              </a:lnSpc>
            </a:pPr>
            <a:r>
              <a:rPr lang="en-US" sz="1800" dirty="0"/>
              <a:t>Making some assumptions</a:t>
            </a:r>
          </a:p>
          <a:p>
            <a:pPr lvl="2">
              <a:lnSpc>
                <a:spcPct val="90000"/>
              </a:lnSpc>
            </a:pPr>
            <a:r>
              <a:rPr lang="en-US" sz="1600" dirty="0"/>
              <a:t>Known center: Ox = </a:t>
            </a:r>
            <a:r>
              <a:rPr lang="en-US" sz="1600" dirty="0" err="1"/>
              <a:t>Oy</a:t>
            </a:r>
            <a:r>
              <a:rPr lang="en-US" sz="1600" dirty="0"/>
              <a:t> = 0</a:t>
            </a:r>
          </a:p>
          <a:p>
            <a:pPr lvl="2">
              <a:lnSpc>
                <a:spcPct val="90000"/>
              </a:lnSpc>
            </a:pPr>
            <a:r>
              <a:rPr lang="en-US" sz="1600" dirty="0"/>
              <a:t>Square pixel: </a:t>
            </a:r>
            <a:r>
              <a:rPr lang="en-US" sz="1600" dirty="0" err="1"/>
              <a:t>Sx</a:t>
            </a:r>
            <a:r>
              <a:rPr lang="en-US" sz="1600" dirty="0"/>
              <a:t> = </a:t>
            </a:r>
            <a:r>
              <a:rPr lang="en-US" sz="1600" dirty="0" err="1"/>
              <a:t>Sy</a:t>
            </a:r>
            <a:r>
              <a:rPr lang="en-US" sz="1600" dirty="0"/>
              <a:t> = 1</a:t>
            </a:r>
          </a:p>
          <a:p>
            <a:pPr lvl="1">
              <a:lnSpc>
                <a:spcPct val="90000"/>
              </a:lnSpc>
            </a:pPr>
            <a:r>
              <a:rPr lang="en-US" sz="1800" dirty="0"/>
              <a:t>11 independent entries &lt;-&gt; 7 parameters</a:t>
            </a:r>
          </a:p>
          <a:p>
            <a:pPr>
              <a:lnSpc>
                <a:spcPct val="90000"/>
              </a:lnSpc>
            </a:pPr>
            <a:r>
              <a:rPr lang="en-US" dirty="0"/>
              <a:t>Weak-Perspective Camera Model</a:t>
            </a:r>
            <a:endParaRPr lang="en-US" sz="1400" dirty="0"/>
          </a:p>
          <a:p>
            <a:pPr lvl="1">
              <a:lnSpc>
                <a:spcPct val="90000"/>
              </a:lnSpc>
            </a:pPr>
            <a:r>
              <a:rPr lang="en-US" sz="1800" dirty="0"/>
              <a:t>Average Distance Z &gt;&gt; Range </a:t>
            </a:r>
            <a:r>
              <a:rPr lang="en-US" sz="1800" dirty="0" err="1">
                <a:latin typeface="Symbol" pitchFamily="18" charset="2"/>
              </a:rPr>
              <a:t>d</a:t>
            </a:r>
            <a:r>
              <a:rPr lang="en-US" sz="1800" dirty="0" err="1"/>
              <a:t>Z</a:t>
            </a:r>
            <a:endParaRPr lang="en-US" sz="1800" dirty="0"/>
          </a:p>
          <a:p>
            <a:pPr lvl="1">
              <a:lnSpc>
                <a:spcPct val="90000"/>
              </a:lnSpc>
            </a:pPr>
            <a:r>
              <a:rPr lang="en-US" sz="1800" dirty="0"/>
              <a:t>Define </a:t>
            </a:r>
            <a:r>
              <a:rPr lang="en-US" sz="1800" dirty="0" err="1"/>
              <a:t>centroid</a:t>
            </a:r>
            <a:r>
              <a:rPr lang="en-US" sz="1800" dirty="0"/>
              <a:t> vector P</a:t>
            </a:r>
            <a:r>
              <a:rPr lang="en-US" sz="1500" dirty="0"/>
              <a:t>w</a:t>
            </a:r>
          </a:p>
          <a:p>
            <a:pPr lvl="1">
              <a:lnSpc>
                <a:spcPct val="90000"/>
              </a:lnSpc>
            </a:pPr>
            <a:endParaRPr lang="en-US" sz="1800" dirty="0"/>
          </a:p>
          <a:p>
            <a:pPr lvl="1">
              <a:lnSpc>
                <a:spcPct val="90000"/>
              </a:lnSpc>
            </a:pPr>
            <a:r>
              <a:rPr lang="en-US" sz="1800" dirty="0"/>
              <a:t>8 independent entries</a:t>
            </a:r>
          </a:p>
          <a:p>
            <a:pPr>
              <a:lnSpc>
                <a:spcPct val="90000"/>
              </a:lnSpc>
            </a:pPr>
            <a:r>
              <a:rPr lang="en-US" dirty="0"/>
              <a:t>Affine Camera Model</a:t>
            </a:r>
          </a:p>
          <a:p>
            <a:pPr lvl="1">
              <a:lnSpc>
                <a:spcPct val="90000"/>
              </a:lnSpc>
            </a:pPr>
            <a:r>
              <a:rPr lang="en-US" sz="1800" dirty="0"/>
              <a:t>Mathematical Generalization of Weak-</a:t>
            </a:r>
            <a:r>
              <a:rPr lang="en-US" sz="1800" dirty="0" err="1"/>
              <a:t>Pers</a:t>
            </a:r>
            <a:endParaRPr lang="en-US" sz="1500" dirty="0"/>
          </a:p>
          <a:p>
            <a:pPr lvl="1">
              <a:lnSpc>
                <a:spcPct val="90000"/>
              </a:lnSpc>
            </a:pPr>
            <a:r>
              <a:rPr lang="en-US" sz="1800" dirty="0"/>
              <a:t>Doesn’t correspond to physical camera</a:t>
            </a:r>
          </a:p>
          <a:p>
            <a:pPr lvl="1">
              <a:lnSpc>
                <a:spcPct val="90000"/>
              </a:lnSpc>
            </a:pPr>
            <a:r>
              <a:rPr lang="en-US" sz="1800" dirty="0"/>
              <a:t>But simple equation and appealing geometry</a:t>
            </a:r>
          </a:p>
          <a:p>
            <a:pPr lvl="2">
              <a:lnSpc>
                <a:spcPct val="90000"/>
              </a:lnSpc>
            </a:pPr>
            <a:r>
              <a:rPr lang="en-US" sz="1600" dirty="0">
                <a:solidFill>
                  <a:srgbClr val="D82204"/>
                </a:solidFill>
              </a:rPr>
              <a:t>Doesn’t preserve angle BUT parallelism</a:t>
            </a:r>
          </a:p>
          <a:p>
            <a:pPr lvl="1">
              <a:lnSpc>
                <a:spcPct val="90000"/>
              </a:lnSpc>
            </a:pPr>
            <a:r>
              <a:rPr lang="en-US" sz="1800" dirty="0"/>
              <a:t>8 independent entries</a:t>
            </a:r>
          </a:p>
          <a:p>
            <a:pPr>
              <a:lnSpc>
                <a:spcPct val="90000"/>
              </a:lnSpc>
            </a:pPr>
            <a:endParaRPr lang="en-US" dirty="0"/>
          </a:p>
          <a:p>
            <a:pPr>
              <a:lnSpc>
                <a:spcPct val="90000"/>
              </a:lnSpc>
            </a:pPr>
            <a:endParaRPr lang="en-US" dirty="0"/>
          </a:p>
        </p:txBody>
      </p:sp>
      <p:graphicFrame>
        <p:nvGraphicFramePr>
          <p:cNvPr id="925696" name="Object 0"/>
          <p:cNvGraphicFramePr>
            <a:graphicFrameLocks noChangeAspect="1"/>
          </p:cNvGraphicFramePr>
          <p:nvPr/>
        </p:nvGraphicFramePr>
        <p:xfrm>
          <a:off x="4953000" y="1295400"/>
          <a:ext cx="3657600" cy="1120775"/>
        </p:xfrm>
        <a:graphic>
          <a:graphicData uri="http://schemas.openxmlformats.org/presentationml/2006/ole">
            <mc:AlternateContent xmlns:mc="http://schemas.openxmlformats.org/markup-compatibility/2006">
              <mc:Choice xmlns:v="urn:schemas-microsoft-com:vml" Requires="v">
                <p:oleObj name="Equation" r:id="rId3" imgW="2311200" imgH="711000" progId="Equation.3">
                  <p:embed/>
                </p:oleObj>
              </mc:Choice>
              <mc:Fallback>
                <p:oleObj name="Equation" r:id="rId3" imgW="2311200" imgH="7110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295400"/>
                        <a:ext cx="3657600" cy="1120775"/>
                      </a:xfrm>
                      <a:prstGeom prst="rect">
                        <a:avLst/>
                      </a:prstGeom>
                      <a:solidFill>
                        <a:srgbClr val="FFFF99"/>
                      </a:solidFill>
                    </p:spPr>
                  </p:pic>
                </p:oleObj>
              </mc:Fallback>
            </mc:AlternateContent>
          </a:graphicData>
        </a:graphic>
      </p:graphicFrame>
      <p:graphicFrame>
        <p:nvGraphicFramePr>
          <p:cNvPr id="925697" name="Object 1"/>
          <p:cNvGraphicFramePr>
            <a:graphicFrameLocks noChangeAspect="1"/>
          </p:cNvGraphicFramePr>
          <p:nvPr/>
        </p:nvGraphicFramePr>
        <p:xfrm>
          <a:off x="4743450" y="3352800"/>
          <a:ext cx="4460875" cy="1201738"/>
        </p:xfrm>
        <a:graphic>
          <a:graphicData uri="http://schemas.openxmlformats.org/presentationml/2006/ole">
            <mc:AlternateContent xmlns:mc="http://schemas.openxmlformats.org/markup-compatibility/2006">
              <mc:Choice xmlns:v="urn:schemas-microsoft-com:vml" Requires="v">
                <p:oleObj name="Equation" r:id="rId5" imgW="2819160" imgH="761760" progId="Equation.3">
                  <p:embed/>
                </p:oleObj>
              </mc:Choice>
              <mc:Fallback>
                <p:oleObj name="Equation" r:id="rId5" imgW="2819160" imgH="76176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3450" y="3352800"/>
                        <a:ext cx="4460875" cy="1201738"/>
                      </a:xfrm>
                      <a:prstGeom prst="rect">
                        <a:avLst/>
                      </a:prstGeom>
                      <a:solidFill>
                        <a:srgbClr val="FFFF99"/>
                      </a:solidFill>
                    </p:spPr>
                  </p:pic>
                </p:oleObj>
              </mc:Fallback>
            </mc:AlternateContent>
          </a:graphicData>
        </a:graphic>
      </p:graphicFrame>
      <p:graphicFrame>
        <p:nvGraphicFramePr>
          <p:cNvPr id="925698" name="Object 2"/>
          <p:cNvGraphicFramePr>
            <a:graphicFrameLocks noChangeAspect="1"/>
          </p:cNvGraphicFramePr>
          <p:nvPr/>
        </p:nvGraphicFramePr>
        <p:xfrm>
          <a:off x="2133600" y="3733800"/>
          <a:ext cx="1736725" cy="393700"/>
        </p:xfrm>
        <a:graphic>
          <a:graphicData uri="http://schemas.openxmlformats.org/presentationml/2006/ole">
            <mc:AlternateContent xmlns:mc="http://schemas.openxmlformats.org/markup-compatibility/2006">
              <mc:Choice xmlns:v="urn:schemas-microsoft-com:vml" Requires="v">
                <p:oleObj name="Equation" r:id="rId7" imgW="1231560" imgH="279360" progId="Equation.3">
                  <p:embed/>
                </p:oleObj>
              </mc:Choice>
              <mc:Fallback>
                <p:oleObj name="Equation" r:id="rId7" imgW="1231560" imgH="27936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733800"/>
                        <a:ext cx="1736725" cy="39370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4266" name="Line 10"/>
          <p:cNvSpPr>
            <a:spLocks noChangeShapeType="1"/>
          </p:cNvSpPr>
          <p:nvPr/>
        </p:nvSpPr>
        <p:spPr bwMode="auto">
          <a:xfrm>
            <a:off x="3048000" y="3157538"/>
            <a:ext cx="152400" cy="0"/>
          </a:xfrm>
          <a:prstGeom prst="line">
            <a:avLst/>
          </a:prstGeom>
          <a:noFill/>
          <a:ln w="25400">
            <a:solidFill>
              <a:schemeClr val="tx1"/>
            </a:solidFill>
            <a:round/>
            <a:headEnd type="none" w="sm" len="sm"/>
            <a:tailEnd type="none" w="sm" len="sm"/>
          </a:ln>
          <a:effectLst/>
        </p:spPr>
        <p:txBody>
          <a:bodyPr/>
          <a:lstStyle/>
          <a:p>
            <a:endParaRPr lang="en-US"/>
          </a:p>
        </p:txBody>
      </p:sp>
      <p:sp>
        <p:nvSpPr>
          <p:cNvPr id="864267" name="Line 11"/>
          <p:cNvSpPr>
            <a:spLocks noChangeShapeType="1"/>
          </p:cNvSpPr>
          <p:nvPr/>
        </p:nvSpPr>
        <p:spPr bwMode="auto">
          <a:xfrm>
            <a:off x="3495675" y="3487738"/>
            <a:ext cx="152400" cy="0"/>
          </a:xfrm>
          <a:prstGeom prst="line">
            <a:avLst/>
          </a:prstGeom>
          <a:noFill/>
          <a:ln w="25400">
            <a:solidFill>
              <a:schemeClr val="tx1"/>
            </a:solidFill>
            <a:round/>
            <a:headEnd type="none" w="sm" len="sm"/>
            <a:tailEnd type="none" w="sm" len="sm"/>
          </a:ln>
          <a:effectLst/>
        </p:spPr>
        <p:txBody>
          <a:bodyPr/>
          <a:lstStyle/>
          <a:p>
            <a:endParaRPr lang="en-US"/>
          </a:p>
        </p:txBody>
      </p:sp>
      <p:graphicFrame>
        <p:nvGraphicFramePr>
          <p:cNvPr id="925699" name="Object 3"/>
          <p:cNvGraphicFramePr>
            <a:graphicFrameLocks noChangeAspect="1"/>
          </p:cNvGraphicFramePr>
          <p:nvPr/>
        </p:nvGraphicFramePr>
        <p:xfrm>
          <a:off x="6019800" y="4953000"/>
          <a:ext cx="2852738" cy="1122363"/>
        </p:xfrm>
        <a:graphic>
          <a:graphicData uri="http://schemas.openxmlformats.org/presentationml/2006/ole">
            <mc:AlternateContent xmlns:mc="http://schemas.openxmlformats.org/markup-compatibility/2006">
              <mc:Choice xmlns:v="urn:schemas-microsoft-com:vml" Requires="v">
                <p:oleObj name="Equation" r:id="rId9" imgW="1803240" imgH="711000" progId="Equation.3">
                  <p:embed/>
                </p:oleObj>
              </mc:Choice>
              <mc:Fallback>
                <p:oleObj name="Equation" r:id="rId9" imgW="1803240" imgH="7110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4953000"/>
                        <a:ext cx="2852738" cy="1122363"/>
                      </a:xfrm>
                      <a:prstGeom prst="rect">
                        <a:avLst/>
                      </a:prstGeom>
                      <a:solidFill>
                        <a:srgbClr val="FFFF99"/>
                      </a:solidFill>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1026"/>
          <p:cNvSpPr>
            <a:spLocks noGrp="1" noChangeArrowheads="1"/>
          </p:cNvSpPr>
          <p:nvPr>
            <p:ph type="title"/>
          </p:nvPr>
        </p:nvSpPr>
        <p:spPr>
          <a:xfrm>
            <a:off x="3429000" y="304800"/>
            <a:ext cx="5181600" cy="609600"/>
          </a:xfrm>
        </p:spPr>
        <p:txBody>
          <a:bodyPr/>
          <a:lstStyle/>
          <a:p>
            <a:r>
              <a:rPr lang="en-US" dirty="0"/>
              <a:t>Camera Models for a Plane </a:t>
            </a:r>
          </a:p>
        </p:txBody>
      </p:sp>
      <p:sp>
        <p:nvSpPr>
          <p:cNvPr id="866307" name="Rectangle 1027"/>
          <p:cNvSpPr>
            <a:spLocks noGrp="1" noChangeArrowheads="1"/>
          </p:cNvSpPr>
          <p:nvPr>
            <p:ph type="body" idx="1"/>
          </p:nvPr>
        </p:nvSpPr>
        <p:spPr>
          <a:xfrm>
            <a:off x="381000" y="1219200"/>
            <a:ext cx="7848600" cy="5181600"/>
          </a:xfrm>
          <a:noFill/>
          <a:ln/>
        </p:spPr>
        <p:txBody>
          <a:bodyPr/>
          <a:lstStyle/>
          <a:p>
            <a:r>
              <a:rPr lang="en-US" dirty="0"/>
              <a:t>Planes are very common in the Man-Made World</a:t>
            </a:r>
          </a:p>
          <a:p>
            <a:pPr lvl="1"/>
            <a:endParaRPr lang="en-US" sz="1800" dirty="0"/>
          </a:p>
          <a:p>
            <a:pPr lvl="1"/>
            <a:endParaRPr lang="en-US" sz="1800" dirty="0"/>
          </a:p>
          <a:p>
            <a:pPr lvl="1"/>
            <a:r>
              <a:rPr lang="en-US" sz="1800" dirty="0"/>
              <a:t>One more constraint for all points:  </a:t>
            </a:r>
            <a:r>
              <a:rPr lang="en-US" sz="1800" dirty="0" err="1"/>
              <a:t>Zw</a:t>
            </a:r>
            <a:r>
              <a:rPr lang="en-US" sz="1800" dirty="0"/>
              <a:t> is a function of </a:t>
            </a:r>
            <a:r>
              <a:rPr lang="en-US" sz="1800" dirty="0" err="1"/>
              <a:t>Xw</a:t>
            </a:r>
            <a:r>
              <a:rPr lang="en-US" sz="1800" dirty="0"/>
              <a:t> and </a:t>
            </a:r>
            <a:r>
              <a:rPr lang="en-US" sz="1800" dirty="0" err="1"/>
              <a:t>Yw</a:t>
            </a:r>
            <a:endParaRPr lang="en-US" sz="1800" dirty="0"/>
          </a:p>
          <a:p>
            <a:r>
              <a:rPr lang="en-US" dirty="0"/>
              <a:t>Special case: Ground Plane </a:t>
            </a:r>
            <a:endParaRPr lang="en-US" sz="1400" dirty="0"/>
          </a:p>
          <a:p>
            <a:pPr lvl="1"/>
            <a:r>
              <a:rPr lang="en-US" sz="1800" dirty="0" err="1"/>
              <a:t>Z</a:t>
            </a:r>
            <a:r>
              <a:rPr lang="en-US" sz="1500" dirty="0" err="1"/>
              <a:t>w</a:t>
            </a:r>
            <a:r>
              <a:rPr lang="en-US" sz="1800" dirty="0"/>
              <a:t>=0</a:t>
            </a:r>
            <a:endParaRPr lang="en-US" sz="1500" dirty="0"/>
          </a:p>
          <a:p>
            <a:pPr lvl="1"/>
            <a:r>
              <a:rPr lang="en-US" sz="1800" dirty="0"/>
              <a:t>P</a:t>
            </a:r>
            <a:r>
              <a:rPr lang="en-US" sz="1500" dirty="0"/>
              <a:t>w </a:t>
            </a:r>
            <a:r>
              <a:rPr lang="en-US" sz="1800" dirty="0"/>
              <a:t>=(</a:t>
            </a:r>
            <a:r>
              <a:rPr lang="en-US" sz="1800" dirty="0" err="1"/>
              <a:t>X</a:t>
            </a:r>
            <a:r>
              <a:rPr lang="en-US" sz="1500" dirty="0" err="1"/>
              <a:t>w</a:t>
            </a:r>
            <a:r>
              <a:rPr lang="en-US" sz="1800" dirty="0"/>
              <a:t>, Y</a:t>
            </a:r>
            <a:r>
              <a:rPr lang="en-US" sz="1500" dirty="0"/>
              <a:t>w</a:t>
            </a:r>
            <a:r>
              <a:rPr lang="en-US" sz="1800" dirty="0"/>
              <a:t>,0, 1)</a:t>
            </a:r>
            <a:r>
              <a:rPr lang="en-US" sz="1800" baseline="30000" dirty="0"/>
              <a:t>T</a:t>
            </a:r>
          </a:p>
          <a:p>
            <a:pPr lvl="1"/>
            <a:r>
              <a:rPr lang="en-US" sz="1800" dirty="0"/>
              <a:t>3D point -&gt; 2D point</a:t>
            </a:r>
          </a:p>
          <a:p>
            <a:r>
              <a:rPr lang="en-US" dirty="0"/>
              <a:t>Projective Model of a Plane</a:t>
            </a:r>
          </a:p>
          <a:p>
            <a:pPr lvl="1"/>
            <a:r>
              <a:rPr lang="en-US" sz="1800" dirty="0"/>
              <a:t>8 independent entries</a:t>
            </a:r>
          </a:p>
          <a:p>
            <a:r>
              <a:rPr lang="en-US" dirty="0"/>
              <a:t>General Form ?</a:t>
            </a:r>
          </a:p>
          <a:p>
            <a:pPr lvl="1"/>
            <a:r>
              <a:rPr lang="en-US" sz="1800" dirty="0"/>
              <a:t>8 independent entries</a:t>
            </a:r>
          </a:p>
          <a:p>
            <a:endParaRPr lang="en-US" b="1" dirty="0"/>
          </a:p>
        </p:txBody>
      </p:sp>
      <p:graphicFrame>
        <p:nvGraphicFramePr>
          <p:cNvPr id="866308" name="Object 1028"/>
          <p:cNvGraphicFramePr>
            <a:graphicFrameLocks noChangeAspect="1"/>
          </p:cNvGraphicFramePr>
          <p:nvPr/>
        </p:nvGraphicFramePr>
        <p:xfrm>
          <a:off x="4724400" y="2895600"/>
          <a:ext cx="4554538" cy="1409700"/>
        </p:xfrm>
        <a:graphic>
          <a:graphicData uri="http://schemas.openxmlformats.org/presentationml/2006/ole">
            <mc:AlternateContent xmlns:mc="http://schemas.openxmlformats.org/markup-compatibility/2006">
              <mc:Choice xmlns:v="urn:schemas-microsoft-com:vml" Requires="v">
                <p:oleObj name="Equation" r:id="rId3" imgW="3022560" imgH="939600" progId="Equation.3">
                  <p:embed/>
                </p:oleObj>
              </mc:Choice>
              <mc:Fallback>
                <p:oleObj name="Equation" r:id="rId3" imgW="3022560" imgH="939600" progId="Equation.3">
                  <p:embed/>
                  <p:pic>
                    <p:nvPicPr>
                      <p:cNvPr id="0"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895600"/>
                        <a:ext cx="4554538" cy="1409700"/>
                      </a:xfrm>
                      <a:prstGeom prst="rect">
                        <a:avLst/>
                      </a:prstGeom>
                      <a:solidFill>
                        <a:srgbClr val="FFFF99"/>
                      </a:solidFill>
                    </p:spPr>
                  </p:pic>
                </p:oleObj>
              </mc:Fallback>
            </mc:AlternateContent>
          </a:graphicData>
        </a:graphic>
      </p:graphicFrame>
      <p:graphicFrame>
        <p:nvGraphicFramePr>
          <p:cNvPr id="866310" name="Object 1030"/>
          <p:cNvGraphicFramePr>
            <a:graphicFrameLocks noChangeAspect="1"/>
          </p:cNvGraphicFramePr>
          <p:nvPr/>
        </p:nvGraphicFramePr>
        <p:xfrm>
          <a:off x="1189038" y="1770063"/>
          <a:ext cx="2255837" cy="357187"/>
        </p:xfrm>
        <a:graphic>
          <a:graphicData uri="http://schemas.openxmlformats.org/presentationml/2006/ole">
            <mc:AlternateContent xmlns:mc="http://schemas.openxmlformats.org/markup-compatibility/2006">
              <mc:Choice xmlns:v="urn:schemas-microsoft-com:vml" Requires="v">
                <p:oleObj name="Equation" r:id="rId5" imgW="1600200" imgH="253800" progId="Equation.3">
                  <p:embed/>
                </p:oleObj>
              </mc:Choice>
              <mc:Fallback>
                <p:oleObj name="Equation" r:id="rId5" imgW="1600200" imgH="253800" progId="Equation.3">
                  <p:embed/>
                  <p:pic>
                    <p:nvPicPr>
                      <p:cNvPr id="0" name="Picture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1770063"/>
                        <a:ext cx="2255837" cy="357187"/>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66314" name="Object 1034"/>
          <p:cNvGraphicFramePr>
            <a:graphicFrameLocks noChangeAspect="1"/>
          </p:cNvGraphicFramePr>
          <p:nvPr/>
        </p:nvGraphicFramePr>
        <p:xfrm>
          <a:off x="4495800" y="1752600"/>
          <a:ext cx="949325" cy="393700"/>
        </p:xfrm>
        <a:graphic>
          <a:graphicData uri="http://schemas.openxmlformats.org/presentationml/2006/ole">
            <mc:AlternateContent xmlns:mc="http://schemas.openxmlformats.org/markup-compatibility/2006">
              <mc:Choice xmlns:v="urn:schemas-microsoft-com:vml" Requires="v">
                <p:oleObj name="Equation" r:id="rId7" imgW="672840" imgH="279360" progId="Equation.3">
                  <p:embed/>
                </p:oleObj>
              </mc:Choice>
              <mc:Fallback>
                <p:oleObj name="Equation" r:id="rId7" imgW="672840" imgH="279360" progId="Equation.3">
                  <p:embed/>
                  <p:pic>
                    <p:nvPicPr>
                      <p:cNvPr id="0" name="Picture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752600"/>
                        <a:ext cx="949325" cy="39370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6315" name="AutoShape 1035"/>
          <p:cNvSpPr>
            <a:spLocks noChangeArrowheads="1"/>
          </p:cNvSpPr>
          <p:nvPr/>
        </p:nvSpPr>
        <p:spPr bwMode="auto">
          <a:xfrm>
            <a:off x="3733800" y="1828800"/>
            <a:ext cx="533400" cy="228600"/>
          </a:xfrm>
          <a:prstGeom prst="leftRightArrow">
            <a:avLst>
              <a:gd name="adj1" fmla="val 50000"/>
              <a:gd name="adj2" fmla="val 46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3429000" y="304800"/>
            <a:ext cx="5181600" cy="609600"/>
          </a:xfrm>
        </p:spPr>
        <p:txBody>
          <a:bodyPr/>
          <a:lstStyle/>
          <a:p>
            <a:r>
              <a:rPr lang="en-US"/>
              <a:t>Camera Models for a Plane </a:t>
            </a:r>
          </a:p>
        </p:txBody>
      </p:sp>
      <p:sp>
        <p:nvSpPr>
          <p:cNvPr id="868355" name="Rectangle 3"/>
          <p:cNvSpPr>
            <a:spLocks noGrp="1" noChangeArrowheads="1"/>
          </p:cNvSpPr>
          <p:nvPr>
            <p:ph type="body" idx="1"/>
          </p:nvPr>
        </p:nvSpPr>
        <p:spPr>
          <a:xfrm>
            <a:off x="381000" y="1219200"/>
            <a:ext cx="7848600" cy="5181600"/>
          </a:xfrm>
          <a:noFill/>
          <a:ln/>
        </p:spPr>
        <p:txBody>
          <a:bodyPr/>
          <a:lstStyle/>
          <a:p>
            <a:r>
              <a:rPr lang="en-US"/>
              <a:t> A Plane in the World</a:t>
            </a:r>
          </a:p>
          <a:p>
            <a:pPr lvl="1"/>
            <a:endParaRPr lang="en-US" sz="1800"/>
          </a:p>
          <a:p>
            <a:pPr lvl="1"/>
            <a:endParaRPr lang="en-US" sz="1800"/>
          </a:p>
          <a:p>
            <a:pPr lvl="1"/>
            <a:r>
              <a:rPr lang="en-US" sz="1800"/>
              <a:t>One more constraint for all points:  Zw is a function of Xw and Yw</a:t>
            </a:r>
          </a:p>
          <a:p>
            <a:r>
              <a:rPr lang="en-US"/>
              <a:t>Special case: Ground Plane </a:t>
            </a:r>
            <a:endParaRPr lang="en-US" sz="1400"/>
          </a:p>
          <a:p>
            <a:pPr lvl="1"/>
            <a:r>
              <a:rPr lang="en-US" sz="1800"/>
              <a:t>Z</a:t>
            </a:r>
            <a:r>
              <a:rPr lang="en-US" sz="1200"/>
              <a:t>w</a:t>
            </a:r>
            <a:r>
              <a:rPr lang="en-US" sz="1800"/>
              <a:t>=0</a:t>
            </a:r>
            <a:endParaRPr lang="en-US" sz="1200"/>
          </a:p>
          <a:p>
            <a:pPr lvl="1"/>
            <a:r>
              <a:rPr lang="en-US" sz="1800"/>
              <a:t>P</a:t>
            </a:r>
            <a:r>
              <a:rPr lang="en-US" sz="1200"/>
              <a:t>w </a:t>
            </a:r>
            <a:r>
              <a:rPr lang="en-US" sz="1800"/>
              <a:t>=(X</a:t>
            </a:r>
            <a:r>
              <a:rPr lang="en-US" sz="1200"/>
              <a:t>w</a:t>
            </a:r>
            <a:r>
              <a:rPr lang="en-US" sz="1800"/>
              <a:t>, Y</a:t>
            </a:r>
            <a:r>
              <a:rPr lang="en-US" sz="1200"/>
              <a:t>w</a:t>
            </a:r>
            <a:r>
              <a:rPr lang="en-US" sz="1800"/>
              <a:t>,0, 1)</a:t>
            </a:r>
            <a:r>
              <a:rPr lang="en-US" sz="1800" baseline="30000"/>
              <a:t>T</a:t>
            </a:r>
          </a:p>
          <a:p>
            <a:pPr lvl="1"/>
            <a:r>
              <a:rPr lang="en-US" sz="1800"/>
              <a:t>3D point -&gt; 2D point</a:t>
            </a:r>
          </a:p>
          <a:p>
            <a:r>
              <a:rPr lang="en-US"/>
              <a:t>Projective Model of </a:t>
            </a:r>
            <a:r>
              <a:rPr lang="en-US" sz="1800"/>
              <a:t>Z</a:t>
            </a:r>
            <a:r>
              <a:rPr lang="en-US" sz="1300"/>
              <a:t>w</a:t>
            </a:r>
            <a:r>
              <a:rPr lang="en-US" sz="1800"/>
              <a:t>=0</a:t>
            </a:r>
            <a:endParaRPr lang="en-US"/>
          </a:p>
          <a:p>
            <a:pPr lvl="1"/>
            <a:r>
              <a:rPr lang="en-US" sz="1800"/>
              <a:t>8 independent entries</a:t>
            </a:r>
          </a:p>
          <a:p>
            <a:r>
              <a:rPr lang="en-US"/>
              <a:t>General Form ?</a:t>
            </a:r>
          </a:p>
          <a:p>
            <a:pPr lvl="1"/>
            <a:r>
              <a:rPr lang="en-US" sz="1800"/>
              <a:t>8 independent entries</a:t>
            </a:r>
          </a:p>
          <a:p>
            <a:endParaRPr lang="en-US" b="1"/>
          </a:p>
        </p:txBody>
      </p:sp>
      <p:graphicFrame>
        <p:nvGraphicFramePr>
          <p:cNvPr id="868356" name="Object 4"/>
          <p:cNvGraphicFramePr>
            <a:graphicFrameLocks noChangeAspect="1"/>
          </p:cNvGraphicFramePr>
          <p:nvPr/>
        </p:nvGraphicFramePr>
        <p:xfrm>
          <a:off x="4724400" y="2895600"/>
          <a:ext cx="4554538" cy="1409700"/>
        </p:xfrm>
        <a:graphic>
          <a:graphicData uri="http://schemas.openxmlformats.org/presentationml/2006/ole">
            <mc:AlternateContent xmlns:mc="http://schemas.openxmlformats.org/markup-compatibility/2006">
              <mc:Choice xmlns:v="urn:schemas-microsoft-com:vml" Requires="v">
                <p:oleObj name="Equation" r:id="rId3" imgW="3022560" imgH="939600" progId="Equation.3">
                  <p:embed/>
                </p:oleObj>
              </mc:Choice>
              <mc:Fallback>
                <p:oleObj name="Equation" r:id="rId3" imgW="3022560" imgH="939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895600"/>
                        <a:ext cx="4554538" cy="1409700"/>
                      </a:xfrm>
                      <a:prstGeom prst="rect">
                        <a:avLst/>
                      </a:prstGeom>
                      <a:solidFill>
                        <a:srgbClr val="FFFF99"/>
                      </a:solidFill>
                    </p:spPr>
                  </p:pic>
                </p:oleObj>
              </mc:Fallback>
            </mc:AlternateContent>
          </a:graphicData>
        </a:graphic>
      </p:graphicFrame>
      <p:graphicFrame>
        <p:nvGraphicFramePr>
          <p:cNvPr id="868357" name="Object 5"/>
          <p:cNvGraphicFramePr>
            <a:graphicFrameLocks noChangeAspect="1"/>
          </p:cNvGraphicFramePr>
          <p:nvPr/>
        </p:nvGraphicFramePr>
        <p:xfrm>
          <a:off x="1189038" y="1770063"/>
          <a:ext cx="2255837" cy="357187"/>
        </p:xfrm>
        <a:graphic>
          <a:graphicData uri="http://schemas.openxmlformats.org/presentationml/2006/ole">
            <mc:AlternateContent xmlns:mc="http://schemas.openxmlformats.org/markup-compatibility/2006">
              <mc:Choice xmlns:v="urn:schemas-microsoft-com:vml" Requires="v">
                <p:oleObj name="Equation" r:id="rId5" imgW="1600200" imgH="253800" progId="Equation.3">
                  <p:embed/>
                </p:oleObj>
              </mc:Choice>
              <mc:Fallback>
                <p:oleObj name="Equation" r:id="rId5" imgW="1600200" imgH="2538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1770063"/>
                        <a:ext cx="2255837" cy="357187"/>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68358" name="Object 6"/>
          <p:cNvGraphicFramePr>
            <a:graphicFrameLocks noChangeAspect="1"/>
          </p:cNvGraphicFramePr>
          <p:nvPr/>
        </p:nvGraphicFramePr>
        <p:xfrm>
          <a:off x="4495800" y="1752600"/>
          <a:ext cx="949325" cy="393700"/>
        </p:xfrm>
        <a:graphic>
          <a:graphicData uri="http://schemas.openxmlformats.org/presentationml/2006/ole">
            <mc:AlternateContent xmlns:mc="http://schemas.openxmlformats.org/markup-compatibility/2006">
              <mc:Choice xmlns:v="urn:schemas-microsoft-com:vml" Requires="v">
                <p:oleObj name="Equation" r:id="rId7" imgW="672840" imgH="279360" progId="Equation.3">
                  <p:embed/>
                </p:oleObj>
              </mc:Choice>
              <mc:Fallback>
                <p:oleObj name="Equation" r:id="rId7" imgW="672840" imgH="27936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752600"/>
                        <a:ext cx="949325" cy="39370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8359" name="AutoShape 7"/>
          <p:cNvSpPr>
            <a:spLocks noChangeArrowheads="1"/>
          </p:cNvSpPr>
          <p:nvPr/>
        </p:nvSpPr>
        <p:spPr bwMode="auto">
          <a:xfrm>
            <a:off x="3733800" y="1828800"/>
            <a:ext cx="533400" cy="228600"/>
          </a:xfrm>
          <a:prstGeom prst="leftRightArrow">
            <a:avLst>
              <a:gd name="adj1" fmla="val 50000"/>
              <a:gd name="adj2" fmla="val 46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68360" name="Rectangle 8"/>
          <p:cNvSpPr>
            <a:spLocks noChangeArrowheads="1"/>
          </p:cNvSpPr>
          <p:nvPr/>
        </p:nvSpPr>
        <p:spPr bwMode="auto">
          <a:xfrm>
            <a:off x="7010400" y="2819400"/>
            <a:ext cx="762000" cy="1524000"/>
          </a:xfrm>
          <a:prstGeom prst="rect">
            <a:avLst/>
          </a:prstGeom>
          <a:solidFill>
            <a:schemeClr val="tx1">
              <a:alpha val="50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868361" name="Object 9"/>
          <p:cNvGraphicFramePr>
            <a:graphicFrameLocks noChangeAspect="1"/>
          </p:cNvGraphicFramePr>
          <p:nvPr/>
        </p:nvGraphicFramePr>
        <p:xfrm>
          <a:off x="4572000" y="4800600"/>
          <a:ext cx="3581400" cy="1060450"/>
        </p:xfrm>
        <a:graphic>
          <a:graphicData uri="http://schemas.openxmlformats.org/presentationml/2006/ole">
            <mc:AlternateContent xmlns:mc="http://schemas.openxmlformats.org/markup-compatibility/2006">
              <mc:Choice xmlns:v="urn:schemas-microsoft-com:vml" Requires="v">
                <p:oleObj name="Equation" r:id="rId9" imgW="2400120" imgH="711000" progId="Equation.3">
                  <p:embed/>
                </p:oleObj>
              </mc:Choice>
              <mc:Fallback>
                <p:oleObj name="Equation" r:id="rId9" imgW="2400120" imgH="71100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800600"/>
                        <a:ext cx="3581400" cy="1060450"/>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8362" name="AutoShape 10"/>
          <p:cNvSpPr>
            <a:spLocks noChangeArrowheads="1"/>
          </p:cNvSpPr>
          <p:nvPr/>
        </p:nvSpPr>
        <p:spPr bwMode="auto">
          <a:xfrm>
            <a:off x="6629400" y="4343400"/>
            <a:ext cx="381000" cy="3810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429000" y="304800"/>
            <a:ext cx="5181600" cy="609600"/>
          </a:xfrm>
        </p:spPr>
        <p:txBody>
          <a:bodyPr/>
          <a:lstStyle/>
          <a:p>
            <a:r>
              <a:rPr lang="en-US"/>
              <a:t>Camera Models for a Plane </a:t>
            </a:r>
          </a:p>
        </p:txBody>
      </p:sp>
      <p:sp>
        <p:nvSpPr>
          <p:cNvPr id="870403" name="Rectangle 3"/>
          <p:cNvSpPr>
            <a:spLocks noGrp="1" noChangeArrowheads="1"/>
          </p:cNvSpPr>
          <p:nvPr>
            <p:ph type="body" idx="1"/>
          </p:nvPr>
        </p:nvSpPr>
        <p:spPr>
          <a:xfrm>
            <a:off x="381000" y="1219200"/>
            <a:ext cx="7848600" cy="5181600"/>
          </a:xfrm>
          <a:noFill/>
          <a:ln/>
        </p:spPr>
        <p:txBody>
          <a:bodyPr/>
          <a:lstStyle/>
          <a:p>
            <a:r>
              <a:rPr lang="en-US"/>
              <a:t> A Plane in the World</a:t>
            </a:r>
          </a:p>
          <a:p>
            <a:pPr lvl="1"/>
            <a:endParaRPr lang="en-US" sz="1800"/>
          </a:p>
          <a:p>
            <a:pPr lvl="1"/>
            <a:endParaRPr lang="en-US" sz="1800"/>
          </a:p>
          <a:p>
            <a:pPr lvl="1"/>
            <a:r>
              <a:rPr lang="en-US" sz="1800"/>
              <a:t>One more constraint for all points:  Zw is a function of Xw and Yw</a:t>
            </a:r>
          </a:p>
          <a:p>
            <a:r>
              <a:rPr lang="en-US"/>
              <a:t>Special case: Ground Plane </a:t>
            </a:r>
            <a:endParaRPr lang="en-US" sz="1400"/>
          </a:p>
          <a:p>
            <a:pPr lvl="1"/>
            <a:r>
              <a:rPr lang="en-US" sz="1800"/>
              <a:t>Z</a:t>
            </a:r>
            <a:r>
              <a:rPr lang="en-US" sz="1500"/>
              <a:t>w</a:t>
            </a:r>
            <a:r>
              <a:rPr lang="en-US" sz="1800"/>
              <a:t>=0</a:t>
            </a:r>
            <a:endParaRPr lang="en-US" sz="1500"/>
          </a:p>
          <a:p>
            <a:pPr lvl="1"/>
            <a:r>
              <a:rPr lang="en-US" sz="1800"/>
              <a:t>P</a:t>
            </a:r>
            <a:r>
              <a:rPr lang="en-US" sz="1500"/>
              <a:t>w </a:t>
            </a:r>
            <a:r>
              <a:rPr lang="en-US" sz="1800"/>
              <a:t>=(X</a:t>
            </a:r>
            <a:r>
              <a:rPr lang="en-US" sz="1500"/>
              <a:t>w</a:t>
            </a:r>
            <a:r>
              <a:rPr lang="en-US" sz="1800"/>
              <a:t>, Y</a:t>
            </a:r>
            <a:r>
              <a:rPr lang="en-US" sz="1500"/>
              <a:t>w</a:t>
            </a:r>
            <a:r>
              <a:rPr lang="en-US" sz="1800"/>
              <a:t>,0, 1)</a:t>
            </a:r>
            <a:r>
              <a:rPr lang="en-US" sz="1800" baseline="30000"/>
              <a:t>T</a:t>
            </a:r>
          </a:p>
          <a:p>
            <a:pPr lvl="1"/>
            <a:r>
              <a:rPr lang="en-US" sz="1800"/>
              <a:t>3D point -&gt; 2D point</a:t>
            </a:r>
          </a:p>
          <a:p>
            <a:r>
              <a:rPr lang="en-US"/>
              <a:t>Projective Model of </a:t>
            </a:r>
            <a:r>
              <a:rPr lang="en-US" sz="1800"/>
              <a:t>Z</a:t>
            </a:r>
            <a:r>
              <a:rPr lang="en-US" sz="1300"/>
              <a:t>w</a:t>
            </a:r>
            <a:r>
              <a:rPr lang="en-US" sz="1800"/>
              <a:t>=0</a:t>
            </a:r>
            <a:endParaRPr lang="en-US"/>
          </a:p>
          <a:p>
            <a:pPr lvl="1"/>
            <a:r>
              <a:rPr lang="en-US" sz="1800"/>
              <a:t>8 independent entries</a:t>
            </a:r>
          </a:p>
          <a:p>
            <a:r>
              <a:rPr lang="en-US"/>
              <a:t>General Form ?</a:t>
            </a:r>
          </a:p>
          <a:p>
            <a:pPr lvl="1"/>
            <a:r>
              <a:rPr lang="en-US" sz="1800"/>
              <a:t>n</a:t>
            </a:r>
            <a:r>
              <a:rPr lang="en-US" sz="1500"/>
              <a:t>z</a:t>
            </a:r>
            <a:r>
              <a:rPr lang="en-US" sz="1800"/>
              <a:t> = 1</a:t>
            </a:r>
          </a:p>
          <a:p>
            <a:pPr lvl="1"/>
            <a:endParaRPr lang="en-US" sz="1800"/>
          </a:p>
          <a:p>
            <a:pPr lvl="1"/>
            <a:r>
              <a:rPr lang="en-US" sz="1800"/>
              <a:t>8 independent entries</a:t>
            </a:r>
          </a:p>
          <a:p>
            <a:endParaRPr lang="en-US" b="1"/>
          </a:p>
        </p:txBody>
      </p:sp>
      <p:graphicFrame>
        <p:nvGraphicFramePr>
          <p:cNvPr id="926720" name="Object 0"/>
          <p:cNvGraphicFramePr>
            <a:graphicFrameLocks noChangeAspect="1"/>
          </p:cNvGraphicFramePr>
          <p:nvPr/>
        </p:nvGraphicFramePr>
        <p:xfrm>
          <a:off x="4867275" y="2895600"/>
          <a:ext cx="4268788" cy="1409700"/>
        </p:xfrm>
        <a:graphic>
          <a:graphicData uri="http://schemas.openxmlformats.org/presentationml/2006/ole">
            <mc:AlternateContent xmlns:mc="http://schemas.openxmlformats.org/markup-compatibility/2006">
              <mc:Choice xmlns:v="urn:schemas-microsoft-com:vml" Requires="v">
                <p:oleObj name="Equation" r:id="rId3" imgW="2831760" imgH="939600" progId="Equation.3">
                  <p:embed/>
                </p:oleObj>
              </mc:Choice>
              <mc:Fallback>
                <p:oleObj name="Equation" r:id="rId3" imgW="2831760" imgH="9396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275" y="2895600"/>
                        <a:ext cx="4268788" cy="1409700"/>
                      </a:xfrm>
                      <a:prstGeom prst="rect">
                        <a:avLst/>
                      </a:prstGeom>
                      <a:solidFill>
                        <a:srgbClr val="FFFF99"/>
                      </a:solidFill>
                    </p:spPr>
                  </p:pic>
                </p:oleObj>
              </mc:Fallback>
            </mc:AlternateContent>
          </a:graphicData>
        </a:graphic>
      </p:graphicFrame>
      <p:graphicFrame>
        <p:nvGraphicFramePr>
          <p:cNvPr id="926721" name="Object 1"/>
          <p:cNvGraphicFramePr>
            <a:graphicFrameLocks noChangeAspect="1"/>
          </p:cNvGraphicFramePr>
          <p:nvPr/>
        </p:nvGraphicFramePr>
        <p:xfrm>
          <a:off x="1189038" y="1770063"/>
          <a:ext cx="2255837" cy="357187"/>
        </p:xfrm>
        <a:graphic>
          <a:graphicData uri="http://schemas.openxmlformats.org/presentationml/2006/ole">
            <mc:AlternateContent xmlns:mc="http://schemas.openxmlformats.org/markup-compatibility/2006">
              <mc:Choice xmlns:v="urn:schemas-microsoft-com:vml" Requires="v">
                <p:oleObj name="Equation" r:id="rId5" imgW="1600200" imgH="253800" progId="Equation.3">
                  <p:embed/>
                </p:oleObj>
              </mc:Choice>
              <mc:Fallback>
                <p:oleObj name="Equation" r:id="rId5" imgW="1600200" imgH="2538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1770063"/>
                        <a:ext cx="2255837" cy="357187"/>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6722" name="Object 2"/>
          <p:cNvGraphicFramePr>
            <a:graphicFrameLocks noChangeAspect="1"/>
          </p:cNvGraphicFramePr>
          <p:nvPr/>
        </p:nvGraphicFramePr>
        <p:xfrm>
          <a:off x="4495800" y="1752600"/>
          <a:ext cx="949325" cy="393700"/>
        </p:xfrm>
        <a:graphic>
          <a:graphicData uri="http://schemas.openxmlformats.org/presentationml/2006/ole">
            <mc:AlternateContent xmlns:mc="http://schemas.openxmlformats.org/markup-compatibility/2006">
              <mc:Choice xmlns:v="urn:schemas-microsoft-com:vml" Requires="v">
                <p:oleObj name="Equation" r:id="rId7" imgW="672840" imgH="279360" progId="Equation.3">
                  <p:embed/>
                </p:oleObj>
              </mc:Choice>
              <mc:Fallback>
                <p:oleObj name="Equation" r:id="rId7" imgW="672840" imgH="27936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752600"/>
                        <a:ext cx="949325" cy="39370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70407" name="AutoShape 7"/>
          <p:cNvSpPr>
            <a:spLocks noChangeArrowheads="1"/>
          </p:cNvSpPr>
          <p:nvPr/>
        </p:nvSpPr>
        <p:spPr bwMode="auto">
          <a:xfrm>
            <a:off x="3733800" y="1828800"/>
            <a:ext cx="533400" cy="228600"/>
          </a:xfrm>
          <a:prstGeom prst="leftRightArrow">
            <a:avLst>
              <a:gd name="adj1" fmla="val 50000"/>
              <a:gd name="adj2" fmla="val 46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26723" name="Object 3"/>
          <p:cNvGraphicFramePr>
            <a:graphicFrameLocks noChangeAspect="1"/>
          </p:cNvGraphicFramePr>
          <p:nvPr/>
        </p:nvGraphicFramePr>
        <p:xfrm>
          <a:off x="3352800" y="4953000"/>
          <a:ext cx="5627688" cy="1041400"/>
        </p:xfrm>
        <a:graphic>
          <a:graphicData uri="http://schemas.openxmlformats.org/presentationml/2006/ole">
            <mc:AlternateContent xmlns:mc="http://schemas.openxmlformats.org/markup-compatibility/2006">
              <mc:Choice xmlns:v="urn:schemas-microsoft-com:vml" Requires="v">
                <p:oleObj name="Equation" r:id="rId9" imgW="4114800" imgH="761760" progId="Equation.3">
                  <p:embed/>
                </p:oleObj>
              </mc:Choice>
              <mc:Fallback>
                <p:oleObj name="Equation" r:id="rId9" imgW="4114800" imgH="76176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953000"/>
                        <a:ext cx="5627688" cy="1041400"/>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6724" name="Object 4"/>
          <p:cNvGraphicFramePr>
            <a:graphicFrameLocks noChangeAspect="1"/>
          </p:cNvGraphicFramePr>
          <p:nvPr/>
        </p:nvGraphicFramePr>
        <p:xfrm>
          <a:off x="1219200" y="5638800"/>
          <a:ext cx="2022475" cy="357188"/>
        </p:xfrm>
        <a:graphic>
          <a:graphicData uri="http://schemas.openxmlformats.org/presentationml/2006/ole">
            <mc:AlternateContent xmlns:mc="http://schemas.openxmlformats.org/markup-compatibility/2006">
              <mc:Choice xmlns:v="urn:schemas-microsoft-com:vml" Requires="v">
                <p:oleObj name="Equation" r:id="rId11" imgW="1434960" imgH="253800" progId="Equation.3">
                  <p:embed/>
                </p:oleObj>
              </mc:Choice>
              <mc:Fallback>
                <p:oleObj name="Equation" r:id="rId11" imgW="1434960" imgH="253800" progId="Equation.3">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5638800"/>
                        <a:ext cx="2022475" cy="357188"/>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70412" name="Rectangle 12"/>
          <p:cNvSpPr>
            <a:spLocks noChangeArrowheads="1"/>
          </p:cNvSpPr>
          <p:nvPr/>
        </p:nvSpPr>
        <p:spPr bwMode="auto">
          <a:xfrm>
            <a:off x="3657600" y="6172200"/>
            <a:ext cx="4902200" cy="420688"/>
          </a:xfrm>
          <a:prstGeom prst="rect">
            <a:avLst/>
          </a:prstGeom>
          <a:noFill/>
          <a:ln w="12700">
            <a:noFill/>
            <a:miter lim="800000"/>
            <a:headEnd type="none" w="sm" len="sm"/>
            <a:tailEnd type="none" w="sm" len="sm"/>
          </a:ln>
          <a:effectLst/>
        </p:spPr>
        <p:txBody>
          <a:bodyPr wrap="none">
            <a:spAutoFit/>
          </a:bodyPr>
          <a:lstStyle/>
          <a:p>
            <a:pPr>
              <a:lnSpc>
                <a:spcPct val="90000"/>
              </a:lnSpc>
              <a:spcBef>
                <a:spcPct val="20000"/>
              </a:spcBef>
              <a:buClr>
                <a:srgbClr val="0066FF"/>
              </a:buClr>
              <a:buSzPct val="75000"/>
              <a:buFont typeface="Zapf Dingbats" charset="2"/>
              <a:buChar char="n"/>
            </a:pPr>
            <a:r>
              <a:rPr lang="en-US" sz="2400">
                <a:solidFill>
                  <a:srgbClr val="C0C0C0"/>
                </a:solidFill>
              </a:rPr>
              <a:t> 2D (x</a:t>
            </a:r>
            <a:r>
              <a:rPr lang="en-US" sz="2400" baseline="-25000">
                <a:solidFill>
                  <a:srgbClr val="C0C0C0"/>
                </a:solidFill>
              </a:rPr>
              <a:t>im</a:t>
            </a:r>
            <a:r>
              <a:rPr lang="en-US" sz="2400">
                <a:solidFill>
                  <a:srgbClr val="C0C0C0"/>
                </a:solidFill>
              </a:rPr>
              <a:t>,y</a:t>
            </a:r>
            <a:r>
              <a:rPr lang="en-US" sz="2400" baseline="-25000">
                <a:solidFill>
                  <a:srgbClr val="C0C0C0"/>
                </a:solidFill>
              </a:rPr>
              <a:t>im</a:t>
            </a:r>
            <a:r>
              <a:rPr lang="en-US" sz="2400">
                <a:solidFill>
                  <a:srgbClr val="C0C0C0"/>
                </a:solidFill>
              </a:rPr>
              <a:t>) -&gt; 3D  (X</a:t>
            </a:r>
            <a:r>
              <a:rPr lang="en-US" sz="2400" baseline="-25000">
                <a:solidFill>
                  <a:srgbClr val="C0C0C0"/>
                </a:solidFill>
              </a:rPr>
              <a:t>w</a:t>
            </a:r>
            <a:r>
              <a:rPr lang="en-US" sz="2400">
                <a:solidFill>
                  <a:srgbClr val="C0C0C0"/>
                </a:solidFill>
              </a:rPr>
              <a:t>, Y</a:t>
            </a:r>
            <a:r>
              <a:rPr lang="en-US" sz="2400" baseline="-25000">
                <a:solidFill>
                  <a:srgbClr val="C0C0C0"/>
                </a:solidFill>
              </a:rPr>
              <a:t>w</a:t>
            </a:r>
            <a:r>
              <a:rPr lang="en-US" sz="2400">
                <a:solidFill>
                  <a:srgbClr val="C0C0C0"/>
                </a:solidFill>
              </a:rPr>
              <a:t>, Z</a:t>
            </a:r>
            <a:r>
              <a:rPr lang="en-US" sz="2400" baseline="-25000">
                <a:solidFill>
                  <a:srgbClr val="C0C0C0"/>
                </a:solidFill>
              </a:rPr>
              <a:t>w</a:t>
            </a:r>
            <a:r>
              <a:rPr lang="en-US" sz="2400">
                <a:solidFill>
                  <a:srgbClr val="C0C0C0"/>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010275" y="285750"/>
            <a:ext cx="3057525" cy="609600"/>
          </a:xfrm>
        </p:spPr>
        <p:txBody>
          <a:bodyPr/>
          <a:lstStyle/>
          <a:p>
            <a:r>
              <a:rPr lang="en-US"/>
              <a:t>Image Formation</a:t>
            </a:r>
          </a:p>
        </p:txBody>
      </p:sp>
      <p:pic>
        <p:nvPicPr>
          <p:cNvPr id="673804" name="Picture 12"/>
          <p:cNvPicPr>
            <a:picLocks noChangeAspect="1" noChangeArrowheads="1"/>
          </p:cNvPicPr>
          <p:nvPr/>
        </p:nvPicPr>
        <p:blipFill>
          <a:blip r:embed="rId3" cstate="print"/>
          <a:srcRect/>
          <a:stretch>
            <a:fillRect/>
          </a:stretch>
        </p:blipFill>
        <p:spPr bwMode="auto">
          <a:xfrm>
            <a:off x="2057400" y="1219200"/>
            <a:ext cx="5435600" cy="4864100"/>
          </a:xfrm>
          <a:prstGeom prst="rect">
            <a:avLst/>
          </a:prstGeom>
          <a:noFill/>
          <a:ln w="12700">
            <a:noFill/>
            <a:miter lim="800000"/>
            <a:headEnd type="none" w="sm" len="sm"/>
            <a:tailEnd type="none" w="sm" len="sm"/>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3429000" y="304800"/>
            <a:ext cx="5181600" cy="609600"/>
          </a:xfrm>
        </p:spPr>
        <p:txBody>
          <a:bodyPr/>
          <a:lstStyle/>
          <a:p>
            <a:r>
              <a:rPr lang="en-US"/>
              <a:t>Applications and Issues</a:t>
            </a:r>
          </a:p>
        </p:txBody>
      </p:sp>
      <p:sp>
        <p:nvSpPr>
          <p:cNvPr id="907267" name="Rectangle 3"/>
          <p:cNvSpPr>
            <a:spLocks noGrp="1" noChangeArrowheads="1"/>
          </p:cNvSpPr>
          <p:nvPr>
            <p:ph type="body" idx="1"/>
          </p:nvPr>
        </p:nvSpPr>
        <p:spPr>
          <a:xfrm>
            <a:off x="609600" y="1219200"/>
            <a:ext cx="7848600" cy="5181600"/>
          </a:xfrm>
          <a:noFill/>
          <a:ln/>
        </p:spPr>
        <p:txBody>
          <a:bodyPr/>
          <a:lstStyle/>
          <a:p>
            <a:r>
              <a:rPr lang="en-US" sz="2000" dirty="0"/>
              <a:t>Graphics /Rendering</a:t>
            </a:r>
          </a:p>
          <a:p>
            <a:pPr lvl="1"/>
            <a:r>
              <a:rPr lang="en-US" sz="1600" dirty="0"/>
              <a:t>From 3D world to 2D image</a:t>
            </a:r>
          </a:p>
          <a:p>
            <a:pPr lvl="2"/>
            <a:r>
              <a:rPr lang="en-US" sz="1400" dirty="0"/>
              <a:t>Changing viewpoints and directions</a:t>
            </a:r>
          </a:p>
          <a:p>
            <a:pPr lvl="2"/>
            <a:r>
              <a:rPr lang="en-US" sz="1400" dirty="0"/>
              <a:t>Changing focal length</a:t>
            </a:r>
          </a:p>
          <a:p>
            <a:pPr lvl="1"/>
            <a:r>
              <a:rPr lang="en-US" sz="1600" dirty="0"/>
              <a:t>Fast rendering algorithms</a:t>
            </a:r>
          </a:p>
          <a:p>
            <a:r>
              <a:rPr lang="en-US" sz="2000" dirty="0"/>
              <a:t>Vision / Reconstruction</a:t>
            </a:r>
            <a:endParaRPr lang="en-US" sz="1200" dirty="0"/>
          </a:p>
          <a:p>
            <a:pPr lvl="1"/>
            <a:r>
              <a:rPr lang="en-US" sz="1600" dirty="0"/>
              <a:t>From 2D image to 3D model</a:t>
            </a:r>
          </a:p>
          <a:p>
            <a:pPr lvl="2"/>
            <a:r>
              <a:rPr lang="en-US" sz="1400" dirty="0"/>
              <a:t>Inverse problem</a:t>
            </a:r>
          </a:p>
          <a:p>
            <a:pPr lvl="2"/>
            <a:r>
              <a:rPr lang="en-US" sz="1400" dirty="0"/>
              <a:t>Much harder / unsolved</a:t>
            </a:r>
          </a:p>
          <a:p>
            <a:pPr lvl="1"/>
            <a:r>
              <a:rPr lang="en-US" sz="1600" dirty="0"/>
              <a:t>Robust algorithms for matching and parameter estimation</a:t>
            </a:r>
          </a:p>
          <a:p>
            <a:pPr lvl="1"/>
            <a:r>
              <a:rPr lang="en-US" sz="1600" dirty="0"/>
              <a:t>Need to estimate camera parameters first</a:t>
            </a:r>
            <a:endParaRPr lang="en-US" sz="1700" b="1" dirty="0"/>
          </a:p>
          <a:p>
            <a:r>
              <a:rPr lang="en-US" sz="2000" dirty="0"/>
              <a:t>Calibration</a:t>
            </a:r>
          </a:p>
          <a:p>
            <a:pPr lvl="1"/>
            <a:r>
              <a:rPr lang="en-US" sz="1600" dirty="0"/>
              <a:t>Find intrinsic &amp; extrinsic parameters</a:t>
            </a:r>
            <a:endParaRPr lang="en-US" sz="1500" dirty="0"/>
          </a:p>
          <a:p>
            <a:pPr lvl="1"/>
            <a:r>
              <a:rPr lang="en-US" sz="1600" dirty="0"/>
              <a:t>Given image-world point pairs</a:t>
            </a:r>
          </a:p>
          <a:p>
            <a:pPr lvl="1"/>
            <a:r>
              <a:rPr lang="en-US" sz="1600" dirty="0"/>
              <a:t>Probably a partially solved problem ?</a:t>
            </a:r>
          </a:p>
          <a:p>
            <a:pPr lvl="1"/>
            <a:r>
              <a:rPr lang="en-US" sz="1600" dirty="0"/>
              <a:t>11 independent entries </a:t>
            </a:r>
          </a:p>
          <a:p>
            <a:pPr lvl="2"/>
            <a:r>
              <a:rPr lang="en-US" sz="1500" dirty="0"/>
              <a:t>&lt;-&gt; 10 parameters: </a:t>
            </a:r>
            <a:r>
              <a:rPr lang="en-US" sz="1500" dirty="0" err="1"/>
              <a:t>f</a:t>
            </a:r>
            <a:r>
              <a:rPr lang="en-US" sz="1200" dirty="0" err="1"/>
              <a:t>x</a:t>
            </a:r>
            <a:r>
              <a:rPr lang="en-US" sz="1500" dirty="0"/>
              <a:t>, </a:t>
            </a:r>
            <a:r>
              <a:rPr lang="en-US" sz="1500" dirty="0" err="1"/>
              <a:t>f</a:t>
            </a:r>
            <a:r>
              <a:rPr lang="en-US" sz="1200" dirty="0" err="1"/>
              <a:t>y</a:t>
            </a:r>
            <a:r>
              <a:rPr lang="en-US" sz="1500" dirty="0"/>
              <a:t>, o</a:t>
            </a:r>
            <a:r>
              <a:rPr lang="en-US" sz="1200" dirty="0"/>
              <a:t>x</a:t>
            </a:r>
            <a:r>
              <a:rPr lang="en-US" sz="1500" dirty="0"/>
              <a:t>, </a:t>
            </a:r>
            <a:r>
              <a:rPr lang="en-US" sz="1500" dirty="0" err="1"/>
              <a:t>o</a:t>
            </a:r>
            <a:r>
              <a:rPr lang="en-US" sz="1200" dirty="0" err="1"/>
              <a:t>y</a:t>
            </a:r>
            <a:r>
              <a:rPr lang="en-US" sz="1500" dirty="0"/>
              <a:t>, </a:t>
            </a:r>
            <a:r>
              <a:rPr lang="en-US" sz="1500" dirty="0" err="1">
                <a:latin typeface="Symbol" pitchFamily="18" charset="2"/>
              </a:rPr>
              <a:t>a,b,g</a:t>
            </a:r>
            <a:r>
              <a:rPr lang="en-US" sz="1500" dirty="0"/>
              <a:t>, </a:t>
            </a:r>
            <a:r>
              <a:rPr lang="en-US" sz="1500" dirty="0" err="1"/>
              <a:t>Tx,Ty,Tz</a:t>
            </a:r>
            <a:endParaRPr lang="en-US" sz="1500" dirty="0"/>
          </a:p>
          <a:p>
            <a:pPr lvl="1"/>
            <a:endParaRPr lang="en-US" sz="1600" baseline="30000" dirty="0"/>
          </a:p>
          <a:p>
            <a:endParaRPr lang="en-US" sz="2000" dirty="0"/>
          </a:p>
          <a:p>
            <a:endParaRPr lang="en-US" sz="2000" dirty="0"/>
          </a:p>
        </p:txBody>
      </p:sp>
      <p:graphicFrame>
        <p:nvGraphicFramePr>
          <p:cNvPr id="927744" name="Object 0"/>
          <p:cNvGraphicFramePr>
            <a:graphicFrameLocks noChangeAspect="1"/>
          </p:cNvGraphicFramePr>
          <p:nvPr/>
        </p:nvGraphicFramePr>
        <p:xfrm>
          <a:off x="5715000" y="1066800"/>
          <a:ext cx="2189163" cy="1550988"/>
        </p:xfrm>
        <a:graphic>
          <a:graphicData uri="http://schemas.openxmlformats.org/presentationml/2006/ole">
            <mc:AlternateContent xmlns:mc="http://schemas.openxmlformats.org/markup-compatibility/2006">
              <mc:Choice xmlns:v="urn:schemas-microsoft-com:vml" Requires="v">
                <p:oleObj name="Equation" r:id="rId3" imgW="1498320" imgH="1066680" progId="Equation.3">
                  <p:embed/>
                </p:oleObj>
              </mc:Choice>
              <mc:Fallback>
                <p:oleObj name="Equation" r:id="rId3" imgW="1498320" imgH="106668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066800"/>
                        <a:ext cx="2189163" cy="1550988"/>
                      </a:xfrm>
                      <a:prstGeom prst="rect">
                        <a:avLst/>
                      </a:prstGeom>
                      <a:solidFill>
                        <a:srgbClr val="FFCC99"/>
                      </a:solidFill>
                    </p:spPr>
                  </p:pic>
                </p:oleObj>
              </mc:Fallback>
            </mc:AlternateContent>
          </a:graphicData>
        </a:graphic>
      </p:graphicFrame>
      <p:graphicFrame>
        <p:nvGraphicFramePr>
          <p:cNvPr id="927745" name="Object 1"/>
          <p:cNvGraphicFramePr>
            <a:graphicFrameLocks noChangeAspect="1"/>
          </p:cNvGraphicFramePr>
          <p:nvPr/>
        </p:nvGraphicFramePr>
        <p:xfrm>
          <a:off x="5867400" y="5257800"/>
          <a:ext cx="2197100" cy="887413"/>
        </p:xfrm>
        <a:graphic>
          <a:graphicData uri="http://schemas.openxmlformats.org/presentationml/2006/ole">
            <mc:AlternateContent xmlns:mc="http://schemas.openxmlformats.org/markup-compatibility/2006">
              <mc:Choice xmlns:v="urn:schemas-microsoft-com:vml" Requires="v">
                <p:oleObj name="Equation" r:id="rId5" imgW="1752480" imgH="711000" progId="Equation.3">
                  <p:embed/>
                </p:oleObj>
              </mc:Choice>
              <mc:Fallback>
                <p:oleObj name="Equation" r:id="rId5" imgW="1752480" imgH="7110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257800"/>
                        <a:ext cx="2197100" cy="887413"/>
                      </a:xfrm>
                      <a:prstGeom prst="rect">
                        <a:avLst/>
                      </a:prstGeom>
                      <a:solidFill>
                        <a:srgbClr val="FFFF99"/>
                      </a:solidFill>
                    </p:spPr>
                  </p:pic>
                </p:oleObj>
              </mc:Fallback>
            </mc:AlternateContent>
          </a:graphicData>
        </a:graphic>
      </p:graphicFrame>
      <p:graphicFrame>
        <p:nvGraphicFramePr>
          <p:cNvPr id="927746" name="Object 2"/>
          <p:cNvGraphicFramePr>
            <a:graphicFrameLocks noChangeAspect="1"/>
          </p:cNvGraphicFramePr>
          <p:nvPr/>
        </p:nvGraphicFramePr>
        <p:xfrm>
          <a:off x="5867400" y="4343400"/>
          <a:ext cx="1905000" cy="830263"/>
        </p:xfrm>
        <a:graphic>
          <a:graphicData uri="http://schemas.openxmlformats.org/presentationml/2006/ole">
            <mc:AlternateContent xmlns:mc="http://schemas.openxmlformats.org/markup-compatibility/2006">
              <mc:Choice xmlns:v="urn:schemas-microsoft-com:vml" Requires="v">
                <p:oleObj name="Equation" r:id="rId7" imgW="1625400" imgH="711000" progId="Equation.3">
                  <p:embed/>
                </p:oleObj>
              </mc:Choice>
              <mc:Fallback>
                <p:oleObj name="Equation" r:id="rId7" imgW="1625400" imgH="7110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4343400"/>
                        <a:ext cx="1905000" cy="830263"/>
                      </a:xfrm>
                      <a:prstGeom prst="rect">
                        <a:avLst/>
                      </a:prstGeom>
                      <a:solidFill>
                        <a:srgbClr val="FFFF99"/>
                      </a:solidFill>
                    </p:spPr>
                  </p:pic>
                </p:oleObj>
              </mc:Fallback>
            </mc:AlternateContent>
          </a:graphicData>
        </a:graphic>
      </p:graphicFrame>
      <p:graphicFrame>
        <p:nvGraphicFramePr>
          <p:cNvPr id="927747" name="Object 3"/>
          <p:cNvGraphicFramePr>
            <a:graphicFrameLocks noChangeAspect="1"/>
          </p:cNvGraphicFramePr>
          <p:nvPr/>
        </p:nvGraphicFramePr>
        <p:xfrm>
          <a:off x="6324600" y="2667000"/>
          <a:ext cx="1595438" cy="701675"/>
        </p:xfrm>
        <a:graphic>
          <a:graphicData uri="http://schemas.openxmlformats.org/presentationml/2006/ole">
            <mc:AlternateContent xmlns:mc="http://schemas.openxmlformats.org/markup-compatibility/2006">
              <mc:Choice xmlns:v="urn:schemas-microsoft-com:vml" Requires="v">
                <p:oleObj name="Equation" r:id="rId9" imgW="1091880" imgH="482400" progId="Equation.3">
                  <p:embed/>
                </p:oleObj>
              </mc:Choice>
              <mc:Fallback>
                <p:oleObj name="Equation" r:id="rId9" imgW="1091880" imgH="4824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2667000"/>
                        <a:ext cx="1595438" cy="701675"/>
                      </a:xfrm>
                      <a:prstGeom prst="rect">
                        <a:avLst/>
                      </a:prstGeom>
                      <a:solidFill>
                        <a:srgbClr val="FF99CC"/>
                      </a:solidFill>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4038600" y="285750"/>
            <a:ext cx="5067300" cy="609600"/>
          </a:xfrm>
        </p:spPr>
        <p:txBody>
          <a:bodyPr/>
          <a:lstStyle/>
          <a:p>
            <a:r>
              <a:rPr lang="en-US"/>
              <a:t>Camera Model Summary</a:t>
            </a:r>
          </a:p>
        </p:txBody>
      </p:sp>
      <p:sp>
        <p:nvSpPr>
          <p:cNvPr id="854019" name="Rectangle 3"/>
          <p:cNvSpPr>
            <a:spLocks noGrp="1" noChangeArrowheads="1"/>
          </p:cNvSpPr>
          <p:nvPr>
            <p:ph type="body" idx="1"/>
          </p:nvPr>
        </p:nvSpPr>
        <p:spPr>
          <a:xfrm>
            <a:off x="609600" y="1219200"/>
            <a:ext cx="7848600" cy="5181600"/>
          </a:xfrm>
          <a:noFill/>
          <a:ln/>
        </p:spPr>
        <p:txBody>
          <a:bodyPr/>
          <a:lstStyle/>
          <a:p>
            <a:r>
              <a:rPr lang="en-US" dirty="0"/>
              <a:t>Geometric Projection of a Camera</a:t>
            </a:r>
          </a:p>
          <a:p>
            <a:pPr lvl="1"/>
            <a:r>
              <a:rPr lang="en-US" sz="1800" dirty="0"/>
              <a:t>Pinhole camera model</a:t>
            </a:r>
          </a:p>
          <a:p>
            <a:pPr lvl="1"/>
            <a:r>
              <a:rPr lang="en-US" sz="1800" dirty="0"/>
              <a:t>Perspective projection</a:t>
            </a:r>
          </a:p>
          <a:p>
            <a:pPr lvl="1"/>
            <a:r>
              <a:rPr lang="en-US" sz="1800" dirty="0"/>
              <a:t>Weak-Perspective Projection</a:t>
            </a:r>
            <a:endParaRPr lang="en-US" sz="3400" dirty="0"/>
          </a:p>
          <a:p>
            <a:r>
              <a:rPr lang="en-US" dirty="0"/>
              <a:t>Camera Parameters (10 or 11)</a:t>
            </a:r>
          </a:p>
          <a:p>
            <a:pPr lvl="1"/>
            <a:r>
              <a:rPr lang="en-US" sz="1800" dirty="0"/>
              <a:t>Intrinsic Parameters: f, </a:t>
            </a:r>
            <a:r>
              <a:rPr lang="en-US" sz="1800" dirty="0" err="1"/>
              <a:t>o</a:t>
            </a:r>
            <a:r>
              <a:rPr lang="en-US" sz="1500" dirty="0" err="1"/>
              <a:t>x</a:t>
            </a:r>
            <a:r>
              <a:rPr lang="en-US" sz="1800" dirty="0" err="1"/>
              <a:t>,o</a:t>
            </a:r>
            <a:r>
              <a:rPr lang="en-US" sz="1500" dirty="0" err="1"/>
              <a:t>y</a:t>
            </a:r>
            <a:r>
              <a:rPr lang="en-US" sz="1800" dirty="0"/>
              <a:t>, s</a:t>
            </a:r>
            <a:r>
              <a:rPr lang="en-US" sz="1500" dirty="0"/>
              <a:t>x</a:t>
            </a:r>
            <a:r>
              <a:rPr lang="en-US" sz="1800" dirty="0"/>
              <a:t>,s</a:t>
            </a:r>
            <a:r>
              <a:rPr lang="en-US" sz="1500" dirty="0"/>
              <a:t>y</a:t>
            </a:r>
            <a:r>
              <a:rPr lang="en-US" sz="1800" dirty="0"/>
              <a:t>,k</a:t>
            </a:r>
            <a:r>
              <a:rPr lang="en-US" sz="1500" dirty="0"/>
              <a:t>1: </a:t>
            </a:r>
            <a:r>
              <a:rPr lang="en-US" sz="1800" dirty="0"/>
              <a:t>4 or 5 independent parameters</a:t>
            </a:r>
          </a:p>
          <a:p>
            <a:pPr lvl="1"/>
            <a:r>
              <a:rPr lang="en-US" sz="1800" dirty="0"/>
              <a:t>Extrinsic parameters: R, T – 6 DOF (degrees of freedom)</a:t>
            </a:r>
          </a:p>
          <a:p>
            <a:r>
              <a:rPr lang="en-US" dirty="0"/>
              <a:t>Linear Equations of Camera Models </a:t>
            </a:r>
            <a:r>
              <a:rPr lang="en-US" sz="2000" dirty="0"/>
              <a:t>(without distortion)</a:t>
            </a:r>
          </a:p>
          <a:p>
            <a:pPr lvl="1"/>
            <a:r>
              <a:rPr lang="en-US" sz="1800" dirty="0"/>
              <a:t>General Projection Transformation Equation : 11 parameters</a:t>
            </a:r>
          </a:p>
          <a:p>
            <a:pPr lvl="1"/>
            <a:r>
              <a:rPr lang="en-US" sz="1800" dirty="0"/>
              <a:t>Perspective Camera Model: 11 parameters </a:t>
            </a:r>
          </a:p>
          <a:p>
            <a:pPr lvl="1"/>
            <a:r>
              <a:rPr lang="en-US" sz="1800" dirty="0"/>
              <a:t>Weak-Perspective Camera Model: 8 parameters </a:t>
            </a:r>
          </a:p>
          <a:p>
            <a:pPr lvl="1"/>
            <a:r>
              <a:rPr lang="en-US" sz="1800" dirty="0"/>
              <a:t>Affine Camera Model: generalization of weak-perspective: 8</a:t>
            </a:r>
          </a:p>
          <a:p>
            <a:pPr lvl="1"/>
            <a:r>
              <a:rPr lang="en-US" sz="1800" dirty="0"/>
              <a:t>Projective transformation of planes: 8 parameters</a:t>
            </a:r>
          </a:p>
          <a:p>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8001000" y="285750"/>
            <a:ext cx="1087438" cy="609600"/>
          </a:xfrm>
        </p:spPr>
        <p:txBody>
          <a:bodyPr/>
          <a:lstStyle/>
          <a:p>
            <a:r>
              <a:rPr lang="en-US"/>
              <a:t>Next</a:t>
            </a:r>
          </a:p>
        </p:txBody>
      </p:sp>
      <p:sp>
        <p:nvSpPr>
          <p:cNvPr id="739331" name="Rectangle 3"/>
          <p:cNvSpPr>
            <a:spLocks noGrp="1" noChangeArrowheads="1"/>
          </p:cNvSpPr>
          <p:nvPr>
            <p:ph type="body" idx="1"/>
          </p:nvPr>
        </p:nvSpPr>
        <p:spPr>
          <a:xfrm>
            <a:off x="381000" y="1600200"/>
            <a:ext cx="7848600" cy="609600"/>
          </a:xfrm>
        </p:spPr>
        <p:txBody>
          <a:bodyPr/>
          <a:lstStyle/>
          <a:p>
            <a:pPr>
              <a:lnSpc>
                <a:spcPct val="90000"/>
              </a:lnSpc>
            </a:pPr>
            <a:r>
              <a:rPr lang="en-US" sz="2000"/>
              <a:t>Determining the value of the extrinsic and intrinsic parameters of a camera</a:t>
            </a:r>
          </a:p>
          <a:p>
            <a:pPr>
              <a:lnSpc>
                <a:spcPct val="90000"/>
              </a:lnSpc>
            </a:pPr>
            <a:endParaRPr lang="en-US" sz="2000"/>
          </a:p>
        </p:txBody>
      </p:sp>
      <p:sp>
        <p:nvSpPr>
          <p:cNvPr id="739332" name="Text Box 4"/>
          <p:cNvSpPr txBox="1">
            <a:spLocks noChangeArrowheads="1"/>
          </p:cNvSpPr>
          <p:nvPr/>
        </p:nvSpPr>
        <p:spPr bwMode="auto">
          <a:xfrm>
            <a:off x="3286125" y="2667000"/>
            <a:ext cx="2571750" cy="1190625"/>
          </a:xfrm>
          <a:prstGeom prst="rect">
            <a:avLst/>
          </a:prstGeom>
          <a:noFill/>
          <a:ln w="12700">
            <a:noFill/>
            <a:miter lim="800000"/>
            <a:headEnd type="none" w="sm" len="sm"/>
            <a:tailEnd type="none" w="sm" len="sm"/>
          </a:ln>
          <a:effectLst/>
        </p:spPr>
        <p:txBody>
          <a:bodyPr wrap="none">
            <a:spAutoFit/>
          </a:bodyPr>
          <a:lstStyle/>
          <a:p>
            <a:pPr algn="ctr"/>
            <a:r>
              <a:rPr lang="en-US" sz="3600" dirty="0">
                <a:solidFill>
                  <a:schemeClr val="accent1"/>
                </a:solidFill>
              </a:rPr>
              <a:t>Calibration</a:t>
            </a:r>
          </a:p>
          <a:p>
            <a:pPr algn="ctr"/>
            <a:endParaRPr lang="en-US" sz="3600" dirty="0">
              <a:solidFill>
                <a:schemeClr val="accent1"/>
              </a:solidFill>
            </a:endParaRPr>
          </a:p>
        </p:txBody>
      </p:sp>
      <p:graphicFrame>
        <p:nvGraphicFramePr>
          <p:cNvPr id="739333" name="Object 5"/>
          <p:cNvGraphicFramePr>
            <a:graphicFrameLocks noChangeAspect="1"/>
          </p:cNvGraphicFramePr>
          <p:nvPr/>
        </p:nvGraphicFramePr>
        <p:xfrm>
          <a:off x="5334000" y="5257800"/>
          <a:ext cx="2590800" cy="1046163"/>
        </p:xfrm>
        <a:graphic>
          <a:graphicData uri="http://schemas.openxmlformats.org/presentationml/2006/ole">
            <mc:AlternateContent xmlns:mc="http://schemas.openxmlformats.org/markup-compatibility/2006">
              <mc:Choice xmlns:v="urn:schemas-microsoft-com:vml" Requires="v">
                <p:oleObj name="Equation" r:id="rId3" imgW="1752480" imgH="711000" progId="Equation.3">
                  <p:embed/>
                </p:oleObj>
              </mc:Choice>
              <mc:Fallback>
                <p:oleObj name="Equation" r:id="rId3" imgW="1752480" imgH="7110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5257800"/>
                        <a:ext cx="2590800" cy="1046163"/>
                      </a:xfrm>
                      <a:prstGeom prst="rect">
                        <a:avLst/>
                      </a:prstGeom>
                      <a:solidFill>
                        <a:srgbClr val="FFFF99"/>
                      </a:solidFill>
                    </p:spPr>
                  </p:pic>
                </p:oleObj>
              </mc:Fallback>
            </mc:AlternateContent>
          </a:graphicData>
        </a:graphic>
      </p:graphicFrame>
      <p:graphicFrame>
        <p:nvGraphicFramePr>
          <p:cNvPr id="739334" name="Object 6"/>
          <p:cNvGraphicFramePr>
            <a:graphicFrameLocks noChangeAspect="1"/>
          </p:cNvGraphicFramePr>
          <p:nvPr/>
        </p:nvGraphicFramePr>
        <p:xfrm>
          <a:off x="5334000" y="4038600"/>
          <a:ext cx="2133600" cy="930275"/>
        </p:xfrm>
        <a:graphic>
          <a:graphicData uri="http://schemas.openxmlformats.org/presentationml/2006/ole">
            <mc:AlternateContent xmlns:mc="http://schemas.openxmlformats.org/markup-compatibility/2006">
              <mc:Choice xmlns:v="urn:schemas-microsoft-com:vml" Requires="v">
                <p:oleObj name="Equation" r:id="rId5" imgW="1625400" imgH="711000" progId="Equation.3">
                  <p:embed/>
                </p:oleObj>
              </mc:Choice>
              <mc:Fallback>
                <p:oleObj name="Equation" r:id="rId5" imgW="1625400" imgH="7110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038600"/>
                        <a:ext cx="2133600" cy="930275"/>
                      </a:xfrm>
                      <a:prstGeom prst="rect">
                        <a:avLst/>
                      </a:prstGeom>
                      <a:solidFill>
                        <a:srgbClr val="FFFF99"/>
                      </a:solidFill>
                    </p:spPr>
                  </p:pic>
                </p:oleObj>
              </mc:Fallback>
            </mc:AlternateContent>
          </a:graphicData>
        </a:graphic>
      </p:graphicFrame>
      <p:graphicFrame>
        <p:nvGraphicFramePr>
          <p:cNvPr id="739335" name="Object 7"/>
          <p:cNvGraphicFramePr>
            <a:graphicFrameLocks noChangeAspect="1"/>
          </p:cNvGraphicFramePr>
          <p:nvPr/>
        </p:nvGraphicFramePr>
        <p:xfrm>
          <a:off x="1295400" y="4267200"/>
          <a:ext cx="2189163" cy="1550988"/>
        </p:xfrm>
        <a:graphic>
          <a:graphicData uri="http://schemas.openxmlformats.org/presentationml/2006/ole">
            <mc:AlternateContent xmlns:mc="http://schemas.openxmlformats.org/markup-compatibility/2006">
              <mc:Choice xmlns:v="urn:schemas-microsoft-com:vml" Requires="v">
                <p:oleObj name="Equation" r:id="rId7" imgW="1498320" imgH="1066680" progId="Equation.3">
                  <p:embed/>
                </p:oleObj>
              </mc:Choice>
              <mc:Fallback>
                <p:oleObj name="Equation" r:id="rId7" imgW="1498320" imgH="10666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267200"/>
                        <a:ext cx="2189163" cy="1550988"/>
                      </a:xfrm>
                      <a:prstGeom prst="rect">
                        <a:avLst/>
                      </a:prstGeom>
                      <a:solidFill>
                        <a:srgbClr val="FFCC99"/>
                      </a:solidFill>
                    </p:spPr>
                  </p:pic>
                </p:oleObj>
              </mc:Fallback>
            </mc:AlternateContent>
          </a:graphicData>
        </a:graphic>
      </p:graphicFrame>
      <p:sp>
        <p:nvSpPr>
          <p:cNvPr id="739336" name="AutoShape 8"/>
          <p:cNvSpPr>
            <a:spLocks noChangeArrowheads="1"/>
          </p:cNvSpPr>
          <p:nvPr/>
        </p:nvSpPr>
        <p:spPr bwMode="auto">
          <a:xfrm>
            <a:off x="3810000" y="4724400"/>
            <a:ext cx="1066800" cy="685800"/>
          </a:xfrm>
          <a:prstGeom prst="rightArrow">
            <a:avLst>
              <a:gd name="adj1" fmla="val 50000"/>
              <a:gd name="adj2" fmla="val 38889"/>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050"/>
          <p:cNvSpPr>
            <a:spLocks noGrp="1" noChangeArrowheads="1"/>
          </p:cNvSpPr>
          <p:nvPr>
            <p:ph type="title"/>
          </p:nvPr>
        </p:nvSpPr>
        <p:spPr>
          <a:xfrm>
            <a:off x="6010275" y="285750"/>
            <a:ext cx="3057525" cy="609600"/>
          </a:xfrm>
        </p:spPr>
        <p:txBody>
          <a:bodyPr/>
          <a:lstStyle/>
          <a:p>
            <a:r>
              <a:rPr lang="en-US"/>
              <a:t>Image Formation</a:t>
            </a:r>
          </a:p>
        </p:txBody>
      </p:sp>
      <p:grpSp>
        <p:nvGrpSpPr>
          <p:cNvPr id="128" name="Group 127"/>
          <p:cNvGrpSpPr/>
          <p:nvPr/>
        </p:nvGrpSpPr>
        <p:grpSpPr>
          <a:xfrm>
            <a:off x="990600" y="1219200"/>
            <a:ext cx="7239000" cy="4327525"/>
            <a:chOff x="990600" y="1219200"/>
            <a:chExt cx="7239000" cy="4327525"/>
          </a:xfrm>
        </p:grpSpPr>
        <p:sp>
          <p:nvSpPr>
            <p:cNvPr id="872454" name="Freeform 2054"/>
            <p:cNvSpPr>
              <a:spLocks/>
            </p:cNvSpPr>
            <p:nvPr/>
          </p:nvSpPr>
          <p:spPr bwMode="auto">
            <a:xfrm>
              <a:off x="2362200" y="2197100"/>
              <a:ext cx="1282700" cy="1054100"/>
            </a:xfrm>
            <a:custGeom>
              <a:avLst/>
              <a:gdLst/>
              <a:ahLst/>
              <a:cxnLst>
                <a:cxn ang="0">
                  <a:pos x="448" y="0"/>
                </a:cxn>
                <a:cxn ang="0">
                  <a:pos x="400" y="40"/>
                </a:cxn>
                <a:cxn ang="0">
                  <a:pos x="360" y="72"/>
                </a:cxn>
                <a:cxn ang="0">
                  <a:pos x="328" y="88"/>
                </a:cxn>
                <a:cxn ang="0">
                  <a:pos x="296" y="96"/>
                </a:cxn>
                <a:cxn ang="0">
                  <a:pos x="264" y="104"/>
                </a:cxn>
                <a:cxn ang="0">
                  <a:pos x="240" y="104"/>
                </a:cxn>
                <a:cxn ang="0">
                  <a:pos x="208" y="104"/>
                </a:cxn>
                <a:cxn ang="0">
                  <a:pos x="184" y="96"/>
                </a:cxn>
                <a:cxn ang="0">
                  <a:pos x="144" y="80"/>
                </a:cxn>
                <a:cxn ang="0">
                  <a:pos x="96" y="72"/>
                </a:cxn>
                <a:cxn ang="0">
                  <a:pos x="80" y="72"/>
                </a:cxn>
                <a:cxn ang="0">
                  <a:pos x="56" y="80"/>
                </a:cxn>
                <a:cxn ang="0">
                  <a:pos x="32" y="96"/>
                </a:cxn>
                <a:cxn ang="0">
                  <a:pos x="0" y="120"/>
                </a:cxn>
                <a:cxn ang="0">
                  <a:pos x="48" y="160"/>
                </a:cxn>
                <a:cxn ang="0">
                  <a:pos x="80" y="208"/>
                </a:cxn>
                <a:cxn ang="0">
                  <a:pos x="112" y="240"/>
                </a:cxn>
                <a:cxn ang="0">
                  <a:pos x="128" y="272"/>
                </a:cxn>
                <a:cxn ang="0">
                  <a:pos x="160" y="336"/>
                </a:cxn>
                <a:cxn ang="0">
                  <a:pos x="168" y="392"/>
                </a:cxn>
                <a:cxn ang="0">
                  <a:pos x="184" y="448"/>
                </a:cxn>
                <a:cxn ang="0">
                  <a:pos x="208" y="504"/>
                </a:cxn>
                <a:cxn ang="0">
                  <a:pos x="232" y="544"/>
                </a:cxn>
                <a:cxn ang="0">
                  <a:pos x="256" y="576"/>
                </a:cxn>
                <a:cxn ang="0">
                  <a:pos x="296" y="624"/>
                </a:cxn>
                <a:cxn ang="0">
                  <a:pos x="344" y="664"/>
                </a:cxn>
                <a:cxn ang="0">
                  <a:pos x="376" y="632"/>
                </a:cxn>
                <a:cxn ang="0">
                  <a:pos x="408" y="608"/>
                </a:cxn>
                <a:cxn ang="0">
                  <a:pos x="440" y="584"/>
                </a:cxn>
                <a:cxn ang="0">
                  <a:pos x="472" y="568"/>
                </a:cxn>
                <a:cxn ang="0">
                  <a:pos x="528" y="552"/>
                </a:cxn>
                <a:cxn ang="0">
                  <a:pos x="576" y="544"/>
                </a:cxn>
                <a:cxn ang="0">
                  <a:pos x="624" y="536"/>
                </a:cxn>
                <a:cxn ang="0">
                  <a:pos x="680" y="520"/>
                </a:cxn>
                <a:cxn ang="0">
                  <a:pos x="704" y="504"/>
                </a:cxn>
                <a:cxn ang="0">
                  <a:pos x="736" y="480"/>
                </a:cxn>
                <a:cxn ang="0">
                  <a:pos x="768" y="456"/>
                </a:cxn>
                <a:cxn ang="0">
                  <a:pos x="808" y="416"/>
                </a:cxn>
                <a:cxn ang="0">
                  <a:pos x="800" y="416"/>
                </a:cxn>
                <a:cxn ang="0">
                  <a:pos x="792" y="400"/>
                </a:cxn>
                <a:cxn ang="0">
                  <a:pos x="776" y="384"/>
                </a:cxn>
                <a:cxn ang="0">
                  <a:pos x="752" y="352"/>
                </a:cxn>
                <a:cxn ang="0">
                  <a:pos x="696" y="288"/>
                </a:cxn>
                <a:cxn ang="0">
                  <a:pos x="624" y="216"/>
                </a:cxn>
                <a:cxn ang="0">
                  <a:pos x="560" y="136"/>
                </a:cxn>
                <a:cxn ang="0">
                  <a:pos x="504" y="72"/>
                </a:cxn>
                <a:cxn ang="0">
                  <a:pos x="480" y="40"/>
                </a:cxn>
                <a:cxn ang="0">
                  <a:pos x="464" y="24"/>
                </a:cxn>
                <a:cxn ang="0">
                  <a:pos x="448" y="8"/>
                </a:cxn>
                <a:cxn ang="0">
                  <a:pos x="448" y="0"/>
                </a:cxn>
              </a:cxnLst>
              <a:rect l="0" t="0" r="r" b="b"/>
              <a:pathLst>
                <a:path w="808" h="664">
                  <a:moveTo>
                    <a:pt x="448" y="0"/>
                  </a:moveTo>
                  <a:lnTo>
                    <a:pt x="400" y="40"/>
                  </a:lnTo>
                  <a:lnTo>
                    <a:pt x="360" y="72"/>
                  </a:lnTo>
                  <a:lnTo>
                    <a:pt x="328" y="88"/>
                  </a:lnTo>
                  <a:lnTo>
                    <a:pt x="296" y="96"/>
                  </a:lnTo>
                  <a:lnTo>
                    <a:pt x="264" y="104"/>
                  </a:lnTo>
                  <a:lnTo>
                    <a:pt x="240" y="104"/>
                  </a:lnTo>
                  <a:lnTo>
                    <a:pt x="208" y="104"/>
                  </a:lnTo>
                  <a:lnTo>
                    <a:pt x="184" y="96"/>
                  </a:lnTo>
                  <a:lnTo>
                    <a:pt x="144" y="80"/>
                  </a:lnTo>
                  <a:lnTo>
                    <a:pt x="96" y="72"/>
                  </a:lnTo>
                  <a:lnTo>
                    <a:pt x="80" y="72"/>
                  </a:lnTo>
                  <a:lnTo>
                    <a:pt x="56" y="80"/>
                  </a:lnTo>
                  <a:lnTo>
                    <a:pt x="32" y="96"/>
                  </a:lnTo>
                  <a:lnTo>
                    <a:pt x="0" y="120"/>
                  </a:lnTo>
                  <a:lnTo>
                    <a:pt x="48" y="160"/>
                  </a:lnTo>
                  <a:lnTo>
                    <a:pt x="80" y="208"/>
                  </a:lnTo>
                  <a:lnTo>
                    <a:pt x="112" y="240"/>
                  </a:lnTo>
                  <a:lnTo>
                    <a:pt x="128" y="272"/>
                  </a:lnTo>
                  <a:lnTo>
                    <a:pt x="160" y="336"/>
                  </a:lnTo>
                  <a:lnTo>
                    <a:pt x="168" y="392"/>
                  </a:lnTo>
                  <a:lnTo>
                    <a:pt x="184" y="448"/>
                  </a:lnTo>
                  <a:lnTo>
                    <a:pt x="208" y="504"/>
                  </a:lnTo>
                  <a:lnTo>
                    <a:pt x="232" y="544"/>
                  </a:lnTo>
                  <a:lnTo>
                    <a:pt x="256" y="576"/>
                  </a:lnTo>
                  <a:lnTo>
                    <a:pt x="296" y="624"/>
                  </a:lnTo>
                  <a:lnTo>
                    <a:pt x="344" y="664"/>
                  </a:lnTo>
                  <a:lnTo>
                    <a:pt x="376" y="632"/>
                  </a:lnTo>
                  <a:lnTo>
                    <a:pt x="408" y="608"/>
                  </a:lnTo>
                  <a:lnTo>
                    <a:pt x="440" y="584"/>
                  </a:lnTo>
                  <a:lnTo>
                    <a:pt x="472" y="568"/>
                  </a:lnTo>
                  <a:lnTo>
                    <a:pt x="528" y="552"/>
                  </a:lnTo>
                  <a:lnTo>
                    <a:pt x="576" y="544"/>
                  </a:lnTo>
                  <a:lnTo>
                    <a:pt x="624" y="536"/>
                  </a:lnTo>
                  <a:lnTo>
                    <a:pt x="680" y="520"/>
                  </a:lnTo>
                  <a:lnTo>
                    <a:pt x="704" y="504"/>
                  </a:lnTo>
                  <a:lnTo>
                    <a:pt x="736" y="480"/>
                  </a:lnTo>
                  <a:lnTo>
                    <a:pt x="768" y="456"/>
                  </a:lnTo>
                  <a:lnTo>
                    <a:pt x="808" y="416"/>
                  </a:lnTo>
                  <a:lnTo>
                    <a:pt x="800" y="416"/>
                  </a:lnTo>
                  <a:lnTo>
                    <a:pt x="792" y="400"/>
                  </a:lnTo>
                  <a:lnTo>
                    <a:pt x="776" y="384"/>
                  </a:lnTo>
                  <a:lnTo>
                    <a:pt x="752" y="352"/>
                  </a:lnTo>
                  <a:lnTo>
                    <a:pt x="696" y="288"/>
                  </a:lnTo>
                  <a:lnTo>
                    <a:pt x="624" y="216"/>
                  </a:lnTo>
                  <a:lnTo>
                    <a:pt x="560" y="136"/>
                  </a:lnTo>
                  <a:lnTo>
                    <a:pt x="504" y="72"/>
                  </a:lnTo>
                  <a:lnTo>
                    <a:pt x="480" y="40"/>
                  </a:lnTo>
                  <a:lnTo>
                    <a:pt x="464" y="24"/>
                  </a:lnTo>
                  <a:lnTo>
                    <a:pt x="448" y="8"/>
                  </a:lnTo>
                  <a:lnTo>
                    <a:pt x="448" y="0"/>
                  </a:lnTo>
                  <a:close/>
                </a:path>
              </a:pathLst>
            </a:custGeom>
            <a:blipFill dpi="0" rotWithShape="0">
              <a:blip r:embed="rId3" cstate="print"/>
              <a:srcRect/>
              <a:tile tx="0" ty="0" sx="100000" sy="100000" flip="none" algn="tl"/>
            </a:blipFill>
            <a:ln w="12700">
              <a:solidFill>
                <a:srgbClr val="FFE5D8"/>
              </a:solidFill>
              <a:prstDash val="solid"/>
              <a:round/>
              <a:headEnd/>
              <a:tailEnd/>
            </a:ln>
          </p:spPr>
          <p:txBody>
            <a:bodyPr/>
            <a:lstStyle/>
            <a:p>
              <a:endParaRPr lang="en-US"/>
            </a:p>
          </p:txBody>
        </p:sp>
        <p:sp>
          <p:nvSpPr>
            <p:cNvPr id="872455" name="Oval 2055"/>
            <p:cNvSpPr>
              <a:spLocks noChangeArrowheads="1"/>
            </p:cNvSpPr>
            <p:nvPr/>
          </p:nvSpPr>
          <p:spPr bwMode="auto">
            <a:xfrm>
              <a:off x="3536950" y="1682750"/>
              <a:ext cx="139700" cy="139700"/>
            </a:xfrm>
            <a:prstGeom prst="ellipse">
              <a:avLst/>
            </a:prstGeom>
            <a:solidFill>
              <a:srgbClr val="FFFF00"/>
            </a:solidFill>
            <a:ln w="12700">
              <a:solidFill>
                <a:srgbClr val="FFFF00"/>
              </a:solidFill>
              <a:round/>
              <a:headEnd/>
              <a:tailEnd/>
            </a:ln>
          </p:spPr>
          <p:txBody>
            <a:bodyPr/>
            <a:lstStyle/>
            <a:p>
              <a:endParaRPr lang="en-US"/>
            </a:p>
          </p:txBody>
        </p:sp>
        <p:sp>
          <p:nvSpPr>
            <p:cNvPr id="872456" name="Line 2056"/>
            <p:cNvSpPr>
              <a:spLocks noChangeShapeType="1"/>
            </p:cNvSpPr>
            <p:nvPr/>
          </p:nvSpPr>
          <p:spPr bwMode="auto">
            <a:xfrm flipH="1">
              <a:off x="2794000" y="1854200"/>
              <a:ext cx="711200" cy="787400"/>
            </a:xfrm>
            <a:prstGeom prst="line">
              <a:avLst/>
            </a:prstGeom>
            <a:noFill/>
            <a:ln w="12700">
              <a:solidFill>
                <a:srgbClr val="FFFF00"/>
              </a:solidFill>
              <a:round/>
              <a:headEnd/>
              <a:tailEnd/>
            </a:ln>
          </p:spPr>
          <p:txBody>
            <a:bodyPr/>
            <a:lstStyle/>
            <a:p>
              <a:endParaRPr lang="en-US"/>
            </a:p>
          </p:txBody>
        </p:sp>
        <p:sp>
          <p:nvSpPr>
            <p:cNvPr id="872457" name="Line 2057"/>
            <p:cNvSpPr>
              <a:spLocks noChangeShapeType="1"/>
            </p:cNvSpPr>
            <p:nvPr/>
          </p:nvSpPr>
          <p:spPr bwMode="auto">
            <a:xfrm flipH="1">
              <a:off x="3898900" y="3073400"/>
              <a:ext cx="1511300" cy="1588"/>
            </a:xfrm>
            <a:prstGeom prst="line">
              <a:avLst/>
            </a:prstGeom>
            <a:noFill/>
            <a:ln w="12700">
              <a:solidFill>
                <a:srgbClr val="3300CC"/>
              </a:solidFill>
              <a:round/>
              <a:headEnd/>
              <a:tailEnd/>
            </a:ln>
          </p:spPr>
          <p:txBody>
            <a:bodyPr/>
            <a:lstStyle/>
            <a:p>
              <a:endParaRPr lang="en-US"/>
            </a:p>
          </p:txBody>
        </p:sp>
        <p:sp>
          <p:nvSpPr>
            <p:cNvPr id="872458" name="Freeform 2058"/>
            <p:cNvSpPr>
              <a:spLocks/>
            </p:cNvSpPr>
            <p:nvPr/>
          </p:nvSpPr>
          <p:spPr bwMode="auto">
            <a:xfrm>
              <a:off x="4064000" y="2717800"/>
              <a:ext cx="558800" cy="711200"/>
            </a:xfrm>
            <a:custGeom>
              <a:avLst/>
              <a:gdLst/>
              <a:ahLst/>
              <a:cxnLst>
                <a:cxn ang="0">
                  <a:pos x="0" y="0"/>
                </a:cxn>
                <a:cxn ang="0">
                  <a:pos x="352" y="104"/>
                </a:cxn>
                <a:cxn ang="0">
                  <a:pos x="352" y="344"/>
                </a:cxn>
                <a:cxn ang="0">
                  <a:pos x="0" y="448"/>
                </a:cxn>
                <a:cxn ang="0">
                  <a:pos x="0" y="0"/>
                </a:cxn>
              </a:cxnLst>
              <a:rect l="0" t="0" r="r" b="b"/>
              <a:pathLst>
                <a:path w="352" h="448">
                  <a:moveTo>
                    <a:pt x="0" y="0"/>
                  </a:moveTo>
                  <a:lnTo>
                    <a:pt x="352" y="104"/>
                  </a:lnTo>
                  <a:lnTo>
                    <a:pt x="352" y="344"/>
                  </a:lnTo>
                  <a:lnTo>
                    <a:pt x="0" y="448"/>
                  </a:lnTo>
                  <a:lnTo>
                    <a:pt x="0" y="0"/>
                  </a:lnTo>
                  <a:close/>
                </a:path>
              </a:pathLst>
            </a:custGeom>
            <a:solidFill>
              <a:srgbClr val="007700"/>
            </a:solidFill>
            <a:ln w="9525">
              <a:noFill/>
              <a:round/>
              <a:headEnd/>
              <a:tailEnd/>
            </a:ln>
          </p:spPr>
          <p:txBody>
            <a:bodyPr/>
            <a:lstStyle/>
            <a:p>
              <a:endParaRPr lang="en-US"/>
            </a:p>
          </p:txBody>
        </p:sp>
        <p:sp>
          <p:nvSpPr>
            <p:cNvPr id="872459" name="Freeform 2059"/>
            <p:cNvSpPr>
              <a:spLocks/>
            </p:cNvSpPr>
            <p:nvPr/>
          </p:nvSpPr>
          <p:spPr bwMode="auto">
            <a:xfrm>
              <a:off x="4064000" y="2717800"/>
              <a:ext cx="558800" cy="711200"/>
            </a:xfrm>
            <a:custGeom>
              <a:avLst/>
              <a:gdLst/>
              <a:ahLst/>
              <a:cxnLst>
                <a:cxn ang="0">
                  <a:pos x="0" y="0"/>
                </a:cxn>
                <a:cxn ang="0">
                  <a:pos x="352" y="104"/>
                </a:cxn>
                <a:cxn ang="0">
                  <a:pos x="352" y="344"/>
                </a:cxn>
                <a:cxn ang="0">
                  <a:pos x="0" y="448"/>
                </a:cxn>
                <a:cxn ang="0">
                  <a:pos x="0" y="0"/>
                </a:cxn>
              </a:cxnLst>
              <a:rect l="0" t="0" r="r" b="b"/>
              <a:pathLst>
                <a:path w="352" h="448">
                  <a:moveTo>
                    <a:pt x="0" y="0"/>
                  </a:moveTo>
                  <a:lnTo>
                    <a:pt x="352" y="104"/>
                  </a:lnTo>
                  <a:lnTo>
                    <a:pt x="352" y="344"/>
                  </a:lnTo>
                  <a:lnTo>
                    <a:pt x="0" y="448"/>
                  </a:lnTo>
                  <a:lnTo>
                    <a:pt x="0" y="0"/>
                  </a:lnTo>
                  <a:close/>
                </a:path>
              </a:pathLst>
            </a:custGeom>
            <a:solidFill>
              <a:srgbClr val="007700"/>
            </a:solidFill>
            <a:ln w="12700">
              <a:solidFill>
                <a:srgbClr val="007700"/>
              </a:solidFill>
              <a:prstDash val="solid"/>
              <a:round/>
              <a:headEnd/>
              <a:tailEnd/>
            </a:ln>
          </p:spPr>
          <p:txBody>
            <a:bodyPr/>
            <a:lstStyle/>
            <a:p>
              <a:endParaRPr lang="en-US"/>
            </a:p>
          </p:txBody>
        </p:sp>
        <p:sp>
          <p:nvSpPr>
            <p:cNvPr id="872460" name="Oval 2060"/>
            <p:cNvSpPr>
              <a:spLocks noChangeArrowheads="1"/>
            </p:cNvSpPr>
            <p:nvPr/>
          </p:nvSpPr>
          <p:spPr bwMode="auto">
            <a:xfrm>
              <a:off x="4311650" y="3041650"/>
              <a:ext cx="38100" cy="50800"/>
            </a:xfrm>
            <a:prstGeom prst="ellipse">
              <a:avLst/>
            </a:prstGeom>
            <a:solidFill>
              <a:srgbClr val="FFFF00"/>
            </a:solidFill>
            <a:ln w="12700">
              <a:solidFill>
                <a:srgbClr val="FFFF00"/>
              </a:solidFill>
              <a:round/>
              <a:headEnd/>
              <a:tailEnd/>
            </a:ln>
          </p:spPr>
          <p:txBody>
            <a:bodyPr/>
            <a:lstStyle/>
            <a:p>
              <a:endParaRPr lang="en-US"/>
            </a:p>
          </p:txBody>
        </p:sp>
        <p:sp>
          <p:nvSpPr>
            <p:cNvPr id="872461" name="Line 2061"/>
            <p:cNvSpPr>
              <a:spLocks noChangeShapeType="1"/>
            </p:cNvSpPr>
            <p:nvPr/>
          </p:nvSpPr>
          <p:spPr bwMode="auto">
            <a:xfrm flipH="1">
              <a:off x="4318000" y="3073400"/>
              <a:ext cx="304800" cy="1588"/>
            </a:xfrm>
            <a:prstGeom prst="line">
              <a:avLst/>
            </a:prstGeom>
            <a:noFill/>
            <a:ln w="12700">
              <a:solidFill>
                <a:srgbClr val="3300CC"/>
              </a:solidFill>
              <a:round/>
              <a:headEnd/>
              <a:tailEnd/>
            </a:ln>
          </p:spPr>
          <p:txBody>
            <a:bodyPr/>
            <a:lstStyle/>
            <a:p>
              <a:endParaRPr lang="en-US"/>
            </a:p>
          </p:txBody>
        </p:sp>
        <p:sp>
          <p:nvSpPr>
            <p:cNvPr id="872462" name="Line 2062"/>
            <p:cNvSpPr>
              <a:spLocks noChangeShapeType="1"/>
            </p:cNvSpPr>
            <p:nvPr/>
          </p:nvSpPr>
          <p:spPr bwMode="auto">
            <a:xfrm>
              <a:off x="4318000" y="3060700"/>
              <a:ext cx="304800" cy="76200"/>
            </a:xfrm>
            <a:prstGeom prst="line">
              <a:avLst/>
            </a:prstGeom>
            <a:noFill/>
            <a:ln w="12700">
              <a:solidFill>
                <a:srgbClr val="000000"/>
              </a:solidFill>
              <a:round/>
              <a:headEnd/>
              <a:tailEnd/>
            </a:ln>
          </p:spPr>
          <p:txBody>
            <a:bodyPr/>
            <a:lstStyle/>
            <a:p>
              <a:endParaRPr lang="en-US"/>
            </a:p>
          </p:txBody>
        </p:sp>
        <p:sp>
          <p:nvSpPr>
            <p:cNvPr id="872463" name="Freeform 2063"/>
            <p:cNvSpPr>
              <a:spLocks/>
            </p:cNvSpPr>
            <p:nvPr/>
          </p:nvSpPr>
          <p:spPr bwMode="auto">
            <a:xfrm>
              <a:off x="5359400" y="2603500"/>
              <a:ext cx="723900" cy="977900"/>
            </a:xfrm>
            <a:custGeom>
              <a:avLst/>
              <a:gdLst/>
              <a:ahLst/>
              <a:cxnLst>
                <a:cxn ang="0">
                  <a:pos x="0" y="0"/>
                </a:cxn>
                <a:cxn ang="0">
                  <a:pos x="456" y="144"/>
                </a:cxn>
                <a:cxn ang="0">
                  <a:pos x="456" y="472"/>
                </a:cxn>
                <a:cxn ang="0">
                  <a:pos x="0" y="616"/>
                </a:cxn>
                <a:cxn ang="0">
                  <a:pos x="0" y="0"/>
                </a:cxn>
              </a:cxnLst>
              <a:rect l="0" t="0" r="r" b="b"/>
              <a:pathLst>
                <a:path w="456" h="616">
                  <a:moveTo>
                    <a:pt x="0" y="0"/>
                  </a:moveTo>
                  <a:lnTo>
                    <a:pt x="456" y="144"/>
                  </a:lnTo>
                  <a:lnTo>
                    <a:pt x="456" y="472"/>
                  </a:lnTo>
                  <a:lnTo>
                    <a:pt x="0" y="616"/>
                  </a:lnTo>
                  <a:lnTo>
                    <a:pt x="0" y="0"/>
                  </a:lnTo>
                  <a:close/>
                </a:path>
              </a:pathLst>
            </a:custGeom>
            <a:solidFill>
              <a:srgbClr val="990000"/>
            </a:solidFill>
            <a:ln w="9525">
              <a:noFill/>
              <a:round/>
              <a:headEnd/>
              <a:tailEnd/>
            </a:ln>
          </p:spPr>
          <p:txBody>
            <a:bodyPr/>
            <a:lstStyle/>
            <a:p>
              <a:endParaRPr lang="en-US"/>
            </a:p>
          </p:txBody>
        </p:sp>
        <p:sp>
          <p:nvSpPr>
            <p:cNvPr id="872464" name="Freeform 2064"/>
            <p:cNvSpPr>
              <a:spLocks/>
            </p:cNvSpPr>
            <p:nvPr/>
          </p:nvSpPr>
          <p:spPr bwMode="auto">
            <a:xfrm>
              <a:off x="5359400" y="2603500"/>
              <a:ext cx="723900" cy="977900"/>
            </a:xfrm>
            <a:custGeom>
              <a:avLst/>
              <a:gdLst/>
              <a:ahLst/>
              <a:cxnLst>
                <a:cxn ang="0">
                  <a:pos x="0" y="0"/>
                </a:cxn>
                <a:cxn ang="0">
                  <a:pos x="456" y="144"/>
                </a:cxn>
                <a:cxn ang="0">
                  <a:pos x="456" y="472"/>
                </a:cxn>
                <a:cxn ang="0">
                  <a:pos x="0" y="616"/>
                </a:cxn>
                <a:cxn ang="0">
                  <a:pos x="0" y="0"/>
                </a:cxn>
              </a:cxnLst>
              <a:rect l="0" t="0" r="r" b="b"/>
              <a:pathLst>
                <a:path w="456" h="616">
                  <a:moveTo>
                    <a:pt x="0" y="0"/>
                  </a:moveTo>
                  <a:lnTo>
                    <a:pt x="456" y="144"/>
                  </a:lnTo>
                  <a:lnTo>
                    <a:pt x="456" y="472"/>
                  </a:lnTo>
                  <a:lnTo>
                    <a:pt x="0" y="616"/>
                  </a:lnTo>
                  <a:lnTo>
                    <a:pt x="0" y="0"/>
                  </a:lnTo>
                  <a:close/>
                </a:path>
              </a:pathLst>
            </a:custGeom>
            <a:solidFill>
              <a:srgbClr val="990000"/>
            </a:solidFill>
            <a:ln w="12700">
              <a:solidFill>
                <a:srgbClr val="990000"/>
              </a:solidFill>
              <a:prstDash val="solid"/>
              <a:round/>
              <a:headEnd/>
              <a:tailEnd/>
            </a:ln>
          </p:spPr>
          <p:txBody>
            <a:bodyPr/>
            <a:lstStyle/>
            <a:p>
              <a:endParaRPr lang="en-US"/>
            </a:p>
          </p:txBody>
        </p:sp>
        <p:sp>
          <p:nvSpPr>
            <p:cNvPr id="872465" name="Line 2065"/>
            <p:cNvSpPr>
              <a:spLocks noChangeShapeType="1"/>
            </p:cNvSpPr>
            <p:nvPr/>
          </p:nvSpPr>
          <p:spPr bwMode="auto">
            <a:xfrm>
              <a:off x="5829300" y="3086100"/>
              <a:ext cx="1625600" cy="1588"/>
            </a:xfrm>
            <a:prstGeom prst="line">
              <a:avLst/>
            </a:prstGeom>
            <a:noFill/>
            <a:ln w="12700">
              <a:solidFill>
                <a:srgbClr val="3300CC"/>
              </a:solidFill>
              <a:round/>
              <a:headEnd/>
              <a:tailEnd/>
            </a:ln>
          </p:spPr>
          <p:txBody>
            <a:bodyPr/>
            <a:lstStyle/>
            <a:p>
              <a:endParaRPr lang="en-US"/>
            </a:p>
          </p:txBody>
        </p:sp>
        <p:sp>
          <p:nvSpPr>
            <p:cNvPr id="872466" name="Line 2066"/>
            <p:cNvSpPr>
              <a:spLocks noChangeShapeType="1"/>
            </p:cNvSpPr>
            <p:nvPr/>
          </p:nvSpPr>
          <p:spPr bwMode="auto">
            <a:xfrm flipH="1" flipV="1">
              <a:off x="5384800" y="3352800"/>
              <a:ext cx="127000" cy="38100"/>
            </a:xfrm>
            <a:prstGeom prst="line">
              <a:avLst/>
            </a:prstGeom>
            <a:noFill/>
            <a:ln w="12700">
              <a:solidFill>
                <a:srgbClr val="3300CC"/>
              </a:solidFill>
              <a:round/>
              <a:headEnd/>
              <a:tailEnd/>
            </a:ln>
          </p:spPr>
          <p:txBody>
            <a:bodyPr/>
            <a:lstStyle/>
            <a:p>
              <a:endParaRPr lang="en-US"/>
            </a:p>
          </p:txBody>
        </p:sp>
        <p:sp>
          <p:nvSpPr>
            <p:cNvPr id="872467" name="Line 2067"/>
            <p:cNvSpPr>
              <a:spLocks noChangeShapeType="1"/>
            </p:cNvSpPr>
            <p:nvPr/>
          </p:nvSpPr>
          <p:spPr bwMode="auto">
            <a:xfrm flipH="1" flipV="1">
              <a:off x="5130800" y="3276600"/>
              <a:ext cx="127000" cy="38100"/>
            </a:xfrm>
            <a:prstGeom prst="line">
              <a:avLst/>
            </a:prstGeom>
            <a:noFill/>
            <a:ln w="12700">
              <a:solidFill>
                <a:srgbClr val="3300CC"/>
              </a:solidFill>
              <a:round/>
              <a:headEnd/>
              <a:tailEnd/>
            </a:ln>
          </p:spPr>
          <p:txBody>
            <a:bodyPr/>
            <a:lstStyle/>
            <a:p>
              <a:endParaRPr lang="en-US"/>
            </a:p>
          </p:txBody>
        </p:sp>
        <p:sp>
          <p:nvSpPr>
            <p:cNvPr id="872468" name="Line 2068"/>
            <p:cNvSpPr>
              <a:spLocks noChangeShapeType="1"/>
            </p:cNvSpPr>
            <p:nvPr/>
          </p:nvSpPr>
          <p:spPr bwMode="auto">
            <a:xfrm flipH="1" flipV="1">
              <a:off x="4876800" y="3213100"/>
              <a:ext cx="127000" cy="38100"/>
            </a:xfrm>
            <a:prstGeom prst="line">
              <a:avLst/>
            </a:prstGeom>
            <a:noFill/>
            <a:ln w="12700">
              <a:solidFill>
                <a:srgbClr val="3300CC"/>
              </a:solidFill>
              <a:round/>
              <a:headEnd/>
              <a:tailEnd/>
            </a:ln>
          </p:spPr>
          <p:txBody>
            <a:bodyPr/>
            <a:lstStyle/>
            <a:p>
              <a:endParaRPr lang="en-US"/>
            </a:p>
          </p:txBody>
        </p:sp>
        <p:sp>
          <p:nvSpPr>
            <p:cNvPr id="872469" name="Line 2069"/>
            <p:cNvSpPr>
              <a:spLocks noChangeShapeType="1"/>
            </p:cNvSpPr>
            <p:nvPr/>
          </p:nvSpPr>
          <p:spPr bwMode="auto">
            <a:xfrm flipH="1" flipV="1">
              <a:off x="4622800" y="3136900"/>
              <a:ext cx="127000" cy="38100"/>
            </a:xfrm>
            <a:prstGeom prst="line">
              <a:avLst/>
            </a:prstGeom>
            <a:noFill/>
            <a:ln w="12700">
              <a:solidFill>
                <a:srgbClr val="3300CC"/>
              </a:solidFill>
              <a:round/>
              <a:headEnd/>
              <a:tailEnd/>
            </a:ln>
          </p:spPr>
          <p:txBody>
            <a:bodyPr/>
            <a:lstStyle/>
            <a:p>
              <a:endParaRPr lang="en-US"/>
            </a:p>
          </p:txBody>
        </p:sp>
        <p:sp>
          <p:nvSpPr>
            <p:cNvPr id="872470" name="Line 2070"/>
            <p:cNvSpPr>
              <a:spLocks noChangeShapeType="1"/>
            </p:cNvSpPr>
            <p:nvPr/>
          </p:nvSpPr>
          <p:spPr bwMode="auto">
            <a:xfrm flipH="1" flipV="1">
              <a:off x="4368800" y="3073400"/>
              <a:ext cx="127000" cy="38100"/>
            </a:xfrm>
            <a:prstGeom prst="line">
              <a:avLst/>
            </a:prstGeom>
            <a:noFill/>
            <a:ln w="12700">
              <a:solidFill>
                <a:srgbClr val="3300CC"/>
              </a:solidFill>
              <a:round/>
              <a:headEnd/>
              <a:tailEnd/>
            </a:ln>
          </p:spPr>
          <p:txBody>
            <a:bodyPr/>
            <a:lstStyle/>
            <a:p>
              <a:endParaRPr lang="en-US"/>
            </a:p>
          </p:txBody>
        </p:sp>
        <p:sp>
          <p:nvSpPr>
            <p:cNvPr id="872471" name="Line 2071"/>
            <p:cNvSpPr>
              <a:spLocks noChangeShapeType="1"/>
            </p:cNvSpPr>
            <p:nvPr/>
          </p:nvSpPr>
          <p:spPr bwMode="auto">
            <a:xfrm flipH="1" flipV="1">
              <a:off x="4114800" y="2997200"/>
              <a:ext cx="127000" cy="38100"/>
            </a:xfrm>
            <a:prstGeom prst="line">
              <a:avLst/>
            </a:prstGeom>
            <a:noFill/>
            <a:ln w="12700">
              <a:solidFill>
                <a:srgbClr val="3300CC"/>
              </a:solidFill>
              <a:round/>
              <a:headEnd/>
              <a:tailEnd/>
            </a:ln>
          </p:spPr>
          <p:txBody>
            <a:bodyPr/>
            <a:lstStyle/>
            <a:p>
              <a:endParaRPr lang="en-US"/>
            </a:p>
          </p:txBody>
        </p:sp>
        <p:sp>
          <p:nvSpPr>
            <p:cNvPr id="872472" name="Line 2072"/>
            <p:cNvSpPr>
              <a:spLocks noChangeShapeType="1"/>
            </p:cNvSpPr>
            <p:nvPr/>
          </p:nvSpPr>
          <p:spPr bwMode="auto">
            <a:xfrm flipH="1" flipV="1">
              <a:off x="3860800" y="2933700"/>
              <a:ext cx="127000" cy="38100"/>
            </a:xfrm>
            <a:prstGeom prst="line">
              <a:avLst/>
            </a:prstGeom>
            <a:noFill/>
            <a:ln w="12700">
              <a:solidFill>
                <a:srgbClr val="3300CC"/>
              </a:solidFill>
              <a:round/>
              <a:headEnd/>
              <a:tailEnd/>
            </a:ln>
          </p:spPr>
          <p:txBody>
            <a:bodyPr/>
            <a:lstStyle/>
            <a:p>
              <a:endParaRPr lang="en-US"/>
            </a:p>
          </p:txBody>
        </p:sp>
        <p:sp>
          <p:nvSpPr>
            <p:cNvPr id="872473" name="Line 2073"/>
            <p:cNvSpPr>
              <a:spLocks noChangeShapeType="1"/>
            </p:cNvSpPr>
            <p:nvPr/>
          </p:nvSpPr>
          <p:spPr bwMode="auto">
            <a:xfrm flipH="1" flipV="1">
              <a:off x="3606800" y="2857500"/>
              <a:ext cx="127000" cy="38100"/>
            </a:xfrm>
            <a:prstGeom prst="line">
              <a:avLst/>
            </a:prstGeom>
            <a:noFill/>
            <a:ln w="12700">
              <a:solidFill>
                <a:srgbClr val="3300CC"/>
              </a:solidFill>
              <a:round/>
              <a:headEnd/>
              <a:tailEnd/>
            </a:ln>
          </p:spPr>
          <p:txBody>
            <a:bodyPr/>
            <a:lstStyle/>
            <a:p>
              <a:endParaRPr lang="en-US"/>
            </a:p>
          </p:txBody>
        </p:sp>
        <p:sp>
          <p:nvSpPr>
            <p:cNvPr id="872474" name="Line 2074"/>
            <p:cNvSpPr>
              <a:spLocks noChangeShapeType="1"/>
            </p:cNvSpPr>
            <p:nvPr/>
          </p:nvSpPr>
          <p:spPr bwMode="auto">
            <a:xfrm flipH="1" flipV="1">
              <a:off x="3352800" y="2794000"/>
              <a:ext cx="127000" cy="38100"/>
            </a:xfrm>
            <a:prstGeom prst="line">
              <a:avLst/>
            </a:prstGeom>
            <a:noFill/>
            <a:ln w="12700">
              <a:solidFill>
                <a:srgbClr val="3300CC"/>
              </a:solidFill>
              <a:round/>
              <a:headEnd/>
              <a:tailEnd/>
            </a:ln>
          </p:spPr>
          <p:txBody>
            <a:bodyPr/>
            <a:lstStyle/>
            <a:p>
              <a:endParaRPr lang="en-US"/>
            </a:p>
          </p:txBody>
        </p:sp>
        <p:sp>
          <p:nvSpPr>
            <p:cNvPr id="872475" name="Line 2075"/>
            <p:cNvSpPr>
              <a:spLocks noChangeShapeType="1"/>
            </p:cNvSpPr>
            <p:nvPr/>
          </p:nvSpPr>
          <p:spPr bwMode="auto">
            <a:xfrm flipH="1" flipV="1">
              <a:off x="3098800" y="2717800"/>
              <a:ext cx="127000" cy="38100"/>
            </a:xfrm>
            <a:prstGeom prst="line">
              <a:avLst/>
            </a:prstGeom>
            <a:noFill/>
            <a:ln w="12700">
              <a:solidFill>
                <a:srgbClr val="3300CC"/>
              </a:solidFill>
              <a:round/>
              <a:headEnd/>
              <a:tailEnd/>
            </a:ln>
          </p:spPr>
          <p:txBody>
            <a:bodyPr/>
            <a:lstStyle/>
            <a:p>
              <a:endParaRPr lang="en-US"/>
            </a:p>
          </p:txBody>
        </p:sp>
        <p:sp>
          <p:nvSpPr>
            <p:cNvPr id="872476" name="Line 2076"/>
            <p:cNvSpPr>
              <a:spLocks noChangeShapeType="1"/>
            </p:cNvSpPr>
            <p:nvPr/>
          </p:nvSpPr>
          <p:spPr bwMode="auto">
            <a:xfrm flipH="1" flipV="1">
              <a:off x="2844800" y="2654300"/>
              <a:ext cx="127000" cy="38100"/>
            </a:xfrm>
            <a:prstGeom prst="line">
              <a:avLst/>
            </a:prstGeom>
            <a:noFill/>
            <a:ln w="12700">
              <a:solidFill>
                <a:srgbClr val="3300CC"/>
              </a:solidFill>
              <a:round/>
              <a:headEnd/>
              <a:tailEnd/>
            </a:ln>
          </p:spPr>
          <p:txBody>
            <a:bodyPr/>
            <a:lstStyle/>
            <a:p>
              <a:endParaRPr lang="en-US"/>
            </a:p>
          </p:txBody>
        </p:sp>
        <p:sp>
          <p:nvSpPr>
            <p:cNvPr id="872477" name="Oval 2077"/>
            <p:cNvSpPr>
              <a:spLocks noChangeArrowheads="1"/>
            </p:cNvSpPr>
            <p:nvPr/>
          </p:nvSpPr>
          <p:spPr bwMode="auto">
            <a:xfrm>
              <a:off x="5505450" y="3371850"/>
              <a:ext cx="38100" cy="63500"/>
            </a:xfrm>
            <a:prstGeom prst="ellipse">
              <a:avLst/>
            </a:prstGeom>
            <a:solidFill>
              <a:srgbClr val="FFFF00"/>
            </a:solidFill>
            <a:ln w="12700">
              <a:solidFill>
                <a:srgbClr val="FFFF00"/>
              </a:solidFill>
              <a:round/>
              <a:headEnd/>
              <a:tailEnd/>
            </a:ln>
          </p:spPr>
          <p:txBody>
            <a:bodyPr/>
            <a:lstStyle/>
            <a:p>
              <a:endParaRPr lang="en-US"/>
            </a:p>
          </p:txBody>
        </p:sp>
        <p:sp>
          <p:nvSpPr>
            <p:cNvPr id="872478" name="Freeform 2078"/>
            <p:cNvSpPr>
              <a:spLocks/>
            </p:cNvSpPr>
            <p:nvPr/>
          </p:nvSpPr>
          <p:spPr bwMode="auto">
            <a:xfrm>
              <a:off x="3200400" y="1625600"/>
              <a:ext cx="279400" cy="101600"/>
            </a:xfrm>
            <a:custGeom>
              <a:avLst/>
              <a:gdLst/>
              <a:ahLst/>
              <a:cxnLst>
                <a:cxn ang="0">
                  <a:pos x="176" y="64"/>
                </a:cxn>
                <a:cxn ang="0">
                  <a:pos x="176" y="40"/>
                </a:cxn>
                <a:cxn ang="0">
                  <a:pos x="168" y="32"/>
                </a:cxn>
                <a:cxn ang="0">
                  <a:pos x="168" y="24"/>
                </a:cxn>
                <a:cxn ang="0">
                  <a:pos x="160" y="24"/>
                </a:cxn>
                <a:cxn ang="0">
                  <a:pos x="152" y="24"/>
                </a:cxn>
                <a:cxn ang="0">
                  <a:pos x="136" y="32"/>
                </a:cxn>
                <a:cxn ang="0">
                  <a:pos x="120" y="48"/>
                </a:cxn>
                <a:cxn ang="0">
                  <a:pos x="104" y="48"/>
                </a:cxn>
                <a:cxn ang="0">
                  <a:pos x="96" y="40"/>
                </a:cxn>
                <a:cxn ang="0">
                  <a:pos x="80" y="16"/>
                </a:cxn>
                <a:cxn ang="0">
                  <a:pos x="72" y="8"/>
                </a:cxn>
                <a:cxn ang="0">
                  <a:pos x="56" y="0"/>
                </a:cxn>
                <a:cxn ang="0">
                  <a:pos x="40" y="0"/>
                </a:cxn>
                <a:cxn ang="0">
                  <a:pos x="24" y="8"/>
                </a:cxn>
                <a:cxn ang="0">
                  <a:pos x="0" y="8"/>
                </a:cxn>
              </a:cxnLst>
              <a:rect l="0" t="0" r="r" b="b"/>
              <a:pathLst>
                <a:path w="176" h="64">
                  <a:moveTo>
                    <a:pt x="176" y="64"/>
                  </a:moveTo>
                  <a:lnTo>
                    <a:pt x="176" y="40"/>
                  </a:lnTo>
                  <a:lnTo>
                    <a:pt x="168" y="32"/>
                  </a:lnTo>
                  <a:lnTo>
                    <a:pt x="168" y="24"/>
                  </a:lnTo>
                  <a:lnTo>
                    <a:pt x="160" y="24"/>
                  </a:lnTo>
                  <a:lnTo>
                    <a:pt x="152" y="24"/>
                  </a:lnTo>
                  <a:lnTo>
                    <a:pt x="136" y="32"/>
                  </a:lnTo>
                  <a:lnTo>
                    <a:pt x="120" y="48"/>
                  </a:lnTo>
                  <a:lnTo>
                    <a:pt x="104" y="48"/>
                  </a:lnTo>
                  <a:lnTo>
                    <a:pt x="96" y="40"/>
                  </a:lnTo>
                  <a:lnTo>
                    <a:pt x="80" y="16"/>
                  </a:lnTo>
                  <a:lnTo>
                    <a:pt x="72" y="8"/>
                  </a:lnTo>
                  <a:lnTo>
                    <a:pt x="56" y="0"/>
                  </a:lnTo>
                  <a:lnTo>
                    <a:pt x="40" y="0"/>
                  </a:lnTo>
                  <a:lnTo>
                    <a:pt x="24" y="8"/>
                  </a:lnTo>
                  <a:lnTo>
                    <a:pt x="0" y="8"/>
                  </a:lnTo>
                </a:path>
              </a:pathLst>
            </a:custGeom>
            <a:noFill/>
            <a:ln w="12700">
              <a:solidFill>
                <a:srgbClr val="FFFF00"/>
              </a:solidFill>
              <a:prstDash val="solid"/>
              <a:round/>
              <a:headEnd/>
              <a:tailEnd/>
            </a:ln>
          </p:spPr>
          <p:txBody>
            <a:bodyPr/>
            <a:lstStyle/>
            <a:p>
              <a:endParaRPr lang="en-US"/>
            </a:p>
          </p:txBody>
        </p:sp>
        <p:sp>
          <p:nvSpPr>
            <p:cNvPr id="872479" name="Freeform 2079"/>
            <p:cNvSpPr>
              <a:spLocks/>
            </p:cNvSpPr>
            <p:nvPr/>
          </p:nvSpPr>
          <p:spPr bwMode="auto">
            <a:xfrm>
              <a:off x="3644900" y="1841500"/>
              <a:ext cx="279400" cy="127000"/>
            </a:xfrm>
            <a:custGeom>
              <a:avLst/>
              <a:gdLst/>
              <a:ahLst/>
              <a:cxnLst>
                <a:cxn ang="0">
                  <a:pos x="0" y="0"/>
                </a:cxn>
                <a:cxn ang="0">
                  <a:pos x="8" y="24"/>
                </a:cxn>
                <a:cxn ang="0">
                  <a:pos x="8" y="32"/>
                </a:cxn>
                <a:cxn ang="0">
                  <a:pos x="8" y="40"/>
                </a:cxn>
                <a:cxn ang="0">
                  <a:pos x="16" y="40"/>
                </a:cxn>
                <a:cxn ang="0">
                  <a:pos x="24" y="40"/>
                </a:cxn>
                <a:cxn ang="0">
                  <a:pos x="48" y="32"/>
                </a:cxn>
                <a:cxn ang="0">
                  <a:pos x="64" y="24"/>
                </a:cxn>
                <a:cxn ang="0">
                  <a:pos x="72" y="24"/>
                </a:cxn>
                <a:cxn ang="0">
                  <a:pos x="88" y="32"/>
                </a:cxn>
                <a:cxn ang="0">
                  <a:pos x="96" y="56"/>
                </a:cxn>
                <a:cxn ang="0">
                  <a:pos x="104" y="72"/>
                </a:cxn>
                <a:cxn ang="0">
                  <a:pos x="120" y="80"/>
                </a:cxn>
                <a:cxn ang="0">
                  <a:pos x="136" y="80"/>
                </a:cxn>
                <a:cxn ang="0">
                  <a:pos x="152" y="80"/>
                </a:cxn>
                <a:cxn ang="0">
                  <a:pos x="176" y="80"/>
                </a:cxn>
              </a:cxnLst>
              <a:rect l="0" t="0" r="r" b="b"/>
              <a:pathLst>
                <a:path w="176" h="80">
                  <a:moveTo>
                    <a:pt x="0" y="0"/>
                  </a:moveTo>
                  <a:lnTo>
                    <a:pt x="8" y="24"/>
                  </a:lnTo>
                  <a:lnTo>
                    <a:pt x="8" y="32"/>
                  </a:lnTo>
                  <a:lnTo>
                    <a:pt x="8" y="40"/>
                  </a:lnTo>
                  <a:lnTo>
                    <a:pt x="16" y="40"/>
                  </a:lnTo>
                  <a:lnTo>
                    <a:pt x="24" y="40"/>
                  </a:lnTo>
                  <a:lnTo>
                    <a:pt x="48" y="32"/>
                  </a:lnTo>
                  <a:lnTo>
                    <a:pt x="64" y="24"/>
                  </a:lnTo>
                  <a:lnTo>
                    <a:pt x="72" y="24"/>
                  </a:lnTo>
                  <a:lnTo>
                    <a:pt x="88" y="32"/>
                  </a:lnTo>
                  <a:lnTo>
                    <a:pt x="96" y="56"/>
                  </a:lnTo>
                  <a:lnTo>
                    <a:pt x="104" y="72"/>
                  </a:lnTo>
                  <a:lnTo>
                    <a:pt x="120" y="80"/>
                  </a:lnTo>
                  <a:lnTo>
                    <a:pt x="136" y="80"/>
                  </a:lnTo>
                  <a:lnTo>
                    <a:pt x="152" y="80"/>
                  </a:lnTo>
                  <a:lnTo>
                    <a:pt x="176" y="80"/>
                  </a:lnTo>
                </a:path>
              </a:pathLst>
            </a:custGeom>
            <a:noFill/>
            <a:ln w="12700">
              <a:solidFill>
                <a:srgbClr val="FFFF00"/>
              </a:solidFill>
              <a:prstDash val="solid"/>
              <a:round/>
              <a:headEnd/>
              <a:tailEnd/>
            </a:ln>
          </p:spPr>
          <p:txBody>
            <a:bodyPr/>
            <a:lstStyle/>
            <a:p>
              <a:endParaRPr lang="en-US"/>
            </a:p>
          </p:txBody>
        </p:sp>
        <p:sp>
          <p:nvSpPr>
            <p:cNvPr id="872480" name="Freeform 2080"/>
            <p:cNvSpPr>
              <a:spLocks/>
            </p:cNvSpPr>
            <p:nvPr/>
          </p:nvSpPr>
          <p:spPr bwMode="auto">
            <a:xfrm>
              <a:off x="3568700" y="1854200"/>
              <a:ext cx="127000" cy="381000"/>
            </a:xfrm>
            <a:custGeom>
              <a:avLst/>
              <a:gdLst/>
              <a:ahLst/>
              <a:cxnLst>
                <a:cxn ang="0">
                  <a:pos x="16" y="0"/>
                </a:cxn>
                <a:cxn ang="0">
                  <a:pos x="8" y="16"/>
                </a:cxn>
                <a:cxn ang="0">
                  <a:pos x="0" y="32"/>
                </a:cxn>
                <a:cxn ang="0">
                  <a:pos x="8" y="48"/>
                </a:cxn>
                <a:cxn ang="0">
                  <a:pos x="24" y="64"/>
                </a:cxn>
                <a:cxn ang="0">
                  <a:pos x="40" y="80"/>
                </a:cxn>
                <a:cxn ang="0">
                  <a:pos x="48" y="88"/>
                </a:cxn>
                <a:cxn ang="0">
                  <a:pos x="48" y="112"/>
                </a:cxn>
                <a:cxn ang="0">
                  <a:pos x="48" y="136"/>
                </a:cxn>
                <a:cxn ang="0">
                  <a:pos x="48" y="152"/>
                </a:cxn>
                <a:cxn ang="0">
                  <a:pos x="48" y="176"/>
                </a:cxn>
                <a:cxn ang="0">
                  <a:pos x="56" y="192"/>
                </a:cxn>
                <a:cxn ang="0">
                  <a:pos x="72" y="208"/>
                </a:cxn>
                <a:cxn ang="0">
                  <a:pos x="80" y="240"/>
                </a:cxn>
              </a:cxnLst>
              <a:rect l="0" t="0" r="r" b="b"/>
              <a:pathLst>
                <a:path w="80" h="240">
                  <a:moveTo>
                    <a:pt x="16" y="0"/>
                  </a:moveTo>
                  <a:lnTo>
                    <a:pt x="8" y="16"/>
                  </a:lnTo>
                  <a:lnTo>
                    <a:pt x="0" y="32"/>
                  </a:lnTo>
                  <a:lnTo>
                    <a:pt x="8" y="48"/>
                  </a:lnTo>
                  <a:lnTo>
                    <a:pt x="24" y="64"/>
                  </a:lnTo>
                  <a:lnTo>
                    <a:pt x="40" y="80"/>
                  </a:lnTo>
                  <a:lnTo>
                    <a:pt x="48" y="88"/>
                  </a:lnTo>
                  <a:lnTo>
                    <a:pt x="48" y="112"/>
                  </a:lnTo>
                  <a:lnTo>
                    <a:pt x="48" y="136"/>
                  </a:lnTo>
                  <a:lnTo>
                    <a:pt x="48" y="152"/>
                  </a:lnTo>
                  <a:lnTo>
                    <a:pt x="48" y="176"/>
                  </a:lnTo>
                  <a:lnTo>
                    <a:pt x="56" y="192"/>
                  </a:lnTo>
                  <a:lnTo>
                    <a:pt x="72" y="208"/>
                  </a:lnTo>
                  <a:lnTo>
                    <a:pt x="80" y="240"/>
                  </a:lnTo>
                </a:path>
              </a:pathLst>
            </a:custGeom>
            <a:noFill/>
            <a:ln w="12700">
              <a:solidFill>
                <a:srgbClr val="FFFF00"/>
              </a:solidFill>
              <a:prstDash val="solid"/>
              <a:round/>
              <a:headEnd/>
              <a:tailEnd/>
            </a:ln>
          </p:spPr>
          <p:txBody>
            <a:bodyPr/>
            <a:lstStyle/>
            <a:p>
              <a:endParaRPr lang="en-US"/>
            </a:p>
          </p:txBody>
        </p:sp>
        <p:sp>
          <p:nvSpPr>
            <p:cNvPr id="872481" name="Freeform 2081"/>
            <p:cNvSpPr>
              <a:spLocks/>
            </p:cNvSpPr>
            <p:nvPr/>
          </p:nvSpPr>
          <p:spPr bwMode="auto">
            <a:xfrm>
              <a:off x="3708400" y="1536700"/>
              <a:ext cx="254000" cy="241300"/>
            </a:xfrm>
            <a:custGeom>
              <a:avLst/>
              <a:gdLst/>
              <a:ahLst/>
              <a:cxnLst>
                <a:cxn ang="0">
                  <a:pos x="0" y="128"/>
                </a:cxn>
                <a:cxn ang="0">
                  <a:pos x="16" y="144"/>
                </a:cxn>
                <a:cxn ang="0">
                  <a:pos x="24" y="152"/>
                </a:cxn>
                <a:cxn ang="0">
                  <a:pos x="32" y="144"/>
                </a:cxn>
                <a:cxn ang="0">
                  <a:pos x="40" y="128"/>
                </a:cxn>
                <a:cxn ang="0">
                  <a:pos x="48" y="104"/>
                </a:cxn>
                <a:cxn ang="0">
                  <a:pos x="56" y="88"/>
                </a:cxn>
                <a:cxn ang="0">
                  <a:pos x="64" y="72"/>
                </a:cxn>
                <a:cxn ang="0">
                  <a:pos x="80" y="64"/>
                </a:cxn>
                <a:cxn ang="0">
                  <a:pos x="96" y="64"/>
                </a:cxn>
                <a:cxn ang="0">
                  <a:pos x="104" y="64"/>
                </a:cxn>
                <a:cxn ang="0">
                  <a:pos x="120" y="56"/>
                </a:cxn>
                <a:cxn ang="0">
                  <a:pos x="128" y="40"/>
                </a:cxn>
                <a:cxn ang="0">
                  <a:pos x="144" y="16"/>
                </a:cxn>
                <a:cxn ang="0">
                  <a:pos x="160" y="0"/>
                </a:cxn>
              </a:cxnLst>
              <a:rect l="0" t="0" r="r" b="b"/>
              <a:pathLst>
                <a:path w="160" h="152">
                  <a:moveTo>
                    <a:pt x="0" y="128"/>
                  </a:moveTo>
                  <a:lnTo>
                    <a:pt x="16" y="144"/>
                  </a:lnTo>
                  <a:lnTo>
                    <a:pt x="24" y="152"/>
                  </a:lnTo>
                  <a:lnTo>
                    <a:pt x="32" y="144"/>
                  </a:lnTo>
                  <a:lnTo>
                    <a:pt x="40" y="128"/>
                  </a:lnTo>
                  <a:lnTo>
                    <a:pt x="48" y="104"/>
                  </a:lnTo>
                  <a:lnTo>
                    <a:pt x="56" y="88"/>
                  </a:lnTo>
                  <a:lnTo>
                    <a:pt x="64" y="72"/>
                  </a:lnTo>
                  <a:lnTo>
                    <a:pt x="80" y="64"/>
                  </a:lnTo>
                  <a:lnTo>
                    <a:pt x="96" y="64"/>
                  </a:lnTo>
                  <a:lnTo>
                    <a:pt x="104" y="64"/>
                  </a:lnTo>
                  <a:lnTo>
                    <a:pt x="120" y="56"/>
                  </a:lnTo>
                  <a:lnTo>
                    <a:pt x="128" y="40"/>
                  </a:lnTo>
                  <a:lnTo>
                    <a:pt x="144" y="16"/>
                  </a:lnTo>
                  <a:lnTo>
                    <a:pt x="160" y="0"/>
                  </a:lnTo>
                </a:path>
              </a:pathLst>
            </a:custGeom>
            <a:noFill/>
            <a:ln w="12700">
              <a:solidFill>
                <a:srgbClr val="FFFF00"/>
              </a:solidFill>
              <a:prstDash val="solid"/>
              <a:round/>
              <a:headEnd/>
              <a:tailEnd/>
            </a:ln>
          </p:spPr>
          <p:txBody>
            <a:bodyPr/>
            <a:lstStyle/>
            <a:p>
              <a:endParaRPr lang="en-US"/>
            </a:p>
          </p:txBody>
        </p:sp>
        <p:sp>
          <p:nvSpPr>
            <p:cNvPr id="872482" name="Freeform 2082"/>
            <p:cNvSpPr>
              <a:spLocks/>
            </p:cNvSpPr>
            <p:nvPr/>
          </p:nvSpPr>
          <p:spPr bwMode="auto">
            <a:xfrm>
              <a:off x="3263900" y="1778000"/>
              <a:ext cx="241300" cy="254000"/>
            </a:xfrm>
            <a:custGeom>
              <a:avLst/>
              <a:gdLst/>
              <a:ahLst/>
              <a:cxnLst>
                <a:cxn ang="0">
                  <a:pos x="152" y="16"/>
                </a:cxn>
                <a:cxn ang="0">
                  <a:pos x="136" y="0"/>
                </a:cxn>
                <a:cxn ang="0">
                  <a:pos x="128" y="0"/>
                </a:cxn>
                <a:cxn ang="0">
                  <a:pos x="120" y="0"/>
                </a:cxn>
                <a:cxn ang="0">
                  <a:pos x="120" y="8"/>
                </a:cxn>
                <a:cxn ang="0">
                  <a:pos x="112" y="16"/>
                </a:cxn>
                <a:cxn ang="0">
                  <a:pos x="104" y="40"/>
                </a:cxn>
                <a:cxn ang="0">
                  <a:pos x="96" y="64"/>
                </a:cxn>
                <a:cxn ang="0">
                  <a:pos x="88" y="80"/>
                </a:cxn>
                <a:cxn ang="0">
                  <a:pos x="80" y="80"/>
                </a:cxn>
                <a:cxn ang="0">
                  <a:pos x="64" y="80"/>
                </a:cxn>
                <a:cxn ang="0">
                  <a:pos x="48" y="88"/>
                </a:cxn>
                <a:cxn ang="0">
                  <a:pos x="32" y="96"/>
                </a:cxn>
                <a:cxn ang="0">
                  <a:pos x="24" y="112"/>
                </a:cxn>
                <a:cxn ang="0">
                  <a:pos x="16" y="136"/>
                </a:cxn>
                <a:cxn ang="0">
                  <a:pos x="0" y="160"/>
                </a:cxn>
              </a:cxnLst>
              <a:rect l="0" t="0" r="r" b="b"/>
              <a:pathLst>
                <a:path w="152" h="160">
                  <a:moveTo>
                    <a:pt x="152" y="16"/>
                  </a:moveTo>
                  <a:lnTo>
                    <a:pt x="136" y="0"/>
                  </a:lnTo>
                  <a:lnTo>
                    <a:pt x="128" y="0"/>
                  </a:lnTo>
                  <a:lnTo>
                    <a:pt x="120" y="0"/>
                  </a:lnTo>
                  <a:lnTo>
                    <a:pt x="120" y="8"/>
                  </a:lnTo>
                  <a:lnTo>
                    <a:pt x="112" y="16"/>
                  </a:lnTo>
                  <a:lnTo>
                    <a:pt x="104" y="40"/>
                  </a:lnTo>
                  <a:lnTo>
                    <a:pt x="96" y="64"/>
                  </a:lnTo>
                  <a:lnTo>
                    <a:pt x="88" y="80"/>
                  </a:lnTo>
                  <a:lnTo>
                    <a:pt x="80" y="80"/>
                  </a:lnTo>
                  <a:lnTo>
                    <a:pt x="64" y="80"/>
                  </a:lnTo>
                  <a:lnTo>
                    <a:pt x="48" y="88"/>
                  </a:lnTo>
                  <a:lnTo>
                    <a:pt x="32" y="96"/>
                  </a:lnTo>
                  <a:lnTo>
                    <a:pt x="24" y="112"/>
                  </a:lnTo>
                  <a:lnTo>
                    <a:pt x="16" y="136"/>
                  </a:lnTo>
                  <a:lnTo>
                    <a:pt x="0" y="160"/>
                  </a:lnTo>
                </a:path>
              </a:pathLst>
            </a:custGeom>
            <a:noFill/>
            <a:ln w="12700">
              <a:solidFill>
                <a:srgbClr val="FFFF00"/>
              </a:solidFill>
              <a:prstDash val="solid"/>
              <a:round/>
              <a:headEnd/>
              <a:tailEnd/>
            </a:ln>
          </p:spPr>
          <p:txBody>
            <a:bodyPr/>
            <a:lstStyle/>
            <a:p>
              <a:endParaRPr lang="en-US"/>
            </a:p>
          </p:txBody>
        </p:sp>
        <p:sp>
          <p:nvSpPr>
            <p:cNvPr id="872483" name="Freeform 2083"/>
            <p:cNvSpPr>
              <a:spLocks/>
            </p:cNvSpPr>
            <p:nvPr/>
          </p:nvSpPr>
          <p:spPr bwMode="auto">
            <a:xfrm>
              <a:off x="3327400" y="1333500"/>
              <a:ext cx="215900" cy="292100"/>
            </a:xfrm>
            <a:custGeom>
              <a:avLst/>
              <a:gdLst/>
              <a:ahLst/>
              <a:cxnLst>
                <a:cxn ang="0">
                  <a:pos x="128" y="184"/>
                </a:cxn>
                <a:cxn ang="0">
                  <a:pos x="136" y="160"/>
                </a:cxn>
                <a:cxn ang="0">
                  <a:pos x="128" y="136"/>
                </a:cxn>
                <a:cxn ang="0">
                  <a:pos x="120" y="128"/>
                </a:cxn>
                <a:cxn ang="0">
                  <a:pos x="96" y="128"/>
                </a:cxn>
                <a:cxn ang="0">
                  <a:pos x="80" y="120"/>
                </a:cxn>
                <a:cxn ang="0">
                  <a:pos x="72" y="112"/>
                </a:cxn>
                <a:cxn ang="0">
                  <a:pos x="64" y="96"/>
                </a:cxn>
                <a:cxn ang="0">
                  <a:pos x="64" y="72"/>
                </a:cxn>
                <a:cxn ang="0">
                  <a:pos x="56" y="48"/>
                </a:cxn>
                <a:cxn ang="0">
                  <a:pos x="48" y="32"/>
                </a:cxn>
                <a:cxn ang="0">
                  <a:pos x="40" y="24"/>
                </a:cxn>
                <a:cxn ang="0">
                  <a:pos x="16" y="16"/>
                </a:cxn>
                <a:cxn ang="0">
                  <a:pos x="0" y="0"/>
                </a:cxn>
              </a:cxnLst>
              <a:rect l="0" t="0" r="r" b="b"/>
              <a:pathLst>
                <a:path w="136" h="184">
                  <a:moveTo>
                    <a:pt x="128" y="184"/>
                  </a:moveTo>
                  <a:lnTo>
                    <a:pt x="136" y="160"/>
                  </a:lnTo>
                  <a:lnTo>
                    <a:pt x="128" y="136"/>
                  </a:lnTo>
                  <a:lnTo>
                    <a:pt x="120" y="128"/>
                  </a:lnTo>
                  <a:lnTo>
                    <a:pt x="96" y="128"/>
                  </a:lnTo>
                  <a:lnTo>
                    <a:pt x="80" y="120"/>
                  </a:lnTo>
                  <a:lnTo>
                    <a:pt x="72" y="112"/>
                  </a:lnTo>
                  <a:lnTo>
                    <a:pt x="64" y="96"/>
                  </a:lnTo>
                  <a:lnTo>
                    <a:pt x="64" y="72"/>
                  </a:lnTo>
                  <a:lnTo>
                    <a:pt x="56" y="48"/>
                  </a:lnTo>
                  <a:lnTo>
                    <a:pt x="48" y="32"/>
                  </a:lnTo>
                  <a:lnTo>
                    <a:pt x="40" y="24"/>
                  </a:lnTo>
                  <a:lnTo>
                    <a:pt x="16" y="16"/>
                  </a:lnTo>
                  <a:lnTo>
                    <a:pt x="0" y="0"/>
                  </a:lnTo>
                </a:path>
              </a:pathLst>
            </a:custGeom>
            <a:noFill/>
            <a:ln w="12700">
              <a:solidFill>
                <a:srgbClr val="FFFF00"/>
              </a:solidFill>
              <a:prstDash val="solid"/>
              <a:round/>
              <a:headEnd/>
              <a:tailEnd/>
            </a:ln>
          </p:spPr>
          <p:txBody>
            <a:bodyPr/>
            <a:lstStyle/>
            <a:p>
              <a:endParaRPr lang="en-US"/>
            </a:p>
          </p:txBody>
        </p:sp>
        <p:sp>
          <p:nvSpPr>
            <p:cNvPr id="872484" name="Freeform 2084"/>
            <p:cNvSpPr>
              <a:spLocks/>
            </p:cNvSpPr>
            <p:nvPr/>
          </p:nvSpPr>
          <p:spPr bwMode="auto">
            <a:xfrm>
              <a:off x="3632200" y="1219200"/>
              <a:ext cx="50800" cy="419100"/>
            </a:xfrm>
            <a:custGeom>
              <a:avLst/>
              <a:gdLst/>
              <a:ahLst/>
              <a:cxnLst>
                <a:cxn ang="0">
                  <a:pos x="0" y="264"/>
                </a:cxn>
                <a:cxn ang="0">
                  <a:pos x="16" y="248"/>
                </a:cxn>
                <a:cxn ang="0">
                  <a:pos x="32" y="240"/>
                </a:cxn>
                <a:cxn ang="0">
                  <a:pos x="24" y="216"/>
                </a:cxn>
                <a:cxn ang="0">
                  <a:pos x="8" y="192"/>
                </a:cxn>
                <a:cxn ang="0">
                  <a:pos x="0" y="176"/>
                </a:cxn>
                <a:cxn ang="0">
                  <a:pos x="0" y="160"/>
                </a:cxn>
                <a:cxn ang="0">
                  <a:pos x="0" y="136"/>
                </a:cxn>
                <a:cxn ang="0">
                  <a:pos x="8" y="120"/>
                </a:cxn>
                <a:cxn ang="0">
                  <a:pos x="16" y="104"/>
                </a:cxn>
                <a:cxn ang="0">
                  <a:pos x="16" y="80"/>
                </a:cxn>
                <a:cxn ang="0">
                  <a:pos x="16" y="64"/>
                </a:cxn>
                <a:cxn ang="0">
                  <a:pos x="8" y="32"/>
                </a:cxn>
                <a:cxn ang="0">
                  <a:pos x="0" y="0"/>
                </a:cxn>
              </a:cxnLst>
              <a:rect l="0" t="0" r="r" b="b"/>
              <a:pathLst>
                <a:path w="32" h="264">
                  <a:moveTo>
                    <a:pt x="0" y="264"/>
                  </a:moveTo>
                  <a:lnTo>
                    <a:pt x="16" y="248"/>
                  </a:lnTo>
                  <a:lnTo>
                    <a:pt x="32" y="240"/>
                  </a:lnTo>
                  <a:lnTo>
                    <a:pt x="24" y="216"/>
                  </a:lnTo>
                  <a:lnTo>
                    <a:pt x="8" y="192"/>
                  </a:lnTo>
                  <a:lnTo>
                    <a:pt x="0" y="176"/>
                  </a:lnTo>
                  <a:lnTo>
                    <a:pt x="0" y="160"/>
                  </a:lnTo>
                  <a:lnTo>
                    <a:pt x="0" y="136"/>
                  </a:lnTo>
                  <a:lnTo>
                    <a:pt x="8" y="120"/>
                  </a:lnTo>
                  <a:lnTo>
                    <a:pt x="16" y="104"/>
                  </a:lnTo>
                  <a:lnTo>
                    <a:pt x="16" y="80"/>
                  </a:lnTo>
                  <a:lnTo>
                    <a:pt x="16" y="64"/>
                  </a:lnTo>
                  <a:lnTo>
                    <a:pt x="8" y="32"/>
                  </a:lnTo>
                  <a:lnTo>
                    <a:pt x="0" y="0"/>
                  </a:lnTo>
                </a:path>
              </a:pathLst>
            </a:custGeom>
            <a:noFill/>
            <a:ln w="12700">
              <a:solidFill>
                <a:srgbClr val="FFFF00"/>
              </a:solidFill>
              <a:prstDash val="solid"/>
              <a:round/>
              <a:headEnd/>
              <a:tailEnd/>
            </a:ln>
          </p:spPr>
          <p:txBody>
            <a:bodyPr/>
            <a:lstStyle/>
            <a:p>
              <a:endParaRPr lang="en-US"/>
            </a:p>
          </p:txBody>
        </p:sp>
        <p:pic>
          <p:nvPicPr>
            <p:cNvPr id="872485" name="Picture 2085"/>
            <p:cNvPicPr>
              <a:picLocks noChangeAspect="1" noChangeArrowheads="1"/>
            </p:cNvPicPr>
            <p:nvPr/>
          </p:nvPicPr>
          <p:blipFill>
            <a:blip r:embed="rId4" cstate="print"/>
            <a:srcRect/>
            <a:stretch>
              <a:fillRect/>
            </a:stretch>
          </p:blipFill>
          <p:spPr bwMode="auto">
            <a:xfrm>
              <a:off x="2641600" y="2616200"/>
              <a:ext cx="749300" cy="444500"/>
            </a:xfrm>
            <a:prstGeom prst="rect">
              <a:avLst/>
            </a:prstGeom>
            <a:noFill/>
            <a:ln w="9525">
              <a:noFill/>
              <a:miter lim="800000"/>
              <a:headEnd/>
              <a:tailEnd/>
            </a:ln>
          </p:spPr>
        </p:pic>
        <p:pic>
          <p:nvPicPr>
            <p:cNvPr id="872486" name="Picture 2086"/>
            <p:cNvPicPr>
              <a:picLocks noChangeAspect="1" noChangeArrowheads="1"/>
            </p:cNvPicPr>
            <p:nvPr/>
          </p:nvPicPr>
          <p:blipFill>
            <a:blip r:embed="rId5" cstate="print"/>
            <a:srcRect/>
            <a:stretch>
              <a:fillRect/>
            </a:stretch>
          </p:blipFill>
          <p:spPr bwMode="auto">
            <a:xfrm>
              <a:off x="2641600" y="2616200"/>
              <a:ext cx="749300" cy="444500"/>
            </a:xfrm>
            <a:prstGeom prst="rect">
              <a:avLst/>
            </a:prstGeom>
            <a:noFill/>
            <a:ln w="9525">
              <a:noFill/>
              <a:miter lim="800000"/>
              <a:headEnd/>
              <a:tailEnd/>
            </a:ln>
          </p:spPr>
        </p:pic>
        <p:sp>
          <p:nvSpPr>
            <p:cNvPr id="872487" name="Arc 2087"/>
            <p:cNvSpPr>
              <a:spLocks/>
            </p:cNvSpPr>
            <p:nvPr/>
          </p:nvSpPr>
          <p:spPr bwMode="auto">
            <a:xfrm>
              <a:off x="6121400" y="2838450"/>
              <a:ext cx="730250" cy="12763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3300CC"/>
              </a:solidFill>
              <a:round/>
              <a:headEnd/>
              <a:tailEnd/>
            </a:ln>
          </p:spPr>
          <p:txBody>
            <a:bodyPr/>
            <a:lstStyle/>
            <a:p>
              <a:endParaRPr lang="en-US"/>
            </a:p>
          </p:txBody>
        </p:sp>
        <p:sp>
          <p:nvSpPr>
            <p:cNvPr id="872488" name="Arc 2088"/>
            <p:cNvSpPr>
              <a:spLocks/>
            </p:cNvSpPr>
            <p:nvPr/>
          </p:nvSpPr>
          <p:spPr bwMode="auto">
            <a:xfrm>
              <a:off x="5448300" y="2686050"/>
              <a:ext cx="1414463" cy="1504950"/>
            </a:xfrm>
            <a:custGeom>
              <a:avLst/>
              <a:gdLst>
                <a:gd name="G0" fmla="+- 0 0 0"/>
                <a:gd name="G1" fmla="+- 21600 0 0"/>
                <a:gd name="G2" fmla="+- 21600 0 0"/>
                <a:gd name="T0" fmla="*/ 0 w 21572"/>
                <a:gd name="T1" fmla="*/ 0 h 21600"/>
                <a:gd name="T2" fmla="*/ 21572 w 21572"/>
                <a:gd name="T3" fmla="*/ 20503 h 21600"/>
                <a:gd name="T4" fmla="*/ 0 w 21572"/>
                <a:gd name="T5" fmla="*/ 21600 h 21600"/>
              </a:gdLst>
              <a:ahLst/>
              <a:cxnLst>
                <a:cxn ang="0">
                  <a:pos x="T0" y="T1"/>
                </a:cxn>
                <a:cxn ang="0">
                  <a:pos x="T2" y="T3"/>
                </a:cxn>
                <a:cxn ang="0">
                  <a:pos x="T4" y="T5"/>
                </a:cxn>
              </a:cxnLst>
              <a:rect l="0" t="0" r="r" b="b"/>
              <a:pathLst>
                <a:path w="21572" h="21600" fill="none" extrusionOk="0">
                  <a:moveTo>
                    <a:pt x="-1" y="0"/>
                  </a:moveTo>
                  <a:cubicBezTo>
                    <a:pt x="11502" y="0"/>
                    <a:pt x="20987" y="9014"/>
                    <a:pt x="21572" y="20502"/>
                  </a:cubicBezTo>
                </a:path>
                <a:path w="21572" h="21600" stroke="0" extrusionOk="0">
                  <a:moveTo>
                    <a:pt x="-1" y="0"/>
                  </a:moveTo>
                  <a:cubicBezTo>
                    <a:pt x="11502" y="0"/>
                    <a:pt x="20987" y="9014"/>
                    <a:pt x="21572" y="20502"/>
                  </a:cubicBezTo>
                  <a:lnTo>
                    <a:pt x="0" y="21600"/>
                  </a:lnTo>
                  <a:close/>
                </a:path>
              </a:pathLst>
            </a:custGeom>
            <a:noFill/>
            <a:ln w="12700">
              <a:solidFill>
                <a:srgbClr val="3300CC"/>
              </a:solidFill>
              <a:round/>
              <a:headEnd/>
              <a:tailEnd/>
            </a:ln>
          </p:spPr>
          <p:txBody>
            <a:bodyPr/>
            <a:lstStyle/>
            <a:p>
              <a:endParaRPr lang="en-US"/>
            </a:p>
          </p:txBody>
        </p:sp>
        <p:sp>
          <p:nvSpPr>
            <p:cNvPr id="872489" name="Arc 2089"/>
            <p:cNvSpPr>
              <a:spLocks/>
            </p:cNvSpPr>
            <p:nvPr/>
          </p:nvSpPr>
          <p:spPr bwMode="auto">
            <a:xfrm>
              <a:off x="5448300" y="3587750"/>
              <a:ext cx="1416050" cy="539750"/>
            </a:xfrm>
            <a:custGeom>
              <a:avLst/>
              <a:gdLst>
                <a:gd name="G0" fmla="+- 0 0 0"/>
                <a:gd name="G1" fmla="+- 21600 0 0"/>
                <a:gd name="G2" fmla="+- 21600 0 0"/>
                <a:gd name="T0" fmla="*/ 0 w 21594"/>
                <a:gd name="T1" fmla="*/ 0 h 21600"/>
                <a:gd name="T2" fmla="*/ 21594 w 21594"/>
                <a:gd name="T3" fmla="*/ 21090 h 21600"/>
                <a:gd name="T4" fmla="*/ 0 w 21594"/>
                <a:gd name="T5" fmla="*/ 21600 h 21600"/>
              </a:gdLst>
              <a:ahLst/>
              <a:cxnLst>
                <a:cxn ang="0">
                  <a:pos x="T0" y="T1"/>
                </a:cxn>
                <a:cxn ang="0">
                  <a:pos x="T2" y="T3"/>
                </a:cxn>
                <a:cxn ang="0">
                  <a:pos x="T4" y="T5"/>
                </a:cxn>
              </a:cxnLst>
              <a:rect l="0" t="0" r="r" b="b"/>
              <a:pathLst>
                <a:path w="21594" h="21600" fill="none" extrusionOk="0">
                  <a:moveTo>
                    <a:pt x="-1" y="0"/>
                  </a:moveTo>
                  <a:cubicBezTo>
                    <a:pt x="11730" y="0"/>
                    <a:pt x="21317" y="9362"/>
                    <a:pt x="21593" y="21090"/>
                  </a:cubicBezTo>
                </a:path>
                <a:path w="21594" h="21600" stroke="0" extrusionOk="0">
                  <a:moveTo>
                    <a:pt x="-1" y="0"/>
                  </a:moveTo>
                  <a:cubicBezTo>
                    <a:pt x="11730" y="0"/>
                    <a:pt x="21317" y="9362"/>
                    <a:pt x="21593" y="21090"/>
                  </a:cubicBezTo>
                  <a:lnTo>
                    <a:pt x="0" y="21600"/>
                  </a:lnTo>
                  <a:close/>
                </a:path>
              </a:pathLst>
            </a:custGeom>
            <a:noFill/>
            <a:ln w="12700">
              <a:solidFill>
                <a:srgbClr val="3300CC"/>
              </a:solidFill>
              <a:round/>
              <a:headEnd/>
              <a:tailEnd/>
            </a:ln>
          </p:spPr>
          <p:txBody>
            <a:bodyPr/>
            <a:lstStyle/>
            <a:p>
              <a:endParaRPr lang="en-US"/>
            </a:p>
          </p:txBody>
        </p:sp>
        <p:sp>
          <p:nvSpPr>
            <p:cNvPr id="872490" name="Arc 2090"/>
            <p:cNvSpPr>
              <a:spLocks/>
            </p:cNvSpPr>
            <p:nvPr/>
          </p:nvSpPr>
          <p:spPr bwMode="auto">
            <a:xfrm>
              <a:off x="6121400" y="3384550"/>
              <a:ext cx="741363" cy="755650"/>
            </a:xfrm>
            <a:custGeom>
              <a:avLst/>
              <a:gdLst>
                <a:gd name="G0" fmla="+- 0 0 0"/>
                <a:gd name="G1" fmla="+- 21600 0 0"/>
                <a:gd name="G2" fmla="+- 21600 0 0"/>
                <a:gd name="T0" fmla="*/ 0 w 21572"/>
                <a:gd name="T1" fmla="*/ 0 h 21600"/>
                <a:gd name="T2" fmla="*/ 21572 w 21572"/>
                <a:gd name="T3" fmla="*/ 20507 h 21600"/>
                <a:gd name="T4" fmla="*/ 0 w 21572"/>
                <a:gd name="T5" fmla="*/ 21600 h 21600"/>
              </a:gdLst>
              <a:ahLst/>
              <a:cxnLst>
                <a:cxn ang="0">
                  <a:pos x="T0" y="T1"/>
                </a:cxn>
                <a:cxn ang="0">
                  <a:pos x="T2" y="T3"/>
                </a:cxn>
                <a:cxn ang="0">
                  <a:pos x="T4" y="T5"/>
                </a:cxn>
              </a:cxnLst>
              <a:rect l="0" t="0" r="r" b="b"/>
              <a:pathLst>
                <a:path w="21572" h="21600" fill="none" extrusionOk="0">
                  <a:moveTo>
                    <a:pt x="-1" y="0"/>
                  </a:moveTo>
                  <a:cubicBezTo>
                    <a:pt x="11504" y="0"/>
                    <a:pt x="20990" y="9017"/>
                    <a:pt x="21572" y="20506"/>
                  </a:cubicBezTo>
                </a:path>
                <a:path w="21572" h="21600" stroke="0" extrusionOk="0">
                  <a:moveTo>
                    <a:pt x="-1" y="0"/>
                  </a:moveTo>
                  <a:cubicBezTo>
                    <a:pt x="11504" y="0"/>
                    <a:pt x="20990" y="9017"/>
                    <a:pt x="21572" y="20506"/>
                  </a:cubicBezTo>
                  <a:lnTo>
                    <a:pt x="0" y="21600"/>
                  </a:lnTo>
                  <a:close/>
                </a:path>
              </a:pathLst>
            </a:custGeom>
            <a:noFill/>
            <a:ln w="12700">
              <a:solidFill>
                <a:srgbClr val="3300CC"/>
              </a:solidFill>
              <a:round/>
              <a:headEnd/>
              <a:tailEnd/>
            </a:ln>
          </p:spPr>
          <p:txBody>
            <a:bodyPr/>
            <a:lstStyle/>
            <a:p>
              <a:endParaRPr lang="en-US"/>
            </a:p>
          </p:txBody>
        </p:sp>
        <p:sp>
          <p:nvSpPr>
            <p:cNvPr id="872491" name="Rectangle 2091"/>
            <p:cNvSpPr>
              <a:spLocks noChangeArrowheads="1"/>
            </p:cNvSpPr>
            <p:nvPr/>
          </p:nvSpPr>
          <p:spPr bwMode="auto">
            <a:xfrm>
              <a:off x="40640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492" name="Rectangle 2092"/>
            <p:cNvSpPr>
              <a:spLocks noChangeArrowheads="1"/>
            </p:cNvSpPr>
            <p:nvPr/>
          </p:nvSpPr>
          <p:spPr bwMode="auto">
            <a:xfrm>
              <a:off x="4178300" y="1358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493" name="Rectangle 2093"/>
            <p:cNvSpPr>
              <a:spLocks noChangeArrowheads="1"/>
            </p:cNvSpPr>
            <p:nvPr/>
          </p:nvSpPr>
          <p:spPr bwMode="auto">
            <a:xfrm>
              <a:off x="42291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494" name="Rectangle 2094"/>
            <p:cNvSpPr>
              <a:spLocks noChangeArrowheads="1"/>
            </p:cNvSpPr>
            <p:nvPr/>
          </p:nvSpPr>
          <p:spPr bwMode="auto">
            <a:xfrm>
              <a:off x="43434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h</a:t>
              </a:r>
              <a:endParaRPr lang="en-US"/>
            </a:p>
          </p:txBody>
        </p:sp>
        <p:sp>
          <p:nvSpPr>
            <p:cNvPr id="872495" name="Rectangle 2095"/>
            <p:cNvSpPr>
              <a:spLocks noChangeArrowheads="1"/>
            </p:cNvSpPr>
            <p:nvPr/>
          </p:nvSpPr>
          <p:spPr bwMode="auto">
            <a:xfrm>
              <a:off x="4445000" y="13589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t</a:t>
              </a:r>
              <a:endParaRPr lang="en-US"/>
            </a:p>
          </p:txBody>
        </p:sp>
        <p:sp>
          <p:nvSpPr>
            <p:cNvPr id="872496" name="Rectangle 2096"/>
            <p:cNvSpPr>
              <a:spLocks noChangeArrowheads="1"/>
            </p:cNvSpPr>
            <p:nvPr/>
          </p:nvSpPr>
          <p:spPr bwMode="auto">
            <a:xfrm>
              <a:off x="4508500" y="1358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497" name="Rectangle 2097"/>
            <p:cNvSpPr>
              <a:spLocks noChangeArrowheads="1"/>
            </p:cNvSpPr>
            <p:nvPr/>
          </p:nvSpPr>
          <p:spPr bwMode="auto">
            <a:xfrm>
              <a:off x="4559300" y="13589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a:t>
              </a:r>
              <a:endParaRPr lang="en-US"/>
            </a:p>
          </p:txBody>
        </p:sp>
        <p:sp>
          <p:nvSpPr>
            <p:cNvPr id="872498" name="Rectangle 2098"/>
            <p:cNvSpPr>
              <a:spLocks noChangeArrowheads="1"/>
            </p:cNvSpPr>
            <p:nvPr/>
          </p:nvSpPr>
          <p:spPr bwMode="auto">
            <a:xfrm>
              <a:off x="4622800" y="13589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499" name="Rectangle 2099"/>
            <p:cNvSpPr>
              <a:spLocks noChangeArrowheads="1"/>
            </p:cNvSpPr>
            <p:nvPr/>
          </p:nvSpPr>
          <p:spPr bwMode="auto">
            <a:xfrm>
              <a:off x="47498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00" name="Rectangle 2100"/>
            <p:cNvSpPr>
              <a:spLocks noChangeArrowheads="1"/>
            </p:cNvSpPr>
            <p:nvPr/>
          </p:nvSpPr>
          <p:spPr bwMode="auto">
            <a:xfrm>
              <a:off x="4851400" y="1358900"/>
              <a:ext cx="98425" cy="212725"/>
            </a:xfrm>
            <a:prstGeom prst="rect">
              <a:avLst/>
            </a:prstGeom>
            <a:noFill/>
            <a:ln w="9525">
              <a:noFill/>
              <a:miter lim="800000"/>
              <a:headEnd/>
              <a:tailEnd/>
            </a:ln>
          </p:spPr>
          <p:txBody>
            <a:bodyPr wrap="none" lIns="0" tIns="0" rIns="0" bIns="0">
              <a:spAutoFit/>
            </a:bodyPr>
            <a:lstStyle/>
            <a:p>
              <a:r>
                <a:rPr lang="en-US" sz="1400" dirty="0">
                  <a:solidFill>
                    <a:srgbClr val="BBBBBB"/>
                  </a:solidFill>
                </a:rPr>
                <a:t>e</a:t>
              </a:r>
              <a:endParaRPr lang="en-US" dirty="0"/>
            </a:p>
          </p:txBody>
        </p:sp>
        <p:sp>
          <p:nvSpPr>
            <p:cNvPr id="872501" name="Rectangle 2101"/>
            <p:cNvSpPr>
              <a:spLocks noChangeArrowheads="1"/>
            </p:cNvSpPr>
            <p:nvPr/>
          </p:nvSpPr>
          <p:spPr bwMode="auto">
            <a:xfrm>
              <a:off x="4953000" y="1358900"/>
              <a:ext cx="69850" cy="212725"/>
            </a:xfrm>
            <a:prstGeom prst="rect">
              <a:avLst/>
            </a:prstGeom>
            <a:noFill/>
            <a:ln w="9525">
              <a:noFill/>
              <a:miter lim="800000"/>
              <a:headEnd/>
              <a:tailEnd/>
            </a:ln>
          </p:spPr>
          <p:txBody>
            <a:bodyPr wrap="none" lIns="0" tIns="0" rIns="0" bIns="0">
              <a:spAutoFit/>
            </a:bodyPr>
            <a:lstStyle/>
            <a:p>
              <a:r>
                <a:rPr lang="en-US" sz="1400">
                  <a:solidFill>
                    <a:srgbClr val="BBBBBB"/>
                  </a:solidFill>
                </a:rPr>
                <a:t>r</a:t>
              </a:r>
              <a:endParaRPr lang="en-US"/>
            </a:p>
          </p:txBody>
        </p:sp>
        <p:sp>
          <p:nvSpPr>
            <p:cNvPr id="872502" name="Rectangle 2102"/>
            <p:cNvSpPr>
              <a:spLocks noChangeArrowheads="1"/>
            </p:cNvSpPr>
            <p:nvPr/>
          </p:nvSpPr>
          <p:spPr bwMode="auto">
            <a:xfrm>
              <a:off x="50292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503" name="Rectangle 2103"/>
            <p:cNvSpPr>
              <a:spLocks noChangeArrowheads="1"/>
            </p:cNvSpPr>
            <p:nvPr/>
          </p:nvSpPr>
          <p:spPr bwMode="auto">
            <a:xfrm>
              <a:off x="5143500" y="1358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y</a:t>
              </a:r>
              <a:endParaRPr lang="en-US"/>
            </a:p>
          </p:txBody>
        </p:sp>
        <p:sp>
          <p:nvSpPr>
            <p:cNvPr id="872504" name="Rectangle 2104"/>
            <p:cNvSpPr>
              <a:spLocks noChangeArrowheads="1"/>
            </p:cNvSpPr>
            <p:nvPr/>
          </p:nvSpPr>
          <p:spPr bwMode="auto">
            <a:xfrm>
              <a:off x="5245100" y="13589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a:t>
              </a:r>
              <a:endParaRPr lang="en-US"/>
            </a:p>
          </p:txBody>
        </p:sp>
        <p:sp>
          <p:nvSpPr>
            <p:cNvPr id="872505" name="Rectangle 2105"/>
            <p:cNvSpPr>
              <a:spLocks noChangeArrowheads="1"/>
            </p:cNvSpPr>
            <p:nvPr/>
          </p:nvSpPr>
          <p:spPr bwMode="auto">
            <a:xfrm>
              <a:off x="5295900" y="1358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506" name="Rectangle 2106"/>
            <p:cNvSpPr>
              <a:spLocks noChangeArrowheads="1"/>
            </p:cNvSpPr>
            <p:nvPr/>
          </p:nvSpPr>
          <p:spPr bwMode="auto">
            <a:xfrm>
              <a:off x="5346700" y="13589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S</a:t>
              </a:r>
              <a:endParaRPr lang="en-US"/>
            </a:p>
          </p:txBody>
        </p:sp>
        <p:sp>
          <p:nvSpPr>
            <p:cNvPr id="872507" name="Rectangle 2107"/>
            <p:cNvSpPr>
              <a:spLocks noChangeArrowheads="1"/>
            </p:cNvSpPr>
            <p:nvPr/>
          </p:nvSpPr>
          <p:spPr bwMode="auto">
            <a:xfrm>
              <a:off x="54737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o</a:t>
              </a:r>
              <a:endParaRPr lang="en-US"/>
            </a:p>
          </p:txBody>
        </p:sp>
        <p:sp>
          <p:nvSpPr>
            <p:cNvPr id="872508" name="Rectangle 2108"/>
            <p:cNvSpPr>
              <a:spLocks noChangeArrowheads="1"/>
            </p:cNvSpPr>
            <p:nvPr/>
          </p:nvSpPr>
          <p:spPr bwMode="auto">
            <a:xfrm>
              <a:off x="55880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u</a:t>
              </a:r>
              <a:endParaRPr lang="en-US"/>
            </a:p>
          </p:txBody>
        </p:sp>
        <p:sp>
          <p:nvSpPr>
            <p:cNvPr id="872509" name="Rectangle 2109"/>
            <p:cNvSpPr>
              <a:spLocks noChangeArrowheads="1"/>
            </p:cNvSpPr>
            <p:nvPr/>
          </p:nvSpPr>
          <p:spPr bwMode="auto">
            <a:xfrm>
              <a:off x="5702300" y="1358900"/>
              <a:ext cx="69850" cy="212725"/>
            </a:xfrm>
            <a:prstGeom prst="rect">
              <a:avLst/>
            </a:prstGeom>
            <a:noFill/>
            <a:ln w="9525">
              <a:noFill/>
              <a:miter lim="800000"/>
              <a:headEnd/>
              <a:tailEnd/>
            </a:ln>
          </p:spPr>
          <p:txBody>
            <a:bodyPr wrap="none" lIns="0" tIns="0" rIns="0" bIns="0">
              <a:spAutoFit/>
            </a:bodyPr>
            <a:lstStyle/>
            <a:p>
              <a:r>
                <a:rPr lang="en-US" sz="1400">
                  <a:solidFill>
                    <a:srgbClr val="BBBBBB"/>
                  </a:solidFill>
                </a:rPr>
                <a:t>r</a:t>
              </a:r>
              <a:endParaRPr lang="en-US"/>
            </a:p>
          </p:txBody>
        </p:sp>
        <p:sp>
          <p:nvSpPr>
            <p:cNvPr id="872510" name="Rectangle 2110"/>
            <p:cNvSpPr>
              <a:spLocks noChangeArrowheads="1"/>
            </p:cNvSpPr>
            <p:nvPr/>
          </p:nvSpPr>
          <p:spPr bwMode="auto">
            <a:xfrm>
              <a:off x="5765800" y="1358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c</a:t>
              </a:r>
              <a:endParaRPr lang="en-US"/>
            </a:p>
          </p:txBody>
        </p:sp>
        <p:sp>
          <p:nvSpPr>
            <p:cNvPr id="872511" name="Rectangle 2111"/>
            <p:cNvSpPr>
              <a:spLocks noChangeArrowheads="1"/>
            </p:cNvSpPr>
            <p:nvPr/>
          </p:nvSpPr>
          <p:spPr bwMode="auto">
            <a:xfrm>
              <a:off x="5867400" y="1358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12" name="Rectangle 2112"/>
            <p:cNvSpPr>
              <a:spLocks noChangeArrowheads="1"/>
            </p:cNvSpPr>
            <p:nvPr/>
          </p:nvSpPr>
          <p:spPr bwMode="auto">
            <a:xfrm>
              <a:off x="2374900" y="20955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S</a:t>
              </a:r>
              <a:endParaRPr lang="en-US"/>
            </a:p>
          </p:txBody>
        </p:sp>
        <p:sp>
          <p:nvSpPr>
            <p:cNvPr id="872513" name="Rectangle 2113"/>
            <p:cNvSpPr>
              <a:spLocks noChangeArrowheads="1"/>
            </p:cNvSpPr>
            <p:nvPr/>
          </p:nvSpPr>
          <p:spPr bwMode="auto">
            <a:xfrm>
              <a:off x="2501900" y="20955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u</a:t>
              </a:r>
              <a:endParaRPr lang="en-US"/>
            </a:p>
          </p:txBody>
        </p:sp>
        <p:sp>
          <p:nvSpPr>
            <p:cNvPr id="872514" name="Rectangle 2114"/>
            <p:cNvSpPr>
              <a:spLocks noChangeArrowheads="1"/>
            </p:cNvSpPr>
            <p:nvPr/>
          </p:nvSpPr>
          <p:spPr bwMode="auto">
            <a:xfrm>
              <a:off x="2603500" y="2095500"/>
              <a:ext cx="69850" cy="212725"/>
            </a:xfrm>
            <a:prstGeom prst="rect">
              <a:avLst/>
            </a:prstGeom>
            <a:noFill/>
            <a:ln w="9525">
              <a:noFill/>
              <a:miter lim="800000"/>
              <a:headEnd/>
              <a:tailEnd/>
            </a:ln>
          </p:spPr>
          <p:txBody>
            <a:bodyPr wrap="none" lIns="0" tIns="0" rIns="0" bIns="0">
              <a:spAutoFit/>
            </a:bodyPr>
            <a:lstStyle/>
            <a:p>
              <a:r>
                <a:rPr lang="en-US" sz="1400">
                  <a:solidFill>
                    <a:srgbClr val="BBBBBB"/>
                  </a:solidFill>
                </a:rPr>
                <a:t>r</a:t>
              </a:r>
              <a:endParaRPr lang="en-US"/>
            </a:p>
          </p:txBody>
        </p:sp>
        <p:sp>
          <p:nvSpPr>
            <p:cNvPr id="872515" name="Rectangle 2115"/>
            <p:cNvSpPr>
              <a:spLocks noChangeArrowheads="1"/>
            </p:cNvSpPr>
            <p:nvPr/>
          </p:nvSpPr>
          <p:spPr bwMode="auto">
            <a:xfrm>
              <a:off x="2679700" y="20955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f</a:t>
              </a:r>
              <a:endParaRPr lang="en-US"/>
            </a:p>
          </p:txBody>
        </p:sp>
        <p:sp>
          <p:nvSpPr>
            <p:cNvPr id="872516" name="Rectangle 2116"/>
            <p:cNvSpPr>
              <a:spLocks noChangeArrowheads="1"/>
            </p:cNvSpPr>
            <p:nvPr/>
          </p:nvSpPr>
          <p:spPr bwMode="auto">
            <a:xfrm>
              <a:off x="2743200" y="20955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a</a:t>
              </a:r>
              <a:endParaRPr lang="en-US"/>
            </a:p>
          </p:txBody>
        </p:sp>
        <p:sp>
          <p:nvSpPr>
            <p:cNvPr id="872517" name="Rectangle 2117"/>
            <p:cNvSpPr>
              <a:spLocks noChangeArrowheads="1"/>
            </p:cNvSpPr>
            <p:nvPr/>
          </p:nvSpPr>
          <p:spPr bwMode="auto">
            <a:xfrm>
              <a:off x="2844800" y="20955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c</a:t>
              </a:r>
              <a:endParaRPr lang="en-US"/>
            </a:p>
          </p:txBody>
        </p:sp>
        <p:sp>
          <p:nvSpPr>
            <p:cNvPr id="872518" name="Rectangle 2118"/>
            <p:cNvSpPr>
              <a:spLocks noChangeArrowheads="1"/>
            </p:cNvSpPr>
            <p:nvPr/>
          </p:nvSpPr>
          <p:spPr bwMode="auto">
            <a:xfrm>
              <a:off x="2946400" y="20955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19" name="Rectangle 2119"/>
            <p:cNvSpPr>
              <a:spLocks noChangeArrowheads="1"/>
            </p:cNvSpPr>
            <p:nvPr/>
          </p:nvSpPr>
          <p:spPr bwMode="auto">
            <a:xfrm>
              <a:off x="4013200" y="35179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P</a:t>
              </a:r>
              <a:endParaRPr lang="en-US"/>
            </a:p>
          </p:txBody>
        </p:sp>
        <p:sp>
          <p:nvSpPr>
            <p:cNvPr id="872520" name="Rectangle 2120"/>
            <p:cNvSpPr>
              <a:spLocks noChangeArrowheads="1"/>
            </p:cNvSpPr>
            <p:nvPr/>
          </p:nvSpPr>
          <p:spPr bwMode="auto">
            <a:xfrm>
              <a:off x="4140200" y="3517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521" name="Rectangle 2121"/>
            <p:cNvSpPr>
              <a:spLocks noChangeArrowheads="1"/>
            </p:cNvSpPr>
            <p:nvPr/>
          </p:nvSpPr>
          <p:spPr bwMode="auto">
            <a:xfrm>
              <a:off x="41910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22" name="Rectangle 2122"/>
            <p:cNvSpPr>
              <a:spLocks noChangeArrowheads="1"/>
            </p:cNvSpPr>
            <p:nvPr/>
          </p:nvSpPr>
          <p:spPr bwMode="auto">
            <a:xfrm>
              <a:off x="42926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h</a:t>
              </a:r>
              <a:endParaRPr lang="en-US"/>
            </a:p>
          </p:txBody>
        </p:sp>
        <p:sp>
          <p:nvSpPr>
            <p:cNvPr id="872523" name="Rectangle 2123"/>
            <p:cNvSpPr>
              <a:spLocks noChangeArrowheads="1"/>
            </p:cNvSpPr>
            <p:nvPr/>
          </p:nvSpPr>
          <p:spPr bwMode="auto">
            <a:xfrm>
              <a:off x="44069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o</a:t>
              </a:r>
              <a:endParaRPr lang="en-US"/>
            </a:p>
          </p:txBody>
        </p:sp>
        <p:sp>
          <p:nvSpPr>
            <p:cNvPr id="872524" name="Rectangle 2124"/>
            <p:cNvSpPr>
              <a:spLocks noChangeArrowheads="1"/>
            </p:cNvSpPr>
            <p:nvPr/>
          </p:nvSpPr>
          <p:spPr bwMode="auto">
            <a:xfrm>
              <a:off x="4521200" y="3517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525" name="Rectangle 2125"/>
            <p:cNvSpPr>
              <a:spLocks noChangeArrowheads="1"/>
            </p:cNvSpPr>
            <p:nvPr/>
          </p:nvSpPr>
          <p:spPr bwMode="auto">
            <a:xfrm>
              <a:off x="4572000" y="3517900"/>
              <a:ext cx="98425" cy="212725"/>
            </a:xfrm>
            <a:prstGeom prst="rect">
              <a:avLst/>
            </a:prstGeom>
            <a:noFill/>
            <a:ln w="9525">
              <a:noFill/>
              <a:miter lim="800000"/>
              <a:headEnd/>
              <a:tailEnd/>
            </a:ln>
          </p:spPr>
          <p:txBody>
            <a:bodyPr wrap="none" lIns="0" tIns="0" rIns="0" bIns="0">
              <a:spAutoFit/>
            </a:bodyPr>
            <a:lstStyle/>
            <a:p>
              <a:r>
                <a:rPr lang="en-US" sz="1400" dirty="0">
                  <a:solidFill>
                    <a:srgbClr val="BBBBBB"/>
                  </a:solidFill>
                </a:rPr>
                <a:t>e</a:t>
              </a:r>
              <a:endParaRPr lang="en-US" dirty="0"/>
            </a:p>
          </p:txBody>
        </p:sp>
        <p:sp>
          <p:nvSpPr>
            <p:cNvPr id="872526" name="Rectangle 2126"/>
            <p:cNvSpPr>
              <a:spLocks noChangeArrowheads="1"/>
            </p:cNvSpPr>
            <p:nvPr/>
          </p:nvSpPr>
          <p:spPr bwMode="auto">
            <a:xfrm>
              <a:off x="4673600" y="3517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527" name="Rectangle 2127"/>
            <p:cNvSpPr>
              <a:spLocks noChangeArrowheads="1"/>
            </p:cNvSpPr>
            <p:nvPr/>
          </p:nvSpPr>
          <p:spPr bwMode="auto">
            <a:xfrm>
              <a:off x="47244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528" name="Rectangle 2128"/>
            <p:cNvSpPr>
              <a:spLocks noChangeArrowheads="1"/>
            </p:cNvSpPr>
            <p:nvPr/>
          </p:nvSpPr>
          <p:spPr bwMode="auto">
            <a:xfrm>
              <a:off x="4838700" y="3517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29" name="Rectangle 2129"/>
            <p:cNvSpPr>
              <a:spLocks noChangeArrowheads="1"/>
            </p:cNvSpPr>
            <p:nvPr/>
          </p:nvSpPr>
          <p:spPr bwMode="auto">
            <a:xfrm>
              <a:off x="49403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30" name="Rectangle 2130"/>
            <p:cNvSpPr>
              <a:spLocks noChangeArrowheads="1"/>
            </p:cNvSpPr>
            <p:nvPr/>
          </p:nvSpPr>
          <p:spPr bwMode="auto">
            <a:xfrm>
              <a:off x="5054600" y="3517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s</a:t>
              </a:r>
              <a:endParaRPr lang="en-US"/>
            </a:p>
          </p:txBody>
        </p:sp>
        <p:sp>
          <p:nvSpPr>
            <p:cNvPr id="872531" name="Rectangle 2131"/>
            <p:cNvSpPr>
              <a:spLocks noChangeArrowheads="1"/>
            </p:cNvSpPr>
            <p:nvPr/>
          </p:nvSpPr>
          <p:spPr bwMode="auto">
            <a:xfrm>
              <a:off x="52197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532" name="Rectangle 2132"/>
            <p:cNvSpPr>
              <a:spLocks noChangeArrowheads="1"/>
            </p:cNvSpPr>
            <p:nvPr/>
          </p:nvSpPr>
          <p:spPr bwMode="auto">
            <a:xfrm>
              <a:off x="5270500" y="2260600"/>
              <a:ext cx="158750" cy="212725"/>
            </a:xfrm>
            <a:prstGeom prst="rect">
              <a:avLst/>
            </a:prstGeom>
            <a:noFill/>
            <a:ln w="9525">
              <a:noFill/>
              <a:miter lim="800000"/>
              <a:headEnd/>
              <a:tailEnd/>
            </a:ln>
          </p:spPr>
          <p:txBody>
            <a:bodyPr wrap="none" lIns="0" tIns="0" rIns="0" bIns="0">
              <a:spAutoFit/>
            </a:bodyPr>
            <a:lstStyle/>
            <a:p>
              <a:r>
                <a:rPr lang="en-US" sz="1400">
                  <a:solidFill>
                    <a:srgbClr val="BBBBBB"/>
                  </a:solidFill>
                </a:rPr>
                <a:t>m</a:t>
              </a:r>
              <a:endParaRPr lang="en-US"/>
            </a:p>
          </p:txBody>
        </p:sp>
        <p:sp>
          <p:nvSpPr>
            <p:cNvPr id="872533" name="Rectangle 2133"/>
            <p:cNvSpPr>
              <a:spLocks noChangeArrowheads="1"/>
            </p:cNvSpPr>
            <p:nvPr/>
          </p:nvSpPr>
          <p:spPr bwMode="auto">
            <a:xfrm>
              <a:off x="5435600" y="22606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a</a:t>
              </a:r>
              <a:endParaRPr lang="en-US"/>
            </a:p>
          </p:txBody>
        </p:sp>
        <p:sp>
          <p:nvSpPr>
            <p:cNvPr id="872534" name="Rectangle 2134"/>
            <p:cNvSpPr>
              <a:spLocks noChangeArrowheads="1"/>
            </p:cNvSpPr>
            <p:nvPr/>
          </p:nvSpPr>
          <p:spPr bwMode="auto">
            <a:xfrm>
              <a:off x="55372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535" name="Rectangle 2135"/>
            <p:cNvSpPr>
              <a:spLocks noChangeArrowheads="1"/>
            </p:cNvSpPr>
            <p:nvPr/>
          </p:nvSpPr>
          <p:spPr bwMode="auto">
            <a:xfrm>
              <a:off x="56515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536" name="Rectangle 2136"/>
            <p:cNvSpPr>
              <a:spLocks noChangeArrowheads="1"/>
            </p:cNvSpPr>
            <p:nvPr/>
          </p:nvSpPr>
          <p:spPr bwMode="auto">
            <a:xfrm>
              <a:off x="57023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37" name="Rectangle 2137"/>
            <p:cNvSpPr>
              <a:spLocks noChangeArrowheads="1"/>
            </p:cNvSpPr>
            <p:nvPr/>
          </p:nvSpPr>
          <p:spPr bwMode="auto">
            <a:xfrm>
              <a:off x="58039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538" name="Rectangle 2138"/>
            <p:cNvSpPr>
              <a:spLocks noChangeArrowheads="1"/>
            </p:cNvSpPr>
            <p:nvPr/>
          </p:nvSpPr>
          <p:spPr bwMode="auto">
            <a:xfrm>
              <a:off x="59182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539" name="Rectangle 2139"/>
            <p:cNvSpPr>
              <a:spLocks noChangeArrowheads="1"/>
            </p:cNvSpPr>
            <p:nvPr/>
          </p:nvSpPr>
          <p:spPr bwMode="auto">
            <a:xfrm>
              <a:off x="5969000" y="22606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P</a:t>
              </a:r>
              <a:endParaRPr lang="en-US"/>
            </a:p>
          </p:txBody>
        </p:sp>
        <p:sp>
          <p:nvSpPr>
            <p:cNvPr id="872540" name="Rectangle 2140"/>
            <p:cNvSpPr>
              <a:spLocks noChangeArrowheads="1"/>
            </p:cNvSpPr>
            <p:nvPr/>
          </p:nvSpPr>
          <p:spPr bwMode="auto">
            <a:xfrm>
              <a:off x="60960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541" name="Rectangle 2141"/>
            <p:cNvSpPr>
              <a:spLocks noChangeArrowheads="1"/>
            </p:cNvSpPr>
            <p:nvPr/>
          </p:nvSpPr>
          <p:spPr bwMode="auto">
            <a:xfrm>
              <a:off x="6146800" y="22606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a</a:t>
              </a:r>
              <a:endParaRPr lang="en-US"/>
            </a:p>
          </p:txBody>
        </p:sp>
        <p:sp>
          <p:nvSpPr>
            <p:cNvPr id="872542" name="Rectangle 2142"/>
            <p:cNvSpPr>
              <a:spLocks noChangeArrowheads="1"/>
            </p:cNvSpPr>
            <p:nvPr/>
          </p:nvSpPr>
          <p:spPr bwMode="auto">
            <a:xfrm>
              <a:off x="62484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43" name="Rectangle 2143"/>
            <p:cNvSpPr>
              <a:spLocks noChangeArrowheads="1"/>
            </p:cNvSpPr>
            <p:nvPr/>
          </p:nvSpPr>
          <p:spPr bwMode="auto">
            <a:xfrm>
              <a:off x="6362700" y="22606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44" name="Line 2144"/>
            <p:cNvSpPr>
              <a:spLocks noChangeShapeType="1"/>
            </p:cNvSpPr>
            <p:nvPr/>
          </p:nvSpPr>
          <p:spPr bwMode="auto">
            <a:xfrm>
              <a:off x="6807200" y="4076700"/>
              <a:ext cx="38100" cy="127000"/>
            </a:xfrm>
            <a:prstGeom prst="line">
              <a:avLst/>
            </a:prstGeom>
            <a:noFill/>
            <a:ln w="12700">
              <a:solidFill>
                <a:srgbClr val="3300CC"/>
              </a:solidFill>
              <a:round/>
              <a:headEnd/>
              <a:tailEnd/>
            </a:ln>
          </p:spPr>
          <p:txBody>
            <a:bodyPr/>
            <a:lstStyle/>
            <a:p>
              <a:endParaRPr lang="en-US"/>
            </a:p>
          </p:txBody>
        </p:sp>
        <p:sp>
          <p:nvSpPr>
            <p:cNvPr id="872545" name="Line 2145"/>
            <p:cNvSpPr>
              <a:spLocks noChangeShapeType="1"/>
            </p:cNvSpPr>
            <p:nvPr/>
          </p:nvSpPr>
          <p:spPr bwMode="auto">
            <a:xfrm flipV="1">
              <a:off x="6858000" y="4076700"/>
              <a:ext cx="50800" cy="127000"/>
            </a:xfrm>
            <a:prstGeom prst="line">
              <a:avLst/>
            </a:prstGeom>
            <a:noFill/>
            <a:ln w="12700">
              <a:solidFill>
                <a:srgbClr val="3300CC"/>
              </a:solidFill>
              <a:round/>
              <a:headEnd/>
              <a:tailEnd/>
            </a:ln>
          </p:spPr>
          <p:txBody>
            <a:bodyPr/>
            <a:lstStyle/>
            <a:p>
              <a:endParaRPr lang="en-US"/>
            </a:p>
          </p:txBody>
        </p:sp>
        <p:sp>
          <p:nvSpPr>
            <p:cNvPr id="872546" name="Line 2146"/>
            <p:cNvSpPr>
              <a:spLocks noChangeShapeType="1"/>
            </p:cNvSpPr>
            <p:nvPr/>
          </p:nvSpPr>
          <p:spPr bwMode="auto">
            <a:xfrm flipH="1" flipV="1">
              <a:off x="6794500" y="4076700"/>
              <a:ext cx="50800" cy="38100"/>
            </a:xfrm>
            <a:prstGeom prst="line">
              <a:avLst/>
            </a:prstGeom>
            <a:noFill/>
            <a:ln w="12700">
              <a:solidFill>
                <a:srgbClr val="3300CC"/>
              </a:solidFill>
              <a:round/>
              <a:headEnd/>
              <a:tailEnd/>
            </a:ln>
          </p:spPr>
          <p:txBody>
            <a:bodyPr/>
            <a:lstStyle/>
            <a:p>
              <a:endParaRPr lang="en-US"/>
            </a:p>
          </p:txBody>
        </p:sp>
        <p:sp>
          <p:nvSpPr>
            <p:cNvPr id="872547" name="Line 2147"/>
            <p:cNvSpPr>
              <a:spLocks noChangeShapeType="1"/>
            </p:cNvSpPr>
            <p:nvPr/>
          </p:nvSpPr>
          <p:spPr bwMode="auto">
            <a:xfrm flipH="1">
              <a:off x="6858000" y="4076700"/>
              <a:ext cx="50800" cy="38100"/>
            </a:xfrm>
            <a:prstGeom prst="line">
              <a:avLst/>
            </a:prstGeom>
            <a:noFill/>
            <a:ln w="12700">
              <a:solidFill>
                <a:srgbClr val="3300CC"/>
              </a:solidFill>
              <a:round/>
              <a:headEnd/>
              <a:tailEnd/>
            </a:ln>
          </p:spPr>
          <p:txBody>
            <a:bodyPr/>
            <a:lstStyle/>
            <a:p>
              <a:endParaRPr lang="en-US"/>
            </a:p>
          </p:txBody>
        </p:sp>
        <p:sp>
          <p:nvSpPr>
            <p:cNvPr id="872548" name="Line 2148"/>
            <p:cNvSpPr>
              <a:spLocks noChangeShapeType="1"/>
            </p:cNvSpPr>
            <p:nvPr/>
          </p:nvSpPr>
          <p:spPr bwMode="auto">
            <a:xfrm>
              <a:off x="3543300" y="4038600"/>
              <a:ext cx="1588" cy="635000"/>
            </a:xfrm>
            <a:prstGeom prst="line">
              <a:avLst/>
            </a:prstGeom>
            <a:noFill/>
            <a:ln w="12700">
              <a:solidFill>
                <a:srgbClr val="777777"/>
              </a:solidFill>
              <a:round/>
              <a:headEnd/>
              <a:tailEnd/>
            </a:ln>
          </p:spPr>
          <p:txBody>
            <a:bodyPr/>
            <a:lstStyle/>
            <a:p>
              <a:endParaRPr lang="en-US"/>
            </a:p>
          </p:txBody>
        </p:sp>
        <p:sp>
          <p:nvSpPr>
            <p:cNvPr id="872549" name="Line 2149"/>
            <p:cNvSpPr>
              <a:spLocks noChangeShapeType="1"/>
            </p:cNvSpPr>
            <p:nvPr/>
          </p:nvSpPr>
          <p:spPr bwMode="auto">
            <a:xfrm>
              <a:off x="2070100" y="4038600"/>
              <a:ext cx="1588" cy="635000"/>
            </a:xfrm>
            <a:prstGeom prst="line">
              <a:avLst/>
            </a:prstGeom>
            <a:noFill/>
            <a:ln w="12700">
              <a:solidFill>
                <a:srgbClr val="777777"/>
              </a:solidFill>
              <a:round/>
              <a:headEnd/>
              <a:tailEnd/>
            </a:ln>
          </p:spPr>
          <p:txBody>
            <a:bodyPr/>
            <a:lstStyle/>
            <a:p>
              <a:endParaRPr lang="en-US"/>
            </a:p>
          </p:txBody>
        </p:sp>
        <p:sp>
          <p:nvSpPr>
            <p:cNvPr id="872550" name="Line 2150"/>
            <p:cNvSpPr>
              <a:spLocks noChangeShapeType="1"/>
            </p:cNvSpPr>
            <p:nvPr/>
          </p:nvSpPr>
          <p:spPr bwMode="auto">
            <a:xfrm>
              <a:off x="4965700" y="4038600"/>
              <a:ext cx="1588" cy="635000"/>
            </a:xfrm>
            <a:prstGeom prst="line">
              <a:avLst/>
            </a:prstGeom>
            <a:noFill/>
            <a:ln w="12700">
              <a:solidFill>
                <a:srgbClr val="777777"/>
              </a:solidFill>
              <a:round/>
              <a:headEnd/>
              <a:tailEnd/>
            </a:ln>
          </p:spPr>
          <p:txBody>
            <a:bodyPr/>
            <a:lstStyle/>
            <a:p>
              <a:endParaRPr lang="en-US"/>
            </a:p>
          </p:txBody>
        </p:sp>
        <p:sp>
          <p:nvSpPr>
            <p:cNvPr id="872551" name="Line 2151"/>
            <p:cNvSpPr>
              <a:spLocks noChangeShapeType="1"/>
            </p:cNvSpPr>
            <p:nvPr/>
          </p:nvSpPr>
          <p:spPr bwMode="auto">
            <a:xfrm>
              <a:off x="6235700" y="4038600"/>
              <a:ext cx="1588" cy="635000"/>
            </a:xfrm>
            <a:prstGeom prst="line">
              <a:avLst/>
            </a:prstGeom>
            <a:noFill/>
            <a:ln w="12700">
              <a:solidFill>
                <a:srgbClr val="777777"/>
              </a:solidFill>
              <a:round/>
              <a:headEnd/>
              <a:tailEnd/>
            </a:ln>
          </p:spPr>
          <p:txBody>
            <a:bodyPr/>
            <a:lstStyle/>
            <a:p>
              <a:endParaRPr lang="en-US"/>
            </a:p>
          </p:txBody>
        </p:sp>
        <p:sp>
          <p:nvSpPr>
            <p:cNvPr id="872552" name="Rectangle 2152"/>
            <p:cNvSpPr>
              <a:spLocks noChangeArrowheads="1"/>
            </p:cNvSpPr>
            <p:nvPr/>
          </p:nvSpPr>
          <p:spPr bwMode="auto">
            <a:xfrm>
              <a:off x="2476500" y="4292600"/>
              <a:ext cx="227013"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W</a:t>
              </a:r>
              <a:endParaRPr lang="en-US" dirty="0"/>
            </a:p>
          </p:txBody>
        </p:sp>
        <p:sp>
          <p:nvSpPr>
            <p:cNvPr id="872553" name="Rectangle 2153"/>
            <p:cNvSpPr>
              <a:spLocks noChangeArrowheads="1"/>
            </p:cNvSpPr>
            <p:nvPr/>
          </p:nvSpPr>
          <p:spPr bwMode="auto">
            <a:xfrm>
              <a:off x="2705100" y="4292600"/>
              <a:ext cx="1476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o</a:t>
              </a:r>
              <a:endParaRPr lang="en-US" dirty="0"/>
            </a:p>
          </p:txBody>
        </p:sp>
        <p:sp>
          <p:nvSpPr>
            <p:cNvPr id="872554" name="Rectangle 2154"/>
            <p:cNvSpPr>
              <a:spLocks noChangeArrowheads="1"/>
            </p:cNvSpPr>
            <p:nvPr/>
          </p:nvSpPr>
          <p:spPr bwMode="auto">
            <a:xfrm>
              <a:off x="2857500" y="4292600"/>
              <a:ext cx="93663"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r</a:t>
              </a:r>
              <a:endParaRPr lang="en-US" dirty="0"/>
            </a:p>
          </p:txBody>
        </p:sp>
        <p:sp>
          <p:nvSpPr>
            <p:cNvPr id="872555" name="Rectangle 2155"/>
            <p:cNvSpPr>
              <a:spLocks noChangeArrowheads="1"/>
            </p:cNvSpPr>
            <p:nvPr/>
          </p:nvSpPr>
          <p:spPr bwMode="auto">
            <a:xfrm>
              <a:off x="2946400" y="4292600"/>
              <a:ext cx="66675"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l</a:t>
              </a:r>
              <a:endParaRPr lang="en-US" dirty="0"/>
            </a:p>
          </p:txBody>
        </p:sp>
        <p:sp>
          <p:nvSpPr>
            <p:cNvPr id="872556" name="Rectangle 2156"/>
            <p:cNvSpPr>
              <a:spLocks noChangeArrowheads="1"/>
            </p:cNvSpPr>
            <p:nvPr/>
          </p:nvSpPr>
          <p:spPr bwMode="auto">
            <a:xfrm>
              <a:off x="30226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d</a:t>
              </a:r>
              <a:endParaRPr lang="en-US"/>
            </a:p>
          </p:txBody>
        </p:sp>
        <p:sp>
          <p:nvSpPr>
            <p:cNvPr id="872557" name="Rectangle 2157"/>
            <p:cNvSpPr>
              <a:spLocks noChangeArrowheads="1"/>
            </p:cNvSpPr>
            <p:nvPr/>
          </p:nvSpPr>
          <p:spPr bwMode="auto">
            <a:xfrm>
              <a:off x="3911600" y="4292600"/>
              <a:ext cx="187325"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O</a:t>
              </a:r>
              <a:endParaRPr lang="en-US" dirty="0"/>
            </a:p>
          </p:txBody>
        </p:sp>
        <p:sp>
          <p:nvSpPr>
            <p:cNvPr id="872558" name="Rectangle 2158"/>
            <p:cNvSpPr>
              <a:spLocks noChangeArrowheads="1"/>
            </p:cNvSpPr>
            <p:nvPr/>
          </p:nvSpPr>
          <p:spPr bwMode="auto">
            <a:xfrm>
              <a:off x="4102100" y="4292600"/>
              <a:ext cx="1476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p</a:t>
              </a:r>
              <a:endParaRPr lang="en-US" dirty="0"/>
            </a:p>
          </p:txBody>
        </p:sp>
        <p:sp>
          <p:nvSpPr>
            <p:cNvPr id="872559" name="Rectangle 2159"/>
            <p:cNvSpPr>
              <a:spLocks noChangeArrowheads="1"/>
            </p:cNvSpPr>
            <p:nvPr/>
          </p:nvSpPr>
          <p:spPr bwMode="auto">
            <a:xfrm>
              <a:off x="4254500" y="4292600"/>
              <a:ext cx="80963"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t</a:t>
              </a:r>
              <a:endParaRPr lang="en-US" dirty="0"/>
            </a:p>
          </p:txBody>
        </p:sp>
        <p:sp>
          <p:nvSpPr>
            <p:cNvPr id="872560" name="Rectangle 2160"/>
            <p:cNvSpPr>
              <a:spLocks noChangeArrowheads="1"/>
            </p:cNvSpPr>
            <p:nvPr/>
          </p:nvSpPr>
          <p:spPr bwMode="auto">
            <a:xfrm>
              <a:off x="4330700" y="4292600"/>
              <a:ext cx="66675" cy="288925"/>
            </a:xfrm>
            <a:prstGeom prst="rect">
              <a:avLst/>
            </a:prstGeom>
            <a:noFill/>
            <a:ln w="9525">
              <a:noFill/>
              <a:miter lim="800000"/>
              <a:headEnd/>
              <a:tailEnd/>
            </a:ln>
          </p:spPr>
          <p:txBody>
            <a:bodyPr wrap="none" lIns="0" tIns="0" rIns="0" bIns="0">
              <a:spAutoFit/>
            </a:bodyPr>
            <a:lstStyle/>
            <a:p>
              <a:r>
                <a:rPr lang="en-US" sz="1900" dirty="0" err="1">
                  <a:solidFill>
                    <a:srgbClr val="BBBBBB"/>
                  </a:solidFill>
                </a:rPr>
                <a:t>i</a:t>
              </a:r>
              <a:endParaRPr lang="en-US" dirty="0"/>
            </a:p>
          </p:txBody>
        </p:sp>
        <p:sp>
          <p:nvSpPr>
            <p:cNvPr id="872561" name="Rectangle 2161"/>
            <p:cNvSpPr>
              <a:spLocks noChangeArrowheads="1"/>
            </p:cNvSpPr>
            <p:nvPr/>
          </p:nvSpPr>
          <p:spPr bwMode="auto">
            <a:xfrm>
              <a:off x="4394200" y="4292600"/>
              <a:ext cx="1349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c</a:t>
              </a:r>
              <a:endParaRPr lang="en-US" dirty="0"/>
            </a:p>
          </p:txBody>
        </p:sp>
        <p:sp>
          <p:nvSpPr>
            <p:cNvPr id="872562" name="Rectangle 2162"/>
            <p:cNvSpPr>
              <a:spLocks noChangeArrowheads="1"/>
            </p:cNvSpPr>
            <p:nvPr/>
          </p:nvSpPr>
          <p:spPr bwMode="auto">
            <a:xfrm>
              <a:off x="45339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63" name="Rectangle 2163"/>
            <p:cNvSpPr>
              <a:spLocks noChangeArrowheads="1"/>
            </p:cNvSpPr>
            <p:nvPr/>
          </p:nvSpPr>
          <p:spPr bwMode="auto">
            <a:xfrm>
              <a:off x="5283200" y="4292600"/>
              <a:ext cx="1603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64" name="Rectangle 2164"/>
            <p:cNvSpPr>
              <a:spLocks noChangeArrowheads="1"/>
            </p:cNvSpPr>
            <p:nvPr/>
          </p:nvSpPr>
          <p:spPr bwMode="auto">
            <a:xfrm>
              <a:off x="54483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e</a:t>
              </a:r>
              <a:endParaRPr lang="en-US"/>
            </a:p>
          </p:txBody>
        </p:sp>
        <p:sp>
          <p:nvSpPr>
            <p:cNvPr id="872565" name="Rectangle 2165"/>
            <p:cNvSpPr>
              <a:spLocks noChangeArrowheads="1"/>
            </p:cNvSpPr>
            <p:nvPr/>
          </p:nvSpPr>
          <p:spPr bwMode="auto">
            <a:xfrm>
              <a:off x="55880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n</a:t>
              </a:r>
              <a:endParaRPr lang="en-US"/>
            </a:p>
          </p:txBody>
        </p:sp>
        <p:sp>
          <p:nvSpPr>
            <p:cNvPr id="872566" name="Rectangle 2166"/>
            <p:cNvSpPr>
              <a:spLocks noChangeArrowheads="1"/>
            </p:cNvSpPr>
            <p:nvPr/>
          </p:nvSpPr>
          <p:spPr bwMode="auto">
            <a:xfrm>
              <a:off x="57277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67" name="Rectangle 2167"/>
            <p:cNvSpPr>
              <a:spLocks noChangeArrowheads="1"/>
            </p:cNvSpPr>
            <p:nvPr/>
          </p:nvSpPr>
          <p:spPr bwMode="auto">
            <a:xfrm>
              <a:off x="5867400" y="4292600"/>
              <a:ext cx="1476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o</a:t>
              </a:r>
              <a:endParaRPr lang="en-US" dirty="0"/>
            </a:p>
          </p:txBody>
        </p:sp>
        <p:sp>
          <p:nvSpPr>
            <p:cNvPr id="872568" name="Rectangle 2168"/>
            <p:cNvSpPr>
              <a:spLocks noChangeArrowheads="1"/>
            </p:cNvSpPr>
            <p:nvPr/>
          </p:nvSpPr>
          <p:spPr bwMode="auto">
            <a:xfrm>
              <a:off x="6019800" y="4292600"/>
              <a:ext cx="93663" cy="288925"/>
            </a:xfrm>
            <a:prstGeom prst="rect">
              <a:avLst/>
            </a:prstGeom>
            <a:noFill/>
            <a:ln w="9525">
              <a:noFill/>
              <a:miter lim="800000"/>
              <a:headEnd/>
              <a:tailEnd/>
            </a:ln>
          </p:spPr>
          <p:txBody>
            <a:bodyPr wrap="none" lIns="0" tIns="0" rIns="0" bIns="0">
              <a:spAutoFit/>
            </a:bodyPr>
            <a:lstStyle/>
            <a:p>
              <a:r>
                <a:rPr lang="en-US" sz="1900">
                  <a:solidFill>
                    <a:srgbClr val="BBBBBB"/>
                  </a:solidFill>
                </a:rPr>
                <a:t>r</a:t>
              </a:r>
              <a:endParaRPr lang="en-US"/>
            </a:p>
          </p:txBody>
        </p:sp>
        <p:sp>
          <p:nvSpPr>
            <p:cNvPr id="872569" name="Rectangle 2169"/>
            <p:cNvSpPr>
              <a:spLocks noChangeArrowheads="1"/>
            </p:cNvSpPr>
            <p:nvPr/>
          </p:nvSpPr>
          <p:spPr bwMode="auto">
            <a:xfrm>
              <a:off x="6553200" y="4292600"/>
              <a:ext cx="1603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70" name="Rectangle 2170"/>
            <p:cNvSpPr>
              <a:spLocks noChangeArrowheads="1"/>
            </p:cNvSpPr>
            <p:nvPr/>
          </p:nvSpPr>
          <p:spPr bwMode="auto">
            <a:xfrm>
              <a:off x="6718300" y="4292600"/>
              <a:ext cx="66675" cy="288925"/>
            </a:xfrm>
            <a:prstGeom prst="rect">
              <a:avLst/>
            </a:prstGeom>
            <a:noFill/>
            <a:ln w="9525">
              <a:noFill/>
              <a:miter lim="800000"/>
              <a:headEnd/>
              <a:tailEnd/>
            </a:ln>
          </p:spPr>
          <p:txBody>
            <a:bodyPr wrap="none" lIns="0" tIns="0" rIns="0" bIns="0">
              <a:spAutoFit/>
            </a:bodyPr>
            <a:lstStyle/>
            <a:p>
              <a:r>
                <a:rPr lang="en-US" sz="1900">
                  <a:solidFill>
                    <a:srgbClr val="BBBBBB"/>
                  </a:solidFill>
                </a:rPr>
                <a:t>i</a:t>
              </a:r>
              <a:endParaRPr lang="en-US"/>
            </a:p>
          </p:txBody>
        </p:sp>
        <p:sp>
          <p:nvSpPr>
            <p:cNvPr id="872571" name="Rectangle 2171"/>
            <p:cNvSpPr>
              <a:spLocks noChangeArrowheads="1"/>
            </p:cNvSpPr>
            <p:nvPr/>
          </p:nvSpPr>
          <p:spPr bwMode="auto">
            <a:xfrm>
              <a:off x="67818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g</a:t>
              </a:r>
              <a:endParaRPr lang="en-US"/>
            </a:p>
          </p:txBody>
        </p:sp>
        <p:sp>
          <p:nvSpPr>
            <p:cNvPr id="872572" name="Rectangle 2172"/>
            <p:cNvSpPr>
              <a:spLocks noChangeArrowheads="1"/>
            </p:cNvSpPr>
            <p:nvPr/>
          </p:nvSpPr>
          <p:spPr bwMode="auto">
            <a:xfrm>
              <a:off x="69342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n</a:t>
              </a:r>
              <a:endParaRPr lang="en-US"/>
            </a:p>
          </p:txBody>
        </p:sp>
        <p:sp>
          <p:nvSpPr>
            <p:cNvPr id="872573" name="Rectangle 2173"/>
            <p:cNvSpPr>
              <a:spLocks noChangeArrowheads="1"/>
            </p:cNvSpPr>
            <p:nvPr/>
          </p:nvSpPr>
          <p:spPr bwMode="auto">
            <a:xfrm>
              <a:off x="70866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a</a:t>
              </a:r>
              <a:endParaRPr lang="en-US"/>
            </a:p>
          </p:txBody>
        </p:sp>
        <p:sp>
          <p:nvSpPr>
            <p:cNvPr id="872574" name="Rectangle 2174"/>
            <p:cNvSpPr>
              <a:spLocks noChangeArrowheads="1"/>
            </p:cNvSpPr>
            <p:nvPr/>
          </p:nvSpPr>
          <p:spPr bwMode="auto">
            <a:xfrm>
              <a:off x="7213600" y="4292600"/>
              <a:ext cx="66675" cy="288925"/>
            </a:xfrm>
            <a:prstGeom prst="rect">
              <a:avLst/>
            </a:prstGeom>
            <a:noFill/>
            <a:ln w="9525">
              <a:noFill/>
              <a:miter lim="800000"/>
              <a:headEnd/>
              <a:tailEnd/>
            </a:ln>
          </p:spPr>
          <p:txBody>
            <a:bodyPr wrap="none" lIns="0" tIns="0" rIns="0" bIns="0">
              <a:spAutoFit/>
            </a:bodyPr>
            <a:lstStyle/>
            <a:p>
              <a:r>
                <a:rPr lang="en-US" sz="1900">
                  <a:solidFill>
                    <a:srgbClr val="BBBBBB"/>
                  </a:solidFill>
                </a:rPr>
                <a:t>l</a:t>
              </a:r>
              <a:endParaRPr lang="en-US"/>
            </a:p>
          </p:txBody>
        </p:sp>
        <p:sp>
          <p:nvSpPr>
            <p:cNvPr id="872452" name="Rectangle 2052"/>
            <p:cNvSpPr>
              <a:spLocks noChangeArrowheads="1"/>
            </p:cNvSpPr>
            <p:nvPr/>
          </p:nvSpPr>
          <p:spPr bwMode="auto">
            <a:xfrm>
              <a:off x="3886200" y="2209800"/>
              <a:ext cx="2667000" cy="1752600"/>
            </a:xfrm>
            <a:prstGeom prst="rect">
              <a:avLst/>
            </a:prstGeom>
            <a:noFill/>
            <a:ln w="28575">
              <a:solidFill>
                <a:srgbClr val="FFFF00"/>
              </a:solidFill>
              <a:miter lim="800000"/>
              <a:headEnd type="none" w="sm" len="sm"/>
              <a:tailEnd type="none" w="sm" len="sm"/>
            </a:ln>
            <a:effectLst/>
          </p:spPr>
          <p:txBody>
            <a:bodyPr wrap="none" anchor="ctr"/>
            <a:lstStyle/>
            <a:p>
              <a:endParaRPr lang="en-US"/>
            </a:p>
          </p:txBody>
        </p:sp>
        <p:sp>
          <p:nvSpPr>
            <p:cNvPr id="872453" name="Text Box 2053"/>
            <p:cNvSpPr txBox="1">
              <a:spLocks noChangeArrowheads="1"/>
            </p:cNvSpPr>
            <p:nvPr/>
          </p:nvSpPr>
          <p:spPr bwMode="auto">
            <a:xfrm>
              <a:off x="6705600" y="1371600"/>
              <a:ext cx="1524000" cy="1187450"/>
            </a:xfrm>
            <a:prstGeom prst="rect">
              <a:avLst/>
            </a:prstGeom>
            <a:noFill/>
            <a:ln w="12700">
              <a:noFill/>
              <a:miter lim="800000"/>
              <a:headEnd type="none" w="sm" len="sm"/>
              <a:tailEnd type="none" w="sm" len="sm"/>
            </a:ln>
            <a:effectLst/>
          </p:spPr>
          <p:txBody>
            <a:bodyPr>
              <a:spAutoFit/>
            </a:bodyPr>
            <a:lstStyle/>
            <a:p>
              <a:r>
                <a:rPr lang="en-US" sz="2400" dirty="0">
                  <a:solidFill>
                    <a:schemeClr val="folHlink"/>
                  </a:solidFill>
                </a:rPr>
                <a:t>Camera: Spec &amp; Pose</a:t>
              </a:r>
            </a:p>
          </p:txBody>
        </p:sp>
        <p:sp>
          <p:nvSpPr>
            <p:cNvPr id="872662" name="Text Box 2262"/>
            <p:cNvSpPr txBox="1">
              <a:spLocks noChangeArrowheads="1"/>
            </p:cNvSpPr>
            <p:nvPr/>
          </p:nvSpPr>
          <p:spPr bwMode="auto">
            <a:xfrm>
              <a:off x="990600" y="2743200"/>
              <a:ext cx="13716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sz="2400" dirty="0">
                  <a:solidFill>
                    <a:schemeClr val="folHlink"/>
                  </a:solidFill>
                </a:rPr>
                <a:t>3D Scene</a:t>
              </a:r>
            </a:p>
          </p:txBody>
        </p:sp>
        <p:sp>
          <p:nvSpPr>
            <p:cNvPr id="872663" name="Text Box 2263"/>
            <p:cNvSpPr txBox="1">
              <a:spLocks noChangeArrowheads="1"/>
            </p:cNvSpPr>
            <p:nvPr/>
          </p:nvSpPr>
          <p:spPr bwMode="auto">
            <a:xfrm>
              <a:off x="6629400" y="4724400"/>
              <a:ext cx="13716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sz="2400" dirty="0">
                  <a:solidFill>
                    <a:schemeClr val="folHlink"/>
                  </a:solidFill>
                </a:rPr>
                <a:t>2D Image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5019675" y="285750"/>
            <a:ext cx="4048125" cy="609600"/>
          </a:xfrm>
        </p:spPr>
        <p:txBody>
          <a:bodyPr/>
          <a:lstStyle/>
          <a:p>
            <a:r>
              <a:rPr lang="en-US"/>
              <a:t>Pinhole Camera Model</a:t>
            </a:r>
          </a:p>
        </p:txBody>
      </p:sp>
      <p:sp>
        <p:nvSpPr>
          <p:cNvPr id="676867" name="Rectangle 3"/>
          <p:cNvSpPr>
            <a:spLocks noGrp="1" noChangeArrowheads="1"/>
          </p:cNvSpPr>
          <p:nvPr>
            <p:ph type="body" idx="1"/>
          </p:nvPr>
        </p:nvSpPr>
        <p:spPr>
          <a:xfrm>
            <a:off x="1219200" y="3733800"/>
            <a:ext cx="7239000" cy="2667000"/>
          </a:xfrm>
        </p:spPr>
        <p:txBody>
          <a:bodyPr/>
          <a:lstStyle/>
          <a:p>
            <a:pPr>
              <a:lnSpc>
                <a:spcPct val="90000"/>
              </a:lnSpc>
            </a:pPr>
            <a:r>
              <a:rPr lang="en-US" sz="1800">
                <a:latin typeface="Helvetica" pitchFamily="34" charset="0"/>
              </a:rPr>
              <a:t>Pin-hole is the basis for most graphics and vision</a:t>
            </a:r>
          </a:p>
          <a:p>
            <a:pPr lvl="1">
              <a:lnSpc>
                <a:spcPct val="90000"/>
              </a:lnSpc>
            </a:pPr>
            <a:r>
              <a:rPr lang="en-US" sz="1800">
                <a:latin typeface="Helvetica" pitchFamily="34" charset="0"/>
              </a:rPr>
              <a:t>Derived from physical construction of early cameras</a:t>
            </a:r>
          </a:p>
          <a:p>
            <a:pPr lvl="1">
              <a:lnSpc>
                <a:spcPct val="90000"/>
              </a:lnSpc>
            </a:pPr>
            <a:r>
              <a:rPr lang="en-US" sz="1800">
                <a:latin typeface="Helvetica" pitchFamily="34" charset="0"/>
              </a:rPr>
              <a:t>Mathematics is very straightforward</a:t>
            </a:r>
            <a:endParaRPr lang="en-US" sz="1800"/>
          </a:p>
          <a:p>
            <a:pPr>
              <a:lnSpc>
                <a:spcPct val="90000"/>
              </a:lnSpc>
            </a:pPr>
            <a:r>
              <a:rPr lang="en-US" sz="1800"/>
              <a:t>3D World projected to 2D Image</a:t>
            </a:r>
          </a:p>
          <a:p>
            <a:pPr lvl="1">
              <a:lnSpc>
                <a:spcPct val="90000"/>
              </a:lnSpc>
            </a:pPr>
            <a:r>
              <a:rPr lang="en-US" sz="1800"/>
              <a:t>Image inverted, size reduced</a:t>
            </a:r>
          </a:p>
          <a:p>
            <a:pPr lvl="1">
              <a:lnSpc>
                <a:spcPct val="90000"/>
              </a:lnSpc>
            </a:pPr>
            <a:r>
              <a:rPr lang="en-US" sz="1800"/>
              <a:t>Image is a 2D plane: No direct depth information</a:t>
            </a:r>
          </a:p>
          <a:p>
            <a:pPr>
              <a:lnSpc>
                <a:spcPct val="90000"/>
              </a:lnSpc>
            </a:pPr>
            <a:r>
              <a:rPr lang="en-US" sz="1800"/>
              <a:t>Perspective projection </a:t>
            </a:r>
          </a:p>
          <a:p>
            <a:pPr lvl="1">
              <a:lnSpc>
                <a:spcPct val="90000"/>
              </a:lnSpc>
            </a:pPr>
            <a:r>
              <a:rPr lang="en-US" sz="1800"/>
              <a:t>f called the focal length of the lens</a:t>
            </a:r>
          </a:p>
          <a:p>
            <a:pPr lvl="1">
              <a:lnSpc>
                <a:spcPct val="90000"/>
              </a:lnSpc>
            </a:pPr>
            <a:r>
              <a:rPr lang="en-US" sz="1800">
                <a:solidFill>
                  <a:srgbClr val="D82204"/>
                </a:solidFill>
              </a:rPr>
              <a:t>given image size, change f will change FOV and figure sizes</a:t>
            </a:r>
          </a:p>
        </p:txBody>
      </p:sp>
      <p:grpSp>
        <p:nvGrpSpPr>
          <p:cNvPr id="676876" name="Group 12"/>
          <p:cNvGrpSpPr>
            <a:grpSpLocks/>
          </p:cNvGrpSpPr>
          <p:nvPr/>
        </p:nvGrpSpPr>
        <p:grpSpPr bwMode="auto">
          <a:xfrm>
            <a:off x="1295400" y="1466850"/>
            <a:ext cx="6553200" cy="2146300"/>
            <a:chOff x="816" y="924"/>
            <a:chExt cx="4128" cy="1352"/>
          </a:xfrm>
        </p:grpSpPr>
        <p:sp>
          <p:nvSpPr>
            <p:cNvPr id="676875" name="Freeform 11"/>
            <p:cNvSpPr>
              <a:spLocks/>
            </p:cNvSpPr>
            <p:nvPr/>
          </p:nvSpPr>
          <p:spPr bwMode="auto">
            <a:xfrm>
              <a:off x="3984" y="1344"/>
              <a:ext cx="576" cy="480"/>
            </a:xfrm>
            <a:custGeom>
              <a:avLst/>
              <a:gdLst/>
              <a:ahLst/>
              <a:cxnLst>
                <a:cxn ang="0">
                  <a:pos x="0" y="96"/>
                </a:cxn>
                <a:cxn ang="0">
                  <a:pos x="576" y="0"/>
                </a:cxn>
                <a:cxn ang="0">
                  <a:pos x="576" y="480"/>
                </a:cxn>
                <a:cxn ang="0">
                  <a:pos x="0" y="336"/>
                </a:cxn>
                <a:cxn ang="0">
                  <a:pos x="0" y="96"/>
                </a:cxn>
              </a:cxnLst>
              <a:rect l="0" t="0" r="r" b="b"/>
              <a:pathLst>
                <a:path w="576" h="480">
                  <a:moveTo>
                    <a:pt x="0" y="96"/>
                  </a:moveTo>
                  <a:lnTo>
                    <a:pt x="576" y="0"/>
                  </a:lnTo>
                  <a:lnTo>
                    <a:pt x="576" y="480"/>
                  </a:lnTo>
                  <a:lnTo>
                    <a:pt x="0" y="336"/>
                  </a:lnTo>
                  <a:lnTo>
                    <a:pt x="0" y="96"/>
                  </a:lnTo>
                  <a:close/>
                </a:path>
              </a:pathLst>
            </a:custGeom>
            <a:solidFill>
              <a:srgbClr val="FF99CC">
                <a:alpha val="50000"/>
              </a:srgbClr>
            </a:solidFill>
            <a:ln w="12700" cap="flat" cmpd="sng">
              <a:noFill/>
              <a:prstDash val="solid"/>
              <a:round/>
              <a:headEnd type="none" w="sm" len="sm"/>
              <a:tailEnd type="none" w="sm" len="sm"/>
            </a:ln>
            <a:effectLst/>
          </p:spPr>
          <p:txBody>
            <a:bodyPr/>
            <a:lstStyle/>
            <a:p>
              <a:endParaRPr lang="en-US"/>
            </a:p>
          </p:txBody>
        </p:sp>
        <p:pic>
          <p:nvPicPr>
            <p:cNvPr id="676873" name="Picture 9"/>
            <p:cNvPicPr>
              <a:picLocks noChangeAspect="1" noChangeArrowheads="1"/>
            </p:cNvPicPr>
            <p:nvPr/>
          </p:nvPicPr>
          <p:blipFill>
            <a:blip r:embed="rId3" cstate="print"/>
            <a:srcRect/>
            <a:stretch>
              <a:fillRect/>
            </a:stretch>
          </p:blipFill>
          <p:spPr bwMode="auto">
            <a:xfrm>
              <a:off x="816" y="924"/>
              <a:ext cx="4128" cy="1352"/>
            </a:xfrm>
            <a:prstGeom prst="rect">
              <a:avLst/>
            </a:prstGeom>
            <a:noFill/>
            <a:ln w="12700">
              <a:noFill/>
              <a:miter lim="800000"/>
              <a:headEnd type="none" w="sm" len="sm"/>
              <a:tailEnd type="none" w="sm" len="sm"/>
            </a:ln>
            <a:effectLst/>
          </p:spPr>
        </p:pic>
        <p:sp>
          <p:nvSpPr>
            <p:cNvPr id="676874" name="Line 10"/>
            <p:cNvSpPr>
              <a:spLocks noChangeShapeType="1"/>
            </p:cNvSpPr>
            <p:nvPr/>
          </p:nvSpPr>
          <p:spPr bwMode="auto">
            <a:xfrm flipV="1">
              <a:off x="2976" y="1680"/>
              <a:ext cx="336" cy="384"/>
            </a:xfrm>
            <a:prstGeom prst="line">
              <a:avLst/>
            </a:prstGeom>
            <a:noFill/>
            <a:ln w="12700">
              <a:solidFill>
                <a:schemeClr val="tx1"/>
              </a:solidFill>
              <a:round/>
              <a:headEnd type="none" w="sm" len="sm"/>
              <a:tailEnd type="triangle" w="sm" len="sm"/>
            </a:ln>
            <a:effectLst/>
          </p:spPr>
          <p:txBody>
            <a:bodyPr wrap="none"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3962400" y="285750"/>
            <a:ext cx="5114925" cy="609600"/>
          </a:xfrm>
        </p:spPr>
        <p:txBody>
          <a:bodyPr/>
          <a:lstStyle/>
          <a:p>
            <a:r>
              <a:rPr lang="en-US"/>
              <a:t>Focal Length, FOV</a:t>
            </a:r>
          </a:p>
        </p:txBody>
      </p:sp>
      <p:sp>
        <p:nvSpPr>
          <p:cNvPr id="677891" name="Rectangle 3"/>
          <p:cNvSpPr>
            <a:spLocks noGrp="1" noChangeArrowheads="1"/>
          </p:cNvSpPr>
          <p:nvPr>
            <p:ph type="body" idx="1"/>
          </p:nvPr>
        </p:nvSpPr>
        <p:spPr>
          <a:xfrm>
            <a:off x="304800" y="1143000"/>
            <a:ext cx="7848600" cy="457200"/>
          </a:xfrm>
        </p:spPr>
        <p:txBody>
          <a:bodyPr/>
          <a:lstStyle/>
          <a:p>
            <a:r>
              <a:rPr lang="en-US" dirty="0"/>
              <a:t>Consider case with object on the optical axis:</a:t>
            </a:r>
          </a:p>
        </p:txBody>
      </p:sp>
      <p:sp>
        <p:nvSpPr>
          <p:cNvPr id="677893" name="Rectangle 5"/>
          <p:cNvSpPr>
            <a:spLocks noChangeArrowheads="1"/>
          </p:cNvSpPr>
          <p:nvPr/>
        </p:nvSpPr>
        <p:spPr bwMode="auto">
          <a:xfrm>
            <a:off x="457200" y="3733800"/>
            <a:ext cx="8382000" cy="2971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000" b="0" dirty="0">
                <a:solidFill>
                  <a:srgbClr val="D82204"/>
                </a:solidFill>
              </a:rPr>
              <a:t>Optical axis</a:t>
            </a:r>
            <a:r>
              <a:rPr lang="en-US" sz="2000" b="0" dirty="0">
                <a:solidFill>
                  <a:srgbClr val="C0C0C0"/>
                </a:solidFill>
              </a:rPr>
              <a:t>: the direction of imaging</a:t>
            </a:r>
          </a:p>
          <a:p>
            <a:pPr marL="342900" indent="-342900">
              <a:spcBef>
                <a:spcPct val="20000"/>
              </a:spcBef>
              <a:buClr>
                <a:srgbClr val="0066FF"/>
              </a:buClr>
              <a:buSzPct val="75000"/>
              <a:buFont typeface="Zapf Dingbats" charset="2"/>
              <a:buChar char="n"/>
            </a:pPr>
            <a:r>
              <a:rPr lang="en-US" sz="2000" b="0" dirty="0">
                <a:solidFill>
                  <a:srgbClr val="D82204"/>
                </a:solidFill>
              </a:rPr>
              <a:t>Image plane</a:t>
            </a:r>
            <a:r>
              <a:rPr lang="en-US" sz="2000" b="0" dirty="0">
                <a:solidFill>
                  <a:srgbClr val="C0C0C0"/>
                </a:solidFill>
              </a:rPr>
              <a:t>: a plane perpendicular to the optical axis</a:t>
            </a:r>
            <a:endParaRPr lang="en-US" sz="2000" dirty="0">
              <a:solidFill>
                <a:srgbClr val="C0C0C0"/>
              </a:solidFill>
            </a:endParaRPr>
          </a:p>
          <a:p>
            <a:pPr marL="342900" indent="-342900">
              <a:spcBef>
                <a:spcPct val="20000"/>
              </a:spcBef>
              <a:buClr>
                <a:srgbClr val="0066FF"/>
              </a:buClr>
              <a:buSzPct val="75000"/>
              <a:buFont typeface="Zapf Dingbats" charset="2"/>
              <a:buChar char="n"/>
            </a:pPr>
            <a:r>
              <a:rPr lang="en-US" sz="2000" b="0" dirty="0">
                <a:solidFill>
                  <a:srgbClr val="D82204"/>
                </a:solidFill>
              </a:rPr>
              <a:t>Center of Projection</a:t>
            </a:r>
            <a:r>
              <a:rPr lang="en-US" sz="2000" b="0" dirty="0">
                <a:solidFill>
                  <a:srgbClr val="C0C0C0"/>
                </a:solidFill>
              </a:rPr>
              <a:t> (pinhole), focal point, viewpoint, nodal point</a:t>
            </a:r>
          </a:p>
          <a:p>
            <a:pPr marL="342900" indent="-342900">
              <a:spcBef>
                <a:spcPct val="20000"/>
              </a:spcBef>
              <a:buClr>
                <a:srgbClr val="0066FF"/>
              </a:buClr>
              <a:buSzPct val="75000"/>
              <a:buFont typeface="Zapf Dingbats" charset="2"/>
              <a:buChar char="n"/>
            </a:pPr>
            <a:r>
              <a:rPr lang="en-US" sz="2000" b="0" dirty="0">
                <a:solidFill>
                  <a:srgbClr val="D82204"/>
                </a:solidFill>
              </a:rPr>
              <a:t>Focal length</a:t>
            </a:r>
            <a:r>
              <a:rPr lang="en-US" sz="2000" b="0" dirty="0">
                <a:solidFill>
                  <a:srgbClr val="C0C0C0"/>
                </a:solidFill>
              </a:rPr>
              <a:t>: distance from focal point to the image plane</a:t>
            </a:r>
          </a:p>
          <a:p>
            <a:pPr marL="342900" indent="-342900">
              <a:spcBef>
                <a:spcPct val="20000"/>
              </a:spcBef>
              <a:buClr>
                <a:srgbClr val="0066FF"/>
              </a:buClr>
              <a:buSzPct val="75000"/>
              <a:buFont typeface="Zapf Dingbats" charset="2"/>
              <a:buChar char="n"/>
            </a:pPr>
            <a:r>
              <a:rPr lang="en-US" sz="2000" b="0" dirty="0">
                <a:solidFill>
                  <a:srgbClr val="D82204"/>
                </a:solidFill>
              </a:rPr>
              <a:t>FOV</a:t>
            </a:r>
            <a:r>
              <a:rPr lang="en-US" sz="2000" b="0" dirty="0">
                <a:solidFill>
                  <a:srgbClr val="C0C0C0"/>
                </a:solidFill>
              </a:rPr>
              <a:t> : Field of View – viewing angles in horizontal and vertical directions</a:t>
            </a:r>
          </a:p>
          <a:p>
            <a:pPr marL="342900" indent="-342900">
              <a:spcBef>
                <a:spcPct val="20000"/>
              </a:spcBef>
              <a:buClr>
                <a:srgbClr val="0066FF"/>
              </a:buClr>
              <a:buSzPct val="75000"/>
              <a:buFont typeface="Zapf Dingbats" charset="2"/>
              <a:buChar char="n"/>
            </a:pPr>
            <a:endParaRPr lang="en-US" sz="2000" b="0" dirty="0">
              <a:solidFill>
                <a:srgbClr val="C0C0C0"/>
              </a:solidFill>
            </a:endParaRPr>
          </a:p>
        </p:txBody>
      </p:sp>
      <p:grpSp>
        <p:nvGrpSpPr>
          <p:cNvPr id="97" name="Group 96"/>
          <p:cNvGrpSpPr/>
          <p:nvPr/>
        </p:nvGrpSpPr>
        <p:grpSpPr>
          <a:xfrm>
            <a:off x="1689100" y="1676400"/>
            <a:ext cx="7073900" cy="1574800"/>
            <a:chOff x="1689100" y="1676400"/>
            <a:chExt cx="7073900" cy="1574800"/>
          </a:xfrm>
        </p:grpSpPr>
        <p:grpSp>
          <p:nvGrpSpPr>
            <p:cNvPr id="678182" name="Group 294"/>
            <p:cNvGrpSpPr>
              <a:grpSpLocks/>
            </p:cNvGrpSpPr>
            <p:nvPr/>
          </p:nvGrpSpPr>
          <p:grpSpPr bwMode="auto">
            <a:xfrm>
              <a:off x="1689100" y="1752600"/>
              <a:ext cx="5473700" cy="1498600"/>
              <a:chOff x="1064" y="1104"/>
              <a:chExt cx="3448" cy="944"/>
            </a:xfrm>
          </p:grpSpPr>
          <p:sp>
            <p:nvSpPr>
              <p:cNvPr id="678093" name="Rectangle 205"/>
              <p:cNvSpPr>
                <a:spLocks noChangeArrowheads="1"/>
              </p:cNvSpPr>
              <p:nvPr/>
            </p:nvSpPr>
            <p:spPr bwMode="auto">
              <a:xfrm>
                <a:off x="1312" y="1584"/>
                <a:ext cx="2720" cy="16"/>
              </a:xfrm>
              <a:prstGeom prst="rect">
                <a:avLst/>
              </a:prstGeom>
              <a:solidFill>
                <a:srgbClr val="0000FF"/>
              </a:solidFill>
              <a:ln w="9525">
                <a:noFill/>
                <a:miter lim="800000"/>
                <a:headEnd/>
                <a:tailEnd/>
              </a:ln>
            </p:spPr>
            <p:txBody>
              <a:bodyPr/>
              <a:lstStyle/>
              <a:p>
                <a:endParaRPr lang="en-US"/>
              </a:p>
            </p:txBody>
          </p:sp>
          <p:sp>
            <p:nvSpPr>
              <p:cNvPr id="678094" name="Freeform 206"/>
              <p:cNvSpPr>
                <a:spLocks/>
              </p:cNvSpPr>
              <p:nvPr/>
            </p:nvSpPr>
            <p:spPr bwMode="auto">
              <a:xfrm>
                <a:off x="1264" y="1544"/>
                <a:ext cx="112" cy="96"/>
              </a:xfrm>
              <a:custGeom>
                <a:avLst/>
                <a:gdLst/>
                <a:ahLst/>
                <a:cxnLst>
                  <a:cxn ang="0">
                    <a:pos x="0" y="48"/>
                  </a:cxn>
                  <a:cxn ang="0">
                    <a:pos x="112" y="0"/>
                  </a:cxn>
                  <a:cxn ang="0">
                    <a:pos x="64" y="48"/>
                  </a:cxn>
                  <a:cxn ang="0">
                    <a:pos x="112" y="96"/>
                  </a:cxn>
                  <a:cxn ang="0">
                    <a:pos x="0" y="48"/>
                  </a:cxn>
                </a:cxnLst>
                <a:rect l="0" t="0" r="r" b="b"/>
                <a:pathLst>
                  <a:path w="112" h="96">
                    <a:moveTo>
                      <a:pt x="0" y="48"/>
                    </a:moveTo>
                    <a:lnTo>
                      <a:pt x="112" y="0"/>
                    </a:lnTo>
                    <a:lnTo>
                      <a:pt x="64" y="48"/>
                    </a:lnTo>
                    <a:lnTo>
                      <a:pt x="112" y="96"/>
                    </a:lnTo>
                    <a:lnTo>
                      <a:pt x="0" y="48"/>
                    </a:lnTo>
                    <a:close/>
                  </a:path>
                </a:pathLst>
              </a:custGeom>
              <a:solidFill>
                <a:srgbClr val="0000FF"/>
              </a:solidFill>
              <a:ln w="9525">
                <a:noFill/>
                <a:round/>
                <a:headEnd/>
                <a:tailEnd/>
              </a:ln>
            </p:spPr>
            <p:txBody>
              <a:bodyPr/>
              <a:lstStyle/>
              <a:p>
                <a:endParaRPr lang="en-US"/>
              </a:p>
            </p:txBody>
          </p:sp>
          <p:sp>
            <p:nvSpPr>
              <p:cNvPr id="678095" name="Rectangle 207"/>
              <p:cNvSpPr>
                <a:spLocks noChangeArrowheads="1"/>
              </p:cNvSpPr>
              <p:nvPr/>
            </p:nvSpPr>
            <p:spPr bwMode="auto">
              <a:xfrm>
                <a:off x="1456" y="1256"/>
                <a:ext cx="40" cy="336"/>
              </a:xfrm>
              <a:prstGeom prst="rect">
                <a:avLst/>
              </a:prstGeom>
              <a:solidFill>
                <a:srgbClr val="FF0000"/>
              </a:solidFill>
              <a:ln w="9525">
                <a:noFill/>
                <a:miter lim="800000"/>
                <a:headEnd/>
                <a:tailEnd/>
              </a:ln>
            </p:spPr>
            <p:txBody>
              <a:bodyPr/>
              <a:lstStyle/>
              <a:p>
                <a:endParaRPr lang="en-US"/>
              </a:p>
            </p:txBody>
          </p:sp>
          <p:sp>
            <p:nvSpPr>
              <p:cNvPr id="678096" name="Freeform 208"/>
              <p:cNvSpPr>
                <a:spLocks/>
              </p:cNvSpPr>
              <p:nvPr/>
            </p:nvSpPr>
            <p:spPr bwMode="auto">
              <a:xfrm>
                <a:off x="1400" y="1168"/>
                <a:ext cx="160" cy="176"/>
              </a:xfrm>
              <a:custGeom>
                <a:avLst/>
                <a:gdLst/>
                <a:ahLst/>
                <a:cxnLst>
                  <a:cxn ang="0">
                    <a:pos x="80" y="0"/>
                  </a:cxn>
                  <a:cxn ang="0">
                    <a:pos x="0" y="176"/>
                  </a:cxn>
                  <a:cxn ang="0">
                    <a:pos x="80" y="96"/>
                  </a:cxn>
                  <a:cxn ang="0">
                    <a:pos x="160" y="176"/>
                  </a:cxn>
                  <a:cxn ang="0">
                    <a:pos x="80" y="0"/>
                  </a:cxn>
                </a:cxnLst>
                <a:rect l="0" t="0" r="r" b="b"/>
                <a:pathLst>
                  <a:path w="160" h="176">
                    <a:moveTo>
                      <a:pt x="80" y="0"/>
                    </a:moveTo>
                    <a:lnTo>
                      <a:pt x="0" y="176"/>
                    </a:lnTo>
                    <a:lnTo>
                      <a:pt x="80" y="96"/>
                    </a:lnTo>
                    <a:lnTo>
                      <a:pt x="160" y="176"/>
                    </a:lnTo>
                    <a:lnTo>
                      <a:pt x="80" y="0"/>
                    </a:lnTo>
                    <a:close/>
                  </a:path>
                </a:pathLst>
              </a:custGeom>
              <a:solidFill>
                <a:srgbClr val="FF0000"/>
              </a:solidFill>
              <a:ln w="9525">
                <a:noFill/>
                <a:round/>
                <a:headEnd/>
                <a:tailEnd/>
              </a:ln>
            </p:spPr>
            <p:txBody>
              <a:bodyPr/>
              <a:lstStyle/>
              <a:p>
                <a:endParaRPr lang="en-US"/>
              </a:p>
            </p:txBody>
          </p:sp>
          <p:sp>
            <p:nvSpPr>
              <p:cNvPr id="678097" name="Freeform 209"/>
              <p:cNvSpPr>
                <a:spLocks/>
              </p:cNvSpPr>
              <p:nvPr/>
            </p:nvSpPr>
            <p:spPr bwMode="auto">
              <a:xfrm>
                <a:off x="3032" y="1536"/>
                <a:ext cx="96" cy="88"/>
              </a:xfrm>
              <a:custGeom>
                <a:avLst/>
                <a:gdLst/>
                <a:ahLst/>
                <a:cxnLst>
                  <a:cxn ang="0">
                    <a:pos x="96" y="40"/>
                  </a:cxn>
                  <a:cxn ang="0">
                    <a:pos x="80" y="72"/>
                  </a:cxn>
                  <a:cxn ang="0">
                    <a:pos x="48" y="88"/>
                  </a:cxn>
                  <a:cxn ang="0">
                    <a:pos x="48" y="88"/>
                  </a:cxn>
                  <a:cxn ang="0">
                    <a:pos x="16" y="72"/>
                  </a:cxn>
                  <a:cxn ang="0">
                    <a:pos x="0" y="40"/>
                  </a:cxn>
                  <a:cxn ang="0">
                    <a:pos x="0" y="40"/>
                  </a:cxn>
                  <a:cxn ang="0">
                    <a:pos x="16" y="8"/>
                  </a:cxn>
                  <a:cxn ang="0">
                    <a:pos x="48" y="0"/>
                  </a:cxn>
                  <a:cxn ang="0">
                    <a:pos x="48" y="0"/>
                  </a:cxn>
                  <a:cxn ang="0">
                    <a:pos x="80" y="8"/>
                  </a:cxn>
                  <a:cxn ang="0">
                    <a:pos x="96" y="40"/>
                  </a:cxn>
                </a:cxnLst>
                <a:rect l="0" t="0" r="r" b="b"/>
                <a:pathLst>
                  <a:path w="96" h="88">
                    <a:moveTo>
                      <a:pt x="96" y="40"/>
                    </a:moveTo>
                    <a:lnTo>
                      <a:pt x="80" y="72"/>
                    </a:lnTo>
                    <a:lnTo>
                      <a:pt x="48" y="88"/>
                    </a:lnTo>
                    <a:lnTo>
                      <a:pt x="48" y="88"/>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678098" name="Line 210"/>
              <p:cNvSpPr>
                <a:spLocks noChangeShapeType="1"/>
              </p:cNvSpPr>
              <p:nvPr/>
            </p:nvSpPr>
            <p:spPr bwMode="auto">
              <a:xfrm flipH="1">
                <a:off x="3112" y="1576"/>
                <a:ext cx="16" cy="32"/>
              </a:xfrm>
              <a:prstGeom prst="line">
                <a:avLst/>
              </a:prstGeom>
              <a:noFill/>
              <a:ln w="12700">
                <a:solidFill>
                  <a:srgbClr val="2222FF"/>
                </a:solidFill>
                <a:round/>
                <a:headEnd/>
                <a:tailEnd/>
              </a:ln>
            </p:spPr>
            <p:txBody>
              <a:bodyPr/>
              <a:lstStyle/>
              <a:p>
                <a:endParaRPr lang="en-US"/>
              </a:p>
            </p:txBody>
          </p:sp>
          <p:sp>
            <p:nvSpPr>
              <p:cNvPr id="678099" name="Line 211"/>
              <p:cNvSpPr>
                <a:spLocks noChangeShapeType="1"/>
              </p:cNvSpPr>
              <p:nvPr/>
            </p:nvSpPr>
            <p:spPr bwMode="auto">
              <a:xfrm>
                <a:off x="3112" y="1608"/>
                <a:ext cx="1" cy="1"/>
              </a:xfrm>
              <a:prstGeom prst="line">
                <a:avLst/>
              </a:prstGeom>
              <a:noFill/>
              <a:ln w="12700">
                <a:solidFill>
                  <a:srgbClr val="2222FF"/>
                </a:solidFill>
                <a:round/>
                <a:headEnd/>
                <a:tailEnd/>
              </a:ln>
            </p:spPr>
            <p:txBody>
              <a:bodyPr/>
              <a:lstStyle/>
              <a:p>
                <a:endParaRPr lang="en-US"/>
              </a:p>
            </p:txBody>
          </p:sp>
          <p:sp>
            <p:nvSpPr>
              <p:cNvPr id="678100" name="Line 212"/>
              <p:cNvSpPr>
                <a:spLocks noChangeShapeType="1"/>
              </p:cNvSpPr>
              <p:nvPr/>
            </p:nvSpPr>
            <p:spPr bwMode="auto">
              <a:xfrm flipH="1">
                <a:off x="3080" y="1608"/>
                <a:ext cx="32" cy="16"/>
              </a:xfrm>
              <a:prstGeom prst="line">
                <a:avLst/>
              </a:prstGeom>
              <a:noFill/>
              <a:ln w="12700">
                <a:solidFill>
                  <a:srgbClr val="2222FF"/>
                </a:solidFill>
                <a:round/>
                <a:headEnd/>
                <a:tailEnd/>
              </a:ln>
            </p:spPr>
            <p:txBody>
              <a:bodyPr/>
              <a:lstStyle/>
              <a:p>
                <a:endParaRPr lang="en-US"/>
              </a:p>
            </p:txBody>
          </p:sp>
          <p:sp>
            <p:nvSpPr>
              <p:cNvPr id="678101" name="Line 213"/>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678102" name="Line 214"/>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678103" name="Line 215"/>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678104" name="Line 216"/>
              <p:cNvSpPr>
                <a:spLocks noChangeShapeType="1"/>
              </p:cNvSpPr>
              <p:nvPr/>
            </p:nvSpPr>
            <p:spPr bwMode="auto">
              <a:xfrm flipH="1" flipV="1">
                <a:off x="3048" y="1608"/>
                <a:ext cx="32" cy="16"/>
              </a:xfrm>
              <a:prstGeom prst="line">
                <a:avLst/>
              </a:prstGeom>
              <a:noFill/>
              <a:ln w="12700">
                <a:solidFill>
                  <a:srgbClr val="2222FF"/>
                </a:solidFill>
                <a:round/>
                <a:headEnd/>
                <a:tailEnd/>
              </a:ln>
            </p:spPr>
            <p:txBody>
              <a:bodyPr/>
              <a:lstStyle/>
              <a:p>
                <a:endParaRPr lang="en-US"/>
              </a:p>
            </p:txBody>
          </p:sp>
          <p:sp>
            <p:nvSpPr>
              <p:cNvPr id="678105" name="Line 217"/>
              <p:cNvSpPr>
                <a:spLocks noChangeShapeType="1"/>
              </p:cNvSpPr>
              <p:nvPr/>
            </p:nvSpPr>
            <p:spPr bwMode="auto">
              <a:xfrm>
                <a:off x="3048" y="1608"/>
                <a:ext cx="1" cy="1"/>
              </a:xfrm>
              <a:prstGeom prst="line">
                <a:avLst/>
              </a:prstGeom>
              <a:noFill/>
              <a:ln w="12700">
                <a:solidFill>
                  <a:srgbClr val="2222FF"/>
                </a:solidFill>
                <a:round/>
                <a:headEnd/>
                <a:tailEnd/>
              </a:ln>
            </p:spPr>
            <p:txBody>
              <a:bodyPr/>
              <a:lstStyle/>
              <a:p>
                <a:endParaRPr lang="en-US"/>
              </a:p>
            </p:txBody>
          </p:sp>
          <p:sp>
            <p:nvSpPr>
              <p:cNvPr id="678106" name="Line 218"/>
              <p:cNvSpPr>
                <a:spLocks noChangeShapeType="1"/>
              </p:cNvSpPr>
              <p:nvPr/>
            </p:nvSpPr>
            <p:spPr bwMode="auto">
              <a:xfrm flipH="1" flipV="1">
                <a:off x="3032" y="1576"/>
                <a:ext cx="16" cy="32"/>
              </a:xfrm>
              <a:prstGeom prst="line">
                <a:avLst/>
              </a:prstGeom>
              <a:noFill/>
              <a:ln w="12700">
                <a:solidFill>
                  <a:srgbClr val="2222FF"/>
                </a:solidFill>
                <a:round/>
                <a:headEnd/>
                <a:tailEnd/>
              </a:ln>
            </p:spPr>
            <p:txBody>
              <a:bodyPr/>
              <a:lstStyle/>
              <a:p>
                <a:endParaRPr lang="en-US"/>
              </a:p>
            </p:txBody>
          </p:sp>
          <p:sp>
            <p:nvSpPr>
              <p:cNvPr id="678107" name="Line 219"/>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678108" name="Line 220"/>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678109" name="Line 221"/>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678110" name="Line 222"/>
              <p:cNvSpPr>
                <a:spLocks noChangeShapeType="1"/>
              </p:cNvSpPr>
              <p:nvPr/>
            </p:nvSpPr>
            <p:spPr bwMode="auto">
              <a:xfrm flipV="1">
                <a:off x="3032" y="1544"/>
                <a:ext cx="16" cy="32"/>
              </a:xfrm>
              <a:prstGeom prst="line">
                <a:avLst/>
              </a:prstGeom>
              <a:noFill/>
              <a:ln w="12700">
                <a:solidFill>
                  <a:srgbClr val="2222FF"/>
                </a:solidFill>
                <a:round/>
                <a:headEnd/>
                <a:tailEnd/>
              </a:ln>
            </p:spPr>
            <p:txBody>
              <a:bodyPr/>
              <a:lstStyle/>
              <a:p>
                <a:endParaRPr lang="en-US"/>
              </a:p>
            </p:txBody>
          </p:sp>
          <p:sp>
            <p:nvSpPr>
              <p:cNvPr id="678111" name="Line 223"/>
              <p:cNvSpPr>
                <a:spLocks noChangeShapeType="1"/>
              </p:cNvSpPr>
              <p:nvPr/>
            </p:nvSpPr>
            <p:spPr bwMode="auto">
              <a:xfrm>
                <a:off x="3048" y="1544"/>
                <a:ext cx="1" cy="1"/>
              </a:xfrm>
              <a:prstGeom prst="line">
                <a:avLst/>
              </a:prstGeom>
              <a:noFill/>
              <a:ln w="12700">
                <a:solidFill>
                  <a:srgbClr val="2222FF"/>
                </a:solidFill>
                <a:round/>
                <a:headEnd/>
                <a:tailEnd/>
              </a:ln>
            </p:spPr>
            <p:txBody>
              <a:bodyPr/>
              <a:lstStyle/>
              <a:p>
                <a:endParaRPr lang="en-US"/>
              </a:p>
            </p:txBody>
          </p:sp>
          <p:sp>
            <p:nvSpPr>
              <p:cNvPr id="678112" name="Line 224"/>
              <p:cNvSpPr>
                <a:spLocks noChangeShapeType="1"/>
              </p:cNvSpPr>
              <p:nvPr/>
            </p:nvSpPr>
            <p:spPr bwMode="auto">
              <a:xfrm flipV="1">
                <a:off x="3048" y="1536"/>
                <a:ext cx="32" cy="8"/>
              </a:xfrm>
              <a:prstGeom prst="line">
                <a:avLst/>
              </a:prstGeom>
              <a:noFill/>
              <a:ln w="12700">
                <a:solidFill>
                  <a:srgbClr val="2222FF"/>
                </a:solidFill>
                <a:round/>
                <a:headEnd/>
                <a:tailEnd/>
              </a:ln>
            </p:spPr>
            <p:txBody>
              <a:bodyPr/>
              <a:lstStyle/>
              <a:p>
                <a:endParaRPr lang="en-US"/>
              </a:p>
            </p:txBody>
          </p:sp>
          <p:sp>
            <p:nvSpPr>
              <p:cNvPr id="678113" name="Line 225"/>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678114" name="Line 226"/>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678115" name="Line 227"/>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678116" name="Line 228"/>
              <p:cNvSpPr>
                <a:spLocks noChangeShapeType="1"/>
              </p:cNvSpPr>
              <p:nvPr/>
            </p:nvSpPr>
            <p:spPr bwMode="auto">
              <a:xfrm>
                <a:off x="3080" y="1536"/>
                <a:ext cx="32" cy="8"/>
              </a:xfrm>
              <a:prstGeom prst="line">
                <a:avLst/>
              </a:prstGeom>
              <a:noFill/>
              <a:ln w="12700">
                <a:solidFill>
                  <a:srgbClr val="2222FF"/>
                </a:solidFill>
                <a:round/>
                <a:headEnd/>
                <a:tailEnd/>
              </a:ln>
            </p:spPr>
            <p:txBody>
              <a:bodyPr/>
              <a:lstStyle/>
              <a:p>
                <a:endParaRPr lang="en-US"/>
              </a:p>
            </p:txBody>
          </p:sp>
          <p:sp>
            <p:nvSpPr>
              <p:cNvPr id="678117" name="Line 229"/>
              <p:cNvSpPr>
                <a:spLocks noChangeShapeType="1"/>
              </p:cNvSpPr>
              <p:nvPr/>
            </p:nvSpPr>
            <p:spPr bwMode="auto">
              <a:xfrm>
                <a:off x="3112" y="1544"/>
                <a:ext cx="1" cy="1"/>
              </a:xfrm>
              <a:prstGeom prst="line">
                <a:avLst/>
              </a:prstGeom>
              <a:noFill/>
              <a:ln w="12700">
                <a:solidFill>
                  <a:srgbClr val="2222FF"/>
                </a:solidFill>
                <a:round/>
                <a:headEnd/>
                <a:tailEnd/>
              </a:ln>
            </p:spPr>
            <p:txBody>
              <a:bodyPr/>
              <a:lstStyle/>
              <a:p>
                <a:endParaRPr lang="en-US"/>
              </a:p>
            </p:txBody>
          </p:sp>
          <p:sp>
            <p:nvSpPr>
              <p:cNvPr id="678118" name="Line 230"/>
              <p:cNvSpPr>
                <a:spLocks noChangeShapeType="1"/>
              </p:cNvSpPr>
              <p:nvPr/>
            </p:nvSpPr>
            <p:spPr bwMode="auto">
              <a:xfrm>
                <a:off x="3112" y="1544"/>
                <a:ext cx="16" cy="32"/>
              </a:xfrm>
              <a:prstGeom prst="line">
                <a:avLst/>
              </a:prstGeom>
              <a:noFill/>
              <a:ln w="12700">
                <a:solidFill>
                  <a:srgbClr val="2222FF"/>
                </a:solidFill>
                <a:round/>
                <a:headEnd/>
                <a:tailEnd/>
              </a:ln>
            </p:spPr>
            <p:txBody>
              <a:bodyPr/>
              <a:lstStyle/>
              <a:p>
                <a:endParaRPr lang="en-US"/>
              </a:p>
            </p:txBody>
          </p:sp>
          <p:sp>
            <p:nvSpPr>
              <p:cNvPr id="678119" name="Line 231"/>
              <p:cNvSpPr>
                <a:spLocks noChangeShapeType="1"/>
              </p:cNvSpPr>
              <p:nvPr/>
            </p:nvSpPr>
            <p:spPr bwMode="auto">
              <a:xfrm>
                <a:off x="3128" y="1576"/>
                <a:ext cx="1" cy="1"/>
              </a:xfrm>
              <a:prstGeom prst="line">
                <a:avLst/>
              </a:prstGeom>
              <a:noFill/>
              <a:ln w="12700">
                <a:solidFill>
                  <a:srgbClr val="2222FF"/>
                </a:solidFill>
                <a:round/>
                <a:headEnd/>
                <a:tailEnd/>
              </a:ln>
            </p:spPr>
            <p:txBody>
              <a:bodyPr/>
              <a:lstStyle/>
              <a:p>
                <a:endParaRPr lang="en-US"/>
              </a:p>
            </p:txBody>
          </p:sp>
          <p:sp>
            <p:nvSpPr>
              <p:cNvPr id="678120" name="Freeform 232"/>
              <p:cNvSpPr>
                <a:spLocks/>
              </p:cNvSpPr>
              <p:nvPr/>
            </p:nvSpPr>
            <p:spPr bwMode="auto">
              <a:xfrm>
                <a:off x="3992" y="1576"/>
                <a:ext cx="56" cy="56"/>
              </a:xfrm>
              <a:custGeom>
                <a:avLst/>
                <a:gdLst/>
                <a:ahLst/>
                <a:cxnLst>
                  <a:cxn ang="0">
                    <a:pos x="56" y="32"/>
                  </a:cxn>
                  <a:cxn ang="0">
                    <a:pos x="48" y="48"/>
                  </a:cxn>
                  <a:cxn ang="0">
                    <a:pos x="24" y="56"/>
                  </a:cxn>
                  <a:cxn ang="0">
                    <a:pos x="24" y="56"/>
                  </a:cxn>
                  <a:cxn ang="0">
                    <a:pos x="8" y="48"/>
                  </a:cxn>
                  <a:cxn ang="0">
                    <a:pos x="0" y="32"/>
                  </a:cxn>
                  <a:cxn ang="0">
                    <a:pos x="0" y="32"/>
                  </a:cxn>
                  <a:cxn ang="0">
                    <a:pos x="8" y="8"/>
                  </a:cxn>
                  <a:cxn ang="0">
                    <a:pos x="24" y="0"/>
                  </a:cxn>
                  <a:cxn ang="0">
                    <a:pos x="24" y="0"/>
                  </a:cxn>
                  <a:cxn ang="0">
                    <a:pos x="48" y="8"/>
                  </a:cxn>
                  <a:cxn ang="0">
                    <a:pos x="56" y="32"/>
                  </a:cxn>
                </a:cxnLst>
                <a:rect l="0" t="0" r="r" b="b"/>
                <a:pathLst>
                  <a:path w="56" h="56">
                    <a:moveTo>
                      <a:pt x="56" y="32"/>
                    </a:moveTo>
                    <a:lnTo>
                      <a:pt x="48" y="48"/>
                    </a:lnTo>
                    <a:lnTo>
                      <a:pt x="24" y="56"/>
                    </a:lnTo>
                    <a:lnTo>
                      <a:pt x="24" y="56"/>
                    </a:lnTo>
                    <a:lnTo>
                      <a:pt x="8" y="48"/>
                    </a:lnTo>
                    <a:lnTo>
                      <a:pt x="0" y="32"/>
                    </a:lnTo>
                    <a:lnTo>
                      <a:pt x="0" y="32"/>
                    </a:lnTo>
                    <a:lnTo>
                      <a:pt x="8" y="8"/>
                    </a:lnTo>
                    <a:lnTo>
                      <a:pt x="24" y="0"/>
                    </a:lnTo>
                    <a:lnTo>
                      <a:pt x="24" y="0"/>
                    </a:lnTo>
                    <a:lnTo>
                      <a:pt x="48" y="8"/>
                    </a:lnTo>
                    <a:lnTo>
                      <a:pt x="56" y="32"/>
                    </a:lnTo>
                    <a:close/>
                  </a:path>
                </a:pathLst>
              </a:custGeom>
              <a:solidFill>
                <a:srgbClr val="000000"/>
              </a:solidFill>
              <a:ln w="9525">
                <a:noFill/>
                <a:round/>
                <a:headEnd/>
                <a:tailEnd/>
              </a:ln>
            </p:spPr>
            <p:txBody>
              <a:bodyPr/>
              <a:lstStyle/>
              <a:p>
                <a:endParaRPr lang="en-US"/>
              </a:p>
            </p:txBody>
          </p:sp>
          <p:sp>
            <p:nvSpPr>
              <p:cNvPr id="678121" name="Line 233"/>
              <p:cNvSpPr>
                <a:spLocks noChangeShapeType="1"/>
              </p:cNvSpPr>
              <p:nvPr/>
            </p:nvSpPr>
            <p:spPr bwMode="auto">
              <a:xfrm flipH="1">
                <a:off x="4040" y="1608"/>
                <a:ext cx="8" cy="16"/>
              </a:xfrm>
              <a:prstGeom prst="line">
                <a:avLst/>
              </a:prstGeom>
              <a:noFill/>
              <a:ln w="12700">
                <a:solidFill>
                  <a:srgbClr val="000000"/>
                </a:solidFill>
                <a:round/>
                <a:headEnd/>
                <a:tailEnd/>
              </a:ln>
            </p:spPr>
            <p:txBody>
              <a:bodyPr/>
              <a:lstStyle/>
              <a:p>
                <a:endParaRPr lang="en-US"/>
              </a:p>
            </p:txBody>
          </p:sp>
          <p:sp>
            <p:nvSpPr>
              <p:cNvPr id="678122" name="Line 234"/>
              <p:cNvSpPr>
                <a:spLocks noChangeShapeType="1"/>
              </p:cNvSpPr>
              <p:nvPr/>
            </p:nvSpPr>
            <p:spPr bwMode="auto">
              <a:xfrm>
                <a:off x="4040" y="1624"/>
                <a:ext cx="1" cy="1"/>
              </a:xfrm>
              <a:prstGeom prst="line">
                <a:avLst/>
              </a:prstGeom>
              <a:noFill/>
              <a:ln w="12700">
                <a:solidFill>
                  <a:srgbClr val="000000"/>
                </a:solidFill>
                <a:round/>
                <a:headEnd/>
                <a:tailEnd/>
              </a:ln>
            </p:spPr>
            <p:txBody>
              <a:bodyPr/>
              <a:lstStyle/>
              <a:p>
                <a:endParaRPr lang="en-US"/>
              </a:p>
            </p:txBody>
          </p:sp>
          <p:sp>
            <p:nvSpPr>
              <p:cNvPr id="678123" name="Line 235"/>
              <p:cNvSpPr>
                <a:spLocks noChangeShapeType="1"/>
              </p:cNvSpPr>
              <p:nvPr/>
            </p:nvSpPr>
            <p:spPr bwMode="auto">
              <a:xfrm flipH="1">
                <a:off x="4016" y="1624"/>
                <a:ext cx="24" cy="8"/>
              </a:xfrm>
              <a:prstGeom prst="line">
                <a:avLst/>
              </a:prstGeom>
              <a:noFill/>
              <a:ln w="12700">
                <a:solidFill>
                  <a:srgbClr val="000000"/>
                </a:solidFill>
                <a:round/>
                <a:headEnd/>
                <a:tailEnd/>
              </a:ln>
            </p:spPr>
            <p:txBody>
              <a:bodyPr/>
              <a:lstStyle/>
              <a:p>
                <a:endParaRPr lang="en-US"/>
              </a:p>
            </p:txBody>
          </p:sp>
          <p:sp>
            <p:nvSpPr>
              <p:cNvPr id="678124" name="Line 236"/>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678125" name="Line 237"/>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678126" name="Line 238"/>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678127" name="Line 239"/>
              <p:cNvSpPr>
                <a:spLocks noChangeShapeType="1"/>
              </p:cNvSpPr>
              <p:nvPr/>
            </p:nvSpPr>
            <p:spPr bwMode="auto">
              <a:xfrm flipH="1" flipV="1">
                <a:off x="4000" y="1624"/>
                <a:ext cx="16" cy="8"/>
              </a:xfrm>
              <a:prstGeom prst="line">
                <a:avLst/>
              </a:prstGeom>
              <a:noFill/>
              <a:ln w="12700">
                <a:solidFill>
                  <a:srgbClr val="000000"/>
                </a:solidFill>
                <a:round/>
                <a:headEnd/>
                <a:tailEnd/>
              </a:ln>
            </p:spPr>
            <p:txBody>
              <a:bodyPr/>
              <a:lstStyle/>
              <a:p>
                <a:endParaRPr lang="en-US"/>
              </a:p>
            </p:txBody>
          </p:sp>
          <p:sp>
            <p:nvSpPr>
              <p:cNvPr id="678128" name="Line 240"/>
              <p:cNvSpPr>
                <a:spLocks noChangeShapeType="1"/>
              </p:cNvSpPr>
              <p:nvPr/>
            </p:nvSpPr>
            <p:spPr bwMode="auto">
              <a:xfrm>
                <a:off x="4000" y="1624"/>
                <a:ext cx="1" cy="1"/>
              </a:xfrm>
              <a:prstGeom prst="line">
                <a:avLst/>
              </a:prstGeom>
              <a:noFill/>
              <a:ln w="12700">
                <a:solidFill>
                  <a:srgbClr val="000000"/>
                </a:solidFill>
                <a:round/>
                <a:headEnd/>
                <a:tailEnd/>
              </a:ln>
            </p:spPr>
            <p:txBody>
              <a:bodyPr/>
              <a:lstStyle/>
              <a:p>
                <a:endParaRPr lang="en-US"/>
              </a:p>
            </p:txBody>
          </p:sp>
          <p:sp>
            <p:nvSpPr>
              <p:cNvPr id="678129" name="Line 241"/>
              <p:cNvSpPr>
                <a:spLocks noChangeShapeType="1"/>
              </p:cNvSpPr>
              <p:nvPr/>
            </p:nvSpPr>
            <p:spPr bwMode="auto">
              <a:xfrm flipH="1" flipV="1">
                <a:off x="3992" y="1608"/>
                <a:ext cx="8" cy="16"/>
              </a:xfrm>
              <a:prstGeom prst="line">
                <a:avLst/>
              </a:prstGeom>
              <a:noFill/>
              <a:ln w="12700">
                <a:solidFill>
                  <a:srgbClr val="000000"/>
                </a:solidFill>
                <a:round/>
                <a:headEnd/>
                <a:tailEnd/>
              </a:ln>
            </p:spPr>
            <p:txBody>
              <a:bodyPr/>
              <a:lstStyle/>
              <a:p>
                <a:endParaRPr lang="en-US"/>
              </a:p>
            </p:txBody>
          </p:sp>
          <p:sp>
            <p:nvSpPr>
              <p:cNvPr id="678130" name="Line 242"/>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678131" name="Line 243"/>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678132" name="Line 244"/>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678133" name="Line 245"/>
              <p:cNvSpPr>
                <a:spLocks noChangeShapeType="1"/>
              </p:cNvSpPr>
              <p:nvPr/>
            </p:nvSpPr>
            <p:spPr bwMode="auto">
              <a:xfrm flipV="1">
                <a:off x="3992" y="1584"/>
                <a:ext cx="8" cy="24"/>
              </a:xfrm>
              <a:prstGeom prst="line">
                <a:avLst/>
              </a:prstGeom>
              <a:noFill/>
              <a:ln w="12700">
                <a:solidFill>
                  <a:srgbClr val="000000"/>
                </a:solidFill>
                <a:round/>
                <a:headEnd/>
                <a:tailEnd/>
              </a:ln>
            </p:spPr>
            <p:txBody>
              <a:bodyPr/>
              <a:lstStyle/>
              <a:p>
                <a:endParaRPr lang="en-US"/>
              </a:p>
            </p:txBody>
          </p:sp>
          <p:sp>
            <p:nvSpPr>
              <p:cNvPr id="678134" name="Line 246"/>
              <p:cNvSpPr>
                <a:spLocks noChangeShapeType="1"/>
              </p:cNvSpPr>
              <p:nvPr/>
            </p:nvSpPr>
            <p:spPr bwMode="auto">
              <a:xfrm>
                <a:off x="4000" y="1584"/>
                <a:ext cx="1" cy="1"/>
              </a:xfrm>
              <a:prstGeom prst="line">
                <a:avLst/>
              </a:prstGeom>
              <a:noFill/>
              <a:ln w="12700">
                <a:solidFill>
                  <a:srgbClr val="000000"/>
                </a:solidFill>
                <a:round/>
                <a:headEnd/>
                <a:tailEnd/>
              </a:ln>
            </p:spPr>
            <p:txBody>
              <a:bodyPr/>
              <a:lstStyle/>
              <a:p>
                <a:endParaRPr lang="en-US"/>
              </a:p>
            </p:txBody>
          </p:sp>
          <p:sp>
            <p:nvSpPr>
              <p:cNvPr id="678135" name="Line 247"/>
              <p:cNvSpPr>
                <a:spLocks noChangeShapeType="1"/>
              </p:cNvSpPr>
              <p:nvPr/>
            </p:nvSpPr>
            <p:spPr bwMode="auto">
              <a:xfrm flipV="1">
                <a:off x="4000" y="1576"/>
                <a:ext cx="16" cy="8"/>
              </a:xfrm>
              <a:prstGeom prst="line">
                <a:avLst/>
              </a:prstGeom>
              <a:noFill/>
              <a:ln w="12700">
                <a:solidFill>
                  <a:srgbClr val="000000"/>
                </a:solidFill>
                <a:round/>
                <a:headEnd/>
                <a:tailEnd/>
              </a:ln>
            </p:spPr>
            <p:txBody>
              <a:bodyPr/>
              <a:lstStyle/>
              <a:p>
                <a:endParaRPr lang="en-US"/>
              </a:p>
            </p:txBody>
          </p:sp>
          <p:sp>
            <p:nvSpPr>
              <p:cNvPr id="678136" name="Line 248"/>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678137" name="Line 249"/>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678138" name="Line 250"/>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678139" name="Line 251"/>
              <p:cNvSpPr>
                <a:spLocks noChangeShapeType="1"/>
              </p:cNvSpPr>
              <p:nvPr/>
            </p:nvSpPr>
            <p:spPr bwMode="auto">
              <a:xfrm>
                <a:off x="4016" y="1576"/>
                <a:ext cx="24" cy="8"/>
              </a:xfrm>
              <a:prstGeom prst="line">
                <a:avLst/>
              </a:prstGeom>
              <a:noFill/>
              <a:ln w="12700">
                <a:solidFill>
                  <a:srgbClr val="000000"/>
                </a:solidFill>
                <a:round/>
                <a:headEnd/>
                <a:tailEnd/>
              </a:ln>
            </p:spPr>
            <p:txBody>
              <a:bodyPr/>
              <a:lstStyle/>
              <a:p>
                <a:endParaRPr lang="en-US"/>
              </a:p>
            </p:txBody>
          </p:sp>
          <p:sp>
            <p:nvSpPr>
              <p:cNvPr id="678140" name="Line 252"/>
              <p:cNvSpPr>
                <a:spLocks noChangeShapeType="1"/>
              </p:cNvSpPr>
              <p:nvPr/>
            </p:nvSpPr>
            <p:spPr bwMode="auto">
              <a:xfrm>
                <a:off x="4040" y="1584"/>
                <a:ext cx="1" cy="1"/>
              </a:xfrm>
              <a:prstGeom prst="line">
                <a:avLst/>
              </a:prstGeom>
              <a:noFill/>
              <a:ln w="12700">
                <a:solidFill>
                  <a:srgbClr val="000000"/>
                </a:solidFill>
                <a:round/>
                <a:headEnd/>
                <a:tailEnd/>
              </a:ln>
            </p:spPr>
            <p:txBody>
              <a:bodyPr/>
              <a:lstStyle/>
              <a:p>
                <a:endParaRPr lang="en-US"/>
              </a:p>
            </p:txBody>
          </p:sp>
          <p:sp>
            <p:nvSpPr>
              <p:cNvPr id="678141" name="Line 253"/>
              <p:cNvSpPr>
                <a:spLocks noChangeShapeType="1"/>
              </p:cNvSpPr>
              <p:nvPr/>
            </p:nvSpPr>
            <p:spPr bwMode="auto">
              <a:xfrm>
                <a:off x="4040" y="1584"/>
                <a:ext cx="8" cy="24"/>
              </a:xfrm>
              <a:prstGeom prst="line">
                <a:avLst/>
              </a:prstGeom>
              <a:noFill/>
              <a:ln w="12700">
                <a:solidFill>
                  <a:srgbClr val="000000"/>
                </a:solidFill>
                <a:round/>
                <a:headEnd/>
                <a:tailEnd/>
              </a:ln>
            </p:spPr>
            <p:txBody>
              <a:bodyPr/>
              <a:lstStyle/>
              <a:p>
                <a:endParaRPr lang="en-US"/>
              </a:p>
            </p:txBody>
          </p:sp>
          <p:sp>
            <p:nvSpPr>
              <p:cNvPr id="678142" name="Line 254"/>
              <p:cNvSpPr>
                <a:spLocks noChangeShapeType="1"/>
              </p:cNvSpPr>
              <p:nvPr/>
            </p:nvSpPr>
            <p:spPr bwMode="auto">
              <a:xfrm>
                <a:off x="4048" y="1608"/>
                <a:ext cx="1" cy="1"/>
              </a:xfrm>
              <a:prstGeom prst="line">
                <a:avLst/>
              </a:prstGeom>
              <a:noFill/>
              <a:ln w="12700">
                <a:solidFill>
                  <a:srgbClr val="000000"/>
                </a:solidFill>
                <a:round/>
                <a:headEnd/>
                <a:tailEnd/>
              </a:ln>
            </p:spPr>
            <p:txBody>
              <a:bodyPr/>
              <a:lstStyle/>
              <a:p>
                <a:endParaRPr lang="en-US"/>
              </a:p>
            </p:txBody>
          </p:sp>
          <p:sp>
            <p:nvSpPr>
              <p:cNvPr id="678143" name="Freeform 255"/>
              <p:cNvSpPr>
                <a:spLocks/>
              </p:cNvSpPr>
              <p:nvPr/>
            </p:nvSpPr>
            <p:spPr bwMode="auto">
              <a:xfrm>
                <a:off x="3952" y="182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44" name="Freeform 256"/>
              <p:cNvSpPr>
                <a:spLocks/>
              </p:cNvSpPr>
              <p:nvPr/>
            </p:nvSpPr>
            <p:spPr bwMode="auto">
              <a:xfrm>
                <a:off x="3864" y="180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45" name="Freeform 257"/>
              <p:cNvSpPr>
                <a:spLocks/>
              </p:cNvSpPr>
              <p:nvPr/>
            </p:nvSpPr>
            <p:spPr bwMode="auto">
              <a:xfrm>
                <a:off x="3768" y="1776"/>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46" name="Freeform 258"/>
              <p:cNvSpPr>
                <a:spLocks/>
              </p:cNvSpPr>
              <p:nvPr/>
            </p:nvSpPr>
            <p:spPr bwMode="auto">
              <a:xfrm>
                <a:off x="3680" y="1752"/>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47" name="Freeform 259"/>
              <p:cNvSpPr>
                <a:spLocks/>
              </p:cNvSpPr>
              <p:nvPr/>
            </p:nvSpPr>
            <p:spPr bwMode="auto">
              <a:xfrm>
                <a:off x="3584" y="172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48" name="Freeform 260"/>
              <p:cNvSpPr>
                <a:spLocks/>
              </p:cNvSpPr>
              <p:nvPr/>
            </p:nvSpPr>
            <p:spPr bwMode="auto">
              <a:xfrm>
                <a:off x="3496" y="169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49" name="Freeform 261"/>
              <p:cNvSpPr>
                <a:spLocks/>
              </p:cNvSpPr>
              <p:nvPr/>
            </p:nvSpPr>
            <p:spPr bwMode="auto">
              <a:xfrm>
                <a:off x="3400" y="1672"/>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0" name="Freeform 262"/>
              <p:cNvSpPr>
                <a:spLocks/>
              </p:cNvSpPr>
              <p:nvPr/>
            </p:nvSpPr>
            <p:spPr bwMode="auto">
              <a:xfrm>
                <a:off x="3312" y="1648"/>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51" name="Freeform 263"/>
              <p:cNvSpPr>
                <a:spLocks/>
              </p:cNvSpPr>
              <p:nvPr/>
            </p:nvSpPr>
            <p:spPr bwMode="auto">
              <a:xfrm>
                <a:off x="3216" y="1616"/>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678152" name="Freeform 264"/>
              <p:cNvSpPr>
                <a:spLocks/>
              </p:cNvSpPr>
              <p:nvPr/>
            </p:nvSpPr>
            <p:spPr bwMode="auto">
              <a:xfrm>
                <a:off x="3120" y="159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3" name="Freeform 265"/>
              <p:cNvSpPr>
                <a:spLocks/>
              </p:cNvSpPr>
              <p:nvPr/>
            </p:nvSpPr>
            <p:spPr bwMode="auto">
              <a:xfrm>
                <a:off x="3032" y="156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54" name="Freeform 266"/>
              <p:cNvSpPr>
                <a:spLocks/>
              </p:cNvSpPr>
              <p:nvPr/>
            </p:nvSpPr>
            <p:spPr bwMode="auto">
              <a:xfrm>
                <a:off x="2936" y="154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5" name="Freeform 267"/>
              <p:cNvSpPr>
                <a:spLocks/>
              </p:cNvSpPr>
              <p:nvPr/>
            </p:nvSpPr>
            <p:spPr bwMode="auto">
              <a:xfrm>
                <a:off x="2848" y="152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56" name="Freeform 268"/>
              <p:cNvSpPr>
                <a:spLocks/>
              </p:cNvSpPr>
              <p:nvPr/>
            </p:nvSpPr>
            <p:spPr bwMode="auto">
              <a:xfrm>
                <a:off x="2752" y="148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7" name="Freeform 269"/>
              <p:cNvSpPr>
                <a:spLocks/>
              </p:cNvSpPr>
              <p:nvPr/>
            </p:nvSpPr>
            <p:spPr bwMode="auto">
              <a:xfrm>
                <a:off x="2664" y="146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58" name="Freeform 270"/>
              <p:cNvSpPr>
                <a:spLocks/>
              </p:cNvSpPr>
              <p:nvPr/>
            </p:nvSpPr>
            <p:spPr bwMode="auto">
              <a:xfrm>
                <a:off x="2568" y="144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9" name="Freeform 271"/>
              <p:cNvSpPr>
                <a:spLocks/>
              </p:cNvSpPr>
              <p:nvPr/>
            </p:nvSpPr>
            <p:spPr bwMode="auto">
              <a:xfrm>
                <a:off x="2480" y="141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60" name="Freeform 272"/>
              <p:cNvSpPr>
                <a:spLocks/>
              </p:cNvSpPr>
              <p:nvPr/>
            </p:nvSpPr>
            <p:spPr bwMode="auto">
              <a:xfrm>
                <a:off x="2384" y="1384"/>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678161" name="Freeform 273"/>
              <p:cNvSpPr>
                <a:spLocks/>
              </p:cNvSpPr>
              <p:nvPr/>
            </p:nvSpPr>
            <p:spPr bwMode="auto">
              <a:xfrm>
                <a:off x="2288" y="1360"/>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2" name="Freeform 274"/>
              <p:cNvSpPr>
                <a:spLocks/>
              </p:cNvSpPr>
              <p:nvPr/>
            </p:nvSpPr>
            <p:spPr bwMode="auto">
              <a:xfrm>
                <a:off x="2200" y="1336"/>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63" name="Freeform 275"/>
              <p:cNvSpPr>
                <a:spLocks/>
              </p:cNvSpPr>
              <p:nvPr/>
            </p:nvSpPr>
            <p:spPr bwMode="auto">
              <a:xfrm>
                <a:off x="2104" y="131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4" name="Freeform 276"/>
              <p:cNvSpPr>
                <a:spLocks/>
              </p:cNvSpPr>
              <p:nvPr/>
            </p:nvSpPr>
            <p:spPr bwMode="auto">
              <a:xfrm>
                <a:off x="2016" y="128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65" name="Freeform 277"/>
              <p:cNvSpPr>
                <a:spLocks/>
              </p:cNvSpPr>
              <p:nvPr/>
            </p:nvSpPr>
            <p:spPr bwMode="auto">
              <a:xfrm>
                <a:off x="1920" y="1256"/>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6" name="Freeform 278"/>
              <p:cNvSpPr>
                <a:spLocks/>
              </p:cNvSpPr>
              <p:nvPr/>
            </p:nvSpPr>
            <p:spPr bwMode="auto">
              <a:xfrm>
                <a:off x="1832" y="1232"/>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67" name="Freeform 279"/>
              <p:cNvSpPr>
                <a:spLocks/>
              </p:cNvSpPr>
              <p:nvPr/>
            </p:nvSpPr>
            <p:spPr bwMode="auto">
              <a:xfrm>
                <a:off x="1736" y="120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8" name="Freeform 280"/>
              <p:cNvSpPr>
                <a:spLocks/>
              </p:cNvSpPr>
              <p:nvPr/>
            </p:nvSpPr>
            <p:spPr bwMode="auto">
              <a:xfrm>
                <a:off x="1648" y="118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69" name="Freeform 281"/>
              <p:cNvSpPr>
                <a:spLocks/>
              </p:cNvSpPr>
              <p:nvPr/>
            </p:nvSpPr>
            <p:spPr bwMode="auto">
              <a:xfrm>
                <a:off x="1552" y="1152"/>
                <a:ext cx="64" cy="32"/>
              </a:xfrm>
              <a:custGeom>
                <a:avLst/>
                <a:gdLst/>
                <a:ahLst/>
                <a:cxnLst>
                  <a:cxn ang="0">
                    <a:pos x="64" y="24"/>
                  </a:cxn>
                  <a:cxn ang="0">
                    <a:pos x="56" y="32"/>
                  </a:cxn>
                  <a:cxn ang="0">
                    <a:pos x="0" y="16"/>
                  </a:cxn>
                  <a:cxn ang="0">
                    <a:pos x="0" y="0"/>
                  </a:cxn>
                  <a:cxn ang="0">
                    <a:pos x="64" y="24"/>
                  </a:cxn>
                </a:cxnLst>
                <a:rect l="0" t="0" r="r" b="b"/>
                <a:pathLst>
                  <a:path w="64" h="32">
                    <a:moveTo>
                      <a:pt x="64" y="24"/>
                    </a:moveTo>
                    <a:lnTo>
                      <a:pt x="56" y="32"/>
                    </a:lnTo>
                    <a:lnTo>
                      <a:pt x="0" y="16"/>
                    </a:lnTo>
                    <a:lnTo>
                      <a:pt x="0" y="0"/>
                    </a:lnTo>
                    <a:lnTo>
                      <a:pt x="64" y="24"/>
                    </a:lnTo>
                    <a:close/>
                  </a:path>
                </a:pathLst>
              </a:custGeom>
              <a:solidFill>
                <a:srgbClr val="FF22FF"/>
              </a:solidFill>
              <a:ln w="9525">
                <a:noFill/>
                <a:round/>
                <a:headEnd/>
                <a:tailEnd/>
              </a:ln>
            </p:spPr>
            <p:txBody>
              <a:bodyPr/>
              <a:lstStyle/>
              <a:p>
                <a:endParaRPr lang="en-US"/>
              </a:p>
            </p:txBody>
          </p:sp>
          <p:sp>
            <p:nvSpPr>
              <p:cNvPr id="678170" name="Freeform 282"/>
              <p:cNvSpPr>
                <a:spLocks/>
              </p:cNvSpPr>
              <p:nvPr/>
            </p:nvSpPr>
            <p:spPr bwMode="auto">
              <a:xfrm>
                <a:off x="1456" y="1128"/>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72" name="Freeform 284"/>
              <p:cNvSpPr>
                <a:spLocks/>
              </p:cNvSpPr>
              <p:nvPr/>
            </p:nvSpPr>
            <p:spPr bwMode="auto">
              <a:xfrm>
                <a:off x="3536" y="1104"/>
                <a:ext cx="968" cy="240"/>
              </a:xfrm>
              <a:custGeom>
                <a:avLst/>
                <a:gdLst/>
                <a:ahLst/>
                <a:cxnLst>
                  <a:cxn ang="0">
                    <a:pos x="0" y="16"/>
                  </a:cxn>
                  <a:cxn ang="0">
                    <a:pos x="0" y="0"/>
                  </a:cxn>
                  <a:cxn ang="0">
                    <a:pos x="968" y="224"/>
                  </a:cxn>
                  <a:cxn ang="0">
                    <a:pos x="968" y="240"/>
                  </a:cxn>
                  <a:cxn ang="0">
                    <a:pos x="0" y="16"/>
                  </a:cxn>
                </a:cxnLst>
                <a:rect l="0" t="0" r="r" b="b"/>
                <a:pathLst>
                  <a:path w="968" h="240">
                    <a:moveTo>
                      <a:pt x="0" y="16"/>
                    </a:moveTo>
                    <a:lnTo>
                      <a:pt x="0" y="0"/>
                    </a:lnTo>
                    <a:lnTo>
                      <a:pt x="968" y="224"/>
                    </a:lnTo>
                    <a:lnTo>
                      <a:pt x="968" y="240"/>
                    </a:lnTo>
                    <a:lnTo>
                      <a:pt x="0" y="16"/>
                    </a:lnTo>
                    <a:close/>
                  </a:path>
                </a:pathLst>
              </a:custGeom>
              <a:solidFill>
                <a:srgbClr val="990000"/>
              </a:solidFill>
              <a:ln w="9525">
                <a:noFill/>
                <a:round/>
                <a:headEnd/>
                <a:tailEnd/>
              </a:ln>
            </p:spPr>
            <p:txBody>
              <a:bodyPr/>
              <a:lstStyle/>
              <a:p>
                <a:endParaRPr lang="en-US"/>
              </a:p>
            </p:txBody>
          </p:sp>
          <p:sp>
            <p:nvSpPr>
              <p:cNvPr id="678173" name="Freeform 285"/>
              <p:cNvSpPr>
                <a:spLocks/>
              </p:cNvSpPr>
              <p:nvPr/>
            </p:nvSpPr>
            <p:spPr bwMode="auto">
              <a:xfrm>
                <a:off x="4496" y="1328"/>
                <a:ext cx="16" cy="704"/>
              </a:xfrm>
              <a:custGeom>
                <a:avLst/>
                <a:gdLst/>
                <a:ahLst/>
                <a:cxnLst>
                  <a:cxn ang="0">
                    <a:pos x="16" y="0"/>
                  </a:cxn>
                  <a:cxn ang="0">
                    <a:pos x="16" y="8"/>
                  </a:cxn>
                  <a:cxn ang="0">
                    <a:pos x="16" y="704"/>
                  </a:cxn>
                  <a:cxn ang="0">
                    <a:pos x="0" y="704"/>
                  </a:cxn>
                  <a:cxn ang="0">
                    <a:pos x="0" y="8"/>
                  </a:cxn>
                  <a:cxn ang="0">
                    <a:pos x="8" y="0"/>
                  </a:cxn>
                  <a:cxn ang="0">
                    <a:pos x="16" y="0"/>
                  </a:cxn>
                </a:cxnLst>
                <a:rect l="0" t="0" r="r" b="b"/>
                <a:pathLst>
                  <a:path w="16" h="704">
                    <a:moveTo>
                      <a:pt x="16" y="0"/>
                    </a:moveTo>
                    <a:lnTo>
                      <a:pt x="16" y="8"/>
                    </a:lnTo>
                    <a:lnTo>
                      <a:pt x="16" y="704"/>
                    </a:lnTo>
                    <a:lnTo>
                      <a:pt x="0" y="704"/>
                    </a:lnTo>
                    <a:lnTo>
                      <a:pt x="0" y="8"/>
                    </a:lnTo>
                    <a:lnTo>
                      <a:pt x="8" y="0"/>
                    </a:lnTo>
                    <a:lnTo>
                      <a:pt x="16" y="0"/>
                    </a:lnTo>
                    <a:close/>
                  </a:path>
                </a:pathLst>
              </a:custGeom>
              <a:solidFill>
                <a:srgbClr val="990000"/>
              </a:solidFill>
              <a:ln w="9525">
                <a:noFill/>
                <a:round/>
                <a:headEnd/>
                <a:tailEnd/>
              </a:ln>
            </p:spPr>
            <p:txBody>
              <a:bodyPr/>
              <a:lstStyle/>
              <a:p>
                <a:endParaRPr lang="en-US"/>
              </a:p>
            </p:txBody>
          </p:sp>
          <p:sp>
            <p:nvSpPr>
              <p:cNvPr id="678174" name="Freeform 286"/>
              <p:cNvSpPr>
                <a:spLocks/>
              </p:cNvSpPr>
              <p:nvPr/>
            </p:nvSpPr>
            <p:spPr bwMode="auto">
              <a:xfrm>
                <a:off x="3536" y="1800"/>
                <a:ext cx="976" cy="248"/>
              </a:xfrm>
              <a:custGeom>
                <a:avLst/>
                <a:gdLst/>
                <a:ahLst/>
                <a:cxnLst>
                  <a:cxn ang="0">
                    <a:pos x="976" y="248"/>
                  </a:cxn>
                  <a:cxn ang="0">
                    <a:pos x="968" y="240"/>
                  </a:cxn>
                  <a:cxn ang="0">
                    <a:pos x="0" y="16"/>
                  </a:cxn>
                  <a:cxn ang="0">
                    <a:pos x="0" y="0"/>
                  </a:cxn>
                  <a:cxn ang="0">
                    <a:pos x="968" y="224"/>
                  </a:cxn>
                  <a:cxn ang="0">
                    <a:pos x="976" y="232"/>
                  </a:cxn>
                  <a:cxn ang="0">
                    <a:pos x="976" y="248"/>
                  </a:cxn>
                </a:cxnLst>
                <a:rect l="0" t="0" r="r" b="b"/>
                <a:pathLst>
                  <a:path w="976" h="248">
                    <a:moveTo>
                      <a:pt x="976" y="248"/>
                    </a:moveTo>
                    <a:lnTo>
                      <a:pt x="968" y="240"/>
                    </a:lnTo>
                    <a:lnTo>
                      <a:pt x="0" y="16"/>
                    </a:lnTo>
                    <a:lnTo>
                      <a:pt x="0" y="0"/>
                    </a:lnTo>
                    <a:lnTo>
                      <a:pt x="968" y="224"/>
                    </a:lnTo>
                    <a:lnTo>
                      <a:pt x="976" y="232"/>
                    </a:lnTo>
                    <a:lnTo>
                      <a:pt x="976" y="248"/>
                    </a:lnTo>
                    <a:close/>
                  </a:path>
                </a:pathLst>
              </a:custGeom>
              <a:solidFill>
                <a:srgbClr val="990000"/>
              </a:solidFill>
              <a:ln w="9525">
                <a:noFill/>
                <a:round/>
                <a:headEnd/>
                <a:tailEnd/>
              </a:ln>
            </p:spPr>
            <p:txBody>
              <a:bodyPr/>
              <a:lstStyle/>
              <a:p>
                <a:endParaRPr lang="en-US"/>
              </a:p>
            </p:txBody>
          </p:sp>
          <p:sp>
            <p:nvSpPr>
              <p:cNvPr id="678175" name="Freeform 287"/>
              <p:cNvSpPr>
                <a:spLocks/>
              </p:cNvSpPr>
              <p:nvPr/>
            </p:nvSpPr>
            <p:spPr bwMode="auto">
              <a:xfrm>
                <a:off x="3528" y="1112"/>
                <a:ext cx="16" cy="704"/>
              </a:xfrm>
              <a:custGeom>
                <a:avLst/>
                <a:gdLst/>
                <a:ahLst/>
                <a:cxnLst>
                  <a:cxn ang="0">
                    <a:pos x="0" y="704"/>
                  </a:cxn>
                  <a:cxn ang="0">
                    <a:pos x="0" y="696"/>
                  </a:cxn>
                  <a:cxn ang="0">
                    <a:pos x="0" y="0"/>
                  </a:cxn>
                  <a:cxn ang="0">
                    <a:pos x="16" y="0"/>
                  </a:cxn>
                  <a:cxn ang="0">
                    <a:pos x="16" y="696"/>
                  </a:cxn>
                  <a:cxn ang="0">
                    <a:pos x="8" y="704"/>
                  </a:cxn>
                  <a:cxn ang="0">
                    <a:pos x="0" y="704"/>
                  </a:cxn>
                </a:cxnLst>
                <a:rect l="0" t="0" r="r" b="b"/>
                <a:pathLst>
                  <a:path w="16" h="704">
                    <a:moveTo>
                      <a:pt x="0" y="704"/>
                    </a:moveTo>
                    <a:lnTo>
                      <a:pt x="0" y="696"/>
                    </a:lnTo>
                    <a:lnTo>
                      <a:pt x="0" y="0"/>
                    </a:lnTo>
                    <a:lnTo>
                      <a:pt x="16" y="0"/>
                    </a:lnTo>
                    <a:lnTo>
                      <a:pt x="16" y="696"/>
                    </a:lnTo>
                    <a:lnTo>
                      <a:pt x="8" y="704"/>
                    </a:lnTo>
                    <a:lnTo>
                      <a:pt x="0" y="704"/>
                    </a:lnTo>
                    <a:close/>
                  </a:path>
                </a:pathLst>
              </a:custGeom>
              <a:solidFill>
                <a:srgbClr val="990000"/>
              </a:solidFill>
              <a:ln w="9525">
                <a:noFill/>
                <a:round/>
                <a:headEnd/>
                <a:tailEnd/>
              </a:ln>
            </p:spPr>
            <p:txBody>
              <a:bodyPr/>
              <a:lstStyle/>
              <a:p>
                <a:endParaRPr lang="en-US"/>
              </a:p>
            </p:txBody>
          </p:sp>
          <p:sp>
            <p:nvSpPr>
              <p:cNvPr id="678176" name="Freeform 288"/>
              <p:cNvSpPr>
                <a:spLocks/>
              </p:cNvSpPr>
              <p:nvPr/>
            </p:nvSpPr>
            <p:spPr bwMode="auto">
              <a:xfrm>
                <a:off x="3528" y="1104"/>
                <a:ext cx="976" cy="240"/>
              </a:xfrm>
              <a:custGeom>
                <a:avLst/>
                <a:gdLst/>
                <a:ahLst/>
                <a:cxnLst>
                  <a:cxn ang="0">
                    <a:pos x="0" y="0"/>
                  </a:cxn>
                  <a:cxn ang="0">
                    <a:pos x="8" y="0"/>
                  </a:cxn>
                  <a:cxn ang="0">
                    <a:pos x="976" y="224"/>
                  </a:cxn>
                  <a:cxn ang="0">
                    <a:pos x="976" y="240"/>
                  </a:cxn>
                  <a:cxn ang="0">
                    <a:pos x="8" y="16"/>
                  </a:cxn>
                  <a:cxn ang="0">
                    <a:pos x="0" y="8"/>
                  </a:cxn>
                  <a:cxn ang="0">
                    <a:pos x="0" y="0"/>
                  </a:cxn>
                </a:cxnLst>
                <a:rect l="0" t="0" r="r" b="b"/>
                <a:pathLst>
                  <a:path w="976" h="240">
                    <a:moveTo>
                      <a:pt x="0" y="0"/>
                    </a:moveTo>
                    <a:lnTo>
                      <a:pt x="8" y="0"/>
                    </a:lnTo>
                    <a:lnTo>
                      <a:pt x="976" y="224"/>
                    </a:lnTo>
                    <a:lnTo>
                      <a:pt x="976" y="240"/>
                    </a:lnTo>
                    <a:lnTo>
                      <a:pt x="8" y="16"/>
                    </a:lnTo>
                    <a:lnTo>
                      <a:pt x="0" y="8"/>
                    </a:lnTo>
                    <a:lnTo>
                      <a:pt x="0" y="0"/>
                    </a:lnTo>
                    <a:close/>
                  </a:path>
                </a:pathLst>
              </a:custGeom>
              <a:solidFill>
                <a:srgbClr val="990000"/>
              </a:solidFill>
              <a:ln w="9525">
                <a:noFill/>
                <a:round/>
                <a:headEnd/>
                <a:tailEnd/>
              </a:ln>
            </p:spPr>
            <p:txBody>
              <a:bodyPr/>
              <a:lstStyle/>
              <a:p>
                <a:endParaRPr lang="en-US"/>
              </a:p>
            </p:txBody>
          </p:sp>
          <p:grpSp>
            <p:nvGrpSpPr>
              <p:cNvPr id="678181" name="Group 293"/>
              <p:cNvGrpSpPr>
                <a:grpSpLocks/>
              </p:cNvGrpSpPr>
              <p:nvPr/>
            </p:nvGrpSpPr>
            <p:grpSpPr bwMode="auto">
              <a:xfrm>
                <a:off x="3916" y="1604"/>
                <a:ext cx="160" cy="240"/>
                <a:chOff x="3944" y="1632"/>
                <a:chExt cx="160" cy="240"/>
              </a:xfrm>
            </p:grpSpPr>
            <p:sp>
              <p:nvSpPr>
                <p:cNvPr id="678177" name="Freeform 289"/>
                <p:cNvSpPr>
                  <a:spLocks/>
                </p:cNvSpPr>
                <p:nvPr/>
              </p:nvSpPr>
              <p:spPr bwMode="auto">
                <a:xfrm>
                  <a:off x="4000" y="1632"/>
                  <a:ext cx="48" cy="152"/>
                </a:xfrm>
                <a:custGeom>
                  <a:avLst/>
                  <a:gdLst/>
                  <a:ahLst/>
                  <a:cxnLst>
                    <a:cxn ang="0">
                      <a:pos x="0" y="0"/>
                    </a:cxn>
                    <a:cxn ang="0">
                      <a:pos x="40" y="0"/>
                    </a:cxn>
                    <a:cxn ang="0">
                      <a:pos x="48" y="152"/>
                    </a:cxn>
                    <a:cxn ang="0">
                      <a:pos x="8" y="152"/>
                    </a:cxn>
                    <a:cxn ang="0">
                      <a:pos x="0" y="0"/>
                    </a:cxn>
                  </a:cxnLst>
                  <a:rect l="0" t="0" r="r" b="b"/>
                  <a:pathLst>
                    <a:path w="48" h="152">
                      <a:moveTo>
                        <a:pt x="0" y="0"/>
                      </a:moveTo>
                      <a:lnTo>
                        <a:pt x="40" y="0"/>
                      </a:lnTo>
                      <a:lnTo>
                        <a:pt x="48" y="152"/>
                      </a:lnTo>
                      <a:lnTo>
                        <a:pt x="8" y="152"/>
                      </a:lnTo>
                      <a:lnTo>
                        <a:pt x="0" y="0"/>
                      </a:lnTo>
                      <a:close/>
                    </a:path>
                  </a:pathLst>
                </a:custGeom>
                <a:solidFill>
                  <a:srgbClr val="FF0000"/>
                </a:solidFill>
                <a:ln w="9525">
                  <a:noFill/>
                  <a:round/>
                  <a:headEnd/>
                  <a:tailEnd/>
                </a:ln>
              </p:spPr>
              <p:txBody>
                <a:bodyPr/>
                <a:lstStyle/>
                <a:p>
                  <a:endParaRPr lang="en-US"/>
                </a:p>
              </p:txBody>
            </p:sp>
            <p:sp>
              <p:nvSpPr>
                <p:cNvPr id="678178" name="Freeform 290"/>
                <p:cNvSpPr>
                  <a:spLocks/>
                </p:cNvSpPr>
                <p:nvPr/>
              </p:nvSpPr>
              <p:spPr bwMode="auto">
                <a:xfrm>
                  <a:off x="3944" y="1696"/>
                  <a:ext cx="160" cy="176"/>
                </a:xfrm>
                <a:custGeom>
                  <a:avLst/>
                  <a:gdLst/>
                  <a:ahLst/>
                  <a:cxnLst>
                    <a:cxn ang="0">
                      <a:pos x="80" y="176"/>
                    </a:cxn>
                    <a:cxn ang="0">
                      <a:pos x="0" y="0"/>
                    </a:cxn>
                    <a:cxn ang="0">
                      <a:pos x="80" y="80"/>
                    </a:cxn>
                    <a:cxn ang="0">
                      <a:pos x="160" y="0"/>
                    </a:cxn>
                    <a:cxn ang="0">
                      <a:pos x="80" y="176"/>
                    </a:cxn>
                  </a:cxnLst>
                  <a:rect l="0" t="0" r="r" b="b"/>
                  <a:pathLst>
                    <a:path w="160" h="176">
                      <a:moveTo>
                        <a:pt x="80" y="176"/>
                      </a:moveTo>
                      <a:lnTo>
                        <a:pt x="0" y="0"/>
                      </a:lnTo>
                      <a:lnTo>
                        <a:pt x="80" y="80"/>
                      </a:lnTo>
                      <a:lnTo>
                        <a:pt x="160" y="0"/>
                      </a:lnTo>
                      <a:lnTo>
                        <a:pt x="80" y="176"/>
                      </a:lnTo>
                      <a:close/>
                    </a:path>
                  </a:pathLst>
                </a:custGeom>
                <a:solidFill>
                  <a:srgbClr val="FF0000"/>
                </a:solidFill>
                <a:ln w="9525">
                  <a:noFill/>
                  <a:round/>
                  <a:headEnd/>
                  <a:tailEnd/>
                </a:ln>
              </p:spPr>
              <p:txBody>
                <a:bodyPr/>
                <a:lstStyle/>
                <a:p>
                  <a:endParaRPr lang="en-US"/>
                </a:p>
              </p:txBody>
            </p:sp>
          </p:grpSp>
          <p:sp>
            <p:nvSpPr>
              <p:cNvPr id="678179" name="Rectangle 291"/>
              <p:cNvSpPr>
                <a:spLocks noChangeArrowheads="1"/>
              </p:cNvSpPr>
              <p:nvPr/>
            </p:nvSpPr>
            <p:spPr bwMode="auto">
              <a:xfrm>
                <a:off x="3360" y="1392"/>
                <a:ext cx="144" cy="264"/>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678180" name="Rectangle 292"/>
              <p:cNvSpPr>
                <a:spLocks noChangeArrowheads="1"/>
              </p:cNvSpPr>
              <p:nvPr/>
            </p:nvSpPr>
            <p:spPr bwMode="auto">
              <a:xfrm>
                <a:off x="1064" y="1512"/>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grpSp>
        <p:sp>
          <p:nvSpPr>
            <p:cNvPr id="678183" name="Text Box 295"/>
            <p:cNvSpPr txBox="1">
              <a:spLocks noChangeArrowheads="1"/>
            </p:cNvSpPr>
            <p:nvPr/>
          </p:nvSpPr>
          <p:spPr bwMode="auto">
            <a:xfrm>
              <a:off x="3657600" y="2743200"/>
              <a:ext cx="1447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viewpoint</a:t>
              </a:r>
            </a:p>
          </p:txBody>
        </p:sp>
        <p:sp>
          <p:nvSpPr>
            <p:cNvPr id="678184" name="Line 296"/>
            <p:cNvSpPr>
              <a:spLocks noChangeShapeType="1"/>
            </p:cNvSpPr>
            <p:nvPr/>
          </p:nvSpPr>
          <p:spPr bwMode="auto">
            <a:xfrm flipV="1">
              <a:off x="4572000" y="2590800"/>
              <a:ext cx="228600" cy="152400"/>
            </a:xfrm>
            <a:prstGeom prst="line">
              <a:avLst/>
            </a:prstGeom>
            <a:noFill/>
            <a:ln w="12700">
              <a:solidFill>
                <a:schemeClr val="tx1"/>
              </a:solidFill>
              <a:round/>
              <a:headEnd type="none" w="sm" len="sm"/>
              <a:tailEnd type="triangle" w="sm" len="sm"/>
            </a:ln>
            <a:effectLst/>
          </p:spPr>
          <p:txBody>
            <a:bodyPr/>
            <a:lstStyle/>
            <a:p>
              <a:endParaRPr lang="en-US"/>
            </a:p>
          </p:txBody>
        </p:sp>
        <p:sp>
          <p:nvSpPr>
            <p:cNvPr id="678185" name="Text Box 297"/>
            <p:cNvSpPr txBox="1">
              <a:spLocks noChangeArrowheads="1"/>
            </p:cNvSpPr>
            <p:nvPr/>
          </p:nvSpPr>
          <p:spPr bwMode="auto">
            <a:xfrm>
              <a:off x="6934200" y="16764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Image plane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050"/>
          <p:cNvSpPr>
            <a:spLocks noGrp="1" noChangeArrowheads="1"/>
          </p:cNvSpPr>
          <p:nvPr>
            <p:ph type="title"/>
          </p:nvPr>
        </p:nvSpPr>
        <p:spPr>
          <a:xfrm>
            <a:off x="5257800" y="285750"/>
            <a:ext cx="3819525" cy="609600"/>
          </a:xfrm>
        </p:spPr>
        <p:txBody>
          <a:bodyPr/>
          <a:lstStyle/>
          <a:p>
            <a:r>
              <a:rPr lang="en-US"/>
              <a:t>Focal Length, FOV</a:t>
            </a:r>
          </a:p>
        </p:txBody>
      </p:sp>
      <p:sp>
        <p:nvSpPr>
          <p:cNvPr id="876547" name="Rectangle 2051"/>
          <p:cNvSpPr>
            <a:spLocks noGrp="1" noChangeArrowheads="1"/>
          </p:cNvSpPr>
          <p:nvPr>
            <p:ph type="body" idx="1"/>
          </p:nvPr>
        </p:nvSpPr>
        <p:spPr>
          <a:xfrm>
            <a:off x="304800" y="1143000"/>
            <a:ext cx="7848600" cy="457200"/>
          </a:xfrm>
        </p:spPr>
        <p:txBody>
          <a:bodyPr/>
          <a:lstStyle/>
          <a:p>
            <a:r>
              <a:rPr lang="en-US" dirty="0"/>
              <a:t>Consider case with object on the optical axis:</a:t>
            </a:r>
          </a:p>
        </p:txBody>
      </p:sp>
      <p:sp>
        <p:nvSpPr>
          <p:cNvPr id="876549" name="Rectangle 2053"/>
          <p:cNvSpPr>
            <a:spLocks noChangeArrowheads="1"/>
          </p:cNvSpPr>
          <p:nvPr/>
        </p:nvSpPr>
        <p:spPr bwMode="auto">
          <a:xfrm>
            <a:off x="457200" y="30480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endParaRPr lang="en-US" sz="2400" b="0">
              <a:solidFill>
                <a:srgbClr val="C0C0C0"/>
              </a:solidFill>
            </a:endParaRPr>
          </a:p>
        </p:txBody>
      </p:sp>
      <p:grpSp>
        <p:nvGrpSpPr>
          <p:cNvPr id="62" name="Group 61"/>
          <p:cNvGrpSpPr/>
          <p:nvPr/>
        </p:nvGrpSpPr>
        <p:grpSpPr>
          <a:xfrm>
            <a:off x="1689100" y="1600200"/>
            <a:ext cx="7607300" cy="2271713"/>
            <a:chOff x="1689100" y="1600200"/>
            <a:chExt cx="7607300" cy="2271713"/>
          </a:xfrm>
        </p:grpSpPr>
        <p:grpSp>
          <p:nvGrpSpPr>
            <p:cNvPr id="876760" name="Group 2264"/>
            <p:cNvGrpSpPr>
              <a:grpSpLocks/>
            </p:cNvGrpSpPr>
            <p:nvPr/>
          </p:nvGrpSpPr>
          <p:grpSpPr bwMode="auto">
            <a:xfrm>
              <a:off x="1689100" y="1676400"/>
              <a:ext cx="7073900" cy="2195513"/>
              <a:chOff x="1064" y="1056"/>
              <a:chExt cx="4456" cy="1383"/>
            </a:xfrm>
          </p:grpSpPr>
          <p:sp>
            <p:nvSpPr>
              <p:cNvPr id="876661" name="Freeform 2165"/>
              <p:cNvSpPr>
                <a:spLocks/>
              </p:cNvSpPr>
              <p:nvPr/>
            </p:nvSpPr>
            <p:spPr bwMode="auto">
              <a:xfrm>
                <a:off x="1264" y="1544"/>
                <a:ext cx="112" cy="96"/>
              </a:xfrm>
              <a:custGeom>
                <a:avLst/>
                <a:gdLst/>
                <a:ahLst/>
                <a:cxnLst>
                  <a:cxn ang="0">
                    <a:pos x="0" y="48"/>
                  </a:cxn>
                  <a:cxn ang="0">
                    <a:pos x="112" y="0"/>
                  </a:cxn>
                  <a:cxn ang="0">
                    <a:pos x="64" y="48"/>
                  </a:cxn>
                  <a:cxn ang="0">
                    <a:pos x="112" y="96"/>
                  </a:cxn>
                  <a:cxn ang="0">
                    <a:pos x="0" y="48"/>
                  </a:cxn>
                </a:cxnLst>
                <a:rect l="0" t="0" r="r" b="b"/>
                <a:pathLst>
                  <a:path w="112" h="96">
                    <a:moveTo>
                      <a:pt x="0" y="48"/>
                    </a:moveTo>
                    <a:lnTo>
                      <a:pt x="112" y="0"/>
                    </a:lnTo>
                    <a:lnTo>
                      <a:pt x="64" y="48"/>
                    </a:lnTo>
                    <a:lnTo>
                      <a:pt x="112" y="96"/>
                    </a:lnTo>
                    <a:lnTo>
                      <a:pt x="0" y="48"/>
                    </a:lnTo>
                    <a:close/>
                  </a:path>
                </a:pathLst>
              </a:custGeom>
              <a:solidFill>
                <a:srgbClr val="0000FF"/>
              </a:solidFill>
              <a:ln w="9525">
                <a:noFill/>
                <a:round/>
                <a:headEnd/>
                <a:tailEnd/>
              </a:ln>
            </p:spPr>
            <p:txBody>
              <a:bodyPr/>
              <a:lstStyle/>
              <a:p>
                <a:endParaRPr lang="en-US"/>
              </a:p>
            </p:txBody>
          </p:sp>
          <p:sp>
            <p:nvSpPr>
              <p:cNvPr id="876662" name="Rectangle 2166"/>
              <p:cNvSpPr>
                <a:spLocks noChangeArrowheads="1"/>
              </p:cNvSpPr>
              <p:nvPr/>
            </p:nvSpPr>
            <p:spPr bwMode="auto">
              <a:xfrm>
                <a:off x="1456" y="1256"/>
                <a:ext cx="40" cy="336"/>
              </a:xfrm>
              <a:prstGeom prst="rect">
                <a:avLst/>
              </a:prstGeom>
              <a:solidFill>
                <a:srgbClr val="FF0000"/>
              </a:solidFill>
              <a:ln w="9525">
                <a:noFill/>
                <a:miter lim="800000"/>
                <a:headEnd/>
                <a:tailEnd/>
              </a:ln>
            </p:spPr>
            <p:txBody>
              <a:bodyPr/>
              <a:lstStyle/>
              <a:p>
                <a:endParaRPr lang="en-US"/>
              </a:p>
            </p:txBody>
          </p:sp>
          <p:sp>
            <p:nvSpPr>
              <p:cNvPr id="876663" name="Freeform 2167"/>
              <p:cNvSpPr>
                <a:spLocks/>
              </p:cNvSpPr>
              <p:nvPr/>
            </p:nvSpPr>
            <p:spPr bwMode="auto">
              <a:xfrm>
                <a:off x="1400" y="1168"/>
                <a:ext cx="160" cy="176"/>
              </a:xfrm>
              <a:custGeom>
                <a:avLst/>
                <a:gdLst/>
                <a:ahLst/>
                <a:cxnLst>
                  <a:cxn ang="0">
                    <a:pos x="80" y="0"/>
                  </a:cxn>
                  <a:cxn ang="0">
                    <a:pos x="0" y="176"/>
                  </a:cxn>
                  <a:cxn ang="0">
                    <a:pos x="80" y="96"/>
                  </a:cxn>
                  <a:cxn ang="0">
                    <a:pos x="160" y="176"/>
                  </a:cxn>
                  <a:cxn ang="0">
                    <a:pos x="80" y="0"/>
                  </a:cxn>
                </a:cxnLst>
                <a:rect l="0" t="0" r="r" b="b"/>
                <a:pathLst>
                  <a:path w="160" h="176">
                    <a:moveTo>
                      <a:pt x="80" y="0"/>
                    </a:moveTo>
                    <a:lnTo>
                      <a:pt x="0" y="176"/>
                    </a:lnTo>
                    <a:lnTo>
                      <a:pt x="80" y="96"/>
                    </a:lnTo>
                    <a:lnTo>
                      <a:pt x="160" y="176"/>
                    </a:lnTo>
                    <a:lnTo>
                      <a:pt x="80" y="0"/>
                    </a:lnTo>
                    <a:close/>
                  </a:path>
                </a:pathLst>
              </a:custGeom>
              <a:solidFill>
                <a:srgbClr val="FF0000"/>
              </a:solidFill>
              <a:ln w="9525">
                <a:noFill/>
                <a:round/>
                <a:headEnd/>
                <a:tailEnd/>
              </a:ln>
            </p:spPr>
            <p:txBody>
              <a:bodyPr/>
              <a:lstStyle/>
              <a:p>
                <a:endParaRPr lang="en-US"/>
              </a:p>
            </p:txBody>
          </p:sp>
          <p:sp>
            <p:nvSpPr>
              <p:cNvPr id="876664" name="Freeform 2168"/>
              <p:cNvSpPr>
                <a:spLocks/>
              </p:cNvSpPr>
              <p:nvPr/>
            </p:nvSpPr>
            <p:spPr bwMode="auto">
              <a:xfrm>
                <a:off x="3032" y="1536"/>
                <a:ext cx="96" cy="88"/>
              </a:xfrm>
              <a:custGeom>
                <a:avLst/>
                <a:gdLst/>
                <a:ahLst/>
                <a:cxnLst>
                  <a:cxn ang="0">
                    <a:pos x="96" y="40"/>
                  </a:cxn>
                  <a:cxn ang="0">
                    <a:pos x="80" y="72"/>
                  </a:cxn>
                  <a:cxn ang="0">
                    <a:pos x="48" y="88"/>
                  </a:cxn>
                  <a:cxn ang="0">
                    <a:pos x="48" y="88"/>
                  </a:cxn>
                  <a:cxn ang="0">
                    <a:pos x="16" y="72"/>
                  </a:cxn>
                  <a:cxn ang="0">
                    <a:pos x="0" y="40"/>
                  </a:cxn>
                  <a:cxn ang="0">
                    <a:pos x="0" y="40"/>
                  </a:cxn>
                  <a:cxn ang="0">
                    <a:pos x="16" y="8"/>
                  </a:cxn>
                  <a:cxn ang="0">
                    <a:pos x="48" y="0"/>
                  </a:cxn>
                  <a:cxn ang="0">
                    <a:pos x="48" y="0"/>
                  </a:cxn>
                  <a:cxn ang="0">
                    <a:pos x="80" y="8"/>
                  </a:cxn>
                  <a:cxn ang="0">
                    <a:pos x="96" y="40"/>
                  </a:cxn>
                </a:cxnLst>
                <a:rect l="0" t="0" r="r" b="b"/>
                <a:pathLst>
                  <a:path w="96" h="88">
                    <a:moveTo>
                      <a:pt x="96" y="40"/>
                    </a:moveTo>
                    <a:lnTo>
                      <a:pt x="80" y="72"/>
                    </a:lnTo>
                    <a:lnTo>
                      <a:pt x="48" y="88"/>
                    </a:lnTo>
                    <a:lnTo>
                      <a:pt x="48" y="88"/>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876671" name="Line 2175"/>
              <p:cNvSpPr>
                <a:spLocks noChangeShapeType="1"/>
              </p:cNvSpPr>
              <p:nvPr/>
            </p:nvSpPr>
            <p:spPr bwMode="auto">
              <a:xfrm flipH="1" flipV="1">
                <a:off x="3048" y="1608"/>
                <a:ext cx="32" cy="16"/>
              </a:xfrm>
              <a:prstGeom prst="line">
                <a:avLst/>
              </a:prstGeom>
              <a:noFill/>
              <a:ln w="12700">
                <a:solidFill>
                  <a:srgbClr val="2222FF"/>
                </a:solidFill>
                <a:round/>
                <a:headEnd/>
                <a:tailEnd/>
              </a:ln>
            </p:spPr>
            <p:txBody>
              <a:bodyPr/>
              <a:lstStyle/>
              <a:p>
                <a:endParaRPr lang="en-US"/>
              </a:p>
            </p:txBody>
          </p:sp>
          <p:sp>
            <p:nvSpPr>
              <p:cNvPr id="876672" name="Line 2176"/>
              <p:cNvSpPr>
                <a:spLocks noChangeShapeType="1"/>
              </p:cNvSpPr>
              <p:nvPr/>
            </p:nvSpPr>
            <p:spPr bwMode="auto">
              <a:xfrm>
                <a:off x="3048" y="1608"/>
                <a:ext cx="1" cy="1"/>
              </a:xfrm>
              <a:prstGeom prst="line">
                <a:avLst/>
              </a:prstGeom>
              <a:noFill/>
              <a:ln w="12700">
                <a:solidFill>
                  <a:srgbClr val="2222FF"/>
                </a:solidFill>
                <a:round/>
                <a:headEnd/>
                <a:tailEnd/>
              </a:ln>
            </p:spPr>
            <p:txBody>
              <a:bodyPr/>
              <a:lstStyle/>
              <a:p>
                <a:endParaRPr lang="en-US"/>
              </a:p>
            </p:txBody>
          </p:sp>
          <p:sp>
            <p:nvSpPr>
              <p:cNvPr id="876673" name="Line 2177"/>
              <p:cNvSpPr>
                <a:spLocks noChangeShapeType="1"/>
              </p:cNvSpPr>
              <p:nvPr/>
            </p:nvSpPr>
            <p:spPr bwMode="auto">
              <a:xfrm flipH="1" flipV="1">
                <a:off x="3032" y="1576"/>
                <a:ext cx="16" cy="32"/>
              </a:xfrm>
              <a:prstGeom prst="line">
                <a:avLst/>
              </a:prstGeom>
              <a:noFill/>
              <a:ln w="12700">
                <a:solidFill>
                  <a:srgbClr val="2222FF"/>
                </a:solidFill>
                <a:round/>
                <a:headEnd/>
                <a:tailEnd/>
              </a:ln>
            </p:spPr>
            <p:txBody>
              <a:bodyPr/>
              <a:lstStyle/>
              <a:p>
                <a:endParaRPr lang="en-US"/>
              </a:p>
            </p:txBody>
          </p:sp>
          <p:sp>
            <p:nvSpPr>
              <p:cNvPr id="876674" name="Line 2178"/>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6675" name="Line 2179"/>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6676" name="Line 2180"/>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6677" name="Line 2181"/>
              <p:cNvSpPr>
                <a:spLocks noChangeShapeType="1"/>
              </p:cNvSpPr>
              <p:nvPr/>
            </p:nvSpPr>
            <p:spPr bwMode="auto">
              <a:xfrm flipV="1">
                <a:off x="3032" y="1544"/>
                <a:ext cx="16" cy="32"/>
              </a:xfrm>
              <a:prstGeom prst="line">
                <a:avLst/>
              </a:prstGeom>
              <a:noFill/>
              <a:ln w="12700">
                <a:solidFill>
                  <a:srgbClr val="2222FF"/>
                </a:solidFill>
                <a:round/>
                <a:headEnd/>
                <a:tailEnd/>
              </a:ln>
            </p:spPr>
            <p:txBody>
              <a:bodyPr/>
              <a:lstStyle/>
              <a:p>
                <a:endParaRPr lang="en-US"/>
              </a:p>
            </p:txBody>
          </p:sp>
          <p:sp>
            <p:nvSpPr>
              <p:cNvPr id="876678" name="Line 2182"/>
              <p:cNvSpPr>
                <a:spLocks noChangeShapeType="1"/>
              </p:cNvSpPr>
              <p:nvPr/>
            </p:nvSpPr>
            <p:spPr bwMode="auto">
              <a:xfrm>
                <a:off x="3048" y="1544"/>
                <a:ext cx="1" cy="1"/>
              </a:xfrm>
              <a:prstGeom prst="line">
                <a:avLst/>
              </a:prstGeom>
              <a:noFill/>
              <a:ln w="12700">
                <a:solidFill>
                  <a:srgbClr val="2222FF"/>
                </a:solidFill>
                <a:round/>
                <a:headEnd/>
                <a:tailEnd/>
              </a:ln>
            </p:spPr>
            <p:txBody>
              <a:bodyPr/>
              <a:lstStyle/>
              <a:p>
                <a:endParaRPr lang="en-US"/>
              </a:p>
            </p:txBody>
          </p:sp>
          <p:sp>
            <p:nvSpPr>
              <p:cNvPr id="876679" name="Line 2183"/>
              <p:cNvSpPr>
                <a:spLocks noChangeShapeType="1"/>
              </p:cNvSpPr>
              <p:nvPr/>
            </p:nvSpPr>
            <p:spPr bwMode="auto">
              <a:xfrm flipV="1">
                <a:off x="3048" y="1536"/>
                <a:ext cx="32" cy="8"/>
              </a:xfrm>
              <a:prstGeom prst="line">
                <a:avLst/>
              </a:prstGeom>
              <a:noFill/>
              <a:ln w="12700">
                <a:solidFill>
                  <a:srgbClr val="2222FF"/>
                </a:solidFill>
                <a:round/>
                <a:headEnd/>
                <a:tailEnd/>
              </a:ln>
            </p:spPr>
            <p:txBody>
              <a:bodyPr/>
              <a:lstStyle/>
              <a:p>
                <a:endParaRPr lang="en-US"/>
              </a:p>
            </p:txBody>
          </p:sp>
          <p:sp>
            <p:nvSpPr>
              <p:cNvPr id="876687" name="Freeform 2191"/>
              <p:cNvSpPr>
                <a:spLocks/>
              </p:cNvSpPr>
              <p:nvPr/>
            </p:nvSpPr>
            <p:spPr bwMode="auto">
              <a:xfrm>
                <a:off x="3992" y="1576"/>
                <a:ext cx="56" cy="56"/>
              </a:xfrm>
              <a:custGeom>
                <a:avLst/>
                <a:gdLst/>
                <a:ahLst/>
                <a:cxnLst>
                  <a:cxn ang="0">
                    <a:pos x="56" y="32"/>
                  </a:cxn>
                  <a:cxn ang="0">
                    <a:pos x="48" y="48"/>
                  </a:cxn>
                  <a:cxn ang="0">
                    <a:pos x="24" y="56"/>
                  </a:cxn>
                  <a:cxn ang="0">
                    <a:pos x="24" y="56"/>
                  </a:cxn>
                  <a:cxn ang="0">
                    <a:pos x="8" y="48"/>
                  </a:cxn>
                  <a:cxn ang="0">
                    <a:pos x="0" y="32"/>
                  </a:cxn>
                  <a:cxn ang="0">
                    <a:pos x="0" y="32"/>
                  </a:cxn>
                  <a:cxn ang="0">
                    <a:pos x="8" y="8"/>
                  </a:cxn>
                  <a:cxn ang="0">
                    <a:pos x="24" y="0"/>
                  </a:cxn>
                  <a:cxn ang="0">
                    <a:pos x="24" y="0"/>
                  </a:cxn>
                  <a:cxn ang="0">
                    <a:pos x="48" y="8"/>
                  </a:cxn>
                  <a:cxn ang="0">
                    <a:pos x="56" y="32"/>
                  </a:cxn>
                </a:cxnLst>
                <a:rect l="0" t="0" r="r" b="b"/>
                <a:pathLst>
                  <a:path w="56" h="56">
                    <a:moveTo>
                      <a:pt x="56" y="32"/>
                    </a:moveTo>
                    <a:lnTo>
                      <a:pt x="48" y="48"/>
                    </a:lnTo>
                    <a:lnTo>
                      <a:pt x="24" y="56"/>
                    </a:lnTo>
                    <a:lnTo>
                      <a:pt x="24" y="56"/>
                    </a:lnTo>
                    <a:lnTo>
                      <a:pt x="8" y="48"/>
                    </a:lnTo>
                    <a:lnTo>
                      <a:pt x="0" y="32"/>
                    </a:lnTo>
                    <a:lnTo>
                      <a:pt x="0" y="32"/>
                    </a:lnTo>
                    <a:lnTo>
                      <a:pt x="8" y="8"/>
                    </a:lnTo>
                    <a:lnTo>
                      <a:pt x="24" y="0"/>
                    </a:lnTo>
                    <a:lnTo>
                      <a:pt x="24" y="0"/>
                    </a:lnTo>
                    <a:lnTo>
                      <a:pt x="48" y="8"/>
                    </a:lnTo>
                    <a:lnTo>
                      <a:pt x="56" y="32"/>
                    </a:lnTo>
                    <a:close/>
                  </a:path>
                </a:pathLst>
              </a:custGeom>
              <a:solidFill>
                <a:srgbClr val="000000"/>
              </a:solidFill>
              <a:ln w="9525">
                <a:noFill/>
                <a:round/>
                <a:headEnd/>
                <a:tailEnd/>
              </a:ln>
            </p:spPr>
            <p:txBody>
              <a:bodyPr/>
              <a:lstStyle/>
              <a:p>
                <a:endParaRPr lang="en-US"/>
              </a:p>
            </p:txBody>
          </p:sp>
          <p:sp>
            <p:nvSpPr>
              <p:cNvPr id="876688" name="Line 2192"/>
              <p:cNvSpPr>
                <a:spLocks noChangeShapeType="1"/>
              </p:cNvSpPr>
              <p:nvPr/>
            </p:nvSpPr>
            <p:spPr bwMode="auto">
              <a:xfrm flipH="1">
                <a:off x="4040" y="1608"/>
                <a:ext cx="8" cy="16"/>
              </a:xfrm>
              <a:prstGeom prst="line">
                <a:avLst/>
              </a:prstGeom>
              <a:noFill/>
              <a:ln w="12700">
                <a:solidFill>
                  <a:srgbClr val="000000"/>
                </a:solidFill>
                <a:round/>
                <a:headEnd/>
                <a:tailEnd/>
              </a:ln>
            </p:spPr>
            <p:txBody>
              <a:bodyPr/>
              <a:lstStyle/>
              <a:p>
                <a:endParaRPr lang="en-US"/>
              </a:p>
            </p:txBody>
          </p:sp>
          <p:sp>
            <p:nvSpPr>
              <p:cNvPr id="876689" name="Line 2193"/>
              <p:cNvSpPr>
                <a:spLocks noChangeShapeType="1"/>
              </p:cNvSpPr>
              <p:nvPr/>
            </p:nvSpPr>
            <p:spPr bwMode="auto">
              <a:xfrm>
                <a:off x="4040" y="1624"/>
                <a:ext cx="1" cy="1"/>
              </a:xfrm>
              <a:prstGeom prst="line">
                <a:avLst/>
              </a:prstGeom>
              <a:noFill/>
              <a:ln w="12700">
                <a:solidFill>
                  <a:srgbClr val="000000"/>
                </a:solidFill>
                <a:round/>
                <a:headEnd/>
                <a:tailEnd/>
              </a:ln>
            </p:spPr>
            <p:txBody>
              <a:bodyPr/>
              <a:lstStyle/>
              <a:p>
                <a:endParaRPr lang="en-US"/>
              </a:p>
            </p:txBody>
          </p:sp>
          <p:sp>
            <p:nvSpPr>
              <p:cNvPr id="876690" name="Line 2194"/>
              <p:cNvSpPr>
                <a:spLocks noChangeShapeType="1"/>
              </p:cNvSpPr>
              <p:nvPr/>
            </p:nvSpPr>
            <p:spPr bwMode="auto">
              <a:xfrm flipH="1">
                <a:off x="4016" y="1624"/>
                <a:ext cx="24" cy="8"/>
              </a:xfrm>
              <a:prstGeom prst="line">
                <a:avLst/>
              </a:prstGeom>
              <a:noFill/>
              <a:ln w="12700">
                <a:solidFill>
                  <a:srgbClr val="000000"/>
                </a:solidFill>
                <a:round/>
                <a:headEnd/>
                <a:tailEnd/>
              </a:ln>
            </p:spPr>
            <p:txBody>
              <a:bodyPr/>
              <a:lstStyle/>
              <a:p>
                <a:endParaRPr lang="en-US"/>
              </a:p>
            </p:txBody>
          </p:sp>
          <p:sp>
            <p:nvSpPr>
              <p:cNvPr id="876691" name="Line 2195"/>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6692" name="Line 2196"/>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6693" name="Line 2197"/>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6694" name="Line 2198"/>
              <p:cNvSpPr>
                <a:spLocks noChangeShapeType="1"/>
              </p:cNvSpPr>
              <p:nvPr/>
            </p:nvSpPr>
            <p:spPr bwMode="auto">
              <a:xfrm flipH="1" flipV="1">
                <a:off x="4000" y="1624"/>
                <a:ext cx="16" cy="8"/>
              </a:xfrm>
              <a:prstGeom prst="line">
                <a:avLst/>
              </a:prstGeom>
              <a:noFill/>
              <a:ln w="12700">
                <a:solidFill>
                  <a:srgbClr val="000000"/>
                </a:solidFill>
                <a:round/>
                <a:headEnd/>
                <a:tailEnd/>
              </a:ln>
            </p:spPr>
            <p:txBody>
              <a:bodyPr/>
              <a:lstStyle/>
              <a:p>
                <a:endParaRPr lang="en-US"/>
              </a:p>
            </p:txBody>
          </p:sp>
          <p:sp>
            <p:nvSpPr>
              <p:cNvPr id="876695" name="Line 2199"/>
              <p:cNvSpPr>
                <a:spLocks noChangeShapeType="1"/>
              </p:cNvSpPr>
              <p:nvPr/>
            </p:nvSpPr>
            <p:spPr bwMode="auto">
              <a:xfrm>
                <a:off x="4000" y="1624"/>
                <a:ext cx="1" cy="1"/>
              </a:xfrm>
              <a:prstGeom prst="line">
                <a:avLst/>
              </a:prstGeom>
              <a:noFill/>
              <a:ln w="12700">
                <a:solidFill>
                  <a:srgbClr val="000000"/>
                </a:solidFill>
                <a:round/>
                <a:headEnd/>
                <a:tailEnd/>
              </a:ln>
            </p:spPr>
            <p:txBody>
              <a:bodyPr/>
              <a:lstStyle/>
              <a:p>
                <a:endParaRPr lang="en-US"/>
              </a:p>
            </p:txBody>
          </p:sp>
          <p:sp>
            <p:nvSpPr>
              <p:cNvPr id="876696" name="Line 2200"/>
              <p:cNvSpPr>
                <a:spLocks noChangeShapeType="1"/>
              </p:cNvSpPr>
              <p:nvPr/>
            </p:nvSpPr>
            <p:spPr bwMode="auto">
              <a:xfrm flipH="1" flipV="1">
                <a:off x="3992" y="1608"/>
                <a:ext cx="8" cy="16"/>
              </a:xfrm>
              <a:prstGeom prst="line">
                <a:avLst/>
              </a:prstGeom>
              <a:noFill/>
              <a:ln w="12700">
                <a:solidFill>
                  <a:srgbClr val="000000"/>
                </a:solidFill>
                <a:round/>
                <a:headEnd/>
                <a:tailEnd/>
              </a:ln>
            </p:spPr>
            <p:txBody>
              <a:bodyPr/>
              <a:lstStyle/>
              <a:p>
                <a:endParaRPr lang="en-US"/>
              </a:p>
            </p:txBody>
          </p:sp>
          <p:sp>
            <p:nvSpPr>
              <p:cNvPr id="876697" name="Line 2201"/>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6698" name="Line 2202"/>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6699" name="Line 2203"/>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6700" name="Line 2204"/>
              <p:cNvSpPr>
                <a:spLocks noChangeShapeType="1"/>
              </p:cNvSpPr>
              <p:nvPr/>
            </p:nvSpPr>
            <p:spPr bwMode="auto">
              <a:xfrm flipV="1">
                <a:off x="3992" y="1584"/>
                <a:ext cx="8" cy="24"/>
              </a:xfrm>
              <a:prstGeom prst="line">
                <a:avLst/>
              </a:prstGeom>
              <a:noFill/>
              <a:ln w="12700">
                <a:solidFill>
                  <a:srgbClr val="000000"/>
                </a:solidFill>
                <a:round/>
                <a:headEnd/>
                <a:tailEnd/>
              </a:ln>
            </p:spPr>
            <p:txBody>
              <a:bodyPr/>
              <a:lstStyle/>
              <a:p>
                <a:endParaRPr lang="en-US"/>
              </a:p>
            </p:txBody>
          </p:sp>
          <p:sp>
            <p:nvSpPr>
              <p:cNvPr id="876701" name="Line 2205"/>
              <p:cNvSpPr>
                <a:spLocks noChangeShapeType="1"/>
              </p:cNvSpPr>
              <p:nvPr/>
            </p:nvSpPr>
            <p:spPr bwMode="auto">
              <a:xfrm>
                <a:off x="4000" y="1584"/>
                <a:ext cx="1" cy="1"/>
              </a:xfrm>
              <a:prstGeom prst="line">
                <a:avLst/>
              </a:prstGeom>
              <a:noFill/>
              <a:ln w="12700">
                <a:solidFill>
                  <a:srgbClr val="000000"/>
                </a:solidFill>
                <a:round/>
                <a:headEnd/>
                <a:tailEnd/>
              </a:ln>
            </p:spPr>
            <p:txBody>
              <a:bodyPr/>
              <a:lstStyle/>
              <a:p>
                <a:endParaRPr lang="en-US"/>
              </a:p>
            </p:txBody>
          </p:sp>
          <p:sp>
            <p:nvSpPr>
              <p:cNvPr id="876702" name="Line 2206"/>
              <p:cNvSpPr>
                <a:spLocks noChangeShapeType="1"/>
              </p:cNvSpPr>
              <p:nvPr/>
            </p:nvSpPr>
            <p:spPr bwMode="auto">
              <a:xfrm flipV="1">
                <a:off x="4000" y="1576"/>
                <a:ext cx="16" cy="8"/>
              </a:xfrm>
              <a:prstGeom prst="line">
                <a:avLst/>
              </a:prstGeom>
              <a:noFill/>
              <a:ln w="12700">
                <a:solidFill>
                  <a:srgbClr val="000000"/>
                </a:solidFill>
                <a:round/>
                <a:headEnd/>
                <a:tailEnd/>
              </a:ln>
            </p:spPr>
            <p:txBody>
              <a:bodyPr/>
              <a:lstStyle/>
              <a:p>
                <a:endParaRPr lang="en-US"/>
              </a:p>
            </p:txBody>
          </p:sp>
          <p:sp>
            <p:nvSpPr>
              <p:cNvPr id="876703" name="Line 2207"/>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6704" name="Line 2208"/>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6705" name="Line 2209"/>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6706" name="Line 2210"/>
              <p:cNvSpPr>
                <a:spLocks noChangeShapeType="1"/>
              </p:cNvSpPr>
              <p:nvPr/>
            </p:nvSpPr>
            <p:spPr bwMode="auto">
              <a:xfrm>
                <a:off x="4016" y="1576"/>
                <a:ext cx="24" cy="8"/>
              </a:xfrm>
              <a:prstGeom prst="line">
                <a:avLst/>
              </a:prstGeom>
              <a:noFill/>
              <a:ln w="12700">
                <a:solidFill>
                  <a:srgbClr val="000000"/>
                </a:solidFill>
                <a:round/>
                <a:headEnd/>
                <a:tailEnd/>
              </a:ln>
            </p:spPr>
            <p:txBody>
              <a:bodyPr/>
              <a:lstStyle/>
              <a:p>
                <a:endParaRPr lang="en-US"/>
              </a:p>
            </p:txBody>
          </p:sp>
          <p:sp>
            <p:nvSpPr>
              <p:cNvPr id="876707" name="Line 2211"/>
              <p:cNvSpPr>
                <a:spLocks noChangeShapeType="1"/>
              </p:cNvSpPr>
              <p:nvPr/>
            </p:nvSpPr>
            <p:spPr bwMode="auto">
              <a:xfrm>
                <a:off x="4040" y="1584"/>
                <a:ext cx="1" cy="1"/>
              </a:xfrm>
              <a:prstGeom prst="line">
                <a:avLst/>
              </a:prstGeom>
              <a:noFill/>
              <a:ln w="12700">
                <a:solidFill>
                  <a:srgbClr val="000000"/>
                </a:solidFill>
                <a:round/>
                <a:headEnd/>
                <a:tailEnd/>
              </a:ln>
            </p:spPr>
            <p:txBody>
              <a:bodyPr/>
              <a:lstStyle/>
              <a:p>
                <a:endParaRPr lang="en-US"/>
              </a:p>
            </p:txBody>
          </p:sp>
          <p:sp>
            <p:nvSpPr>
              <p:cNvPr id="876708" name="Line 2212"/>
              <p:cNvSpPr>
                <a:spLocks noChangeShapeType="1"/>
              </p:cNvSpPr>
              <p:nvPr/>
            </p:nvSpPr>
            <p:spPr bwMode="auto">
              <a:xfrm>
                <a:off x="4040" y="1584"/>
                <a:ext cx="8" cy="24"/>
              </a:xfrm>
              <a:prstGeom prst="line">
                <a:avLst/>
              </a:prstGeom>
              <a:noFill/>
              <a:ln w="12700">
                <a:solidFill>
                  <a:srgbClr val="000000"/>
                </a:solidFill>
                <a:round/>
                <a:headEnd/>
                <a:tailEnd/>
              </a:ln>
            </p:spPr>
            <p:txBody>
              <a:bodyPr/>
              <a:lstStyle/>
              <a:p>
                <a:endParaRPr lang="en-US"/>
              </a:p>
            </p:txBody>
          </p:sp>
          <p:sp>
            <p:nvSpPr>
              <p:cNvPr id="876709" name="Line 2213"/>
              <p:cNvSpPr>
                <a:spLocks noChangeShapeType="1"/>
              </p:cNvSpPr>
              <p:nvPr/>
            </p:nvSpPr>
            <p:spPr bwMode="auto">
              <a:xfrm>
                <a:off x="4048" y="1608"/>
                <a:ext cx="1" cy="1"/>
              </a:xfrm>
              <a:prstGeom prst="line">
                <a:avLst/>
              </a:prstGeom>
              <a:noFill/>
              <a:ln w="12700">
                <a:solidFill>
                  <a:srgbClr val="000000"/>
                </a:solidFill>
                <a:round/>
                <a:headEnd/>
                <a:tailEnd/>
              </a:ln>
            </p:spPr>
            <p:txBody>
              <a:bodyPr/>
              <a:lstStyle/>
              <a:p>
                <a:endParaRPr lang="en-US"/>
              </a:p>
            </p:txBody>
          </p:sp>
          <p:sp>
            <p:nvSpPr>
              <p:cNvPr id="876720" name="Freeform 2224"/>
              <p:cNvSpPr>
                <a:spLocks/>
              </p:cNvSpPr>
              <p:nvPr/>
            </p:nvSpPr>
            <p:spPr bwMode="auto">
              <a:xfrm>
                <a:off x="3032" y="156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6721" name="Freeform 2225"/>
              <p:cNvSpPr>
                <a:spLocks/>
              </p:cNvSpPr>
              <p:nvPr/>
            </p:nvSpPr>
            <p:spPr bwMode="auto">
              <a:xfrm>
                <a:off x="2936" y="154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grpSp>
            <p:nvGrpSpPr>
              <p:cNvPr id="876748" name="Group 2252"/>
              <p:cNvGrpSpPr>
                <a:grpSpLocks/>
              </p:cNvGrpSpPr>
              <p:nvPr/>
            </p:nvGrpSpPr>
            <p:grpSpPr bwMode="auto">
              <a:xfrm>
                <a:off x="3984" y="1056"/>
                <a:ext cx="984" cy="944"/>
                <a:chOff x="3528" y="1104"/>
                <a:chExt cx="984" cy="944"/>
              </a:xfrm>
            </p:grpSpPr>
            <p:sp>
              <p:nvSpPr>
                <p:cNvPr id="876740" name="Freeform 2244"/>
                <p:cNvSpPr>
                  <a:spLocks/>
                </p:cNvSpPr>
                <p:nvPr/>
              </p:nvSpPr>
              <p:spPr bwMode="auto">
                <a:xfrm>
                  <a:off x="4496" y="1328"/>
                  <a:ext cx="16" cy="704"/>
                </a:xfrm>
                <a:custGeom>
                  <a:avLst/>
                  <a:gdLst/>
                  <a:ahLst/>
                  <a:cxnLst>
                    <a:cxn ang="0">
                      <a:pos x="16" y="0"/>
                    </a:cxn>
                    <a:cxn ang="0">
                      <a:pos x="16" y="8"/>
                    </a:cxn>
                    <a:cxn ang="0">
                      <a:pos x="16" y="704"/>
                    </a:cxn>
                    <a:cxn ang="0">
                      <a:pos x="0" y="704"/>
                    </a:cxn>
                    <a:cxn ang="0">
                      <a:pos x="0" y="8"/>
                    </a:cxn>
                    <a:cxn ang="0">
                      <a:pos x="8" y="0"/>
                    </a:cxn>
                    <a:cxn ang="0">
                      <a:pos x="16" y="0"/>
                    </a:cxn>
                  </a:cxnLst>
                  <a:rect l="0" t="0" r="r" b="b"/>
                  <a:pathLst>
                    <a:path w="16" h="704">
                      <a:moveTo>
                        <a:pt x="16" y="0"/>
                      </a:moveTo>
                      <a:lnTo>
                        <a:pt x="16" y="8"/>
                      </a:lnTo>
                      <a:lnTo>
                        <a:pt x="16" y="704"/>
                      </a:lnTo>
                      <a:lnTo>
                        <a:pt x="0" y="704"/>
                      </a:lnTo>
                      <a:lnTo>
                        <a:pt x="0" y="8"/>
                      </a:lnTo>
                      <a:lnTo>
                        <a:pt x="8" y="0"/>
                      </a:lnTo>
                      <a:lnTo>
                        <a:pt x="16" y="0"/>
                      </a:lnTo>
                      <a:close/>
                    </a:path>
                  </a:pathLst>
                </a:custGeom>
                <a:solidFill>
                  <a:srgbClr val="990000"/>
                </a:solidFill>
                <a:ln w="9525">
                  <a:noFill/>
                  <a:round/>
                  <a:headEnd/>
                  <a:tailEnd/>
                </a:ln>
              </p:spPr>
              <p:txBody>
                <a:bodyPr/>
                <a:lstStyle/>
                <a:p>
                  <a:endParaRPr lang="en-US"/>
                </a:p>
              </p:txBody>
            </p:sp>
            <p:sp>
              <p:nvSpPr>
                <p:cNvPr id="876741" name="Freeform 2245"/>
                <p:cNvSpPr>
                  <a:spLocks/>
                </p:cNvSpPr>
                <p:nvPr/>
              </p:nvSpPr>
              <p:spPr bwMode="auto">
                <a:xfrm>
                  <a:off x="3536" y="1800"/>
                  <a:ext cx="976" cy="248"/>
                </a:xfrm>
                <a:custGeom>
                  <a:avLst/>
                  <a:gdLst/>
                  <a:ahLst/>
                  <a:cxnLst>
                    <a:cxn ang="0">
                      <a:pos x="976" y="248"/>
                    </a:cxn>
                    <a:cxn ang="0">
                      <a:pos x="968" y="240"/>
                    </a:cxn>
                    <a:cxn ang="0">
                      <a:pos x="0" y="16"/>
                    </a:cxn>
                    <a:cxn ang="0">
                      <a:pos x="0" y="0"/>
                    </a:cxn>
                    <a:cxn ang="0">
                      <a:pos x="968" y="224"/>
                    </a:cxn>
                    <a:cxn ang="0">
                      <a:pos x="976" y="232"/>
                    </a:cxn>
                    <a:cxn ang="0">
                      <a:pos x="976" y="248"/>
                    </a:cxn>
                  </a:cxnLst>
                  <a:rect l="0" t="0" r="r" b="b"/>
                  <a:pathLst>
                    <a:path w="976" h="248">
                      <a:moveTo>
                        <a:pt x="976" y="248"/>
                      </a:moveTo>
                      <a:lnTo>
                        <a:pt x="968" y="240"/>
                      </a:lnTo>
                      <a:lnTo>
                        <a:pt x="0" y="16"/>
                      </a:lnTo>
                      <a:lnTo>
                        <a:pt x="0" y="0"/>
                      </a:lnTo>
                      <a:lnTo>
                        <a:pt x="968" y="224"/>
                      </a:lnTo>
                      <a:lnTo>
                        <a:pt x="976" y="232"/>
                      </a:lnTo>
                      <a:lnTo>
                        <a:pt x="976" y="248"/>
                      </a:lnTo>
                      <a:close/>
                    </a:path>
                  </a:pathLst>
                </a:custGeom>
                <a:solidFill>
                  <a:srgbClr val="990000"/>
                </a:solidFill>
                <a:ln w="9525">
                  <a:noFill/>
                  <a:round/>
                  <a:headEnd/>
                  <a:tailEnd/>
                </a:ln>
              </p:spPr>
              <p:txBody>
                <a:bodyPr/>
                <a:lstStyle/>
                <a:p>
                  <a:endParaRPr lang="en-US"/>
                </a:p>
              </p:txBody>
            </p:sp>
            <p:sp>
              <p:nvSpPr>
                <p:cNvPr id="876742" name="Freeform 2246"/>
                <p:cNvSpPr>
                  <a:spLocks/>
                </p:cNvSpPr>
                <p:nvPr/>
              </p:nvSpPr>
              <p:spPr bwMode="auto">
                <a:xfrm>
                  <a:off x="3528" y="1112"/>
                  <a:ext cx="16" cy="704"/>
                </a:xfrm>
                <a:custGeom>
                  <a:avLst/>
                  <a:gdLst/>
                  <a:ahLst/>
                  <a:cxnLst>
                    <a:cxn ang="0">
                      <a:pos x="0" y="704"/>
                    </a:cxn>
                    <a:cxn ang="0">
                      <a:pos x="0" y="696"/>
                    </a:cxn>
                    <a:cxn ang="0">
                      <a:pos x="0" y="0"/>
                    </a:cxn>
                    <a:cxn ang="0">
                      <a:pos x="16" y="0"/>
                    </a:cxn>
                    <a:cxn ang="0">
                      <a:pos x="16" y="696"/>
                    </a:cxn>
                    <a:cxn ang="0">
                      <a:pos x="8" y="704"/>
                    </a:cxn>
                    <a:cxn ang="0">
                      <a:pos x="0" y="704"/>
                    </a:cxn>
                  </a:cxnLst>
                  <a:rect l="0" t="0" r="r" b="b"/>
                  <a:pathLst>
                    <a:path w="16" h="704">
                      <a:moveTo>
                        <a:pt x="0" y="704"/>
                      </a:moveTo>
                      <a:lnTo>
                        <a:pt x="0" y="696"/>
                      </a:lnTo>
                      <a:lnTo>
                        <a:pt x="0" y="0"/>
                      </a:lnTo>
                      <a:lnTo>
                        <a:pt x="16" y="0"/>
                      </a:lnTo>
                      <a:lnTo>
                        <a:pt x="16" y="696"/>
                      </a:lnTo>
                      <a:lnTo>
                        <a:pt x="8" y="704"/>
                      </a:lnTo>
                      <a:lnTo>
                        <a:pt x="0" y="704"/>
                      </a:lnTo>
                      <a:close/>
                    </a:path>
                  </a:pathLst>
                </a:custGeom>
                <a:solidFill>
                  <a:srgbClr val="990000"/>
                </a:solidFill>
                <a:ln w="9525">
                  <a:noFill/>
                  <a:round/>
                  <a:headEnd/>
                  <a:tailEnd/>
                </a:ln>
              </p:spPr>
              <p:txBody>
                <a:bodyPr/>
                <a:lstStyle/>
                <a:p>
                  <a:endParaRPr lang="en-US"/>
                </a:p>
              </p:txBody>
            </p:sp>
            <p:sp>
              <p:nvSpPr>
                <p:cNvPr id="876743" name="Freeform 2247"/>
                <p:cNvSpPr>
                  <a:spLocks/>
                </p:cNvSpPr>
                <p:nvPr/>
              </p:nvSpPr>
              <p:spPr bwMode="auto">
                <a:xfrm>
                  <a:off x="3528" y="1104"/>
                  <a:ext cx="976" cy="240"/>
                </a:xfrm>
                <a:custGeom>
                  <a:avLst/>
                  <a:gdLst/>
                  <a:ahLst/>
                  <a:cxnLst>
                    <a:cxn ang="0">
                      <a:pos x="0" y="0"/>
                    </a:cxn>
                    <a:cxn ang="0">
                      <a:pos x="8" y="0"/>
                    </a:cxn>
                    <a:cxn ang="0">
                      <a:pos x="976" y="224"/>
                    </a:cxn>
                    <a:cxn ang="0">
                      <a:pos x="976" y="240"/>
                    </a:cxn>
                    <a:cxn ang="0">
                      <a:pos x="8" y="16"/>
                    </a:cxn>
                    <a:cxn ang="0">
                      <a:pos x="0" y="8"/>
                    </a:cxn>
                    <a:cxn ang="0">
                      <a:pos x="0" y="0"/>
                    </a:cxn>
                  </a:cxnLst>
                  <a:rect l="0" t="0" r="r" b="b"/>
                  <a:pathLst>
                    <a:path w="976" h="240">
                      <a:moveTo>
                        <a:pt x="0" y="0"/>
                      </a:moveTo>
                      <a:lnTo>
                        <a:pt x="8" y="0"/>
                      </a:lnTo>
                      <a:lnTo>
                        <a:pt x="976" y="224"/>
                      </a:lnTo>
                      <a:lnTo>
                        <a:pt x="976" y="240"/>
                      </a:lnTo>
                      <a:lnTo>
                        <a:pt x="8" y="16"/>
                      </a:lnTo>
                      <a:lnTo>
                        <a:pt x="0" y="8"/>
                      </a:lnTo>
                      <a:lnTo>
                        <a:pt x="0" y="0"/>
                      </a:lnTo>
                      <a:close/>
                    </a:path>
                  </a:pathLst>
                </a:custGeom>
                <a:solidFill>
                  <a:srgbClr val="990000"/>
                </a:solidFill>
                <a:ln w="9525">
                  <a:noFill/>
                  <a:round/>
                  <a:headEnd/>
                  <a:tailEnd/>
                </a:ln>
              </p:spPr>
              <p:txBody>
                <a:bodyPr/>
                <a:lstStyle/>
                <a:p>
                  <a:endParaRPr lang="en-US"/>
                </a:p>
              </p:txBody>
            </p:sp>
          </p:grpSp>
          <p:grpSp>
            <p:nvGrpSpPr>
              <p:cNvPr id="876750" name="Group 2254"/>
              <p:cNvGrpSpPr>
                <a:grpSpLocks/>
              </p:cNvGrpSpPr>
              <p:nvPr/>
            </p:nvGrpSpPr>
            <p:grpSpPr bwMode="auto">
              <a:xfrm>
                <a:off x="4320" y="1606"/>
                <a:ext cx="160" cy="347"/>
                <a:chOff x="3944" y="1632"/>
                <a:chExt cx="160" cy="240"/>
              </a:xfrm>
            </p:grpSpPr>
            <p:sp>
              <p:nvSpPr>
                <p:cNvPr id="876744" name="Freeform 2248"/>
                <p:cNvSpPr>
                  <a:spLocks/>
                </p:cNvSpPr>
                <p:nvPr/>
              </p:nvSpPr>
              <p:spPr bwMode="auto">
                <a:xfrm>
                  <a:off x="4000" y="1632"/>
                  <a:ext cx="48" cy="152"/>
                </a:xfrm>
                <a:custGeom>
                  <a:avLst/>
                  <a:gdLst/>
                  <a:ahLst/>
                  <a:cxnLst>
                    <a:cxn ang="0">
                      <a:pos x="0" y="0"/>
                    </a:cxn>
                    <a:cxn ang="0">
                      <a:pos x="40" y="0"/>
                    </a:cxn>
                    <a:cxn ang="0">
                      <a:pos x="48" y="152"/>
                    </a:cxn>
                    <a:cxn ang="0">
                      <a:pos x="8" y="152"/>
                    </a:cxn>
                    <a:cxn ang="0">
                      <a:pos x="0" y="0"/>
                    </a:cxn>
                  </a:cxnLst>
                  <a:rect l="0" t="0" r="r" b="b"/>
                  <a:pathLst>
                    <a:path w="48" h="152">
                      <a:moveTo>
                        <a:pt x="0" y="0"/>
                      </a:moveTo>
                      <a:lnTo>
                        <a:pt x="40" y="0"/>
                      </a:lnTo>
                      <a:lnTo>
                        <a:pt x="48" y="152"/>
                      </a:lnTo>
                      <a:lnTo>
                        <a:pt x="8" y="152"/>
                      </a:lnTo>
                      <a:lnTo>
                        <a:pt x="0" y="0"/>
                      </a:lnTo>
                      <a:close/>
                    </a:path>
                  </a:pathLst>
                </a:custGeom>
                <a:solidFill>
                  <a:srgbClr val="FF0000"/>
                </a:solidFill>
                <a:ln w="9525">
                  <a:noFill/>
                  <a:round/>
                  <a:headEnd/>
                  <a:tailEnd/>
                </a:ln>
              </p:spPr>
              <p:txBody>
                <a:bodyPr/>
                <a:lstStyle/>
                <a:p>
                  <a:endParaRPr lang="en-US"/>
                </a:p>
              </p:txBody>
            </p:sp>
            <p:sp>
              <p:nvSpPr>
                <p:cNvPr id="876745" name="Freeform 2249"/>
                <p:cNvSpPr>
                  <a:spLocks/>
                </p:cNvSpPr>
                <p:nvPr/>
              </p:nvSpPr>
              <p:spPr bwMode="auto">
                <a:xfrm>
                  <a:off x="3944" y="1696"/>
                  <a:ext cx="160" cy="176"/>
                </a:xfrm>
                <a:custGeom>
                  <a:avLst/>
                  <a:gdLst/>
                  <a:ahLst/>
                  <a:cxnLst>
                    <a:cxn ang="0">
                      <a:pos x="80" y="176"/>
                    </a:cxn>
                    <a:cxn ang="0">
                      <a:pos x="0" y="0"/>
                    </a:cxn>
                    <a:cxn ang="0">
                      <a:pos x="80" y="80"/>
                    </a:cxn>
                    <a:cxn ang="0">
                      <a:pos x="160" y="0"/>
                    </a:cxn>
                    <a:cxn ang="0">
                      <a:pos x="80" y="176"/>
                    </a:cxn>
                  </a:cxnLst>
                  <a:rect l="0" t="0" r="r" b="b"/>
                  <a:pathLst>
                    <a:path w="160" h="176">
                      <a:moveTo>
                        <a:pt x="80" y="176"/>
                      </a:moveTo>
                      <a:lnTo>
                        <a:pt x="0" y="0"/>
                      </a:lnTo>
                      <a:lnTo>
                        <a:pt x="80" y="80"/>
                      </a:lnTo>
                      <a:lnTo>
                        <a:pt x="160" y="0"/>
                      </a:lnTo>
                      <a:lnTo>
                        <a:pt x="80" y="176"/>
                      </a:lnTo>
                      <a:close/>
                    </a:path>
                  </a:pathLst>
                </a:custGeom>
                <a:solidFill>
                  <a:srgbClr val="FF0000"/>
                </a:solidFill>
                <a:ln w="9525">
                  <a:noFill/>
                  <a:round/>
                  <a:headEnd/>
                  <a:tailEnd/>
                </a:ln>
              </p:spPr>
              <p:txBody>
                <a:bodyPr/>
                <a:lstStyle/>
                <a:p>
                  <a:endParaRPr lang="en-US"/>
                </a:p>
              </p:txBody>
            </p:sp>
          </p:grpSp>
          <p:sp>
            <p:nvSpPr>
              <p:cNvPr id="876746" name="Rectangle 2250"/>
              <p:cNvSpPr>
                <a:spLocks noChangeArrowheads="1"/>
              </p:cNvSpPr>
              <p:nvPr/>
            </p:nvSpPr>
            <p:spPr bwMode="auto">
              <a:xfrm>
                <a:off x="3456" y="1344"/>
                <a:ext cx="53" cy="230"/>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876747" name="Rectangle 2251"/>
              <p:cNvSpPr>
                <a:spLocks noChangeArrowheads="1"/>
              </p:cNvSpPr>
              <p:nvPr/>
            </p:nvSpPr>
            <p:spPr bwMode="auto">
              <a:xfrm>
                <a:off x="1064" y="1512"/>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sp>
            <p:nvSpPr>
              <p:cNvPr id="876749" name="Line 2253"/>
              <p:cNvSpPr>
                <a:spLocks noChangeShapeType="1"/>
              </p:cNvSpPr>
              <p:nvPr/>
            </p:nvSpPr>
            <p:spPr bwMode="auto">
              <a:xfrm>
                <a:off x="1290" y="1596"/>
                <a:ext cx="3120" cy="0"/>
              </a:xfrm>
              <a:prstGeom prst="line">
                <a:avLst/>
              </a:prstGeom>
              <a:noFill/>
              <a:ln w="25400">
                <a:solidFill>
                  <a:srgbClr val="0000FF"/>
                </a:solidFill>
                <a:round/>
                <a:headEnd type="none" w="sm" len="sm"/>
                <a:tailEnd type="none" w="sm" len="sm"/>
              </a:ln>
              <a:effectLst/>
            </p:spPr>
            <p:txBody>
              <a:bodyPr/>
              <a:lstStyle/>
              <a:p>
                <a:endParaRPr lang="en-US"/>
              </a:p>
            </p:txBody>
          </p:sp>
          <p:sp>
            <p:nvSpPr>
              <p:cNvPr id="876751" name="Line 2255"/>
              <p:cNvSpPr>
                <a:spLocks noChangeShapeType="1"/>
              </p:cNvSpPr>
              <p:nvPr/>
            </p:nvSpPr>
            <p:spPr bwMode="auto">
              <a:xfrm>
                <a:off x="1471" y="1186"/>
                <a:ext cx="2902" cy="740"/>
              </a:xfrm>
              <a:prstGeom prst="line">
                <a:avLst/>
              </a:prstGeom>
              <a:noFill/>
              <a:ln w="12700">
                <a:solidFill>
                  <a:schemeClr val="tx1"/>
                </a:solidFill>
                <a:prstDash val="sysDot"/>
                <a:round/>
                <a:headEnd type="none" w="sm" len="sm"/>
                <a:tailEnd type="none" w="sm" len="sm"/>
              </a:ln>
              <a:effectLst/>
            </p:spPr>
            <p:txBody>
              <a:bodyPr/>
              <a:lstStyle/>
              <a:p>
                <a:endParaRPr lang="en-US"/>
              </a:p>
            </p:txBody>
          </p:sp>
          <p:sp>
            <p:nvSpPr>
              <p:cNvPr id="876752" name="Line 2256"/>
              <p:cNvSpPr>
                <a:spLocks noChangeShapeType="1"/>
              </p:cNvSpPr>
              <p:nvPr/>
            </p:nvSpPr>
            <p:spPr bwMode="auto">
              <a:xfrm flipH="1" flipV="1">
                <a:off x="1476" y="1303"/>
                <a:ext cx="2892" cy="521"/>
              </a:xfrm>
              <a:prstGeom prst="line">
                <a:avLst/>
              </a:prstGeom>
              <a:noFill/>
              <a:ln w="25400">
                <a:solidFill>
                  <a:srgbClr val="FF00FF"/>
                </a:solidFill>
                <a:prstDash val="dash"/>
                <a:round/>
                <a:headEnd type="none" w="sm" len="sm"/>
                <a:tailEnd type="none" w="sm" len="sm"/>
              </a:ln>
              <a:effectLst/>
            </p:spPr>
            <p:txBody>
              <a:bodyPr/>
              <a:lstStyle/>
              <a:p>
                <a:endParaRPr lang="en-US"/>
              </a:p>
            </p:txBody>
          </p:sp>
          <p:sp>
            <p:nvSpPr>
              <p:cNvPr id="876756" name="Freeform 2260"/>
              <p:cNvSpPr>
                <a:spLocks/>
              </p:cNvSpPr>
              <p:nvPr/>
            </p:nvSpPr>
            <p:spPr bwMode="auto">
              <a:xfrm>
                <a:off x="3994" y="1760"/>
                <a:ext cx="979" cy="302"/>
              </a:xfrm>
              <a:custGeom>
                <a:avLst/>
                <a:gdLst/>
                <a:ahLst/>
                <a:cxnLst>
                  <a:cxn ang="0">
                    <a:pos x="47" y="14"/>
                  </a:cxn>
                  <a:cxn ang="0">
                    <a:pos x="1018" y="234"/>
                  </a:cxn>
                  <a:cxn ang="0">
                    <a:pos x="1018" y="307"/>
                  </a:cxn>
                  <a:cxn ang="0">
                    <a:pos x="6" y="78"/>
                  </a:cxn>
                  <a:cxn ang="0">
                    <a:pos x="0" y="0"/>
                  </a:cxn>
                </a:cxnLst>
                <a:rect l="0" t="0" r="r" b="b"/>
                <a:pathLst>
                  <a:path w="1018" h="307">
                    <a:moveTo>
                      <a:pt x="47" y="14"/>
                    </a:moveTo>
                    <a:lnTo>
                      <a:pt x="1018" y="234"/>
                    </a:lnTo>
                    <a:lnTo>
                      <a:pt x="1018" y="307"/>
                    </a:lnTo>
                    <a:lnTo>
                      <a:pt x="6" y="78"/>
                    </a:lnTo>
                    <a:lnTo>
                      <a:pt x="0" y="0"/>
                    </a:lnTo>
                  </a:path>
                </a:pathLst>
              </a:custGeom>
              <a:solidFill>
                <a:srgbClr val="C0C0C0">
                  <a:alpha val="50000"/>
                </a:srgbClr>
              </a:solidFill>
              <a:ln w="12700" cap="flat" cmpd="sng">
                <a:noFill/>
                <a:prstDash val="solid"/>
                <a:round/>
                <a:headEnd type="none" w="sm" len="sm"/>
                <a:tailEnd type="none" w="sm" len="sm"/>
              </a:ln>
              <a:effectLst/>
            </p:spPr>
            <p:txBody>
              <a:bodyPr/>
              <a:lstStyle/>
              <a:p>
                <a:endParaRPr lang="en-US"/>
              </a:p>
            </p:txBody>
          </p:sp>
          <p:sp>
            <p:nvSpPr>
              <p:cNvPr id="876757" name="Text Box 2261"/>
              <p:cNvSpPr txBox="1">
                <a:spLocks noChangeArrowheads="1"/>
              </p:cNvSpPr>
              <p:nvPr/>
            </p:nvSpPr>
            <p:spPr bwMode="auto">
              <a:xfrm>
                <a:off x="4608" y="2208"/>
                <a:ext cx="912" cy="231"/>
              </a:xfrm>
              <a:prstGeom prst="rect">
                <a:avLst/>
              </a:prstGeom>
              <a:noFill/>
              <a:ln w="12700">
                <a:noFill/>
                <a:miter lim="800000"/>
                <a:headEnd type="none" w="sm" len="sm"/>
                <a:tailEnd type="none" w="sm" len="sm"/>
              </a:ln>
              <a:effectLst/>
            </p:spPr>
            <p:txBody>
              <a:bodyPr>
                <a:spAutoFit/>
              </a:bodyPr>
              <a:lstStyle/>
              <a:p>
                <a:pPr>
                  <a:spcBef>
                    <a:spcPct val="50000"/>
                  </a:spcBef>
                </a:pPr>
                <a:r>
                  <a:rPr lang="en-US"/>
                  <a:t>Out of view</a:t>
                </a:r>
              </a:p>
            </p:txBody>
          </p:sp>
          <p:sp>
            <p:nvSpPr>
              <p:cNvPr id="876758" name="Line 2262"/>
              <p:cNvSpPr>
                <a:spLocks noChangeShapeType="1"/>
              </p:cNvSpPr>
              <p:nvPr/>
            </p:nvSpPr>
            <p:spPr bwMode="auto">
              <a:xfrm flipH="1" flipV="1">
                <a:off x="4848" y="2064"/>
                <a:ext cx="144" cy="192"/>
              </a:xfrm>
              <a:prstGeom prst="line">
                <a:avLst/>
              </a:prstGeom>
              <a:noFill/>
              <a:ln w="22225">
                <a:solidFill>
                  <a:schemeClr val="tx1"/>
                </a:solidFill>
                <a:round/>
                <a:headEnd type="none" w="sm" len="sm"/>
                <a:tailEnd type="triangle" w="lg" len="lg"/>
              </a:ln>
              <a:effectLst/>
            </p:spPr>
            <p:txBody>
              <a:bodyPr/>
              <a:lstStyle/>
              <a:p>
                <a:endParaRPr lang="en-US"/>
              </a:p>
            </p:txBody>
          </p:sp>
        </p:grpSp>
        <p:sp>
          <p:nvSpPr>
            <p:cNvPr id="876761" name="Text Box 2265"/>
            <p:cNvSpPr txBox="1">
              <a:spLocks noChangeArrowheads="1"/>
            </p:cNvSpPr>
            <p:nvPr/>
          </p:nvSpPr>
          <p:spPr bwMode="auto">
            <a:xfrm>
              <a:off x="7467600" y="1600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Image plane</a:t>
              </a:r>
            </a:p>
          </p:txBody>
        </p:sp>
      </p:grpSp>
      <p:sp>
        <p:nvSpPr>
          <p:cNvPr id="876762" name="Rectangle 2266"/>
          <p:cNvSpPr>
            <a:spLocks noChangeArrowheads="1"/>
          </p:cNvSpPr>
          <p:nvPr/>
        </p:nvSpPr>
        <p:spPr bwMode="auto">
          <a:xfrm>
            <a:off x="457200" y="3733800"/>
            <a:ext cx="8382000" cy="2971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000" b="0" dirty="0">
                <a:solidFill>
                  <a:srgbClr val="D82204"/>
                </a:solidFill>
              </a:rPr>
              <a:t>Optical axis</a:t>
            </a:r>
            <a:r>
              <a:rPr lang="en-US" sz="2000" b="0" dirty="0">
                <a:solidFill>
                  <a:srgbClr val="C0C0C0"/>
                </a:solidFill>
              </a:rPr>
              <a:t>: the direction of imaging</a:t>
            </a:r>
          </a:p>
          <a:p>
            <a:pPr marL="342900" indent="-342900">
              <a:spcBef>
                <a:spcPct val="20000"/>
              </a:spcBef>
              <a:buClr>
                <a:srgbClr val="0066FF"/>
              </a:buClr>
              <a:buSzPct val="75000"/>
              <a:buFont typeface="Zapf Dingbats" charset="2"/>
              <a:buChar char="n"/>
            </a:pPr>
            <a:r>
              <a:rPr lang="en-US" sz="2000" b="0" dirty="0">
                <a:solidFill>
                  <a:srgbClr val="D82204"/>
                </a:solidFill>
              </a:rPr>
              <a:t>Image plane</a:t>
            </a:r>
            <a:r>
              <a:rPr lang="en-US" sz="2000" b="0" dirty="0">
                <a:solidFill>
                  <a:srgbClr val="C0C0C0"/>
                </a:solidFill>
              </a:rPr>
              <a:t>: a plane perpendicular to the optical axis</a:t>
            </a:r>
            <a:endParaRPr lang="en-US" sz="2000" dirty="0">
              <a:solidFill>
                <a:srgbClr val="C0C0C0"/>
              </a:solidFill>
            </a:endParaRPr>
          </a:p>
          <a:p>
            <a:pPr marL="342900" indent="-342900">
              <a:spcBef>
                <a:spcPct val="20000"/>
              </a:spcBef>
              <a:buClr>
                <a:srgbClr val="0066FF"/>
              </a:buClr>
              <a:buSzPct val="75000"/>
              <a:buFont typeface="Zapf Dingbats" charset="2"/>
              <a:buChar char="n"/>
            </a:pPr>
            <a:r>
              <a:rPr lang="en-US" sz="2000" b="0" dirty="0">
                <a:solidFill>
                  <a:srgbClr val="D82204"/>
                </a:solidFill>
              </a:rPr>
              <a:t>Center of Projection</a:t>
            </a:r>
            <a:r>
              <a:rPr lang="en-US" sz="2000" b="0" dirty="0">
                <a:solidFill>
                  <a:srgbClr val="C0C0C0"/>
                </a:solidFill>
              </a:rPr>
              <a:t> (pinhole), focal point, viewpoint, , nodal point</a:t>
            </a:r>
          </a:p>
          <a:p>
            <a:pPr marL="342900" indent="-342900">
              <a:spcBef>
                <a:spcPct val="20000"/>
              </a:spcBef>
              <a:buClr>
                <a:srgbClr val="0066FF"/>
              </a:buClr>
              <a:buSzPct val="75000"/>
              <a:buFont typeface="Zapf Dingbats" charset="2"/>
              <a:buChar char="n"/>
            </a:pPr>
            <a:r>
              <a:rPr lang="en-US" sz="2000" b="0" dirty="0">
                <a:solidFill>
                  <a:srgbClr val="D82204"/>
                </a:solidFill>
              </a:rPr>
              <a:t>Focal length</a:t>
            </a:r>
            <a:r>
              <a:rPr lang="en-US" sz="2000" b="0" dirty="0">
                <a:solidFill>
                  <a:srgbClr val="C0C0C0"/>
                </a:solidFill>
              </a:rPr>
              <a:t>: distance from focal point to the image plane</a:t>
            </a:r>
          </a:p>
          <a:p>
            <a:pPr marL="342900" indent="-342900">
              <a:spcBef>
                <a:spcPct val="20000"/>
              </a:spcBef>
              <a:buClr>
                <a:srgbClr val="0066FF"/>
              </a:buClr>
              <a:buSzPct val="75000"/>
              <a:buFont typeface="Zapf Dingbats" charset="2"/>
              <a:buChar char="n"/>
            </a:pPr>
            <a:r>
              <a:rPr lang="en-US" sz="2000" b="0" dirty="0">
                <a:solidFill>
                  <a:srgbClr val="D82204"/>
                </a:solidFill>
              </a:rPr>
              <a:t>FOV</a:t>
            </a:r>
            <a:r>
              <a:rPr lang="en-US" sz="2000" b="0" dirty="0">
                <a:solidFill>
                  <a:srgbClr val="C0C0C0"/>
                </a:solidFill>
              </a:rPr>
              <a:t> : Field of View – viewing angles in horizontal and vertical directions</a:t>
            </a:r>
          </a:p>
          <a:p>
            <a:pPr marL="342900" indent="-342900">
              <a:spcBef>
                <a:spcPct val="20000"/>
              </a:spcBef>
              <a:buClr>
                <a:srgbClr val="0066FF"/>
              </a:buClr>
              <a:buSzPct val="75000"/>
              <a:buFont typeface="Zapf Dingbats" charset="2"/>
              <a:buChar char="n"/>
            </a:pPr>
            <a:endParaRPr lang="en-US" sz="2000" b="0" dirty="0">
              <a:solidFill>
                <a:srgbClr val="C0C0C0"/>
              </a:solidFill>
            </a:endParaRPr>
          </a:p>
          <a:p>
            <a:pPr marL="342900" indent="-342900">
              <a:spcBef>
                <a:spcPct val="20000"/>
              </a:spcBef>
              <a:buClr>
                <a:srgbClr val="0066FF"/>
              </a:buClr>
              <a:buSzPct val="75000"/>
              <a:buFont typeface="Zapf Dingbats" charset="2"/>
              <a:buChar char="n"/>
            </a:pPr>
            <a:r>
              <a:rPr lang="en-US" sz="2400" b="0" dirty="0">
                <a:solidFill>
                  <a:srgbClr val="C0C0C0"/>
                </a:solidFill>
              </a:rPr>
              <a:t>Increasing f will enlarge figures, but decrease FOV</a:t>
            </a:r>
            <a:endParaRPr lang="en-US" sz="2000" b="0" dirty="0">
              <a:solidFill>
                <a:srgbClr val="C0C0C0"/>
              </a:solidFill>
            </a:endParaRPr>
          </a:p>
          <a:p>
            <a:pPr marL="342900" indent="-342900">
              <a:spcBef>
                <a:spcPct val="20000"/>
              </a:spcBef>
              <a:buClr>
                <a:srgbClr val="0066FF"/>
              </a:buClr>
              <a:buSzPct val="75000"/>
              <a:buFont typeface="Zapf Dingbats" charset="2"/>
              <a:buChar char="n"/>
            </a:pPr>
            <a:endParaRPr lang="en-US" sz="2000" b="0" dirty="0">
              <a:solidFill>
                <a:srgbClr val="C0C0C0"/>
              </a:solidFill>
            </a:endParaRPr>
          </a:p>
        </p:txBody>
      </p:sp>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3705</TotalTime>
  <Pages>10</Pages>
  <Words>6439</Words>
  <Application>Microsoft Macintosh PowerPoint</Application>
  <PresentationFormat>Overhead</PresentationFormat>
  <Paragraphs>923</Paragraphs>
  <Slides>52</Slides>
  <Notes>50</Notes>
  <HiddenSlides>0</HiddenSlides>
  <MMClips>1</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Swis721 BT</vt:lpstr>
      <vt:lpstr>Zapf Dingbats</vt:lpstr>
      <vt:lpstr>Arial</vt:lpstr>
      <vt:lpstr>Helvetica</vt:lpstr>
      <vt:lpstr>Monotype Sorts</vt:lpstr>
      <vt:lpstr>Symbol</vt:lpstr>
      <vt:lpstr>Verdana</vt:lpstr>
      <vt:lpstr>Wingdings</vt:lpstr>
      <vt:lpstr>cs570_Blue_template</vt:lpstr>
      <vt:lpstr>Equation</vt:lpstr>
      <vt:lpstr>3D Vision</vt:lpstr>
      <vt:lpstr>3D Vision</vt:lpstr>
      <vt:lpstr>Lecture Outline</vt:lpstr>
      <vt:lpstr>Lecture Assumptions</vt:lpstr>
      <vt:lpstr>Image Formation</vt:lpstr>
      <vt:lpstr>Image Formation</vt:lpstr>
      <vt:lpstr>Pinhole Camera Model</vt:lpstr>
      <vt:lpstr>Focal Length, FOV</vt:lpstr>
      <vt:lpstr>Focal Length, FOV</vt:lpstr>
      <vt:lpstr>Equivalent Geometry</vt:lpstr>
      <vt:lpstr>Perspective Projection</vt:lpstr>
      <vt:lpstr>Reverse Projection</vt:lpstr>
      <vt:lpstr>Pinhole camera image</vt:lpstr>
      <vt:lpstr>Pinhole camera image</vt:lpstr>
      <vt:lpstr>Pinhole camera image</vt:lpstr>
      <vt:lpstr>Pinhole camera image</vt:lpstr>
      <vt:lpstr>Pinhole camera image</vt:lpstr>
      <vt:lpstr>Pinhole camera image</vt:lpstr>
      <vt:lpstr>Pinhole camera image</vt:lpstr>
      <vt:lpstr>Yet other pinhole camera images</vt:lpstr>
      <vt:lpstr>Yet other pinhole camera images</vt:lpstr>
      <vt:lpstr>It’s real!</vt:lpstr>
      <vt:lpstr>Weak Perspective Projection</vt:lpstr>
      <vt:lpstr>Perspective Projection</vt:lpstr>
      <vt:lpstr>Camera Parameters</vt:lpstr>
      <vt:lpstr>Intrinsic Parameters (I)</vt:lpstr>
      <vt:lpstr>Intrinsic Parameters (II)</vt:lpstr>
      <vt:lpstr>Extrinsic Parameters</vt:lpstr>
      <vt:lpstr>Break</vt:lpstr>
      <vt:lpstr>Extrinsic Parameters</vt:lpstr>
      <vt:lpstr>Linear Algebra: Vector and Matrix</vt:lpstr>
      <vt:lpstr>Linear Algebra: Vector and Matrix</vt:lpstr>
      <vt:lpstr>Rotation: from Angles to Matrix</vt:lpstr>
      <vt:lpstr>Rotation: from Angles to Matrix</vt:lpstr>
      <vt:lpstr>Rotation: from Angles to Matrix</vt:lpstr>
      <vt:lpstr>Rotation: from Angles to Matrix</vt:lpstr>
      <vt:lpstr>Rotation: from Angles to Matrix</vt:lpstr>
      <vt:lpstr>Rotation: from Angles to Matrix</vt:lpstr>
      <vt:lpstr>Rotation: from Angles to Matrix</vt:lpstr>
      <vt:lpstr>Rotation: from Angles to Matrix</vt:lpstr>
      <vt:lpstr>Rotation- Axis and Angle</vt:lpstr>
      <vt:lpstr>Linear Version of Perspective Projection</vt:lpstr>
      <vt:lpstr>Linear Matrix Equation of perspective projection</vt:lpstr>
      <vt:lpstr>Linear Version of Perspective Projection</vt:lpstr>
      <vt:lpstr>Linear Matrix Equation of perspective projection</vt:lpstr>
      <vt:lpstr>Three Camera Models</vt:lpstr>
      <vt:lpstr>Camera Models for a Plane </vt:lpstr>
      <vt:lpstr>Camera Models for a Plane </vt:lpstr>
      <vt:lpstr>Camera Models for a Plane </vt:lpstr>
      <vt:lpstr>Applications and Issues</vt:lpstr>
      <vt:lpstr>Camera Model Summary</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Computer Science</dc:creator>
  <cp:keywords/>
  <dc:description/>
  <cp:lastModifiedBy>Zhigang Zhu</cp:lastModifiedBy>
  <cp:revision>467</cp:revision>
  <cp:lastPrinted>1998-04-28T16:32:46Z</cp:lastPrinted>
  <dcterms:created xsi:type="dcterms:W3CDTF">2001-08-25T03:00:53Z</dcterms:created>
  <dcterms:modified xsi:type="dcterms:W3CDTF">2023-10-10T22:03:43Z</dcterms:modified>
</cp:coreProperties>
</file>