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1" r:id="rId2"/>
    <p:sldId id="342" r:id="rId3"/>
    <p:sldId id="491" r:id="rId4"/>
    <p:sldId id="487" r:id="rId5"/>
    <p:sldId id="486" r:id="rId6"/>
    <p:sldId id="495" r:id="rId7"/>
    <p:sldId id="496" r:id="rId8"/>
    <p:sldId id="498" r:id="rId9"/>
    <p:sldId id="505" r:id="rId10"/>
    <p:sldId id="497" r:id="rId11"/>
    <p:sldId id="536" r:id="rId12"/>
    <p:sldId id="494" r:id="rId13"/>
    <p:sldId id="499" r:id="rId14"/>
    <p:sldId id="501" r:id="rId15"/>
    <p:sldId id="502" r:id="rId16"/>
    <p:sldId id="514" r:id="rId17"/>
    <p:sldId id="535" r:id="rId18"/>
    <p:sldId id="537" r:id="rId19"/>
    <p:sldId id="504" r:id="rId20"/>
    <p:sldId id="515" r:id="rId21"/>
    <p:sldId id="516" r:id="rId22"/>
    <p:sldId id="500" r:id="rId23"/>
    <p:sldId id="517" r:id="rId24"/>
    <p:sldId id="518" r:id="rId25"/>
    <p:sldId id="519" r:id="rId26"/>
    <p:sldId id="520" r:id="rId27"/>
    <p:sldId id="521" r:id="rId28"/>
    <p:sldId id="522" r:id="rId29"/>
    <p:sldId id="531" r:id="rId30"/>
    <p:sldId id="532" r:id="rId31"/>
  </p:sldIdLst>
  <p:sldSz cx="9144000" cy="6858000" type="overhead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B753B0"/>
    <a:srgbClr val="0066FF"/>
    <a:srgbClr val="424680"/>
    <a:srgbClr val="D82204"/>
    <a:srgbClr val="FFCC99"/>
    <a:srgbClr val="CC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40" autoAdjust="0"/>
    <p:restoredTop sz="90171" autoAdjust="0"/>
  </p:normalViewPr>
  <p:slideViewPr>
    <p:cSldViewPr>
      <p:cViewPr varScale="1">
        <p:scale>
          <a:sx n="109" d="100"/>
          <a:sy n="109" d="100"/>
        </p:scale>
        <p:origin x="1128" y="192"/>
      </p:cViewPr>
      <p:guideLst>
        <p:guide orient="horz" pos="31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52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11876" y="9187816"/>
            <a:ext cx="428818" cy="3257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4" tIns="46988" rIns="95654" bIns="46988" anchor="ctr">
            <a:spAutoFit/>
          </a:bodyPr>
          <a:lstStyle/>
          <a:p>
            <a:pPr algn="r"/>
            <a:fld id="{555A7FCB-12C6-4C3E-9EE4-F8DB1CE303E1}" type="slidenum">
              <a:rPr lang="en-US" sz="1500">
                <a:latin typeface="Helvetica" pitchFamily="34" charset="0"/>
              </a:rPr>
              <a:pPr algn="r"/>
              <a:t>‹#›</a:t>
            </a:fld>
            <a:endParaRPr lang="en-US" sz="15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24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11876" y="9187816"/>
            <a:ext cx="428818" cy="3257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4" tIns="46988" rIns="95654" bIns="46988" anchor="ctr">
            <a:spAutoFit/>
          </a:bodyPr>
          <a:lstStyle/>
          <a:p>
            <a:pPr algn="r"/>
            <a:fld id="{DC48A5EE-5C39-4ADB-A17D-4133E941ECF7}" type="slidenum">
              <a:rPr lang="en-US" sz="1500">
                <a:latin typeface="Helvetica" pitchFamily="34" charset="0"/>
              </a:rPr>
              <a:pPr algn="r"/>
              <a:t>‹#›</a:t>
            </a:fld>
            <a:endParaRPr lang="en-US" sz="15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53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gher-order_term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 cap="flat"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7332" tIns="48666" rIns="97332" bIns="4866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Draw FOE on blackboard</a:t>
            </a:r>
          </a:p>
          <a:p>
            <a:endParaRPr lang="en-US" dirty="0"/>
          </a:p>
          <a:p>
            <a:r>
              <a:rPr lang="en-US" dirty="0"/>
              <a:t>Derive the relation when </a:t>
            </a:r>
            <a:r>
              <a:rPr lang="en-US" dirty="0" err="1"/>
              <a:t>Tz</a:t>
            </a:r>
            <a:r>
              <a:rPr lang="en-US" dirty="0"/>
              <a:t> = 0 and </a:t>
            </a:r>
            <a:r>
              <a:rPr lang="en-US" dirty="0" err="1"/>
              <a:t>Tz</a:t>
            </a:r>
            <a:r>
              <a:rPr lang="en-US" dirty="0"/>
              <a:t> &lt;&gt;0</a:t>
            </a:r>
          </a:p>
          <a:p>
            <a:endParaRPr lang="en-US" dirty="0"/>
          </a:p>
          <a:p>
            <a:r>
              <a:rPr lang="en-US" dirty="0"/>
              <a:t>(1) </a:t>
            </a:r>
            <a:r>
              <a:rPr lang="en-US" dirty="0" err="1"/>
              <a:t>Tz</a:t>
            </a:r>
            <a:r>
              <a:rPr lang="en-US" dirty="0"/>
              <a:t> = 0</a:t>
            </a:r>
          </a:p>
          <a:p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) =(-f </a:t>
            </a:r>
            <a:r>
              <a:rPr lang="en-US" dirty="0" err="1"/>
              <a:t>Tx</a:t>
            </a:r>
            <a:r>
              <a:rPr lang="en-US" dirty="0"/>
              <a:t> ,  -f Ty) /Z = -f/Z  (</a:t>
            </a:r>
            <a:r>
              <a:rPr lang="en-US" dirty="0" err="1"/>
              <a:t>Tx</a:t>
            </a:r>
            <a:r>
              <a:rPr lang="en-US" dirty="0"/>
              <a:t>,  Ty)</a:t>
            </a:r>
          </a:p>
          <a:p>
            <a:endParaRPr lang="en-US" dirty="0"/>
          </a:p>
          <a:p>
            <a:r>
              <a:rPr lang="en-US" dirty="0"/>
              <a:t>Note: parallel velocity field</a:t>
            </a:r>
          </a:p>
          <a:p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Tz</a:t>
            </a:r>
            <a:r>
              <a:rPr lang="en-US" dirty="0"/>
              <a:t> &lt;&gt;0</a:t>
            </a:r>
          </a:p>
          <a:p>
            <a:endParaRPr lang="en-US" dirty="0"/>
          </a:p>
          <a:p>
            <a:r>
              <a:rPr lang="en-US" dirty="0"/>
              <a:t>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) =(</a:t>
            </a:r>
            <a:r>
              <a:rPr lang="en-US" dirty="0" err="1"/>
              <a:t>xTz</a:t>
            </a:r>
            <a:r>
              <a:rPr lang="en-US" dirty="0"/>
              <a:t> - f </a:t>
            </a:r>
            <a:r>
              <a:rPr lang="en-US" dirty="0" err="1"/>
              <a:t>Tx</a:t>
            </a:r>
            <a:r>
              <a:rPr lang="en-US" dirty="0"/>
              <a:t> , </a:t>
            </a:r>
            <a:r>
              <a:rPr lang="en-US" dirty="0" err="1"/>
              <a:t>yTz</a:t>
            </a:r>
            <a:r>
              <a:rPr lang="en-US" dirty="0"/>
              <a:t> - f Ty) /Z = </a:t>
            </a:r>
            <a:r>
              <a:rPr lang="en-US" dirty="0" err="1"/>
              <a:t>Tz</a:t>
            </a:r>
            <a:r>
              <a:rPr lang="en-US" dirty="0"/>
              <a:t> / Z ( x – f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Tz</a:t>
            </a:r>
            <a:r>
              <a:rPr lang="en-US" dirty="0"/>
              <a:t>, y – f Ty/</a:t>
            </a:r>
            <a:r>
              <a:rPr lang="en-US" dirty="0" err="1"/>
              <a:t>Tz</a:t>
            </a:r>
            <a:r>
              <a:rPr lang="en-US" dirty="0"/>
              <a:t>)= </a:t>
            </a:r>
            <a:r>
              <a:rPr lang="en-US" dirty="0" err="1"/>
              <a:t>Tz</a:t>
            </a:r>
            <a:r>
              <a:rPr lang="en-US" dirty="0"/>
              <a:t> (x-x0, y-y0) /Z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err="1"/>
              <a:t>vx</a:t>
            </a:r>
            <a:r>
              <a:rPr lang="en-US" dirty="0"/>
              <a:t>/ </a:t>
            </a:r>
            <a:r>
              <a:rPr lang="en-US" dirty="0" err="1"/>
              <a:t>vy</a:t>
            </a:r>
            <a:r>
              <a:rPr lang="en-US" dirty="0"/>
              <a:t> = (x-x0) / (y-y0)</a:t>
            </a:r>
          </a:p>
          <a:p>
            <a:r>
              <a:rPr lang="en-US" dirty="0"/>
              <a:t>Where FOE (x0, y0) = f/</a:t>
            </a:r>
            <a:r>
              <a:rPr lang="en-US" dirty="0" err="1"/>
              <a:t>Tz</a:t>
            </a:r>
            <a:r>
              <a:rPr lang="en-US" dirty="0"/>
              <a:t> (</a:t>
            </a:r>
            <a:r>
              <a:rPr lang="en-US" dirty="0" err="1"/>
              <a:t>Tx</a:t>
            </a:r>
            <a:r>
              <a:rPr lang="en-US" dirty="0"/>
              <a:t>, Ty)</a:t>
            </a:r>
          </a:p>
          <a:p>
            <a:endParaRPr lang="en-US" dirty="0"/>
          </a:p>
          <a:p>
            <a:r>
              <a:rPr lang="en-US" dirty="0"/>
              <a:t>v = |(</a:t>
            </a:r>
            <a:r>
              <a:rPr lang="en-US" dirty="0" err="1"/>
              <a:t>vx,vy</a:t>
            </a:r>
            <a:r>
              <a:rPr lang="en-US" dirty="0"/>
              <a:t>)|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 err="1"/>
              <a:t>n</a:t>
            </a:r>
            <a:r>
              <a:rPr lang="en-US" baseline="30000" dirty="0" err="1"/>
              <a:t>T</a:t>
            </a:r>
            <a:r>
              <a:rPr lang="en-US" dirty="0"/>
              <a:t> = (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, </a:t>
            </a:r>
            <a:r>
              <a:rPr lang="en-US" dirty="0" err="1"/>
              <a:t>nz</a:t>
            </a:r>
            <a:r>
              <a:rPr lang="en-US" dirty="0"/>
              <a:t>)</a:t>
            </a:r>
          </a:p>
          <a:p>
            <a:r>
              <a:rPr lang="en-US" dirty="0"/>
              <a:t>P = (X, Y,Z)</a:t>
            </a:r>
            <a:r>
              <a:rPr lang="en-US" baseline="30000" dirty="0"/>
              <a:t>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 cap="flat"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7332" tIns="48666" rIns="97332" bIns="48666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45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 err="1"/>
              <a:t>Observatoion</a:t>
            </a:r>
            <a:r>
              <a:rPr lang="en-US" dirty="0"/>
              <a:t> 1 was derived from image motion equation since (</a:t>
            </a:r>
            <a:r>
              <a:rPr lang="en-US" dirty="0" err="1"/>
              <a:t>x,y</a:t>
            </a:r>
            <a:r>
              <a:rPr lang="en-US" dirty="0"/>
              <a:t>) is the same for two instantaneously coincident points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http://en.wikipedia.org/wiki/Optical_flow</a:t>
            </a:r>
          </a:p>
          <a:p>
            <a:endParaRPr lang="en-US" dirty="0"/>
          </a:p>
          <a:p>
            <a:r>
              <a:rPr lang="en-US" dirty="0"/>
              <a:t>For a 2D+</a:t>
            </a:r>
            <a:r>
              <a:rPr lang="en-US" i="1" dirty="0"/>
              <a:t>t</a:t>
            </a:r>
            <a:r>
              <a:rPr lang="en-US" dirty="0"/>
              <a:t> dimensional case (3D or </a:t>
            </a:r>
            <a:r>
              <a:rPr lang="en-US" i="1" dirty="0"/>
              <a:t>n</a:t>
            </a:r>
            <a:r>
              <a:rPr lang="en-US" dirty="0"/>
              <a:t>-D cases are similar) a voxel at location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with intensity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will have moved by </a:t>
            </a:r>
            <a:r>
              <a:rPr lang="en-US" dirty="0" err="1"/>
              <a:t>δ</a:t>
            </a:r>
            <a:r>
              <a:rPr lang="en-US" i="1" dirty="0" err="1"/>
              <a:t>x</a:t>
            </a:r>
            <a:r>
              <a:rPr lang="en-US" dirty="0"/>
              <a:t>, </a:t>
            </a:r>
            <a:r>
              <a:rPr lang="en-US" dirty="0" err="1"/>
              <a:t>δ</a:t>
            </a:r>
            <a:r>
              <a:rPr lang="en-US" i="1" dirty="0" err="1"/>
              <a:t>y</a:t>
            </a:r>
            <a:r>
              <a:rPr lang="en-US" dirty="0"/>
              <a:t> and </a:t>
            </a:r>
            <a:r>
              <a:rPr lang="en-US" dirty="0" err="1"/>
              <a:t>δ</a:t>
            </a:r>
            <a:r>
              <a:rPr lang="en-US" i="1" dirty="0" err="1"/>
              <a:t>t</a:t>
            </a:r>
            <a:r>
              <a:rPr lang="en-US" dirty="0"/>
              <a:t> between the two image frames, and the following </a:t>
            </a:r>
            <a:r>
              <a:rPr lang="en-US" i="1" dirty="0"/>
              <a:t>image constraint equation</a:t>
            </a:r>
            <a:r>
              <a:rPr lang="en-US" dirty="0"/>
              <a:t> can be given:</a:t>
            </a:r>
          </a:p>
          <a:p>
            <a:endParaRPr lang="en-US" dirty="0"/>
          </a:p>
          <a:p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=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dirty="0" err="1"/>
              <a:t>δ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 + </a:t>
            </a:r>
            <a:r>
              <a:rPr lang="en-US" dirty="0" err="1"/>
              <a:t>δ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 + </a:t>
            </a:r>
            <a:r>
              <a:rPr lang="en-US" dirty="0" err="1"/>
              <a:t>δ</a:t>
            </a:r>
            <a:r>
              <a:rPr lang="en-US" i="1" dirty="0" err="1"/>
              <a:t>t</a:t>
            </a:r>
            <a:r>
              <a:rPr lang="en-US" dirty="0"/>
              <a:t>) Assuming the movement to be small, the image constraint at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with Taylor series can be developed to get:</a:t>
            </a:r>
          </a:p>
          <a:p>
            <a:endParaRPr lang="en-US" dirty="0">
              <a:hlinkClick r:id="rId3" tooltip="Higher-order terms"/>
            </a:endParaRPr>
          </a:p>
          <a:p>
            <a:endParaRPr lang="en-US" dirty="0"/>
          </a:p>
          <a:p>
            <a:r>
              <a:rPr lang="en-US" dirty="0"/>
              <a:t>---------------------------</a:t>
            </a:r>
          </a:p>
          <a:p>
            <a:r>
              <a:rPr lang="en-US" dirty="0"/>
              <a:t>Partial derivatives in x, y, and t directions</a:t>
            </a:r>
          </a:p>
          <a:p>
            <a:endParaRPr lang="en-US" dirty="0"/>
          </a:p>
          <a:p>
            <a:r>
              <a:rPr lang="en-US" dirty="0"/>
              <a:t>Ex dx/</a:t>
            </a:r>
            <a:r>
              <a:rPr lang="en-US" dirty="0" err="1"/>
              <a:t>dt</a:t>
            </a:r>
            <a:r>
              <a:rPr lang="en-US" dirty="0"/>
              <a:t> + </a:t>
            </a:r>
            <a:r>
              <a:rPr lang="en-US" dirty="0" err="1"/>
              <a:t>Ey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+ Et = 0 </a:t>
            </a:r>
          </a:p>
          <a:p>
            <a:endParaRPr lang="en-US" dirty="0"/>
          </a:p>
          <a:p>
            <a:r>
              <a:rPr lang="en-US" dirty="0"/>
              <a:t>Check the text book !</a:t>
            </a:r>
          </a:p>
          <a:p>
            <a:endParaRPr lang="en-US" dirty="0"/>
          </a:p>
          <a:p>
            <a:r>
              <a:rPr lang="en-US" dirty="0"/>
              <a:t>Aperture problem : two variables, one equation for each point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/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Illustrate the geometry on blackboard using figures</a:t>
            </a:r>
          </a:p>
          <a:p>
            <a:endParaRPr lang="en-US" dirty="0"/>
          </a:p>
          <a:p>
            <a:r>
              <a:rPr lang="en-US" dirty="0"/>
              <a:t>Motion of the camera</a:t>
            </a:r>
          </a:p>
          <a:p>
            <a:endParaRPr lang="en-US" dirty="0"/>
          </a:p>
          <a:p>
            <a:r>
              <a:rPr lang="en-US" dirty="0"/>
              <a:t>Angular velocity: rotation axis and angle, so w x P (cross product) is the move of P by rotation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/>
              <a:t>Illustrate the geometry on blackboard using figures</a:t>
            </a:r>
          </a:p>
          <a:p>
            <a:endParaRPr lang="en-US"/>
          </a:p>
          <a:p>
            <a:r>
              <a:rPr lang="en-US"/>
              <a:t>P’ after motion</a:t>
            </a:r>
          </a:p>
          <a:p>
            <a:r>
              <a:rPr lang="en-US"/>
              <a:t>P before motion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/>
              <a:t>V = dp / dt = d (f P/Z) /dt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8650" y="285750"/>
            <a:ext cx="2109788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85750"/>
            <a:ext cx="6178550" cy="3829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52600"/>
            <a:ext cx="38481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481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04800" y="476250"/>
            <a:ext cx="3048000" cy="342900"/>
          </a:xfrm>
          <a:prstGeom prst="rect">
            <a:avLst/>
          </a:prstGeom>
          <a:gradFill rotWithShape="0">
            <a:gsLst>
              <a:gs pos="0">
                <a:srgbClr val="292929"/>
              </a:gs>
              <a:gs pos="100000">
                <a:srgbClr val="2242A8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533400" y="228600"/>
            <a:ext cx="228600" cy="228600"/>
          </a:xfrm>
          <a:prstGeom prst="rect">
            <a:avLst/>
          </a:prstGeom>
          <a:solidFill>
            <a:srgbClr val="424680"/>
          </a:solidFill>
          <a:ln w="12700">
            <a:solidFill>
              <a:srgbClr val="454A8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33400" y="533400"/>
            <a:ext cx="228600" cy="228600"/>
          </a:xfrm>
          <a:prstGeom prst="rect">
            <a:avLst/>
          </a:prstGeom>
          <a:solidFill>
            <a:srgbClr val="A5253D"/>
          </a:solidFill>
          <a:ln w="12700">
            <a:solidFill>
              <a:srgbClr val="A5253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228600" y="838200"/>
            <a:ext cx="228600" cy="2286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228600" y="228600"/>
            <a:ext cx="228600" cy="228600"/>
          </a:xfrm>
          <a:prstGeom prst="rect">
            <a:avLst/>
          </a:prstGeom>
          <a:solidFill>
            <a:srgbClr val="D82204"/>
          </a:solidFill>
          <a:ln w="12700">
            <a:solidFill>
              <a:srgbClr val="D8220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228600" y="533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533400" y="838200"/>
            <a:ext cx="228600" cy="228600"/>
          </a:xfrm>
          <a:prstGeom prst="rect">
            <a:avLst/>
          </a:prstGeom>
          <a:solidFill>
            <a:srgbClr val="AA583E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3352800" y="476250"/>
            <a:ext cx="5656263" cy="342900"/>
          </a:xfrm>
          <a:prstGeom prst="rect">
            <a:avLst/>
          </a:prstGeom>
          <a:solidFill>
            <a:srgbClr val="2242A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76675" y="285750"/>
            <a:ext cx="5211763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752600"/>
            <a:ext cx="78486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69" name="Group 45"/>
          <p:cNvGrpSpPr>
            <a:grpSpLocks/>
          </p:cNvGrpSpPr>
          <p:nvPr userDrawn="1"/>
        </p:nvGrpSpPr>
        <p:grpSpPr bwMode="auto">
          <a:xfrm>
            <a:off x="762000" y="190500"/>
            <a:ext cx="2819400" cy="638175"/>
            <a:chOff x="480" y="120"/>
            <a:chExt cx="1776" cy="402"/>
          </a:xfrm>
        </p:grpSpPr>
        <p:sp>
          <p:nvSpPr>
            <p:cNvPr id="1070" name="Text Box 46"/>
            <p:cNvSpPr txBox="1">
              <a:spLocks noChangeArrowheads="1"/>
            </p:cNvSpPr>
            <p:nvPr userDrawn="1"/>
          </p:nvSpPr>
          <p:spPr bwMode="auto">
            <a:xfrm>
              <a:off x="480" y="120"/>
              <a:ext cx="133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66FF"/>
                  </a:solidFill>
                </a:rPr>
                <a:t>3D Computer Vision</a:t>
              </a:r>
            </a:p>
          </p:txBody>
        </p:sp>
        <p:sp>
          <p:nvSpPr>
            <p:cNvPr id="1071" name="Text Box 47"/>
            <p:cNvSpPr txBox="1">
              <a:spLocks noChangeArrowheads="1"/>
            </p:cNvSpPr>
            <p:nvPr userDrawn="1"/>
          </p:nvSpPr>
          <p:spPr bwMode="auto">
            <a:xfrm>
              <a:off x="624" y="291"/>
              <a:ext cx="16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66FF"/>
                  </a:solidFill>
                </a:rPr>
                <a:t>and Video Computing</a:t>
              </a: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75000"/>
        <a:buFont typeface="Zapf Dingbats" charset="2"/>
        <a:buChar char="n"/>
        <a:defRPr sz="2400">
          <a:solidFill>
            <a:srgbClr val="C0C0C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Zapf Dingbats" charset="2"/>
        <a:buChar char="l"/>
        <a:defRPr sz="2200">
          <a:solidFill>
            <a:srgbClr val="C0C0C0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5000"/>
        <a:buFont typeface="Zapf Dingbats" charset="2"/>
        <a:buChar char="n"/>
        <a:defRPr sz="2000">
          <a:solidFill>
            <a:srgbClr val="C0C0C0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2" charset="2"/>
        <a:buChar char="n"/>
        <a:defRPr>
          <a:solidFill>
            <a:srgbClr val="C0C0C0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/Users/zzhu/Documents/Mac-Pro-Zhu-2014/Zhigang-Zhu/Teaching/VisionCourse/Spring2022-CSc471/Slides/vtswings.mpeg" TargetMode="External"/><Relationship Id="rId1" Type="http://schemas.microsoft.com/office/2007/relationships/media" Target="file:////Users/zzhu/Documents/Mac-Pro-Zhu-2014/Zhigang-Zhu/Teaching/VisionCourse/Spring2022-CSc471/Slides/vtswings.mpeg" TargetMode="Externa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/Users/zzhu/Documents/Mac-Pro-Zhu-2014/Zhigang-Zhu/Teaching/VisionCourse/Spring2022-CSc471/Slides/vtswings.mpeg" TargetMode="External"/><Relationship Id="rId1" Type="http://schemas.microsoft.com/office/2007/relationships/media" Target="file:////Users/zzhu/Documents/Mac-Pro-Zhu-2014/Zhigang-Zhu/Teaching/VisionCourse/Spring2022-CSc471/Slides/vtswings.mpeg" TargetMode="Externa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igher-order_terms" TargetMode="External"/><Relationship Id="rId3" Type="http://schemas.openxmlformats.org/officeDocument/2006/relationships/oleObject" Target="../embeddings/oleObject30.bin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00" name="Rectangle 12"/>
          <p:cNvSpPr>
            <a:spLocks noGrp="1" noChangeArrowheads="1"/>
          </p:cNvSpPr>
          <p:nvPr>
            <p:ph type="title"/>
          </p:nvPr>
        </p:nvSpPr>
        <p:spPr>
          <a:xfrm>
            <a:off x="6294438" y="381000"/>
            <a:ext cx="2849562" cy="533400"/>
          </a:xfrm>
        </p:spPr>
        <p:txBody>
          <a:bodyPr/>
          <a:lstStyle/>
          <a:p>
            <a:r>
              <a:rPr lang="en-US" sz="3200">
                <a:solidFill>
                  <a:srgbClr val="969696"/>
                </a:solidFill>
              </a:rPr>
              <a:t>3D Vision</a:t>
            </a:r>
          </a:p>
        </p:txBody>
      </p:sp>
      <p:sp>
        <p:nvSpPr>
          <p:cNvPr id="19150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0" y="3429000"/>
            <a:ext cx="4572000" cy="109378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200">
                <a:solidFill>
                  <a:srgbClr val="D82204"/>
                </a:solidFill>
              </a:rPr>
              <a:t>Topic 4 of Part II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200">
                <a:solidFill>
                  <a:srgbClr val="D82204"/>
                </a:solidFill>
              </a:rPr>
              <a:t>Visual Motion</a:t>
            </a:r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3599627" y="1420813"/>
            <a:ext cx="194316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0" i="1" dirty="0">
                <a:solidFill>
                  <a:srgbClr val="0066FF"/>
                </a:solidFill>
              </a:rPr>
              <a:t>CSC I6716</a:t>
            </a:r>
          </a:p>
          <a:p>
            <a:pPr algn="ctr"/>
            <a:r>
              <a:rPr lang="en-US" sz="2800" b="0" i="1" dirty="0">
                <a:solidFill>
                  <a:srgbClr val="0066FF"/>
                </a:solidFill>
              </a:rPr>
              <a:t>Fall 2023</a:t>
            </a:r>
          </a:p>
        </p:txBody>
      </p:sp>
      <p:pic>
        <p:nvPicPr>
          <p:cNvPr id="191508" name="vtswings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048000"/>
            <a:ext cx="2667000" cy="1817688"/>
          </a:xfrm>
          <a:prstGeom prst="rect">
            <a:avLst/>
          </a:prstGeom>
          <a:noFill/>
        </p:spPr>
      </p:pic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0" y="6400800"/>
            <a:ext cx="8610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Cover Image/video credits: Rick Szeliski, MSR</a:t>
            </a:r>
          </a:p>
        </p:txBody>
      </p:sp>
      <p:sp>
        <p:nvSpPr>
          <p:cNvPr id="191513" name="Rectangle 25"/>
          <p:cNvSpPr>
            <a:spLocks noChangeArrowheads="1"/>
          </p:cNvSpPr>
          <p:nvPr/>
        </p:nvSpPr>
        <p:spPr bwMode="auto">
          <a:xfrm>
            <a:off x="228600" y="5791200"/>
            <a:ext cx="89154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</a:rPr>
              <a:t>Zhigang Zhu, City College of New York  zzhu@ccny.cuny.edu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99" fill="hold"/>
                                        <p:tgtEl>
                                          <p:spTgt spid="191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150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1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1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1508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 dirty="0"/>
              <a:t>Basic Equations of Motion Field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724400" cy="3733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Notes: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Take the time derivative of both sides of the projection equation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motion field is the sum of two components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Translational part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Rotational part</a:t>
            </a:r>
          </a:p>
          <a:p>
            <a:pPr lvl="2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Assume known intrinsic  parameters</a:t>
            </a:r>
          </a:p>
        </p:txBody>
      </p:sp>
      <p:graphicFrame>
        <p:nvGraphicFramePr>
          <p:cNvPr id="1036292" name="Object 4"/>
          <p:cNvGraphicFramePr>
            <a:graphicFrameLocks noChangeAspect="1"/>
          </p:cNvGraphicFramePr>
          <p:nvPr/>
        </p:nvGraphicFramePr>
        <p:xfrm>
          <a:off x="5575300" y="1398588"/>
          <a:ext cx="25034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7893" imgH="393529" progId="Equation.3">
                  <p:embed/>
                </p:oleObj>
              </mc:Choice>
              <mc:Fallback>
                <p:oleObj name="Equation" r:id="rId3" imgW="1167893" imgH="393529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398588"/>
                        <a:ext cx="2503488" cy="842962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00" name="Object 12"/>
          <p:cNvGraphicFramePr>
            <a:graphicFrameLocks noChangeAspect="1"/>
          </p:cNvGraphicFramePr>
          <p:nvPr/>
        </p:nvGraphicFramePr>
        <p:xfrm>
          <a:off x="7391400" y="2667000"/>
          <a:ext cx="1143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9" imgH="393529" progId="Equation.3">
                  <p:embed/>
                </p:oleObj>
              </mc:Choice>
              <mc:Fallback>
                <p:oleObj name="Equation" r:id="rId5" imgW="533169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67000"/>
                        <a:ext cx="1143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01" name="Object 13"/>
          <p:cNvGraphicFramePr>
            <a:graphicFrameLocks noChangeAspect="1"/>
          </p:cNvGraphicFramePr>
          <p:nvPr/>
        </p:nvGraphicFramePr>
        <p:xfrm>
          <a:off x="4572000" y="2971800"/>
          <a:ext cx="2274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4781" imgH="177723" progId="Equation.3">
                  <p:embed/>
                </p:oleObj>
              </mc:Choice>
              <mc:Fallback>
                <p:oleObj name="Equation" r:id="rId7" imgW="964781" imgH="177723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2274888" cy="419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302" name="AutoShape 14"/>
          <p:cNvSpPr>
            <a:spLocks noChangeArrowheads="1"/>
          </p:cNvSpPr>
          <p:nvPr/>
        </p:nvSpPr>
        <p:spPr bwMode="auto">
          <a:xfrm>
            <a:off x="6934200" y="2362200"/>
            <a:ext cx="381000" cy="2133600"/>
          </a:xfrm>
          <a:prstGeom prst="downArrow">
            <a:avLst>
              <a:gd name="adj1" fmla="val 50000"/>
              <a:gd name="adj2" fmla="val 14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2200275" y="299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36309" name="Group 21"/>
          <p:cNvGrpSpPr>
            <a:grpSpLocks/>
          </p:cNvGrpSpPr>
          <p:nvPr/>
        </p:nvGrpSpPr>
        <p:grpSpPr bwMode="auto">
          <a:xfrm>
            <a:off x="1981200" y="4589463"/>
            <a:ext cx="6589713" cy="2268537"/>
            <a:chOff x="985" y="2671"/>
            <a:chExt cx="4151" cy="1429"/>
          </a:xfrm>
        </p:grpSpPr>
        <p:graphicFrame>
          <p:nvGraphicFramePr>
            <p:cNvPr id="1036303" name="Object 15"/>
            <p:cNvGraphicFramePr>
              <a:graphicFrameLocks noChangeAspect="1"/>
            </p:cNvGraphicFramePr>
            <p:nvPr/>
          </p:nvGraphicFramePr>
          <p:xfrm>
            <a:off x="985" y="2671"/>
            <a:ext cx="3918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94200" imgH="762000" progId="Equation.3">
                    <p:embed/>
                  </p:oleObj>
                </mc:Choice>
                <mc:Fallback>
                  <p:oleObj name="Equation" r:id="rId9" imgW="4394200" imgH="7620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2671"/>
                          <a:ext cx="3918" cy="681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305" name="AutoShape 17"/>
            <p:cNvSpPr>
              <a:spLocks/>
            </p:cNvSpPr>
            <p:nvPr/>
          </p:nvSpPr>
          <p:spPr bwMode="auto">
            <a:xfrm rot="16225715" flipV="1">
              <a:off x="2280" y="2760"/>
              <a:ext cx="240" cy="1632"/>
            </a:xfrm>
            <a:prstGeom prst="leftBrace">
              <a:avLst>
                <a:gd name="adj1" fmla="val 56667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6" name="AutoShape 18"/>
            <p:cNvSpPr>
              <a:spLocks/>
            </p:cNvSpPr>
            <p:nvPr/>
          </p:nvSpPr>
          <p:spPr bwMode="auto">
            <a:xfrm rot="16225715" flipV="1">
              <a:off x="4008" y="2998"/>
              <a:ext cx="240" cy="1152"/>
            </a:xfrm>
            <a:prstGeom prst="leftBrace">
              <a:avLst>
                <a:gd name="adj1" fmla="val 40000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7" name="Text Box 19"/>
            <p:cNvSpPr txBox="1">
              <a:spLocks noChangeArrowheads="1"/>
            </p:cNvSpPr>
            <p:nvPr/>
          </p:nvSpPr>
          <p:spPr bwMode="auto">
            <a:xfrm>
              <a:off x="1440" y="3696"/>
              <a:ext cx="17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Rotation part: no depth information</a:t>
              </a:r>
            </a:p>
          </p:txBody>
        </p:sp>
        <p:sp>
          <p:nvSpPr>
            <p:cNvPr id="1036308" name="Text Box 20"/>
            <p:cNvSpPr txBox="1">
              <a:spLocks noChangeArrowheads="1"/>
            </p:cNvSpPr>
            <p:nvPr/>
          </p:nvSpPr>
          <p:spPr bwMode="auto">
            <a:xfrm>
              <a:off x="3360" y="374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Translation part: depth Z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450-4DDE-0548-A883-E6A303E1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CDC9-55E8-ED4F-9492-64AF419A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285750"/>
            <a:ext cx="4914900" cy="609600"/>
          </a:xfrm>
        </p:spPr>
        <p:txBody>
          <a:bodyPr/>
          <a:lstStyle/>
          <a:p>
            <a:r>
              <a:rPr lang="en-US" dirty="0"/>
              <a:t>Motion Field vs. Disparity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33400"/>
          </a:xfrm>
          <a:noFill/>
          <a:ln/>
        </p:spPr>
        <p:txBody>
          <a:bodyPr/>
          <a:lstStyle/>
          <a:p>
            <a:r>
              <a:rPr lang="en-US">
                <a:cs typeface="Times New Roman" pitchFamily="18" charset="0"/>
              </a:rPr>
              <a:t>Correspondence and Point Displacements</a:t>
            </a:r>
          </a:p>
        </p:txBody>
      </p:sp>
      <p:graphicFrame>
        <p:nvGraphicFramePr>
          <p:cNvPr id="1030176" name="Group 32"/>
          <p:cNvGraphicFramePr>
            <a:graphicFrameLocks noGrp="1"/>
          </p:cNvGraphicFramePr>
          <p:nvPr/>
        </p:nvGraphicFramePr>
        <p:xfrm>
          <a:off x="1447800" y="2057400"/>
          <a:ext cx="6096000" cy="3022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Stereo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Motion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Disparity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Motion 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Displacement – (dx, dy)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Differential concept – velocity (v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, v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), i.e. time derivative (dx/dt, dy/dt)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No such constraint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Consecutive frame close to guarantee good discrete approximation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85750"/>
            <a:ext cx="5753100" cy="609600"/>
          </a:xfrm>
        </p:spPr>
        <p:txBody>
          <a:bodyPr/>
          <a:lstStyle/>
          <a:p>
            <a:r>
              <a:rPr lang="en-US" dirty="0"/>
              <a:t>Special Case 1: Pure Translation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495800" cy="5410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Pure Translation (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dirty="0">
                <a:cs typeface="Times New Roman" pitchFamily="18" charset="0"/>
              </a:rPr>
              <a:t> =0)</a:t>
            </a:r>
          </a:p>
          <a:p>
            <a:pPr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Radial Motion Field (</a:t>
            </a:r>
            <a:r>
              <a:rPr lang="en-US" sz="1800" dirty="0" err="1">
                <a:cs typeface="Times New Roman" pitchFamily="18" charset="0"/>
              </a:rPr>
              <a:t>Tz</a:t>
            </a:r>
            <a:r>
              <a:rPr lang="en-US" sz="1800" dirty="0">
                <a:cs typeface="Times New Roman" pitchFamily="18" charset="0"/>
              </a:rPr>
              <a:t> &lt;&gt; 0)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 Vanishing point p0 =(x</a:t>
            </a:r>
            <a:r>
              <a:rPr lang="en-US" sz="1800" baseline="-25000" dirty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, y</a:t>
            </a:r>
            <a:r>
              <a:rPr lang="en-US" sz="1800" baseline="-25000" dirty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 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motion direction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FOE (focus of expansion)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Vectors away from p0 if 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 &lt; 0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FOC (focus of contraction)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Vectors towards p0 if 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 &gt; 0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Depth estimation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depth inversely proportional to magnitude of motion vector v, and also proportional to distance from p to p</a:t>
            </a:r>
            <a:r>
              <a:rPr lang="en-US" sz="1600" baseline="-25000" dirty="0">
                <a:cs typeface="Times New Roman" pitchFamily="18" charset="0"/>
              </a:rPr>
              <a:t>0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Parallel Motion Field (</a:t>
            </a:r>
            <a:r>
              <a:rPr lang="en-US" sz="1800" dirty="0" err="1">
                <a:cs typeface="Times New Roman" pitchFamily="18" charset="0"/>
              </a:rPr>
              <a:t>Tz</a:t>
            </a:r>
            <a:r>
              <a:rPr lang="en-US" sz="1800" dirty="0">
                <a:cs typeface="Times New Roman" pitchFamily="18" charset="0"/>
              </a:rPr>
              <a:t>= 0)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Depth estimation: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depth inversely proportional to magnitude of motion vector v</a:t>
            </a:r>
          </a:p>
        </p:txBody>
      </p:sp>
      <p:graphicFrame>
        <p:nvGraphicFramePr>
          <p:cNvPr id="1040388" name="Object 4"/>
          <p:cNvGraphicFramePr>
            <a:graphicFrameLocks noChangeAspect="1"/>
          </p:cNvGraphicFramePr>
          <p:nvPr/>
        </p:nvGraphicFramePr>
        <p:xfrm>
          <a:off x="5410200" y="990600"/>
          <a:ext cx="26781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762000" progId="Equation.3">
                  <p:embed/>
                </p:oleObj>
              </mc:Choice>
              <mc:Fallback>
                <p:oleObj name="Equation" r:id="rId3" imgW="1892300" imgH="7620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90600"/>
                        <a:ext cx="2678113" cy="10810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399" name="Group 15"/>
          <p:cNvGrpSpPr>
            <a:grpSpLocks/>
          </p:cNvGrpSpPr>
          <p:nvPr/>
        </p:nvGrpSpPr>
        <p:grpSpPr bwMode="auto">
          <a:xfrm>
            <a:off x="5019675" y="2057400"/>
            <a:ext cx="2555875" cy="2643188"/>
            <a:chOff x="3162" y="1296"/>
            <a:chExt cx="1610" cy="1665"/>
          </a:xfrm>
        </p:grpSpPr>
        <p:graphicFrame>
          <p:nvGraphicFramePr>
            <p:cNvPr id="1040389" name="Object 5"/>
            <p:cNvGraphicFramePr>
              <a:graphicFrameLocks noChangeAspect="1"/>
            </p:cNvGraphicFramePr>
            <p:nvPr/>
          </p:nvGraphicFramePr>
          <p:xfrm>
            <a:off x="3696" y="1968"/>
            <a:ext cx="107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06500" imgH="508000" progId="Equation.3">
                    <p:embed/>
                  </p:oleObj>
                </mc:Choice>
                <mc:Fallback>
                  <p:oleObj name="Equation" r:id="rId5" imgW="1206500" imgH="5080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68"/>
                          <a:ext cx="1076" cy="454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390" name="Object 6"/>
            <p:cNvGraphicFramePr>
              <a:graphicFrameLocks noChangeAspect="1"/>
            </p:cNvGraphicFramePr>
            <p:nvPr/>
          </p:nvGraphicFramePr>
          <p:xfrm>
            <a:off x="3456" y="1392"/>
            <a:ext cx="88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90600" imgH="508000" progId="Equation.3">
                    <p:embed/>
                  </p:oleObj>
                </mc:Choice>
                <mc:Fallback>
                  <p:oleObj name="Equation" r:id="rId7" imgW="990600" imgH="5080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392"/>
                          <a:ext cx="883" cy="454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391" name="AutoShape 7"/>
            <p:cNvSpPr>
              <a:spLocks noChangeArrowheads="1"/>
            </p:cNvSpPr>
            <p:nvPr/>
          </p:nvSpPr>
          <p:spPr bwMode="auto">
            <a:xfrm>
              <a:off x="4368" y="1296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0392" name="Object 8"/>
            <p:cNvGraphicFramePr>
              <a:graphicFrameLocks noChangeAspect="1"/>
            </p:cNvGraphicFramePr>
            <p:nvPr/>
          </p:nvGraphicFramePr>
          <p:xfrm>
            <a:off x="3162" y="2614"/>
            <a:ext cx="148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63560" imgH="393480" progId="Equation.3">
                    <p:embed/>
                  </p:oleObj>
                </mc:Choice>
                <mc:Fallback>
                  <p:oleObj name="Equation" r:id="rId9" imgW="1663560" imgH="39348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2614"/>
                          <a:ext cx="1484" cy="347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0400" name="Group 16"/>
          <p:cNvGrpSpPr>
            <a:grpSpLocks/>
          </p:cNvGrpSpPr>
          <p:nvPr/>
        </p:nvGrpSpPr>
        <p:grpSpPr bwMode="auto">
          <a:xfrm>
            <a:off x="5791200" y="2133600"/>
            <a:ext cx="3048000" cy="4211638"/>
            <a:chOff x="3648" y="1344"/>
            <a:chExt cx="1920" cy="2653"/>
          </a:xfrm>
        </p:grpSpPr>
        <p:graphicFrame>
          <p:nvGraphicFramePr>
            <p:cNvPr id="1040393" name="Object 9"/>
            <p:cNvGraphicFramePr>
              <a:graphicFrameLocks noChangeAspect="1"/>
            </p:cNvGraphicFramePr>
            <p:nvPr/>
          </p:nvGraphicFramePr>
          <p:xfrm>
            <a:off x="4224" y="3072"/>
            <a:ext cx="94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54100" imgH="508000" progId="Equation.3">
                    <p:embed/>
                  </p:oleObj>
                </mc:Choice>
                <mc:Fallback>
                  <p:oleObj name="Equation" r:id="rId11" imgW="1054100" imgH="5080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72"/>
                          <a:ext cx="940" cy="454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394" name="AutoShape 10"/>
            <p:cNvSpPr>
              <a:spLocks noChangeArrowheads="1"/>
            </p:cNvSpPr>
            <p:nvPr/>
          </p:nvSpPr>
          <p:spPr bwMode="auto">
            <a:xfrm>
              <a:off x="4848" y="1344"/>
              <a:ext cx="192" cy="1632"/>
            </a:xfrm>
            <a:prstGeom prst="downArrow">
              <a:avLst>
                <a:gd name="adj1" fmla="val 50000"/>
                <a:gd name="adj2" fmla="val 21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395" name="Text Box 11"/>
            <p:cNvSpPr txBox="1">
              <a:spLocks noChangeArrowheads="1"/>
            </p:cNvSpPr>
            <p:nvPr/>
          </p:nvSpPr>
          <p:spPr bwMode="auto">
            <a:xfrm>
              <a:off x="5088" y="2352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Tz =0</a:t>
              </a:r>
            </a:p>
          </p:txBody>
        </p:sp>
        <p:graphicFrame>
          <p:nvGraphicFramePr>
            <p:cNvPr id="1040396" name="Object 12"/>
            <p:cNvGraphicFramePr>
              <a:graphicFrameLocks noChangeAspect="1"/>
            </p:cNvGraphicFramePr>
            <p:nvPr/>
          </p:nvGraphicFramePr>
          <p:xfrm>
            <a:off x="3648" y="3600"/>
            <a:ext cx="105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80588" imgH="444307" progId="Equation.3">
                    <p:embed/>
                  </p:oleObj>
                </mc:Choice>
                <mc:Fallback>
                  <p:oleObj name="Equation" r:id="rId13" imgW="1180588" imgH="444307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600"/>
                          <a:ext cx="1053" cy="397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285750"/>
            <a:ext cx="5372100" cy="609600"/>
          </a:xfrm>
        </p:spPr>
        <p:txBody>
          <a:bodyPr/>
          <a:lstStyle/>
          <a:p>
            <a:r>
              <a:rPr lang="en-US" dirty="0"/>
              <a:t>Special Case 2: Pure Rotation 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52578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Pure Rotation (T =0)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Does not carry 3D information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Motion Field (approximation)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Small motion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 quadratic polynomial in image coordinates (</a:t>
            </a:r>
            <a:r>
              <a:rPr lang="en-US" sz="2000" dirty="0" err="1">
                <a:cs typeface="Times New Roman" pitchFamily="18" charset="0"/>
              </a:rPr>
              <a:t>x,y,f</a:t>
            </a:r>
            <a:r>
              <a:rPr lang="en-US" sz="2000" dirty="0">
                <a:cs typeface="Times New Roman" pitchFamily="18" charset="0"/>
              </a:rPr>
              <a:t>)</a:t>
            </a:r>
            <a:r>
              <a:rPr lang="en-US" sz="2000" baseline="30000" dirty="0">
                <a:cs typeface="Times New Roman" pitchFamily="18" charset="0"/>
              </a:rPr>
              <a:t>T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Image Transformation between two frames (accurate)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Motion can be large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cs typeface="Times New Roman" pitchFamily="18" charset="0"/>
              </a:rPr>
              <a:t>Homography</a:t>
            </a:r>
            <a:r>
              <a:rPr lang="en-US" sz="2000" dirty="0">
                <a:cs typeface="Times New Roman" pitchFamily="18" charset="0"/>
              </a:rPr>
              <a:t> (3x3 matrix) for all points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Image mosaicing from a rotating camera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360 degree panorama</a:t>
            </a:r>
          </a:p>
        </p:txBody>
      </p:sp>
      <p:graphicFrame>
        <p:nvGraphicFramePr>
          <p:cNvPr id="1044485" name="Object 5"/>
          <p:cNvGraphicFramePr>
            <a:graphicFrameLocks noChangeAspect="1"/>
          </p:cNvGraphicFramePr>
          <p:nvPr/>
        </p:nvGraphicFramePr>
        <p:xfrm>
          <a:off x="5029200" y="1600200"/>
          <a:ext cx="38925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500" imgH="762000" progId="Equation.3">
                  <p:embed/>
                </p:oleObj>
              </mc:Choice>
              <mc:Fallback>
                <p:oleObj name="Equation" r:id="rId3" imgW="2857500" imgH="762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3892550" cy="10398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86" name="Object 6"/>
          <p:cNvGraphicFramePr>
            <a:graphicFrameLocks noChangeAspect="1"/>
          </p:cNvGraphicFramePr>
          <p:nvPr/>
        </p:nvGraphicFramePr>
        <p:xfrm>
          <a:off x="6553200" y="3657600"/>
          <a:ext cx="160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780" imgH="165028" progId="Equation.3">
                  <p:embed/>
                </p:oleObj>
              </mc:Choice>
              <mc:Fallback>
                <p:oleObj name="Equation" r:id="rId5" imgW="507780" imgH="165028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57600"/>
                        <a:ext cx="1600200" cy="520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87" name="Object 7"/>
          <p:cNvGraphicFramePr>
            <a:graphicFrameLocks noChangeAspect="1"/>
          </p:cNvGraphicFramePr>
          <p:nvPr/>
        </p:nvGraphicFramePr>
        <p:xfrm>
          <a:off x="7543800" y="4495800"/>
          <a:ext cx="914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9" imgH="393529" progId="Equation.3">
                  <p:embed/>
                </p:oleObj>
              </mc:Choice>
              <mc:Fallback>
                <p:oleObj name="Equation" r:id="rId7" imgW="533169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495800"/>
                        <a:ext cx="914400" cy="674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488" name="AutoShape 8"/>
          <p:cNvSpPr>
            <a:spLocks noChangeArrowheads="1"/>
          </p:cNvSpPr>
          <p:nvPr/>
        </p:nvSpPr>
        <p:spPr bwMode="auto">
          <a:xfrm>
            <a:off x="7086600" y="4267200"/>
            <a:ext cx="304800" cy="10668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4489" name="Object 9"/>
          <p:cNvGraphicFramePr>
            <a:graphicFrameLocks noChangeAspect="1"/>
          </p:cNvGraphicFramePr>
          <p:nvPr/>
        </p:nvGraphicFramePr>
        <p:xfrm>
          <a:off x="6572250" y="5427663"/>
          <a:ext cx="15605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4870" imgH="203024" progId="Equation.3">
                  <p:embed/>
                </p:oleObj>
              </mc:Choice>
              <mc:Fallback>
                <p:oleObj name="Equation" r:id="rId9" imgW="494870" imgH="203024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5427663"/>
                        <a:ext cx="1560513" cy="6397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90" name="Object 10"/>
          <p:cNvGraphicFramePr>
            <a:graphicFrameLocks noChangeAspect="1"/>
          </p:cNvGraphicFramePr>
          <p:nvPr/>
        </p:nvGraphicFramePr>
        <p:xfrm>
          <a:off x="6053138" y="4495800"/>
          <a:ext cx="10017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47" imgH="393529" progId="Equation.3">
                  <p:embed/>
                </p:oleObj>
              </mc:Choice>
              <mc:Fallback>
                <p:oleObj name="Equation" r:id="rId11" imgW="583947" imgH="393529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4495800"/>
                        <a:ext cx="1001712" cy="674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285750"/>
            <a:ext cx="5524500" cy="609600"/>
          </a:xfrm>
        </p:spPr>
        <p:txBody>
          <a:bodyPr/>
          <a:lstStyle/>
          <a:p>
            <a:r>
              <a:rPr lang="en-US" dirty="0"/>
              <a:t>Special Case 3: Moving Plane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60198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Planes are common in the man-made world</a:t>
            </a:r>
          </a:p>
          <a:p>
            <a:pPr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Motion Field (approximation)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Given small motion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 quadratic polynomial in image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Image Transformation between two frames (accurate)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Any amount of motion (arbitrary)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cs typeface="Times New Roman" pitchFamily="18" charset="0"/>
              </a:rPr>
              <a:t>Homography</a:t>
            </a:r>
            <a:r>
              <a:rPr lang="en-US" sz="1800" dirty="0">
                <a:cs typeface="Times New Roman" pitchFamily="18" charset="0"/>
              </a:rPr>
              <a:t> (3x3 matrix) for all points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See Topic 5 Camera Models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Image Mosaicing for a planar scene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Aerial image sequence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Video of blackboard</a:t>
            </a:r>
          </a:p>
        </p:txBody>
      </p:sp>
      <p:graphicFrame>
        <p:nvGraphicFramePr>
          <p:cNvPr id="1110016" name="Object 0"/>
          <p:cNvGraphicFramePr>
            <a:graphicFrameLocks noChangeAspect="1"/>
          </p:cNvGraphicFramePr>
          <p:nvPr/>
        </p:nvGraphicFramePr>
        <p:xfrm>
          <a:off x="5715000" y="1066800"/>
          <a:ext cx="21653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033" imgH="444307" progId="Equation.3">
                  <p:embed/>
                </p:oleObj>
              </mc:Choice>
              <mc:Fallback>
                <p:oleObj name="Equation" r:id="rId3" imgW="1536033" imgH="444307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066800"/>
                        <a:ext cx="2165350" cy="6254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0017" name="Object 1"/>
          <p:cNvGraphicFramePr>
            <a:graphicFrameLocks noChangeAspect="1"/>
          </p:cNvGraphicFramePr>
          <p:nvPr/>
        </p:nvGraphicFramePr>
        <p:xfrm>
          <a:off x="3733800" y="1219200"/>
          <a:ext cx="806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252" imgH="241195" progId="Equation.3">
                  <p:embed/>
                </p:oleObj>
              </mc:Choice>
              <mc:Fallback>
                <p:oleObj name="Equation" r:id="rId5" imgW="571252" imgH="241195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806450" cy="3397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4" name="AutoShape 6"/>
          <p:cNvSpPr>
            <a:spLocks noChangeArrowheads="1"/>
          </p:cNvSpPr>
          <p:nvPr/>
        </p:nvSpPr>
        <p:spPr bwMode="auto">
          <a:xfrm>
            <a:off x="4800600" y="1295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0018" name="Object 2"/>
          <p:cNvGraphicFramePr>
            <a:graphicFrameLocks noChangeAspect="1"/>
          </p:cNvGraphicFramePr>
          <p:nvPr/>
        </p:nvGraphicFramePr>
        <p:xfrm>
          <a:off x="3381375" y="1981200"/>
          <a:ext cx="5762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94200" imgH="762000" progId="Equation.3">
                  <p:embed/>
                </p:oleObj>
              </mc:Choice>
              <mc:Fallback>
                <p:oleObj name="Equation" r:id="rId7" imgW="4394200" imgH="7620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981200"/>
                        <a:ext cx="5762625" cy="100171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6" name="AutoShape 8"/>
          <p:cNvSpPr>
            <a:spLocks noChangeArrowheads="1"/>
          </p:cNvSpPr>
          <p:nvPr/>
        </p:nvSpPr>
        <p:spPr bwMode="auto">
          <a:xfrm>
            <a:off x="6248400" y="3048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0019" name="Object 3"/>
          <p:cNvGraphicFramePr>
            <a:graphicFrameLocks noChangeAspect="1"/>
          </p:cNvGraphicFramePr>
          <p:nvPr/>
        </p:nvGraphicFramePr>
        <p:xfrm>
          <a:off x="5638800" y="4724400"/>
          <a:ext cx="1600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4870" imgH="203024" progId="Equation.3">
                  <p:embed/>
                </p:oleObj>
              </mc:Choice>
              <mc:Fallback>
                <p:oleObj name="Equation" r:id="rId9" imgW="494870" imgH="20302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24400"/>
                        <a:ext cx="1600200" cy="657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8" name="Rectangle 10"/>
          <p:cNvSpPr>
            <a:spLocks noChangeArrowheads="1"/>
          </p:cNvSpPr>
          <p:nvPr/>
        </p:nvSpPr>
        <p:spPr bwMode="auto">
          <a:xfrm>
            <a:off x="3505200" y="3505200"/>
            <a:ext cx="54102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6539" name="Text Box 11"/>
          <p:cNvSpPr txBox="1">
            <a:spLocks noChangeArrowheads="1"/>
          </p:cNvSpPr>
          <p:nvPr/>
        </p:nvSpPr>
        <p:spPr bwMode="auto">
          <a:xfrm>
            <a:off x="3581400" y="3657600"/>
            <a:ext cx="5334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Only has 8 independent parameters (write it out!)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Special Cases: A Summary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Pure Translation</a:t>
            </a:r>
          </a:p>
          <a:p>
            <a:pPr lvl="1"/>
            <a:r>
              <a:rPr lang="en-US" dirty="0">
                <a:cs typeface="Times New Roman" pitchFamily="18" charset="0"/>
              </a:rPr>
              <a:t>Vanishing point and FOE (focus of expansion)</a:t>
            </a:r>
          </a:p>
          <a:p>
            <a:pPr lvl="1"/>
            <a:r>
              <a:rPr lang="en-US" dirty="0">
                <a:cs typeface="Times New Roman" pitchFamily="18" charset="0"/>
              </a:rPr>
              <a:t>Only translation contributes to depth estimation</a:t>
            </a:r>
          </a:p>
          <a:p>
            <a:r>
              <a:rPr lang="en-US" dirty="0">
                <a:cs typeface="Times New Roman" pitchFamily="18" charset="0"/>
              </a:rPr>
              <a:t>Pure Rotation</a:t>
            </a:r>
          </a:p>
          <a:p>
            <a:pPr lvl="1"/>
            <a:r>
              <a:rPr lang="en-US" dirty="0">
                <a:cs typeface="Times New Roman" pitchFamily="18" charset="0"/>
              </a:rPr>
              <a:t>Does not carry 3D information</a:t>
            </a:r>
          </a:p>
          <a:p>
            <a:pPr lvl="1"/>
            <a:r>
              <a:rPr lang="en-US" dirty="0">
                <a:cs typeface="Times New Roman" pitchFamily="18" charset="0"/>
              </a:rPr>
              <a:t>Motion field: a quadratic polynomial in image, or </a:t>
            </a:r>
          </a:p>
          <a:p>
            <a:pPr lvl="1"/>
            <a:r>
              <a:rPr lang="en-US" dirty="0">
                <a:cs typeface="Times New Roman" pitchFamily="18" charset="0"/>
              </a:rPr>
              <a:t>Transform: </a:t>
            </a:r>
            <a:r>
              <a:rPr lang="en-US" dirty="0" err="1">
                <a:cs typeface="Times New Roman" pitchFamily="18" charset="0"/>
              </a:rPr>
              <a:t>Homography</a:t>
            </a:r>
            <a:r>
              <a:rPr lang="en-US" dirty="0">
                <a:cs typeface="Times New Roman" pitchFamily="18" charset="0"/>
              </a:rPr>
              <a:t> (3x3 matrix R) for all points</a:t>
            </a:r>
          </a:p>
          <a:p>
            <a:pPr lvl="1"/>
            <a:r>
              <a:rPr lang="en-US" dirty="0">
                <a:cs typeface="Times New Roman" pitchFamily="18" charset="0"/>
              </a:rPr>
              <a:t>Image mosaicing from a rotating camera</a:t>
            </a:r>
          </a:p>
          <a:p>
            <a:r>
              <a:rPr lang="en-US" dirty="0">
                <a:cs typeface="Times New Roman" pitchFamily="18" charset="0"/>
              </a:rPr>
              <a:t>Moving Plane</a:t>
            </a:r>
          </a:p>
          <a:p>
            <a:pPr lvl="1"/>
            <a:r>
              <a:rPr lang="en-US" dirty="0">
                <a:cs typeface="Times New Roman" pitchFamily="18" charset="0"/>
              </a:rPr>
              <a:t>Motion field is a quadratic polynomial in image, or</a:t>
            </a:r>
          </a:p>
          <a:p>
            <a:pPr lvl="1"/>
            <a:r>
              <a:rPr lang="en-US" dirty="0">
                <a:cs typeface="Times New Roman" pitchFamily="18" charset="0"/>
              </a:rPr>
              <a:t>Transform: </a:t>
            </a:r>
            <a:r>
              <a:rPr lang="en-US" dirty="0" err="1">
                <a:cs typeface="Times New Roman" pitchFamily="18" charset="0"/>
              </a:rPr>
              <a:t>Homography</a:t>
            </a:r>
            <a:r>
              <a:rPr lang="en-US" dirty="0">
                <a:cs typeface="Times New Roman" pitchFamily="18" charset="0"/>
              </a:rPr>
              <a:t> (3x3 matrix A) for all points</a:t>
            </a:r>
          </a:p>
          <a:p>
            <a:pPr lvl="1"/>
            <a:r>
              <a:rPr lang="en-US" dirty="0">
                <a:cs typeface="Times New Roman" pitchFamily="18" charset="0"/>
              </a:rPr>
              <a:t>Image mosaicing for a planar scene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00" name="Rectangle 12"/>
          <p:cNvSpPr>
            <a:spLocks noGrp="1" noChangeArrowheads="1"/>
          </p:cNvSpPr>
          <p:nvPr>
            <p:ph type="title"/>
          </p:nvPr>
        </p:nvSpPr>
        <p:spPr>
          <a:xfrm>
            <a:off x="6294438" y="381000"/>
            <a:ext cx="2849562" cy="533400"/>
          </a:xfrm>
        </p:spPr>
        <p:txBody>
          <a:bodyPr/>
          <a:lstStyle/>
          <a:p>
            <a:r>
              <a:rPr lang="en-US" sz="3200">
                <a:solidFill>
                  <a:srgbClr val="969696"/>
                </a:solidFill>
              </a:rPr>
              <a:t>3D Vision</a:t>
            </a:r>
          </a:p>
        </p:txBody>
      </p:sp>
      <p:sp>
        <p:nvSpPr>
          <p:cNvPr id="19150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0" y="3429000"/>
            <a:ext cx="4572000" cy="109378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200">
                <a:solidFill>
                  <a:srgbClr val="D82204"/>
                </a:solidFill>
              </a:rPr>
              <a:t>Topic 4 of Part II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200">
                <a:solidFill>
                  <a:srgbClr val="D82204"/>
                </a:solidFill>
              </a:rPr>
              <a:t>Visual Motion</a:t>
            </a:r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3599627" y="1420813"/>
            <a:ext cx="194316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0" i="1" dirty="0">
                <a:solidFill>
                  <a:srgbClr val="0066FF"/>
                </a:solidFill>
              </a:rPr>
              <a:t>CSC I6716</a:t>
            </a:r>
          </a:p>
          <a:p>
            <a:pPr algn="ctr"/>
            <a:r>
              <a:rPr lang="en-US" sz="2800" b="0" i="1" dirty="0">
                <a:solidFill>
                  <a:srgbClr val="0066FF"/>
                </a:solidFill>
              </a:rPr>
              <a:t>Fall 2023</a:t>
            </a:r>
          </a:p>
        </p:txBody>
      </p:sp>
      <p:pic>
        <p:nvPicPr>
          <p:cNvPr id="191508" name="vtswings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048000"/>
            <a:ext cx="2667000" cy="1817688"/>
          </a:xfrm>
          <a:prstGeom prst="rect">
            <a:avLst/>
          </a:prstGeom>
          <a:noFill/>
        </p:spPr>
      </p:pic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0" y="6400800"/>
            <a:ext cx="8610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Cover Image/video credits: Rick Szeliski, MSR</a:t>
            </a:r>
          </a:p>
        </p:txBody>
      </p:sp>
      <p:sp>
        <p:nvSpPr>
          <p:cNvPr id="191513" name="Rectangle 25"/>
          <p:cNvSpPr>
            <a:spLocks noChangeArrowheads="1"/>
          </p:cNvSpPr>
          <p:nvPr/>
        </p:nvSpPr>
        <p:spPr bwMode="auto">
          <a:xfrm>
            <a:off x="228600" y="5791200"/>
            <a:ext cx="89154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</a:rPr>
              <a:t>Zhigang Zhu, City College of New York  zzhu@ccny.cuny.edu</a:t>
            </a:r>
          </a:p>
        </p:txBody>
      </p:sp>
    </p:spTree>
    <p:extLst>
      <p:ext uri="{BB962C8B-B14F-4D97-AF65-F5344CB8AC3E}">
        <p14:creationId xmlns:p14="http://schemas.microsoft.com/office/powerpoint/2010/main" val="4293985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99" fill="hold"/>
                                        <p:tgtEl>
                                          <p:spTgt spid="191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150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1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1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1508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Motion Parallax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[Observation 1]  The relative motion field of two instantaneously coincident points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Does not depend on the rotational component of motion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Points towards (away from) the vanishing point of the translation direction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[Observation 2] The motion field of two frames after rotation compensation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only includes the translation component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points towards (away from) the vanishing point p0 ( the </a:t>
            </a:r>
            <a:r>
              <a:rPr lang="en-US" sz="2000" dirty="0">
                <a:solidFill>
                  <a:srgbClr val="D82204"/>
                </a:solidFill>
                <a:cs typeface="Times New Roman" pitchFamily="18" charset="0"/>
              </a:rPr>
              <a:t>instantaneous </a:t>
            </a:r>
            <a:r>
              <a:rPr lang="en-US" sz="2000" dirty="0" err="1">
                <a:solidFill>
                  <a:srgbClr val="D82204"/>
                </a:solidFill>
                <a:cs typeface="Times New Roman" pitchFamily="18" charset="0"/>
              </a:rPr>
              <a:t>epipole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length of each motion vector is inversely proportional to the depth, and also proportional to the distance from point p to the vanishing point p0 of the translation direction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D82204"/>
                </a:solidFill>
                <a:cs typeface="Times New Roman" pitchFamily="18" charset="0"/>
              </a:rPr>
              <a:t>Question: how to remove rotation?</a:t>
            </a:r>
            <a:r>
              <a:rPr lang="en-US" sz="20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Active vision : rotation known approximately?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0" y="285750"/>
            <a:ext cx="3467100" cy="609600"/>
          </a:xfrm>
        </p:spPr>
        <p:txBody>
          <a:bodyPr/>
          <a:lstStyle/>
          <a:p>
            <a:r>
              <a:rPr lang="en-US"/>
              <a:t>Outline of Motion </a:t>
            </a:r>
          </a:p>
        </p:txBody>
      </p:sp>
      <p:sp>
        <p:nvSpPr>
          <p:cNvPr id="66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79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Problems and Applications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 importance of visual motion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Problem Statement</a:t>
            </a:r>
            <a:endParaRPr lang="en-US" sz="3400" dirty="0"/>
          </a:p>
          <a:p>
            <a:pPr>
              <a:lnSpc>
                <a:spcPct val="90000"/>
              </a:lnSpc>
            </a:pPr>
            <a:r>
              <a:rPr lang="en-US" sz="2000" dirty="0"/>
              <a:t>The Motion Field of Rigid Motion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Basics – Notations and Equations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Three Important Special Cases: Translation, Rotation and Moving Plane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Motion Parallax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Optical Flow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Optical flow equation and the aperture problem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Estimating optical flow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3D motion &amp; structure from optical flow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Feature-based Approach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Two-frame algorithm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Multi-frame  algorithm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Structure from motion – Factorization method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Advanced Topics 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Spatio</a:t>
            </a:r>
            <a:r>
              <a:rPr lang="en-US" sz="1600" dirty="0"/>
              <a:t>-Temporal Image and </a:t>
            </a:r>
            <a:r>
              <a:rPr lang="en-US" sz="1600" dirty="0" err="1"/>
              <a:t>Epipolar</a:t>
            </a:r>
            <a:r>
              <a:rPr lang="en-US" sz="1600" dirty="0"/>
              <a:t> Plane Image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Video </a:t>
            </a:r>
            <a:r>
              <a:rPr lang="en-US" sz="1600" dirty="0" err="1"/>
              <a:t>Mosaicing</a:t>
            </a:r>
            <a:r>
              <a:rPr lang="en-US" sz="1600" dirty="0"/>
              <a:t> and Panorama Generation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Motion-based Segmentation and Layered Representation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/>
              <a:t>Motion Parallax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98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en-US" sz="20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[Observation 1]  The relative motion field of two instantaneously coincident points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Does not depend on the rotational component of motion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Points towards (away from) the vanishing point of the translation direction (the instantaneous epipole)</a:t>
            </a:r>
          </a:p>
          <a:p>
            <a:pPr lvl="1">
              <a:lnSpc>
                <a:spcPct val="90000"/>
              </a:lnSpc>
            </a:pPr>
            <a:endParaRPr lang="en-US" sz="2000">
              <a:cs typeface="Times New Roman" pitchFamily="18" charset="0"/>
            </a:endParaRPr>
          </a:p>
        </p:txBody>
      </p:sp>
      <p:sp>
        <p:nvSpPr>
          <p:cNvPr id="1074188" name="Text Box 12"/>
          <p:cNvSpPr txBox="1">
            <a:spLocks noChangeArrowheads="1"/>
          </p:cNvSpPr>
          <p:nvPr/>
        </p:nvSpPr>
        <p:spPr bwMode="auto">
          <a:xfrm>
            <a:off x="457200" y="365760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At instant t, three pairs of points happen to be coincident</a:t>
            </a:r>
          </a:p>
        </p:txBody>
      </p:sp>
      <p:sp>
        <p:nvSpPr>
          <p:cNvPr id="1074189" name="Text Box 13"/>
          <p:cNvSpPr txBox="1">
            <a:spLocks noChangeArrowheads="1"/>
          </p:cNvSpPr>
          <p:nvPr/>
        </p:nvSpPr>
        <p:spPr bwMode="auto">
          <a:xfrm>
            <a:off x="381000" y="4495800"/>
            <a:ext cx="35052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difference of the motion vectors of each pair cancels the rotational components</a:t>
            </a:r>
          </a:p>
        </p:txBody>
      </p:sp>
      <p:sp>
        <p:nvSpPr>
          <p:cNvPr id="1074190" name="Text Box 14"/>
          <p:cNvSpPr txBox="1">
            <a:spLocks noChangeArrowheads="1"/>
          </p:cNvSpPr>
          <p:nvPr/>
        </p:nvSpPr>
        <p:spPr bwMode="auto">
          <a:xfrm>
            <a:off x="304800" y="5638800"/>
            <a:ext cx="3657600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. … and the </a:t>
            </a:r>
            <a:r>
              <a:rPr lang="en-US" dirty="0">
                <a:solidFill>
                  <a:srgbClr val="D82204"/>
                </a:solidFill>
              </a:rPr>
              <a:t>relative motion field</a:t>
            </a:r>
            <a:r>
              <a:rPr lang="en-US" dirty="0"/>
              <a:t> point in ( towards or away from) the VP of the </a:t>
            </a:r>
            <a:r>
              <a:rPr lang="en-US"/>
              <a:t>translational direction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191000" y="3505200"/>
            <a:ext cx="4154488" cy="3124200"/>
            <a:chOff x="4191000" y="3505200"/>
            <a:chExt cx="4154488" cy="3124200"/>
          </a:xfrm>
        </p:grpSpPr>
        <p:sp>
          <p:nvSpPr>
            <p:cNvPr id="1074180" name="Rectangle 4"/>
            <p:cNvSpPr>
              <a:spLocks noChangeArrowheads="1"/>
            </p:cNvSpPr>
            <p:nvPr/>
          </p:nvSpPr>
          <p:spPr bwMode="auto">
            <a:xfrm>
              <a:off x="4191000" y="3505200"/>
              <a:ext cx="4114800" cy="3124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4181" name="Group 5"/>
            <p:cNvGrpSpPr>
              <a:grpSpLocks/>
            </p:cNvGrpSpPr>
            <p:nvPr/>
          </p:nvGrpSpPr>
          <p:grpSpPr bwMode="auto">
            <a:xfrm>
              <a:off x="5276850" y="4495800"/>
              <a:ext cx="2754313" cy="1600200"/>
              <a:chOff x="3305" y="2640"/>
              <a:chExt cx="1735" cy="1008"/>
            </a:xfrm>
          </p:grpSpPr>
          <p:sp>
            <p:nvSpPr>
              <p:cNvPr id="1074182" name="Rectangle 6"/>
              <p:cNvSpPr>
                <a:spLocks noChangeArrowheads="1"/>
              </p:cNvSpPr>
              <p:nvPr/>
            </p:nvSpPr>
            <p:spPr bwMode="auto">
              <a:xfrm>
                <a:off x="3914" y="3317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74183" name="Group 7"/>
              <p:cNvGrpSpPr>
                <a:grpSpLocks/>
              </p:cNvGrpSpPr>
              <p:nvPr/>
            </p:nvGrpSpPr>
            <p:grpSpPr bwMode="auto">
              <a:xfrm>
                <a:off x="3305" y="2640"/>
                <a:ext cx="1735" cy="1008"/>
                <a:chOff x="3305" y="2640"/>
                <a:chExt cx="1735" cy="1008"/>
              </a:xfrm>
            </p:grpSpPr>
            <p:sp>
              <p:nvSpPr>
                <p:cNvPr id="1074184" name="Line 8"/>
                <p:cNvSpPr>
                  <a:spLocks noChangeShapeType="1"/>
                </p:cNvSpPr>
                <p:nvPr/>
              </p:nvSpPr>
              <p:spPr bwMode="auto">
                <a:xfrm>
                  <a:off x="3530" y="2640"/>
                  <a:ext cx="425" cy="71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 type="none" w="sm" len="sm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18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1008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solidFill>
                        <a:srgbClr val="D82204"/>
                      </a:solidFill>
                    </a:rPr>
                    <a:t>Epipole (x</a:t>
                  </a:r>
                  <a:r>
                    <a:rPr lang="en-US" sz="1600" baseline="-25000">
                      <a:solidFill>
                        <a:srgbClr val="D82204"/>
                      </a:solidFill>
                    </a:rPr>
                    <a:t>0</a:t>
                  </a:r>
                  <a:r>
                    <a:rPr lang="en-US" sz="1600">
                      <a:solidFill>
                        <a:srgbClr val="D82204"/>
                      </a:solidFill>
                    </a:rPr>
                    <a:t>, y</a:t>
                  </a:r>
                  <a:r>
                    <a:rPr lang="en-US" sz="1600" baseline="-25000">
                      <a:solidFill>
                        <a:srgbClr val="D82204"/>
                      </a:solidFill>
                    </a:rPr>
                    <a:t>0</a:t>
                  </a:r>
                  <a:r>
                    <a:rPr lang="en-US" sz="1600">
                      <a:solidFill>
                        <a:srgbClr val="D82204"/>
                      </a:solidFill>
                    </a:rPr>
                    <a:t>)</a:t>
                  </a:r>
                </a:p>
              </p:txBody>
            </p:sp>
            <p:sp>
              <p:nvSpPr>
                <p:cNvPr id="107418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305" y="3377"/>
                  <a:ext cx="623" cy="26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 type="none" w="sm" len="sm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18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3962" y="3355"/>
                  <a:ext cx="790" cy="293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 type="none" w="sm" len="sm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4192" name="Group 16"/>
            <p:cNvGrpSpPr>
              <a:grpSpLocks/>
            </p:cNvGrpSpPr>
            <p:nvPr/>
          </p:nvGrpSpPr>
          <p:grpSpPr bwMode="auto">
            <a:xfrm>
              <a:off x="5257800" y="4495800"/>
              <a:ext cx="2209800" cy="1600200"/>
              <a:chOff x="3312" y="2640"/>
              <a:chExt cx="1392" cy="1008"/>
            </a:xfrm>
          </p:grpSpPr>
          <p:sp>
            <p:nvSpPr>
              <p:cNvPr id="1074193" name="Line 17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162" cy="285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194" name="Line 18"/>
              <p:cNvSpPr>
                <a:spLocks noChangeShapeType="1"/>
              </p:cNvSpPr>
              <p:nvPr/>
            </p:nvSpPr>
            <p:spPr bwMode="auto">
              <a:xfrm flipH="1" flipV="1">
                <a:off x="4416" y="3504"/>
                <a:ext cx="288" cy="144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195" name="Line 19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240" cy="96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4196" name="Group 20"/>
            <p:cNvGrpSpPr>
              <a:grpSpLocks/>
            </p:cNvGrpSpPr>
            <p:nvPr/>
          </p:nvGrpSpPr>
          <p:grpSpPr bwMode="auto">
            <a:xfrm>
              <a:off x="5194300" y="3533775"/>
              <a:ext cx="3148013" cy="2628900"/>
              <a:chOff x="3272" y="2226"/>
              <a:chExt cx="1983" cy="1656"/>
            </a:xfrm>
          </p:grpSpPr>
          <p:grpSp>
            <p:nvGrpSpPr>
              <p:cNvPr id="1074197" name="Group 21"/>
              <p:cNvGrpSpPr>
                <a:grpSpLocks/>
              </p:cNvGrpSpPr>
              <p:nvPr/>
            </p:nvGrpSpPr>
            <p:grpSpPr bwMode="auto">
              <a:xfrm>
                <a:off x="3272" y="3502"/>
                <a:ext cx="280" cy="380"/>
                <a:chOff x="3272" y="3502"/>
                <a:chExt cx="280" cy="380"/>
              </a:xfrm>
            </p:grpSpPr>
            <p:sp>
              <p:nvSpPr>
                <p:cNvPr id="107419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295" y="3502"/>
                  <a:ext cx="257" cy="34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19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299" y="3569"/>
                  <a:ext cx="1" cy="275"/>
                </a:xfrm>
                <a:prstGeom prst="line">
                  <a:avLst/>
                </a:prstGeom>
                <a:noFill/>
                <a:ln w="25400">
                  <a:solidFill>
                    <a:srgbClr val="D82204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0" name="Oval 24"/>
                <p:cNvSpPr>
                  <a:spLocks noChangeArrowheads="1"/>
                </p:cNvSpPr>
                <p:nvPr/>
              </p:nvSpPr>
              <p:spPr bwMode="auto">
                <a:xfrm>
                  <a:off x="3272" y="3780"/>
                  <a:ext cx="79" cy="8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201" name="Oval 25"/>
                <p:cNvSpPr>
                  <a:spLocks noChangeArrowheads="1"/>
                </p:cNvSpPr>
                <p:nvPr/>
              </p:nvSpPr>
              <p:spPr bwMode="auto">
                <a:xfrm>
                  <a:off x="3281" y="3797"/>
                  <a:ext cx="79" cy="8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4202" name="Group 26"/>
              <p:cNvGrpSpPr>
                <a:grpSpLocks/>
              </p:cNvGrpSpPr>
              <p:nvPr/>
            </p:nvGrpSpPr>
            <p:grpSpPr bwMode="auto">
              <a:xfrm>
                <a:off x="3526" y="2226"/>
                <a:ext cx="628" cy="655"/>
                <a:chOff x="3526" y="2226"/>
                <a:chExt cx="628" cy="655"/>
              </a:xfrm>
            </p:grpSpPr>
            <p:sp>
              <p:nvSpPr>
                <p:cNvPr id="107420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78" y="2538"/>
                  <a:ext cx="576" cy="288"/>
                </a:xfrm>
                <a:prstGeom prst="line">
                  <a:avLst/>
                </a:prstGeom>
                <a:noFill/>
                <a:ln w="25400">
                  <a:solidFill>
                    <a:srgbClr val="D82204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73" y="2226"/>
                  <a:ext cx="43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5" name="Oval 29"/>
                <p:cNvSpPr>
                  <a:spLocks noChangeArrowheads="1"/>
                </p:cNvSpPr>
                <p:nvPr/>
              </p:nvSpPr>
              <p:spPr bwMode="auto">
                <a:xfrm>
                  <a:off x="3530" y="2778"/>
                  <a:ext cx="79" cy="8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206" name="Oval 30"/>
                <p:cNvSpPr>
                  <a:spLocks noChangeArrowheads="1"/>
                </p:cNvSpPr>
                <p:nvPr/>
              </p:nvSpPr>
              <p:spPr bwMode="auto">
                <a:xfrm>
                  <a:off x="3526" y="2796"/>
                  <a:ext cx="79" cy="8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4207" name="Group 31"/>
              <p:cNvGrpSpPr>
                <a:grpSpLocks/>
              </p:cNvGrpSpPr>
              <p:nvPr/>
            </p:nvGrpSpPr>
            <p:grpSpPr bwMode="auto">
              <a:xfrm>
                <a:off x="4653" y="3550"/>
                <a:ext cx="602" cy="325"/>
                <a:chOff x="4653" y="3550"/>
                <a:chExt cx="602" cy="325"/>
              </a:xfrm>
            </p:grpSpPr>
            <p:sp>
              <p:nvSpPr>
                <p:cNvPr id="107420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679" y="3694"/>
                  <a:ext cx="576" cy="1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679" y="355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rgbClr val="D82204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10" name="Oval 34"/>
                <p:cNvSpPr>
                  <a:spLocks noChangeArrowheads="1"/>
                </p:cNvSpPr>
                <p:nvPr/>
              </p:nvSpPr>
              <p:spPr bwMode="auto">
                <a:xfrm>
                  <a:off x="4653" y="3790"/>
                  <a:ext cx="79" cy="8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211" name="Oval 35"/>
                <p:cNvSpPr>
                  <a:spLocks noChangeArrowheads="1"/>
                </p:cNvSpPr>
                <p:nvPr/>
              </p:nvSpPr>
              <p:spPr bwMode="auto">
                <a:xfrm>
                  <a:off x="4679" y="3790"/>
                  <a:ext cx="79" cy="8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4212" name="Group 36"/>
            <p:cNvGrpSpPr>
              <a:grpSpLocks/>
            </p:cNvGrpSpPr>
            <p:nvPr/>
          </p:nvGrpSpPr>
          <p:grpSpPr bwMode="auto">
            <a:xfrm>
              <a:off x="5257800" y="3581400"/>
              <a:ext cx="3000375" cy="2292350"/>
              <a:chOff x="3312" y="2256"/>
              <a:chExt cx="1890" cy="1444"/>
            </a:xfrm>
          </p:grpSpPr>
          <p:sp>
            <p:nvSpPr>
              <p:cNvPr id="1074213" name="Line 37"/>
              <p:cNvSpPr>
                <a:spLocks noChangeShapeType="1"/>
              </p:cNvSpPr>
              <p:nvPr/>
            </p:nvSpPr>
            <p:spPr bwMode="auto">
              <a:xfrm>
                <a:off x="4005" y="2256"/>
                <a:ext cx="162" cy="285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prstDash val="sysDot"/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214" name="Line 38"/>
              <p:cNvSpPr>
                <a:spLocks noChangeShapeType="1"/>
              </p:cNvSpPr>
              <p:nvPr/>
            </p:nvSpPr>
            <p:spPr bwMode="auto">
              <a:xfrm flipH="1" flipV="1">
                <a:off x="4914" y="3556"/>
                <a:ext cx="288" cy="144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prstDash val="sysDot"/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215" name="Line 39"/>
              <p:cNvSpPr>
                <a:spLocks noChangeShapeType="1"/>
              </p:cNvSpPr>
              <p:nvPr/>
            </p:nvSpPr>
            <p:spPr bwMode="auto">
              <a:xfrm flipV="1">
                <a:off x="3312" y="3504"/>
                <a:ext cx="240" cy="96"/>
              </a:xfrm>
              <a:prstGeom prst="line">
                <a:avLst/>
              </a:prstGeom>
              <a:noFill/>
              <a:ln w="22225">
                <a:solidFill>
                  <a:srgbClr val="0066FF"/>
                </a:solidFill>
                <a:prstDash val="sysDot"/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074216" name="Object 40"/>
            <p:cNvGraphicFramePr>
              <a:graphicFrameLocks noChangeAspect="1"/>
            </p:cNvGraphicFramePr>
            <p:nvPr/>
          </p:nvGraphicFramePr>
          <p:xfrm>
            <a:off x="7086600" y="3657600"/>
            <a:ext cx="125888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89000" imgH="457200" progId="Equation.3">
                    <p:embed/>
                  </p:oleObj>
                </mc:Choice>
                <mc:Fallback>
                  <p:oleObj name="Equation" r:id="rId3" imgW="889000" imgH="4572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3657600"/>
                          <a:ext cx="1258888" cy="649288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8" grpId="0" autoUpdateAnimBg="0"/>
      <p:bldP spid="1074189" grpId="0" autoUpdateAnimBg="0"/>
      <p:bldP spid="10741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/>
              <a:t>Motion Parallax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57912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[Observation 2] The motion field of two frames after rotation compensation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only includes the translation component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points towards (away from) the vanishing point p0 ( the </a:t>
            </a:r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instantaneous </a:t>
            </a:r>
            <a:r>
              <a:rPr lang="en-US" sz="1800" dirty="0" err="1">
                <a:solidFill>
                  <a:srgbClr val="D82204"/>
                </a:solidFill>
                <a:cs typeface="Times New Roman" pitchFamily="18" charset="0"/>
              </a:rPr>
              <a:t>epipole</a:t>
            </a:r>
            <a:r>
              <a:rPr lang="en-US" sz="1800" dirty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the length of each motion vector is inversely proportional to the depth,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and also proportional to the distance from point p to the vanishing point p0 of the translation direction (if </a:t>
            </a:r>
            <a:r>
              <a:rPr lang="en-US" sz="1800" dirty="0" err="1">
                <a:cs typeface="Times New Roman" pitchFamily="18" charset="0"/>
              </a:rPr>
              <a:t>Tz</a:t>
            </a:r>
            <a:r>
              <a:rPr lang="en-US" sz="1800" dirty="0">
                <a:cs typeface="Times New Roman" pitchFamily="18" charset="0"/>
              </a:rPr>
              <a:t> &lt;&gt; 0) 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D82204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Zapf Dingbats" charset="2"/>
              <a:buNone/>
            </a:pPr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Question: how to remove rotation?</a:t>
            </a:r>
            <a:r>
              <a:rPr lang="en-US" sz="18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Active vision : rotation known approximately?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Rotation compensation can be done by image warping after finding </a:t>
            </a:r>
            <a:r>
              <a:rPr lang="en-US" sz="1800" dirty="0">
                <a:solidFill>
                  <a:schemeClr val="tx1"/>
                </a:solidFill>
              </a:rPr>
              <a:t>three (3) pairs of coincident points</a:t>
            </a:r>
            <a:endParaRPr lang="en-US" sz="16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/>
        </p:nvGraphicFramePr>
        <p:xfrm>
          <a:off x="6781800" y="1676400"/>
          <a:ext cx="11334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753" imgH="533169" progId="Equation.3">
                  <p:embed/>
                </p:oleObj>
              </mc:Choice>
              <mc:Fallback>
                <p:oleObj name="Equation" r:id="rId3" imgW="799753" imgH="533169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1133475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6229" name="Group 5"/>
          <p:cNvGrpSpPr>
            <a:grpSpLocks/>
          </p:cNvGrpSpPr>
          <p:nvPr/>
        </p:nvGrpSpPr>
        <p:grpSpPr bwMode="auto">
          <a:xfrm>
            <a:off x="6400800" y="2895600"/>
            <a:ext cx="2514600" cy="2362200"/>
            <a:chOff x="4032" y="1824"/>
            <a:chExt cx="1584" cy="1488"/>
          </a:xfrm>
        </p:grpSpPr>
        <p:sp>
          <p:nvSpPr>
            <p:cNvPr id="1076230" name="Rectangle 6"/>
            <p:cNvSpPr>
              <a:spLocks noChangeArrowheads="1"/>
            </p:cNvSpPr>
            <p:nvPr/>
          </p:nvSpPr>
          <p:spPr bwMode="auto">
            <a:xfrm>
              <a:off x="4032" y="1824"/>
              <a:ext cx="1584" cy="14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6231" name="Group 7"/>
            <p:cNvGrpSpPr>
              <a:grpSpLocks/>
            </p:cNvGrpSpPr>
            <p:nvPr/>
          </p:nvGrpSpPr>
          <p:grpSpPr bwMode="auto">
            <a:xfrm>
              <a:off x="4300" y="1968"/>
              <a:ext cx="1076" cy="1056"/>
              <a:chOff x="4300" y="1968"/>
              <a:chExt cx="1076" cy="1056"/>
            </a:xfrm>
          </p:grpSpPr>
          <p:sp>
            <p:nvSpPr>
              <p:cNvPr id="1076232" name="Line 8"/>
              <p:cNvSpPr>
                <a:spLocks noChangeShapeType="1"/>
              </p:cNvSpPr>
              <p:nvPr/>
            </p:nvSpPr>
            <p:spPr bwMode="auto">
              <a:xfrm flipV="1">
                <a:off x="4300" y="2556"/>
                <a:ext cx="627" cy="37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233" name="Line 9"/>
              <p:cNvSpPr>
                <a:spLocks noChangeShapeType="1"/>
              </p:cNvSpPr>
              <p:nvPr/>
            </p:nvSpPr>
            <p:spPr bwMode="auto">
              <a:xfrm flipH="1" flipV="1">
                <a:off x="4950" y="2579"/>
                <a:ext cx="426" cy="44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234" name="Line 10"/>
              <p:cNvSpPr>
                <a:spLocks noChangeShapeType="1"/>
              </p:cNvSpPr>
              <p:nvPr/>
            </p:nvSpPr>
            <p:spPr bwMode="auto">
              <a:xfrm flipV="1">
                <a:off x="4944" y="1968"/>
                <a:ext cx="288" cy="56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235" name="Line 11"/>
            <p:cNvSpPr>
              <a:spLocks noChangeShapeType="1"/>
            </p:cNvSpPr>
            <p:nvPr/>
          </p:nvSpPr>
          <p:spPr bwMode="auto">
            <a:xfrm flipH="1">
              <a:off x="5094" y="1968"/>
              <a:ext cx="138" cy="27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236" name="Line 12"/>
            <p:cNvSpPr>
              <a:spLocks noChangeShapeType="1"/>
            </p:cNvSpPr>
            <p:nvPr/>
          </p:nvSpPr>
          <p:spPr bwMode="auto">
            <a:xfrm flipH="1" flipV="1">
              <a:off x="5145" y="2798"/>
              <a:ext cx="249" cy="25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237" name="Line 13"/>
            <p:cNvSpPr>
              <a:spLocks noChangeShapeType="1"/>
            </p:cNvSpPr>
            <p:nvPr/>
          </p:nvSpPr>
          <p:spPr bwMode="auto">
            <a:xfrm flipV="1">
              <a:off x="4300" y="2769"/>
              <a:ext cx="262" cy="17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238" name="Rectangle 14"/>
            <p:cNvSpPr>
              <a:spLocks noChangeArrowheads="1"/>
            </p:cNvSpPr>
            <p:nvPr/>
          </p:nvSpPr>
          <p:spPr bwMode="auto">
            <a:xfrm>
              <a:off x="4896" y="2513"/>
              <a:ext cx="73" cy="7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39" name="Text Box 15"/>
            <p:cNvSpPr txBox="1">
              <a:spLocks noChangeArrowheads="1"/>
            </p:cNvSpPr>
            <p:nvPr/>
          </p:nvSpPr>
          <p:spPr bwMode="auto">
            <a:xfrm>
              <a:off x="5040" y="2400"/>
              <a:ext cx="4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FOE</a:t>
              </a:r>
            </a:p>
          </p:txBody>
        </p:sp>
        <p:sp>
          <p:nvSpPr>
            <p:cNvPr id="1076240" name="Text Box 16"/>
            <p:cNvSpPr txBox="1">
              <a:spLocks noChangeArrowheads="1"/>
            </p:cNvSpPr>
            <p:nvPr/>
          </p:nvSpPr>
          <p:spPr bwMode="auto">
            <a:xfrm>
              <a:off x="4656" y="2352"/>
              <a:ext cx="4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p</a:t>
              </a:r>
              <a:r>
                <a:rPr lang="en-US" b="1" baseline="-25000">
                  <a:solidFill>
                    <a:srgbClr val="D82204"/>
                  </a:solidFill>
                </a:rPr>
                <a:t>0</a:t>
              </a:r>
            </a:p>
          </p:txBody>
        </p:sp>
        <p:sp>
          <p:nvSpPr>
            <p:cNvPr id="1076241" name="Text Box 17"/>
            <p:cNvSpPr txBox="1">
              <a:spLocks noChangeArrowheads="1"/>
            </p:cNvSpPr>
            <p:nvPr/>
          </p:nvSpPr>
          <p:spPr bwMode="auto">
            <a:xfrm>
              <a:off x="4560" y="2736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p</a:t>
              </a:r>
              <a:endParaRPr lang="en-US" b="1" baseline="-25000">
                <a:solidFill>
                  <a:srgbClr val="D82204"/>
                </a:solidFill>
              </a:endParaRPr>
            </a:p>
          </p:txBody>
        </p:sp>
        <p:sp>
          <p:nvSpPr>
            <p:cNvPr id="1076242" name="Oval 18"/>
            <p:cNvSpPr>
              <a:spLocks noChangeArrowheads="1"/>
            </p:cNvSpPr>
            <p:nvPr/>
          </p:nvSpPr>
          <p:spPr bwMode="auto">
            <a:xfrm>
              <a:off x="4518" y="2747"/>
              <a:ext cx="68" cy="6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43" name="Text Box 19"/>
            <p:cNvSpPr txBox="1">
              <a:spLocks noChangeArrowheads="1"/>
            </p:cNvSpPr>
            <p:nvPr/>
          </p:nvSpPr>
          <p:spPr bwMode="auto">
            <a:xfrm>
              <a:off x="4272" y="28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v</a:t>
              </a:r>
              <a:endParaRPr lang="en-US" b="1" baseline="-25000">
                <a:solidFill>
                  <a:srgbClr val="D82204"/>
                </a:solidFill>
              </a:endParaRPr>
            </a:p>
          </p:txBody>
        </p:sp>
      </p:grpSp>
      <p:graphicFrame>
        <p:nvGraphicFramePr>
          <p:cNvPr id="1076244" name="Object 20"/>
          <p:cNvGraphicFramePr>
            <a:graphicFrameLocks noChangeAspect="1"/>
          </p:cNvGraphicFramePr>
          <p:nvPr/>
        </p:nvGraphicFramePr>
        <p:xfrm>
          <a:off x="6207125" y="5673725"/>
          <a:ext cx="25717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5312" imgH="393529" progId="Equation.3">
                  <p:embed/>
                </p:oleObj>
              </mc:Choice>
              <mc:Fallback>
                <p:oleObj name="Equation" r:id="rId5" imgW="1815312" imgH="393529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5673725"/>
                        <a:ext cx="2571750" cy="55880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285750"/>
            <a:ext cx="3086100" cy="609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Importance of visual motion (apparent motion)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Many applications…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Problems: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correspondence, reconstruction, segmentation, understanding in x-y-t space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Image motion field of rigid objects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Time derivative of both sides of the projection equation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Three important special cases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Pure translation – FOE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Pure rotation – no 3D information, but lead to mosaicing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Moving plane – </a:t>
            </a:r>
            <a:r>
              <a:rPr lang="en-US" dirty="0" err="1">
                <a:cs typeface="Times New Roman" pitchFamily="18" charset="0"/>
              </a:rPr>
              <a:t>homography</a:t>
            </a:r>
            <a:r>
              <a:rPr lang="en-US" dirty="0">
                <a:cs typeface="Times New Roman" pitchFamily="18" charset="0"/>
              </a:rPr>
              <a:t> with arbitrary motion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Motion parallax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Only depends on translational component of motion</a:t>
            </a:r>
          </a:p>
          <a:p>
            <a:pPr lvl="1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en-US" dirty="0"/>
              <a:t>Notion of Optical Flow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4800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Notion of Optical Flow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Brightness constancy equation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Under most circumstance, the apparent brightness of moving objects remain constant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Optical Flow Equation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Relation of the apparent motion with the spatial and temporal derivatives of the image brightness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Aperture problem</a:t>
            </a: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Only the component of the motion field in the direction of the spatial image gradient can be determined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component in the direction perpendicular to the spatial gradient is not constrained by the optical flow equation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1078276" name="Object 4"/>
          <p:cNvGraphicFramePr>
            <a:graphicFrameLocks noChangeAspect="1"/>
          </p:cNvGraphicFramePr>
          <p:nvPr/>
        </p:nvGraphicFramePr>
        <p:xfrm>
          <a:off x="5867400" y="1524000"/>
          <a:ext cx="19589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0"/>
                        <a:ext cx="1958975" cy="8429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7" name="Object 5"/>
          <p:cNvGraphicFramePr>
            <a:graphicFrameLocks noChangeAspect="1"/>
          </p:cNvGraphicFramePr>
          <p:nvPr/>
        </p:nvGraphicFramePr>
        <p:xfrm>
          <a:off x="5715000" y="2971800"/>
          <a:ext cx="25574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800" imgH="254000" progId="Equation.3">
                  <p:embed/>
                </p:oleObj>
              </mc:Choice>
              <mc:Fallback>
                <p:oleObj name="Equation" r:id="rId5" imgW="1193800" imgH="254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1800"/>
                        <a:ext cx="2557463" cy="5429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715000" y="4191000"/>
            <a:ext cx="2743200" cy="2209800"/>
            <a:chOff x="5715000" y="4191000"/>
            <a:chExt cx="2743200" cy="2209800"/>
          </a:xfrm>
        </p:grpSpPr>
        <p:sp>
          <p:nvSpPr>
            <p:cNvPr id="1078278" name="Rectangle 6"/>
            <p:cNvSpPr>
              <a:spLocks noChangeArrowheads="1"/>
            </p:cNvSpPr>
            <p:nvPr/>
          </p:nvSpPr>
          <p:spPr bwMode="auto">
            <a:xfrm>
              <a:off x="5715000" y="4191000"/>
              <a:ext cx="2743200" cy="2209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279" name="Oval 7"/>
            <p:cNvSpPr>
              <a:spLocks noChangeArrowheads="1"/>
            </p:cNvSpPr>
            <p:nvPr/>
          </p:nvSpPr>
          <p:spPr bwMode="auto">
            <a:xfrm>
              <a:off x="6781800" y="4876800"/>
              <a:ext cx="762000" cy="76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280" name="Line 8"/>
            <p:cNvSpPr>
              <a:spLocks noChangeShapeType="1"/>
            </p:cNvSpPr>
            <p:nvPr/>
          </p:nvSpPr>
          <p:spPr bwMode="auto">
            <a:xfrm>
              <a:off x="6248400" y="4572000"/>
              <a:ext cx="11430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1" name="Line 9"/>
            <p:cNvSpPr>
              <a:spLocks noChangeShapeType="1"/>
            </p:cNvSpPr>
            <p:nvPr/>
          </p:nvSpPr>
          <p:spPr bwMode="auto">
            <a:xfrm>
              <a:off x="6781800" y="4648200"/>
              <a:ext cx="11430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2" name="Line 10"/>
            <p:cNvSpPr>
              <a:spLocks noChangeShapeType="1"/>
            </p:cNvSpPr>
            <p:nvPr/>
          </p:nvSpPr>
          <p:spPr bwMode="auto">
            <a:xfrm>
              <a:off x="6800850" y="5141913"/>
              <a:ext cx="442913" cy="47783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3" name="Line 11"/>
            <p:cNvSpPr>
              <a:spLocks noChangeShapeType="1"/>
            </p:cNvSpPr>
            <p:nvPr/>
          </p:nvSpPr>
          <p:spPr bwMode="auto">
            <a:xfrm>
              <a:off x="7024688" y="4911725"/>
              <a:ext cx="496887" cy="5302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4" name="Line 12"/>
            <p:cNvSpPr>
              <a:spLocks noChangeShapeType="1"/>
            </p:cNvSpPr>
            <p:nvPr/>
          </p:nvSpPr>
          <p:spPr bwMode="auto">
            <a:xfrm flipV="1">
              <a:off x="6994525" y="5122863"/>
              <a:ext cx="214313" cy="1952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5" name="Line 13"/>
            <p:cNvSpPr>
              <a:spLocks noChangeShapeType="1"/>
            </p:cNvSpPr>
            <p:nvPr/>
          </p:nvSpPr>
          <p:spPr bwMode="auto">
            <a:xfrm>
              <a:off x="6983413" y="5324475"/>
              <a:ext cx="439737" cy="2063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6" name="Line 14"/>
            <p:cNvSpPr>
              <a:spLocks noChangeShapeType="1"/>
            </p:cNvSpPr>
            <p:nvPr/>
          </p:nvSpPr>
          <p:spPr bwMode="auto">
            <a:xfrm>
              <a:off x="7216775" y="5076825"/>
              <a:ext cx="217488" cy="24288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7" name="Text Box 15"/>
            <p:cNvSpPr txBox="1">
              <a:spLocks noChangeArrowheads="1"/>
            </p:cNvSpPr>
            <p:nvPr/>
          </p:nvSpPr>
          <p:spPr bwMode="auto">
            <a:xfrm>
              <a:off x="7239000" y="4876800"/>
              <a:ext cx="45720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FF"/>
                  </a:solidFill>
                </a:rPr>
                <a:t>?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8600" y="6386720"/>
            <a:ext cx="5860467" cy="438150"/>
            <a:chOff x="228600" y="6386720"/>
            <a:chExt cx="5860467" cy="438150"/>
          </a:xfrm>
        </p:grpSpPr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386720"/>
              <a:ext cx="4943475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186191" y="6421129"/>
              <a:ext cx="902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8" tooltip="Higher-order terms"/>
                </a:rPr>
                <a:t>H.O.T.</a:t>
              </a:r>
              <a:r>
                <a:rPr lang="en-US" dirty="0"/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en-US" dirty="0"/>
              <a:t>Estimating Optical Flow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62484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Constant Flow Method</a:t>
            </a: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Assumption: the motion field is well approximated by a constant vector within any small region of the image plane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Solution: Least square of two variables (</a:t>
            </a:r>
            <a:r>
              <a:rPr lang="en-US" sz="1600" dirty="0" err="1">
                <a:cs typeface="Times New Roman" pitchFamily="18" charset="0"/>
              </a:rPr>
              <a:t>u,v</a:t>
            </a:r>
            <a:r>
              <a:rPr lang="en-US" sz="1600" dirty="0">
                <a:cs typeface="Times New Roman" pitchFamily="18" charset="0"/>
              </a:rPr>
              <a:t>) from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Equations –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(=5x5) planar patch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D82204"/>
                </a:solidFill>
                <a:cs typeface="Times New Roman" pitchFamily="18" charset="0"/>
              </a:rPr>
              <a:t>Condition: A</a:t>
            </a:r>
            <a:r>
              <a:rPr lang="en-US" sz="1600" baseline="30000" dirty="0">
                <a:solidFill>
                  <a:srgbClr val="D82204"/>
                </a:solidFill>
                <a:cs typeface="Times New Roman" pitchFamily="18" charset="0"/>
              </a:rPr>
              <a:t>T</a:t>
            </a:r>
            <a:r>
              <a:rPr lang="en-US" sz="1600" dirty="0">
                <a:solidFill>
                  <a:srgbClr val="D82204"/>
                </a:solidFill>
                <a:cs typeface="Times New Roman" pitchFamily="18" charset="0"/>
              </a:rPr>
              <a:t>A is NOT singular (null or parallel gradients)</a:t>
            </a:r>
            <a:endParaRPr lang="en-US" sz="2900" dirty="0">
              <a:solidFill>
                <a:srgbClr val="D82204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Weighted Least Square Method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Assumption: the motion field is approximated by a constant vector within any small region, and the error made by the approximation increases with the distance from the center where optical flow is to be computed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Solution: Weighted least square of two variables (</a:t>
            </a:r>
            <a:r>
              <a:rPr lang="en-US" sz="1600" dirty="0" err="1">
                <a:cs typeface="Times New Roman" pitchFamily="18" charset="0"/>
              </a:rPr>
              <a:t>u,v</a:t>
            </a:r>
            <a:r>
              <a:rPr lang="en-US" sz="1600" dirty="0">
                <a:cs typeface="Times New Roman" pitchFamily="18" charset="0"/>
              </a:rPr>
              <a:t>) from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Equations –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patch</a:t>
            </a:r>
            <a:r>
              <a:rPr lang="en-US" sz="29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Affine Flow Method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Assumption: the motion field is well approximated by a affine parametric model  </a:t>
            </a:r>
            <a:r>
              <a:rPr lang="en-US" sz="1600" dirty="0" err="1">
                <a:cs typeface="Times New Roman" pitchFamily="18" charset="0"/>
              </a:rPr>
              <a:t>u</a:t>
            </a:r>
            <a:r>
              <a:rPr lang="en-US" sz="1600" baseline="30000" dirty="0" err="1">
                <a:cs typeface="Times New Roman" pitchFamily="18" charset="0"/>
              </a:rPr>
              <a:t>T</a:t>
            </a:r>
            <a:r>
              <a:rPr lang="en-US" sz="1600" dirty="0">
                <a:cs typeface="Times New Roman" pitchFamily="18" charset="0"/>
              </a:rPr>
              <a:t> = </a:t>
            </a:r>
            <a:r>
              <a:rPr lang="en-US" sz="1600" dirty="0" err="1">
                <a:cs typeface="Times New Roman" pitchFamily="18" charset="0"/>
              </a:rPr>
              <a:t>Ap</a:t>
            </a:r>
            <a:r>
              <a:rPr lang="en-US" sz="1600" baseline="30000" dirty="0" err="1">
                <a:cs typeface="Times New Roman" pitchFamily="18" charset="0"/>
              </a:rPr>
              <a:t>T</a:t>
            </a:r>
            <a:r>
              <a:rPr lang="en-US" sz="1600" dirty="0" err="1">
                <a:cs typeface="Times New Roman" pitchFamily="18" charset="0"/>
              </a:rPr>
              <a:t>+b</a:t>
            </a:r>
            <a:r>
              <a:rPr lang="en-US" sz="1600" dirty="0">
                <a:cs typeface="Times New Roman" pitchFamily="18" charset="0"/>
              </a:rPr>
              <a:t> (a plane patch with arbitrary orientation)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Solution: Least square of 6 variables (</a:t>
            </a:r>
            <a:r>
              <a:rPr lang="en-US" sz="1600" dirty="0" err="1">
                <a:cs typeface="Times New Roman" pitchFamily="18" charset="0"/>
              </a:rPr>
              <a:t>A,b</a:t>
            </a:r>
            <a:r>
              <a:rPr lang="en-US" sz="1600" dirty="0">
                <a:cs typeface="Times New Roman" pitchFamily="18" charset="0"/>
              </a:rPr>
              <a:t>) from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Equations –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planar patch</a:t>
            </a:r>
            <a:r>
              <a:rPr lang="en-US" sz="2900" dirty="0"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</p:txBody>
      </p:sp>
      <p:grpSp>
        <p:nvGrpSpPr>
          <p:cNvPr id="1080324" name="Group 4"/>
          <p:cNvGrpSpPr>
            <a:grpSpLocks/>
          </p:cNvGrpSpPr>
          <p:nvPr/>
        </p:nvGrpSpPr>
        <p:grpSpPr bwMode="auto">
          <a:xfrm>
            <a:off x="7467600" y="1295400"/>
            <a:ext cx="762000" cy="762000"/>
            <a:chOff x="4704" y="960"/>
            <a:chExt cx="480" cy="480"/>
          </a:xfrm>
        </p:grpSpPr>
        <p:sp>
          <p:nvSpPr>
            <p:cNvPr id="1080325" name="Rectangle 5"/>
            <p:cNvSpPr>
              <a:spLocks noChangeArrowheads="1"/>
            </p:cNvSpPr>
            <p:nvPr/>
          </p:nvSpPr>
          <p:spPr bwMode="auto">
            <a:xfrm>
              <a:off x="4704" y="1008"/>
              <a:ext cx="480" cy="4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326" name="Line 6"/>
            <p:cNvSpPr>
              <a:spLocks noChangeShapeType="1"/>
            </p:cNvSpPr>
            <p:nvPr/>
          </p:nvSpPr>
          <p:spPr bwMode="auto">
            <a:xfrm flipV="1">
              <a:off x="4944" y="1104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27" name="Line 7"/>
            <p:cNvSpPr>
              <a:spLocks noChangeShapeType="1"/>
            </p:cNvSpPr>
            <p:nvPr/>
          </p:nvSpPr>
          <p:spPr bwMode="auto">
            <a:xfrm flipV="1">
              <a:off x="4800" y="96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28" name="Line 8"/>
            <p:cNvSpPr>
              <a:spLocks noChangeShapeType="1"/>
            </p:cNvSpPr>
            <p:nvPr/>
          </p:nvSpPr>
          <p:spPr bwMode="auto">
            <a:xfrm flipV="1">
              <a:off x="5040" y="96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29" name="Line 9"/>
            <p:cNvSpPr>
              <a:spLocks noChangeShapeType="1"/>
            </p:cNvSpPr>
            <p:nvPr/>
          </p:nvSpPr>
          <p:spPr bwMode="auto">
            <a:xfrm flipV="1">
              <a:off x="4800" y="120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0" name="Line 10"/>
            <p:cNvSpPr>
              <a:spLocks noChangeShapeType="1"/>
            </p:cNvSpPr>
            <p:nvPr/>
          </p:nvSpPr>
          <p:spPr bwMode="auto">
            <a:xfrm flipV="1">
              <a:off x="5040" y="1248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0331" name="Group 11"/>
          <p:cNvGrpSpPr>
            <a:grpSpLocks/>
          </p:cNvGrpSpPr>
          <p:nvPr/>
        </p:nvGrpSpPr>
        <p:grpSpPr bwMode="auto">
          <a:xfrm>
            <a:off x="7467600" y="3048000"/>
            <a:ext cx="762000" cy="762000"/>
            <a:chOff x="4704" y="1872"/>
            <a:chExt cx="480" cy="480"/>
          </a:xfrm>
        </p:grpSpPr>
        <p:sp>
          <p:nvSpPr>
            <p:cNvPr id="1080332" name="Rectangle 12"/>
            <p:cNvSpPr>
              <a:spLocks noChangeArrowheads="1"/>
            </p:cNvSpPr>
            <p:nvPr/>
          </p:nvSpPr>
          <p:spPr bwMode="auto">
            <a:xfrm>
              <a:off x="4704" y="1920"/>
              <a:ext cx="480" cy="43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333" name="Line 13"/>
            <p:cNvSpPr>
              <a:spLocks noChangeShapeType="1"/>
            </p:cNvSpPr>
            <p:nvPr/>
          </p:nvSpPr>
          <p:spPr bwMode="auto">
            <a:xfrm flipV="1">
              <a:off x="4944" y="2016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4" name="Line 14"/>
            <p:cNvSpPr>
              <a:spLocks noChangeShapeType="1"/>
            </p:cNvSpPr>
            <p:nvPr/>
          </p:nvSpPr>
          <p:spPr bwMode="auto">
            <a:xfrm flipV="1">
              <a:off x="4800" y="1872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5" name="Line 15"/>
            <p:cNvSpPr>
              <a:spLocks noChangeShapeType="1"/>
            </p:cNvSpPr>
            <p:nvPr/>
          </p:nvSpPr>
          <p:spPr bwMode="auto">
            <a:xfrm flipV="1">
              <a:off x="5040" y="1872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6" name="Line 16"/>
            <p:cNvSpPr>
              <a:spLocks noChangeShapeType="1"/>
            </p:cNvSpPr>
            <p:nvPr/>
          </p:nvSpPr>
          <p:spPr bwMode="auto">
            <a:xfrm flipV="1">
              <a:off x="4800" y="2112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7" name="Line 17"/>
            <p:cNvSpPr>
              <a:spLocks noChangeShapeType="1"/>
            </p:cNvSpPr>
            <p:nvPr/>
          </p:nvSpPr>
          <p:spPr bwMode="auto">
            <a:xfrm flipV="1">
              <a:off x="5040" y="216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0338" name="Group 18"/>
          <p:cNvGrpSpPr>
            <a:grpSpLocks/>
          </p:cNvGrpSpPr>
          <p:nvPr/>
        </p:nvGrpSpPr>
        <p:grpSpPr bwMode="auto">
          <a:xfrm>
            <a:off x="7391400" y="4876800"/>
            <a:ext cx="762000" cy="717550"/>
            <a:chOff x="4656" y="3052"/>
            <a:chExt cx="480" cy="452"/>
          </a:xfrm>
        </p:grpSpPr>
        <p:sp>
          <p:nvSpPr>
            <p:cNvPr id="1080339" name="Rectangle 19"/>
            <p:cNvSpPr>
              <a:spLocks noChangeArrowheads="1"/>
            </p:cNvSpPr>
            <p:nvPr/>
          </p:nvSpPr>
          <p:spPr bwMode="auto">
            <a:xfrm>
              <a:off x="4656" y="3072"/>
              <a:ext cx="480" cy="43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340" name="Line 20"/>
            <p:cNvSpPr>
              <a:spLocks noChangeShapeType="1"/>
            </p:cNvSpPr>
            <p:nvPr/>
          </p:nvSpPr>
          <p:spPr bwMode="auto">
            <a:xfrm flipV="1">
              <a:off x="4885" y="3207"/>
              <a:ext cx="101" cy="1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1" name="Line 21"/>
            <p:cNvSpPr>
              <a:spLocks noChangeShapeType="1"/>
            </p:cNvSpPr>
            <p:nvPr/>
          </p:nvSpPr>
          <p:spPr bwMode="auto">
            <a:xfrm flipV="1">
              <a:off x="4709" y="3052"/>
              <a:ext cx="156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2" name="Line 22"/>
            <p:cNvSpPr>
              <a:spLocks noChangeShapeType="1"/>
            </p:cNvSpPr>
            <p:nvPr/>
          </p:nvSpPr>
          <p:spPr bwMode="auto">
            <a:xfrm flipV="1">
              <a:off x="4992" y="3069"/>
              <a:ext cx="102" cy="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3" name="Line 23"/>
            <p:cNvSpPr>
              <a:spLocks noChangeShapeType="1"/>
            </p:cNvSpPr>
            <p:nvPr/>
          </p:nvSpPr>
          <p:spPr bwMode="auto">
            <a:xfrm flipV="1">
              <a:off x="4752" y="3276"/>
              <a:ext cx="101" cy="1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4" name="Line 24"/>
            <p:cNvSpPr>
              <a:spLocks noChangeShapeType="1"/>
            </p:cNvSpPr>
            <p:nvPr/>
          </p:nvSpPr>
          <p:spPr bwMode="auto">
            <a:xfrm flipV="1">
              <a:off x="4992" y="3360"/>
              <a:ext cx="96" cy="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en-US" dirty="0"/>
              <a:t>Using Optical Flow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77200" cy="579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3D motion and structure from optical flow (p 208- 212)</a:t>
            </a:r>
          </a:p>
          <a:p>
            <a:pPr lvl="1">
              <a:lnSpc>
                <a:spcPct val="90000"/>
              </a:lnSpc>
            </a:pPr>
            <a:r>
              <a:rPr lang="en-US" sz="2900" dirty="0">
                <a:cs typeface="Times New Roman" pitchFamily="18" charset="0"/>
              </a:rPr>
              <a:t>Input: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Intrinsic camera parameters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dense motion field (optical flow) of single rigid motion</a:t>
            </a:r>
          </a:p>
          <a:p>
            <a:pPr lvl="1">
              <a:lnSpc>
                <a:spcPct val="90000"/>
              </a:lnSpc>
            </a:pPr>
            <a:r>
              <a:rPr lang="en-US" sz="2900" dirty="0">
                <a:cs typeface="Times New Roman" pitchFamily="18" charset="0"/>
              </a:rPr>
              <a:t>Algorithm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( </a:t>
            </a:r>
            <a:r>
              <a:rPr lang="en-US" sz="1500" dirty="0">
                <a:cs typeface="Times New Roman" pitchFamily="18" charset="0"/>
              </a:rPr>
              <a:t>good compromise between ease of implementation and quality of results</a:t>
            </a:r>
            <a:r>
              <a:rPr lang="en-US" sz="1800" dirty="0"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Stage 1: Translation direction </a:t>
            </a:r>
          </a:p>
          <a:p>
            <a:pPr lvl="3">
              <a:lnSpc>
                <a:spcPct val="90000"/>
              </a:lnSpc>
            </a:pPr>
            <a:r>
              <a:rPr lang="en-US" sz="1400" dirty="0" err="1">
                <a:cs typeface="Times New Roman" pitchFamily="18" charset="0"/>
              </a:rPr>
              <a:t>Epipole</a:t>
            </a:r>
            <a:r>
              <a:rPr lang="en-US" sz="1400" dirty="0">
                <a:cs typeface="Times New Roman" pitchFamily="18" charset="0"/>
              </a:rPr>
              <a:t> (x0, y0) through approximate motion parallax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Key: Instantaneously coincident image points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Approximation: estimating differences for ALMOST coincident image points</a:t>
            </a:r>
          </a:p>
          <a:p>
            <a:pPr lvl="3">
              <a:lnSpc>
                <a:spcPct val="90000"/>
              </a:lnSpc>
            </a:pPr>
            <a:endParaRPr lang="en-US" sz="14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Stage 2: Rotation flow and depth</a:t>
            </a:r>
          </a:p>
          <a:p>
            <a:pPr lvl="3">
              <a:lnSpc>
                <a:spcPct val="90000"/>
              </a:lnSpc>
            </a:pPr>
            <a:r>
              <a:rPr lang="en-US" sz="1400" dirty="0" err="1">
                <a:cs typeface="Times New Roman" pitchFamily="18" charset="0"/>
              </a:rPr>
              <a:t>Knowns</a:t>
            </a:r>
            <a:r>
              <a:rPr lang="en-US" sz="1400" dirty="0">
                <a:cs typeface="Times New Roman" pitchFamily="18" charset="0"/>
              </a:rPr>
              <a:t>: flow vector, and direction of translational component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One point, one equation (without depth)– </a:t>
            </a:r>
          </a:p>
          <a:p>
            <a:pPr lvl="4">
              <a:lnSpc>
                <a:spcPct val="90000"/>
              </a:lnSpc>
            </a:pPr>
            <a:r>
              <a:rPr lang="en-US" sz="1200" dirty="0">
                <a:cs typeface="Times New Roman" pitchFamily="18" charset="0"/>
              </a:rPr>
              <a:t>Least square approximation of the rotational component of flow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From motion field to depth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Output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Direction of translation (f </a:t>
            </a:r>
            <a:r>
              <a:rPr lang="en-US" sz="1600" dirty="0" err="1">
                <a:cs typeface="Times New Roman" pitchFamily="18" charset="0"/>
              </a:rPr>
              <a:t>Tx</a:t>
            </a:r>
            <a:r>
              <a:rPr lang="en-US" sz="1600" dirty="0">
                <a:cs typeface="Times New Roman" pitchFamily="18" charset="0"/>
              </a:rPr>
              <a:t>/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, f Ty/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, f) = (x0, y0, f)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Angular velocity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3-D coordinates of scene points (up to a common unknown scale)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</p:txBody>
      </p:sp>
      <p:graphicFrame>
        <p:nvGraphicFramePr>
          <p:cNvPr id="1082372" name="Object 4"/>
          <p:cNvGraphicFramePr>
            <a:graphicFrameLocks noChangeAspect="1"/>
          </p:cNvGraphicFramePr>
          <p:nvPr/>
        </p:nvGraphicFramePr>
        <p:xfrm>
          <a:off x="7162800" y="3124200"/>
          <a:ext cx="12192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600" imgH="508000" progId="Equation.3">
                  <p:embed/>
                </p:oleObj>
              </mc:Choice>
              <mc:Fallback>
                <p:oleObj name="Equation" r:id="rId3" imgW="990600" imgH="508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1219200" cy="6270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3" name="Object 5"/>
          <p:cNvGraphicFramePr>
            <a:graphicFrameLocks noChangeAspect="1"/>
          </p:cNvGraphicFramePr>
          <p:nvPr/>
        </p:nvGraphicFramePr>
        <p:xfrm>
          <a:off x="7010400" y="4191000"/>
          <a:ext cx="11334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753" imgH="533169" progId="Equation.3">
                  <p:embed/>
                </p:oleObj>
              </mc:Choice>
              <mc:Fallback>
                <p:oleObj name="Equation" r:id="rId5" imgW="799753" imgH="53316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191000"/>
                        <a:ext cx="1133475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Details 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1. Get (</a:t>
            </a:r>
            <a:r>
              <a:rPr lang="en-US" dirty="0" err="1"/>
              <a:t>Tx</a:t>
            </a:r>
            <a:r>
              <a:rPr lang="en-US" dirty="0"/>
              <a:t>, Ty, </a:t>
            </a:r>
            <a:r>
              <a:rPr lang="en-US" dirty="0" err="1"/>
              <a:t>Tz</a:t>
            </a:r>
            <a:r>
              <a:rPr lang="en-US" dirty="0"/>
              <a:t>) = s (x0,y0,f)</a:t>
            </a:r>
          </a:p>
          <a:p>
            <a:r>
              <a:rPr lang="en-US" dirty="0"/>
              <a:t>Step 2. For every point (</a:t>
            </a:r>
            <a:r>
              <a:rPr lang="en-US" dirty="0" err="1"/>
              <a:t>x,y,f</a:t>
            </a:r>
            <a:r>
              <a:rPr lang="en-US" dirty="0"/>
              <a:t>) with known v, get one equation about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 from the motion equation  (by eliminate Z since it’s different from point to point)</a:t>
            </a:r>
          </a:p>
          <a:p>
            <a:r>
              <a:rPr lang="en-US" dirty="0"/>
              <a:t>Step 3. Get Z (up to a scale s) given T/s and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 </a:t>
            </a:r>
          </a:p>
        </p:txBody>
      </p:sp>
      <p:grpSp>
        <p:nvGrpSpPr>
          <p:cNvPr id="1084420" name="Group 4"/>
          <p:cNvGrpSpPr>
            <a:grpSpLocks/>
          </p:cNvGrpSpPr>
          <p:nvPr/>
        </p:nvGrpSpPr>
        <p:grpSpPr bwMode="auto">
          <a:xfrm>
            <a:off x="1452562" y="4284662"/>
            <a:ext cx="6508750" cy="2251075"/>
            <a:chOff x="1036" y="2682"/>
            <a:chExt cx="4100" cy="1418"/>
          </a:xfrm>
        </p:grpSpPr>
        <p:graphicFrame>
          <p:nvGraphicFramePr>
            <p:cNvPr id="1084421" name="Object 5"/>
            <p:cNvGraphicFramePr>
              <a:graphicFrameLocks noChangeAspect="1"/>
            </p:cNvGraphicFramePr>
            <p:nvPr/>
          </p:nvGraphicFramePr>
          <p:xfrm>
            <a:off x="1036" y="2682"/>
            <a:ext cx="381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79680" imgH="736560" progId="Equation.3">
                    <p:embed/>
                  </p:oleObj>
                </mc:Choice>
                <mc:Fallback>
                  <p:oleObj name="Equation" r:id="rId2" imgW="4279680" imgH="73656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682"/>
                          <a:ext cx="3810" cy="658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4422" name="AutoShape 6"/>
            <p:cNvSpPr>
              <a:spLocks/>
            </p:cNvSpPr>
            <p:nvPr/>
          </p:nvSpPr>
          <p:spPr bwMode="auto">
            <a:xfrm rot="16225715" flipV="1">
              <a:off x="2280" y="2760"/>
              <a:ext cx="240" cy="1632"/>
            </a:xfrm>
            <a:prstGeom prst="leftBrace">
              <a:avLst>
                <a:gd name="adj1" fmla="val 56667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3" name="AutoShape 7"/>
            <p:cNvSpPr>
              <a:spLocks/>
            </p:cNvSpPr>
            <p:nvPr/>
          </p:nvSpPr>
          <p:spPr bwMode="auto">
            <a:xfrm rot="16225715" flipV="1">
              <a:off x="4008" y="2998"/>
              <a:ext cx="240" cy="1152"/>
            </a:xfrm>
            <a:prstGeom prst="leftBrace">
              <a:avLst>
                <a:gd name="adj1" fmla="val 40000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4" name="Text Box 8"/>
            <p:cNvSpPr txBox="1">
              <a:spLocks noChangeArrowheads="1"/>
            </p:cNvSpPr>
            <p:nvPr/>
          </p:nvSpPr>
          <p:spPr bwMode="auto">
            <a:xfrm>
              <a:off x="1440" y="3696"/>
              <a:ext cx="17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Rotation part: no depth information</a:t>
              </a:r>
            </a:p>
          </p:txBody>
        </p:sp>
        <p:sp>
          <p:nvSpPr>
            <p:cNvPr id="1084425" name="Text Box 9"/>
            <p:cNvSpPr txBox="1">
              <a:spLocks noChangeArrowheads="1"/>
            </p:cNvSpPr>
            <p:nvPr/>
          </p:nvSpPr>
          <p:spPr bwMode="auto">
            <a:xfrm>
              <a:off x="3360" y="374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Translation part: depth Z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Feature-Based Approach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Two frame method - </a:t>
            </a:r>
            <a:r>
              <a:rPr lang="en-US" sz="2000" dirty="0">
                <a:cs typeface="Times New Roman" pitchFamily="18" charset="0"/>
              </a:rPr>
              <a:t>Feature matching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An Algorithm Based on the Constant Flow Method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Features – corners detection by observing the coefficient matrix of the spatial gradient evaluation  (2x2 matrix A</a:t>
            </a:r>
            <a:r>
              <a:rPr lang="en-US" sz="1600" baseline="30000" dirty="0">
                <a:cs typeface="Times New Roman" pitchFamily="18" charset="0"/>
              </a:rPr>
              <a:t>T</a:t>
            </a:r>
            <a:r>
              <a:rPr lang="en-US" sz="1600" dirty="0">
                <a:cs typeface="Times New Roman" pitchFamily="18" charset="0"/>
              </a:rPr>
              <a:t>A)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Iteration approach: estimation – warping – comparison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Multiple frame method - </a:t>
            </a:r>
            <a:r>
              <a:rPr lang="en-US" sz="2000" dirty="0">
                <a:cs typeface="Times New Roman" pitchFamily="18" charset="0"/>
              </a:rPr>
              <a:t>Feature tracking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cs typeface="Times New Roman" pitchFamily="18" charset="0"/>
              </a:rPr>
              <a:t>Kalman</a:t>
            </a:r>
            <a:r>
              <a:rPr lang="en-US" sz="1800" dirty="0">
                <a:cs typeface="Times New Roman" pitchFamily="18" charset="0"/>
              </a:rPr>
              <a:t> Filter Algorithm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Estimating the position and uncertainty of a moving feature in the next frame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Two parts: prediction (from previous trajectory) and measurement from feature matching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Using a sparse motion field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3D motion and structure by feature tracking over frames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Factorization method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Orthographic projection model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Feature tracking over multiple frames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SVD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Motion-Based Segmentation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5257800"/>
          </a:xfrm>
          <a:noFill/>
          <a:ln/>
        </p:spPr>
        <p:txBody>
          <a:bodyPr/>
          <a:lstStyle/>
          <a:p>
            <a:r>
              <a:rPr lang="en-US" sz="2000" dirty="0">
                <a:cs typeface="Times New Roman" pitchFamily="18" charset="0"/>
              </a:rPr>
              <a:t>Change Detection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Stationary camera(s), multiple moving subjects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Background modeling and updating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Background subtraction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Occlusion handling</a:t>
            </a:r>
          </a:p>
          <a:p>
            <a:pPr lvl="1"/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Layered representation (I)– rotating camera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Rotating camera + Independent moving objects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Sprite - background mosaicing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Synopsis – foreground object sequences</a:t>
            </a:r>
          </a:p>
          <a:p>
            <a:pPr lvl="2"/>
            <a:endParaRPr lang="en-US" sz="18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Layered representation (II)– translating (and rotating) camera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Arbitrary camera motion 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Scene segmentation into layers </a:t>
            </a:r>
          </a:p>
          <a:p>
            <a:pPr lvl="1"/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285750"/>
            <a:ext cx="3086100" cy="6096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After learning motion, you should be able to</a:t>
            </a:r>
          </a:p>
          <a:p>
            <a:pPr lvl="1"/>
            <a:r>
              <a:rPr lang="en-US" dirty="0">
                <a:cs typeface="Times New Roman" pitchFamily="18" charset="0"/>
              </a:rPr>
              <a:t>Explain the fundamental problems of motion analysis</a:t>
            </a:r>
          </a:p>
          <a:p>
            <a:pPr lvl="1"/>
            <a:r>
              <a:rPr lang="en-US" dirty="0">
                <a:cs typeface="Times New Roman" pitchFamily="18" charset="0"/>
              </a:rPr>
              <a:t>Understand the relation of motion and stereo</a:t>
            </a:r>
          </a:p>
          <a:p>
            <a:pPr lvl="1"/>
            <a:r>
              <a:rPr lang="en-US" dirty="0">
                <a:cs typeface="Times New Roman" pitchFamily="18" charset="0"/>
              </a:rPr>
              <a:t>Estimate optical flow from a image sequence</a:t>
            </a:r>
          </a:p>
          <a:p>
            <a:pPr lvl="1"/>
            <a:r>
              <a:rPr lang="en-US" dirty="0">
                <a:cs typeface="Times New Roman" pitchFamily="18" charset="0"/>
              </a:rPr>
              <a:t>Extract and track image features over time </a:t>
            </a:r>
          </a:p>
          <a:p>
            <a:pPr lvl="1"/>
            <a:r>
              <a:rPr lang="en-US" dirty="0">
                <a:cs typeface="Times New Roman" pitchFamily="18" charset="0"/>
              </a:rPr>
              <a:t>Estimate 3D motion and structure from sparse motion field</a:t>
            </a:r>
          </a:p>
          <a:p>
            <a:pPr lvl="1"/>
            <a:r>
              <a:rPr lang="en-US" dirty="0">
                <a:cs typeface="Times New Roman" pitchFamily="18" charset="0"/>
              </a:rPr>
              <a:t>Extract Depth from 3D ST image formation under translational motion</a:t>
            </a:r>
          </a:p>
          <a:p>
            <a:pPr lvl="1"/>
            <a:r>
              <a:rPr lang="en-US" dirty="0">
                <a:cs typeface="Times New Roman" pitchFamily="18" charset="0"/>
              </a:rPr>
              <a:t>Know some important application of motion, such as change detection, image mosaicing and motion-based segmentation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6172200" cy="609600"/>
          </a:xfrm>
        </p:spPr>
        <p:txBody>
          <a:bodyPr/>
          <a:lstStyle/>
          <a:p>
            <a:r>
              <a:rPr lang="en-US" dirty="0"/>
              <a:t>The Importance of Visual Motion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79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Structure from Motion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Apparent motion is a strong visual clue for 3D reconstruction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More than a multi-camera stereo system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Recognition by motion (only)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Biological visual systems use visual motion to infer properties of 3D world with little a priori knowledge of it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D82204"/>
                </a:solidFill>
              </a:rPr>
              <a:t>Blurred image sequence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Visual Motion = Video !    </a:t>
            </a:r>
            <a:r>
              <a:rPr lang="en-US" sz="2000" b="1" dirty="0">
                <a:solidFill>
                  <a:schemeClr val="hlink"/>
                </a:solidFill>
              </a:rPr>
              <a:t>[Go to CVPR 2004-2010 Sites for Workshops]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Video Coding and Compression: MPEG 1, 2, 4, 7…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D82204"/>
                </a:solidFill>
              </a:rPr>
              <a:t>Video Mosaicing</a:t>
            </a:r>
            <a:r>
              <a:rPr lang="en-US" sz="2000" dirty="0"/>
              <a:t> and Layered Representation for IBR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Surveillance (</a:t>
            </a:r>
            <a:r>
              <a:rPr lang="en-US" sz="2000" dirty="0">
                <a:solidFill>
                  <a:srgbClr val="D82204"/>
                </a:solidFill>
              </a:rPr>
              <a:t>Human Tracking</a:t>
            </a:r>
            <a:r>
              <a:rPr lang="en-US" sz="2000" dirty="0"/>
              <a:t> and Traffic Monitoring)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D82204"/>
                </a:solidFill>
              </a:rPr>
              <a:t>HCI using Human Gesture </a:t>
            </a:r>
            <a:r>
              <a:rPr lang="en-US" sz="2000" dirty="0">
                <a:solidFill>
                  <a:schemeClr val="tx1"/>
                </a:solidFill>
              </a:rPr>
              <a:t>(video camera)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Image-based Rendering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0" y="285750"/>
            <a:ext cx="1087438" cy="609600"/>
          </a:xfrm>
        </p:spPr>
        <p:txBody>
          <a:bodyPr/>
          <a:lstStyle/>
          <a:p>
            <a:r>
              <a:rPr lang="en-US"/>
              <a:t>Next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7924800" cy="1066800"/>
          </a:xfrm>
        </p:spPr>
        <p:txBody>
          <a:bodyPr/>
          <a:lstStyle/>
          <a:p>
            <a:r>
              <a:rPr lang="en-US" sz="2000"/>
              <a:t>Reviews, Exam and Projects</a:t>
            </a:r>
          </a:p>
        </p:txBody>
      </p:sp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1968500" y="3352800"/>
            <a:ext cx="488315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</a:rPr>
              <a:t>Exam</a:t>
            </a:r>
          </a:p>
          <a:p>
            <a:pPr algn="ctr"/>
            <a:r>
              <a:rPr lang="en-US" sz="3600" b="1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3600" b="1">
                <a:solidFill>
                  <a:schemeClr val="accent1"/>
                </a:solidFill>
              </a:rPr>
              <a:t>Project Presentations</a:t>
            </a:r>
          </a:p>
        </p:txBody>
      </p:sp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914400" y="5867400"/>
            <a:ext cx="196720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66FF"/>
              </a:buClr>
              <a:buSzPct val="75000"/>
              <a:buFont typeface="Zapf Dingbats" charset="2"/>
              <a:buChar char="n"/>
            </a:pPr>
            <a:r>
              <a:rPr lang="en-US" sz="2000" dirty="0">
                <a:solidFill>
                  <a:srgbClr val="C0C0C0"/>
                </a:solidFill>
              </a:rPr>
              <a:t>Homework #4!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Blurred Sequence</a:t>
            </a:r>
          </a:p>
        </p:txBody>
      </p:sp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1104900" y="5867400"/>
            <a:ext cx="6934200" cy="779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" pitchFamily="18" charset="0"/>
              </a:rPr>
              <a:t>An up-sampling from images of resolution 15x20 pixels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From:  </a:t>
            </a:r>
            <a:r>
              <a:rPr lang="en-US" b="1" dirty="0">
                <a:latin typeface="Times" pitchFamily="18" charset="0"/>
              </a:rPr>
              <a:t>James W. Davis. MIT Media Lab</a:t>
            </a:r>
            <a:endParaRPr lang="en-US" b="1" dirty="0"/>
          </a:p>
        </p:txBody>
      </p:sp>
      <p:sp>
        <p:nvSpPr>
          <p:cNvPr id="1020933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924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" pitchFamily="18" charset="0"/>
              </a:rPr>
              <a:t>Recognition by Actions:  </a:t>
            </a:r>
            <a:r>
              <a:rPr lang="en-US" b="1" dirty="0"/>
              <a:t>Recognize object from motion even if we cannot distinguish it in any images …</a:t>
            </a:r>
          </a:p>
        </p:txBody>
      </p:sp>
      <p:pic>
        <p:nvPicPr>
          <p:cNvPr id="2" name="mt_blur (Converted)" descr="mt_blur (Converted)">
            <a:hlinkClick r:id="" action="ppaction://media"/>
            <a:extLst>
              <a:ext uri="{FF2B5EF4-FFF2-40B4-BE49-F238E27FC236}">
                <a16:creationId xmlns:a16="http://schemas.microsoft.com/office/drawing/2014/main" id="{2C714704-A6A1-0B4A-80ED-E538CAD8F8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19400" y="1697080"/>
            <a:ext cx="30480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285750"/>
            <a:ext cx="4381500" cy="609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sz="1800" dirty="0">
                <a:cs typeface="Times New Roman" pitchFamily="18" charset="0"/>
              </a:rPr>
              <a:t>Two </a:t>
            </a:r>
            <a:r>
              <a:rPr lang="en-US" sz="1800" dirty="0" err="1">
                <a:cs typeface="Times New Roman" pitchFamily="18" charset="0"/>
              </a:rPr>
              <a:t>Subproblems</a:t>
            </a:r>
            <a:endParaRPr lang="en-US" sz="1800" dirty="0"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Correspondence:</a:t>
            </a:r>
            <a:r>
              <a:rPr lang="en-US" sz="1800" dirty="0">
                <a:cs typeface="Times New Roman" pitchFamily="18" charset="0"/>
              </a:rPr>
              <a:t> Which elements of a frame correspond to which elements in the next frame?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Reconstruction</a:t>
            </a:r>
            <a:r>
              <a:rPr lang="en-US" sz="1800" dirty="0">
                <a:cs typeface="Times New Roman" pitchFamily="18" charset="0"/>
              </a:rPr>
              <a:t> :Given a number of correspondences, and possibly the knowledge of the camera’s intrinsic parameters, how to recovery the 3-D motion and structure of the observed world</a:t>
            </a:r>
          </a:p>
          <a:p>
            <a:r>
              <a:rPr lang="en-US" sz="1800" dirty="0">
                <a:cs typeface="Times New Roman" pitchFamily="18" charset="0"/>
              </a:rPr>
              <a:t>Main Difference between Motion and Stereo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Correspondence</a:t>
            </a:r>
            <a:r>
              <a:rPr lang="en-US" sz="1800" dirty="0">
                <a:cs typeface="Times New Roman" pitchFamily="18" charset="0"/>
              </a:rPr>
              <a:t>: the disparities between consecutive frames are much smaller due to dense temporal sampling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Reconstruction</a:t>
            </a:r>
            <a:r>
              <a:rPr lang="en-US" sz="1800" dirty="0">
                <a:cs typeface="Times New Roman" pitchFamily="18" charset="0"/>
              </a:rPr>
              <a:t>: the visual motion could be caused by multiple motions ( instead of a single 3D rigid transformation)</a:t>
            </a:r>
          </a:p>
          <a:p>
            <a:r>
              <a:rPr lang="en-US" sz="1800" dirty="0">
                <a:cs typeface="Times New Roman" pitchFamily="18" charset="0"/>
              </a:rPr>
              <a:t>The Third  </a:t>
            </a:r>
            <a:r>
              <a:rPr lang="en-US" sz="1800" dirty="0" err="1">
                <a:cs typeface="Times New Roman" pitchFamily="18" charset="0"/>
              </a:rPr>
              <a:t>Subproblem</a:t>
            </a:r>
            <a:r>
              <a:rPr lang="en-US" sz="1800" dirty="0">
                <a:cs typeface="Times New Roman" pitchFamily="18" charset="0"/>
              </a:rPr>
              <a:t>, and Fourth….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Motion Segmentation</a:t>
            </a:r>
            <a:r>
              <a:rPr lang="en-US" sz="1800" dirty="0">
                <a:cs typeface="Times New Roman" pitchFamily="18" charset="0"/>
              </a:rPr>
              <a:t>: what are the regions on the image plane corresponding to different moving objects?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Motion Understanding</a:t>
            </a:r>
            <a:r>
              <a:rPr lang="en-US" sz="1800" dirty="0">
                <a:cs typeface="Times New Roman" pitchFamily="18" charset="0"/>
              </a:rPr>
              <a:t>: lip reading, gesture, expression, event…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285750"/>
            <a:ext cx="4381500" cy="609600"/>
          </a:xfrm>
        </p:spPr>
        <p:txBody>
          <a:bodyPr/>
          <a:lstStyle/>
          <a:p>
            <a:r>
              <a:rPr lang="en-US"/>
              <a:t>Approaches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Two </a:t>
            </a:r>
            <a:r>
              <a:rPr lang="en-US" dirty="0" err="1">
                <a:cs typeface="Times New Roman" pitchFamily="18" charset="0"/>
              </a:rPr>
              <a:t>Subproblems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D82204"/>
                </a:solidFill>
                <a:cs typeface="Times New Roman" pitchFamily="18" charset="0"/>
              </a:rPr>
              <a:t>Correspondence: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/>
            <a:r>
              <a:rPr lang="en-US" dirty="0">
                <a:cs typeface="Times New Roman" pitchFamily="18" charset="0"/>
              </a:rPr>
              <a:t>Differential Methods - &gt;dense measure (optical flow)</a:t>
            </a:r>
          </a:p>
          <a:p>
            <a:pPr lvl="2"/>
            <a:r>
              <a:rPr lang="en-US" dirty="0">
                <a:cs typeface="Times New Roman" pitchFamily="18" charset="0"/>
              </a:rPr>
              <a:t>Matching Methods -&gt; sparse measure</a:t>
            </a:r>
          </a:p>
          <a:p>
            <a:pPr lvl="1"/>
            <a:r>
              <a:rPr lang="en-US" dirty="0">
                <a:solidFill>
                  <a:srgbClr val="D82204"/>
                </a:solidFill>
                <a:cs typeface="Times New Roman" pitchFamily="18" charset="0"/>
              </a:rPr>
              <a:t>Reconstruction</a:t>
            </a:r>
            <a:r>
              <a:rPr lang="en-US" dirty="0">
                <a:cs typeface="Times New Roman" pitchFamily="18" charset="0"/>
              </a:rPr>
              <a:t> : More difficult than stereo since </a:t>
            </a:r>
          </a:p>
          <a:p>
            <a:pPr lvl="2"/>
            <a:r>
              <a:rPr lang="en-US" dirty="0">
                <a:cs typeface="Times New Roman" pitchFamily="18" charset="0"/>
              </a:rPr>
              <a:t>Motion (3D transformation </a:t>
            </a:r>
            <a:r>
              <a:rPr lang="en-US" dirty="0" err="1">
                <a:cs typeface="Times New Roman" pitchFamily="18" charset="0"/>
              </a:rPr>
              <a:t>betw</a:t>
            </a:r>
            <a:r>
              <a:rPr lang="en-US" dirty="0">
                <a:cs typeface="Times New Roman" pitchFamily="18" charset="0"/>
              </a:rPr>
              <a:t>. Frames) as well as structure needs to be recovered</a:t>
            </a:r>
          </a:p>
          <a:p>
            <a:pPr lvl="2"/>
            <a:r>
              <a:rPr lang="en-US" dirty="0">
                <a:cs typeface="Times New Roman" pitchFamily="18" charset="0"/>
              </a:rPr>
              <a:t>Small baseline causes large errors</a:t>
            </a:r>
          </a:p>
          <a:p>
            <a:r>
              <a:rPr lang="en-US" dirty="0">
                <a:cs typeface="Times New Roman" pitchFamily="18" charset="0"/>
              </a:rPr>
              <a:t>The Third  </a:t>
            </a:r>
            <a:r>
              <a:rPr lang="en-US" dirty="0" err="1">
                <a:cs typeface="Times New Roman" pitchFamily="18" charset="0"/>
              </a:rPr>
              <a:t>Subproblem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D82204"/>
                </a:solidFill>
                <a:cs typeface="Times New Roman" pitchFamily="18" charset="0"/>
              </a:rPr>
              <a:t>Motion Segmentation</a:t>
            </a:r>
            <a:r>
              <a:rPr lang="en-US" dirty="0">
                <a:cs typeface="Times New Roman" pitchFamily="18" charset="0"/>
              </a:rPr>
              <a:t>: Chicken and Egg problem</a:t>
            </a:r>
          </a:p>
          <a:p>
            <a:pPr lvl="2"/>
            <a:r>
              <a:rPr lang="en-US" dirty="0">
                <a:cs typeface="Times New Roman" pitchFamily="18" charset="0"/>
              </a:rPr>
              <a:t>Which should be solved first?  Matching or Segmentation</a:t>
            </a:r>
          </a:p>
          <a:p>
            <a:pPr lvl="3"/>
            <a:r>
              <a:rPr lang="en-US" dirty="0">
                <a:cs typeface="Times New Roman" pitchFamily="18" charset="0"/>
              </a:rPr>
              <a:t>Segmentation for matching elements</a:t>
            </a:r>
          </a:p>
          <a:p>
            <a:pPr lvl="3"/>
            <a:r>
              <a:rPr lang="en-US" dirty="0">
                <a:cs typeface="Times New Roman" pitchFamily="18" charset="0"/>
              </a:rPr>
              <a:t>Matching for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 dirty="0"/>
              <a:t>The Motion Field of Rigid Objects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56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Motion: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3D Motion ( R, T):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camera motion (static scene)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or single object motion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Only one rigid, relative motion between the  camera and the scene (object)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Image motion field:</a:t>
            </a:r>
            <a:r>
              <a:rPr lang="en-US" sz="27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2D vector field of velocities of the image points induced by the relative motion.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Data: Image sequence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Many frames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captured at time t=0, 1, 2, …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Basics: only consider two consecutive frames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We consider a reference frame and its consecutive frame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Image motion field</a:t>
            </a:r>
            <a:r>
              <a:rPr lang="en-US" sz="2500" b="1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can be viewed </a:t>
            </a:r>
            <a:r>
              <a:rPr lang="en-US" sz="1800">
                <a:cs typeface="Times New Roman" pitchFamily="18" charset="0"/>
              </a:rPr>
              <a:t>as a disparity </a:t>
            </a:r>
            <a:r>
              <a:rPr lang="en-US" sz="1800" dirty="0">
                <a:cs typeface="Times New Roman" pitchFamily="18" charset="0"/>
              </a:rPr>
              <a:t>map of the two frames captured at two consecutive camera locations ( assuming we have a moving camera)</a:t>
            </a:r>
          </a:p>
          <a:p>
            <a:pPr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/>
              <a:t>The Motion Field of Rigid Objects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181600" cy="4724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Notations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 = (X,Y,Z)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3-D point in the camera reference frame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 = (</a:t>
            </a:r>
            <a:r>
              <a:rPr lang="en-US" sz="1800" dirty="0" err="1">
                <a:cs typeface="Times New Roman" pitchFamily="18" charset="0"/>
              </a:rPr>
              <a:t>x,y,f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 : the projection of the scene point in the pinhole camera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Relative motion between P and the camera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T= (</a:t>
            </a:r>
            <a:r>
              <a:rPr lang="en-US" sz="1800" dirty="0" err="1">
                <a:cs typeface="Times New Roman" pitchFamily="18" charset="0"/>
              </a:rPr>
              <a:t>T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translation component of the motion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Symbol" pitchFamily="18" charset="2"/>
                <a:cs typeface="Times New Roman" pitchFamily="18" charset="0"/>
              </a:rPr>
              <a:t>w=(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, 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,w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)</a:t>
            </a:r>
            <a:r>
              <a:rPr lang="en-US" sz="1800" baseline="30000" dirty="0">
                <a:latin typeface="Symbol" pitchFamily="18" charset="2"/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the angular velocity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Note: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How to connect this with stereo geometry  (with R, T)?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Image velocity v= ?</a:t>
            </a:r>
          </a:p>
        </p:txBody>
      </p:sp>
      <p:graphicFrame>
        <p:nvGraphicFramePr>
          <p:cNvPr id="1108992" name="Object 0"/>
          <p:cNvGraphicFramePr>
            <a:graphicFrameLocks noChangeAspect="1"/>
          </p:cNvGraphicFramePr>
          <p:nvPr/>
        </p:nvGraphicFramePr>
        <p:xfrm>
          <a:off x="6705600" y="1066800"/>
          <a:ext cx="1143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9" imgH="393529" progId="Equation.3">
                  <p:embed/>
                </p:oleObj>
              </mc:Choice>
              <mc:Fallback>
                <p:oleObj name="Equation" r:id="rId3" imgW="533169" imgH="39352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1143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8993" name="Object 1"/>
          <p:cNvGraphicFramePr>
            <a:graphicFrameLocks noChangeAspect="1"/>
          </p:cNvGraphicFramePr>
          <p:nvPr/>
        </p:nvGraphicFramePr>
        <p:xfrm>
          <a:off x="6324600" y="2438400"/>
          <a:ext cx="2274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4781" imgH="177723" progId="Equation.3">
                  <p:embed/>
                </p:oleObj>
              </mc:Choice>
              <mc:Fallback>
                <p:oleObj name="Equation" r:id="rId5" imgW="964781" imgH="17772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2274888" cy="419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4876800" y="3276600"/>
            <a:ext cx="3863975" cy="3233738"/>
            <a:chOff x="4876800" y="3276600"/>
            <a:chExt cx="3863975" cy="3233738"/>
          </a:xfrm>
        </p:grpSpPr>
        <p:sp>
          <p:nvSpPr>
            <p:cNvPr id="1038369" name="Line 33"/>
            <p:cNvSpPr>
              <a:spLocks noChangeShapeType="1"/>
            </p:cNvSpPr>
            <p:nvPr/>
          </p:nvSpPr>
          <p:spPr bwMode="auto">
            <a:xfrm flipV="1">
              <a:off x="5489575" y="3376613"/>
              <a:ext cx="2233613" cy="27003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49" name="Freeform 13"/>
            <p:cNvSpPr>
              <a:spLocks/>
            </p:cNvSpPr>
            <p:nvPr/>
          </p:nvSpPr>
          <p:spPr bwMode="auto">
            <a:xfrm>
              <a:off x="5729288" y="5014913"/>
              <a:ext cx="1309687" cy="12620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3" y="212"/>
                </a:cxn>
                <a:cxn ang="0">
                  <a:pos x="643" y="584"/>
                </a:cxn>
                <a:cxn ang="0">
                  <a:pos x="0" y="371"/>
                </a:cxn>
                <a:cxn ang="0">
                  <a:pos x="0" y="0"/>
                </a:cxn>
              </a:cxnLst>
              <a:rect l="0" t="0" r="r" b="b"/>
              <a:pathLst>
                <a:path w="643" h="584">
                  <a:moveTo>
                    <a:pt x="0" y="0"/>
                  </a:moveTo>
                  <a:lnTo>
                    <a:pt x="643" y="212"/>
                  </a:lnTo>
                  <a:lnTo>
                    <a:pt x="643" y="584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0" name="Freeform 14"/>
            <p:cNvSpPr>
              <a:spLocks/>
            </p:cNvSpPr>
            <p:nvPr/>
          </p:nvSpPr>
          <p:spPr bwMode="auto">
            <a:xfrm>
              <a:off x="7677150" y="3284538"/>
              <a:ext cx="96838" cy="93662"/>
            </a:xfrm>
            <a:custGeom>
              <a:avLst/>
              <a:gdLst/>
              <a:ahLst/>
              <a:cxnLst>
                <a:cxn ang="0">
                  <a:pos x="60" y="34"/>
                </a:cxn>
                <a:cxn ang="0">
                  <a:pos x="53" y="60"/>
                </a:cxn>
                <a:cxn ang="0">
                  <a:pos x="26" y="67"/>
                </a:cxn>
                <a:cxn ang="0">
                  <a:pos x="26" y="67"/>
                </a:cxn>
                <a:cxn ang="0">
                  <a:pos x="7" y="6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53" y="7"/>
                </a:cxn>
                <a:cxn ang="0">
                  <a:pos x="60" y="34"/>
                </a:cxn>
              </a:cxnLst>
              <a:rect l="0" t="0" r="r" b="b"/>
              <a:pathLst>
                <a:path w="60" h="67">
                  <a:moveTo>
                    <a:pt x="60" y="34"/>
                  </a:moveTo>
                  <a:lnTo>
                    <a:pt x="53" y="60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7" y="6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7" y="7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53" y="7"/>
                  </a:lnTo>
                  <a:lnTo>
                    <a:pt x="60" y="3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1" name="Freeform 15"/>
            <p:cNvSpPr>
              <a:spLocks/>
            </p:cNvSpPr>
            <p:nvPr/>
          </p:nvSpPr>
          <p:spPr bwMode="auto">
            <a:xfrm>
              <a:off x="7688263" y="3359150"/>
              <a:ext cx="41275" cy="2698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9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6" y="19"/>
                </a:cxn>
                <a:cxn ang="0">
                  <a:pos x="19" y="19"/>
                </a:cxn>
              </a:cxnLst>
              <a:rect l="0" t="0" r="r" b="b"/>
              <a:pathLst>
                <a:path w="26" h="19">
                  <a:moveTo>
                    <a:pt x="19" y="19"/>
                  </a:moveTo>
                  <a:lnTo>
                    <a:pt x="19" y="19"/>
                  </a:lnTo>
                  <a:lnTo>
                    <a:pt x="0" y="6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6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2" name="Freeform 16"/>
            <p:cNvSpPr>
              <a:spLocks/>
            </p:cNvSpPr>
            <p:nvPr/>
          </p:nvSpPr>
          <p:spPr bwMode="auto">
            <a:xfrm>
              <a:off x="7664450" y="3332163"/>
              <a:ext cx="33338" cy="36512"/>
            </a:xfrm>
            <a:custGeom>
              <a:avLst/>
              <a:gdLst/>
              <a:ahLst/>
              <a:cxnLst>
                <a:cxn ang="0">
                  <a:pos x="7" y="26"/>
                </a:cxn>
                <a:cxn ang="0">
                  <a:pos x="7" y="26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0" y="20"/>
                </a:cxn>
                <a:cxn ang="0">
                  <a:pos x="14" y="26"/>
                </a:cxn>
                <a:cxn ang="0">
                  <a:pos x="7" y="26"/>
                </a:cxn>
              </a:cxnLst>
              <a:rect l="0" t="0" r="r" b="b"/>
              <a:pathLst>
                <a:path w="20" h="26">
                  <a:moveTo>
                    <a:pt x="7" y="26"/>
                  </a:moveTo>
                  <a:lnTo>
                    <a:pt x="7" y="26"/>
                  </a:lnTo>
                  <a:lnTo>
                    <a:pt x="0" y="0"/>
                  </a:lnTo>
                  <a:lnTo>
                    <a:pt x="7" y="0"/>
                  </a:lnTo>
                  <a:lnTo>
                    <a:pt x="20" y="20"/>
                  </a:lnTo>
                  <a:lnTo>
                    <a:pt x="14" y="2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3" name="Freeform 17"/>
            <p:cNvSpPr>
              <a:spLocks/>
            </p:cNvSpPr>
            <p:nvPr/>
          </p:nvSpPr>
          <p:spPr bwMode="auto">
            <a:xfrm>
              <a:off x="7664450" y="3294063"/>
              <a:ext cx="33338" cy="38100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7"/>
                </a:cxn>
                <a:cxn ang="0">
                  <a:pos x="7" y="0"/>
                </a:cxn>
                <a:cxn ang="0">
                  <a:pos x="20" y="7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0" y="27"/>
                  </a:lnTo>
                  <a:lnTo>
                    <a:pt x="7" y="0"/>
                  </a:lnTo>
                  <a:lnTo>
                    <a:pt x="20" y="7"/>
                  </a:lnTo>
                  <a:lnTo>
                    <a:pt x="7" y="27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4" name="Freeform 18"/>
            <p:cNvSpPr>
              <a:spLocks/>
            </p:cNvSpPr>
            <p:nvPr/>
          </p:nvSpPr>
          <p:spPr bwMode="auto">
            <a:xfrm>
              <a:off x="7677150" y="3276600"/>
              <a:ext cx="52388" cy="285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7" y="13"/>
                </a:cxn>
                <a:cxn ang="0">
                  <a:pos x="26" y="0"/>
                </a:cxn>
                <a:cxn ang="0">
                  <a:pos x="33" y="6"/>
                </a:cxn>
                <a:cxn ang="0">
                  <a:pos x="7" y="2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3" h="20">
                  <a:moveTo>
                    <a:pt x="0" y="13"/>
                  </a:moveTo>
                  <a:lnTo>
                    <a:pt x="7" y="13"/>
                  </a:lnTo>
                  <a:lnTo>
                    <a:pt x="26" y="0"/>
                  </a:lnTo>
                  <a:lnTo>
                    <a:pt x="33" y="6"/>
                  </a:lnTo>
                  <a:lnTo>
                    <a:pt x="7" y="2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5" name="Freeform 19"/>
            <p:cNvSpPr>
              <a:spLocks/>
            </p:cNvSpPr>
            <p:nvPr/>
          </p:nvSpPr>
          <p:spPr bwMode="auto">
            <a:xfrm>
              <a:off x="6059488" y="5262563"/>
              <a:ext cx="96837" cy="84137"/>
            </a:xfrm>
            <a:custGeom>
              <a:avLst/>
              <a:gdLst/>
              <a:ahLst/>
              <a:cxnLst>
                <a:cxn ang="0">
                  <a:pos x="60" y="27"/>
                </a:cxn>
                <a:cxn ang="0">
                  <a:pos x="53" y="47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7" y="47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7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53" y="7"/>
                </a:cxn>
                <a:cxn ang="0">
                  <a:pos x="60" y="27"/>
                </a:cxn>
              </a:cxnLst>
              <a:rect l="0" t="0" r="r" b="b"/>
              <a:pathLst>
                <a:path w="60" h="60">
                  <a:moveTo>
                    <a:pt x="60" y="27"/>
                  </a:moveTo>
                  <a:lnTo>
                    <a:pt x="53" y="47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7" y="4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7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53" y="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6" name="Freeform 20"/>
            <p:cNvSpPr>
              <a:spLocks/>
            </p:cNvSpPr>
            <p:nvPr/>
          </p:nvSpPr>
          <p:spPr bwMode="auto">
            <a:xfrm>
              <a:off x="6135688" y="5300663"/>
              <a:ext cx="31750" cy="349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0" y="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6" y="0"/>
                </a:cxn>
              </a:cxnLst>
              <a:rect l="0" t="0" r="r" b="b"/>
              <a:pathLst>
                <a:path w="20" h="26">
                  <a:moveTo>
                    <a:pt x="6" y="0"/>
                  </a:moveTo>
                  <a:lnTo>
                    <a:pt x="20" y="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7" name="Freeform 21"/>
            <p:cNvSpPr>
              <a:spLocks/>
            </p:cNvSpPr>
            <p:nvPr/>
          </p:nvSpPr>
          <p:spPr bwMode="auto">
            <a:xfrm>
              <a:off x="6103938" y="5327650"/>
              <a:ext cx="41275" cy="19050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6" y="6"/>
                </a:cxn>
                <a:cxn ang="0">
                  <a:pos x="7" y="13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6" y="6"/>
                </a:cxn>
                <a:cxn ang="0">
                  <a:pos x="26" y="6"/>
                </a:cxn>
              </a:cxnLst>
              <a:rect l="0" t="0" r="r" b="b"/>
              <a:pathLst>
                <a:path w="26" h="13">
                  <a:moveTo>
                    <a:pt x="26" y="6"/>
                  </a:moveTo>
                  <a:lnTo>
                    <a:pt x="26" y="6"/>
                  </a:lnTo>
                  <a:lnTo>
                    <a:pt x="7" y="13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8" name="Freeform 22"/>
            <p:cNvSpPr>
              <a:spLocks/>
            </p:cNvSpPr>
            <p:nvPr/>
          </p:nvSpPr>
          <p:spPr bwMode="auto">
            <a:xfrm>
              <a:off x="6070600" y="5327650"/>
              <a:ext cx="44450" cy="26988"/>
            </a:xfrm>
            <a:custGeom>
              <a:avLst/>
              <a:gdLst/>
              <a:ahLst/>
              <a:cxnLst>
                <a:cxn ang="0">
                  <a:pos x="27" y="19"/>
                </a:cxn>
                <a:cxn ang="0">
                  <a:pos x="20" y="13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27" y="6"/>
                </a:cxn>
                <a:cxn ang="0">
                  <a:pos x="27" y="13"/>
                </a:cxn>
                <a:cxn ang="0">
                  <a:pos x="27" y="19"/>
                </a:cxn>
              </a:cxnLst>
              <a:rect l="0" t="0" r="r" b="b"/>
              <a:pathLst>
                <a:path w="27" h="19">
                  <a:moveTo>
                    <a:pt x="27" y="19"/>
                  </a:moveTo>
                  <a:lnTo>
                    <a:pt x="20" y="13"/>
                  </a:lnTo>
                  <a:lnTo>
                    <a:pt x="0" y="6"/>
                  </a:lnTo>
                  <a:lnTo>
                    <a:pt x="7" y="0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9" name="Freeform 23"/>
            <p:cNvSpPr>
              <a:spLocks/>
            </p:cNvSpPr>
            <p:nvPr/>
          </p:nvSpPr>
          <p:spPr bwMode="auto">
            <a:xfrm>
              <a:off x="6049963" y="5300663"/>
              <a:ext cx="31750" cy="34925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13" y="26"/>
                </a:cxn>
                <a:cxn ang="0">
                  <a:pos x="0" y="6"/>
                </a:cxn>
                <a:cxn ang="0">
                  <a:pos x="13" y="0"/>
                </a:cxn>
                <a:cxn ang="0">
                  <a:pos x="20" y="20"/>
                </a:cxn>
                <a:cxn ang="0">
                  <a:pos x="13" y="26"/>
                </a:cxn>
                <a:cxn ang="0">
                  <a:pos x="13" y="26"/>
                </a:cxn>
              </a:cxnLst>
              <a:rect l="0" t="0" r="r" b="b"/>
              <a:pathLst>
                <a:path w="20" h="26">
                  <a:moveTo>
                    <a:pt x="13" y="26"/>
                  </a:moveTo>
                  <a:lnTo>
                    <a:pt x="13" y="26"/>
                  </a:lnTo>
                  <a:lnTo>
                    <a:pt x="0" y="6"/>
                  </a:lnTo>
                  <a:lnTo>
                    <a:pt x="13" y="0"/>
                  </a:lnTo>
                  <a:lnTo>
                    <a:pt x="20" y="20"/>
                  </a:lnTo>
                  <a:lnTo>
                    <a:pt x="13" y="26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0" name="Freeform 24"/>
            <p:cNvSpPr>
              <a:spLocks/>
            </p:cNvSpPr>
            <p:nvPr/>
          </p:nvSpPr>
          <p:spPr bwMode="auto">
            <a:xfrm>
              <a:off x="6049963" y="5272088"/>
              <a:ext cx="31750" cy="36512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13" y="0"/>
                </a:cxn>
                <a:cxn ang="0">
                  <a:pos x="20" y="6"/>
                </a:cxn>
                <a:cxn ang="0">
                  <a:pos x="13" y="26"/>
                </a:cxn>
                <a:cxn ang="0">
                  <a:pos x="0" y="26"/>
                </a:cxn>
                <a:cxn ang="0">
                  <a:pos x="0" y="20"/>
                </a:cxn>
              </a:cxnLst>
              <a:rect l="0" t="0" r="r" b="b"/>
              <a:pathLst>
                <a:path w="20" h="26">
                  <a:moveTo>
                    <a:pt x="0" y="20"/>
                  </a:moveTo>
                  <a:lnTo>
                    <a:pt x="0" y="20"/>
                  </a:lnTo>
                  <a:lnTo>
                    <a:pt x="13" y="0"/>
                  </a:lnTo>
                  <a:lnTo>
                    <a:pt x="20" y="6"/>
                  </a:lnTo>
                  <a:lnTo>
                    <a:pt x="13" y="26"/>
                  </a:lnTo>
                  <a:lnTo>
                    <a:pt x="0" y="2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1" name="Freeform 25"/>
            <p:cNvSpPr>
              <a:spLocks/>
            </p:cNvSpPr>
            <p:nvPr/>
          </p:nvSpPr>
          <p:spPr bwMode="auto">
            <a:xfrm>
              <a:off x="6070600" y="5254625"/>
              <a:ext cx="44450" cy="2540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7" y="1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7" h="19">
                  <a:moveTo>
                    <a:pt x="0" y="13"/>
                  </a:moveTo>
                  <a:lnTo>
                    <a:pt x="0" y="6"/>
                  </a:lnTo>
                  <a:lnTo>
                    <a:pt x="20" y="0"/>
                  </a:lnTo>
                  <a:lnTo>
                    <a:pt x="27" y="13"/>
                  </a:lnTo>
                  <a:lnTo>
                    <a:pt x="7" y="1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2" name="Freeform 26"/>
            <p:cNvSpPr>
              <a:spLocks/>
            </p:cNvSpPr>
            <p:nvPr/>
          </p:nvSpPr>
          <p:spPr bwMode="auto">
            <a:xfrm>
              <a:off x="6103938" y="5254625"/>
              <a:ext cx="41275" cy="254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26" y="6"/>
                </a:cxn>
                <a:cxn ang="0">
                  <a:pos x="20" y="19"/>
                </a:cxn>
                <a:cxn ang="0">
                  <a:pos x="0" y="13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26" h="19">
                  <a:moveTo>
                    <a:pt x="7" y="0"/>
                  </a:moveTo>
                  <a:lnTo>
                    <a:pt x="7" y="0"/>
                  </a:lnTo>
                  <a:lnTo>
                    <a:pt x="26" y="6"/>
                  </a:lnTo>
                  <a:lnTo>
                    <a:pt x="20" y="1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3" name="Freeform 27"/>
            <p:cNvSpPr>
              <a:spLocks/>
            </p:cNvSpPr>
            <p:nvPr/>
          </p:nvSpPr>
          <p:spPr bwMode="auto">
            <a:xfrm>
              <a:off x="6135688" y="5262563"/>
              <a:ext cx="31750" cy="4603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6" y="7"/>
                </a:cxn>
                <a:cxn ang="0">
                  <a:pos x="20" y="27"/>
                </a:cxn>
                <a:cxn ang="0">
                  <a:pos x="6" y="33"/>
                </a:cxn>
                <a:cxn ang="0">
                  <a:pos x="0" y="13"/>
                </a:cxn>
                <a:cxn ang="0">
                  <a:pos x="6" y="0"/>
                </a:cxn>
                <a:cxn ang="0">
                  <a:pos x="6" y="7"/>
                </a:cxn>
              </a:cxnLst>
              <a:rect l="0" t="0" r="r" b="b"/>
              <a:pathLst>
                <a:path w="20" h="33">
                  <a:moveTo>
                    <a:pt x="6" y="7"/>
                  </a:moveTo>
                  <a:lnTo>
                    <a:pt x="6" y="7"/>
                  </a:lnTo>
                  <a:lnTo>
                    <a:pt x="20" y="27"/>
                  </a:lnTo>
                  <a:lnTo>
                    <a:pt x="6" y="33"/>
                  </a:lnTo>
                  <a:lnTo>
                    <a:pt x="0" y="13"/>
                  </a:lnTo>
                  <a:lnTo>
                    <a:pt x="6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4" name="Freeform 28"/>
            <p:cNvSpPr>
              <a:spLocks/>
            </p:cNvSpPr>
            <p:nvPr/>
          </p:nvSpPr>
          <p:spPr bwMode="auto">
            <a:xfrm>
              <a:off x="6135688" y="5300663"/>
              <a:ext cx="31750" cy="349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26">
                  <a:moveTo>
                    <a:pt x="20" y="0"/>
                  </a:moveTo>
                  <a:lnTo>
                    <a:pt x="20" y="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5" name="Rectangle 29"/>
            <p:cNvSpPr>
              <a:spLocks noChangeArrowheads="1"/>
            </p:cNvSpPr>
            <p:nvPr/>
          </p:nvSpPr>
          <p:spPr bwMode="auto">
            <a:xfrm>
              <a:off x="5791200" y="5080000"/>
              <a:ext cx="1238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1038366" name="Oval 30"/>
            <p:cNvSpPr>
              <a:spLocks noChangeArrowheads="1"/>
            </p:cNvSpPr>
            <p:nvPr/>
          </p:nvSpPr>
          <p:spPr bwMode="auto">
            <a:xfrm>
              <a:off x="5413375" y="6010275"/>
              <a:ext cx="153988" cy="133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67" name="Oval 31"/>
            <p:cNvSpPr>
              <a:spLocks noChangeArrowheads="1"/>
            </p:cNvSpPr>
            <p:nvPr/>
          </p:nvSpPr>
          <p:spPr bwMode="auto">
            <a:xfrm>
              <a:off x="7658100" y="3281363"/>
              <a:ext cx="155575" cy="133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68" name="Line 32"/>
            <p:cNvSpPr>
              <a:spLocks noChangeShapeType="1"/>
            </p:cNvSpPr>
            <p:nvPr/>
          </p:nvSpPr>
          <p:spPr bwMode="auto">
            <a:xfrm flipH="1" flipV="1">
              <a:off x="5105400" y="5767388"/>
              <a:ext cx="384175" cy="3095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0" name="Line 34"/>
            <p:cNvSpPr>
              <a:spLocks noChangeShapeType="1"/>
            </p:cNvSpPr>
            <p:nvPr/>
          </p:nvSpPr>
          <p:spPr bwMode="auto">
            <a:xfrm flipV="1">
              <a:off x="5475288" y="5345113"/>
              <a:ext cx="635000" cy="74612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1" name="Line 35"/>
            <p:cNvSpPr>
              <a:spLocks noChangeShapeType="1"/>
            </p:cNvSpPr>
            <p:nvPr/>
          </p:nvSpPr>
          <p:spPr bwMode="auto">
            <a:xfrm flipV="1">
              <a:off x="6253163" y="3381375"/>
              <a:ext cx="1455737" cy="178752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3" name="Text Box 37"/>
            <p:cNvSpPr txBox="1">
              <a:spLocks noChangeArrowheads="1"/>
            </p:cNvSpPr>
            <p:nvPr/>
          </p:nvSpPr>
          <p:spPr bwMode="auto">
            <a:xfrm>
              <a:off x="5413375" y="6142038"/>
              <a:ext cx="54292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O</a:t>
              </a:r>
              <a:endParaRPr lang="en-US" b="1" baseline="-25000"/>
            </a:p>
          </p:txBody>
        </p:sp>
        <p:sp>
          <p:nvSpPr>
            <p:cNvPr id="1038374" name="Text Box 38"/>
            <p:cNvSpPr txBox="1">
              <a:spLocks noChangeArrowheads="1"/>
            </p:cNvSpPr>
            <p:nvPr/>
          </p:nvSpPr>
          <p:spPr bwMode="auto">
            <a:xfrm>
              <a:off x="4876800" y="5843588"/>
              <a:ext cx="54292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X</a:t>
              </a:r>
              <a:endParaRPr lang="en-US" b="1" baseline="-25000"/>
            </a:p>
          </p:txBody>
        </p:sp>
        <p:sp>
          <p:nvSpPr>
            <p:cNvPr id="1038375" name="Text Box 39"/>
            <p:cNvSpPr txBox="1">
              <a:spLocks noChangeArrowheads="1"/>
            </p:cNvSpPr>
            <p:nvPr/>
          </p:nvSpPr>
          <p:spPr bwMode="auto">
            <a:xfrm>
              <a:off x="6962775" y="3546475"/>
              <a:ext cx="5397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endParaRPr lang="en-US" b="1" baseline="-25000"/>
            </a:p>
          </p:txBody>
        </p:sp>
        <p:sp>
          <p:nvSpPr>
            <p:cNvPr id="1038376" name="Text Box 40"/>
            <p:cNvSpPr txBox="1">
              <a:spLocks noChangeArrowheads="1"/>
            </p:cNvSpPr>
            <p:nvPr/>
          </p:nvSpPr>
          <p:spPr bwMode="auto">
            <a:xfrm>
              <a:off x="8201025" y="3546475"/>
              <a:ext cx="5397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V</a:t>
              </a:r>
              <a:endParaRPr lang="en-US" b="1" baseline="-25000"/>
            </a:p>
          </p:txBody>
        </p:sp>
        <p:sp>
          <p:nvSpPr>
            <p:cNvPr id="1038377" name="Line 41"/>
            <p:cNvSpPr>
              <a:spLocks noChangeShapeType="1"/>
            </p:cNvSpPr>
            <p:nvPr/>
          </p:nvSpPr>
          <p:spPr bwMode="auto">
            <a:xfrm flipV="1">
              <a:off x="5489575" y="5686425"/>
              <a:ext cx="736600" cy="39052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8" name="Line 42"/>
            <p:cNvSpPr>
              <a:spLocks noChangeShapeType="1"/>
            </p:cNvSpPr>
            <p:nvPr/>
          </p:nvSpPr>
          <p:spPr bwMode="auto">
            <a:xfrm flipV="1">
              <a:off x="5489575" y="5478463"/>
              <a:ext cx="77788" cy="5984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9" name="Text Box 43"/>
            <p:cNvSpPr txBox="1">
              <a:spLocks noChangeArrowheads="1"/>
            </p:cNvSpPr>
            <p:nvPr/>
          </p:nvSpPr>
          <p:spPr bwMode="auto">
            <a:xfrm>
              <a:off x="5800725" y="5876925"/>
              <a:ext cx="38417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f</a:t>
              </a:r>
              <a:endParaRPr lang="en-US" b="1" baseline="-25000"/>
            </a:p>
          </p:txBody>
        </p:sp>
        <p:sp>
          <p:nvSpPr>
            <p:cNvPr id="1038380" name="Text Box 44"/>
            <p:cNvSpPr txBox="1">
              <a:spLocks noChangeArrowheads="1"/>
            </p:cNvSpPr>
            <p:nvPr/>
          </p:nvSpPr>
          <p:spPr bwMode="auto">
            <a:xfrm>
              <a:off x="6172200" y="5638800"/>
              <a:ext cx="388938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Z</a:t>
              </a:r>
              <a:endParaRPr lang="en-US" b="1" baseline="-25000"/>
            </a:p>
          </p:txBody>
        </p:sp>
        <p:sp>
          <p:nvSpPr>
            <p:cNvPr id="1038381" name="Text Box 45"/>
            <p:cNvSpPr txBox="1">
              <a:spLocks noChangeArrowheads="1"/>
            </p:cNvSpPr>
            <p:nvPr/>
          </p:nvSpPr>
          <p:spPr bwMode="auto">
            <a:xfrm>
              <a:off x="5257800" y="5280025"/>
              <a:ext cx="388938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Y</a:t>
              </a:r>
              <a:endParaRPr lang="en-US" b="1" baseline="-25000"/>
            </a:p>
          </p:txBody>
        </p:sp>
        <p:sp>
          <p:nvSpPr>
            <p:cNvPr id="1038382" name="Line 46"/>
            <p:cNvSpPr>
              <a:spLocks noChangeShapeType="1"/>
            </p:cNvSpPr>
            <p:nvPr/>
          </p:nvSpPr>
          <p:spPr bwMode="auto">
            <a:xfrm flipV="1">
              <a:off x="6400800" y="3709988"/>
              <a:ext cx="1752600" cy="1546225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83" name="Oval 47"/>
            <p:cNvSpPr>
              <a:spLocks noChangeArrowheads="1"/>
            </p:cNvSpPr>
            <p:nvPr/>
          </p:nvSpPr>
          <p:spPr bwMode="auto">
            <a:xfrm>
              <a:off x="6243638" y="5353050"/>
              <a:ext cx="74612" cy="7461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84" name="Line 48"/>
            <p:cNvSpPr>
              <a:spLocks noChangeShapeType="1"/>
            </p:cNvSpPr>
            <p:nvPr/>
          </p:nvSpPr>
          <p:spPr bwMode="auto">
            <a:xfrm>
              <a:off x="6108700" y="5292725"/>
              <a:ext cx="173038" cy="1016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85" name="Line 49"/>
            <p:cNvSpPr>
              <a:spLocks noChangeShapeType="1"/>
            </p:cNvSpPr>
            <p:nvPr/>
          </p:nvSpPr>
          <p:spPr bwMode="auto">
            <a:xfrm flipV="1">
              <a:off x="5486400" y="5397500"/>
              <a:ext cx="811213" cy="674688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86" name="Text Box 50"/>
            <p:cNvSpPr txBox="1">
              <a:spLocks noChangeArrowheads="1"/>
            </p:cNvSpPr>
            <p:nvPr/>
          </p:nvSpPr>
          <p:spPr bwMode="auto">
            <a:xfrm>
              <a:off x="6324600" y="5257800"/>
              <a:ext cx="38417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v</a:t>
              </a:r>
              <a:endParaRPr lang="en-US" b="1" baseline="-25000"/>
            </a:p>
          </p:txBody>
        </p:sp>
        <p:sp>
          <p:nvSpPr>
            <p:cNvPr id="1038372" name="Line 36"/>
            <p:cNvSpPr>
              <a:spLocks noChangeShapeType="1"/>
            </p:cNvSpPr>
            <p:nvPr/>
          </p:nvSpPr>
          <p:spPr bwMode="auto">
            <a:xfrm>
              <a:off x="7750175" y="3381375"/>
              <a:ext cx="457200" cy="3048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/>
              <a:t>The Motion Field of Rigid Objects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181600" cy="4724400"/>
          </a:xfrm>
          <a:noFill/>
          <a:ln/>
        </p:spPr>
        <p:txBody>
          <a:bodyPr/>
          <a:lstStyle/>
          <a:p>
            <a:r>
              <a:rPr lang="en-US" sz="1800" dirty="0">
                <a:cs typeface="Times New Roman" pitchFamily="18" charset="0"/>
              </a:rPr>
              <a:t>Notations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P = (X,Y,Z)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3-D point in the camera reference frame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p = (</a:t>
            </a:r>
            <a:r>
              <a:rPr lang="en-US" sz="1800" dirty="0" err="1">
                <a:cs typeface="Times New Roman" pitchFamily="18" charset="0"/>
              </a:rPr>
              <a:t>x,y,f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 : the projection of the scene point in the pinhole camera</a:t>
            </a:r>
          </a:p>
          <a:p>
            <a:pPr lvl="1"/>
            <a:endParaRPr lang="en-US" sz="1800" dirty="0">
              <a:cs typeface="Times New Roman" pitchFamily="18" charset="0"/>
            </a:endParaRPr>
          </a:p>
          <a:p>
            <a:r>
              <a:rPr lang="en-US" sz="1800" dirty="0">
                <a:cs typeface="Times New Roman" pitchFamily="18" charset="0"/>
              </a:rPr>
              <a:t>Relative motion between P and the camera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T= (</a:t>
            </a:r>
            <a:r>
              <a:rPr lang="en-US" sz="1800" dirty="0" err="1">
                <a:cs typeface="Times New Roman" pitchFamily="18" charset="0"/>
              </a:rPr>
              <a:t>T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translation component of the motion</a:t>
            </a:r>
          </a:p>
          <a:p>
            <a:pPr lvl="1"/>
            <a:r>
              <a:rPr lang="en-US" sz="1800" dirty="0">
                <a:latin typeface="Symbol" pitchFamily="18" charset="2"/>
                <a:cs typeface="Times New Roman" pitchFamily="18" charset="0"/>
              </a:rPr>
              <a:t>w=(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, 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,w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)</a:t>
            </a:r>
            <a:r>
              <a:rPr lang="en-US" sz="1800" baseline="30000" dirty="0">
                <a:latin typeface="Symbol" pitchFamily="18" charset="2"/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the angular velocity</a:t>
            </a:r>
          </a:p>
          <a:p>
            <a:pPr lvl="1"/>
            <a:endParaRPr lang="en-US" sz="1800" dirty="0">
              <a:cs typeface="Times New Roman" pitchFamily="18" charset="0"/>
            </a:endParaRPr>
          </a:p>
          <a:p>
            <a:r>
              <a:rPr lang="en-US" sz="1800" dirty="0">
                <a:cs typeface="Times New Roman" pitchFamily="18" charset="0"/>
              </a:rPr>
              <a:t>Note: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How to connect this with stereo geometry  (with R, T)?</a:t>
            </a:r>
          </a:p>
        </p:txBody>
      </p:sp>
      <p:graphicFrame>
        <p:nvGraphicFramePr>
          <p:cNvPr id="1053700" name="Object 4"/>
          <p:cNvGraphicFramePr>
            <a:graphicFrameLocks noChangeAspect="1"/>
          </p:cNvGraphicFramePr>
          <p:nvPr/>
        </p:nvGraphicFramePr>
        <p:xfrm>
          <a:off x="6705600" y="1066800"/>
          <a:ext cx="1143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9" imgH="393529" progId="Equation.3">
                  <p:embed/>
                </p:oleObj>
              </mc:Choice>
              <mc:Fallback>
                <p:oleObj name="Equation" r:id="rId3" imgW="533169" imgH="393529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1143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1" name="Object 5"/>
          <p:cNvGraphicFramePr>
            <a:graphicFrameLocks noChangeAspect="1"/>
          </p:cNvGraphicFramePr>
          <p:nvPr/>
        </p:nvGraphicFramePr>
        <p:xfrm>
          <a:off x="6324600" y="2438400"/>
          <a:ext cx="2274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4781" imgH="177723" progId="Equation.3">
                  <p:embed/>
                </p:oleObj>
              </mc:Choice>
              <mc:Fallback>
                <p:oleObj name="Equation" r:id="rId5" imgW="964781" imgH="177723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2274888" cy="419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2" name="Object 6"/>
          <p:cNvGraphicFramePr>
            <a:graphicFrameLocks noChangeAspect="1"/>
          </p:cNvGraphicFramePr>
          <p:nvPr/>
        </p:nvGraphicFramePr>
        <p:xfrm>
          <a:off x="5995988" y="3429000"/>
          <a:ext cx="28654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600" imgH="647700" progId="Equation.3">
                  <p:embed/>
                </p:oleObj>
              </mc:Choice>
              <mc:Fallback>
                <p:oleObj name="Equation" r:id="rId7" imgW="2133600" imgH="6477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3429000"/>
                        <a:ext cx="2865437" cy="8699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3" name="Object 7"/>
          <p:cNvGraphicFramePr>
            <a:graphicFrameLocks noChangeAspect="1"/>
          </p:cNvGraphicFramePr>
          <p:nvPr/>
        </p:nvGraphicFramePr>
        <p:xfrm>
          <a:off x="6319838" y="4879975"/>
          <a:ext cx="23177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300" imgH="647700" progId="Equation.3">
                  <p:embed/>
                </p:oleObj>
              </mc:Choice>
              <mc:Fallback>
                <p:oleObj name="Equation" r:id="rId9" imgW="1638300" imgH="6477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4879975"/>
                        <a:ext cx="2317750" cy="9175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04" name="AutoShape 8"/>
          <p:cNvSpPr>
            <a:spLocks noChangeArrowheads="1"/>
          </p:cNvSpPr>
          <p:nvPr/>
        </p:nvSpPr>
        <p:spPr bwMode="auto">
          <a:xfrm>
            <a:off x="7162800" y="29718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705" name="AutoShape 9"/>
          <p:cNvSpPr>
            <a:spLocks noChangeArrowheads="1"/>
          </p:cNvSpPr>
          <p:nvPr/>
        </p:nvSpPr>
        <p:spPr bwMode="auto">
          <a:xfrm>
            <a:off x="7239000" y="44196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3706" name="Object 10"/>
          <p:cNvGraphicFramePr>
            <a:graphicFrameLocks noChangeAspect="1"/>
          </p:cNvGraphicFramePr>
          <p:nvPr/>
        </p:nvGraphicFramePr>
        <p:xfrm>
          <a:off x="0" y="5918200"/>
          <a:ext cx="68230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143500" imgH="711200" progId="Equation.3">
                  <p:embed/>
                </p:oleObj>
              </mc:Choice>
              <mc:Fallback>
                <p:oleObj name="Equation" r:id="rId11" imgW="5143500" imgH="71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18200"/>
                        <a:ext cx="6823075" cy="939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07" name="AutoShape 11"/>
          <p:cNvSpPr>
            <a:spLocks noChangeArrowheads="1"/>
          </p:cNvSpPr>
          <p:nvPr/>
        </p:nvSpPr>
        <p:spPr bwMode="auto">
          <a:xfrm>
            <a:off x="6858000" y="5943600"/>
            <a:ext cx="914400" cy="4572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570_Blue_template">
  <a:themeElements>
    <a:clrScheme name="">
      <a:dk1>
        <a:srgbClr val="000000"/>
      </a:dk1>
      <a:lt1>
        <a:srgbClr val="DDDDDD"/>
      </a:lt1>
      <a:dk2>
        <a:srgbClr val="5F5F5F"/>
      </a:dk2>
      <a:lt2>
        <a:srgbClr val="DBA9D7"/>
      </a:lt2>
      <a:accent1>
        <a:srgbClr val="D2601A"/>
      </a:accent1>
      <a:accent2>
        <a:srgbClr val="AA583E"/>
      </a:accent2>
      <a:accent3>
        <a:srgbClr val="B6B6B6"/>
      </a:accent3>
      <a:accent4>
        <a:srgbClr val="BDBDBD"/>
      </a:accent4>
      <a:accent5>
        <a:srgbClr val="E5B6AB"/>
      </a:accent5>
      <a:accent6>
        <a:srgbClr val="9A4F37"/>
      </a:accent6>
      <a:hlink>
        <a:srgbClr val="A5253D"/>
      </a:hlink>
      <a:folHlink>
        <a:srgbClr val="EBE077"/>
      </a:folHlink>
    </a:clrScheme>
    <a:fontScheme name="cs570_Blu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570_Blu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70_Blu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8">
        <a:dk1>
          <a:srgbClr val="474747"/>
        </a:dk1>
        <a:lt1>
          <a:srgbClr val="EB8B2B"/>
        </a:lt1>
        <a:dk2>
          <a:srgbClr val="5F5F5F"/>
        </a:dk2>
        <a:lt2>
          <a:srgbClr val="EB8B2B"/>
        </a:lt2>
        <a:accent1>
          <a:srgbClr val="D2601A"/>
        </a:accent1>
        <a:accent2>
          <a:srgbClr val="DC873A"/>
        </a:accent2>
        <a:accent3>
          <a:srgbClr val="B6B6B6"/>
        </a:accent3>
        <a:accent4>
          <a:srgbClr val="C97623"/>
        </a:accent4>
        <a:accent5>
          <a:srgbClr val="E5B6AB"/>
        </a:accent5>
        <a:accent6>
          <a:srgbClr val="C77A34"/>
        </a:accent6>
        <a:hlink>
          <a:srgbClr val="FE9B03"/>
        </a:hlink>
        <a:folHlink>
          <a:srgbClr val="EBE0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System:Desktop Folder:cs570_Blue_template</Template>
  <TotalTime>5211</TotalTime>
  <Pages>10</Pages>
  <Words>2824</Words>
  <Application>Microsoft Macintosh PowerPoint</Application>
  <PresentationFormat>Overhead</PresentationFormat>
  <Paragraphs>405</Paragraphs>
  <Slides>30</Slides>
  <Notes>26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Times</vt:lpstr>
      <vt:lpstr>Zapf Dingbats</vt:lpstr>
      <vt:lpstr>Arial</vt:lpstr>
      <vt:lpstr>Helvetica</vt:lpstr>
      <vt:lpstr>Monotype Sorts</vt:lpstr>
      <vt:lpstr>Symbol</vt:lpstr>
      <vt:lpstr>cs570_Blue_template</vt:lpstr>
      <vt:lpstr>Equation</vt:lpstr>
      <vt:lpstr>3D Vision</vt:lpstr>
      <vt:lpstr>Outline of Motion </vt:lpstr>
      <vt:lpstr>The Importance of Visual Motion</vt:lpstr>
      <vt:lpstr>Blurred Sequence</vt:lpstr>
      <vt:lpstr>Problem Statement</vt:lpstr>
      <vt:lpstr>Approaches</vt:lpstr>
      <vt:lpstr>The Motion Field of Rigid Objects</vt:lpstr>
      <vt:lpstr>The Motion Field of Rigid Objects</vt:lpstr>
      <vt:lpstr>The Motion Field of Rigid Objects</vt:lpstr>
      <vt:lpstr>Basic Equations of Motion Field</vt:lpstr>
      <vt:lpstr>Break</vt:lpstr>
      <vt:lpstr>Motion Field vs. Disparity</vt:lpstr>
      <vt:lpstr>Special Case 1: Pure Translation</vt:lpstr>
      <vt:lpstr>Special Case 2: Pure Rotation </vt:lpstr>
      <vt:lpstr>Special Case 3: Moving Plane</vt:lpstr>
      <vt:lpstr>Special Cases: A Summary</vt:lpstr>
      <vt:lpstr>Next Class</vt:lpstr>
      <vt:lpstr>3D Vision</vt:lpstr>
      <vt:lpstr>Motion Parallax</vt:lpstr>
      <vt:lpstr>Motion Parallax</vt:lpstr>
      <vt:lpstr>Motion Parallax</vt:lpstr>
      <vt:lpstr>Summary</vt:lpstr>
      <vt:lpstr>Notion of Optical Flow</vt:lpstr>
      <vt:lpstr>Estimating Optical Flow</vt:lpstr>
      <vt:lpstr>Using Optical Flow</vt:lpstr>
      <vt:lpstr>Some Details </vt:lpstr>
      <vt:lpstr>Feature-Based Approach</vt:lpstr>
      <vt:lpstr>Motion-Based Segmentation</vt:lpstr>
      <vt:lpstr>Summary</vt:lpstr>
      <vt:lpstr>Next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Computer Science</dc:creator>
  <cp:keywords/>
  <dc:description/>
  <cp:lastModifiedBy>Zhigang Zhu</cp:lastModifiedBy>
  <cp:revision>836</cp:revision>
  <cp:lastPrinted>1998-04-28T16:32:46Z</cp:lastPrinted>
  <dcterms:created xsi:type="dcterms:W3CDTF">2001-08-25T03:00:53Z</dcterms:created>
  <dcterms:modified xsi:type="dcterms:W3CDTF">2023-11-13T21:42:57Z</dcterms:modified>
</cp:coreProperties>
</file>