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embeddings/oleObject1.bin" ContentType="application/vnd.openxmlformats-officedocument.oleObject"/>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embeddings/oleObject2.bin" ContentType="application/vnd.openxmlformats-officedocument.oleObject"/>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 id="404" r:id="rId75"/>
    <p:sldId id="406" r:id="rId76"/>
    <p:sldId id="408" r:id="rId77"/>
    <p:sldId id="410" r:id="rId78"/>
    <p:sldId id="412" r:id="rId79"/>
    <p:sldId id="414" r:id="rId80"/>
    <p:sldId id="416" r:id="rId81"/>
    <p:sldId id="418" r:id="rId82"/>
    <p:sldId id="420" r:id="rId83"/>
    <p:sldId id="422" r:id="rId84"/>
    <p:sldId id="424" r:id="rId85"/>
    <p:sldId id="426" r:id="rId86"/>
    <p:sldId id="428" r:id="rId87"/>
    <p:sldId id="430" r:id="rId88"/>
    <p:sldId id="432" r:id="rId89"/>
  </p:sldIdLst>
  <p:sldSz cx="9144000" cy="6858000" type="screen4x3"/>
  <p:notesSz cx="6858000" cy="9144000"/>
  <p:custDataLst>
    <p:tags r:id="rId91"/>
  </p:custDataLst>
  <p:defaultTextStyle>
    <a:defPPr>
      <a:defRPr lang="en-US">
        <a:effectLst/>
      </a:defRPr>
    </a:defPPr>
    <a:lvl1pPr marL="0" algn="l" defTabSz="914400" rtl="0" eaLnBrk="1" latinLnBrk="0" hangingPunct="1">
      <a:defRPr sz="1800" kern="1200">
        <a:solidFill>
          <a:schemeClr val="tx1"/>
        </a:solidFill>
        <a:effectLst/>
        <a:latin typeface="+mn-lt"/>
        <a:ea typeface="+mn-ea"/>
        <a:cs typeface="+mn-cs"/>
      </a:defRPr>
    </a:lvl1pPr>
    <a:lvl2pPr marL="457200" algn="l" defTabSz="914400" rtl="0" eaLnBrk="1" latinLnBrk="0" hangingPunct="1">
      <a:defRPr sz="1800" kern="1200">
        <a:solidFill>
          <a:schemeClr val="tx1"/>
        </a:solidFill>
        <a:effectLst/>
        <a:latin typeface="+mn-lt"/>
        <a:ea typeface="+mn-ea"/>
        <a:cs typeface="+mn-cs"/>
      </a:defRPr>
    </a:lvl2pPr>
    <a:lvl3pPr marL="914400" algn="l" defTabSz="914400" rtl="0" eaLnBrk="1" latinLnBrk="0" hangingPunct="1">
      <a:defRPr sz="1800" kern="1200">
        <a:solidFill>
          <a:schemeClr val="tx1"/>
        </a:solidFill>
        <a:effectLst/>
        <a:latin typeface="+mn-lt"/>
        <a:ea typeface="+mn-ea"/>
        <a:cs typeface="+mn-cs"/>
      </a:defRPr>
    </a:lvl3pPr>
    <a:lvl4pPr marL="1371600" algn="l" defTabSz="914400" rtl="0" eaLnBrk="1" latinLnBrk="0" hangingPunct="1">
      <a:defRPr sz="1800" kern="1200">
        <a:solidFill>
          <a:schemeClr val="tx1"/>
        </a:solidFill>
        <a:effectLst/>
        <a:latin typeface="+mn-lt"/>
        <a:ea typeface="+mn-ea"/>
        <a:cs typeface="+mn-cs"/>
      </a:defRPr>
    </a:lvl4pPr>
    <a:lvl5pPr marL="1828800" algn="l" defTabSz="914400" rtl="0" eaLnBrk="1" latinLnBrk="0" hangingPunct="1">
      <a:defRPr sz="1800" kern="1200">
        <a:solidFill>
          <a:schemeClr val="tx1"/>
        </a:solidFill>
        <a:effectLst/>
        <a:latin typeface="+mn-lt"/>
        <a:ea typeface="+mn-ea"/>
        <a:cs typeface="+mn-cs"/>
      </a:defRPr>
    </a:lvl5pPr>
    <a:lvl6pPr marL="2286000" algn="l" defTabSz="914400" rtl="0" eaLnBrk="1" latinLnBrk="0" hangingPunct="1">
      <a:defRPr sz="1800" kern="1200">
        <a:solidFill>
          <a:schemeClr val="tx1"/>
        </a:solidFill>
        <a:effectLst/>
        <a:latin typeface="+mn-lt"/>
        <a:ea typeface="+mn-ea"/>
        <a:cs typeface="+mn-cs"/>
      </a:defRPr>
    </a:lvl6pPr>
    <a:lvl7pPr marL="2743200" algn="l" defTabSz="914400" rtl="0" eaLnBrk="1" latinLnBrk="0" hangingPunct="1">
      <a:defRPr sz="1800" kern="1200">
        <a:solidFill>
          <a:schemeClr val="tx1"/>
        </a:solidFill>
        <a:effectLst/>
        <a:latin typeface="+mn-lt"/>
        <a:ea typeface="+mn-ea"/>
        <a:cs typeface="+mn-cs"/>
      </a:defRPr>
    </a:lvl7pPr>
    <a:lvl8pPr marL="3200400" algn="l" defTabSz="914400" rtl="0" eaLnBrk="1" latinLnBrk="0" hangingPunct="1">
      <a:defRPr sz="1800" kern="1200">
        <a:solidFill>
          <a:schemeClr val="tx1"/>
        </a:solidFill>
        <a:effectLst/>
        <a:latin typeface="+mn-lt"/>
        <a:ea typeface="+mn-ea"/>
        <a:cs typeface="+mn-cs"/>
      </a:defRPr>
    </a:lvl8pPr>
    <a:lvl9pPr marL="3657600" algn="l" defTabSz="914400" rtl="0" eaLnBrk="1" latinLnBrk="0" hangingPunct="1">
      <a:defRPr sz="1800" kern="1200">
        <a:solidFill>
          <a:schemeClr val="tx1"/>
        </a:solidFill>
        <a:effectLst/>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16" autoAdjust="0"/>
  </p:normalViewPr>
  <p:slideViewPr>
    <p:cSldViewPr>
      <p:cViewPr>
        <p:scale>
          <a:sx n="116" d="100"/>
          <a:sy n="116" d="100"/>
        </p:scale>
        <p:origin x="-768" y="3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tags" Target="tags/tag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2011</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Sheet1!$A$2:$A$3</c:f>
              <c:strCache>
                <c:ptCount val="2"/>
                <c:pt idx="0">
                  <c:v>Boomers*</c:v>
                </c:pt>
                <c:pt idx="1">
                  <c:v>Millennials**</c:v>
                </c:pt>
              </c:strCache>
            </c:strRef>
          </c:cat>
          <c:val>
            <c:numRef>
              <c:f>Sheet1!$B$2:$B$3</c:f>
              <c:numCache>
                <c:formatCode>General</c:formatCode>
                <c:ptCount val="2"/>
                <c:pt idx="0">
                  <c:v>76.0</c:v>
                </c:pt>
                <c:pt idx="1">
                  <c:v>79.0</c:v>
                </c:pt>
              </c:numCache>
            </c:numRef>
          </c:val>
        </c:ser>
        <c:ser>
          <c:idx val="1"/>
          <c:order val="1"/>
          <c:tx>
            <c:strRef>
              <c:f>Sheet1!$C$1</c:f>
              <c:strCache>
                <c:ptCount val="1"/>
                <c:pt idx="0">
                  <c:v>2030</c:v>
                </c:pt>
              </c:strCache>
            </c:strRef>
          </c:tx>
          <c:spPr>
            <a:solidFill>
              <a:srgbClr val="0F283E"/>
            </a:solidFill>
            <a:ln>
              <a:solidFill>
                <a:srgbClr val="0F283E"/>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Sheet1!$A$2:$A$3</c:f>
              <c:strCache>
                <c:ptCount val="2"/>
                <c:pt idx="0">
                  <c:v>Boomers*</c:v>
                </c:pt>
                <c:pt idx="1">
                  <c:v>Millennials**</c:v>
                </c:pt>
              </c:strCache>
            </c:strRef>
          </c:cat>
          <c:val>
            <c:numRef>
              <c:f>Sheet1!$C$2:$C$3</c:f>
              <c:numCache>
                <c:formatCode>General</c:formatCode>
                <c:ptCount val="2"/>
                <c:pt idx="0">
                  <c:v>56.0</c:v>
                </c:pt>
                <c:pt idx="1">
                  <c:v>78.0</c:v>
                </c:pt>
              </c:numCache>
            </c:numRef>
          </c:val>
        </c:ser>
        <c:dLbls>
          <c:showLegendKey val="0"/>
          <c:showVal val="0"/>
          <c:showCatName val="0"/>
          <c:showSerName val="0"/>
          <c:showPercent val="0"/>
          <c:showBubbleSize val="0"/>
        </c:dLbls>
        <c:gapWidth val="80"/>
        <c:overlap val="-10"/>
        <c:axId val="-2132903384"/>
        <c:axId val="-2123832184"/>
      </c:barChart>
      <c:catAx>
        <c:axId val="-213290338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23832184"/>
        <c:crosses val="autoZero"/>
        <c:auto val="0"/>
        <c:lblAlgn val="ctr"/>
        <c:lblOffset val="100"/>
        <c:noMultiLvlLbl val="0"/>
      </c:catAx>
      <c:valAx>
        <c:axId val="-2123832184"/>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Number of people in millions</a:t>
                </a:r>
              </a:p>
            </c:rich>
          </c:tx>
          <c:layout/>
          <c:overlay val="0"/>
        </c:title>
        <c:numFmt formatCode="General" sourceLinked="1"/>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32903384"/>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 (18-36 years)</c:v>
                </c:pt>
                <c:pt idx="1">
                  <c:v>Gen X (37-50 years)</c:v>
                </c:pt>
                <c:pt idx="2">
                  <c:v>Boomers (51-69 years)</c:v>
                </c:pt>
                <c:pt idx="3">
                  <c:v>Matures (70 years and older)</c:v>
                </c:pt>
              </c:strCache>
            </c:strRef>
          </c:cat>
          <c:val>
            <c:numRef>
              <c:f>Sheet1!$B$2:$B$5</c:f>
              <c:numCache>
                <c:formatCode>General</c:formatCode>
                <c:ptCount val="4"/>
                <c:pt idx="0">
                  <c:v>0.72</c:v>
                </c:pt>
                <c:pt idx="1">
                  <c:v>0.75</c:v>
                </c:pt>
                <c:pt idx="2">
                  <c:v>0.8</c:v>
                </c:pt>
                <c:pt idx="3">
                  <c:v>0.79</c:v>
                </c:pt>
              </c:numCache>
            </c:numRef>
          </c:val>
        </c:ser>
        <c:dLbls>
          <c:showLegendKey val="0"/>
          <c:showVal val="0"/>
          <c:showCatName val="0"/>
          <c:showSerName val="0"/>
          <c:showPercent val="0"/>
          <c:showBubbleSize val="0"/>
        </c:dLbls>
        <c:gapWidth val="80"/>
        <c:overlap val="-10"/>
        <c:axId val="-2112159176"/>
        <c:axId val="-2112869128"/>
      </c:barChart>
      <c:catAx>
        <c:axId val="-2112159176"/>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12869128"/>
        <c:crosses val="autoZero"/>
        <c:auto val="0"/>
        <c:lblAlgn val="ctr"/>
        <c:lblOffset val="100"/>
        <c:noMultiLvlLbl val="0"/>
      </c:catAx>
      <c:valAx>
        <c:axId val="-2112869128"/>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12159176"/>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Right before going to the store</c:v>
                </c:pt>
                <c:pt idx="1">
                  <c:v>Throughout the week in between trips as items run out</c:v>
                </c:pt>
                <c:pt idx="2">
                  <c:v>Some other time</c:v>
                </c:pt>
              </c:strCache>
            </c:strRef>
          </c:cat>
          <c:val>
            <c:numRef>
              <c:f>Sheet1!$B$2:$B$4</c:f>
              <c:numCache>
                <c:formatCode>General</c:formatCode>
                <c:ptCount val="3"/>
                <c:pt idx="0">
                  <c:v>0.3</c:v>
                </c:pt>
                <c:pt idx="1">
                  <c:v>0.4</c:v>
                </c:pt>
                <c:pt idx="2">
                  <c:v>0.02</c:v>
                </c:pt>
              </c:numCache>
            </c:numRef>
          </c:val>
        </c:ser>
        <c:dLbls>
          <c:showLegendKey val="0"/>
          <c:showVal val="0"/>
          <c:showCatName val="0"/>
          <c:showSerName val="0"/>
          <c:showPercent val="0"/>
          <c:showBubbleSize val="0"/>
        </c:dLbls>
        <c:gapWidth val="80"/>
        <c:overlap val="-10"/>
        <c:axId val="-2112095832"/>
        <c:axId val="-2112146120"/>
      </c:barChart>
      <c:catAx>
        <c:axId val="-2112095832"/>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12146120"/>
        <c:crosses val="autoZero"/>
        <c:auto val="0"/>
        <c:lblAlgn val="ctr"/>
        <c:lblOffset val="100"/>
        <c:noMultiLvlLbl val="0"/>
      </c:catAx>
      <c:valAx>
        <c:axId val="-2112146120"/>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1209583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Alcoholic beverages</c:v>
                </c:pt>
                <c:pt idx="1">
                  <c:v>Wine</c:v>
                </c:pt>
                <c:pt idx="2">
                  <c:v>Beer</c:v>
                </c:pt>
                <c:pt idx="3">
                  <c:v>Liquor</c:v>
                </c:pt>
              </c:strCache>
            </c:strRef>
          </c:cat>
          <c:val>
            <c:numRef>
              <c:f>Sheet1!$B$2:$B$5</c:f>
              <c:numCache>
                <c:formatCode>General</c:formatCode>
                <c:ptCount val="4"/>
                <c:pt idx="0">
                  <c:v>0.134</c:v>
                </c:pt>
                <c:pt idx="1">
                  <c:v>0.086</c:v>
                </c:pt>
                <c:pt idx="2">
                  <c:v>0.08</c:v>
                </c:pt>
                <c:pt idx="3">
                  <c:v>0.043</c:v>
                </c:pt>
              </c:numCache>
            </c:numRef>
          </c:val>
        </c:ser>
        <c:dLbls>
          <c:showLegendKey val="0"/>
          <c:showVal val="0"/>
          <c:showCatName val="0"/>
          <c:showSerName val="0"/>
          <c:showPercent val="0"/>
          <c:showBubbleSize val="0"/>
        </c:dLbls>
        <c:gapWidth val="80"/>
        <c:overlap val="-10"/>
        <c:axId val="-2131607432"/>
        <c:axId val="-2131507832"/>
      </c:barChart>
      <c:catAx>
        <c:axId val="-2131607432"/>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31507832"/>
        <c:crosses val="autoZero"/>
        <c:auto val="0"/>
        <c:lblAlgn val="ctr"/>
        <c:lblOffset val="100"/>
        <c:noMultiLvlLbl val="0"/>
      </c:catAx>
      <c:valAx>
        <c:axId val="-2131507832"/>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Household penetration rate</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13160743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Did not change vs. last year</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Sheet1!$B$2:$B$4</c:f>
              <c:numCache>
                <c:formatCode>General</c:formatCode>
                <c:ptCount val="3"/>
                <c:pt idx="0">
                  <c:v>0.41</c:v>
                </c:pt>
                <c:pt idx="1">
                  <c:v>0.58</c:v>
                </c:pt>
                <c:pt idx="2">
                  <c:v>0.6</c:v>
                </c:pt>
              </c:numCache>
            </c:numRef>
          </c:val>
        </c:ser>
        <c:ser>
          <c:idx val="1"/>
          <c:order val="1"/>
          <c:tx>
            <c:strRef>
              <c:f>Sheet1!$C$1</c:f>
              <c:strCache>
                <c:ptCount val="1"/>
                <c:pt idx="0">
                  <c:v>Increased vs. last year</c:v>
                </c:pt>
              </c:strCache>
            </c:strRef>
          </c:tx>
          <c:spPr>
            <a:solidFill>
              <a:srgbClr val="0F283E"/>
            </a:solidFill>
            <a:ln>
              <a:solidFill>
                <a:srgbClr val="0F283E"/>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Sheet1!$C$2:$C$4</c:f>
              <c:numCache>
                <c:formatCode>General</c:formatCode>
                <c:ptCount val="3"/>
                <c:pt idx="0">
                  <c:v>0.47</c:v>
                </c:pt>
                <c:pt idx="1">
                  <c:v>0.29</c:v>
                </c:pt>
                <c:pt idx="2">
                  <c:v>0.26</c:v>
                </c:pt>
              </c:numCache>
            </c:numRef>
          </c:val>
        </c:ser>
        <c:dLbls>
          <c:showLegendKey val="0"/>
          <c:showVal val="0"/>
          <c:showCatName val="0"/>
          <c:showSerName val="0"/>
          <c:showPercent val="0"/>
          <c:showBubbleSize val="0"/>
        </c:dLbls>
        <c:gapWidth val="80"/>
        <c:overlap val="-10"/>
        <c:axId val="-2124554776"/>
        <c:axId val="-2126207816"/>
      </c:barChart>
      <c:catAx>
        <c:axId val="-2124554776"/>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26207816"/>
        <c:crosses val="autoZero"/>
        <c:auto val="0"/>
        <c:lblAlgn val="ctr"/>
        <c:lblOffset val="100"/>
        <c:noMultiLvlLbl val="0"/>
      </c:catAx>
      <c:valAx>
        <c:axId val="-212620781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24554776"/>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Did not change vs. last year</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Sheet1!$B$2:$B$4</c:f>
              <c:numCache>
                <c:formatCode>General</c:formatCode>
                <c:ptCount val="3"/>
                <c:pt idx="0">
                  <c:v>0.49</c:v>
                </c:pt>
                <c:pt idx="1">
                  <c:v>0.66</c:v>
                </c:pt>
                <c:pt idx="2">
                  <c:v>0.66</c:v>
                </c:pt>
              </c:numCache>
            </c:numRef>
          </c:val>
        </c:ser>
        <c:ser>
          <c:idx val="1"/>
          <c:order val="1"/>
          <c:tx>
            <c:strRef>
              <c:f>Sheet1!$C$1</c:f>
              <c:strCache>
                <c:ptCount val="1"/>
                <c:pt idx="0">
                  <c:v>Increased vs. last year</c:v>
                </c:pt>
              </c:strCache>
            </c:strRef>
          </c:tx>
          <c:spPr>
            <a:solidFill>
              <a:srgbClr val="0F283E"/>
            </a:solidFill>
            <a:ln>
              <a:solidFill>
                <a:srgbClr val="0F283E"/>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Sheet1!$C$2:$C$4</c:f>
              <c:numCache>
                <c:formatCode>General</c:formatCode>
                <c:ptCount val="3"/>
                <c:pt idx="0">
                  <c:v>0.34</c:v>
                </c:pt>
                <c:pt idx="1">
                  <c:v>0.22</c:v>
                </c:pt>
                <c:pt idx="2">
                  <c:v>0.16</c:v>
                </c:pt>
              </c:numCache>
            </c:numRef>
          </c:val>
        </c:ser>
        <c:dLbls>
          <c:showLegendKey val="0"/>
          <c:showVal val="0"/>
          <c:showCatName val="0"/>
          <c:showSerName val="0"/>
          <c:showPercent val="0"/>
          <c:showBubbleSize val="0"/>
        </c:dLbls>
        <c:gapWidth val="80"/>
        <c:overlap val="-10"/>
        <c:axId val="-2128447336"/>
        <c:axId val="-2127760824"/>
      </c:barChart>
      <c:catAx>
        <c:axId val="-2128447336"/>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27760824"/>
        <c:crosses val="autoZero"/>
        <c:auto val="0"/>
        <c:lblAlgn val="ctr"/>
        <c:lblOffset val="100"/>
        <c:noMultiLvlLbl val="0"/>
      </c:catAx>
      <c:valAx>
        <c:axId val="-2127760824"/>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28447336"/>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Did not change vs. last year</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Sheet1!$B$2:$B$4</c:f>
              <c:numCache>
                <c:formatCode>General</c:formatCode>
                <c:ptCount val="3"/>
                <c:pt idx="0">
                  <c:v>0.49</c:v>
                </c:pt>
                <c:pt idx="1">
                  <c:v>0.64</c:v>
                </c:pt>
                <c:pt idx="2">
                  <c:v>0.65</c:v>
                </c:pt>
              </c:numCache>
            </c:numRef>
          </c:val>
        </c:ser>
        <c:ser>
          <c:idx val="1"/>
          <c:order val="1"/>
          <c:tx>
            <c:strRef>
              <c:f>Sheet1!$C$1</c:f>
              <c:strCache>
                <c:ptCount val="1"/>
                <c:pt idx="0">
                  <c:v>Increased vs. last year</c:v>
                </c:pt>
              </c:strCache>
            </c:strRef>
          </c:tx>
          <c:spPr>
            <a:solidFill>
              <a:srgbClr val="0F283E"/>
            </a:solidFill>
            <a:ln>
              <a:solidFill>
                <a:srgbClr val="0F283E"/>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Sheet1!$C$2:$C$4</c:f>
              <c:numCache>
                <c:formatCode>General</c:formatCode>
                <c:ptCount val="3"/>
                <c:pt idx="0">
                  <c:v>0.35</c:v>
                </c:pt>
                <c:pt idx="1">
                  <c:v>0.21</c:v>
                </c:pt>
                <c:pt idx="2">
                  <c:v>0.18</c:v>
                </c:pt>
              </c:numCache>
            </c:numRef>
          </c:val>
        </c:ser>
        <c:dLbls>
          <c:showLegendKey val="0"/>
          <c:showVal val="0"/>
          <c:showCatName val="0"/>
          <c:showSerName val="0"/>
          <c:showPercent val="0"/>
          <c:showBubbleSize val="0"/>
        </c:dLbls>
        <c:gapWidth val="80"/>
        <c:overlap val="-10"/>
        <c:axId val="-2109256344"/>
        <c:axId val="-2108724536"/>
      </c:barChart>
      <c:catAx>
        <c:axId val="-210925634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08724536"/>
        <c:crosses val="autoZero"/>
        <c:auto val="0"/>
        <c:lblAlgn val="ctr"/>
        <c:lblOffset val="100"/>
        <c:noMultiLvlLbl val="0"/>
      </c:catAx>
      <c:valAx>
        <c:axId val="-210872453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09256344"/>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Did not change vs. last year</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Sheet1!$B$2:$B$4</c:f>
              <c:numCache>
                <c:formatCode>General</c:formatCode>
                <c:ptCount val="3"/>
                <c:pt idx="0">
                  <c:v>0.44</c:v>
                </c:pt>
                <c:pt idx="1">
                  <c:v>0.63</c:v>
                </c:pt>
                <c:pt idx="2">
                  <c:v>0.65</c:v>
                </c:pt>
              </c:numCache>
            </c:numRef>
          </c:val>
        </c:ser>
        <c:ser>
          <c:idx val="1"/>
          <c:order val="1"/>
          <c:tx>
            <c:strRef>
              <c:f>Sheet1!$C$1</c:f>
              <c:strCache>
                <c:ptCount val="1"/>
                <c:pt idx="0">
                  <c:v>Increased vs. last year</c:v>
                </c:pt>
              </c:strCache>
            </c:strRef>
          </c:tx>
          <c:spPr>
            <a:solidFill>
              <a:srgbClr val="0F283E"/>
            </a:solidFill>
            <a:ln>
              <a:solidFill>
                <a:srgbClr val="0F283E"/>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Sheet1!$A$2:$A$4</c:f>
              <c:strCache>
                <c:ptCount val="3"/>
                <c:pt idx="0">
                  <c:v>Millennials</c:v>
                </c:pt>
                <c:pt idx="1">
                  <c:v>Generation X</c:v>
                </c:pt>
                <c:pt idx="2">
                  <c:v>Baby Boomers</c:v>
                </c:pt>
              </c:strCache>
            </c:strRef>
          </c:cat>
          <c:val>
            <c:numRef>
              <c:f>Sheet1!$C$2:$C$4</c:f>
              <c:numCache>
                <c:formatCode>General</c:formatCode>
                <c:ptCount val="3"/>
                <c:pt idx="0">
                  <c:v>0.45</c:v>
                </c:pt>
                <c:pt idx="1">
                  <c:v>0.27</c:v>
                </c:pt>
                <c:pt idx="2">
                  <c:v>0.22</c:v>
                </c:pt>
              </c:numCache>
            </c:numRef>
          </c:val>
        </c:ser>
        <c:dLbls>
          <c:showLegendKey val="0"/>
          <c:showVal val="0"/>
          <c:showCatName val="0"/>
          <c:showSerName val="0"/>
          <c:showPercent val="0"/>
          <c:showBubbleSize val="0"/>
        </c:dLbls>
        <c:gapWidth val="80"/>
        <c:overlap val="-10"/>
        <c:axId val="-2110836744"/>
        <c:axId val="-2110839080"/>
      </c:barChart>
      <c:catAx>
        <c:axId val="-211083674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10839080"/>
        <c:crosses val="autoZero"/>
        <c:auto val="0"/>
        <c:lblAlgn val="ctr"/>
        <c:lblOffset val="100"/>
        <c:noMultiLvlLbl val="0"/>
      </c:catAx>
      <c:valAx>
        <c:axId val="-2110839080"/>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10836744"/>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Sheet1!$A$2:$A$6</c:f>
              <c:strCache>
                <c:ptCount val="5"/>
                <c:pt idx="0">
                  <c:v>Clothing or shoes</c:v>
                </c:pt>
                <c:pt idx="1">
                  <c:v>Books, DVDs or music</c:v>
                </c:pt>
                <c:pt idx="2">
                  <c:v>Health and beauty products</c:v>
                </c:pt>
                <c:pt idx="3">
                  <c:v>Travel services</c:v>
                </c:pt>
                <c:pt idx="4">
                  <c:v>Groceries</c:v>
                </c:pt>
              </c:strCache>
            </c:strRef>
          </c:cat>
          <c:val>
            <c:numRef>
              <c:f>Sheet1!$B$2:$B$6</c:f>
              <c:numCache>
                <c:formatCode>General</c:formatCode>
                <c:ptCount val="5"/>
                <c:pt idx="0">
                  <c:v>0.81</c:v>
                </c:pt>
                <c:pt idx="1">
                  <c:v>0.81</c:v>
                </c:pt>
                <c:pt idx="2">
                  <c:v>0.53</c:v>
                </c:pt>
                <c:pt idx="3">
                  <c:v>0.41</c:v>
                </c:pt>
                <c:pt idx="4">
                  <c:v>0.25</c:v>
                </c:pt>
              </c:numCache>
            </c:numRef>
          </c:val>
        </c:ser>
        <c:dLbls>
          <c:showLegendKey val="0"/>
          <c:showVal val="0"/>
          <c:showCatName val="0"/>
          <c:showSerName val="0"/>
          <c:showPercent val="0"/>
          <c:showBubbleSize val="0"/>
        </c:dLbls>
        <c:gapWidth val="80"/>
        <c:overlap val="-10"/>
        <c:axId val="-2095799384"/>
        <c:axId val="-2095794904"/>
      </c:barChart>
      <c:catAx>
        <c:axId val="-209579938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5794904"/>
        <c:crosses val="autoZero"/>
        <c:auto val="0"/>
        <c:lblAlgn val="ctr"/>
        <c:lblOffset val="100"/>
        <c:noMultiLvlLbl val="0"/>
      </c:catAx>
      <c:valAx>
        <c:axId val="-2095794904"/>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579938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Sheet1!$A$2:$A$6</c:f>
              <c:strCache>
                <c:ptCount val="5"/>
                <c:pt idx="0">
                  <c:v>Millennials</c:v>
                </c:pt>
                <c:pt idx="1">
                  <c:v>Gen X</c:v>
                </c:pt>
                <c:pt idx="2">
                  <c:v>Baby Boomers</c:v>
                </c:pt>
                <c:pt idx="3">
                  <c:v>Mature</c:v>
                </c:pt>
                <c:pt idx="4">
                  <c:v>Total</c:v>
                </c:pt>
              </c:strCache>
            </c:strRef>
          </c:cat>
          <c:val>
            <c:numRef>
              <c:f>Sheet1!$B$2:$B$6</c:f>
              <c:numCache>
                <c:formatCode>General</c:formatCode>
                <c:ptCount val="5"/>
                <c:pt idx="0">
                  <c:v>0.12</c:v>
                </c:pt>
                <c:pt idx="1">
                  <c:v>0.06</c:v>
                </c:pt>
                <c:pt idx="2">
                  <c:v>0.05</c:v>
                </c:pt>
                <c:pt idx="3">
                  <c:v>0.06</c:v>
                </c:pt>
                <c:pt idx="4">
                  <c:v>0.07</c:v>
                </c:pt>
              </c:numCache>
            </c:numRef>
          </c:val>
        </c:ser>
        <c:dLbls>
          <c:showLegendKey val="0"/>
          <c:showVal val="0"/>
          <c:showCatName val="0"/>
          <c:showSerName val="0"/>
          <c:showPercent val="0"/>
          <c:showBubbleSize val="0"/>
        </c:dLbls>
        <c:gapWidth val="80"/>
        <c:overlap val="-10"/>
        <c:axId val="-2096043816"/>
        <c:axId val="-2096040344"/>
      </c:barChart>
      <c:catAx>
        <c:axId val="-2096043816"/>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6040344"/>
        <c:crosses val="autoZero"/>
        <c:auto val="0"/>
        <c:lblAlgn val="ctr"/>
        <c:lblOffset val="100"/>
        <c:noMultiLvlLbl val="0"/>
      </c:catAx>
      <c:valAx>
        <c:axId val="-2096040344"/>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6043816"/>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numRef>
              <c:f>Sheet1!$A$2:$A$3</c:f>
              <c:numCache>
                <c:formatCode>General</c:formatCode>
                <c:ptCount val="2"/>
                <c:pt idx="0">
                  <c:v>2014.0</c:v>
                </c:pt>
                <c:pt idx="1">
                  <c:v>2015.0</c:v>
                </c:pt>
              </c:numCache>
            </c:numRef>
          </c:cat>
          <c:val>
            <c:numRef>
              <c:f>Sheet1!$B$2:$B$3</c:f>
              <c:numCache>
                <c:formatCode>General</c:formatCode>
                <c:ptCount val="2"/>
                <c:pt idx="0">
                  <c:v>0.12</c:v>
                </c:pt>
                <c:pt idx="1">
                  <c:v>0.12</c:v>
                </c:pt>
              </c:numCache>
            </c:numRef>
          </c:val>
        </c:ser>
        <c:dLbls>
          <c:showLegendKey val="0"/>
          <c:showVal val="0"/>
          <c:showCatName val="0"/>
          <c:showSerName val="0"/>
          <c:showPercent val="0"/>
          <c:showBubbleSize val="0"/>
        </c:dLbls>
        <c:gapWidth val="80"/>
        <c:overlap val="-10"/>
        <c:axId val="-2096001640"/>
        <c:axId val="-2095998216"/>
      </c:barChart>
      <c:catAx>
        <c:axId val="-2096001640"/>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5998216"/>
        <c:crosses val="autoZero"/>
        <c:auto val="0"/>
        <c:lblAlgn val="ctr"/>
        <c:lblOffset val="100"/>
        <c:noMultiLvlLbl val="0"/>
      </c:catAx>
      <c:valAx>
        <c:axId val="-209599821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6001640"/>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Matures (68+)</c:v>
                </c:pt>
              </c:strCache>
            </c:strRef>
          </c:tx>
          <c:spPr>
            <a:solidFill>
              <a:srgbClr val="A60B0B"/>
            </a:solidFill>
            <a:ln>
              <a:solidFill>
                <a:srgbClr val="A60B0B"/>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 sourceLinked="0"/>
              <c:spPr/>
              <c:txPr>
                <a:bodyPr/>
                <a:lstStyle/>
                <a:p>
                  <a:pPr>
                    <a:defRPr>
                      <a:noFill/>
                      <a:effectLst/>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Decrease spending on eating out at restaurants</c:v>
                </c:pt>
                <c:pt idx="1">
                  <c:v>Reduce spending on entertainment</c:v>
                </c:pt>
                <c:pt idx="2">
                  <c:v>Save or invest more money</c:v>
                </c:pt>
                <c:pt idx="3">
                  <c:v>Take a vacation away from home lasting longer than a week</c:v>
                </c:pt>
                <c:pt idx="4">
                  <c:v>Have more money to spend the way you want</c:v>
                </c:pt>
                <c:pt idx="5">
                  <c:v>Buy a new computer</c:v>
                </c:pt>
                <c:pt idx="6">
                  <c:v>Move to a different residence</c:v>
                </c:pt>
                <c:pt idx="7">
                  <c:v>Buy or lease a newly manufactured car, truck or van</c:v>
                </c:pt>
                <c:pt idx="8">
                  <c:v>Purchase a house or condo</c:v>
                </c:pt>
                <c:pt idx="9">
                  <c:v>Start a new business*</c:v>
                </c:pt>
                <c:pt idx="10">
                  <c:v>Buy a boat or recreational vehicle (e.g. trailer, motor home)</c:v>
                </c:pt>
              </c:strCache>
            </c:strRef>
          </c:cat>
          <c:val>
            <c:numRef>
              <c:f>Sheet1!$B$2:$B$12</c:f>
              <c:numCache>
                <c:formatCode>General</c:formatCode>
                <c:ptCount val="11"/>
                <c:pt idx="0">
                  <c:v>0.45</c:v>
                </c:pt>
                <c:pt idx="1">
                  <c:v>0.43</c:v>
                </c:pt>
                <c:pt idx="2">
                  <c:v>0.37</c:v>
                </c:pt>
                <c:pt idx="3">
                  <c:v>0.46</c:v>
                </c:pt>
                <c:pt idx="4">
                  <c:v>0.28</c:v>
                </c:pt>
                <c:pt idx="5">
                  <c:v>0.18</c:v>
                </c:pt>
                <c:pt idx="6">
                  <c:v>0.05</c:v>
                </c:pt>
                <c:pt idx="7">
                  <c:v>0.1</c:v>
                </c:pt>
                <c:pt idx="8">
                  <c:v>0.02</c:v>
                </c:pt>
                <c:pt idx="10">
                  <c:v>0.01</c:v>
                </c:pt>
              </c:numCache>
            </c:numRef>
          </c:val>
        </c:ser>
        <c:ser>
          <c:idx val="1"/>
          <c:order val="1"/>
          <c:tx>
            <c:strRef>
              <c:f>Sheet1!$C$1</c:f>
              <c:strCache>
                <c:ptCount val="1"/>
                <c:pt idx="0">
                  <c:v>Baby Boomers (49-67)</c:v>
                </c:pt>
              </c:strCache>
            </c:strRef>
          </c:tx>
          <c:spPr>
            <a:solidFill>
              <a:srgbClr val="BABABA"/>
            </a:solidFill>
            <a:ln>
              <a:solidFill>
                <a:srgbClr val="BABABA"/>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Decrease spending on eating out at restaurants</c:v>
                </c:pt>
                <c:pt idx="1">
                  <c:v>Reduce spending on entertainment</c:v>
                </c:pt>
                <c:pt idx="2">
                  <c:v>Save or invest more money</c:v>
                </c:pt>
                <c:pt idx="3">
                  <c:v>Take a vacation away from home lasting longer than a week</c:v>
                </c:pt>
                <c:pt idx="4">
                  <c:v>Have more money to spend the way you want</c:v>
                </c:pt>
                <c:pt idx="5">
                  <c:v>Buy a new computer</c:v>
                </c:pt>
                <c:pt idx="6">
                  <c:v>Move to a different residence</c:v>
                </c:pt>
                <c:pt idx="7">
                  <c:v>Buy or lease a newly manufactured car, truck or van</c:v>
                </c:pt>
                <c:pt idx="8">
                  <c:v>Purchase a house or condo</c:v>
                </c:pt>
                <c:pt idx="9">
                  <c:v>Start a new business*</c:v>
                </c:pt>
                <c:pt idx="10">
                  <c:v>Buy a boat or recreational vehicle (e.g. trailer, motor home)</c:v>
                </c:pt>
              </c:strCache>
            </c:strRef>
          </c:cat>
          <c:val>
            <c:numRef>
              <c:f>Sheet1!$C$2:$C$12</c:f>
              <c:numCache>
                <c:formatCode>General</c:formatCode>
                <c:ptCount val="11"/>
                <c:pt idx="0">
                  <c:v>0.55</c:v>
                </c:pt>
                <c:pt idx="1">
                  <c:v>0.54</c:v>
                </c:pt>
                <c:pt idx="2">
                  <c:v>0.46</c:v>
                </c:pt>
                <c:pt idx="3">
                  <c:v>0.35</c:v>
                </c:pt>
                <c:pt idx="4">
                  <c:v>0.29</c:v>
                </c:pt>
                <c:pt idx="5">
                  <c:v>0.2</c:v>
                </c:pt>
                <c:pt idx="6">
                  <c:v>0.1</c:v>
                </c:pt>
                <c:pt idx="7">
                  <c:v>0.16</c:v>
                </c:pt>
                <c:pt idx="8">
                  <c:v>0.06</c:v>
                </c:pt>
                <c:pt idx="9">
                  <c:v>0.04</c:v>
                </c:pt>
                <c:pt idx="10">
                  <c:v>0.02</c:v>
                </c:pt>
              </c:numCache>
            </c:numRef>
          </c:val>
        </c:ser>
        <c:ser>
          <c:idx val="2"/>
          <c:order val="2"/>
          <c:tx>
            <c:strRef>
              <c:f>Sheet1!$D$1</c:f>
              <c:strCache>
                <c:ptCount val="1"/>
                <c:pt idx="0">
                  <c:v>Gen X (37-48)</c:v>
                </c:pt>
              </c:strCache>
            </c:strRef>
          </c:tx>
          <c:spPr>
            <a:solidFill>
              <a:srgbClr val="0F283E"/>
            </a:solidFill>
            <a:ln>
              <a:solidFill>
                <a:srgbClr val="0F283E"/>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Decrease spending on eating out at restaurants</c:v>
                </c:pt>
                <c:pt idx="1">
                  <c:v>Reduce spending on entertainment</c:v>
                </c:pt>
                <c:pt idx="2">
                  <c:v>Save or invest more money</c:v>
                </c:pt>
                <c:pt idx="3">
                  <c:v>Take a vacation away from home lasting longer than a week</c:v>
                </c:pt>
                <c:pt idx="4">
                  <c:v>Have more money to spend the way you want</c:v>
                </c:pt>
                <c:pt idx="5">
                  <c:v>Buy a new computer</c:v>
                </c:pt>
                <c:pt idx="6">
                  <c:v>Move to a different residence</c:v>
                </c:pt>
                <c:pt idx="7">
                  <c:v>Buy or lease a newly manufactured car, truck or van</c:v>
                </c:pt>
                <c:pt idx="8">
                  <c:v>Purchase a house or condo</c:v>
                </c:pt>
                <c:pt idx="9">
                  <c:v>Start a new business*</c:v>
                </c:pt>
                <c:pt idx="10">
                  <c:v>Buy a boat or recreational vehicle (e.g. trailer, motor home)</c:v>
                </c:pt>
              </c:strCache>
            </c:strRef>
          </c:cat>
          <c:val>
            <c:numRef>
              <c:f>Sheet1!$D$2:$D$12</c:f>
              <c:numCache>
                <c:formatCode>General</c:formatCode>
                <c:ptCount val="11"/>
                <c:pt idx="0">
                  <c:v>0.6</c:v>
                </c:pt>
                <c:pt idx="1">
                  <c:v>0.55</c:v>
                </c:pt>
                <c:pt idx="2">
                  <c:v>0.45</c:v>
                </c:pt>
                <c:pt idx="3">
                  <c:v>0.37</c:v>
                </c:pt>
                <c:pt idx="4">
                  <c:v>0.32</c:v>
                </c:pt>
                <c:pt idx="5">
                  <c:v>0.27</c:v>
                </c:pt>
                <c:pt idx="6">
                  <c:v>0.16</c:v>
                </c:pt>
                <c:pt idx="7">
                  <c:v>0.2</c:v>
                </c:pt>
                <c:pt idx="8">
                  <c:v>0.12</c:v>
                </c:pt>
                <c:pt idx="9">
                  <c:v>0.09</c:v>
                </c:pt>
                <c:pt idx="10">
                  <c:v>0.08</c:v>
                </c:pt>
              </c:numCache>
            </c:numRef>
          </c:val>
        </c:ser>
        <c:ser>
          <c:idx val="3"/>
          <c:order val="3"/>
          <c:tx>
            <c:strRef>
              <c:f>Sheet1!$E$1</c:f>
              <c:strCache>
                <c:ptCount val="1"/>
                <c:pt idx="0">
                  <c:v>Millennials (18-36)</c:v>
                </c:pt>
              </c:strCache>
            </c:strRef>
          </c:tx>
          <c:spPr>
            <a:solidFill>
              <a:srgbClr val="2875DD"/>
            </a:solidFill>
            <a:ln>
              <a:solidFill>
                <a:srgbClr val="2875DD"/>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Decrease spending on eating out at restaurants</c:v>
                </c:pt>
                <c:pt idx="1">
                  <c:v>Reduce spending on entertainment</c:v>
                </c:pt>
                <c:pt idx="2">
                  <c:v>Save or invest more money</c:v>
                </c:pt>
                <c:pt idx="3">
                  <c:v>Take a vacation away from home lasting longer than a week</c:v>
                </c:pt>
                <c:pt idx="4">
                  <c:v>Have more money to spend the way you want</c:v>
                </c:pt>
                <c:pt idx="5">
                  <c:v>Buy a new computer</c:v>
                </c:pt>
                <c:pt idx="6">
                  <c:v>Move to a different residence</c:v>
                </c:pt>
                <c:pt idx="7">
                  <c:v>Buy or lease a newly manufactured car, truck or van</c:v>
                </c:pt>
                <c:pt idx="8">
                  <c:v>Purchase a house or condo</c:v>
                </c:pt>
                <c:pt idx="9">
                  <c:v>Start a new business*</c:v>
                </c:pt>
                <c:pt idx="10">
                  <c:v>Buy a boat or recreational vehicle (e.g. trailer, motor home)</c:v>
                </c:pt>
              </c:strCache>
            </c:strRef>
          </c:cat>
          <c:val>
            <c:numRef>
              <c:f>Sheet1!$E$2:$E$12</c:f>
              <c:numCache>
                <c:formatCode>General</c:formatCode>
                <c:ptCount val="11"/>
                <c:pt idx="0">
                  <c:v>0.6</c:v>
                </c:pt>
                <c:pt idx="1">
                  <c:v>0.55</c:v>
                </c:pt>
                <c:pt idx="2">
                  <c:v>0.64</c:v>
                </c:pt>
                <c:pt idx="3">
                  <c:v>0.34</c:v>
                </c:pt>
                <c:pt idx="4">
                  <c:v>0.38</c:v>
                </c:pt>
                <c:pt idx="5">
                  <c:v>0.29</c:v>
                </c:pt>
                <c:pt idx="6">
                  <c:v>0.33</c:v>
                </c:pt>
                <c:pt idx="7">
                  <c:v>0.19</c:v>
                </c:pt>
                <c:pt idx="8">
                  <c:v>0.15</c:v>
                </c:pt>
                <c:pt idx="9">
                  <c:v>0.12</c:v>
                </c:pt>
                <c:pt idx="10">
                  <c:v>0.09</c:v>
                </c:pt>
              </c:numCache>
            </c:numRef>
          </c:val>
        </c:ser>
        <c:dLbls>
          <c:showLegendKey val="0"/>
          <c:showVal val="0"/>
          <c:showCatName val="0"/>
          <c:showSerName val="0"/>
          <c:showPercent val="0"/>
          <c:showBubbleSize val="0"/>
        </c:dLbls>
        <c:gapWidth val="80"/>
        <c:overlap val="-10"/>
        <c:axId val="-2135643368"/>
        <c:axId val="-2135666056"/>
      </c:barChart>
      <c:catAx>
        <c:axId val="-2135643368"/>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35666056"/>
        <c:crosses val="autoZero"/>
        <c:auto val="0"/>
        <c:lblAlgn val="ctr"/>
        <c:lblOffset val="100"/>
        <c:noMultiLvlLbl val="0"/>
      </c:catAx>
      <c:valAx>
        <c:axId val="-2135666056"/>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repondents who answered "very/somewhat likely"</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135643368"/>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Sheet1!$A$2:$A$6</c:f>
              <c:strCache>
                <c:ptCount val="5"/>
                <c:pt idx="0">
                  <c:v>Millennials (21-34 years old)</c:v>
                </c:pt>
                <c:pt idx="1">
                  <c:v>Generation Z (15-20 years old)</c:v>
                </c:pt>
                <c:pt idx="2">
                  <c:v>Generation X (35-49 years old)</c:v>
                </c:pt>
                <c:pt idx="3">
                  <c:v>Baby Boomers (50-64 years old)</c:v>
                </c:pt>
                <c:pt idx="4">
                  <c:v>Silent Generation (65 years and older)</c:v>
                </c:pt>
              </c:strCache>
            </c:strRef>
          </c:cat>
          <c:val>
            <c:numRef>
              <c:f>Sheet1!$B$2:$B$6</c:f>
              <c:numCache>
                <c:formatCode>General</c:formatCode>
                <c:ptCount val="5"/>
                <c:pt idx="0">
                  <c:v>0.18</c:v>
                </c:pt>
                <c:pt idx="1">
                  <c:v>0.14</c:v>
                </c:pt>
                <c:pt idx="2">
                  <c:v>0.1</c:v>
                </c:pt>
                <c:pt idx="3">
                  <c:v>0.04</c:v>
                </c:pt>
                <c:pt idx="4">
                  <c:v>0.02</c:v>
                </c:pt>
              </c:numCache>
            </c:numRef>
          </c:val>
        </c:ser>
        <c:dLbls>
          <c:showLegendKey val="0"/>
          <c:showVal val="0"/>
          <c:showCatName val="0"/>
          <c:showSerName val="0"/>
          <c:showPercent val="0"/>
          <c:showBubbleSize val="0"/>
        </c:dLbls>
        <c:gapWidth val="80"/>
        <c:overlap val="-10"/>
        <c:axId val="-2095955480"/>
        <c:axId val="-2095952008"/>
      </c:barChart>
      <c:catAx>
        <c:axId val="-2095955480"/>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5952008"/>
        <c:crosses val="autoZero"/>
        <c:auto val="0"/>
        <c:lblAlgn val="ctr"/>
        <c:lblOffset val="100"/>
        <c:noMultiLvlLbl val="0"/>
      </c:catAx>
      <c:valAx>
        <c:axId val="-2095952008"/>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none"/>
        <c:spPr>
          <a:ln>
            <a:noFill/>
          </a:ln>
          <a:effectLst/>
        </c:spPr>
        <c:txPr>
          <a:bodyPr/>
          <a:lstStyle/>
          <a:p>
            <a:pPr>
              <a:defRPr sz="800" b="0">
                <a:solidFill>
                  <a:srgbClr val="4F4F4F"/>
                </a:solidFill>
                <a:effectLst/>
                <a:latin typeface="Arial"/>
              </a:defRPr>
            </a:pPr>
            <a:endParaRPr lang="en-US"/>
          </a:p>
        </c:txPr>
        <c:crossAx val="-2095955480"/>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Sheet1!$A$2:$A$6</c:f>
              <c:strCache>
                <c:ptCount val="5"/>
                <c:pt idx="0">
                  <c:v>Generation Z (15-20 years old)</c:v>
                </c:pt>
                <c:pt idx="1">
                  <c:v>Millennials (21-34 years old)</c:v>
                </c:pt>
                <c:pt idx="2">
                  <c:v>Generation X (35-49 years old)</c:v>
                </c:pt>
                <c:pt idx="3">
                  <c:v>Baby Boomers (50-64 years old)</c:v>
                </c:pt>
                <c:pt idx="4">
                  <c:v>Silent Generation (65 years and older)</c:v>
                </c:pt>
              </c:strCache>
            </c:strRef>
          </c:cat>
          <c:val>
            <c:numRef>
              <c:f>Sheet1!$B$2:$B$6</c:f>
              <c:numCache>
                <c:formatCode>General</c:formatCode>
                <c:ptCount val="5"/>
                <c:pt idx="0">
                  <c:v>0.2</c:v>
                </c:pt>
                <c:pt idx="1">
                  <c:v>0.19</c:v>
                </c:pt>
                <c:pt idx="2">
                  <c:v>0.11</c:v>
                </c:pt>
                <c:pt idx="3">
                  <c:v>0.06</c:v>
                </c:pt>
                <c:pt idx="4">
                  <c:v>0.05</c:v>
                </c:pt>
              </c:numCache>
            </c:numRef>
          </c:val>
        </c:ser>
        <c:dLbls>
          <c:showLegendKey val="0"/>
          <c:showVal val="0"/>
          <c:showCatName val="0"/>
          <c:showSerName val="0"/>
          <c:showPercent val="0"/>
          <c:showBubbleSize val="0"/>
        </c:dLbls>
        <c:gapWidth val="80"/>
        <c:overlap val="-10"/>
        <c:axId val="-2095895800"/>
        <c:axId val="-2095892328"/>
      </c:barChart>
      <c:catAx>
        <c:axId val="-2095895800"/>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5892328"/>
        <c:crosses val="autoZero"/>
        <c:auto val="0"/>
        <c:lblAlgn val="ctr"/>
        <c:lblOffset val="100"/>
        <c:noMultiLvlLbl val="0"/>
      </c:catAx>
      <c:valAx>
        <c:axId val="-2095892328"/>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none"/>
        <c:spPr>
          <a:ln>
            <a:noFill/>
          </a:ln>
          <a:effectLst/>
        </c:spPr>
        <c:txPr>
          <a:bodyPr/>
          <a:lstStyle/>
          <a:p>
            <a:pPr>
              <a:defRPr sz="800" b="0">
                <a:solidFill>
                  <a:srgbClr val="4F4F4F"/>
                </a:solidFill>
                <a:effectLst/>
                <a:latin typeface="Arial"/>
              </a:defRPr>
            </a:pPr>
            <a:endParaRPr lang="en-US"/>
          </a:p>
        </c:txPr>
        <c:crossAx val="-2095895800"/>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Sheet1!$A$2:$A$6</c:f>
              <c:strCache>
                <c:ptCount val="5"/>
                <c:pt idx="0">
                  <c:v>Millennials (21-34 years old)</c:v>
                </c:pt>
                <c:pt idx="1">
                  <c:v>Generation Z (15-20 years old)</c:v>
                </c:pt>
                <c:pt idx="2">
                  <c:v>Generation X (35-49 years old)</c:v>
                </c:pt>
                <c:pt idx="3">
                  <c:v>Baby Boomers (50-64 years old)</c:v>
                </c:pt>
                <c:pt idx="4">
                  <c:v>Silent Generation (65 years and older)</c:v>
                </c:pt>
              </c:strCache>
            </c:strRef>
          </c:cat>
          <c:val>
            <c:numRef>
              <c:f>Sheet1!$B$2:$B$6</c:f>
              <c:numCache>
                <c:formatCode>General</c:formatCode>
                <c:ptCount val="5"/>
                <c:pt idx="0">
                  <c:v>0.3</c:v>
                </c:pt>
                <c:pt idx="1">
                  <c:v>0.28</c:v>
                </c:pt>
                <c:pt idx="2">
                  <c:v>0.22</c:v>
                </c:pt>
                <c:pt idx="3">
                  <c:v>0.17</c:v>
                </c:pt>
                <c:pt idx="4">
                  <c:v>0.09</c:v>
                </c:pt>
              </c:numCache>
            </c:numRef>
          </c:val>
        </c:ser>
        <c:dLbls>
          <c:showLegendKey val="0"/>
          <c:showVal val="0"/>
          <c:showCatName val="0"/>
          <c:showSerName val="0"/>
          <c:showPercent val="0"/>
          <c:showBubbleSize val="0"/>
        </c:dLbls>
        <c:gapWidth val="80"/>
        <c:overlap val="-10"/>
        <c:axId val="-2094075144"/>
        <c:axId val="-2094393608"/>
      </c:barChart>
      <c:catAx>
        <c:axId val="-209407514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4393608"/>
        <c:crosses val="autoZero"/>
        <c:auto val="0"/>
        <c:lblAlgn val="ctr"/>
        <c:lblOffset val="100"/>
        <c:noMultiLvlLbl val="0"/>
      </c:catAx>
      <c:valAx>
        <c:axId val="-2094393608"/>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none"/>
        <c:spPr>
          <a:ln>
            <a:noFill/>
          </a:ln>
          <a:effectLst/>
        </c:spPr>
        <c:txPr>
          <a:bodyPr/>
          <a:lstStyle/>
          <a:p>
            <a:pPr>
              <a:defRPr sz="800" b="0">
                <a:solidFill>
                  <a:srgbClr val="4F4F4F"/>
                </a:solidFill>
                <a:effectLst/>
                <a:latin typeface="Arial"/>
              </a:defRPr>
            </a:pPr>
            <a:endParaRPr lang="en-US"/>
          </a:p>
        </c:txPr>
        <c:crossAx val="-209407514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Currently healthy**</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 (18-36 years)</c:v>
                </c:pt>
                <c:pt idx="1">
                  <c:v>Gen X (37-50 years)</c:v>
                </c:pt>
                <c:pt idx="2">
                  <c:v>Boomers (51-69 years)</c:v>
                </c:pt>
                <c:pt idx="3">
                  <c:v>Matures (70 years and older)</c:v>
                </c:pt>
              </c:strCache>
            </c:strRef>
          </c:cat>
          <c:val>
            <c:numRef>
              <c:f>Sheet1!$B$2:$B$5</c:f>
              <c:numCache>
                <c:formatCode>General</c:formatCode>
                <c:ptCount val="4"/>
                <c:pt idx="0">
                  <c:v>0.21</c:v>
                </c:pt>
                <c:pt idx="1">
                  <c:v>0.24</c:v>
                </c:pt>
                <c:pt idx="2">
                  <c:v>0.33</c:v>
                </c:pt>
                <c:pt idx="3">
                  <c:v>0.26</c:v>
                </c:pt>
              </c:numCache>
            </c:numRef>
          </c:val>
        </c:ser>
        <c:ser>
          <c:idx val="1"/>
          <c:order val="1"/>
          <c:tx>
            <c:strRef>
              <c:f>Sheet1!$C$1</c:f>
              <c:strCache>
                <c:ptCount val="1"/>
                <c:pt idx="0">
                  <c:v>Could be healthier***</c:v>
                </c:pt>
              </c:strCache>
            </c:strRef>
          </c:tx>
          <c:spPr>
            <a:solidFill>
              <a:srgbClr val="0F283E"/>
            </a:solidFill>
            <a:ln>
              <a:solidFill>
                <a:srgbClr val="0F283E"/>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 (18-36 years)</c:v>
                </c:pt>
                <c:pt idx="1">
                  <c:v>Gen X (37-50 years)</c:v>
                </c:pt>
                <c:pt idx="2">
                  <c:v>Boomers (51-69 years)</c:v>
                </c:pt>
                <c:pt idx="3">
                  <c:v>Matures (70 years and older)</c:v>
                </c:pt>
              </c:strCache>
            </c:strRef>
          </c:cat>
          <c:val>
            <c:numRef>
              <c:f>Sheet1!$C$2:$C$5</c:f>
              <c:numCache>
                <c:formatCode>General</c:formatCode>
                <c:ptCount val="4"/>
                <c:pt idx="0">
                  <c:v>0.79</c:v>
                </c:pt>
                <c:pt idx="1">
                  <c:v>0.76</c:v>
                </c:pt>
                <c:pt idx="2">
                  <c:v>0.67</c:v>
                </c:pt>
                <c:pt idx="3">
                  <c:v>0.74</c:v>
                </c:pt>
              </c:numCache>
            </c:numRef>
          </c:val>
        </c:ser>
        <c:dLbls>
          <c:showLegendKey val="0"/>
          <c:showVal val="0"/>
          <c:showCatName val="0"/>
          <c:showSerName val="0"/>
          <c:showPercent val="0"/>
          <c:showBubbleSize val="0"/>
        </c:dLbls>
        <c:gapWidth val="80"/>
        <c:overlap val="-10"/>
        <c:axId val="-2093720904"/>
        <c:axId val="-2093717432"/>
      </c:barChart>
      <c:catAx>
        <c:axId val="-209372090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717432"/>
        <c:crosses val="autoZero"/>
        <c:auto val="0"/>
        <c:lblAlgn val="ctr"/>
        <c:lblOffset val="100"/>
        <c:noMultiLvlLbl val="0"/>
      </c:catAx>
      <c:valAx>
        <c:axId val="-2093717432"/>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3720904"/>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Sheet1!$A$2:$A$6</c:f>
              <c:strCache>
                <c:ptCount val="5"/>
                <c:pt idx="0">
                  <c:v>Contamination by bacteria or germs</c:v>
                </c:pt>
                <c:pt idx="1">
                  <c:v>Food handling in supermarkets</c:v>
                </c:pt>
                <c:pt idx="2">
                  <c:v>Eating food past the "use by" date</c:v>
                </c:pt>
                <c:pt idx="3">
                  <c:v>Eating food past the "sell by" date</c:v>
                </c:pt>
                <c:pt idx="4">
                  <c:v>Eating food past the "best by" date</c:v>
                </c:pt>
              </c:strCache>
            </c:strRef>
          </c:cat>
          <c:val>
            <c:numRef>
              <c:f>Sheet1!$B$2:$B$6</c:f>
              <c:numCache>
                <c:formatCode>General</c:formatCode>
                <c:ptCount val="5"/>
                <c:pt idx="0">
                  <c:v>0.75</c:v>
                </c:pt>
                <c:pt idx="1">
                  <c:v>0.47</c:v>
                </c:pt>
                <c:pt idx="2">
                  <c:v>0.42</c:v>
                </c:pt>
                <c:pt idx="3">
                  <c:v>0.32</c:v>
                </c:pt>
                <c:pt idx="4">
                  <c:v>0.32</c:v>
                </c:pt>
              </c:numCache>
            </c:numRef>
          </c:val>
        </c:ser>
        <c:dLbls>
          <c:showLegendKey val="0"/>
          <c:showVal val="0"/>
          <c:showCatName val="0"/>
          <c:showSerName val="0"/>
          <c:showPercent val="0"/>
          <c:showBubbleSize val="0"/>
        </c:dLbls>
        <c:gapWidth val="80"/>
        <c:overlap val="-10"/>
        <c:axId val="-2093683064"/>
        <c:axId val="-2093679496"/>
      </c:barChart>
      <c:catAx>
        <c:axId val="-209368306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679496"/>
        <c:crosses val="autoZero"/>
        <c:auto val="0"/>
        <c:lblAlgn val="ctr"/>
        <c:lblOffset val="100"/>
        <c:noMultiLvlLbl val="0"/>
      </c:catAx>
      <c:valAx>
        <c:axId val="-209367949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368306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Sheet1!$A$2:$A$16</c:f>
              <c:strCache>
                <c:ptCount val="15"/>
                <c:pt idx="0">
                  <c:v>Vegetarian</c:v>
                </c:pt>
                <c:pt idx="1">
                  <c:v>Gluten-free</c:v>
                </c:pt>
                <c:pt idx="2">
                  <c:v>Dairy-free</c:v>
                </c:pt>
                <c:pt idx="3">
                  <c:v>Lactose-free</c:v>
                </c:pt>
                <c:pt idx="4">
                  <c:v>Juice cleanse/detox</c:v>
                </c:pt>
                <c:pt idx="5">
                  <c:v>Seek raw/living foods</c:v>
                </c:pt>
                <c:pt idx="6">
                  <c:v>Paleo</c:v>
                </c:pt>
                <c:pt idx="7">
                  <c:v>Atkins Diet</c:v>
                </c:pt>
                <c:pt idx="8">
                  <c:v>Weight Watchers</c:v>
                </c:pt>
                <c:pt idx="9">
                  <c:v>Mediterranean diet</c:v>
                </c:pt>
                <c:pt idx="10">
                  <c:v>Vegan</c:v>
                </c:pt>
                <c:pt idx="11">
                  <c:v>Religious dietary restriction</c:v>
                </c:pt>
                <c:pt idx="12">
                  <c:v>Jenny Craig</c:v>
                </c:pt>
                <c:pt idx="13">
                  <c:v>NutriSystem</c:v>
                </c:pt>
                <c:pt idx="14">
                  <c:v>South Beach diet</c:v>
                </c:pt>
              </c:strCache>
            </c:strRef>
          </c:cat>
          <c:val>
            <c:numRef>
              <c:f>Sheet1!$B$2:$B$16</c:f>
              <c:numCache>
                <c:formatCode>General</c:formatCode>
                <c:ptCount val="15"/>
                <c:pt idx="0">
                  <c:v>0.31</c:v>
                </c:pt>
                <c:pt idx="1">
                  <c:v>0.24</c:v>
                </c:pt>
                <c:pt idx="2">
                  <c:v>0.2</c:v>
                </c:pt>
                <c:pt idx="3">
                  <c:v>0.19</c:v>
                </c:pt>
                <c:pt idx="4">
                  <c:v>0.16</c:v>
                </c:pt>
                <c:pt idx="5">
                  <c:v>0.15</c:v>
                </c:pt>
                <c:pt idx="6">
                  <c:v>0.15</c:v>
                </c:pt>
                <c:pt idx="7">
                  <c:v>0.14</c:v>
                </c:pt>
                <c:pt idx="8">
                  <c:v>0.13</c:v>
                </c:pt>
                <c:pt idx="9">
                  <c:v>0.13</c:v>
                </c:pt>
                <c:pt idx="10">
                  <c:v>0.12</c:v>
                </c:pt>
                <c:pt idx="11">
                  <c:v>0.06</c:v>
                </c:pt>
                <c:pt idx="12">
                  <c:v>0.06</c:v>
                </c:pt>
                <c:pt idx="13">
                  <c:v>0.03</c:v>
                </c:pt>
                <c:pt idx="14">
                  <c:v>0.02</c:v>
                </c:pt>
              </c:numCache>
            </c:numRef>
          </c:val>
        </c:ser>
        <c:dLbls>
          <c:showLegendKey val="0"/>
          <c:showVal val="0"/>
          <c:showCatName val="0"/>
          <c:showSerName val="0"/>
          <c:showPercent val="0"/>
          <c:showBubbleSize val="0"/>
        </c:dLbls>
        <c:gapWidth val="80"/>
        <c:overlap val="-10"/>
        <c:axId val="-2096437832"/>
        <c:axId val="-2096434408"/>
      </c:barChart>
      <c:catAx>
        <c:axId val="-2096437832"/>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6434408"/>
        <c:crosses val="autoZero"/>
        <c:auto val="0"/>
        <c:lblAlgn val="ctr"/>
        <c:lblOffset val="100"/>
        <c:noMultiLvlLbl val="0"/>
      </c:catAx>
      <c:valAx>
        <c:axId val="-2096434408"/>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09643783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Matures (70 years and older)</c:v>
                </c:pt>
              </c:strCache>
            </c:strRef>
          </c:tx>
          <c:spPr>
            <a:solidFill>
              <a:srgbClr val="A60B0B"/>
            </a:solidFill>
            <a:ln>
              <a:solidFill>
                <a:srgbClr val="A60B0B"/>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Sheet1!$A$2:$A$11</c:f>
              <c:strCache>
                <c:ptCount val="10"/>
                <c:pt idx="0">
                  <c:v>When I am stressed</c:v>
                </c:pt>
                <c:pt idx="1">
                  <c:v>After a really bad day</c:v>
                </c:pt>
                <c:pt idx="2">
                  <c:v>After a really good day</c:v>
                </c:pt>
                <c:pt idx="3">
                  <c:v>On my birthday</c:v>
                </c:pt>
                <c:pt idx="4">
                  <c:v>When I am depressed</c:v>
                </c:pt>
                <c:pt idx="5">
                  <c:v>After a break-up</c:v>
                </c:pt>
                <c:pt idx="6">
                  <c:v>The day after a night of heavy drinking [21+ only]</c:v>
                </c:pt>
                <c:pt idx="7">
                  <c:v>During a heavy night of drinking [21+ only]</c:v>
                </c:pt>
                <c:pt idx="8">
                  <c:v>Other</c:v>
                </c:pt>
                <c:pt idx="9">
                  <c:v>I don`t have a favorite comfort food</c:v>
                </c:pt>
              </c:strCache>
            </c:strRef>
          </c:cat>
          <c:val>
            <c:numRef>
              <c:f>Sheet1!$B$2:$B$11</c:f>
              <c:numCache>
                <c:formatCode>General</c:formatCode>
                <c:ptCount val="10"/>
                <c:pt idx="0">
                  <c:v>0.19</c:v>
                </c:pt>
                <c:pt idx="1">
                  <c:v>0.28</c:v>
                </c:pt>
                <c:pt idx="2">
                  <c:v>0.39</c:v>
                </c:pt>
                <c:pt idx="3">
                  <c:v>0.37</c:v>
                </c:pt>
                <c:pt idx="4">
                  <c:v>0.14</c:v>
                </c:pt>
                <c:pt idx="5">
                  <c:v>0.01</c:v>
                </c:pt>
                <c:pt idx="6">
                  <c:v>0.01</c:v>
                </c:pt>
                <c:pt idx="7">
                  <c:v>0.0</c:v>
                </c:pt>
                <c:pt idx="8">
                  <c:v>0.21</c:v>
                </c:pt>
                <c:pt idx="9">
                  <c:v>0.09</c:v>
                </c:pt>
              </c:numCache>
            </c:numRef>
          </c:val>
        </c:ser>
        <c:ser>
          <c:idx val="1"/>
          <c:order val="1"/>
          <c:tx>
            <c:strRef>
              <c:f>Sheet1!$C$1</c:f>
              <c:strCache>
                <c:ptCount val="1"/>
                <c:pt idx="0">
                  <c:v>Baby Boomers (51 to 69 years old)</c:v>
                </c:pt>
              </c:strCache>
            </c:strRef>
          </c:tx>
          <c:spPr>
            <a:solidFill>
              <a:srgbClr val="BABABA"/>
            </a:solidFill>
            <a:ln>
              <a:solidFill>
                <a:srgbClr val="BABABA"/>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Sheet1!$A$2:$A$11</c:f>
              <c:strCache>
                <c:ptCount val="10"/>
                <c:pt idx="0">
                  <c:v>When I am stressed</c:v>
                </c:pt>
                <c:pt idx="1">
                  <c:v>After a really bad day</c:v>
                </c:pt>
                <c:pt idx="2">
                  <c:v>After a really good day</c:v>
                </c:pt>
                <c:pt idx="3">
                  <c:v>On my birthday</c:v>
                </c:pt>
                <c:pt idx="4">
                  <c:v>When I am depressed</c:v>
                </c:pt>
                <c:pt idx="5">
                  <c:v>After a break-up</c:v>
                </c:pt>
                <c:pt idx="6">
                  <c:v>The day after a night of heavy drinking [21+ only]</c:v>
                </c:pt>
                <c:pt idx="7">
                  <c:v>During a heavy night of drinking [21+ only]</c:v>
                </c:pt>
                <c:pt idx="8">
                  <c:v>Other</c:v>
                </c:pt>
                <c:pt idx="9">
                  <c:v>I don`t have a favorite comfort food</c:v>
                </c:pt>
              </c:strCache>
            </c:strRef>
          </c:cat>
          <c:val>
            <c:numRef>
              <c:f>Sheet1!$C$2:$C$11</c:f>
              <c:numCache>
                <c:formatCode>General</c:formatCode>
                <c:ptCount val="10"/>
                <c:pt idx="0">
                  <c:v>0.37</c:v>
                </c:pt>
                <c:pt idx="1">
                  <c:v>0.38</c:v>
                </c:pt>
                <c:pt idx="2">
                  <c:v>0.37</c:v>
                </c:pt>
                <c:pt idx="3">
                  <c:v>0.3</c:v>
                </c:pt>
                <c:pt idx="4">
                  <c:v>0.28</c:v>
                </c:pt>
                <c:pt idx="5">
                  <c:v>0.06</c:v>
                </c:pt>
                <c:pt idx="6">
                  <c:v>0.02</c:v>
                </c:pt>
                <c:pt idx="7">
                  <c:v>0.03</c:v>
                </c:pt>
                <c:pt idx="8">
                  <c:v>0.21</c:v>
                </c:pt>
                <c:pt idx="9">
                  <c:v>0.09</c:v>
                </c:pt>
              </c:numCache>
            </c:numRef>
          </c:val>
        </c:ser>
        <c:ser>
          <c:idx val="2"/>
          <c:order val="2"/>
          <c:tx>
            <c:strRef>
              <c:f>Sheet1!$D$1</c:f>
              <c:strCache>
                <c:ptCount val="1"/>
                <c:pt idx="0">
                  <c:v>Gen Xers (36 to 50 years old)</c:v>
                </c:pt>
              </c:strCache>
            </c:strRef>
          </c:tx>
          <c:spPr>
            <a:solidFill>
              <a:srgbClr val="0F283E"/>
            </a:solidFill>
            <a:ln>
              <a:solidFill>
                <a:srgbClr val="0F283E"/>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Sheet1!$A$2:$A$11</c:f>
              <c:strCache>
                <c:ptCount val="10"/>
                <c:pt idx="0">
                  <c:v>When I am stressed</c:v>
                </c:pt>
                <c:pt idx="1">
                  <c:v>After a really bad day</c:v>
                </c:pt>
                <c:pt idx="2">
                  <c:v>After a really good day</c:v>
                </c:pt>
                <c:pt idx="3">
                  <c:v>On my birthday</c:v>
                </c:pt>
                <c:pt idx="4">
                  <c:v>When I am depressed</c:v>
                </c:pt>
                <c:pt idx="5">
                  <c:v>After a break-up</c:v>
                </c:pt>
                <c:pt idx="6">
                  <c:v>The day after a night of heavy drinking [21+ only]</c:v>
                </c:pt>
                <c:pt idx="7">
                  <c:v>During a heavy night of drinking [21+ only]</c:v>
                </c:pt>
                <c:pt idx="8">
                  <c:v>Other</c:v>
                </c:pt>
                <c:pt idx="9">
                  <c:v>I don`t have a favorite comfort food</c:v>
                </c:pt>
              </c:strCache>
            </c:strRef>
          </c:cat>
          <c:val>
            <c:numRef>
              <c:f>Sheet1!$D$2:$D$11</c:f>
              <c:numCache>
                <c:formatCode>General</c:formatCode>
                <c:ptCount val="10"/>
                <c:pt idx="0">
                  <c:v>0.5</c:v>
                </c:pt>
                <c:pt idx="1">
                  <c:v>0.5</c:v>
                </c:pt>
                <c:pt idx="2">
                  <c:v>0.35</c:v>
                </c:pt>
                <c:pt idx="3">
                  <c:v>0.38</c:v>
                </c:pt>
                <c:pt idx="4">
                  <c:v>0.35</c:v>
                </c:pt>
                <c:pt idx="5">
                  <c:v>0.12</c:v>
                </c:pt>
                <c:pt idx="6">
                  <c:v>0.12</c:v>
                </c:pt>
                <c:pt idx="7">
                  <c:v>0.09</c:v>
                </c:pt>
                <c:pt idx="8">
                  <c:v>0.08</c:v>
                </c:pt>
                <c:pt idx="9">
                  <c:v>0.07</c:v>
                </c:pt>
              </c:numCache>
            </c:numRef>
          </c:val>
        </c:ser>
        <c:ser>
          <c:idx val="3"/>
          <c:order val="3"/>
          <c:tx>
            <c:strRef>
              <c:f>Sheet1!$E$1</c:f>
              <c:strCache>
                <c:ptCount val="1"/>
                <c:pt idx="0">
                  <c:v>Millennials (18 to 35 years old)</c:v>
                </c:pt>
              </c:strCache>
            </c:strRef>
          </c:tx>
          <c:spPr>
            <a:solidFill>
              <a:srgbClr val="2875DD"/>
            </a:solidFill>
            <a:ln>
              <a:solidFill>
                <a:srgbClr val="2875DD"/>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Sheet1!$A$2:$A$11</c:f>
              <c:strCache>
                <c:ptCount val="10"/>
                <c:pt idx="0">
                  <c:v>When I am stressed</c:v>
                </c:pt>
                <c:pt idx="1">
                  <c:v>After a really bad day</c:v>
                </c:pt>
                <c:pt idx="2">
                  <c:v>After a really good day</c:v>
                </c:pt>
                <c:pt idx="3">
                  <c:v>On my birthday</c:v>
                </c:pt>
                <c:pt idx="4">
                  <c:v>When I am depressed</c:v>
                </c:pt>
                <c:pt idx="5">
                  <c:v>After a break-up</c:v>
                </c:pt>
                <c:pt idx="6">
                  <c:v>The day after a night of heavy drinking [21+ only]</c:v>
                </c:pt>
                <c:pt idx="7">
                  <c:v>During a heavy night of drinking [21+ only]</c:v>
                </c:pt>
                <c:pt idx="8">
                  <c:v>Other</c:v>
                </c:pt>
                <c:pt idx="9">
                  <c:v>I don`t have a favorite comfort food</c:v>
                </c:pt>
              </c:strCache>
            </c:strRef>
          </c:cat>
          <c:val>
            <c:numRef>
              <c:f>Sheet1!$E$2:$E$11</c:f>
              <c:numCache>
                <c:formatCode>General</c:formatCode>
                <c:ptCount val="10"/>
                <c:pt idx="0">
                  <c:v>0.58</c:v>
                </c:pt>
                <c:pt idx="1">
                  <c:v>0.46</c:v>
                </c:pt>
                <c:pt idx="2">
                  <c:v>0.4</c:v>
                </c:pt>
                <c:pt idx="3">
                  <c:v>0.42</c:v>
                </c:pt>
                <c:pt idx="4">
                  <c:v>0.42</c:v>
                </c:pt>
                <c:pt idx="5">
                  <c:v>0.24</c:v>
                </c:pt>
                <c:pt idx="6">
                  <c:v>0.17</c:v>
                </c:pt>
                <c:pt idx="7">
                  <c:v>0.18</c:v>
                </c:pt>
                <c:pt idx="8">
                  <c:v>0.08</c:v>
                </c:pt>
                <c:pt idx="9">
                  <c:v>0.04</c:v>
                </c:pt>
              </c:numCache>
            </c:numRef>
          </c:val>
        </c:ser>
        <c:dLbls>
          <c:showLegendKey val="0"/>
          <c:showVal val="0"/>
          <c:showCatName val="0"/>
          <c:showSerName val="0"/>
          <c:showPercent val="0"/>
          <c:showBubbleSize val="0"/>
        </c:dLbls>
        <c:gapWidth val="80"/>
        <c:overlap val="-10"/>
        <c:axId val="-2093554984"/>
        <c:axId val="-2093551368"/>
      </c:barChart>
      <c:catAx>
        <c:axId val="-2093554984"/>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551368"/>
        <c:crosses val="autoZero"/>
        <c:auto val="0"/>
        <c:lblAlgn val="ctr"/>
        <c:lblOffset val="100"/>
        <c:noMultiLvlLbl val="0"/>
      </c:catAx>
      <c:valAx>
        <c:axId val="-2093551368"/>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 </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093554984"/>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stacked"/>
        <c:varyColors val="0"/>
        <c:ser>
          <c:idx val="0"/>
          <c:order val="0"/>
          <c:tx>
            <c:strRef>
              <c:f>Sheet1!$B$1</c:f>
              <c:strCache>
                <c:ptCount val="1"/>
                <c:pt idx="0">
                  <c:v>Thin crust</c:v>
                </c:pt>
              </c:strCache>
            </c:strRef>
          </c:tx>
          <c:spPr>
            <a:solidFill>
              <a:srgbClr val="2875DD"/>
            </a:solidFill>
            <a:ln>
              <a:solidFill>
                <a:srgbClr val="2875DD"/>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Sheet1!$B$2:$B$5</c:f>
              <c:numCache>
                <c:formatCode>General</c:formatCode>
                <c:ptCount val="4"/>
                <c:pt idx="0">
                  <c:v>0.15</c:v>
                </c:pt>
                <c:pt idx="1">
                  <c:v>0.3</c:v>
                </c:pt>
                <c:pt idx="2">
                  <c:v>0.36</c:v>
                </c:pt>
                <c:pt idx="3">
                  <c:v>0.46</c:v>
                </c:pt>
              </c:numCache>
            </c:numRef>
          </c:val>
        </c:ser>
        <c:ser>
          <c:idx val="1"/>
          <c:order val="1"/>
          <c:tx>
            <c:strRef>
              <c:f>Sheet1!$C$1</c:f>
              <c:strCache>
                <c:ptCount val="1"/>
                <c:pt idx="0">
                  <c:v>Regular crust</c:v>
                </c:pt>
              </c:strCache>
            </c:strRef>
          </c:tx>
          <c:spPr>
            <a:solidFill>
              <a:srgbClr val="0F283E"/>
            </a:solidFill>
            <a:ln>
              <a:solidFill>
                <a:srgbClr val="0F283E"/>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Sheet1!$C$2:$C$5</c:f>
              <c:numCache>
                <c:formatCode>General</c:formatCode>
                <c:ptCount val="4"/>
                <c:pt idx="0">
                  <c:v>0.15</c:v>
                </c:pt>
                <c:pt idx="1">
                  <c:v>0.2</c:v>
                </c:pt>
                <c:pt idx="2">
                  <c:v>0.18</c:v>
                </c:pt>
                <c:pt idx="3">
                  <c:v>0.19</c:v>
                </c:pt>
              </c:numCache>
            </c:numRef>
          </c:val>
        </c:ser>
        <c:ser>
          <c:idx val="2"/>
          <c:order val="2"/>
          <c:tx>
            <c:strRef>
              <c:f>Sheet1!$D$1</c:f>
              <c:strCache>
                <c:ptCount val="1"/>
                <c:pt idx="0">
                  <c:v>Deep dish</c:v>
                </c:pt>
              </c:strCache>
            </c:strRef>
          </c:tx>
          <c:spPr>
            <a:solidFill>
              <a:srgbClr val="BABABA"/>
            </a:solidFill>
            <a:ln>
              <a:solidFill>
                <a:srgbClr val="BABABA"/>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Sheet1!$D$2:$D$5</c:f>
              <c:numCache>
                <c:formatCode>General</c:formatCode>
                <c:ptCount val="4"/>
                <c:pt idx="0">
                  <c:v>0.18</c:v>
                </c:pt>
                <c:pt idx="1">
                  <c:v>0.15</c:v>
                </c:pt>
                <c:pt idx="2">
                  <c:v>0.16</c:v>
                </c:pt>
                <c:pt idx="3">
                  <c:v>0.09</c:v>
                </c:pt>
              </c:numCache>
            </c:numRef>
          </c:val>
        </c:ser>
        <c:ser>
          <c:idx val="3"/>
          <c:order val="3"/>
          <c:tx>
            <c:strRef>
              <c:f>Sheet1!$E$1</c:f>
              <c:strCache>
                <c:ptCount val="1"/>
                <c:pt idx="0">
                  <c:v>Stuffed crust</c:v>
                </c:pt>
              </c:strCache>
            </c:strRef>
          </c:tx>
          <c:spPr>
            <a:solidFill>
              <a:srgbClr val="A60B0B"/>
            </a:solidFill>
            <a:ln>
              <a:solidFill>
                <a:srgbClr val="A60B0B"/>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Sheet1!$E$2:$E$5</c:f>
              <c:numCache>
                <c:formatCode>General</c:formatCode>
                <c:ptCount val="4"/>
                <c:pt idx="0">
                  <c:v>0.26</c:v>
                </c:pt>
                <c:pt idx="1">
                  <c:v>0.11</c:v>
                </c:pt>
                <c:pt idx="2">
                  <c:v>0.06</c:v>
                </c:pt>
                <c:pt idx="3">
                  <c:v>0.08</c:v>
                </c:pt>
              </c:numCache>
            </c:numRef>
          </c:val>
        </c:ser>
        <c:ser>
          <c:idx val="4"/>
          <c:order val="4"/>
          <c:tx>
            <c:strRef>
              <c:f>Sheet1!$F$1</c:f>
              <c:strCache>
                <c:ptCount val="1"/>
                <c:pt idx="0">
                  <c:v>Thick crust</c:v>
                </c:pt>
              </c:strCache>
            </c:strRef>
          </c:tx>
          <c:spPr>
            <a:solidFill>
              <a:srgbClr val="87BC24"/>
            </a:solidFill>
            <a:ln>
              <a:solidFill>
                <a:srgbClr val="87BC24"/>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Sheet1!$F$2:$F$5</c:f>
              <c:numCache>
                <c:formatCode>General</c:formatCode>
                <c:ptCount val="4"/>
                <c:pt idx="0">
                  <c:v>0.08</c:v>
                </c:pt>
                <c:pt idx="1">
                  <c:v>0.09</c:v>
                </c:pt>
                <c:pt idx="2">
                  <c:v>0.1</c:v>
                </c:pt>
                <c:pt idx="3">
                  <c:v>0.08</c:v>
                </c:pt>
              </c:numCache>
            </c:numRef>
          </c:val>
        </c:ser>
        <c:ser>
          <c:idx val="5"/>
          <c:order val="5"/>
          <c:tx>
            <c:strRef>
              <c:f>Sheet1!$G$1</c:f>
              <c:strCache>
                <c:ptCount val="1"/>
                <c:pt idx="0">
                  <c:v>French bread</c:v>
                </c:pt>
              </c:strCache>
            </c:strRef>
          </c:tx>
          <c:spPr>
            <a:solidFill>
              <a:srgbClr val="EBB523"/>
            </a:solidFill>
            <a:ln>
              <a:solidFill>
                <a:srgbClr val="EBB523"/>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Sheet1!$G$2:$G$5</c:f>
              <c:numCache>
                <c:formatCode>General</c:formatCode>
                <c:ptCount val="4"/>
                <c:pt idx="0">
                  <c:v>0.09</c:v>
                </c:pt>
                <c:pt idx="1">
                  <c:v>0.02</c:v>
                </c:pt>
                <c:pt idx="2">
                  <c:v>0.01</c:v>
                </c:pt>
              </c:numCache>
            </c:numRef>
          </c:val>
        </c:ser>
        <c:ser>
          <c:idx val="6"/>
          <c:order val="6"/>
          <c:tx>
            <c:strRef>
              <c:f>Sheet1!$H$1</c:f>
              <c:strCache>
                <c:ptCount val="1"/>
                <c:pt idx="0">
                  <c:v>Sicilian crust</c:v>
                </c:pt>
              </c:strCache>
            </c:strRef>
          </c:tx>
          <c:spPr>
            <a:solidFill>
              <a:srgbClr val="5D2B76"/>
            </a:solidFill>
            <a:ln>
              <a:solidFill>
                <a:srgbClr val="5D2B76"/>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Sheet1!$H$2:$H$5</c:f>
              <c:numCache>
                <c:formatCode>General</c:formatCode>
                <c:ptCount val="4"/>
                <c:pt idx="0">
                  <c:v>0.03</c:v>
                </c:pt>
                <c:pt idx="1">
                  <c:v>0.02</c:v>
                </c:pt>
                <c:pt idx="2">
                  <c:v>0.04</c:v>
                </c:pt>
                <c:pt idx="3">
                  <c:v>0.01</c:v>
                </c:pt>
              </c:numCache>
            </c:numRef>
          </c:val>
        </c:ser>
        <c:ser>
          <c:idx val="7"/>
          <c:order val="7"/>
          <c:tx>
            <c:strRef>
              <c:f>Sheet1!$I$1</c:f>
              <c:strCache>
                <c:ptCount val="1"/>
                <c:pt idx="0">
                  <c:v>No preference</c:v>
                </c:pt>
              </c:strCache>
            </c:strRef>
          </c:tx>
          <c:spPr>
            <a:solidFill>
              <a:srgbClr val="C271DA"/>
            </a:solidFill>
            <a:ln>
              <a:solidFill>
                <a:srgbClr val="C271DA"/>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Sheet1!$I$2:$I$5</c:f>
              <c:numCache>
                <c:formatCode>General</c:formatCode>
                <c:ptCount val="4"/>
                <c:pt idx="0">
                  <c:v>0.04</c:v>
                </c:pt>
                <c:pt idx="1">
                  <c:v>0.08</c:v>
                </c:pt>
                <c:pt idx="2">
                  <c:v>0.08</c:v>
                </c:pt>
                <c:pt idx="3">
                  <c:v>0.07</c:v>
                </c:pt>
              </c:numCache>
            </c:numRef>
          </c:val>
        </c:ser>
        <c:ser>
          <c:idx val="8"/>
          <c:order val="8"/>
          <c:tx>
            <c:strRef>
              <c:f>Sheet1!$J$1</c:f>
              <c:strCache>
                <c:ptCount val="1"/>
                <c:pt idx="0">
                  <c:v>NA - I don`t eat pizza</c:v>
                </c:pt>
              </c:strCache>
            </c:strRef>
          </c:tx>
          <c:spPr>
            <a:solidFill>
              <a:srgbClr val="76A5E3"/>
            </a:solidFill>
            <a:ln>
              <a:solidFill>
                <a:srgbClr val="76A5E3"/>
              </a:solidFill>
            </a:ln>
            <a:effectLst/>
          </c:spPr>
          <c:invertIfNegative val="0"/>
          <c:cat>
            <c:strRef>
              <c:f>Sheet1!$A$2:$A$5</c:f>
              <c:strCache>
                <c:ptCount val="4"/>
                <c:pt idx="0">
                  <c:v>Millennials (18 to 35 years old)</c:v>
                </c:pt>
                <c:pt idx="1">
                  <c:v>Gen Xers (36 to 50 years old)</c:v>
                </c:pt>
                <c:pt idx="2">
                  <c:v>Baby Boomers (51 to 69 years old)</c:v>
                </c:pt>
                <c:pt idx="3">
                  <c:v>Matures (70 years and older)</c:v>
                </c:pt>
              </c:strCache>
            </c:strRef>
          </c:cat>
          <c:val>
            <c:numRef>
              <c:f>Sheet1!$J$2:$J$5</c:f>
              <c:numCache>
                <c:formatCode>General</c:formatCode>
                <c:ptCount val="4"/>
                <c:pt idx="0">
                  <c:v>0.02</c:v>
                </c:pt>
                <c:pt idx="1">
                  <c:v>0.02</c:v>
                </c:pt>
                <c:pt idx="2">
                  <c:v>0.02</c:v>
                </c:pt>
                <c:pt idx="3">
                  <c:v>0.02</c:v>
                </c:pt>
              </c:numCache>
            </c:numRef>
          </c:val>
        </c:ser>
        <c:dLbls>
          <c:showLegendKey val="0"/>
          <c:showVal val="0"/>
          <c:showCatName val="0"/>
          <c:showSerName val="0"/>
          <c:showPercent val="0"/>
          <c:showBubbleSize val="0"/>
        </c:dLbls>
        <c:gapWidth val="80"/>
        <c:overlap val="100"/>
        <c:axId val="-2092666184"/>
        <c:axId val="-2092662712"/>
      </c:barChart>
      <c:catAx>
        <c:axId val="-209266618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2662712"/>
        <c:crosses val="autoZero"/>
        <c:auto val="0"/>
        <c:lblAlgn val="ctr"/>
        <c:lblOffset val="100"/>
        <c:noMultiLvlLbl val="0"/>
      </c:catAx>
      <c:valAx>
        <c:axId val="-2092662712"/>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2666184"/>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Boomers (51-68 years)</c:v>
                </c:pt>
                <c:pt idx="1">
                  <c:v>Gen X (39-50 years)</c:v>
                </c:pt>
                <c:pt idx="2">
                  <c:v>Millennial (22-38 years)</c:v>
                </c:pt>
                <c:pt idx="3">
                  <c:v>Matures (69+ years)</c:v>
                </c:pt>
              </c:strCache>
            </c:strRef>
          </c:cat>
          <c:val>
            <c:numRef>
              <c:f>Sheet1!$B$2:$B$5</c:f>
              <c:numCache>
                <c:formatCode>General</c:formatCode>
                <c:ptCount val="4"/>
                <c:pt idx="0">
                  <c:v>0.41</c:v>
                </c:pt>
                <c:pt idx="1">
                  <c:v>0.33</c:v>
                </c:pt>
                <c:pt idx="2">
                  <c:v>0.17</c:v>
                </c:pt>
                <c:pt idx="3">
                  <c:v>0.1</c:v>
                </c:pt>
              </c:numCache>
            </c:numRef>
          </c:val>
        </c:ser>
        <c:dLbls>
          <c:showLegendKey val="0"/>
          <c:showVal val="0"/>
          <c:showCatName val="0"/>
          <c:showSerName val="0"/>
          <c:showPercent val="0"/>
          <c:showBubbleSize val="0"/>
        </c:dLbls>
        <c:gapWidth val="80"/>
        <c:overlap val="-10"/>
        <c:axId val="-2093489272"/>
        <c:axId val="-2093485800"/>
      </c:barChart>
      <c:catAx>
        <c:axId val="-2093489272"/>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485800"/>
        <c:crosses val="autoZero"/>
        <c:auto val="0"/>
        <c:lblAlgn val="ctr"/>
        <c:lblOffset val="100"/>
        <c:noMultiLvlLbl val="0"/>
      </c:catAx>
      <c:valAx>
        <c:axId val="-2093485800"/>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Sales share</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348927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Sheet1!$A$2:$A$16</c:f>
              <c:strCache>
                <c:ptCount val="15"/>
                <c:pt idx="0">
                  <c:v>Fresh</c:v>
                </c:pt>
                <c:pt idx="1">
                  <c:v>Fiber</c:v>
                </c:pt>
                <c:pt idx="2">
                  <c:v>Whole grain</c:v>
                </c:pt>
                <c:pt idx="3">
                  <c:v>Calories</c:v>
                </c:pt>
                <c:pt idx="4">
                  <c:v>Natural</c:v>
                </c:pt>
                <c:pt idx="5">
                  <c:v>Portion size</c:v>
                </c:pt>
                <c:pt idx="6">
                  <c:v>Dairy</c:v>
                </c:pt>
                <c:pt idx="7">
                  <c:v>Sodium or salt</c:v>
                </c:pt>
                <c:pt idx="8">
                  <c:v>Fat content</c:v>
                </c:pt>
                <c:pt idx="9">
                  <c:v>Sugar</c:v>
                </c:pt>
                <c:pt idx="10">
                  <c:v>Saturated fat</c:v>
                </c:pt>
                <c:pt idx="11">
                  <c:v>Carbohydrates</c:v>
                </c:pt>
                <c:pt idx="12">
                  <c:v>Artificial sugar</c:v>
                </c:pt>
                <c:pt idx="13">
                  <c:v>High fructose corn syrup</c:v>
                </c:pt>
                <c:pt idx="14">
                  <c:v>Organic</c:v>
                </c:pt>
              </c:strCache>
            </c:strRef>
          </c:cat>
          <c:val>
            <c:numRef>
              <c:f>Sheet1!$B$2:$B$16</c:f>
              <c:numCache>
                <c:formatCode>General</c:formatCode>
                <c:ptCount val="15"/>
                <c:pt idx="0">
                  <c:v>0.83</c:v>
                </c:pt>
                <c:pt idx="1">
                  <c:v>0.72</c:v>
                </c:pt>
                <c:pt idx="2">
                  <c:v>0.72</c:v>
                </c:pt>
                <c:pt idx="3">
                  <c:v>0.68</c:v>
                </c:pt>
                <c:pt idx="4">
                  <c:v>0.68</c:v>
                </c:pt>
                <c:pt idx="5">
                  <c:v>0.67</c:v>
                </c:pt>
                <c:pt idx="6">
                  <c:v>0.65</c:v>
                </c:pt>
                <c:pt idx="7">
                  <c:v>0.63</c:v>
                </c:pt>
                <c:pt idx="8">
                  <c:v>0.62</c:v>
                </c:pt>
                <c:pt idx="9">
                  <c:v>0.62</c:v>
                </c:pt>
                <c:pt idx="10">
                  <c:v>0.61</c:v>
                </c:pt>
                <c:pt idx="11">
                  <c:v>0.6</c:v>
                </c:pt>
                <c:pt idx="12">
                  <c:v>0.58</c:v>
                </c:pt>
                <c:pt idx="13">
                  <c:v>0.57</c:v>
                </c:pt>
                <c:pt idx="14">
                  <c:v>0.55</c:v>
                </c:pt>
              </c:numCache>
            </c:numRef>
          </c:val>
        </c:ser>
        <c:dLbls>
          <c:showLegendKey val="0"/>
          <c:showVal val="0"/>
          <c:showCatName val="0"/>
          <c:showSerName val="0"/>
          <c:showPercent val="0"/>
          <c:showBubbleSize val="0"/>
        </c:dLbls>
        <c:gapWidth val="80"/>
        <c:overlap val="-10"/>
        <c:axId val="-2093426056"/>
        <c:axId val="-2093422584"/>
      </c:barChart>
      <c:catAx>
        <c:axId val="-2093426056"/>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422584"/>
        <c:crosses val="autoZero"/>
        <c:auto val="0"/>
        <c:lblAlgn val="ctr"/>
        <c:lblOffset val="100"/>
        <c:noMultiLvlLbl val="0"/>
      </c:catAx>
      <c:valAx>
        <c:axId val="-2093422584"/>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093426056"/>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Matures (68+)</c:v>
                </c:pt>
              </c:strCache>
            </c:strRef>
          </c:tx>
          <c:spPr>
            <a:solidFill>
              <a:srgbClr val="A60B0B"/>
            </a:solidFill>
            <a:ln>
              <a:solidFill>
                <a:srgbClr val="A60B0B"/>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Purchasing more generic brands</c:v>
                </c:pt>
                <c:pt idx="1">
                  <c:v>Brown bagging lunch instead of purchasing it</c:v>
                </c:pt>
                <c:pt idx="2">
                  <c:v>Going to the hairdresser/barber/stylist less often</c:v>
                </c:pt>
                <c:pt idx="3">
                  <c:v>Switched to refillable water bottle instead of purchasing bottles of water</c:v>
                </c:pt>
                <c:pt idx="4">
                  <c:v>Cancelled one or more magazine subscriptions</c:v>
                </c:pt>
                <c:pt idx="5">
                  <c:v>Cancelled or cut back cable television service</c:v>
                </c:pt>
                <c:pt idx="6">
                  <c:v>Stopped purchasing coffee in the morning</c:v>
                </c:pt>
                <c:pt idx="7">
                  <c:v>Cancelled landline phone service and only using cell phone</c:v>
                </c:pt>
                <c:pt idx="8">
                  <c:v>Cut down on dry cleaning</c:v>
                </c:pt>
                <c:pt idx="9">
                  <c:v>Changed or cancelled cell phone service</c:v>
                </c:pt>
                <c:pt idx="10">
                  <c:v>Cancelled a newspaper subscription</c:v>
                </c:pt>
              </c:strCache>
            </c:strRef>
          </c:cat>
          <c:val>
            <c:numRef>
              <c:f>Sheet1!$B$2:$B$12</c:f>
              <c:numCache>
                <c:formatCode>General</c:formatCode>
                <c:ptCount val="11"/>
                <c:pt idx="0">
                  <c:v>0.44</c:v>
                </c:pt>
                <c:pt idx="1">
                  <c:v>0.1</c:v>
                </c:pt>
                <c:pt idx="2">
                  <c:v>0.25</c:v>
                </c:pt>
                <c:pt idx="3">
                  <c:v>0.27</c:v>
                </c:pt>
                <c:pt idx="4">
                  <c:v>0.23</c:v>
                </c:pt>
                <c:pt idx="5">
                  <c:v>0.15</c:v>
                </c:pt>
                <c:pt idx="6">
                  <c:v>0.09</c:v>
                </c:pt>
                <c:pt idx="7">
                  <c:v>0.05</c:v>
                </c:pt>
                <c:pt idx="8">
                  <c:v>0.14</c:v>
                </c:pt>
                <c:pt idx="9">
                  <c:v>0.05</c:v>
                </c:pt>
                <c:pt idx="10">
                  <c:v>0.09</c:v>
                </c:pt>
              </c:numCache>
            </c:numRef>
          </c:val>
        </c:ser>
        <c:ser>
          <c:idx val="1"/>
          <c:order val="1"/>
          <c:tx>
            <c:strRef>
              <c:f>Sheet1!$C$1</c:f>
              <c:strCache>
                <c:ptCount val="1"/>
                <c:pt idx="0">
                  <c:v>Baby Boomers (49-67)</c:v>
                </c:pt>
              </c:strCache>
            </c:strRef>
          </c:tx>
          <c:spPr>
            <a:solidFill>
              <a:srgbClr val="BABABA"/>
            </a:solidFill>
            <a:ln>
              <a:solidFill>
                <a:srgbClr val="BABABA"/>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Purchasing more generic brands</c:v>
                </c:pt>
                <c:pt idx="1">
                  <c:v>Brown bagging lunch instead of purchasing it</c:v>
                </c:pt>
                <c:pt idx="2">
                  <c:v>Going to the hairdresser/barber/stylist less often</c:v>
                </c:pt>
                <c:pt idx="3">
                  <c:v>Switched to refillable water bottle instead of purchasing bottles of water</c:v>
                </c:pt>
                <c:pt idx="4">
                  <c:v>Cancelled one or more magazine subscriptions</c:v>
                </c:pt>
                <c:pt idx="5">
                  <c:v>Cancelled or cut back cable television service</c:v>
                </c:pt>
                <c:pt idx="6">
                  <c:v>Stopped purchasing coffee in the morning</c:v>
                </c:pt>
                <c:pt idx="7">
                  <c:v>Cancelled landline phone service and only using cell phone</c:v>
                </c:pt>
                <c:pt idx="8">
                  <c:v>Cut down on dry cleaning</c:v>
                </c:pt>
                <c:pt idx="9">
                  <c:v>Changed or cancelled cell phone service</c:v>
                </c:pt>
                <c:pt idx="10">
                  <c:v>Cancelled a newspaper subscription</c:v>
                </c:pt>
              </c:strCache>
            </c:strRef>
          </c:cat>
          <c:val>
            <c:numRef>
              <c:f>Sheet1!$C$2:$C$12</c:f>
              <c:numCache>
                <c:formatCode>General</c:formatCode>
                <c:ptCount val="11"/>
                <c:pt idx="0">
                  <c:v>0.56</c:v>
                </c:pt>
                <c:pt idx="1">
                  <c:v>0.33</c:v>
                </c:pt>
                <c:pt idx="2">
                  <c:v>0.34</c:v>
                </c:pt>
                <c:pt idx="3">
                  <c:v>0.31</c:v>
                </c:pt>
                <c:pt idx="4">
                  <c:v>0.3</c:v>
                </c:pt>
                <c:pt idx="5">
                  <c:v>0.22</c:v>
                </c:pt>
                <c:pt idx="6">
                  <c:v>0.13</c:v>
                </c:pt>
                <c:pt idx="7">
                  <c:v>0.14</c:v>
                </c:pt>
                <c:pt idx="8">
                  <c:v>0.18</c:v>
                </c:pt>
                <c:pt idx="9">
                  <c:v>0.13</c:v>
                </c:pt>
                <c:pt idx="10">
                  <c:v>0.15</c:v>
                </c:pt>
              </c:numCache>
            </c:numRef>
          </c:val>
        </c:ser>
        <c:ser>
          <c:idx val="2"/>
          <c:order val="2"/>
          <c:tx>
            <c:strRef>
              <c:f>Sheet1!$D$1</c:f>
              <c:strCache>
                <c:ptCount val="1"/>
                <c:pt idx="0">
                  <c:v>Gen X (37-48)</c:v>
                </c:pt>
              </c:strCache>
            </c:strRef>
          </c:tx>
          <c:spPr>
            <a:solidFill>
              <a:srgbClr val="0F283E"/>
            </a:solidFill>
            <a:ln>
              <a:solidFill>
                <a:srgbClr val="0F283E"/>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Purchasing more generic brands</c:v>
                </c:pt>
                <c:pt idx="1">
                  <c:v>Brown bagging lunch instead of purchasing it</c:v>
                </c:pt>
                <c:pt idx="2">
                  <c:v>Going to the hairdresser/barber/stylist less often</c:v>
                </c:pt>
                <c:pt idx="3">
                  <c:v>Switched to refillable water bottle instead of purchasing bottles of water</c:v>
                </c:pt>
                <c:pt idx="4">
                  <c:v>Cancelled one or more magazine subscriptions</c:v>
                </c:pt>
                <c:pt idx="5">
                  <c:v>Cancelled or cut back cable television service</c:v>
                </c:pt>
                <c:pt idx="6">
                  <c:v>Stopped purchasing coffee in the morning</c:v>
                </c:pt>
                <c:pt idx="7">
                  <c:v>Cancelled landline phone service and only using cell phone</c:v>
                </c:pt>
                <c:pt idx="8">
                  <c:v>Cut down on dry cleaning</c:v>
                </c:pt>
                <c:pt idx="9">
                  <c:v>Changed or cancelled cell phone service</c:v>
                </c:pt>
                <c:pt idx="10">
                  <c:v>Cancelled a newspaper subscription</c:v>
                </c:pt>
              </c:strCache>
            </c:strRef>
          </c:cat>
          <c:val>
            <c:numRef>
              <c:f>Sheet1!$D$2:$D$12</c:f>
              <c:numCache>
                <c:formatCode>General</c:formatCode>
                <c:ptCount val="11"/>
                <c:pt idx="0">
                  <c:v>0.58</c:v>
                </c:pt>
                <c:pt idx="1">
                  <c:v>0.51</c:v>
                </c:pt>
                <c:pt idx="2">
                  <c:v>0.38</c:v>
                </c:pt>
                <c:pt idx="3">
                  <c:v>0.36</c:v>
                </c:pt>
                <c:pt idx="4">
                  <c:v>0.24</c:v>
                </c:pt>
                <c:pt idx="5">
                  <c:v>0.26</c:v>
                </c:pt>
                <c:pt idx="6">
                  <c:v>0.25</c:v>
                </c:pt>
                <c:pt idx="7">
                  <c:v>0.19</c:v>
                </c:pt>
                <c:pt idx="8">
                  <c:v>0.16</c:v>
                </c:pt>
                <c:pt idx="9">
                  <c:v>0.17</c:v>
                </c:pt>
                <c:pt idx="10">
                  <c:v>0.14</c:v>
                </c:pt>
              </c:numCache>
            </c:numRef>
          </c:val>
        </c:ser>
        <c:ser>
          <c:idx val="3"/>
          <c:order val="3"/>
          <c:tx>
            <c:strRef>
              <c:f>Sheet1!$E$1</c:f>
              <c:strCache>
                <c:ptCount val="1"/>
                <c:pt idx="0">
                  <c:v>Millennials (18-36)</c:v>
                </c:pt>
              </c:strCache>
            </c:strRef>
          </c:tx>
          <c:spPr>
            <a:solidFill>
              <a:srgbClr val="2875DD"/>
            </a:solidFill>
            <a:ln>
              <a:solidFill>
                <a:srgbClr val="2875DD"/>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Sheet1!$A$2:$A$12</c:f>
              <c:strCache>
                <c:ptCount val="11"/>
                <c:pt idx="0">
                  <c:v>Purchasing more generic brands</c:v>
                </c:pt>
                <c:pt idx="1">
                  <c:v>Brown bagging lunch instead of purchasing it</c:v>
                </c:pt>
                <c:pt idx="2">
                  <c:v>Going to the hairdresser/barber/stylist less often</c:v>
                </c:pt>
                <c:pt idx="3">
                  <c:v>Switched to refillable water bottle instead of purchasing bottles of water</c:v>
                </c:pt>
                <c:pt idx="4">
                  <c:v>Cancelled one or more magazine subscriptions</c:v>
                </c:pt>
                <c:pt idx="5">
                  <c:v>Cancelled or cut back cable television service</c:v>
                </c:pt>
                <c:pt idx="6">
                  <c:v>Stopped purchasing coffee in the morning</c:v>
                </c:pt>
                <c:pt idx="7">
                  <c:v>Cancelled landline phone service and only using cell phone</c:v>
                </c:pt>
                <c:pt idx="8">
                  <c:v>Cut down on dry cleaning</c:v>
                </c:pt>
                <c:pt idx="9">
                  <c:v>Changed or cancelled cell phone service</c:v>
                </c:pt>
                <c:pt idx="10">
                  <c:v>Cancelled a newspaper subscription</c:v>
                </c:pt>
              </c:strCache>
            </c:strRef>
          </c:cat>
          <c:val>
            <c:numRef>
              <c:f>Sheet1!$E$2:$E$12</c:f>
              <c:numCache>
                <c:formatCode>General</c:formatCode>
                <c:ptCount val="11"/>
                <c:pt idx="0">
                  <c:v>0.59</c:v>
                </c:pt>
                <c:pt idx="1">
                  <c:v>0.49</c:v>
                </c:pt>
                <c:pt idx="2">
                  <c:v>0.38</c:v>
                </c:pt>
                <c:pt idx="3">
                  <c:v>0.4</c:v>
                </c:pt>
                <c:pt idx="4">
                  <c:v>0.19</c:v>
                </c:pt>
                <c:pt idx="5">
                  <c:v>0.22</c:v>
                </c:pt>
                <c:pt idx="6">
                  <c:v>0.24</c:v>
                </c:pt>
                <c:pt idx="7">
                  <c:v>0.24</c:v>
                </c:pt>
                <c:pt idx="8">
                  <c:v>0.16</c:v>
                </c:pt>
                <c:pt idx="9">
                  <c:v>0.23</c:v>
                </c:pt>
                <c:pt idx="10">
                  <c:v>0.12</c:v>
                </c:pt>
              </c:numCache>
            </c:numRef>
          </c:val>
        </c:ser>
        <c:dLbls>
          <c:showLegendKey val="0"/>
          <c:showVal val="0"/>
          <c:showCatName val="0"/>
          <c:showSerName val="0"/>
          <c:showPercent val="0"/>
          <c:showBubbleSize val="0"/>
        </c:dLbls>
        <c:gapWidth val="80"/>
        <c:overlap val="-10"/>
        <c:axId val="-2137425400"/>
        <c:axId val="-2137446312"/>
      </c:barChart>
      <c:catAx>
        <c:axId val="-2137425400"/>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37446312"/>
        <c:crosses val="autoZero"/>
        <c:auto val="0"/>
        <c:lblAlgn val="ctr"/>
        <c:lblOffset val="100"/>
        <c:noMultiLvlLbl val="0"/>
      </c:catAx>
      <c:valAx>
        <c:axId val="-2137446312"/>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repondents</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137425400"/>
        <c:crosses val="autoZero"/>
        <c:crossBetween val="between"/>
      </c:valAx>
    </c:plotArea>
    <c:legend>
      <c:legendPos val="t"/>
      <c:layout/>
      <c:overlay val="0"/>
      <c:txPr>
        <a:bodyPr/>
        <a:lstStyle/>
        <a:p>
          <a:pPr>
            <a:defRPr sz="800">
              <a:solidFill>
                <a:srgbClr val="4F4F4F"/>
              </a:solidFill>
              <a:effectLst/>
              <a:latin typeface="Arial"/>
            </a:defRPr>
          </a:pPr>
          <a:endParaRPr lang="en-US"/>
        </a:p>
      </c:txPr>
    </c:legend>
    <c:plotVisOnly val="1"/>
    <c:dispBlanksAs val="zero"/>
    <c:showDLblsOverMax val="1"/>
  </c:chart>
  <c:txPr>
    <a:bodyPr/>
    <a:lstStyle/>
    <a:p>
      <a:pPr>
        <a:defRPr sz="1800">
          <a:effectLst/>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0.55</c:v>
                </c:pt>
                <c:pt idx="1">
                  <c:v>0.5</c:v>
                </c:pt>
                <c:pt idx="2">
                  <c:v>0.38</c:v>
                </c:pt>
                <c:pt idx="3">
                  <c:v>0.35</c:v>
                </c:pt>
              </c:numCache>
            </c:numRef>
          </c:val>
        </c:ser>
        <c:dLbls>
          <c:showLegendKey val="0"/>
          <c:showVal val="0"/>
          <c:showCatName val="0"/>
          <c:showSerName val="0"/>
          <c:showPercent val="0"/>
          <c:showBubbleSize val="0"/>
        </c:dLbls>
        <c:gapWidth val="80"/>
        <c:overlap val="-10"/>
        <c:axId val="-2093374344"/>
        <c:axId val="-2093370872"/>
      </c:barChart>
      <c:catAx>
        <c:axId val="-209337434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370872"/>
        <c:crosses val="autoZero"/>
        <c:auto val="0"/>
        <c:lblAlgn val="ctr"/>
        <c:lblOffset val="100"/>
        <c:noMultiLvlLbl val="0"/>
      </c:catAx>
      <c:valAx>
        <c:axId val="-2093370872"/>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337434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0.27</c:v>
                </c:pt>
                <c:pt idx="1">
                  <c:v>0.19</c:v>
                </c:pt>
                <c:pt idx="2">
                  <c:v>0.13</c:v>
                </c:pt>
                <c:pt idx="3">
                  <c:v>0.12</c:v>
                </c:pt>
              </c:numCache>
            </c:numRef>
          </c:val>
        </c:ser>
        <c:dLbls>
          <c:showLegendKey val="0"/>
          <c:showVal val="0"/>
          <c:showCatName val="0"/>
          <c:showSerName val="0"/>
          <c:showPercent val="0"/>
          <c:showBubbleSize val="0"/>
        </c:dLbls>
        <c:gapWidth val="80"/>
        <c:overlap val="-10"/>
        <c:axId val="-2092574424"/>
        <c:axId val="-2092570952"/>
      </c:barChart>
      <c:catAx>
        <c:axId val="-209257442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2570952"/>
        <c:crosses val="autoZero"/>
        <c:auto val="0"/>
        <c:lblAlgn val="ctr"/>
        <c:lblOffset val="100"/>
        <c:noMultiLvlLbl val="0"/>
      </c:catAx>
      <c:valAx>
        <c:axId val="-2092570952"/>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257442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0.47</c:v>
                </c:pt>
                <c:pt idx="1">
                  <c:v>0.51</c:v>
                </c:pt>
                <c:pt idx="2">
                  <c:v>0.53</c:v>
                </c:pt>
                <c:pt idx="3">
                  <c:v>0.58</c:v>
                </c:pt>
              </c:numCache>
            </c:numRef>
          </c:val>
        </c:ser>
        <c:dLbls>
          <c:showLegendKey val="0"/>
          <c:showVal val="0"/>
          <c:showCatName val="0"/>
          <c:showSerName val="0"/>
          <c:showPercent val="0"/>
          <c:showBubbleSize val="0"/>
        </c:dLbls>
        <c:gapWidth val="80"/>
        <c:overlap val="-10"/>
        <c:axId val="-2092511096"/>
        <c:axId val="-2092507624"/>
      </c:barChart>
      <c:catAx>
        <c:axId val="-2092511096"/>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2507624"/>
        <c:crosses val="autoZero"/>
        <c:auto val="0"/>
        <c:lblAlgn val="ctr"/>
        <c:lblOffset val="100"/>
        <c:noMultiLvlLbl val="0"/>
      </c:catAx>
      <c:valAx>
        <c:axId val="-2092507624"/>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2511096"/>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0.48</c:v>
                </c:pt>
                <c:pt idx="1">
                  <c:v>0.51</c:v>
                </c:pt>
                <c:pt idx="2">
                  <c:v>0.49</c:v>
                </c:pt>
                <c:pt idx="3">
                  <c:v>0.48</c:v>
                </c:pt>
              </c:numCache>
            </c:numRef>
          </c:val>
        </c:ser>
        <c:dLbls>
          <c:showLegendKey val="0"/>
          <c:showVal val="0"/>
          <c:showCatName val="0"/>
          <c:showSerName val="0"/>
          <c:showPercent val="0"/>
          <c:showBubbleSize val="0"/>
        </c:dLbls>
        <c:gapWidth val="80"/>
        <c:overlap val="-10"/>
        <c:axId val="-2093263432"/>
        <c:axId val="-2093259960"/>
      </c:barChart>
      <c:catAx>
        <c:axId val="-2093263432"/>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259960"/>
        <c:crosses val="autoZero"/>
        <c:auto val="0"/>
        <c:lblAlgn val="ctr"/>
        <c:lblOffset val="100"/>
        <c:noMultiLvlLbl val="0"/>
      </c:catAx>
      <c:valAx>
        <c:axId val="-2093259960"/>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326343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0.68</c:v>
                </c:pt>
                <c:pt idx="1">
                  <c:v>0.74</c:v>
                </c:pt>
                <c:pt idx="2">
                  <c:v>0.67</c:v>
                </c:pt>
                <c:pt idx="3">
                  <c:v>0.6</c:v>
                </c:pt>
              </c:numCache>
            </c:numRef>
          </c:val>
        </c:ser>
        <c:dLbls>
          <c:showLegendKey val="0"/>
          <c:showVal val="0"/>
          <c:showCatName val="0"/>
          <c:showSerName val="0"/>
          <c:showPercent val="0"/>
          <c:showBubbleSize val="0"/>
        </c:dLbls>
        <c:gapWidth val="80"/>
        <c:overlap val="-10"/>
        <c:axId val="-2093772312"/>
        <c:axId val="-2093775736"/>
      </c:barChart>
      <c:catAx>
        <c:axId val="-2093772312"/>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3775736"/>
        <c:crosses val="autoZero"/>
        <c:auto val="0"/>
        <c:lblAlgn val="ctr"/>
        <c:lblOffset val="100"/>
        <c:noMultiLvlLbl val="0"/>
      </c:catAx>
      <c:valAx>
        <c:axId val="-209377573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377231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0.33</c:v>
                </c:pt>
                <c:pt idx="1">
                  <c:v>0.23</c:v>
                </c:pt>
                <c:pt idx="2">
                  <c:v>0.28</c:v>
                </c:pt>
                <c:pt idx="3">
                  <c:v>0.19</c:v>
                </c:pt>
              </c:numCache>
            </c:numRef>
          </c:val>
        </c:ser>
        <c:dLbls>
          <c:showLegendKey val="0"/>
          <c:showVal val="0"/>
          <c:showCatName val="0"/>
          <c:showSerName val="0"/>
          <c:showPercent val="0"/>
          <c:showBubbleSize val="0"/>
        </c:dLbls>
        <c:gapWidth val="80"/>
        <c:overlap val="-10"/>
        <c:axId val="-2090585448"/>
        <c:axId val="-2090582216"/>
      </c:barChart>
      <c:catAx>
        <c:axId val="-2090585448"/>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0582216"/>
        <c:crosses val="autoZero"/>
        <c:auto val="0"/>
        <c:lblAlgn val="ctr"/>
        <c:lblOffset val="100"/>
        <c:noMultiLvlLbl val="0"/>
      </c:catAx>
      <c:valAx>
        <c:axId val="-209058221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0585448"/>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0.57</c:v>
                </c:pt>
                <c:pt idx="1">
                  <c:v>0.55</c:v>
                </c:pt>
                <c:pt idx="2">
                  <c:v>0.63</c:v>
                </c:pt>
                <c:pt idx="3">
                  <c:v>0.59</c:v>
                </c:pt>
              </c:numCache>
            </c:numRef>
          </c:val>
        </c:ser>
        <c:dLbls>
          <c:showLegendKey val="0"/>
          <c:showVal val="0"/>
          <c:showCatName val="0"/>
          <c:showSerName val="0"/>
          <c:showPercent val="0"/>
          <c:showBubbleSize val="0"/>
        </c:dLbls>
        <c:gapWidth val="80"/>
        <c:overlap val="-10"/>
        <c:axId val="-2092861448"/>
        <c:axId val="-2092840744"/>
      </c:barChart>
      <c:catAx>
        <c:axId val="-2092861448"/>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2840744"/>
        <c:crosses val="autoZero"/>
        <c:auto val="0"/>
        <c:lblAlgn val="ctr"/>
        <c:lblOffset val="100"/>
        <c:noMultiLvlLbl val="0"/>
      </c:catAx>
      <c:valAx>
        <c:axId val="-2092840744"/>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2861448"/>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0.83</c:v>
                </c:pt>
                <c:pt idx="1">
                  <c:v>0.89</c:v>
                </c:pt>
                <c:pt idx="2">
                  <c:v>0.93</c:v>
                </c:pt>
                <c:pt idx="3">
                  <c:v>0.94</c:v>
                </c:pt>
              </c:numCache>
            </c:numRef>
          </c:val>
        </c:ser>
        <c:dLbls>
          <c:showLegendKey val="0"/>
          <c:showVal val="0"/>
          <c:showCatName val="0"/>
          <c:showSerName val="0"/>
          <c:showPercent val="0"/>
          <c:showBubbleSize val="0"/>
        </c:dLbls>
        <c:gapWidth val="80"/>
        <c:overlap val="-10"/>
        <c:axId val="-2092198376"/>
        <c:axId val="-2092345272"/>
      </c:barChart>
      <c:catAx>
        <c:axId val="-2092198376"/>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2345272"/>
        <c:crosses val="autoZero"/>
        <c:auto val="0"/>
        <c:lblAlgn val="ctr"/>
        <c:lblOffset val="100"/>
        <c:noMultiLvlLbl val="0"/>
      </c:catAx>
      <c:valAx>
        <c:axId val="-2092345272"/>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2198376"/>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0.53</c:v>
                </c:pt>
                <c:pt idx="1">
                  <c:v>0.56</c:v>
                </c:pt>
                <c:pt idx="2">
                  <c:v>0.55</c:v>
                </c:pt>
                <c:pt idx="3">
                  <c:v>0.54</c:v>
                </c:pt>
              </c:numCache>
            </c:numRef>
          </c:val>
        </c:ser>
        <c:dLbls>
          <c:showLegendKey val="0"/>
          <c:showVal val="0"/>
          <c:showCatName val="0"/>
          <c:showSerName val="0"/>
          <c:showPercent val="0"/>
          <c:showBubbleSize val="0"/>
        </c:dLbls>
        <c:gapWidth val="80"/>
        <c:overlap val="-10"/>
        <c:axId val="-2095136872"/>
        <c:axId val="-2095297944"/>
      </c:barChart>
      <c:catAx>
        <c:axId val="-2095136872"/>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5297944"/>
        <c:crosses val="autoZero"/>
        <c:auto val="0"/>
        <c:lblAlgn val="ctr"/>
        <c:lblOffset val="100"/>
        <c:noMultiLvlLbl val="0"/>
      </c:catAx>
      <c:valAx>
        <c:axId val="-2095297944"/>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513687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Sheet1!$A$2:$A$5</c:f>
              <c:strCache>
                <c:ptCount val="4"/>
                <c:pt idx="0">
                  <c:v>Millennials</c:v>
                </c:pt>
                <c:pt idx="1">
                  <c:v>Gen Xers</c:v>
                </c:pt>
                <c:pt idx="2">
                  <c:v>Baby Boomers</c:v>
                </c:pt>
                <c:pt idx="3">
                  <c:v>Matures</c:v>
                </c:pt>
              </c:strCache>
            </c:strRef>
          </c:cat>
          <c:val>
            <c:numRef>
              <c:f>Sheet1!$B$2:$B$5</c:f>
              <c:numCache>
                <c:formatCode>General</c:formatCode>
                <c:ptCount val="4"/>
                <c:pt idx="0">
                  <c:v>0.51</c:v>
                </c:pt>
                <c:pt idx="1">
                  <c:v>0.62</c:v>
                </c:pt>
                <c:pt idx="2">
                  <c:v>0.67</c:v>
                </c:pt>
                <c:pt idx="3">
                  <c:v>0.68</c:v>
                </c:pt>
              </c:numCache>
            </c:numRef>
          </c:val>
        </c:ser>
        <c:dLbls>
          <c:showLegendKey val="0"/>
          <c:showVal val="0"/>
          <c:showCatName val="0"/>
          <c:showSerName val="0"/>
          <c:showPercent val="0"/>
          <c:showBubbleSize val="0"/>
        </c:dLbls>
        <c:gapWidth val="80"/>
        <c:overlap val="-10"/>
        <c:axId val="-2090437448"/>
        <c:axId val="-2090433976"/>
      </c:barChart>
      <c:catAx>
        <c:axId val="-2090437448"/>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090433976"/>
        <c:crosses val="autoZero"/>
        <c:auto val="0"/>
        <c:lblAlgn val="ctr"/>
        <c:lblOffset val="100"/>
        <c:noMultiLvlLbl val="0"/>
      </c:catAx>
      <c:valAx>
        <c:axId val="-209043397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90437448"/>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Sheet1!$A$2:$A$3</c:f>
              <c:strCache>
                <c:ptCount val="2"/>
                <c:pt idx="0">
                  <c:v>2013*</c:v>
                </c:pt>
                <c:pt idx="1">
                  <c:v>2020**</c:v>
                </c:pt>
              </c:strCache>
            </c:strRef>
          </c:cat>
          <c:val>
            <c:numRef>
              <c:f>Sheet1!$B$2:$B$3</c:f>
              <c:numCache>
                <c:formatCode>General</c:formatCode>
                <c:ptCount val="2"/>
                <c:pt idx="0">
                  <c:v>0.6</c:v>
                </c:pt>
                <c:pt idx="1">
                  <c:v>1.4</c:v>
                </c:pt>
              </c:numCache>
            </c:numRef>
          </c:val>
        </c:ser>
        <c:dLbls>
          <c:showLegendKey val="0"/>
          <c:showVal val="0"/>
          <c:showCatName val="0"/>
          <c:showSerName val="0"/>
          <c:showPercent val="0"/>
          <c:showBubbleSize val="0"/>
        </c:dLbls>
        <c:gapWidth val="80"/>
        <c:overlap val="-10"/>
        <c:axId val="-2137595704"/>
        <c:axId val="-2137636376"/>
      </c:barChart>
      <c:catAx>
        <c:axId val="-213759570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37636376"/>
        <c:crosses val="autoZero"/>
        <c:auto val="0"/>
        <c:lblAlgn val="ctr"/>
        <c:lblOffset val="100"/>
        <c:noMultiLvlLbl val="0"/>
      </c:catAx>
      <c:valAx>
        <c:axId val="-2137636376"/>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Expenditure in trillion U.S. dollars</a:t>
                </a:r>
              </a:p>
            </c:rich>
          </c:tx>
          <c:layout/>
          <c:overlay val="0"/>
        </c:title>
        <c:numFmt formatCode="General" sourceLinked="1"/>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13759570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7"/>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8"/>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9"/>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Sheet1!$A$2:$A$13</c:f>
              <c:strCache>
                <c:ptCount val="12"/>
                <c:pt idx="0">
                  <c:v>Supermarket</c:v>
                </c:pt>
                <c:pt idx="1">
                  <c:v>Discounter</c:v>
                </c:pt>
                <c:pt idx="2">
                  <c:v>Club store</c:v>
                </c:pt>
                <c:pt idx="3">
                  <c:v>Specialty food store</c:v>
                </c:pt>
                <c:pt idx="4">
                  <c:v>Drug store</c:v>
                </c:pt>
                <c:pt idx="5">
                  <c:v>Dollar store</c:v>
                </c:pt>
                <c:pt idx="6">
                  <c:v>Neighborhood grocery store</c:v>
                </c:pt>
                <c:pt idx="7">
                  <c:v>No frills store</c:v>
                </c:pt>
                <c:pt idx="8">
                  <c:v>Farmers market</c:v>
                </c:pt>
                <c:pt idx="9">
                  <c:v>Conveninece store</c:v>
                </c:pt>
                <c:pt idx="10">
                  <c:v>Online store</c:v>
                </c:pt>
                <c:pt idx="11">
                  <c:v>A co-operative</c:v>
                </c:pt>
              </c:strCache>
            </c:strRef>
          </c:cat>
          <c:val>
            <c:numRef>
              <c:f>Sheet1!$B$2:$B$13</c:f>
              <c:numCache>
                <c:formatCode>General</c:formatCode>
                <c:ptCount val="12"/>
                <c:pt idx="0">
                  <c:v>0.79</c:v>
                </c:pt>
                <c:pt idx="1">
                  <c:v>0.66</c:v>
                </c:pt>
                <c:pt idx="2">
                  <c:v>0.29</c:v>
                </c:pt>
                <c:pt idx="3">
                  <c:v>0.23</c:v>
                </c:pt>
                <c:pt idx="4">
                  <c:v>0.21</c:v>
                </c:pt>
                <c:pt idx="5">
                  <c:v>0.21</c:v>
                </c:pt>
                <c:pt idx="6">
                  <c:v>0.14</c:v>
                </c:pt>
                <c:pt idx="7">
                  <c:v>0.14</c:v>
                </c:pt>
                <c:pt idx="8">
                  <c:v>0.13</c:v>
                </c:pt>
                <c:pt idx="9">
                  <c:v>0.08</c:v>
                </c:pt>
                <c:pt idx="10">
                  <c:v>0.07</c:v>
                </c:pt>
                <c:pt idx="11">
                  <c:v>0.03</c:v>
                </c:pt>
              </c:numCache>
            </c:numRef>
          </c:val>
        </c:ser>
        <c:dLbls>
          <c:showLegendKey val="0"/>
          <c:showVal val="0"/>
          <c:showCatName val="0"/>
          <c:showSerName val="0"/>
          <c:showPercent val="0"/>
          <c:showBubbleSize val="0"/>
        </c:dLbls>
        <c:gapWidth val="80"/>
        <c:overlap val="-10"/>
        <c:axId val="-2125283160"/>
        <c:axId val="-2136738328"/>
      </c:barChart>
      <c:catAx>
        <c:axId val="-2125283160"/>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36738328"/>
        <c:crosses val="autoZero"/>
        <c:auto val="0"/>
        <c:lblAlgn val="ctr"/>
        <c:lblOffset val="100"/>
        <c:noMultiLvlLbl val="0"/>
      </c:catAx>
      <c:valAx>
        <c:axId val="-2136738328"/>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125283160"/>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2"/>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3"/>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4"/>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5"/>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6"/>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7"/>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8"/>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9"/>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0"/>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1"/>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2"/>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dLbl>
              <c:idx val="13"/>
              <c:numFmt formatCode="#,##0.0%" sourceLinked="0"/>
              <c:spPr/>
              <c:txPr>
                <a:bodyPr/>
                <a:lstStyle/>
                <a:p>
                  <a:pPr>
                    <a:defRPr sz="600" b="0">
                      <a:solidFill>
                        <a:srgbClr val="4F4F4F"/>
                      </a:solidFill>
                      <a:effectLst/>
                      <a:latin typeface="Arial"/>
                    </a:defRPr>
                  </a:pPr>
                  <a:endParaRPr lang="en-US"/>
                </a:p>
              </c:txPr>
              <c:showLegendKey val="0"/>
              <c:showVal val="1"/>
              <c:showCatName val="0"/>
              <c:showSerName val="0"/>
              <c:showPercent val="0"/>
              <c:showBubbleSize val="0"/>
            </c:dLbl>
            <c:txPr>
              <a:bodyPr/>
              <a:lstStyle/>
              <a:p>
                <a:pPr>
                  <a:defRPr sz="6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Sheet1!$A$2:$A$15</c:f>
              <c:strCache>
                <c:ptCount val="14"/>
                <c:pt idx="0">
                  <c:v>Products that are affordable</c:v>
                </c:pt>
                <c:pt idx="1">
                  <c:v>Products offer best value</c:v>
                </c:pt>
                <c:pt idx="2">
                  <c:v>Lowest prices every day</c:v>
                </c:pt>
                <c:pt idx="3">
                  <c:v>Frequent sales/discounts</c:v>
                </c:pt>
                <c:pt idx="4">
                  <c:v>Convenient place to shop</c:v>
                </c:pt>
                <c:pt idx="5">
                  <c:v>Best selection of products</c:v>
                </c:pt>
                <c:pt idx="6">
                  <c:v>Good store brands selection</c:v>
                </c:pt>
                <c:pt idx="7">
                  <c:v>Desirable place to shop</c:v>
                </c:pt>
                <c:pt idx="8">
                  <c:v>Store is well-known to me</c:v>
                </c:pt>
                <c:pt idx="9">
                  <c:v>A fun place to shop</c:v>
                </c:pt>
                <c:pt idx="10">
                  <c:v>Has new products to try</c:v>
                </c:pt>
                <c:pt idx="11">
                  <c:v>Represents my values</c:v>
                </c:pt>
                <c:pt idx="12">
                  <c:v>Uses latest technology</c:v>
                </c:pt>
                <c:pt idx="13">
                  <c:v>The most popular store</c:v>
                </c:pt>
              </c:strCache>
            </c:strRef>
          </c:cat>
          <c:val>
            <c:numRef>
              <c:f>Sheet1!$B$2:$B$15</c:f>
              <c:numCache>
                <c:formatCode>General</c:formatCode>
                <c:ptCount val="14"/>
                <c:pt idx="0">
                  <c:v>0.56</c:v>
                </c:pt>
                <c:pt idx="1">
                  <c:v>0.467</c:v>
                </c:pt>
                <c:pt idx="2">
                  <c:v>0.463</c:v>
                </c:pt>
                <c:pt idx="3">
                  <c:v>0.444</c:v>
                </c:pt>
                <c:pt idx="4">
                  <c:v>0.438</c:v>
                </c:pt>
                <c:pt idx="5">
                  <c:v>0.433</c:v>
                </c:pt>
                <c:pt idx="6">
                  <c:v>0.312</c:v>
                </c:pt>
                <c:pt idx="7">
                  <c:v>0.297</c:v>
                </c:pt>
                <c:pt idx="8">
                  <c:v>0.272</c:v>
                </c:pt>
                <c:pt idx="9">
                  <c:v>0.202</c:v>
                </c:pt>
                <c:pt idx="10">
                  <c:v>0.192</c:v>
                </c:pt>
                <c:pt idx="11">
                  <c:v>0.175</c:v>
                </c:pt>
                <c:pt idx="12">
                  <c:v>0.158</c:v>
                </c:pt>
                <c:pt idx="13">
                  <c:v>0.114</c:v>
                </c:pt>
              </c:numCache>
            </c:numRef>
          </c:val>
        </c:ser>
        <c:dLbls>
          <c:showLegendKey val="0"/>
          <c:showVal val="0"/>
          <c:showCatName val="0"/>
          <c:showSerName val="0"/>
          <c:showPercent val="0"/>
          <c:showBubbleSize val="0"/>
        </c:dLbls>
        <c:gapWidth val="80"/>
        <c:overlap val="-10"/>
        <c:axId val="-2129928680"/>
        <c:axId val="-2129947304"/>
      </c:barChart>
      <c:catAx>
        <c:axId val="-2129928680"/>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29947304"/>
        <c:crosses val="autoZero"/>
        <c:auto val="0"/>
        <c:lblAlgn val="ctr"/>
        <c:lblOffset val="100"/>
        <c:noMultiLvlLbl val="0"/>
      </c:catAx>
      <c:valAx>
        <c:axId val="-2129947304"/>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129928680"/>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Sheet1!$A$2:$A$8</c:f>
              <c:strCache>
                <c:ptCount val="7"/>
                <c:pt idx="0">
                  <c:v>Grocery stores</c:v>
                </c:pt>
                <c:pt idx="1">
                  <c:v>Supercenters</c:v>
                </c:pt>
                <c:pt idx="2">
                  <c:v>Dollar stores</c:v>
                </c:pt>
                <c:pt idx="3">
                  <c:v>Mass merchandisers</c:v>
                </c:pt>
                <c:pt idx="4">
                  <c:v>Drug stores</c:v>
                </c:pt>
                <c:pt idx="5">
                  <c:v>Warehouse clubs</c:v>
                </c:pt>
                <c:pt idx="6">
                  <c:v>Convenience/gas stores</c:v>
                </c:pt>
              </c:strCache>
            </c:strRef>
          </c:cat>
          <c:val>
            <c:numRef>
              <c:f>Sheet1!$B$2:$B$8</c:f>
              <c:numCache>
                <c:formatCode>General</c:formatCode>
                <c:ptCount val="7"/>
                <c:pt idx="0">
                  <c:v>39.0</c:v>
                </c:pt>
                <c:pt idx="1">
                  <c:v>21.0</c:v>
                </c:pt>
                <c:pt idx="2">
                  <c:v>10.0</c:v>
                </c:pt>
                <c:pt idx="3">
                  <c:v>10.0</c:v>
                </c:pt>
                <c:pt idx="4">
                  <c:v>10.0</c:v>
                </c:pt>
                <c:pt idx="5">
                  <c:v>8.0</c:v>
                </c:pt>
                <c:pt idx="6">
                  <c:v>8.0</c:v>
                </c:pt>
              </c:numCache>
            </c:numRef>
          </c:val>
        </c:ser>
        <c:dLbls>
          <c:showLegendKey val="0"/>
          <c:showVal val="0"/>
          <c:showCatName val="0"/>
          <c:showSerName val="0"/>
          <c:showPercent val="0"/>
          <c:showBubbleSize val="0"/>
        </c:dLbls>
        <c:gapWidth val="80"/>
        <c:overlap val="-10"/>
        <c:axId val="-2130371224"/>
        <c:axId val="-2130405640"/>
      </c:barChart>
      <c:catAx>
        <c:axId val="-2130371224"/>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30405640"/>
        <c:crosses val="autoZero"/>
        <c:auto val="0"/>
        <c:lblAlgn val="ctr"/>
        <c:lblOffset val="100"/>
        <c:noMultiLvlLbl val="0"/>
      </c:catAx>
      <c:valAx>
        <c:axId val="-2130405640"/>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Number of trips per household</a:t>
                </a:r>
              </a:p>
            </c:rich>
          </c:tx>
          <c:layout/>
          <c:overlay val="0"/>
        </c:title>
        <c:numFmt formatCode="General" sourceLinked="1"/>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13037122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5"/>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6"/>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Sheet1!$A$2:$A$8</c:f>
              <c:strCache>
                <c:ptCount val="7"/>
                <c:pt idx="0">
                  <c:v>Warehouse clubs</c:v>
                </c:pt>
                <c:pt idx="1">
                  <c:v>Supercenters</c:v>
                </c:pt>
                <c:pt idx="2">
                  <c:v>Mass merchandisers</c:v>
                </c:pt>
                <c:pt idx="3">
                  <c:v>Grocery stores</c:v>
                </c:pt>
                <c:pt idx="4">
                  <c:v>Drug stores</c:v>
                </c:pt>
                <c:pt idx="5">
                  <c:v>Convenience/gas stores</c:v>
                </c:pt>
                <c:pt idx="6">
                  <c:v>Dollar stores</c:v>
                </c:pt>
              </c:strCache>
            </c:strRef>
          </c:cat>
          <c:val>
            <c:numRef>
              <c:f>Sheet1!$B$2:$B$8</c:f>
              <c:numCache>
                <c:formatCode>General</c:formatCode>
                <c:ptCount val="7"/>
                <c:pt idx="0">
                  <c:v>112.0</c:v>
                </c:pt>
                <c:pt idx="1">
                  <c:v>76.0</c:v>
                </c:pt>
                <c:pt idx="2">
                  <c:v>59.0</c:v>
                </c:pt>
                <c:pt idx="3">
                  <c:v>54.0</c:v>
                </c:pt>
                <c:pt idx="4">
                  <c:v>27.0</c:v>
                </c:pt>
                <c:pt idx="5">
                  <c:v>22.0</c:v>
                </c:pt>
                <c:pt idx="6">
                  <c:v>18.0</c:v>
                </c:pt>
              </c:numCache>
            </c:numRef>
          </c:val>
        </c:ser>
        <c:dLbls>
          <c:showLegendKey val="0"/>
          <c:showVal val="0"/>
          <c:showCatName val="0"/>
          <c:showSerName val="0"/>
          <c:showPercent val="0"/>
          <c:showBubbleSize val="0"/>
        </c:dLbls>
        <c:gapWidth val="80"/>
        <c:overlap val="-10"/>
        <c:axId val="-2124111672"/>
        <c:axId val="-2108025272"/>
      </c:barChart>
      <c:catAx>
        <c:axId val="-2124111672"/>
        <c:scaling>
          <c:orientation val="maxMin"/>
        </c:scaling>
        <c:delete val="0"/>
        <c:axPos val="l"/>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08025272"/>
        <c:crosses val="autoZero"/>
        <c:auto val="0"/>
        <c:lblAlgn val="ctr"/>
        <c:lblOffset val="100"/>
        <c:noMultiLvlLbl val="0"/>
      </c:catAx>
      <c:valAx>
        <c:axId val="-2108025272"/>
        <c:scaling>
          <c:orientation val="minMax"/>
          <c:min val="0.0"/>
        </c:scaling>
        <c:delete val="0"/>
        <c:axPos val="t"/>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Money spent per trip in U.S. dollars</a:t>
                </a:r>
              </a:p>
            </c:rich>
          </c:tx>
          <c:layout/>
          <c:overlay val="0"/>
        </c:title>
        <c:numFmt formatCode="General" sourceLinked="1"/>
        <c:majorTickMark val="none"/>
        <c:minorTickMark val="none"/>
        <c:tickLblPos val="nextTo"/>
        <c:spPr>
          <a:ln>
            <a:noFill/>
          </a:ln>
          <a:effectLst/>
        </c:spPr>
        <c:txPr>
          <a:bodyPr/>
          <a:lstStyle/>
          <a:p>
            <a:pPr>
              <a:defRPr sz="800" b="0">
                <a:solidFill>
                  <a:srgbClr val="4F4F4F"/>
                </a:solidFill>
                <a:effectLst/>
                <a:latin typeface="Arial"/>
              </a:defRPr>
            </a:pPr>
            <a:endParaRPr lang="en-US"/>
          </a:p>
        </c:txPr>
        <c:crossAx val="-2124111672"/>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layout/>
      <c:overlay val="1"/>
    </c:title>
    <c:autoTitleDeleted val="0"/>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a:effectLst/>
          </c:spPr>
          <c:invertIfNegative val="0"/>
          <c:dLbls>
            <c:dLbl>
              <c:idx val="0"/>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1"/>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2"/>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3"/>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dLbl>
              <c:idx val="4"/>
              <c:numFmt formatCode="#,##0%" sourceLinked="0"/>
              <c:spPr/>
              <c:txPr>
                <a:bodyPr/>
                <a:lstStyle/>
                <a:p>
                  <a:pPr>
                    <a:defRPr sz="800" b="0">
                      <a:solidFill>
                        <a:srgbClr val="4F4F4F"/>
                      </a:solidFill>
                      <a:effectLst/>
                      <a:latin typeface="Arial"/>
                    </a:defRPr>
                  </a:pPr>
                  <a:endParaRPr lang="en-US"/>
                </a:p>
              </c:txPr>
              <c:showLegendKey val="0"/>
              <c:showVal val="1"/>
              <c:showCatName val="0"/>
              <c:showSerName val="0"/>
              <c:showPercent val="0"/>
              <c:showBubbleSize val="0"/>
            </c:dLbl>
            <c:txPr>
              <a:bodyPr/>
              <a:lstStyle/>
              <a:p>
                <a:pPr>
                  <a:defRPr sz="800" b="0">
                    <a:solidFill>
                      <a:srgbClr val="4F4F4F"/>
                    </a:solidFill>
                    <a:effectLst/>
                    <a:latin typeface="Arial"/>
                  </a:defRPr>
                </a:pPr>
                <a:endParaRPr lang="en-US"/>
              </a:p>
            </c:txPr>
            <c:showLegendKey val="0"/>
            <c:showVal val="1"/>
            <c:showCatName val="0"/>
            <c:showSerName val="0"/>
            <c:showPercent val="0"/>
            <c:showBubbleSize val="0"/>
            <c:showLeaderLines val="0"/>
          </c:dLbls>
          <c:cat>
            <c:strRef>
              <c:f>Sheet1!$A$2:$A$6</c:f>
              <c:strCache>
                <c:ptCount val="5"/>
                <c:pt idx="0">
                  <c:v>Generation Z (aged 15-20)</c:v>
                </c:pt>
                <c:pt idx="1">
                  <c:v>Millennials (aged 21-34)</c:v>
                </c:pt>
                <c:pt idx="2">
                  <c:v>Generation X (aged 35-49)</c:v>
                </c:pt>
                <c:pt idx="3">
                  <c:v>Baby Boomers (aged 50-64)</c:v>
                </c:pt>
                <c:pt idx="4">
                  <c:v>Silent Generation (aged 65+)</c:v>
                </c:pt>
              </c:strCache>
            </c:strRef>
          </c:cat>
          <c:val>
            <c:numRef>
              <c:f>Sheet1!$B$2:$B$6</c:f>
              <c:numCache>
                <c:formatCode>General</c:formatCode>
                <c:ptCount val="5"/>
                <c:pt idx="0">
                  <c:v>0.62</c:v>
                </c:pt>
                <c:pt idx="1">
                  <c:v>0.66</c:v>
                </c:pt>
                <c:pt idx="2">
                  <c:v>0.53</c:v>
                </c:pt>
                <c:pt idx="3">
                  <c:v>0.41</c:v>
                </c:pt>
                <c:pt idx="4">
                  <c:v>0.25</c:v>
                </c:pt>
              </c:numCache>
            </c:numRef>
          </c:val>
        </c:ser>
        <c:dLbls>
          <c:showLegendKey val="0"/>
          <c:showVal val="0"/>
          <c:showCatName val="0"/>
          <c:showSerName val="0"/>
          <c:showPercent val="0"/>
          <c:showBubbleSize val="0"/>
        </c:dLbls>
        <c:gapWidth val="80"/>
        <c:overlap val="-10"/>
        <c:axId val="2081293784"/>
        <c:axId val="-2105645640"/>
      </c:barChart>
      <c:catAx>
        <c:axId val="2081293784"/>
        <c:scaling>
          <c:orientation val="minMax"/>
        </c:scaling>
        <c:delete val="0"/>
        <c:axPos val="b"/>
        <c:numFmt formatCode="General" sourceLinked="1"/>
        <c:majorTickMark val="none"/>
        <c:minorTickMark val="none"/>
        <c:tickLblPos val="low"/>
        <c:spPr>
          <a:ln w="25400">
            <a:solidFill>
              <a:srgbClr val="2F2F2F"/>
            </a:solidFill>
          </a:ln>
          <a:effectLst/>
        </c:spPr>
        <c:txPr>
          <a:bodyPr/>
          <a:lstStyle/>
          <a:p>
            <a:pPr>
              <a:defRPr sz="800" b="0">
                <a:solidFill>
                  <a:srgbClr val="4F4F4F"/>
                </a:solidFill>
                <a:effectLst/>
                <a:latin typeface="Arial"/>
              </a:defRPr>
            </a:pPr>
            <a:endParaRPr lang="en-US"/>
          </a:p>
        </c:txPr>
        <c:crossAx val="-2105645640"/>
        <c:crosses val="autoZero"/>
        <c:auto val="0"/>
        <c:lblAlgn val="ctr"/>
        <c:lblOffset val="100"/>
        <c:noMultiLvlLbl val="0"/>
      </c:catAx>
      <c:valAx>
        <c:axId val="-2105645640"/>
        <c:scaling>
          <c:orientation val="minMax"/>
          <c:min val="0.0"/>
        </c:scaling>
        <c:delete val="0"/>
        <c:axPos val="l"/>
        <c:majorGridlines>
          <c:spPr>
            <a:ln>
              <a:solidFill>
                <a:srgbClr val="4F4F4F"/>
              </a:solidFill>
              <a:prstDash val="dot"/>
            </a:ln>
            <a:effectLst/>
          </c:spPr>
        </c:majorGridlines>
        <c:title>
          <c:tx>
            <c:rich>
              <a:bodyPr/>
              <a:lstStyle/>
              <a:p>
                <a:pPr>
                  <a:defRPr/>
                </a:pPr>
                <a:r>
                  <a:rPr lang="en-US" sz="800" b="0">
                    <a:solidFill>
                      <a:srgbClr val="4F4F4F"/>
                    </a:solidFill>
                    <a:effectLst/>
                    <a:latin typeface="Arial"/>
                  </a:rPr>
                  <a:t>Share of respondents</a:t>
                </a:r>
              </a:p>
            </c:rich>
          </c:tx>
          <c:layout/>
          <c:overlay val="0"/>
        </c:title>
        <c:numFmt formatCode="#,##0.0%" sourceLinked="0"/>
        <c:majorTickMark val="none"/>
        <c:minorTickMark val="none"/>
        <c:tickLblPos val="low"/>
        <c:spPr>
          <a:ln>
            <a:noFill/>
          </a:ln>
          <a:effectLst/>
        </c:spPr>
        <c:txPr>
          <a:bodyPr/>
          <a:lstStyle/>
          <a:p>
            <a:pPr>
              <a:defRPr sz="800" b="0">
                <a:solidFill>
                  <a:srgbClr val="4F4F4F"/>
                </a:solidFill>
                <a:effectLst/>
                <a:latin typeface="Arial"/>
              </a:defRPr>
            </a:pPr>
            <a:endParaRPr lang="en-US"/>
          </a:p>
        </c:txPr>
        <c:crossAx val="2081293784"/>
        <c:crosses val="autoZero"/>
        <c:crossBetween val="between"/>
      </c:valAx>
    </c:plotArea>
    <c:plotVisOnly val="1"/>
    <c:dispBlanksAs val="zero"/>
    <c:showDLblsOverMax val="1"/>
  </c:chart>
  <c:txPr>
    <a:bodyPr/>
    <a:lstStyle/>
    <a:p>
      <a:pPr>
        <a:defRPr sz="1800">
          <a:effectLst/>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a:effectLst/>
      </p:grpSpPr>
      <p:sp>
        <p:nvSpPr>
          <p:cNvPr id="2" name="Title 1"/>
          <p:cNvSpPr>
            <a:spLocks noGrp="1"/>
          </p:cNvSpPr>
          <p:nvPr>
            <p:ph type="ctrTitle"/>
          </p:nvPr>
        </p:nvSpPr>
        <p:spPr>
          <a:xfrm>
            <a:off x="685800" y="2130425"/>
            <a:ext cx="7772400" cy="1470025"/>
          </a:xfrm>
          <a:effectLst/>
        </p:spPr>
        <p:txBody>
          <a:bodyPr/>
          <a:lstStyle/>
          <a:p>
            <a:r>
              <a:rPr lang="en-US" smtClean="0">
                <a:effectLst/>
              </a:rPr>
              <a:t>Click to edit Master title style</a:t>
            </a:r>
            <a:endParaRPr lang="en-US">
              <a:effectLst/>
            </a:endParaRPr>
          </a:p>
        </p:txBody>
      </p:sp>
      <p:sp>
        <p:nvSpPr>
          <p:cNvPr id="3" name="Subtitle 2"/>
          <p:cNvSpPr>
            <a:spLocks noGrp="1"/>
          </p:cNvSpPr>
          <p:nvPr>
            <p:ph type="subTitle" idx="1"/>
          </p:nvPr>
        </p:nvSpPr>
        <p:spPr>
          <a:xfrm>
            <a:off x="1371600" y="3886200"/>
            <a:ext cx="6400800" cy="1752600"/>
          </a:xfrm>
          <a:effectLst/>
        </p:spPr>
        <p:txBody>
          <a:bodyPr/>
          <a:lstStyle>
            <a:lvl1pPr marL="0" indent="0" algn="ctr">
              <a:buNone/>
              <a:defRPr>
                <a:solidFill>
                  <a:schemeClr val="tx1">
                    <a:tint val="75000"/>
                  </a:schemeClr>
                </a:solidFill>
                <a:effectLst/>
              </a:defRPr>
            </a:lvl1pPr>
            <a:lvl2pPr marL="457200" indent="0" algn="ctr">
              <a:buNone/>
              <a:defRPr>
                <a:solidFill>
                  <a:schemeClr val="tx1">
                    <a:tint val="75000"/>
                  </a:schemeClr>
                </a:solidFill>
                <a:effectLst/>
              </a:defRPr>
            </a:lvl2pPr>
            <a:lvl3pPr marL="914400" indent="0" algn="ctr">
              <a:buNone/>
              <a:defRPr>
                <a:solidFill>
                  <a:schemeClr val="tx1">
                    <a:tint val="75000"/>
                  </a:schemeClr>
                </a:solidFill>
                <a:effectLst/>
              </a:defRPr>
            </a:lvl3pPr>
            <a:lvl4pPr marL="1371600" indent="0" algn="ctr">
              <a:buNone/>
              <a:defRPr>
                <a:solidFill>
                  <a:schemeClr val="tx1">
                    <a:tint val="75000"/>
                  </a:schemeClr>
                </a:solidFill>
                <a:effectLst/>
              </a:defRPr>
            </a:lvl4pPr>
            <a:lvl5pPr marL="1828800" indent="0" algn="ctr">
              <a:buNone/>
              <a:defRPr>
                <a:solidFill>
                  <a:schemeClr val="tx1">
                    <a:tint val="75000"/>
                  </a:schemeClr>
                </a:solidFill>
                <a:effectLst/>
              </a:defRPr>
            </a:lvl5pPr>
            <a:lvl6pPr marL="2286000" indent="0" algn="ctr">
              <a:buNone/>
              <a:defRPr>
                <a:solidFill>
                  <a:schemeClr val="tx1">
                    <a:tint val="75000"/>
                  </a:schemeClr>
                </a:solidFill>
                <a:effectLst/>
              </a:defRPr>
            </a:lvl6pPr>
            <a:lvl7pPr marL="2743200" indent="0" algn="ctr">
              <a:buNone/>
              <a:defRPr>
                <a:solidFill>
                  <a:schemeClr val="tx1">
                    <a:tint val="75000"/>
                  </a:schemeClr>
                </a:solidFill>
                <a:effectLst/>
              </a:defRPr>
            </a:lvl7pPr>
            <a:lvl8pPr marL="3200400" indent="0" algn="ctr">
              <a:buNone/>
              <a:defRPr>
                <a:solidFill>
                  <a:schemeClr val="tx1">
                    <a:tint val="75000"/>
                  </a:schemeClr>
                </a:solidFill>
                <a:effectLst/>
              </a:defRPr>
            </a:lvl8pPr>
            <a:lvl9pPr marL="3657600" indent="0" algn="ctr">
              <a:buNone/>
              <a:defRPr>
                <a:solidFill>
                  <a:schemeClr val="tx1">
                    <a:tint val="75000"/>
                  </a:schemeClr>
                </a:solidFill>
                <a:effectLst/>
              </a:defRPr>
            </a:lvl9pPr>
          </a:lstStyle>
          <a:p>
            <a:r>
              <a:rPr lang="en-US" smtClean="0">
                <a:effectLst/>
              </a:rPr>
              <a:t>Click to edit Master subtitle style</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4/1/17</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Vertical Text Placeholder 2"/>
          <p:cNvSpPr>
            <a:spLocks noGrp="1"/>
          </p:cNvSpPr>
          <p:nvPr>
            <p:ph type="body" orient="vert" idx="1"/>
          </p:nvPr>
        </p:nvSpPr>
        <p:spPr>
          <a:effectLst/>
        </p:spPr>
        <p:txBody>
          <a:bodyPr vert="eaVert"/>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4/1/17</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a:effectLst/>
      </p:grpSpPr>
      <p:sp>
        <p:nvSpPr>
          <p:cNvPr id="2" name="Vertical Title 1"/>
          <p:cNvSpPr>
            <a:spLocks noGrp="1"/>
          </p:cNvSpPr>
          <p:nvPr>
            <p:ph type="title" orient="vert"/>
          </p:nvPr>
        </p:nvSpPr>
        <p:spPr>
          <a:xfrm>
            <a:off x="6629400" y="274638"/>
            <a:ext cx="2057400" cy="5851525"/>
          </a:xfrm>
          <a:effectLst/>
        </p:spPr>
        <p:txBody>
          <a:bodyPr vert="eaVert"/>
          <a:lstStyle/>
          <a:p>
            <a:r>
              <a:rPr lang="en-US" smtClean="0">
                <a:effectLst/>
              </a:rPr>
              <a:t>Click to edit Master title style</a:t>
            </a:r>
            <a:endParaRPr lang="en-US">
              <a:effectLst/>
            </a:endParaRPr>
          </a:p>
        </p:txBody>
      </p:sp>
      <p:sp>
        <p:nvSpPr>
          <p:cNvPr id="3" name="Vertical Text Placeholder 2"/>
          <p:cNvSpPr>
            <a:spLocks noGrp="1"/>
          </p:cNvSpPr>
          <p:nvPr>
            <p:ph type="body" orient="vert" idx="1"/>
          </p:nvPr>
        </p:nvSpPr>
        <p:spPr>
          <a:xfrm>
            <a:off x="457200" y="274638"/>
            <a:ext cx="6019800" cy="5851525"/>
          </a:xfrm>
          <a:effectLst/>
        </p:spPr>
        <p:txBody>
          <a:bodyPr vert="eaVert"/>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4/1/17</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Content Placeholder 2"/>
          <p:cNvSpPr>
            <a:spLocks noGrp="1"/>
          </p:cNvSpPr>
          <p:nvPr>
            <p:ph idx="1"/>
          </p:nvPr>
        </p:nvSpPr>
        <p:spPr>
          <a:effectLst/>
        </p:spPr>
        <p:txBody>
          <a:body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4/1/17</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a:effectLst/>
      </p:grpSpPr>
      <p:sp>
        <p:nvSpPr>
          <p:cNvPr id="2" name="Title 1"/>
          <p:cNvSpPr>
            <a:spLocks noGrp="1"/>
          </p:cNvSpPr>
          <p:nvPr>
            <p:ph type="title"/>
          </p:nvPr>
        </p:nvSpPr>
        <p:spPr>
          <a:xfrm>
            <a:off x="722313" y="4406900"/>
            <a:ext cx="7772400" cy="1362075"/>
          </a:xfrm>
          <a:effectLst/>
        </p:spPr>
        <p:txBody>
          <a:bodyPr anchor="t"/>
          <a:lstStyle>
            <a:lvl1pPr algn="l">
              <a:defRPr sz="4000" b="1" cap="all">
                <a:effectLst/>
              </a:defRPr>
            </a:lvl1pPr>
          </a:lstStyle>
          <a:p>
            <a:r>
              <a:rPr lang="en-US" smtClean="0">
                <a:effectLst/>
              </a:rPr>
              <a:t>Click to edit Master title style</a:t>
            </a:r>
            <a:endParaRPr lang="en-US">
              <a:effectLst/>
            </a:endParaRPr>
          </a:p>
        </p:txBody>
      </p:sp>
      <p:sp>
        <p:nvSpPr>
          <p:cNvPr id="3" name="Text Placeholder 2"/>
          <p:cNvSpPr>
            <a:spLocks noGrp="1"/>
          </p:cNvSpPr>
          <p:nvPr>
            <p:ph type="body" idx="1"/>
          </p:nvPr>
        </p:nvSpPr>
        <p:spPr>
          <a:xfrm>
            <a:off x="722313" y="2906713"/>
            <a:ext cx="7772400" cy="1500187"/>
          </a:xfrm>
          <a:effectLst/>
        </p:spPr>
        <p:txBody>
          <a:bodyPr anchor="b"/>
          <a:lstStyle>
            <a:lvl1pPr marL="0" indent="0">
              <a:buNone/>
              <a:defRPr sz="2000">
                <a:solidFill>
                  <a:schemeClr val="tx1">
                    <a:tint val="75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en-US" smtClean="0">
                <a:effectLst/>
              </a:rPr>
              <a:t>Click to edit Master text styles</a:t>
            </a:r>
          </a:p>
        </p:txBody>
      </p:sp>
      <p:sp>
        <p:nvSpPr>
          <p:cNvPr id="4" name="Date Placeholder 3"/>
          <p:cNvSpPr>
            <a:spLocks noGrp="1"/>
          </p:cNvSpPr>
          <p:nvPr>
            <p:ph type="dt" sz="half" idx="2"/>
          </p:nvPr>
        </p:nvSpPr>
        <p:spPr>
          <a:effectLst/>
        </p:spPr>
        <p:txBody>
          <a:bodyPr/>
          <a:lstStyle/>
          <a:p>
            <a:fld id="{E8FD0B7A-F5DD-4F40-B4CB-3B2C354B893A}" type="datetimeFigureOut">
              <a:rPr lang="en-US" smtClean="0">
                <a:effectLst/>
              </a:rPr>
              <a:t>4/1/17</a:t>
            </a:fld>
            <a:endParaRPr lang="en-US">
              <a:effectLst/>
            </a:endParaRPr>
          </a:p>
        </p:txBody>
      </p:sp>
      <p:sp>
        <p:nvSpPr>
          <p:cNvPr id="5" name="Footer Placeholder 4"/>
          <p:cNvSpPr>
            <a:spLocks noGrp="1"/>
          </p:cNvSpPr>
          <p:nvPr>
            <p:ph type="ftr" sz="quarter" idx="3"/>
          </p:nvPr>
        </p:nvSpPr>
        <p:spPr>
          <a:effectLst/>
        </p:spPr>
        <p:txBody>
          <a:bodyPr/>
          <a:lstStyle/>
          <a:p>
            <a:endParaRPr lang="en-US">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Content Placeholder 2"/>
          <p:cNvSpPr>
            <a:spLocks noGrp="1"/>
          </p:cNvSpPr>
          <p:nvPr>
            <p:ph sz="half" idx="1"/>
          </p:nvPr>
        </p:nvSpPr>
        <p:spPr>
          <a:xfrm>
            <a:off x="457200" y="1600200"/>
            <a:ext cx="4038600" cy="4525963"/>
          </a:xfrm>
          <a:effectLst/>
        </p:spPr>
        <p:txBody>
          <a:bodyPr/>
          <a:lstStyle>
            <a:lvl1pPr>
              <a:defRPr sz="2800">
                <a:effectLst/>
              </a:defRPr>
            </a:lvl1pPr>
            <a:lvl2pPr>
              <a:defRPr sz="2400">
                <a:effectLst/>
              </a:defRPr>
            </a:lvl2pPr>
            <a:lvl3pPr>
              <a:defRPr sz="2000">
                <a:effectLst/>
              </a:defRPr>
            </a:lvl3pPr>
            <a:lvl4pPr>
              <a:defRPr sz="1800">
                <a:effectLst/>
              </a:defRPr>
            </a:lvl4pPr>
            <a:lvl5pPr>
              <a:defRPr sz="1800">
                <a:effectLst/>
              </a:defRPr>
            </a:lvl5pPr>
            <a:lvl6pPr>
              <a:defRPr sz="1800">
                <a:effectLst/>
              </a:defRPr>
            </a:lvl6pPr>
            <a:lvl7pPr>
              <a:defRPr sz="1800">
                <a:effectLst/>
              </a:defRPr>
            </a:lvl7pPr>
            <a:lvl8pPr>
              <a:defRPr sz="1800">
                <a:effectLst/>
              </a:defRPr>
            </a:lvl8pPr>
            <a:lvl9pPr>
              <a:defRPr sz="18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Content Placeholder 3"/>
          <p:cNvSpPr>
            <a:spLocks noGrp="1"/>
          </p:cNvSpPr>
          <p:nvPr>
            <p:ph sz="half" idx="2"/>
          </p:nvPr>
        </p:nvSpPr>
        <p:spPr>
          <a:xfrm>
            <a:off x="4648200" y="1600200"/>
            <a:ext cx="4038600" cy="4525963"/>
          </a:xfrm>
          <a:effectLst/>
        </p:spPr>
        <p:txBody>
          <a:bodyPr/>
          <a:lstStyle>
            <a:lvl1pPr>
              <a:defRPr sz="2800">
                <a:effectLst/>
              </a:defRPr>
            </a:lvl1pPr>
            <a:lvl2pPr>
              <a:defRPr sz="2400">
                <a:effectLst/>
              </a:defRPr>
            </a:lvl2pPr>
            <a:lvl3pPr>
              <a:defRPr sz="2000">
                <a:effectLst/>
              </a:defRPr>
            </a:lvl3pPr>
            <a:lvl4pPr>
              <a:defRPr sz="1800">
                <a:effectLst/>
              </a:defRPr>
            </a:lvl4pPr>
            <a:lvl5pPr>
              <a:defRPr sz="1800">
                <a:effectLst/>
              </a:defRPr>
            </a:lvl5pPr>
            <a:lvl6pPr>
              <a:defRPr sz="1800">
                <a:effectLst/>
              </a:defRPr>
            </a:lvl6pPr>
            <a:lvl7pPr>
              <a:defRPr sz="1800">
                <a:effectLst/>
              </a:defRPr>
            </a:lvl7pPr>
            <a:lvl8pPr>
              <a:defRPr sz="1800">
                <a:effectLst/>
              </a:defRPr>
            </a:lvl8pPr>
            <a:lvl9pPr>
              <a:defRPr sz="18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5" name="Date Placeholder 4"/>
          <p:cNvSpPr>
            <a:spLocks noGrp="1"/>
          </p:cNvSpPr>
          <p:nvPr>
            <p:ph type="dt" sz="half" idx="3"/>
          </p:nvPr>
        </p:nvSpPr>
        <p:spPr>
          <a:effectLst/>
        </p:spPr>
        <p:txBody>
          <a:bodyPr/>
          <a:lstStyle/>
          <a:p>
            <a:fld id="{E8FD0B7A-F5DD-4F40-B4CB-3B2C354B893A}" type="datetimeFigureOut">
              <a:rPr lang="en-US" smtClean="0">
                <a:effectLst/>
              </a:rPr>
              <a:t>4/1/17</a:t>
            </a:fld>
            <a:endParaRPr lang="en-US">
              <a:effectLst/>
            </a:endParaRPr>
          </a:p>
        </p:txBody>
      </p:sp>
      <p:sp>
        <p:nvSpPr>
          <p:cNvPr id="6" name="Footer Placeholder 5"/>
          <p:cNvSpPr>
            <a:spLocks noGrp="1"/>
          </p:cNvSpPr>
          <p:nvPr>
            <p:ph type="ftr" sz="quarter" idx="4"/>
          </p:nvPr>
        </p:nvSpPr>
        <p:spPr>
          <a:effectLst/>
        </p:spPr>
        <p:txBody>
          <a:bodyPr/>
          <a:lstStyle/>
          <a:p>
            <a:endParaRPr lang="en-US">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Text Placeholder 2"/>
          <p:cNvSpPr>
            <a:spLocks noGrp="1"/>
          </p:cNvSpPr>
          <p:nvPr>
            <p:ph type="body" idx="1"/>
          </p:nvPr>
        </p:nvSpPr>
        <p:spPr>
          <a:xfrm>
            <a:off x="457200" y="1535113"/>
            <a:ext cx="4040188" cy="639762"/>
          </a:xfrm>
          <a:effectLst/>
        </p:spPr>
        <p:txBody>
          <a:bodyPr anchor="b"/>
          <a:lstStyle>
            <a:lvl1pPr marL="0" indent="0">
              <a:buNone/>
              <a:defRPr sz="2400" b="1">
                <a:effectLst/>
              </a:defRPr>
            </a:lvl1pPr>
            <a:lvl2pPr marL="457200" indent="0">
              <a:buNone/>
              <a:defRPr sz="2000" b="1">
                <a:effectLst/>
              </a:defRPr>
            </a:lvl2pPr>
            <a:lvl3pPr marL="914400" indent="0">
              <a:buNone/>
              <a:defRPr sz="1800" b="1">
                <a:effectLst/>
              </a:defRPr>
            </a:lvl3pPr>
            <a:lvl4pPr marL="1371600" indent="0">
              <a:buNone/>
              <a:defRPr sz="1600" b="1">
                <a:effectLst/>
              </a:defRPr>
            </a:lvl4pPr>
            <a:lvl5pPr marL="1828800" indent="0">
              <a:buNone/>
              <a:defRPr sz="1600" b="1">
                <a:effectLst/>
              </a:defRPr>
            </a:lvl5pPr>
            <a:lvl6pPr marL="2286000" indent="0">
              <a:buNone/>
              <a:defRPr sz="1600" b="1">
                <a:effectLst/>
              </a:defRPr>
            </a:lvl6pPr>
            <a:lvl7pPr marL="2743200" indent="0">
              <a:buNone/>
              <a:defRPr sz="1600" b="1">
                <a:effectLst/>
              </a:defRPr>
            </a:lvl7pPr>
            <a:lvl8pPr marL="3200400" indent="0">
              <a:buNone/>
              <a:defRPr sz="1600" b="1">
                <a:effectLst/>
              </a:defRPr>
            </a:lvl8pPr>
            <a:lvl9pPr marL="3657600" indent="0">
              <a:buNone/>
              <a:defRPr sz="1600" b="1">
                <a:effectLst/>
              </a:defRPr>
            </a:lvl9pPr>
          </a:lstStyle>
          <a:p>
            <a:pPr lvl="0"/>
            <a:r>
              <a:rPr lang="en-US" smtClean="0">
                <a:effectLst/>
              </a:rPr>
              <a:t>Click to edit Master text styles</a:t>
            </a:r>
          </a:p>
        </p:txBody>
      </p:sp>
      <p:sp>
        <p:nvSpPr>
          <p:cNvPr id="4" name="Content Placeholder 3"/>
          <p:cNvSpPr>
            <a:spLocks noGrp="1"/>
          </p:cNvSpPr>
          <p:nvPr>
            <p:ph sz="half" idx="2"/>
          </p:nvPr>
        </p:nvSpPr>
        <p:spPr>
          <a:xfrm>
            <a:off x="457200" y="2174875"/>
            <a:ext cx="4040188" cy="3951288"/>
          </a:xfrm>
          <a:effectLst/>
        </p:spPr>
        <p:txBody>
          <a:bodyPr/>
          <a:lstStyle>
            <a:lvl1pPr>
              <a:defRPr sz="2400">
                <a:effectLst/>
              </a:defRPr>
            </a:lvl1pPr>
            <a:lvl2pPr>
              <a:defRPr sz="2000">
                <a:effectLst/>
              </a:defRPr>
            </a:lvl2pPr>
            <a:lvl3pPr>
              <a:defRPr sz="1800">
                <a:effectLst/>
              </a:defRPr>
            </a:lvl3pPr>
            <a:lvl4pPr>
              <a:defRPr sz="1600">
                <a:effectLst/>
              </a:defRPr>
            </a:lvl4pPr>
            <a:lvl5pPr>
              <a:defRPr sz="1600">
                <a:effectLst/>
              </a:defRPr>
            </a:lvl5pPr>
            <a:lvl6pPr>
              <a:defRPr sz="1600">
                <a:effectLst/>
              </a:defRPr>
            </a:lvl6pPr>
            <a:lvl7pPr>
              <a:defRPr sz="1600">
                <a:effectLst/>
              </a:defRPr>
            </a:lvl7pPr>
            <a:lvl8pPr>
              <a:defRPr sz="1600">
                <a:effectLst/>
              </a:defRPr>
            </a:lvl8pPr>
            <a:lvl9pPr>
              <a:defRPr sz="16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5" name="Text Placeholder 4"/>
          <p:cNvSpPr>
            <a:spLocks noGrp="1"/>
          </p:cNvSpPr>
          <p:nvPr>
            <p:ph type="body" sz="quarter" idx="3"/>
          </p:nvPr>
        </p:nvSpPr>
        <p:spPr>
          <a:xfrm>
            <a:off x="4645025" y="1535113"/>
            <a:ext cx="4041775" cy="639762"/>
          </a:xfrm>
          <a:effectLst/>
        </p:spPr>
        <p:txBody>
          <a:bodyPr anchor="b"/>
          <a:lstStyle>
            <a:lvl1pPr marL="0" indent="0">
              <a:buNone/>
              <a:defRPr sz="2400" b="1">
                <a:effectLst/>
              </a:defRPr>
            </a:lvl1pPr>
            <a:lvl2pPr marL="457200" indent="0">
              <a:buNone/>
              <a:defRPr sz="2000" b="1">
                <a:effectLst/>
              </a:defRPr>
            </a:lvl2pPr>
            <a:lvl3pPr marL="914400" indent="0">
              <a:buNone/>
              <a:defRPr sz="1800" b="1">
                <a:effectLst/>
              </a:defRPr>
            </a:lvl3pPr>
            <a:lvl4pPr marL="1371600" indent="0">
              <a:buNone/>
              <a:defRPr sz="1600" b="1">
                <a:effectLst/>
              </a:defRPr>
            </a:lvl4pPr>
            <a:lvl5pPr marL="1828800" indent="0">
              <a:buNone/>
              <a:defRPr sz="1600" b="1">
                <a:effectLst/>
              </a:defRPr>
            </a:lvl5pPr>
            <a:lvl6pPr marL="2286000" indent="0">
              <a:buNone/>
              <a:defRPr sz="1600" b="1">
                <a:effectLst/>
              </a:defRPr>
            </a:lvl6pPr>
            <a:lvl7pPr marL="2743200" indent="0">
              <a:buNone/>
              <a:defRPr sz="1600" b="1">
                <a:effectLst/>
              </a:defRPr>
            </a:lvl7pPr>
            <a:lvl8pPr marL="3200400" indent="0">
              <a:buNone/>
              <a:defRPr sz="1600" b="1">
                <a:effectLst/>
              </a:defRPr>
            </a:lvl8pPr>
            <a:lvl9pPr marL="3657600" indent="0">
              <a:buNone/>
              <a:defRPr sz="1600" b="1">
                <a:effectLst/>
              </a:defRPr>
            </a:lvl9pPr>
          </a:lstStyle>
          <a:p>
            <a:pPr lvl="0"/>
            <a:r>
              <a:rPr lang="en-US" smtClean="0">
                <a:effectLst/>
              </a:rPr>
              <a:t>Click to edit Master text styles</a:t>
            </a:r>
          </a:p>
        </p:txBody>
      </p:sp>
      <p:sp>
        <p:nvSpPr>
          <p:cNvPr id="6" name="Content Placeholder 5"/>
          <p:cNvSpPr>
            <a:spLocks noGrp="1"/>
          </p:cNvSpPr>
          <p:nvPr>
            <p:ph sz="quarter" idx="4"/>
          </p:nvPr>
        </p:nvSpPr>
        <p:spPr>
          <a:xfrm>
            <a:off x="4645025" y="2174875"/>
            <a:ext cx="4041775" cy="3951288"/>
          </a:xfrm>
          <a:effectLst/>
        </p:spPr>
        <p:txBody>
          <a:bodyPr/>
          <a:lstStyle>
            <a:lvl1pPr>
              <a:defRPr sz="2400">
                <a:effectLst/>
              </a:defRPr>
            </a:lvl1pPr>
            <a:lvl2pPr>
              <a:defRPr sz="2000">
                <a:effectLst/>
              </a:defRPr>
            </a:lvl2pPr>
            <a:lvl3pPr>
              <a:defRPr sz="1800">
                <a:effectLst/>
              </a:defRPr>
            </a:lvl3pPr>
            <a:lvl4pPr>
              <a:defRPr sz="1600">
                <a:effectLst/>
              </a:defRPr>
            </a:lvl4pPr>
            <a:lvl5pPr>
              <a:defRPr sz="1600">
                <a:effectLst/>
              </a:defRPr>
            </a:lvl5pPr>
            <a:lvl6pPr>
              <a:defRPr sz="1600">
                <a:effectLst/>
              </a:defRPr>
            </a:lvl6pPr>
            <a:lvl7pPr>
              <a:defRPr sz="1600">
                <a:effectLst/>
              </a:defRPr>
            </a:lvl7pPr>
            <a:lvl8pPr>
              <a:defRPr sz="1600">
                <a:effectLst/>
              </a:defRPr>
            </a:lvl8pPr>
            <a:lvl9pPr>
              <a:defRPr sz="16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7" name="Date Placeholder 6"/>
          <p:cNvSpPr>
            <a:spLocks noGrp="1"/>
          </p:cNvSpPr>
          <p:nvPr>
            <p:ph type="dt" sz="half" idx="5"/>
          </p:nvPr>
        </p:nvSpPr>
        <p:spPr>
          <a:effectLst/>
        </p:spPr>
        <p:txBody>
          <a:bodyPr/>
          <a:lstStyle/>
          <a:p>
            <a:fld id="{E8FD0B7A-F5DD-4F40-B4CB-3B2C354B893A}" type="datetimeFigureOut">
              <a:rPr lang="en-US" smtClean="0">
                <a:effectLst/>
              </a:rPr>
              <a:t>4/1/17</a:t>
            </a:fld>
            <a:endParaRPr lang="en-US">
              <a:effectLst/>
            </a:endParaRPr>
          </a:p>
        </p:txBody>
      </p:sp>
      <p:sp>
        <p:nvSpPr>
          <p:cNvPr id="8" name="Footer Placeholder 7"/>
          <p:cNvSpPr>
            <a:spLocks noGrp="1"/>
          </p:cNvSpPr>
          <p:nvPr>
            <p:ph type="ftr" sz="quarter" idx="6"/>
          </p:nvPr>
        </p:nvSpPr>
        <p:spPr>
          <a:effectLst/>
        </p:spPr>
        <p:txBody>
          <a:bodyPr/>
          <a:lstStyle/>
          <a:p>
            <a:endParaRPr lang="en-US">
              <a:effectLst/>
            </a:endParaRPr>
          </a:p>
        </p:txBody>
      </p:sp>
      <p:sp>
        <p:nvSpPr>
          <p:cNvPr id="9" name="Slide Number Placeholder 8"/>
          <p:cNvSpPr>
            <a:spLocks noGrp="1"/>
          </p:cNvSpPr>
          <p:nvPr>
            <p:ph type="sldNum" sz="quarter" idx="7"/>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p>
            <a:r>
              <a:rPr lang="en-US" smtClean="0">
                <a:effectLst/>
              </a:rPr>
              <a:t>Click to edit Master title style</a:t>
            </a:r>
            <a:endParaRPr lang="en-US">
              <a:effectLst/>
            </a:endParaRPr>
          </a:p>
        </p:txBody>
      </p:sp>
      <p:sp>
        <p:nvSpPr>
          <p:cNvPr id="3" name="Date Placeholder 2"/>
          <p:cNvSpPr>
            <a:spLocks noGrp="1"/>
          </p:cNvSpPr>
          <p:nvPr>
            <p:ph type="dt" sz="half" idx="1"/>
          </p:nvPr>
        </p:nvSpPr>
        <p:spPr>
          <a:effectLst/>
        </p:spPr>
        <p:txBody>
          <a:bodyPr/>
          <a:lstStyle/>
          <a:p>
            <a:fld id="{E8FD0B7A-F5DD-4F40-B4CB-3B2C354B893A}" type="datetimeFigureOut">
              <a:rPr lang="en-US" smtClean="0">
                <a:effectLst/>
              </a:rPr>
              <a:t>4/1/17</a:t>
            </a:fld>
            <a:endParaRPr lang="en-US">
              <a:effectLst/>
            </a:endParaRPr>
          </a:p>
        </p:txBody>
      </p:sp>
      <p:sp>
        <p:nvSpPr>
          <p:cNvPr id="4" name="Footer Placeholder 3"/>
          <p:cNvSpPr>
            <a:spLocks noGrp="1"/>
          </p:cNvSpPr>
          <p:nvPr>
            <p:ph type="ftr" sz="quarter" idx="2"/>
          </p:nvPr>
        </p:nvSpPr>
        <p:spPr>
          <a:effectLst/>
        </p:spPr>
        <p:txBody>
          <a:bodyPr/>
          <a:lstStyle/>
          <a:p>
            <a:endParaRPr lang="en-US">
              <a:effectLst/>
            </a:endParaRPr>
          </a:p>
        </p:txBody>
      </p:sp>
      <p:sp>
        <p:nvSpPr>
          <p:cNvPr id="5" name="Slide Number Placeholder 4"/>
          <p:cNvSpPr>
            <a:spLocks noGrp="1"/>
          </p:cNvSpPr>
          <p:nvPr>
            <p:ph type="sldNum" sz="quarter" idx="3"/>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a:effectLst/>
      </p:grpSpPr>
      <p:sp>
        <p:nvSpPr>
          <p:cNvPr id="2" name="Date Placeholder 1"/>
          <p:cNvSpPr>
            <a:spLocks noGrp="1"/>
          </p:cNvSpPr>
          <p:nvPr>
            <p:ph type="dt" sz="half"/>
          </p:nvPr>
        </p:nvSpPr>
        <p:spPr>
          <a:effectLst/>
        </p:spPr>
        <p:txBody>
          <a:bodyPr/>
          <a:lstStyle/>
          <a:p>
            <a:fld id="{E8FD0B7A-F5DD-4F40-B4CB-3B2C354B893A}" type="datetimeFigureOut">
              <a:rPr lang="en-US" smtClean="0">
                <a:effectLst/>
              </a:rPr>
              <a:t>4/1/17</a:t>
            </a:fld>
            <a:endParaRPr lang="en-US">
              <a:effectLst/>
            </a:endParaRPr>
          </a:p>
        </p:txBody>
      </p:sp>
      <p:sp>
        <p:nvSpPr>
          <p:cNvPr id="3" name="Footer Placeholder 2"/>
          <p:cNvSpPr>
            <a:spLocks noGrp="1"/>
          </p:cNvSpPr>
          <p:nvPr>
            <p:ph type="ftr" sz="quarter" idx="1"/>
          </p:nvPr>
        </p:nvSpPr>
        <p:spPr>
          <a:effectLst/>
        </p:spPr>
        <p:txBody>
          <a:bodyPr/>
          <a:lstStyle/>
          <a:p>
            <a:endParaRPr lang="en-US">
              <a:effectLst/>
            </a:endParaRPr>
          </a:p>
        </p:txBody>
      </p:sp>
      <p:sp>
        <p:nvSpPr>
          <p:cNvPr id="4" name="Slide Number Placeholder 3"/>
          <p:cNvSpPr>
            <a:spLocks noGrp="1"/>
          </p:cNvSpPr>
          <p:nvPr>
            <p:ph type="sldNum" sz="quarter" idx="2"/>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a:effectLst/>
      </p:grpSpPr>
      <p:sp>
        <p:nvSpPr>
          <p:cNvPr id="2" name="Title 1"/>
          <p:cNvSpPr>
            <a:spLocks noGrp="1"/>
          </p:cNvSpPr>
          <p:nvPr>
            <p:ph type="title"/>
          </p:nvPr>
        </p:nvSpPr>
        <p:spPr>
          <a:xfrm>
            <a:off x="457200" y="273050"/>
            <a:ext cx="3008313" cy="1162050"/>
          </a:xfrm>
          <a:effectLst/>
        </p:spPr>
        <p:txBody>
          <a:bodyPr anchor="b"/>
          <a:lstStyle>
            <a:lvl1pPr algn="l">
              <a:defRPr sz="2000" b="1">
                <a:effectLst/>
              </a:defRPr>
            </a:lvl1pPr>
          </a:lstStyle>
          <a:p>
            <a:r>
              <a:rPr lang="en-US" smtClean="0">
                <a:effectLst/>
              </a:rPr>
              <a:t>Click to edit Master title style</a:t>
            </a:r>
            <a:endParaRPr lang="en-US">
              <a:effectLst/>
            </a:endParaRPr>
          </a:p>
        </p:txBody>
      </p:sp>
      <p:sp>
        <p:nvSpPr>
          <p:cNvPr id="3" name="Content Placeholder 2"/>
          <p:cNvSpPr>
            <a:spLocks noGrp="1"/>
          </p:cNvSpPr>
          <p:nvPr>
            <p:ph idx="1"/>
          </p:nvPr>
        </p:nvSpPr>
        <p:spPr>
          <a:xfrm>
            <a:off x="3575050" y="273050"/>
            <a:ext cx="5111750" cy="5853113"/>
          </a:xfrm>
          <a:effectLst/>
        </p:spPr>
        <p:txBody>
          <a:bodyPr/>
          <a:lstStyle>
            <a:lvl1pPr>
              <a:defRPr sz="3200">
                <a:effectLst/>
              </a:defRPr>
            </a:lvl1pPr>
            <a:lvl2pPr>
              <a:defRPr sz="2800">
                <a:effectLst/>
              </a:defRPr>
            </a:lvl2pPr>
            <a:lvl3pPr>
              <a:defRPr sz="2400">
                <a:effectLst/>
              </a:defRPr>
            </a:lvl3pPr>
            <a:lvl4pPr>
              <a:defRPr sz="2000">
                <a:effectLst/>
              </a:defRPr>
            </a:lvl4pPr>
            <a:lvl5pPr>
              <a:defRPr sz="2000">
                <a:effectLst/>
              </a:defRPr>
            </a:lvl5pPr>
            <a:lvl6pPr>
              <a:defRPr sz="2000">
                <a:effectLst/>
              </a:defRPr>
            </a:lvl6pPr>
            <a:lvl7pPr>
              <a:defRPr sz="2000">
                <a:effectLst/>
              </a:defRPr>
            </a:lvl7pPr>
            <a:lvl8pPr>
              <a:defRPr sz="2000">
                <a:effectLst/>
              </a:defRPr>
            </a:lvl8pPr>
            <a:lvl9pPr>
              <a:defRPr sz="2000">
                <a:effectLst/>
              </a:defRPr>
            </a:lvl9p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Text Placeholder 3"/>
          <p:cNvSpPr>
            <a:spLocks noGrp="1"/>
          </p:cNvSpPr>
          <p:nvPr>
            <p:ph type="body" sz="half" idx="2"/>
          </p:nvPr>
        </p:nvSpPr>
        <p:spPr>
          <a:xfrm>
            <a:off x="457200" y="1435100"/>
            <a:ext cx="3008313" cy="4691063"/>
          </a:xfrm>
          <a:effectLst/>
        </p:spPr>
        <p:txBody>
          <a:bodyPr/>
          <a:lstStyle>
            <a:lvl1pPr marL="0" indent="0">
              <a:buNone/>
              <a:defRPr sz="1400">
                <a:effectLst/>
              </a:defRPr>
            </a:lvl1pPr>
            <a:lvl2pPr marL="457200" indent="0">
              <a:buNone/>
              <a:defRPr sz="1200">
                <a:effectLst/>
              </a:defRPr>
            </a:lvl2pPr>
            <a:lvl3pPr marL="914400" indent="0">
              <a:buNone/>
              <a:defRPr sz="1000">
                <a:effectLst/>
              </a:defRPr>
            </a:lvl3pPr>
            <a:lvl4pPr marL="1371600" indent="0">
              <a:buNone/>
              <a:defRPr sz="900">
                <a:effectLst/>
              </a:defRPr>
            </a:lvl4pPr>
            <a:lvl5pPr marL="1828800" indent="0">
              <a:buNone/>
              <a:defRPr sz="900">
                <a:effectLst/>
              </a:defRPr>
            </a:lvl5pPr>
            <a:lvl6pPr marL="2286000" indent="0">
              <a:buNone/>
              <a:defRPr sz="900">
                <a:effectLst/>
              </a:defRPr>
            </a:lvl6pPr>
            <a:lvl7pPr marL="2743200" indent="0">
              <a:buNone/>
              <a:defRPr sz="900">
                <a:effectLst/>
              </a:defRPr>
            </a:lvl7pPr>
            <a:lvl8pPr marL="3200400" indent="0">
              <a:buNone/>
              <a:defRPr sz="900">
                <a:effectLst/>
              </a:defRPr>
            </a:lvl8pPr>
            <a:lvl9pPr marL="3657600" indent="0">
              <a:buNone/>
              <a:defRPr sz="900">
                <a:effectLst/>
              </a:defRPr>
            </a:lvl9pPr>
          </a:lstStyle>
          <a:p>
            <a:pPr lvl="0"/>
            <a:r>
              <a:rPr lang="en-US" smtClean="0">
                <a:effectLst/>
              </a:rPr>
              <a:t>Click to edit Master text styles</a:t>
            </a:r>
          </a:p>
        </p:txBody>
      </p:sp>
      <p:sp>
        <p:nvSpPr>
          <p:cNvPr id="5" name="Date Placeholder 4"/>
          <p:cNvSpPr>
            <a:spLocks noGrp="1"/>
          </p:cNvSpPr>
          <p:nvPr>
            <p:ph type="dt" sz="half" idx="3"/>
          </p:nvPr>
        </p:nvSpPr>
        <p:spPr>
          <a:effectLst/>
        </p:spPr>
        <p:txBody>
          <a:bodyPr/>
          <a:lstStyle/>
          <a:p>
            <a:fld id="{E8FD0B7A-F5DD-4F40-B4CB-3B2C354B893A}" type="datetimeFigureOut">
              <a:rPr lang="en-US" smtClean="0">
                <a:effectLst/>
              </a:rPr>
              <a:t>4/1/17</a:t>
            </a:fld>
            <a:endParaRPr lang="en-US">
              <a:effectLst/>
            </a:endParaRPr>
          </a:p>
        </p:txBody>
      </p:sp>
      <p:sp>
        <p:nvSpPr>
          <p:cNvPr id="6" name="Footer Placeholder 5"/>
          <p:cNvSpPr>
            <a:spLocks noGrp="1"/>
          </p:cNvSpPr>
          <p:nvPr>
            <p:ph type="ftr" sz="quarter" idx="4"/>
          </p:nvPr>
        </p:nvSpPr>
        <p:spPr>
          <a:effectLst/>
        </p:spPr>
        <p:txBody>
          <a:bodyPr/>
          <a:lstStyle/>
          <a:p>
            <a:endParaRPr lang="en-US">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a:effectLst/>
      </p:grpSpPr>
      <p:sp>
        <p:nvSpPr>
          <p:cNvPr id="2" name="Title 1"/>
          <p:cNvSpPr>
            <a:spLocks noGrp="1"/>
          </p:cNvSpPr>
          <p:nvPr>
            <p:ph type="title"/>
          </p:nvPr>
        </p:nvSpPr>
        <p:spPr>
          <a:xfrm>
            <a:off x="1792288" y="4800600"/>
            <a:ext cx="5486400" cy="566738"/>
          </a:xfrm>
          <a:effectLst/>
        </p:spPr>
        <p:txBody>
          <a:bodyPr anchor="b"/>
          <a:lstStyle>
            <a:lvl1pPr algn="l">
              <a:defRPr sz="2000" b="1">
                <a:effectLst/>
              </a:defRPr>
            </a:lvl1pPr>
          </a:lstStyle>
          <a:p>
            <a:r>
              <a:rPr lang="en-US" smtClean="0">
                <a:effectLst/>
              </a:rPr>
              <a:t>Click to edit Master title style</a:t>
            </a:r>
            <a:endParaRPr lang="en-US">
              <a:effectLst/>
            </a:endParaRPr>
          </a:p>
        </p:txBody>
      </p:sp>
      <p:sp>
        <p:nvSpPr>
          <p:cNvPr id="3" name="Picture Placeholder 2"/>
          <p:cNvSpPr>
            <a:spLocks noGrp="1"/>
          </p:cNvSpPr>
          <p:nvPr>
            <p:ph type="pic" idx="1"/>
          </p:nvPr>
        </p:nvSpPr>
        <p:spPr>
          <a:xfrm>
            <a:off x="1792288" y="612775"/>
            <a:ext cx="5486400" cy="4114800"/>
          </a:xfrm>
          <a:effectLst/>
        </p:spPr>
        <p:txBody>
          <a:bodyPr/>
          <a:lstStyle>
            <a:lvl1pPr marL="0" indent="0">
              <a:buNone/>
              <a:defRPr sz="3200">
                <a:effectLst/>
              </a:defRPr>
            </a:lvl1pPr>
            <a:lvl2pPr marL="457200" indent="0">
              <a:buNone/>
              <a:defRPr sz="2800">
                <a:effectLst/>
              </a:defRPr>
            </a:lvl2pPr>
            <a:lvl3pPr marL="914400" indent="0">
              <a:buNone/>
              <a:defRPr sz="2400">
                <a:effectLst/>
              </a:defRPr>
            </a:lvl3pPr>
            <a:lvl4pPr marL="1371600" indent="0">
              <a:buNone/>
              <a:defRPr sz="2000">
                <a:effectLst/>
              </a:defRPr>
            </a:lvl4pPr>
            <a:lvl5pPr marL="1828800" indent="0">
              <a:buNone/>
              <a:defRPr sz="2000">
                <a:effectLst/>
              </a:defRPr>
            </a:lvl5pPr>
            <a:lvl6pPr marL="2286000" indent="0">
              <a:buNone/>
              <a:defRPr sz="2000">
                <a:effectLst/>
              </a:defRPr>
            </a:lvl6pPr>
            <a:lvl7pPr marL="2743200" indent="0">
              <a:buNone/>
              <a:defRPr sz="2000">
                <a:effectLst/>
              </a:defRPr>
            </a:lvl7pPr>
            <a:lvl8pPr marL="3200400" indent="0">
              <a:buNone/>
              <a:defRPr sz="2000">
                <a:effectLst/>
              </a:defRPr>
            </a:lvl8pPr>
            <a:lvl9pPr marL="3657600" indent="0">
              <a:buNone/>
              <a:defRPr sz="2000">
                <a:effectLst/>
              </a:defRPr>
            </a:lvl9pPr>
          </a:lstStyle>
          <a:p>
            <a:endParaRPr lang="en-US">
              <a:effectLst/>
            </a:endParaRPr>
          </a:p>
        </p:txBody>
      </p:sp>
      <p:sp>
        <p:nvSpPr>
          <p:cNvPr id="4" name="Text Placeholder 3"/>
          <p:cNvSpPr>
            <a:spLocks noGrp="1"/>
          </p:cNvSpPr>
          <p:nvPr>
            <p:ph type="body" sz="half" idx="2"/>
          </p:nvPr>
        </p:nvSpPr>
        <p:spPr>
          <a:xfrm>
            <a:off x="1792288" y="5367338"/>
            <a:ext cx="5486400" cy="804862"/>
          </a:xfrm>
          <a:effectLst/>
        </p:spPr>
        <p:txBody>
          <a:bodyPr/>
          <a:lstStyle>
            <a:lvl1pPr marL="0" indent="0">
              <a:buNone/>
              <a:defRPr sz="1400">
                <a:effectLst/>
              </a:defRPr>
            </a:lvl1pPr>
            <a:lvl2pPr marL="457200" indent="0">
              <a:buNone/>
              <a:defRPr sz="1200">
                <a:effectLst/>
              </a:defRPr>
            </a:lvl2pPr>
            <a:lvl3pPr marL="914400" indent="0">
              <a:buNone/>
              <a:defRPr sz="1000">
                <a:effectLst/>
              </a:defRPr>
            </a:lvl3pPr>
            <a:lvl4pPr marL="1371600" indent="0">
              <a:buNone/>
              <a:defRPr sz="900">
                <a:effectLst/>
              </a:defRPr>
            </a:lvl4pPr>
            <a:lvl5pPr marL="1828800" indent="0">
              <a:buNone/>
              <a:defRPr sz="900">
                <a:effectLst/>
              </a:defRPr>
            </a:lvl5pPr>
            <a:lvl6pPr marL="2286000" indent="0">
              <a:buNone/>
              <a:defRPr sz="900">
                <a:effectLst/>
              </a:defRPr>
            </a:lvl6pPr>
            <a:lvl7pPr marL="2743200" indent="0">
              <a:buNone/>
              <a:defRPr sz="900">
                <a:effectLst/>
              </a:defRPr>
            </a:lvl7pPr>
            <a:lvl8pPr marL="3200400" indent="0">
              <a:buNone/>
              <a:defRPr sz="900">
                <a:effectLst/>
              </a:defRPr>
            </a:lvl8pPr>
            <a:lvl9pPr marL="3657600" indent="0">
              <a:buNone/>
              <a:defRPr sz="900">
                <a:effectLst/>
              </a:defRPr>
            </a:lvl9pPr>
          </a:lstStyle>
          <a:p>
            <a:pPr lvl="0"/>
            <a:r>
              <a:rPr lang="en-US" smtClean="0">
                <a:effectLst/>
              </a:rPr>
              <a:t>Click to edit Master text styles</a:t>
            </a:r>
          </a:p>
        </p:txBody>
      </p:sp>
      <p:sp>
        <p:nvSpPr>
          <p:cNvPr id="5" name="Date Placeholder 4"/>
          <p:cNvSpPr>
            <a:spLocks noGrp="1"/>
          </p:cNvSpPr>
          <p:nvPr>
            <p:ph type="dt" sz="half" idx="3"/>
          </p:nvPr>
        </p:nvSpPr>
        <p:spPr>
          <a:effectLst/>
        </p:spPr>
        <p:txBody>
          <a:bodyPr/>
          <a:lstStyle/>
          <a:p>
            <a:fld id="{E8FD0B7A-F5DD-4F40-B4CB-3B2C354B893A}" type="datetimeFigureOut">
              <a:rPr lang="en-US" smtClean="0">
                <a:effectLst/>
              </a:rPr>
              <a:t>4/1/17</a:t>
            </a:fld>
            <a:endParaRPr lang="en-US">
              <a:effectLst/>
            </a:endParaRPr>
          </a:p>
        </p:txBody>
      </p:sp>
      <p:sp>
        <p:nvSpPr>
          <p:cNvPr id="6" name="Footer Placeholder 5"/>
          <p:cNvSpPr>
            <a:spLocks noGrp="1"/>
          </p:cNvSpPr>
          <p:nvPr>
            <p:ph type="ftr" sz="quarter" idx="4"/>
          </p:nvPr>
        </p:nvSpPr>
        <p:spPr>
          <a:effectLst/>
        </p:spPr>
        <p:txBody>
          <a:bodyPr/>
          <a:lstStyle/>
          <a:p>
            <a:endParaRPr lang="en-US">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a:effectLst/>
              </a:rPr>
              <a:t>‹#›</a:t>
            </a:fld>
            <a:endParaRPr lang="en-US">
              <a:effectLst/>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a:effectLst/>
      </p:grpSpPr>
      <p:sp>
        <p:nvSpPr>
          <p:cNvPr id="2" name="Title Placeholder 1"/>
          <p:cNvSpPr>
            <a:spLocks noGrp="1"/>
          </p:cNvSpPr>
          <p:nvPr>
            <p:ph type="title"/>
          </p:nvPr>
        </p:nvSpPr>
        <p:spPr>
          <a:xfrm>
            <a:off x="457200" y="274638"/>
            <a:ext cx="8229600" cy="1143000"/>
          </a:xfrm>
          <a:prstGeom prst="rect">
            <a:avLst/>
          </a:prstGeom>
          <a:effectLst/>
        </p:spPr>
        <p:txBody>
          <a:bodyPr vert="horz" lIns="91440" tIns="45720" rIns="91440" bIns="45720" rtlCol="0" anchor="ctr">
            <a:normAutofit/>
          </a:bodyPr>
          <a:lstStyle/>
          <a:p>
            <a:r>
              <a:rPr lang="en-US" smtClean="0">
                <a:effectLst/>
              </a:rPr>
              <a:t>Click to edit Master title style</a:t>
            </a:r>
            <a:endParaRPr lang="en-US">
              <a:effectLst/>
            </a:endParaRPr>
          </a:p>
        </p:txBody>
      </p:sp>
      <p:sp>
        <p:nvSpPr>
          <p:cNvPr id="3" name="Text Placeholder 2"/>
          <p:cNvSpPr>
            <a:spLocks noGrp="1"/>
          </p:cNvSpPr>
          <p:nvPr>
            <p:ph type="body" idx="1"/>
          </p:nvPr>
        </p:nvSpPr>
        <p:spPr>
          <a:xfrm>
            <a:off x="457200" y="1600200"/>
            <a:ext cx="8229600" cy="4525963"/>
          </a:xfrm>
          <a:prstGeom prst="rect">
            <a:avLst/>
          </a:prstGeom>
          <a:effectLst/>
        </p:spPr>
        <p:txBody>
          <a:bodyPr vert="horz" lIns="91440" tIns="45720" rIns="91440" bIns="45720" rtlCol="0">
            <a:normAutofit/>
          </a:bodyPr>
          <a:lstStyle/>
          <a:p>
            <a:pPr lvl="0"/>
            <a:r>
              <a:rPr lang="en-US" smtClean="0">
                <a:effectLst/>
              </a:rPr>
              <a:t>Click to edit Master text styles</a:t>
            </a:r>
          </a:p>
          <a:p>
            <a:pPr lvl="1"/>
            <a:r>
              <a:rPr lang="en-US" smtClean="0">
                <a:effectLst/>
              </a:rPr>
              <a:t>Second level</a:t>
            </a:r>
          </a:p>
          <a:p>
            <a:pPr lvl="2"/>
            <a:r>
              <a:rPr lang="en-US" smtClean="0">
                <a:effectLst/>
              </a:rPr>
              <a:t>Third level</a:t>
            </a:r>
          </a:p>
          <a:p>
            <a:pPr lvl="3"/>
            <a:r>
              <a:rPr lang="en-US" smtClean="0">
                <a:effectLst/>
              </a:rPr>
              <a:t>Fourth level</a:t>
            </a:r>
          </a:p>
          <a:p>
            <a:pPr lvl="4"/>
            <a:r>
              <a:rPr lang="en-US" smtClean="0">
                <a:effectLst/>
              </a:rPr>
              <a:t>Fifth level</a:t>
            </a:r>
            <a:endParaRPr lang="en-US">
              <a:effectLst/>
            </a:endParaRPr>
          </a:p>
        </p:txBody>
      </p:sp>
      <p:sp>
        <p:nvSpPr>
          <p:cNvPr id="4" name="Date Placeholder 3"/>
          <p:cNvSpPr>
            <a:spLocks noGrp="1"/>
          </p:cNvSpPr>
          <p:nvPr>
            <p:ph type="dt" sz="half" idx="2"/>
          </p:nvPr>
        </p:nvSpPr>
        <p:spPr>
          <a:xfrm>
            <a:off x="457200" y="6356350"/>
            <a:ext cx="2133600" cy="365125"/>
          </a:xfrm>
          <a:prstGeom prst="rect">
            <a:avLst/>
          </a:prstGeom>
          <a:effectLst/>
        </p:spPr>
        <p:txBody>
          <a:bodyPr vert="horz" lIns="91440" tIns="45720" rIns="91440" bIns="45720" rtlCol="0" anchor="ctr"/>
          <a:lstStyle>
            <a:lvl1pPr algn="l">
              <a:defRPr sz="1200">
                <a:solidFill>
                  <a:schemeClr val="tx1">
                    <a:tint val="75000"/>
                  </a:schemeClr>
                </a:solidFill>
                <a:effectLst/>
              </a:defRPr>
            </a:lvl1pPr>
          </a:lstStyle>
          <a:p>
            <a:fld id="{E8FD0B7A-F5DD-4F40-B4CB-3B2C354B893A}" type="datetimeFigureOut">
              <a:rPr lang="en-US" smtClean="0">
                <a:effectLst/>
              </a:rPr>
              <a:t>4/1/17</a:t>
            </a:fld>
            <a:endParaRPr lang="en-US">
              <a:effectLst/>
            </a:endParaRPr>
          </a:p>
        </p:txBody>
      </p:sp>
      <p:sp>
        <p:nvSpPr>
          <p:cNvPr id="5" name="Footer Placeholder 4"/>
          <p:cNvSpPr>
            <a:spLocks noGrp="1"/>
          </p:cNvSpPr>
          <p:nvPr>
            <p:ph type="ftr" sz="quarter" idx="3"/>
          </p:nvPr>
        </p:nvSpPr>
        <p:spPr>
          <a:xfrm>
            <a:off x="3124200" y="6356350"/>
            <a:ext cx="2895600" cy="365125"/>
          </a:xfrm>
          <a:prstGeom prst="rect">
            <a:avLst/>
          </a:prstGeom>
          <a:effectLst/>
        </p:spPr>
        <p:txBody>
          <a:bodyPr vert="horz" lIns="91440" tIns="45720" rIns="91440" bIns="45720" rtlCol="0" anchor="ctr"/>
          <a:lstStyle>
            <a:lvl1pPr algn="ctr">
              <a:defRPr sz="1200">
                <a:solidFill>
                  <a:schemeClr val="tx1">
                    <a:tint val="75000"/>
                  </a:schemeClr>
                </a:solidFill>
                <a:effectLst/>
              </a:defRPr>
            </a:lvl1pPr>
          </a:lstStyle>
          <a:p>
            <a:endParaRPr lang="en-US">
              <a:effectLst/>
            </a:endParaRPr>
          </a:p>
        </p:txBody>
      </p:sp>
      <p:sp>
        <p:nvSpPr>
          <p:cNvPr id="6" name="Slide Number Placeholder 5"/>
          <p:cNvSpPr>
            <a:spLocks noGrp="1"/>
          </p:cNvSpPr>
          <p:nvPr>
            <p:ph type="sldNum" sz="quarter" idx="4"/>
          </p:nvPr>
        </p:nvSpPr>
        <p:spPr>
          <a:xfrm>
            <a:off x="6553200" y="6356350"/>
            <a:ext cx="2133600" cy="365125"/>
          </a:xfrm>
          <a:prstGeom prst="rect">
            <a:avLst/>
          </a:prstGeom>
          <a:effectLst/>
        </p:spPr>
        <p:txBody>
          <a:bodyPr vert="horz" lIns="91440" tIns="45720" rIns="91440" bIns="45720" rtlCol="0" anchor="ctr"/>
          <a:lstStyle>
            <a:lvl1pPr algn="r">
              <a:defRPr sz="1200">
                <a:solidFill>
                  <a:schemeClr val="tx1">
                    <a:tint val="75000"/>
                  </a:schemeClr>
                </a:solidFill>
                <a:effectLst/>
              </a:defRPr>
            </a:lvl1pPr>
          </a:lstStyle>
          <a:p>
            <a:fld id="{93AE1883-0942-4AA3-9DB2-9C7C3A0314B1}" type="slidenum">
              <a:rPr lang="en-US" smtClean="0">
                <a:effectLst/>
              </a:rPr>
              <a:t>‹#›</a:t>
            </a:fld>
            <a:endParaRPr lang="en-US">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9pPr>
    </p:bodyStyle>
    <p:otherStyle>
      <a:defPPr>
        <a:defRPr lang="en-US">
          <a:effectLst/>
        </a:defRPr>
      </a:defPPr>
      <a:lvl1pPr marL="0" algn="l" defTabSz="914400" rtl="0" eaLnBrk="1" latinLnBrk="0" hangingPunct="1">
        <a:defRPr sz="1800" kern="1200">
          <a:solidFill>
            <a:schemeClr val="tx1"/>
          </a:solidFill>
          <a:effectLst/>
          <a:latin typeface="+mn-lt"/>
          <a:ea typeface="+mn-ea"/>
          <a:cs typeface="+mn-cs"/>
        </a:defRPr>
      </a:lvl1pPr>
      <a:lvl2pPr marL="457200" algn="l" defTabSz="914400" rtl="0" eaLnBrk="1" latinLnBrk="0" hangingPunct="1">
        <a:defRPr sz="1800" kern="1200">
          <a:solidFill>
            <a:schemeClr val="tx1"/>
          </a:solidFill>
          <a:effectLst/>
          <a:latin typeface="+mn-lt"/>
          <a:ea typeface="+mn-ea"/>
          <a:cs typeface="+mn-cs"/>
        </a:defRPr>
      </a:lvl2pPr>
      <a:lvl3pPr marL="914400" algn="l" defTabSz="914400" rtl="0" eaLnBrk="1" latinLnBrk="0" hangingPunct="1">
        <a:defRPr sz="1800" kern="1200">
          <a:solidFill>
            <a:schemeClr val="tx1"/>
          </a:solidFill>
          <a:effectLst/>
          <a:latin typeface="+mn-lt"/>
          <a:ea typeface="+mn-ea"/>
          <a:cs typeface="+mn-cs"/>
        </a:defRPr>
      </a:lvl3pPr>
      <a:lvl4pPr marL="1371600" algn="l" defTabSz="914400" rtl="0" eaLnBrk="1" latinLnBrk="0" hangingPunct="1">
        <a:defRPr sz="1800" kern="1200">
          <a:solidFill>
            <a:schemeClr val="tx1"/>
          </a:solidFill>
          <a:effectLst/>
          <a:latin typeface="+mn-lt"/>
          <a:ea typeface="+mn-ea"/>
          <a:cs typeface="+mn-cs"/>
        </a:defRPr>
      </a:lvl4pPr>
      <a:lvl5pPr marL="1828800" algn="l" defTabSz="914400" rtl="0" eaLnBrk="1" latinLnBrk="0" hangingPunct="1">
        <a:defRPr sz="1800" kern="1200">
          <a:solidFill>
            <a:schemeClr val="tx1"/>
          </a:solidFill>
          <a:effectLst/>
          <a:latin typeface="+mn-lt"/>
          <a:ea typeface="+mn-ea"/>
          <a:cs typeface="+mn-cs"/>
        </a:defRPr>
      </a:lvl5pPr>
      <a:lvl6pPr marL="2286000" algn="l" defTabSz="914400" rtl="0" eaLnBrk="1" latinLnBrk="0" hangingPunct="1">
        <a:defRPr sz="1800" kern="1200">
          <a:solidFill>
            <a:schemeClr val="tx1"/>
          </a:solidFill>
          <a:effectLst/>
          <a:latin typeface="+mn-lt"/>
          <a:ea typeface="+mn-ea"/>
          <a:cs typeface="+mn-cs"/>
        </a:defRPr>
      </a:lvl6pPr>
      <a:lvl7pPr marL="2743200" algn="l" defTabSz="914400" rtl="0" eaLnBrk="1" latinLnBrk="0" hangingPunct="1">
        <a:defRPr sz="1800" kern="1200">
          <a:solidFill>
            <a:schemeClr val="tx1"/>
          </a:solidFill>
          <a:effectLst/>
          <a:latin typeface="+mn-lt"/>
          <a:ea typeface="+mn-ea"/>
          <a:cs typeface="+mn-cs"/>
        </a:defRPr>
      </a:lvl7pPr>
      <a:lvl8pPr marL="3200400" algn="l" defTabSz="914400" rtl="0" eaLnBrk="1" latinLnBrk="0" hangingPunct="1">
        <a:defRPr sz="1800" kern="1200">
          <a:solidFill>
            <a:schemeClr val="tx1"/>
          </a:solidFill>
          <a:effectLst/>
          <a:latin typeface="+mn-lt"/>
          <a:ea typeface="+mn-ea"/>
          <a:cs typeface="+mn-cs"/>
        </a:defRPr>
      </a:lvl8pPr>
      <a:lvl9pPr marL="3657600" algn="l" defTabSz="914400" rtl="0" eaLnBrk="1" latinLnBrk="0" hangingPunct="1">
        <a:defRPr sz="1800" kern="1200">
          <a:solidFill>
            <a:schemeClr val="tx1"/>
          </a:solidFill>
          <a:effectLst/>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3.xml"/><Relationship Id="rId5" Type="http://schemas.openxmlformats.org/officeDocument/2006/relationships/hyperlink" Target="http://www.statista.com/statistics/283261/annual-expenditure-of-us-millennials/" TargetMode="External"/><Relationship Id="rId6"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slide" Target="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4.xml"/><Relationship Id="rId5" Type="http://schemas.openxmlformats.org/officeDocument/2006/relationships/hyperlink" Target="http://www.statista.com/statistics/317783/us-millennials--preferred-grocery-shopping-location/" TargetMode="External"/><Relationship Id="rId6" Type="http://schemas.openxmlformats.org/officeDocument/2006/relationships/chart" Target="../charts/chart5.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5.xml"/><Relationship Id="rId5" Type="http://schemas.openxmlformats.org/officeDocument/2006/relationships/hyperlink" Target="http://www.statista.com/statistics/317798/us-millennials--most-important-aspects-when-choosing-where-to-shop/" TargetMode="External"/><Relationship Id="rId6"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6.xml"/><Relationship Id="rId5" Type="http://schemas.openxmlformats.org/officeDocument/2006/relationships/hyperlink" Target="http://www.statista.com/statistics/500505/us-millenials-number-of-shopping-trips-per-household-by-store-type/" TargetMode="External"/><Relationship Id="rId6" Type="http://schemas.openxmlformats.org/officeDocument/2006/relationships/chart" Target="../charts/chart7.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7.xml"/><Relationship Id="rId5" Type="http://schemas.openxmlformats.org/officeDocument/2006/relationships/hyperlink" Target="http://www.statista.com/statistics/500514/us-millennials-basket-ring-per-shopping-trip-by-store-type/" TargetMode="External"/><Relationship Id="rId6" Type="http://schemas.openxmlformats.org/officeDocument/2006/relationships/chart" Target="../charts/chart8.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8.xml"/><Relationship Id="rId5" Type="http://schemas.openxmlformats.org/officeDocument/2006/relationships/hyperlink" Target="http://www.statista.com/statistics/482877/new-product-purchase-on-last-grocery-trip-worldwide-by-generation/" TargetMode="External"/><Relationship Id="rId6" Type="http://schemas.openxmlformats.org/officeDocument/2006/relationships/chart" Target="../charts/chart9.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9.xml"/><Relationship Id="rId5" Type="http://schemas.openxmlformats.org/officeDocument/2006/relationships/hyperlink" Target="http://www.statista.com/statistics/490730/us-consumers-grocery-shopping-list-usage-generation/" TargetMode="External"/><Relationship Id="rId6" Type="http://schemas.openxmlformats.org/officeDocument/2006/relationships/chart" Target="../charts/chart10.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0.xml"/><Relationship Id="rId5" Type="http://schemas.openxmlformats.org/officeDocument/2006/relationships/hyperlink" Target="http://www.statista.com/statistics/510685/us-millennials-when-do-you-typically-make-a-shopping-list/" TargetMode="External"/><Relationship Id="rId6" Type="http://schemas.openxmlformats.org/officeDocument/2006/relationships/chart" Target="../charts/chart11.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1.xml"/><Relationship Id="rId5" Type="http://schemas.openxmlformats.org/officeDocument/2006/relationships/hyperlink" Target="http://www.statista.com/statistics/493242/household-penetration-rate-of-alcoholic-beverages-among-asian-american-millennial-womenus/" TargetMode="External"/><Relationship Id="rId6" Type="http://schemas.openxmlformats.org/officeDocument/2006/relationships/chart" Target="../charts/chart12.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2.xml"/><Relationship Id="rId5" Type="http://schemas.openxmlformats.org/officeDocument/2006/relationships/hyperlink" Target="http://www.statista.com/statistics/541794/change-coupon-use-us-consumers-by-generation/" TargetMode="External"/><Relationship Id="rId6" Type="http://schemas.openxmlformats.org/officeDocument/2006/relationships/chart" Target="../charts/chart13.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3.xml"/><Relationship Id="rId5" Type="http://schemas.openxmlformats.org/officeDocument/2006/relationships/hyperlink" Target="http://www.statista.com/statistics/541813/change-of-mailed-paper-coupon-use-us-consumers-by-generation/" TargetMode="External"/><Relationship Id="rId6" Type="http://schemas.openxmlformats.org/officeDocument/2006/relationships/chart" Target="../charts/chart14.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4.xml"/><Relationship Id="rId5" Type="http://schemas.openxmlformats.org/officeDocument/2006/relationships/hyperlink" Target="http://www.statista.com/statistics/541830/change-newspaper-coupon-use-us-consumers-by-generation/" TargetMode="External"/><Relationship Id="rId6" Type="http://schemas.openxmlformats.org/officeDocument/2006/relationships/chart" Target="../charts/chart15.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5.xml"/><Relationship Id="rId5" Type="http://schemas.openxmlformats.org/officeDocument/2006/relationships/hyperlink" Target="http://www.statista.com/statistics/541868/change-of-paperless-discount-use-us-consumers-by-generation/" TargetMode="External"/><Relationship Id="rId6" Type="http://schemas.openxmlformats.org/officeDocument/2006/relationships/chart" Target="../charts/chart16.xml"/><Relationship Id="rId1" Type="http://schemas.openxmlformats.org/officeDocument/2006/relationships/slideLayout" Target="../slideLayouts/slideLayout7.xml"/><Relationship Id="rId2" Type="http://schemas.openxmlformats.org/officeDocument/2006/relationships/slide" Target="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6.xml"/><Relationship Id="rId5" Type="http://schemas.openxmlformats.org/officeDocument/2006/relationships/hyperlink" Target="http://www.statista.com/statistics/317804/us-millennials--product-categories-purchased-online/" TargetMode="External"/><Relationship Id="rId6" Type="http://schemas.openxmlformats.org/officeDocument/2006/relationships/chart" Target="../charts/chart17.xml"/><Relationship Id="rId1" Type="http://schemas.openxmlformats.org/officeDocument/2006/relationships/slideLayout" Target="../slideLayouts/slideLayout7.xml"/><Relationship Id="rId2"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7.xml"/><Relationship Id="rId5" Type="http://schemas.openxmlformats.org/officeDocument/2006/relationships/hyperlink" Target="http://www.statista.com/statistics/513009/percentage-of-us-shoppers-who-have-used-an-online-channel-for-groceries-by-generation/" TargetMode="External"/><Relationship Id="rId6" Type="http://schemas.openxmlformats.org/officeDocument/2006/relationships/chart" Target="../charts/chart18.xml"/><Relationship Id="rId1" Type="http://schemas.openxmlformats.org/officeDocument/2006/relationships/slideLayout" Target="../slideLayouts/slideLayout7.xml"/><Relationship Id="rId2" Type="http://schemas.openxmlformats.org/officeDocument/2006/relationships/slide" Target="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8.xml"/><Relationship Id="rId5" Type="http://schemas.openxmlformats.org/officeDocument/2006/relationships/hyperlink" Target="http://www.statista.com/statistics/513082/percentage-of-us-millennial-shoppers-who-have-used-an-online-channel-for-groceries/" TargetMode="External"/><Relationship Id="rId6" Type="http://schemas.openxmlformats.org/officeDocument/2006/relationships/chart" Target="../charts/chart19.xml"/><Relationship Id="rId1" Type="http://schemas.openxmlformats.org/officeDocument/2006/relationships/slideLayout" Target="../slideLayouts/slideLayout7.xml"/><Relationship Id="rId2" Type="http://schemas.openxmlformats.org/officeDocument/2006/relationships/slide" Target="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69.xml"/><Relationship Id="rId5" Type="http://schemas.openxmlformats.org/officeDocument/2006/relationships/hyperlink" Target="http://www.statista.com/statistics/516709/share-of-global-consumers-who-use-a-virtual-supermarket-by-generation/" TargetMode="External"/><Relationship Id="rId6" Type="http://schemas.openxmlformats.org/officeDocument/2006/relationships/chart" Target="../charts/chart20.xml"/><Relationship Id="rId1" Type="http://schemas.openxmlformats.org/officeDocument/2006/relationships/slideLayout" Target="../slideLayouts/slideLayout7.xml"/><Relationship Id="rId2" Type="http://schemas.openxmlformats.org/officeDocument/2006/relationships/slide" Target="slide2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0.xml"/><Relationship Id="rId5" Type="http://schemas.openxmlformats.org/officeDocument/2006/relationships/hyperlink" Target="http://www.statista.com/statistics/516715/share-of-global-consumers-who-use-an-online-automatic-subscription-by-generation/" TargetMode="External"/><Relationship Id="rId6" Type="http://schemas.openxmlformats.org/officeDocument/2006/relationships/chart" Target="../charts/chart21.xml"/><Relationship Id="rId1" Type="http://schemas.openxmlformats.org/officeDocument/2006/relationships/slideLayout" Target="../slideLayouts/slideLayout7.xml"/><Relationship Id="rId2" Type="http://schemas.openxmlformats.org/officeDocument/2006/relationships/slide" Target="slide24.xml"/></Relationships>
</file>

<file path=ppt/slides/_rels/slide3.xml.rels><?xml version="1.0" encoding="UTF-8" standalone="yes"?>
<Relationships xmlns="http://schemas.openxmlformats.org/package/2006/relationships"><Relationship Id="rId11" Type="http://schemas.openxmlformats.org/officeDocument/2006/relationships/slide" Target="slide16.xml"/><Relationship Id="rId12" Type="http://schemas.openxmlformats.org/officeDocument/2006/relationships/slide" Target="slide17.xml"/><Relationship Id="rId13" Type="http://schemas.openxmlformats.org/officeDocument/2006/relationships/slide" Target="slide18.xml"/><Relationship Id="rId14" Type="http://schemas.openxmlformats.org/officeDocument/2006/relationships/slide" Target="slide19.xml"/><Relationship Id="rId15" Type="http://schemas.openxmlformats.org/officeDocument/2006/relationships/slide" Target="slide20.xml"/><Relationship Id="rId16" Type="http://schemas.openxmlformats.org/officeDocument/2006/relationships/slide" Target="slide21.xml"/><Relationship Id="rId17" Type="http://schemas.openxmlformats.org/officeDocument/2006/relationships/slide" Target="slide22.xml"/><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slide" Target="slide7.xml"/><Relationship Id="rId4" Type="http://schemas.openxmlformats.org/officeDocument/2006/relationships/slide" Target="slide8.xml"/><Relationship Id="rId5" Type="http://schemas.openxmlformats.org/officeDocument/2006/relationships/slide" Target="slide9.xml"/><Relationship Id="rId6" Type="http://schemas.openxmlformats.org/officeDocument/2006/relationships/slide" Target="slide10.xml"/><Relationship Id="rId7" Type="http://schemas.openxmlformats.org/officeDocument/2006/relationships/slide" Target="slide12.xml"/><Relationship Id="rId8" Type="http://schemas.openxmlformats.org/officeDocument/2006/relationships/slide" Target="slide13.xml"/><Relationship Id="rId9" Type="http://schemas.openxmlformats.org/officeDocument/2006/relationships/slide" Target="slide14.xml"/><Relationship Id="rId10" Type="http://schemas.openxmlformats.org/officeDocument/2006/relationships/slide" Target="slide1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1.xml"/><Relationship Id="rId5" Type="http://schemas.openxmlformats.org/officeDocument/2006/relationships/hyperlink" Target="http://www.statista.com/statistics/516718/share-of-global-consumers-who-ordered-groceries-online-for-home-delivery-by-generation/" TargetMode="External"/><Relationship Id="rId6" Type="http://schemas.openxmlformats.org/officeDocument/2006/relationships/chart" Target="../charts/chart22.xml"/><Relationship Id="rId1" Type="http://schemas.openxmlformats.org/officeDocument/2006/relationships/slideLayout" Target="../slideLayouts/slideLayout7.xml"/><Relationship Id="rId2" Type="http://schemas.openxmlformats.org/officeDocument/2006/relationships/slide" Target="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2.xml"/><Relationship Id="rId5" Type="http://schemas.openxmlformats.org/officeDocument/2006/relationships/hyperlink" Target="http://www.statista.com/statistics/490755/us-shoppers-self-assessment-of-diet-generation/" TargetMode="External"/><Relationship Id="rId6" Type="http://schemas.openxmlformats.org/officeDocument/2006/relationships/chart" Target="../charts/chart23.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3.xml"/><Relationship Id="rId5" Type="http://schemas.openxmlformats.org/officeDocument/2006/relationships/hyperlink" Target="http://www.statista.com/statistics/512932/perceived-health-risks-of-us-millennials-by-type/" TargetMode="External"/><Relationship Id="rId6" Type="http://schemas.openxmlformats.org/officeDocument/2006/relationships/chart" Target="../charts/chart24.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4.xml"/><Relationship Id="rId5" Type="http://schemas.openxmlformats.org/officeDocument/2006/relationships/hyperlink" Target="http://www.statista.com/statistics/512991/eating-approaches-used-by-us-millennials-in-the-past-12-months/" TargetMode="External"/><Relationship Id="rId6" Type="http://schemas.openxmlformats.org/officeDocument/2006/relationships/chart" Target="../charts/chart25.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5.xml"/><Relationship Id="rId5" Type="http://schemas.openxmlformats.org/officeDocument/2006/relationships/hyperlink" Target="http://www.statista.com/statistics/526035/when-are-you-most-likely-to-turn-to-your-favorite-comfort-food-by-generation/" TargetMode="External"/><Relationship Id="rId6" Type="http://schemas.openxmlformats.org/officeDocument/2006/relationships/chart" Target="../charts/chart26.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6.xml"/><Relationship Id="rId5" Type="http://schemas.openxmlformats.org/officeDocument/2006/relationships/hyperlink" Target="http://www.statista.com/statistics/526000/us-consumers-favorite-pizza-crust-style-by-generation/" TargetMode="External"/><Relationship Id="rId6" Type="http://schemas.openxmlformats.org/officeDocument/2006/relationships/chart" Target="../charts/chart27.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7.xml"/><Relationship Id="rId5" Type="http://schemas.openxmlformats.org/officeDocument/2006/relationships/hyperlink" Target="http://www.statista.com/statistics/509235/us-wine-sales-share-by-demographic/" TargetMode="External"/><Relationship Id="rId6" Type="http://schemas.openxmlformats.org/officeDocument/2006/relationships/chart" Target="../charts/chart28.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4" Type="http://schemas.openxmlformats.org/officeDocument/2006/relationships/image" Target="../media/image4.png"/><Relationship Id="rId5" Type="http://schemas.openxmlformats.org/officeDocument/2006/relationships/slide" Target="slide78.xml"/><Relationship Id="rId6" Type="http://schemas.openxmlformats.org/officeDocument/2006/relationships/hyperlink" Target="http://www.statista.com/statistics/514026/us-millennials-rating-of-factors-when-buying-foods-and-beverages-by-type/" TargetMode="External"/><Relationship Id="rId7" Type="http://schemas.openxmlformats.org/officeDocument/2006/relationships/chart" Target="../charts/chart29.xml"/><Relationship Id="rId8" Type="http://schemas.openxmlformats.org/officeDocument/2006/relationships/image" Target="../media/image6.png"/><Relationship Id="rId9" Type="http://schemas.openxmlformats.org/officeDocument/2006/relationships/oleObject" Target="../embeddings/oleObject2.bin"/><Relationship Id="rId10"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79.xml"/><Relationship Id="rId5" Type="http://schemas.openxmlformats.org/officeDocument/2006/relationships/hyperlink" Target="http://www.statista.com/statistics/310626/us-consumers--importance-of-organic-when-buying-groceries-by-generation/" TargetMode="External"/><Relationship Id="rId6" Type="http://schemas.openxmlformats.org/officeDocument/2006/relationships/chart" Target="../charts/chart30.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xml.rels><?xml version="1.0" encoding="UTF-8" standalone="yes"?>
<Relationships xmlns="http://schemas.openxmlformats.org/package/2006/relationships"><Relationship Id="rId11" Type="http://schemas.openxmlformats.org/officeDocument/2006/relationships/slide" Target="slide33.xml"/><Relationship Id="rId12" Type="http://schemas.openxmlformats.org/officeDocument/2006/relationships/slide" Target="slide34.xml"/><Relationship Id="rId13" Type="http://schemas.openxmlformats.org/officeDocument/2006/relationships/slide" Target="slide35.xml"/><Relationship Id="rId14" Type="http://schemas.openxmlformats.org/officeDocument/2006/relationships/slide" Target="slide36.xml"/><Relationship Id="rId15" Type="http://schemas.openxmlformats.org/officeDocument/2006/relationships/slide" Target="slide37.xml"/><Relationship Id="rId16" Type="http://schemas.openxmlformats.org/officeDocument/2006/relationships/slide" Target="slide38.xml"/><Relationship Id="rId17" Type="http://schemas.openxmlformats.org/officeDocument/2006/relationships/slide" Target="slide39.xml"/><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slide" Target="slide23.xml"/><Relationship Id="rId4" Type="http://schemas.openxmlformats.org/officeDocument/2006/relationships/slide" Target="slide25.xml"/><Relationship Id="rId5" Type="http://schemas.openxmlformats.org/officeDocument/2006/relationships/slide" Target="slide26.xml"/><Relationship Id="rId6" Type="http://schemas.openxmlformats.org/officeDocument/2006/relationships/slide" Target="slide27.xml"/><Relationship Id="rId7" Type="http://schemas.openxmlformats.org/officeDocument/2006/relationships/slide" Target="slide28.xml"/><Relationship Id="rId8" Type="http://schemas.openxmlformats.org/officeDocument/2006/relationships/slide" Target="slide29.xml"/><Relationship Id="rId9" Type="http://schemas.openxmlformats.org/officeDocument/2006/relationships/slide" Target="slide30.xml"/><Relationship Id="rId10" Type="http://schemas.openxmlformats.org/officeDocument/2006/relationships/slide" Target="slide3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0.xml"/><Relationship Id="rId5" Type="http://schemas.openxmlformats.org/officeDocument/2006/relationships/hyperlink" Target="http://www.statista.com/statistics/310637/us-consumers--importance-of-vegan-when-buying-groceries-by-generation/" TargetMode="External"/><Relationship Id="rId6" Type="http://schemas.openxmlformats.org/officeDocument/2006/relationships/chart" Target="../charts/chart31.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1.xml"/><Relationship Id="rId5" Type="http://schemas.openxmlformats.org/officeDocument/2006/relationships/hyperlink" Target="http://www.statista.com/statistics/310620/us-consumers--importance-of-frozen-when-buying-groceries-by-generation/" TargetMode="External"/><Relationship Id="rId6" Type="http://schemas.openxmlformats.org/officeDocument/2006/relationships/chart" Target="../charts/chart32.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2.xml"/><Relationship Id="rId5" Type="http://schemas.openxmlformats.org/officeDocument/2006/relationships/hyperlink" Target="http://www.statista.com/statistics/310624/us-consumers--importance-of-genetically-modified-when-buying-groceries-by-generation/" TargetMode="External"/><Relationship Id="rId6" Type="http://schemas.openxmlformats.org/officeDocument/2006/relationships/chart" Target="../charts/chart33.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3.xml"/><Relationship Id="rId5" Type="http://schemas.openxmlformats.org/officeDocument/2006/relationships/hyperlink" Target="http://www.statista.com/statistics/310598/us-consumers--importance-of-natural-when-buying-groceries-by-generation/" TargetMode="External"/><Relationship Id="rId6" Type="http://schemas.openxmlformats.org/officeDocument/2006/relationships/chart" Target="../charts/chart34.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4.xml"/><Relationship Id="rId5" Type="http://schemas.openxmlformats.org/officeDocument/2006/relationships/hyperlink" Target="http://www.statista.com/statistics/310635/us-consumers--importance-of-gluten-when-buying-groceries-by-generation/" TargetMode="External"/><Relationship Id="rId6" Type="http://schemas.openxmlformats.org/officeDocument/2006/relationships/chart" Target="../charts/chart35.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5.xml"/><Relationship Id="rId5" Type="http://schemas.openxmlformats.org/officeDocument/2006/relationships/hyperlink" Target="http://www.statista.com/statistics/310613/us-consumers--importance-of-high-fructose-corn-syrup-when-buying-groceries-by-generation/" TargetMode="External"/><Relationship Id="rId6" Type="http://schemas.openxmlformats.org/officeDocument/2006/relationships/chart" Target="../charts/chart36.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6.xml"/><Relationship Id="rId5" Type="http://schemas.openxmlformats.org/officeDocument/2006/relationships/hyperlink" Target="http://www.statista.com/statistics/310120/us-consumers--importance-of-freshness-when-buying-groceries-by-generation/" TargetMode="External"/><Relationship Id="rId6" Type="http://schemas.openxmlformats.org/officeDocument/2006/relationships/chart" Target="../charts/chart37.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7.xml"/><Relationship Id="rId5" Type="http://schemas.openxmlformats.org/officeDocument/2006/relationships/hyperlink" Target="http://www.statista.com/statistics/310618/us-consumers--importance-of-packaged-food-when-buying-groceries-by-generation/" TargetMode="External"/><Relationship Id="rId6" Type="http://schemas.openxmlformats.org/officeDocument/2006/relationships/chart" Target="../charts/chart38.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88.xml"/><Relationship Id="rId5" Type="http://schemas.openxmlformats.org/officeDocument/2006/relationships/hyperlink" Target="http://www.statista.com/statistics/310605/us-consumers--importance-of-preservatives-when-buying-groceries-by-generation/" TargetMode="External"/><Relationship Id="rId6" Type="http://schemas.openxmlformats.org/officeDocument/2006/relationships/chart" Target="../charts/chart39.xml"/><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40.xml"/><Relationship Id="rId4" Type="http://schemas.openxmlformats.org/officeDocument/2006/relationships/slide" Target="slide41.xml"/><Relationship Id="rId5" Type="http://schemas.openxmlformats.org/officeDocument/2006/relationships/slide" Target="slide42.xml"/><Relationship Id="rId6" Type="http://schemas.openxmlformats.org/officeDocument/2006/relationships/slide" Target="slide43.xml"/><Relationship Id="rId7" Type="http://schemas.openxmlformats.org/officeDocument/2006/relationships/slide" Target="slide44.xml"/><Relationship Id="rId8" Type="http://schemas.openxmlformats.org/officeDocument/2006/relationships/slide" Target="slide45.xml"/><Relationship Id="rId9" Type="http://schemas.openxmlformats.org/officeDocument/2006/relationships/slide" Target="slide46.xml"/><Relationship Id="rId10" Type="http://schemas.openxmlformats.org/officeDocument/2006/relationships/slide" Target="slide47.xml"/><Relationship Id="rId11" Type="http://schemas.openxmlformats.org/officeDocument/2006/relationships/slide" Target="slide48.xml"/><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281697/us-population-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80095/likeliness-of-spending-and-saving-usa-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80142/saving-behaviour-usa-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283261/annual-expenditure-of-us-millennials/"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7783/us-millennials--preferred-grocery-shopping-loc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7798/us-millennials--most-important-aspects-when-choosing-where-to-shop/"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00505/us-millenials-number-of-shopping-trips-per-household-by-store-type/"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00514/us-millennials-basket-ring-per-shopping-trip-by-store-type/"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482877/new-product-purchase-on-last-grocery-trip-worldwide-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490730/us-consumers-grocery-shopping-list-usage-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0685/us-millennials-when-do-you-typically-make-a-shopping-list/"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493242/household-penetration-rate-of-alcoholic-beverages-among-asian-american-millennial-womenus/"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41794/change-coupon-use-us-consumer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41813/change-of-mailed-paper-coupon-use-us-consumer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41830/change-newspaper-coupon-use-us-consumer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41868/change-of-paperless-discount-use-us-consumer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7804/us-millennials--product-categories-purchased-online/"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3009/percentage-of-us-shoppers-who-have-used-an-online-channel-for-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3082/percentage-of-us-millennial-shoppers-who-have-used-an-online-channel-for-groceries/"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6709/share-of-global-consumers-who-use-a-virtual-supermarket-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0.xml"/><Relationship Id="rId5" Type="http://schemas.openxmlformats.org/officeDocument/2006/relationships/hyperlink" Target="http://www.statista.com/statistics/281697/us-population-by-generation/" TargetMode="External"/><Relationship Id="rId6"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slide" Target="slide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6715/share-of-global-consumers-who-use-an-online-automatic-subscription-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6718/share-of-global-consumers-who-ordered-groceries-online-for-home-delivery-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490755/us-shoppers-self-assessment-of-diet-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2932/perceived-health-risks-of-us-millennials-by-type/"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2991/eating-approaches-used-by-us-millennials-in-the-past-12-months/"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26035/when-are-you-most-likely-to-turn-to-your-favorite-comfort-food-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26000/us-consumers-favorite-pizza-crust-style-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09235/us-wine-sales-share-by-demographic/"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514026/us-millennials-rating-of-factors-when-buying-foods-and-beverages-by-type/"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26/us-consumers--importance-of-organic-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51.xml"/><Relationship Id="rId5" Type="http://schemas.openxmlformats.org/officeDocument/2006/relationships/hyperlink" Target="http://www.statista.com/statistics/380095/likeliness-of-spending-and-saving-usa-by-generation/" TargetMode="External"/><Relationship Id="rId6" Type="http://schemas.openxmlformats.org/officeDocument/2006/relationships/chart" Target="../charts/chart2.xml"/><Relationship Id="rId1" Type="http://schemas.openxmlformats.org/officeDocument/2006/relationships/slideLayout" Target="../slideLayouts/slideLayout7.xml"/><Relationship Id="rId2" Type="http://schemas.openxmlformats.org/officeDocument/2006/relationships/slide" Target="slide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37/us-consumers--importance-of-vegan-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20/us-consumers--importance-of-frozen-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24/us-consumers--importance-of-genetically-modified-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598/us-consumers--importance-of-natural-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35/us-consumers--importance-of-gluten-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13/us-consumers--importance-of-high-fructose-corn-syrup-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120/us-consumers--importance-of-freshness-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18/us-consumers--importance-of-packaged-food-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statista.com/statistics/310605/us-consumers--importance-of-preservatives-when-buying-groceries-by-generation/" TargetMode="External"/><Relationship Id="rId1" Type="http://schemas.openxmlformats.org/officeDocument/2006/relationships/slideLayout" Target="../slideLayouts/slideLayout7.xml"/><Relationship Id="rId2" Type="http://schemas.openxmlformats.org/officeDocument/2006/relationships/slide" Target="slide49.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4" Type="http://schemas.openxmlformats.org/officeDocument/2006/relationships/image" Target="../media/image4.png"/><Relationship Id="rId5" Type="http://schemas.openxmlformats.org/officeDocument/2006/relationships/slide" Target="slide52.xml"/><Relationship Id="rId6" Type="http://schemas.openxmlformats.org/officeDocument/2006/relationships/hyperlink" Target="http://www.statista.com/statistics/380142/saving-behaviour-usa-by-generation/" TargetMode="External"/><Relationship Id="rId7" Type="http://schemas.openxmlformats.org/officeDocument/2006/relationships/chart" Target="../charts/chart3.xml"/><Relationship Id="rId8" Type="http://schemas.openxmlformats.org/officeDocument/2006/relationships/image" Target="../media/image6.png"/><Relationship Id="rId9" Type="http://schemas.openxmlformats.org/officeDocument/2006/relationships/oleObject" Target="../embeddings/oleObject1.bin"/><Relationship Id="rId10"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2"/>
          <a:stretch>
            <a:fillRect/>
          </a:stretch>
        </a:blipFill>
        <a:effectLst/>
      </p:bgPr>
    </p:bg>
    <p:spTree>
      <p:nvGrpSpPr>
        <p:cNvPr id="1" name=""/>
        <p:cNvGrpSpPr/>
        <p:nvPr/>
      </p:nvGrpSpPr>
      <p:grpSpPr>
        <a:xfrm>
          <a:off x="0" y="0"/>
          <a:ext cx="0" cy="0"/>
          <a:chOff x="0" y="0"/>
          <a:chExt cx="0" cy="0"/>
        </a:xfrm>
        <a:effectLst/>
      </p:grpSpPr>
      <p:sp>
        <p:nvSpPr>
          <p:cNvPr id="2" name="New shape"/>
          <p:cNvSpPr/>
          <p:nvPr/>
        </p:nvSpPr>
        <p:spPr>
          <a:xfrm>
            <a:off x="342000" y="1612800"/>
            <a:ext cx="8182800" cy="3600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ormAutofit/>
          </a:bodyPr>
          <a:lstStyle/>
          <a:p>
            <a:pPr algn="l">
              <a:lnSpc>
                <a:spcPct val="100000"/>
              </a:lnSpc>
            </a:pPr>
            <a:r>
              <a:rPr sz="4200" b="1">
                <a:solidFill>
                  <a:srgbClr val="FFFFFF"/>
                </a:solidFill>
                <a:effectLst/>
                <a:latin typeface="Arial"/>
              </a:rPr>
              <a:t>Millennials in the U.S.: Grocery shopping behavior</a:t>
            </a:r>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Overview Millennials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53</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10</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Generation Y: annual expenditure of U.S. consumers in 2013 and 2020 (in trillion U.S. dollars)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Annual expenditure of U.S. Millennials 2013 and 2020</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Accenture; </a:t>
            </a:r>
            <a:r>
              <a:rPr sz="700">
                <a:solidFill>
                  <a:srgbClr val="808080"/>
                </a:solidFill>
                <a:effectLst/>
                <a:latin typeface="Arial"/>
                <a:hlinkClick r:id="rId5"/>
              </a:rPr>
              <a:t>ID 283261</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2"/>
          <a:stretch>
            <a:fillRect/>
          </a:stretch>
        </a:blipFill>
        <a:effectLst/>
      </p:bgPr>
    </p:bg>
    <p:spTree>
      <p:nvGrpSpPr>
        <p:cNvPr id="1" name=""/>
        <p:cNvGrpSpPr/>
        <p:nvPr/>
      </p:nvGrpSpPr>
      <p:grpSpPr>
        <a:xfrm>
          <a:off x="0" y="0"/>
          <a:ext cx="0" cy="0"/>
          <a:chOff x="0" y="0"/>
          <a:ch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Grocery shopping</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Millennials in the U.S.: Grocery shopping behavior</a:t>
            </a:r>
          </a:p>
        </p:txBody>
      </p:sp>
      <p:sp>
        <p:nvSpPr>
          <p:cNvPr id="4" name="New shape"/>
          <p:cNvSpPr/>
          <p:nvPr/>
        </p:nvSpPr>
        <p:spPr>
          <a:xfrm>
            <a:off x="482600" y="3898900"/>
            <a:ext cx="317500" cy="3048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54</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12</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Where do Millennials shop for groceries?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preferred grocery shopping location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2014; 1,559; Millennial grocery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PLMA; Surveylab; </a:t>
            </a:r>
            <a:r>
              <a:rPr sz="700">
                <a:solidFill>
                  <a:srgbClr val="808080"/>
                </a:solidFill>
                <a:effectLst/>
                <a:latin typeface="Arial"/>
                <a:hlinkClick r:id="rId5"/>
              </a:rPr>
              <a:t>ID 317783</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55</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13</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matters most to Millennials when choosing where to shop?</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most important aspects when choosing where to shop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2014; 1,559; Millennial grocery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PLMA; Surveylab; </a:t>
            </a:r>
            <a:r>
              <a:rPr sz="700">
                <a:solidFill>
                  <a:srgbClr val="808080"/>
                </a:solidFill>
                <a:effectLst/>
                <a:latin typeface="Arial"/>
                <a:hlinkClick r:id="rId5"/>
              </a:rPr>
              <a:t>ID 317798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56</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14</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Millennial consumers: number of shopping trips per household in the United States in 2014, by store type*</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number of shopping trips per household by store type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52 weeks ending December 27, 2014</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a:t>
            </a:r>
            <a:r>
              <a:rPr sz="700">
                <a:solidFill>
                  <a:srgbClr val="808080"/>
                </a:solidFill>
                <a:effectLst/>
                <a:latin typeface="Arial"/>
                <a:hlinkClick r:id="rId5"/>
              </a:rPr>
              <a:t>ID 500505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57</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15</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Basket size per shopping trip of Millennial consumers in the United States in 2014, by store type (in U.S. dollars)*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basket ring per shopping trip by store type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52 weeks ending December 27, 2014</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a:t>
            </a:r>
            <a:r>
              <a:rPr sz="700">
                <a:solidFill>
                  <a:srgbClr val="808080"/>
                </a:solidFill>
                <a:effectLst/>
                <a:latin typeface="Arial"/>
                <a:hlinkClick r:id="rId5"/>
              </a:rPr>
              <a:t>ID 500514</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58</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16</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who purchased a new product on their last grocery shopping trip worldwide in 2015,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New product purchase on last grocery trip worldwide by generation 2015</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Worldwide; February 23 to March 13, 2015; &gt; 30,000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a:t>
            </a:r>
            <a:r>
              <a:rPr sz="700">
                <a:solidFill>
                  <a:srgbClr val="808080"/>
                </a:solidFill>
                <a:effectLst/>
                <a:latin typeface="Arial"/>
                <a:hlinkClick r:id="rId5"/>
              </a:rPr>
              <a:t>ID 482877</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59</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Grocery shopping list usage among U.S. consumers in 2015,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grocery shopping list usage 2015,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2015; 18 years and older; 2,265; U.S. consumers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FMI; </a:t>
            </a:r>
            <a:r>
              <a:rPr sz="700">
                <a:solidFill>
                  <a:srgbClr val="808080"/>
                </a:solidFill>
                <a:effectLst/>
                <a:latin typeface="Arial"/>
                <a:hlinkClick r:id="rId5"/>
              </a:rPr>
              <a:t>ID 490730</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dirty="0">
                <a:solidFill>
                  <a:srgbClr val="808080"/>
                </a:solidFill>
                <a:effectLst/>
                <a:latin typeface="Arial"/>
              </a:rPr>
              <a:t>Further information regarding this statistic can be found on </a:t>
            </a:r>
            <a:r>
              <a:rPr sz="700" dirty="0">
                <a:solidFill>
                  <a:srgbClr val="808080"/>
                </a:solidFill>
                <a:effectLst/>
                <a:latin typeface="Arial"/>
                <a:hlinkClick r:id="rId4" action="ppaction://hlinksldjump"/>
              </a:rPr>
              <a:t>page 60</a:t>
            </a:r>
            <a:r>
              <a:rPr sz="700" dirty="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18</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Millennials: When do you typically make a shopping list?*</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Food shopping planning habits of U.S. Millennial consumers 2015</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2015; 18 years and older; 2,265; U.S. primary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FMI; The Hartman Group; Harris Interactive; </a:t>
            </a:r>
            <a:r>
              <a:rPr sz="700">
                <a:solidFill>
                  <a:srgbClr val="808080"/>
                </a:solidFill>
                <a:effectLst/>
                <a:latin typeface="Arial"/>
                <a:hlinkClick r:id="rId5"/>
              </a:rPr>
              <a:t>ID 510685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61</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19</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Household penetration rate of alcoholic beverages among Asian-American Millennial women in the United States in 2014, by type*</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Asian-Americans: household penetration rate of alcoholic beverages in the U.S.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52 weeks ending December 27, 2014</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a:t>
            </a:r>
            <a:r>
              <a:rPr sz="700">
                <a:solidFill>
                  <a:srgbClr val="808080"/>
                </a:solidFill>
                <a:effectLst/>
                <a:latin typeface="Arial"/>
                <a:hlinkClick r:id="rId5"/>
              </a:rPr>
              <a:t>ID 493242</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2"/>
          <a:stretch>
            <a:fillRect/>
          </a:stretch>
        </a:blipFill>
        <a:effectLst/>
      </p:bgPr>
    </p:bg>
    <p:spTree>
      <p:nvGrpSpPr>
        <p:cNvPr id="1" name=""/>
        <p:cNvGrpSpPr/>
        <p:nvPr/>
      </p:nvGrpSpPr>
      <p:grpSpPr>
        <a:xfrm>
          <a:off x="0" y="0"/>
          <a:ext cx="0" cy="0"/>
          <a:chOff x="0" y="0"/>
          <a:ch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Table of Contents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Millennials in the U.S.: Grocery shopping behavior</a:t>
            </a:r>
          </a:p>
        </p:txBody>
      </p:sp>
      <p:sp>
        <p:nvSpPr>
          <p:cNvPr id="4" name="New shape"/>
          <p:cNvSpPr/>
          <p:nvPr/>
        </p:nvSpPr>
        <p:spPr>
          <a:xfrm>
            <a:off x="482600" y="3898900"/>
            <a:ext cx="317500" cy="3048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62</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20</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coupon use among consumers in the United States in 2015,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coupon use 2015,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Third quarter of 2015; 18 years and older; 1,000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NCH Marketing Services; </a:t>
            </a:r>
            <a:r>
              <a:rPr sz="700">
                <a:solidFill>
                  <a:srgbClr val="808080"/>
                </a:solidFill>
                <a:effectLst/>
                <a:latin typeface="Arial"/>
                <a:hlinkClick r:id="rId5"/>
              </a:rPr>
              <a:t>ID 541794</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63</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21</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mailed paper coupon use among U.S. consumers 2015,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mailed paper coupon use 2015,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Third quarter of 2015; 18 years and older; 1,000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NCH Marketing Services; </a:t>
            </a:r>
            <a:r>
              <a:rPr sz="700">
                <a:solidFill>
                  <a:srgbClr val="808080"/>
                </a:solidFill>
                <a:effectLst/>
                <a:latin typeface="Arial"/>
                <a:hlinkClick r:id="rId5"/>
              </a:rPr>
              <a:t>ID 541813</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64</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22</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newspaper coupon use among U.S. consumers 2015,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newspaper coupon use 2015,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Third quarter of 2015; 18 years and older; 1,000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NCH Marketing Services; </a:t>
            </a:r>
            <a:r>
              <a:rPr sz="700">
                <a:solidFill>
                  <a:srgbClr val="808080"/>
                </a:solidFill>
                <a:effectLst/>
                <a:latin typeface="Arial"/>
                <a:hlinkClick r:id="rId5"/>
              </a:rPr>
              <a:t>ID 541830</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65</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23</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paperless discount use among U.S. consumers 2015,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paperless discount use 2015,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Third quarter of 2015; 18 years and older; 1,000</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NCH Marketing Services; </a:t>
            </a:r>
            <a:r>
              <a:rPr sz="700">
                <a:solidFill>
                  <a:srgbClr val="808080"/>
                </a:solidFill>
                <a:effectLst/>
                <a:latin typeface="Arial"/>
                <a:hlinkClick r:id="rId5"/>
              </a:rPr>
              <a:t>ID 541868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2"/>
          <a:stretch>
            <a:fillRect/>
          </a:stretch>
        </a:blipFill>
        <a:effectLst/>
      </p:bgPr>
    </p:bg>
    <p:spTree>
      <p:nvGrpSpPr>
        <p:cNvPr id="1" name=""/>
        <p:cNvGrpSpPr/>
        <p:nvPr/>
      </p:nvGrpSpPr>
      <p:grpSpPr>
        <a:xfrm>
          <a:off x="0" y="0"/>
          <a:ext cx="0" cy="0"/>
          <a:chOff x="0" y="0"/>
          <a:ch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Online grocery shopping</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Millennials in the U.S.: Grocery shopping behavior</a:t>
            </a:r>
          </a:p>
        </p:txBody>
      </p:sp>
      <p:sp>
        <p:nvSpPr>
          <p:cNvPr id="4" name="New shape"/>
          <p:cNvSpPr/>
          <p:nvPr/>
        </p:nvSpPr>
        <p:spPr>
          <a:xfrm>
            <a:off x="482600" y="3898900"/>
            <a:ext cx="317500" cy="3048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Online 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66</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25</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Which product categories do Millennials shop online?</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product categories purchased online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2014; 1,559; Millennial grocery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PLMA; Surveylab; </a:t>
            </a:r>
            <a:r>
              <a:rPr sz="700">
                <a:solidFill>
                  <a:srgbClr val="808080"/>
                </a:solidFill>
                <a:effectLst/>
                <a:latin typeface="Arial"/>
                <a:hlinkClick r:id="rId5"/>
              </a:rPr>
              <a:t>ID 317804</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Online 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67</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26</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Percentage of U.S. shoppers who have used an online channel for groceries within the past 30 days,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shoppers who have used an online channel for groceries 2015,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2015; 18 years and older; 2,265; U.S. primary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FMI; The Hartman Group; Harris Interactive; </a:t>
            </a:r>
            <a:r>
              <a:rPr sz="700">
                <a:solidFill>
                  <a:srgbClr val="808080"/>
                </a:solidFill>
                <a:effectLst/>
                <a:latin typeface="Arial"/>
                <a:hlinkClick r:id="rId5"/>
              </a:rPr>
              <a:t>ID 513009</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Online 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68</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Percentage of U.S. Millennial shoppers who have used an online channel for groceries within the past 30 days*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 shoppers who have used an online channel for groceries 2014-2015</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2015; 18 years and older; 2,265; U.S. primary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FMI; The Hartman Group; Harris Interactive; </a:t>
            </a:r>
            <a:r>
              <a:rPr sz="700">
                <a:solidFill>
                  <a:srgbClr val="808080"/>
                </a:solidFill>
                <a:effectLst/>
                <a:latin typeface="Arial"/>
                <a:hlinkClick r:id="rId5"/>
              </a:rPr>
              <a:t>ID 513082</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Online 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69</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28</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consumers who used a virtual supermarket for grocery shopping worldwide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Online grocery shopping: using a virtual supermarket 2014,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Worldwide; August 13 to September 5, 2014; more than 30,000*; respondents with online access only</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a:t>
            </a:r>
            <a:r>
              <a:rPr sz="700">
                <a:solidFill>
                  <a:srgbClr val="808080"/>
                </a:solidFill>
                <a:effectLst/>
                <a:latin typeface="Arial"/>
                <a:hlinkClick r:id="rId5"/>
              </a:rPr>
              <a:t>ID 516709</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Online 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70</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29</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consumers who used an online automatic subscription for grocery shopping worldwide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Grocery shopping: using an online automatic subscription 2014,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Worldwide; August 13 to September 5, 2014; more than 30,000*; respondents with online access only</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a:t>
            </a:r>
            <a:r>
              <a:rPr sz="700">
                <a:solidFill>
                  <a:srgbClr val="808080"/>
                </a:solidFill>
                <a:effectLst/>
                <a:latin typeface="Arial"/>
                <a:hlinkClick r:id="rId5"/>
              </a:rPr>
              <a:t>ID 516715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6350" y="6223000"/>
            <a:ext cx="9169400" cy="6477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New shape"/>
          <p:cNvSpPr/>
          <p:nvPr/>
        </p:nvSpPr>
        <p:spPr>
          <a:xfrm>
            <a:off x="393700" y="787400"/>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Overview Millennials</a:t>
            </a:r>
          </a:p>
        </p:txBody>
      </p:sp>
      <p:sp>
        <p:nvSpPr>
          <p:cNvPr id="4" name="New shape"/>
          <p:cNvSpPr/>
          <p:nvPr/>
        </p:nvSpPr>
        <p:spPr>
          <a:xfrm>
            <a:off x="393700" y="1217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3" action="ppaction://hlinksldjump"/>
              </a:rPr>
              <a:t>07</a:t>
            </a:r>
            <a:r>
              <a:rPr sz="1200">
                <a:solidFill>
                  <a:srgbClr val="4F4F4F"/>
                </a:solidFill>
                <a:effectLst/>
                <a:latin typeface="Arial"/>
              </a:rPr>
              <a:t>     Number of people in the U.S. 2030, by generation</a:t>
            </a:r>
          </a:p>
        </p:txBody>
      </p:sp>
      <p:sp>
        <p:nvSpPr>
          <p:cNvPr id="5" name="New shape"/>
          <p:cNvSpPr/>
          <p:nvPr/>
        </p:nvSpPr>
        <p:spPr>
          <a:xfrm>
            <a:off x="393700" y="1471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4" action="ppaction://hlinksldjump"/>
              </a:rPr>
              <a:t>08</a:t>
            </a:r>
            <a:r>
              <a:rPr sz="1200">
                <a:solidFill>
                  <a:srgbClr val="4F4F4F"/>
                </a:solidFill>
                <a:effectLst/>
                <a:latin typeface="Arial"/>
              </a:rPr>
              <a:t>     Likeliness of spending/saving in the U.S 2014, by generation</a:t>
            </a:r>
          </a:p>
        </p:txBody>
      </p:sp>
      <p:sp>
        <p:nvSpPr>
          <p:cNvPr id="6" name="New shape"/>
          <p:cNvSpPr/>
          <p:nvPr/>
        </p:nvSpPr>
        <p:spPr>
          <a:xfrm>
            <a:off x="393700" y="1725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5" action="ppaction://hlinksldjump"/>
              </a:rPr>
              <a:t>09</a:t>
            </a:r>
            <a:r>
              <a:rPr sz="1200">
                <a:solidFill>
                  <a:srgbClr val="4F4F4F"/>
                </a:solidFill>
                <a:effectLst/>
                <a:latin typeface="Arial"/>
              </a:rPr>
              <a:t>     Saving behavior in the U.S. 2014, by generation</a:t>
            </a:r>
          </a:p>
        </p:txBody>
      </p:sp>
      <p:sp>
        <p:nvSpPr>
          <p:cNvPr id="7" name="New shape"/>
          <p:cNvSpPr/>
          <p:nvPr/>
        </p:nvSpPr>
        <p:spPr>
          <a:xfrm>
            <a:off x="393700" y="1979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6" action="ppaction://hlinksldjump"/>
              </a:rPr>
              <a:t>10</a:t>
            </a:r>
            <a:r>
              <a:rPr sz="1200">
                <a:solidFill>
                  <a:srgbClr val="4F4F4F"/>
                </a:solidFill>
                <a:effectLst/>
                <a:latin typeface="Arial"/>
              </a:rPr>
              <a:t>     Annual expenditure of U.S. Millennials 2013 and 2020</a:t>
            </a:r>
          </a:p>
        </p:txBody>
      </p:sp>
      <p:sp>
        <p:nvSpPr>
          <p:cNvPr id="8" name="New shape"/>
          <p:cNvSpPr/>
          <p:nvPr/>
        </p:nvSpPr>
        <p:spPr>
          <a:xfrm>
            <a:off x="393700" y="2360026"/>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Grocery shopping</a:t>
            </a:r>
          </a:p>
        </p:txBody>
      </p:sp>
      <p:sp>
        <p:nvSpPr>
          <p:cNvPr id="9" name="New shape"/>
          <p:cNvSpPr/>
          <p:nvPr/>
        </p:nvSpPr>
        <p:spPr>
          <a:xfrm>
            <a:off x="393700" y="2789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7" action="ppaction://hlinksldjump"/>
              </a:rPr>
              <a:t>12</a:t>
            </a:r>
            <a:r>
              <a:rPr sz="1200">
                <a:solidFill>
                  <a:srgbClr val="4F4F4F"/>
                </a:solidFill>
                <a:effectLst/>
                <a:latin typeface="Arial"/>
              </a:rPr>
              <a:t>     U.S. Millennials' preferred grocery shopping location 2014</a:t>
            </a:r>
          </a:p>
        </p:txBody>
      </p:sp>
      <p:sp>
        <p:nvSpPr>
          <p:cNvPr id="10" name="New shape"/>
          <p:cNvSpPr/>
          <p:nvPr/>
        </p:nvSpPr>
        <p:spPr>
          <a:xfrm>
            <a:off x="393700" y="3043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8" action="ppaction://hlinksldjump"/>
              </a:rPr>
              <a:t>13</a:t>
            </a:r>
            <a:r>
              <a:rPr sz="1200">
                <a:solidFill>
                  <a:srgbClr val="4F4F4F"/>
                </a:solidFill>
                <a:effectLst/>
                <a:latin typeface="Arial"/>
              </a:rPr>
              <a:t>     U.S. Millennials' most important aspects when choosing where to shop 2014</a:t>
            </a:r>
          </a:p>
        </p:txBody>
      </p:sp>
      <p:sp>
        <p:nvSpPr>
          <p:cNvPr id="11" name="New shape"/>
          <p:cNvSpPr/>
          <p:nvPr/>
        </p:nvSpPr>
        <p:spPr>
          <a:xfrm>
            <a:off x="393700" y="3297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9" action="ppaction://hlinksldjump"/>
              </a:rPr>
              <a:t>14</a:t>
            </a:r>
            <a:r>
              <a:rPr sz="1200">
                <a:solidFill>
                  <a:srgbClr val="4F4F4F"/>
                </a:solidFill>
                <a:effectLst/>
                <a:latin typeface="Arial"/>
              </a:rPr>
              <a:t>     U.S. Millennials: number of shopping trips per household by store type 2014</a:t>
            </a:r>
          </a:p>
        </p:txBody>
      </p:sp>
      <p:sp>
        <p:nvSpPr>
          <p:cNvPr id="12" name="New shape"/>
          <p:cNvSpPr/>
          <p:nvPr/>
        </p:nvSpPr>
        <p:spPr>
          <a:xfrm>
            <a:off x="393700" y="3551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0" action="ppaction://hlinksldjump"/>
              </a:rPr>
              <a:t>15</a:t>
            </a:r>
            <a:r>
              <a:rPr sz="1200">
                <a:solidFill>
                  <a:srgbClr val="4F4F4F"/>
                </a:solidFill>
                <a:effectLst/>
                <a:latin typeface="Arial"/>
              </a:rPr>
              <a:t>     U.S. Millennials: basket ring per shopping trip by store type 2014</a:t>
            </a:r>
          </a:p>
        </p:txBody>
      </p:sp>
      <p:sp>
        <p:nvSpPr>
          <p:cNvPr id="13" name="New shape"/>
          <p:cNvSpPr/>
          <p:nvPr/>
        </p:nvSpPr>
        <p:spPr>
          <a:xfrm>
            <a:off x="393700" y="3805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1" action="ppaction://hlinksldjump"/>
              </a:rPr>
              <a:t>16</a:t>
            </a:r>
            <a:r>
              <a:rPr sz="1200">
                <a:solidFill>
                  <a:srgbClr val="4F4F4F"/>
                </a:solidFill>
                <a:effectLst/>
                <a:latin typeface="Arial"/>
              </a:rPr>
              <a:t>     New product purchase on last grocery trip worldwide by generation 2015</a:t>
            </a:r>
          </a:p>
        </p:txBody>
      </p:sp>
      <p:sp>
        <p:nvSpPr>
          <p:cNvPr id="14" name="New shape"/>
          <p:cNvSpPr/>
          <p:nvPr/>
        </p:nvSpPr>
        <p:spPr>
          <a:xfrm>
            <a:off x="393700" y="4059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2" action="ppaction://hlinksldjump"/>
              </a:rPr>
              <a:t>17</a:t>
            </a:r>
            <a:r>
              <a:rPr sz="1200">
                <a:solidFill>
                  <a:srgbClr val="4F4F4F"/>
                </a:solidFill>
                <a:effectLst/>
                <a:latin typeface="Arial"/>
              </a:rPr>
              <a:t>     U.S. consumers' grocery shopping list usage 2015, by generation</a:t>
            </a:r>
          </a:p>
        </p:txBody>
      </p:sp>
      <p:sp>
        <p:nvSpPr>
          <p:cNvPr id="15" name="New shape"/>
          <p:cNvSpPr/>
          <p:nvPr/>
        </p:nvSpPr>
        <p:spPr>
          <a:xfrm>
            <a:off x="393700" y="4313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3" action="ppaction://hlinksldjump"/>
              </a:rPr>
              <a:t>18</a:t>
            </a:r>
            <a:r>
              <a:rPr sz="1200">
                <a:solidFill>
                  <a:srgbClr val="4F4F4F"/>
                </a:solidFill>
                <a:effectLst/>
                <a:latin typeface="Arial"/>
              </a:rPr>
              <a:t>     Food shopping planning habits of U.S. Millennial consumers 2015</a:t>
            </a:r>
          </a:p>
        </p:txBody>
      </p:sp>
      <p:sp>
        <p:nvSpPr>
          <p:cNvPr id="16" name="New shape"/>
          <p:cNvSpPr/>
          <p:nvPr/>
        </p:nvSpPr>
        <p:spPr>
          <a:xfrm>
            <a:off x="393700" y="4567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4" action="ppaction://hlinksldjump"/>
              </a:rPr>
              <a:t>19</a:t>
            </a:r>
            <a:r>
              <a:rPr sz="1200">
                <a:solidFill>
                  <a:srgbClr val="4F4F4F"/>
                </a:solidFill>
                <a:effectLst/>
                <a:latin typeface="Arial"/>
              </a:rPr>
              <a:t>     Asian-Americans: household penetration rate of alcoholic beverages in the U.S. 2014</a:t>
            </a:r>
          </a:p>
        </p:txBody>
      </p:sp>
      <p:sp>
        <p:nvSpPr>
          <p:cNvPr id="17" name="New shape"/>
          <p:cNvSpPr/>
          <p:nvPr/>
        </p:nvSpPr>
        <p:spPr>
          <a:xfrm>
            <a:off x="393700" y="4821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5" action="ppaction://hlinksldjump"/>
              </a:rPr>
              <a:t>20</a:t>
            </a:r>
            <a:r>
              <a:rPr sz="1200">
                <a:solidFill>
                  <a:srgbClr val="4F4F4F"/>
                </a:solidFill>
                <a:effectLst/>
                <a:latin typeface="Arial"/>
              </a:rPr>
              <a:t>     U.S. consumers: change of coupon use 2015, by generation</a:t>
            </a:r>
          </a:p>
        </p:txBody>
      </p:sp>
      <p:sp>
        <p:nvSpPr>
          <p:cNvPr id="18" name="New shape"/>
          <p:cNvSpPr/>
          <p:nvPr/>
        </p:nvSpPr>
        <p:spPr>
          <a:xfrm>
            <a:off x="393700" y="5075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6" action="ppaction://hlinksldjump"/>
              </a:rPr>
              <a:t>21</a:t>
            </a:r>
            <a:r>
              <a:rPr sz="1200">
                <a:solidFill>
                  <a:srgbClr val="4F4F4F"/>
                </a:solidFill>
                <a:effectLst/>
                <a:latin typeface="Arial"/>
              </a:rPr>
              <a:t>     U.S. consumers: change of mailed paper coupon use 2015, by generation</a:t>
            </a:r>
          </a:p>
        </p:txBody>
      </p:sp>
      <p:sp>
        <p:nvSpPr>
          <p:cNvPr id="19" name="New shape"/>
          <p:cNvSpPr/>
          <p:nvPr/>
        </p:nvSpPr>
        <p:spPr>
          <a:xfrm>
            <a:off x="393700" y="5329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7" action="ppaction://hlinksldjump"/>
              </a:rPr>
              <a:t>22</a:t>
            </a:r>
            <a:r>
              <a:rPr sz="1200">
                <a:solidFill>
                  <a:srgbClr val="4F4F4F"/>
                </a:solidFill>
                <a:effectLst/>
                <a:latin typeface="Arial"/>
              </a:rPr>
              <a:t>     U.S. consumers: change of newspaper coupon use 2015, by generation</a:t>
            </a:r>
          </a:p>
        </p:txBody>
      </p:sp>
    </p:spTree>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Online grocery shopping</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71</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30</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consumers who ordered groceries online for home delivery worldwide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Grocery shopping: ordering online for home delivery 2014,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Worldwide; August 13 to September 5, 2014; more than 30,000*; respondents with online access only</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Nielsen; </a:t>
            </a:r>
            <a:r>
              <a:rPr sz="700">
                <a:solidFill>
                  <a:srgbClr val="808080"/>
                </a:solidFill>
                <a:effectLst/>
                <a:latin typeface="Arial"/>
                <a:hlinkClick r:id="rId5"/>
              </a:rPr>
              <a:t>ID 516718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bg>
      <p:bgPr>
        <a:blipFill dpi="0">
          <a:blip r:embed="rId2"/>
          <a:stretch>
            <a:fillRect/>
          </a:stretch>
        </a:blipFill>
        <a:effectLst/>
      </p:bgPr>
    </p:bg>
    <p:spTree>
      <p:nvGrpSpPr>
        <p:cNvPr id="1" name=""/>
        <p:cNvGrpSpPr/>
        <p:nvPr/>
      </p:nvGrpSpPr>
      <p:grpSpPr>
        <a:xfrm>
          <a:off x="0" y="0"/>
          <a:ext cx="0" cy="0"/>
          <a:chOff x="0" y="0"/>
          <a:ch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Food and nutrition patterns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Millennials in the U.S.: Grocery shopping behavior</a:t>
            </a:r>
          </a:p>
        </p:txBody>
      </p:sp>
      <p:sp>
        <p:nvSpPr>
          <p:cNvPr id="4" name="New shape"/>
          <p:cNvSpPr/>
          <p:nvPr/>
        </p:nvSpPr>
        <p:spPr>
          <a:xfrm>
            <a:off x="482600" y="3898900"/>
            <a:ext cx="317500" cy="3048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72</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32</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Self-assessment of health of diet among U.S. shoppers in 2016,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shoppers' self-assessment of diet 2016,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2016; 18 years and older; 1,056; U.S. consumers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FMI; </a:t>
            </a:r>
            <a:r>
              <a:rPr sz="700">
                <a:solidFill>
                  <a:srgbClr val="808080"/>
                </a:solidFill>
                <a:effectLst/>
                <a:latin typeface="Arial"/>
                <a:hlinkClick r:id="rId5"/>
              </a:rPr>
              <a:t>ID 490755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73</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33</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Perceived health risks of U.S. Millennials in 2015, by type*</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Perceived health risks of U.S. Millennials 2015, by type</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2015; 18 years and older; 2,265; U.S. primary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FMI; The Hartman Group; Harris Interactive; </a:t>
            </a:r>
            <a:r>
              <a:rPr sz="700">
                <a:solidFill>
                  <a:srgbClr val="808080"/>
                </a:solidFill>
                <a:effectLst/>
                <a:latin typeface="Arial"/>
                <a:hlinkClick r:id="rId5"/>
              </a:rPr>
              <a:t>ID 512932</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74</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34</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U.S. Millennials: Which of these approaches to eating have you used in the past 12 months?*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Eating approaches used by U.S. Millennials 2015, by type</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2015; 18 years and older; 320 Respondents; U.S. primary shoppers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FMI; The Hartman Group; Harris Interactive; </a:t>
            </a:r>
            <a:r>
              <a:rPr sz="700">
                <a:solidFill>
                  <a:srgbClr val="808080"/>
                </a:solidFill>
                <a:effectLst/>
                <a:latin typeface="Arial"/>
                <a:hlinkClick r:id="rId5"/>
              </a:rPr>
              <a:t>ID 512991</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75</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35</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Times when U.S. consumers turn to their favorite comfort food as of December 2015,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times for comfort food in 2015,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December 9 to 14, 2015; 18 years and older; 2,252</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Poll; </a:t>
            </a:r>
            <a:r>
              <a:rPr sz="700">
                <a:solidFill>
                  <a:srgbClr val="808080"/>
                </a:solidFill>
                <a:effectLst/>
                <a:latin typeface="Arial"/>
                <a:hlinkClick r:id="rId5"/>
              </a:rPr>
              <a:t>ID 526035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76</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36</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Popular pizza crust styles among U.S. consumers as of January 2016,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favorite pizza crust styles in 2016,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January 13 to 18, 2016; 18 years and older; 2,193</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Poll; </a:t>
            </a:r>
            <a:r>
              <a:rPr sz="700">
                <a:solidFill>
                  <a:srgbClr val="808080"/>
                </a:solidFill>
                <a:effectLst/>
                <a:latin typeface="Arial"/>
                <a:hlinkClick r:id="rId5"/>
              </a:rPr>
              <a:t>ID 526000</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77</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Wine sales share in the United States in 2016, by demographic</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wine sales share 2016, by demographic</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Silicon Valley Bank; </a:t>
            </a:r>
            <a:r>
              <a:rPr sz="700">
                <a:solidFill>
                  <a:srgbClr val="808080"/>
                </a:solidFill>
                <a:effectLst/>
                <a:latin typeface="Arial"/>
                <a:hlinkClick r:id="rId5"/>
              </a:rPr>
              <a:t>ID 509235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3" action="ppaction://hlinksldjump"/>
              </a:rPr>
              <a:t>Food and nutrition patterns</a:t>
            </a:r>
          </a:p>
        </p:txBody>
      </p:sp>
      <p:sp>
        <p:nvSpPr>
          <p:cNvPr id="3" name="New shape"/>
          <p:cNvSpPr/>
          <p:nvPr/>
        </p:nvSpPr>
        <p:spPr>
          <a:xfrm>
            <a:off x="-6350" y="6223000"/>
            <a:ext cx="9169400" cy="647700"/>
          </a:xfrm>
          <a:prstGeom prst="rect">
            <a:avLst/>
          </a:prstGeom>
          <a:blipFill dpi="0">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5" action="ppaction://hlinksldjump"/>
              </a:rPr>
              <a:t>page 78</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38</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U.S. Millennials' importance of factors when purchasing foods and beverages in 2014, by type*</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rating of factors when buying foods and beverages 2014, by type</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to March 17, 2014; 18-36 years; 2,234 (total survey respondents)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6"/>
              </a:rPr>
              <a:t>ID 514026</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7"/>
          </a:graphicData>
        </a:graphic>
      </p:graphicFrame>
      <p:sp>
        <p:nvSpPr>
          <p:cNvPr id="11" name="New shape"/>
          <p:cNvSpPr/>
          <p:nvPr/>
        </p:nvSpPr>
        <p:spPr>
          <a:xfrm>
            <a:off x="349250" y="5257800"/>
            <a:ext cx="8369300" cy="647700"/>
          </a:xfrm>
          <a:prstGeom prst="rect">
            <a:avLst/>
          </a:prstGeom>
          <a:blipFill dpi="0">
            <a:blip r:embed="rId8"/>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12" name="OleObject"/>
          <p:cNvGraphicFramePr>
            <a:graphicFrameLocks noChangeAspect="1"/>
          </p:cNvGraphicFramePr>
          <p:nvPr/>
        </p:nvGraphicFramePr>
        <p:xfrm>
          <a:off x="7048500" y="5356860"/>
          <a:ext cx="1868424" cy="532765"/>
        </p:xfrm>
        <a:graphic>
          <a:graphicData uri="http://schemas.openxmlformats.org/presentationml/2006/ole">
            <mc:AlternateContent xmlns:mc="http://schemas.openxmlformats.org/markup-compatibility/2006">
              <mc:Choice xmlns:v="urn:schemas-microsoft-com:vml" Requires="v">
                <p:oleObj spid="_x0000_s2050" showAsIcon="1" r:id="rId9" imgW="0" imgH="0" progId="Excel.Sheet.514026">
                  <p:embed/>
                </p:oleObj>
              </mc:Choice>
              <mc:Fallback>
                <p:oleObj showAsIcon="1" r:id="rId9" imgW="0" imgH="0" progId="Excel.Sheet.514026">
                  <p:embed/>
                  <p:pic>
                    <p:nvPicPr>
                      <p:cNvPr id="0" name="Picture 1" descr="rId1"/>
                      <p:cNvPicPr>
                        <a:picLocks noChangeAspect="1" noChangeArrowheads="1"/>
                      </p:cNvPicPr>
                      <p:nvPr/>
                    </p:nvPicPr>
                    <p:blipFill dpi="0">
                      <a:blip r:embed="rId10">
                        <a:extLst>
                          <a:ext uri="{28A0092B-C50C-407E-A947-70E740481C1C}">
                            <a14:useLocalDpi xmlns:a14="http://schemas.microsoft.com/office/drawing/2010/main" val="0"/>
                          </a:ext>
                        </a:extLst>
                      </a:blip>
                      <a:srcRect/>
                      <a:stretch>
                        <a:fillRect/>
                      </a:stretch>
                    </p:blipFill>
                    <p:spPr bwMode="auto">
                      <a:xfrm>
                        <a:off x="7048500" y="5356860"/>
                        <a:ext cx="1868424"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79</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39</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'organic'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organic when buying groceries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310626</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6350" y="6223000"/>
            <a:ext cx="9169400" cy="6477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New shape"/>
          <p:cNvSpPr/>
          <p:nvPr/>
        </p:nvSpPr>
        <p:spPr>
          <a:xfrm>
            <a:off x="393700" y="787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3" action="ppaction://hlinksldjump"/>
              </a:rPr>
              <a:t>23</a:t>
            </a:r>
            <a:r>
              <a:rPr sz="1200">
                <a:solidFill>
                  <a:srgbClr val="4F4F4F"/>
                </a:solidFill>
                <a:effectLst/>
                <a:latin typeface="Arial"/>
              </a:rPr>
              <a:t>     U.S. consumers: change of paperless discount use 2015, by generation</a:t>
            </a:r>
          </a:p>
        </p:txBody>
      </p:sp>
      <p:sp>
        <p:nvSpPr>
          <p:cNvPr id="4" name="New shape"/>
          <p:cNvSpPr/>
          <p:nvPr/>
        </p:nvSpPr>
        <p:spPr>
          <a:xfrm>
            <a:off x="393700" y="1168400"/>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Online grocery shopping</a:t>
            </a:r>
          </a:p>
        </p:txBody>
      </p:sp>
      <p:sp>
        <p:nvSpPr>
          <p:cNvPr id="5" name="New shape"/>
          <p:cNvSpPr/>
          <p:nvPr/>
        </p:nvSpPr>
        <p:spPr>
          <a:xfrm>
            <a:off x="393700" y="1598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4" action="ppaction://hlinksldjump"/>
              </a:rPr>
              <a:t>25</a:t>
            </a:r>
            <a:r>
              <a:rPr sz="1200">
                <a:solidFill>
                  <a:srgbClr val="4F4F4F"/>
                </a:solidFill>
                <a:effectLst/>
                <a:latin typeface="Arial"/>
              </a:rPr>
              <a:t>     U.S. Millennials' product categories purchased online 2014</a:t>
            </a:r>
          </a:p>
        </p:txBody>
      </p:sp>
      <p:sp>
        <p:nvSpPr>
          <p:cNvPr id="6" name="New shape"/>
          <p:cNvSpPr/>
          <p:nvPr/>
        </p:nvSpPr>
        <p:spPr>
          <a:xfrm>
            <a:off x="393700" y="1852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5" action="ppaction://hlinksldjump"/>
              </a:rPr>
              <a:t>26</a:t>
            </a:r>
            <a:r>
              <a:rPr sz="1200">
                <a:solidFill>
                  <a:srgbClr val="4F4F4F"/>
                </a:solidFill>
                <a:effectLst/>
                <a:latin typeface="Arial"/>
              </a:rPr>
              <a:t>     U.S. shoppers who have used an online channel for groceries 2015, by generation</a:t>
            </a:r>
          </a:p>
        </p:txBody>
      </p:sp>
      <p:sp>
        <p:nvSpPr>
          <p:cNvPr id="7" name="New shape"/>
          <p:cNvSpPr/>
          <p:nvPr/>
        </p:nvSpPr>
        <p:spPr>
          <a:xfrm>
            <a:off x="393700" y="2106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6" action="ppaction://hlinksldjump"/>
              </a:rPr>
              <a:t>27</a:t>
            </a:r>
            <a:r>
              <a:rPr sz="1200">
                <a:solidFill>
                  <a:srgbClr val="4F4F4F"/>
                </a:solidFill>
                <a:effectLst/>
                <a:latin typeface="Arial"/>
              </a:rPr>
              <a:t>     U.S. Millennial shoppers who have used an online channel for groceries 2014-2015</a:t>
            </a:r>
          </a:p>
        </p:txBody>
      </p:sp>
      <p:sp>
        <p:nvSpPr>
          <p:cNvPr id="8" name="New shape"/>
          <p:cNvSpPr/>
          <p:nvPr/>
        </p:nvSpPr>
        <p:spPr>
          <a:xfrm>
            <a:off x="393700" y="2360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7" action="ppaction://hlinksldjump"/>
              </a:rPr>
              <a:t>28</a:t>
            </a:r>
            <a:r>
              <a:rPr sz="1200">
                <a:solidFill>
                  <a:srgbClr val="4F4F4F"/>
                </a:solidFill>
                <a:effectLst/>
                <a:latin typeface="Arial"/>
              </a:rPr>
              <a:t>     Online grocery shopping: using a virtual supermarket 2014, by generation</a:t>
            </a:r>
          </a:p>
        </p:txBody>
      </p:sp>
      <p:sp>
        <p:nvSpPr>
          <p:cNvPr id="9" name="New shape"/>
          <p:cNvSpPr/>
          <p:nvPr/>
        </p:nvSpPr>
        <p:spPr>
          <a:xfrm>
            <a:off x="393700" y="2614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8" action="ppaction://hlinksldjump"/>
              </a:rPr>
              <a:t>29</a:t>
            </a:r>
            <a:r>
              <a:rPr sz="1200">
                <a:solidFill>
                  <a:srgbClr val="4F4F4F"/>
                </a:solidFill>
                <a:effectLst/>
                <a:latin typeface="Arial"/>
              </a:rPr>
              <a:t>     Grocery shopping: using an online automatic subscription 2014, by generation</a:t>
            </a:r>
          </a:p>
        </p:txBody>
      </p:sp>
      <p:sp>
        <p:nvSpPr>
          <p:cNvPr id="10" name="New shape"/>
          <p:cNvSpPr/>
          <p:nvPr/>
        </p:nvSpPr>
        <p:spPr>
          <a:xfrm>
            <a:off x="393700" y="2868026"/>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9" action="ppaction://hlinksldjump"/>
              </a:rPr>
              <a:t>30</a:t>
            </a:r>
            <a:r>
              <a:rPr sz="1200">
                <a:solidFill>
                  <a:srgbClr val="4F4F4F"/>
                </a:solidFill>
                <a:effectLst/>
                <a:latin typeface="Arial"/>
              </a:rPr>
              <a:t>     Grocery shopping: ordering online for home delivery 2014, by generation</a:t>
            </a:r>
          </a:p>
        </p:txBody>
      </p:sp>
      <p:sp>
        <p:nvSpPr>
          <p:cNvPr id="11" name="New shape"/>
          <p:cNvSpPr/>
          <p:nvPr/>
        </p:nvSpPr>
        <p:spPr>
          <a:xfrm>
            <a:off x="393700" y="3249026"/>
            <a:ext cx="8225117" cy="3661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800" b="1">
                <a:solidFill>
                  <a:srgbClr val="4F4F4F"/>
                </a:solidFill>
                <a:effectLst/>
                <a:latin typeface="Arial"/>
              </a:rPr>
              <a:t>Food and nutrition patterns</a:t>
            </a:r>
          </a:p>
        </p:txBody>
      </p:sp>
      <p:sp>
        <p:nvSpPr>
          <p:cNvPr id="12" name="New shape"/>
          <p:cNvSpPr/>
          <p:nvPr/>
        </p:nvSpPr>
        <p:spPr>
          <a:xfrm>
            <a:off x="393700" y="3678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0" action="ppaction://hlinksldjump"/>
              </a:rPr>
              <a:t>32</a:t>
            </a:r>
            <a:r>
              <a:rPr sz="1200">
                <a:solidFill>
                  <a:srgbClr val="4F4F4F"/>
                </a:solidFill>
                <a:effectLst/>
                <a:latin typeface="Arial"/>
              </a:rPr>
              <a:t>     U.S. shoppers' self-assessment of diet 2016, by generation</a:t>
            </a:r>
          </a:p>
        </p:txBody>
      </p:sp>
      <p:sp>
        <p:nvSpPr>
          <p:cNvPr id="13" name="New shape"/>
          <p:cNvSpPr/>
          <p:nvPr/>
        </p:nvSpPr>
        <p:spPr>
          <a:xfrm>
            <a:off x="393700" y="3932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1" action="ppaction://hlinksldjump"/>
              </a:rPr>
              <a:t>33</a:t>
            </a:r>
            <a:r>
              <a:rPr sz="1200">
                <a:solidFill>
                  <a:srgbClr val="4F4F4F"/>
                </a:solidFill>
                <a:effectLst/>
                <a:latin typeface="Arial"/>
              </a:rPr>
              <a:t>     Perceived health risks of U.S. Millennials 2015, by type</a:t>
            </a:r>
          </a:p>
        </p:txBody>
      </p:sp>
      <p:sp>
        <p:nvSpPr>
          <p:cNvPr id="14" name="New shape"/>
          <p:cNvSpPr/>
          <p:nvPr/>
        </p:nvSpPr>
        <p:spPr>
          <a:xfrm>
            <a:off x="393700" y="4186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2" action="ppaction://hlinksldjump"/>
              </a:rPr>
              <a:t>34</a:t>
            </a:r>
            <a:r>
              <a:rPr sz="1200">
                <a:solidFill>
                  <a:srgbClr val="4F4F4F"/>
                </a:solidFill>
                <a:effectLst/>
                <a:latin typeface="Arial"/>
              </a:rPr>
              <a:t>     Eating approaches used by U.S. Millennials 2015, by type</a:t>
            </a:r>
          </a:p>
        </p:txBody>
      </p:sp>
      <p:sp>
        <p:nvSpPr>
          <p:cNvPr id="15" name="New shape"/>
          <p:cNvSpPr/>
          <p:nvPr/>
        </p:nvSpPr>
        <p:spPr>
          <a:xfrm>
            <a:off x="393700" y="4440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3" action="ppaction://hlinksldjump"/>
              </a:rPr>
              <a:t>35</a:t>
            </a:r>
            <a:r>
              <a:rPr sz="1200">
                <a:solidFill>
                  <a:srgbClr val="4F4F4F"/>
                </a:solidFill>
                <a:effectLst/>
                <a:latin typeface="Arial"/>
              </a:rPr>
              <a:t>     U.S. consumers: times for comfort food in 2015, by generation</a:t>
            </a:r>
          </a:p>
        </p:txBody>
      </p:sp>
      <p:sp>
        <p:nvSpPr>
          <p:cNvPr id="16" name="New shape"/>
          <p:cNvSpPr/>
          <p:nvPr/>
        </p:nvSpPr>
        <p:spPr>
          <a:xfrm>
            <a:off x="393700" y="4694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4" action="ppaction://hlinksldjump"/>
              </a:rPr>
              <a:t>36</a:t>
            </a:r>
            <a:r>
              <a:rPr sz="1200">
                <a:solidFill>
                  <a:srgbClr val="4F4F4F"/>
                </a:solidFill>
                <a:effectLst/>
                <a:latin typeface="Arial"/>
              </a:rPr>
              <a:t>     U.S. consumers' favorite pizza crust styles in 2016, by generation</a:t>
            </a:r>
          </a:p>
        </p:txBody>
      </p:sp>
      <p:sp>
        <p:nvSpPr>
          <p:cNvPr id="17" name="New shape"/>
          <p:cNvSpPr/>
          <p:nvPr/>
        </p:nvSpPr>
        <p:spPr>
          <a:xfrm>
            <a:off x="393700" y="4948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5" action="ppaction://hlinksldjump"/>
              </a:rPr>
              <a:t>37</a:t>
            </a:r>
            <a:r>
              <a:rPr sz="1200">
                <a:solidFill>
                  <a:srgbClr val="4F4F4F"/>
                </a:solidFill>
                <a:effectLst/>
                <a:latin typeface="Arial"/>
              </a:rPr>
              <a:t>     U.S. wine sales share 2016, by demographic</a:t>
            </a:r>
          </a:p>
        </p:txBody>
      </p:sp>
      <p:sp>
        <p:nvSpPr>
          <p:cNvPr id="18" name="New shape"/>
          <p:cNvSpPr/>
          <p:nvPr/>
        </p:nvSpPr>
        <p:spPr>
          <a:xfrm>
            <a:off x="393700" y="5202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6" action="ppaction://hlinksldjump"/>
              </a:rPr>
              <a:t>38</a:t>
            </a:r>
            <a:r>
              <a:rPr sz="1200">
                <a:solidFill>
                  <a:srgbClr val="4F4F4F"/>
                </a:solidFill>
                <a:effectLst/>
                <a:latin typeface="Arial"/>
              </a:rPr>
              <a:t>     U.S. Millennials: rating of factors when buying foods and beverages 2014, by type</a:t>
            </a:r>
          </a:p>
        </p:txBody>
      </p:sp>
      <p:sp>
        <p:nvSpPr>
          <p:cNvPr id="19" name="New shape"/>
          <p:cNvSpPr/>
          <p:nvPr/>
        </p:nvSpPr>
        <p:spPr>
          <a:xfrm>
            <a:off x="393700" y="5456651"/>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7" action="ppaction://hlinksldjump"/>
              </a:rPr>
              <a:t>39</a:t>
            </a:r>
            <a:r>
              <a:rPr sz="1200">
                <a:solidFill>
                  <a:srgbClr val="4F4F4F"/>
                </a:solidFill>
                <a:effectLst/>
                <a:latin typeface="Arial"/>
              </a:rPr>
              <a:t>     U.S. consumers' importance of organic when buying groceries 2014</a:t>
            </a:r>
          </a:p>
        </p:txBody>
      </p:sp>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80</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40</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'vegan'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vegan when buying groceries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310637</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81</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41</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'frozen'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frozen when buying groceries by generation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310620</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82</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42</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'genetically modified'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genetically modified when buying groceries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310624</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83</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43</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'natural'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natural when buying groceries by generation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310598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84</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44</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'gluten'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gluten when buying groceries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310635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85</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45</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5000" lnSpcReduction="10000"/>
          </a:bodyPr>
          <a:lstStyle/>
          <a:p>
            <a:pPr algn="l">
              <a:lnSpc>
                <a:spcPct val="100000"/>
              </a:lnSpc>
            </a:pPr>
            <a:r>
              <a:rPr b="1">
                <a:solidFill>
                  <a:srgbClr val="4F4F4F"/>
                </a:solidFill>
                <a:effectLst/>
                <a:latin typeface="Arial"/>
              </a:rPr>
              <a:t>Consumers' importance of the factor 'high fructose corn syrup' (HFCS)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HFCS when buying groceries by generation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310613</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86</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46</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'freshness'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freshness when buying groceries by generation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310120</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87</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'packaged food'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packaged food when buying groceries by generation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310618</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Food and nutrition patterns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88</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48</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'preservatives' when making food and beverage purchases in the United States in 2014, by generation</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preservatives when buying groceries by generation 2014</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March 12 - March 17, 2014; 18 years and older; 2,234; U.S. adults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a:t>
            </a:r>
            <a:r>
              <a:rPr sz="700">
                <a:solidFill>
                  <a:srgbClr val="808080"/>
                </a:solidFill>
                <a:effectLst/>
                <a:latin typeface="Arial"/>
                <a:hlinkClick r:id="rId5"/>
              </a:rPr>
              <a:t>ID 310605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bg>
      <p:bgPr>
        <a:blipFill dpi="0">
          <a:blip r:embed="rId2"/>
          <a:stretch>
            <a:fillRect/>
          </a:stretch>
        </a:blipFill>
        <a:effectLst/>
      </p:bgPr>
    </p:bg>
    <p:spTree>
      <p:nvGrpSpPr>
        <p:cNvPr id="1" name=""/>
        <p:cNvGrpSpPr/>
        <p:nvPr/>
      </p:nvGrpSpPr>
      <p:grpSpPr>
        <a:xfrm>
          <a:off x="0" y="0"/>
          <a:ext cx="0" cy="0"/>
          <a:chOff x="0" y="0"/>
          <a:ch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References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Millennials in the U.S.: Grocery shopping behavior</a:t>
            </a:r>
          </a:p>
        </p:txBody>
      </p:sp>
      <p:sp>
        <p:nvSpPr>
          <p:cNvPr id="4" name="New shape"/>
          <p:cNvSpPr/>
          <p:nvPr/>
        </p:nvSpPr>
        <p:spPr>
          <a:xfrm>
            <a:off x="482600" y="3898900"/>
            <a:ext cx="317500" cy="3048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6350" y="6223000"/>
            <a:ext cx="9169400" cy="647700"/>
          </a:xfrm>
          <a:prstGeom prst="rect">
            <a:avLst/>
          </a:prstGeom>
          <a:blipFill dpi="0">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New shape"/>
          <p:cNvSpPr/>
          <p:nvPr/>
        </p:nvSpPr>
        <p:spPr>
          <a:xfrm>
            <a:off x="393700" y="787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3" action="ppaction://hlinksldjump"/>
              </a:rPr>
              <a:t>40</a:t>
            </a:r>
            <a:r>
              <a:rPr sz="1200">
                <a:solidFill>
                  <a:srgbClr val="4F4F4F"/>
                </a:solidFill>
                <a:effectLst/>
                <a:latin typeface="Arial"/>
              </a:rPr>
              <a:t>     U.S. consumers' importance of vegan when buying groceries 2014</a:t>
            </a:r>
          </a:p>
        </p:txBody>
      </p:sp>
      <p:sp>
        <p:nvSpPr>
          <p:cNvPr id="4" name="New shape"/>
          <p:cNvSpPr/>
          <p:nvPr/>
        </p:nvSpPr>
        <p:spPr>
          <a:xfrm>
            <a:off x="393700" y="1041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4" action="ppaction://hlinksldjump"/>
              </a:rPr>
              <a:t>41</a:t>
            </a:r>
            <a:r>
              <a:rPr sz="1200">
                <a:solidFill>
                  <a:srgbClr val="4F4F4F"/>
                </a:solidFill>
                <a:effectLst/>
                <a:latin typeface="Arial"/>
              </a:rPr>
              <a:t>     U.S. consumers' importance of frozen when buying groceries by generation 2014</a:t>
            </a:r>
          </a:p>
        </p:txBody>
      </p:sp>
      <p:sp>
        <p:nvSpPr>
          <p:cNvPr id="5" name="New shape"/>
          <p:cNvSpPr/>
          <p:nvPr/>
        </p:nvSpPr>
        <p:spPr>
          <a:xfrm>
            <a:off x="393700" y="1295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5" action="ppaction://hlinksldjump"/>
              </a:rPr>
              <a:t>42</a:t>
            </a:r>
            <a:r>
              <a:rPr sz="1200">
                <a:solidFill>
                  <a:srgbClr val="4F4F4F"/>
                </a:solidFill>
                <a:effectLst/>
                <a:latin typeface="Arial"/>
              </a:rPr>
              <a:t>     U.S. consumers' importance of genetically modified when buying groceries 2014</a:t>
            </a:r>
          </a:p>
        </p:txBody>
      </p:sp>
      <p:sp>
        <p:nvSpPr>
          <p:cNvPr id="6" name="New shape"/>
          <p:cNvSpPr/>
          <p:nvPr/>
        </p:nvSpPr>
        <p:spPr>
          <a:xfrm>
            <a:off x="393700" y="1549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6" action="ppaction://hlinksldjump"/>
              </a:rPr>
              <a:t>43</a:t>
            </a:r>
            <a:r>
              <a:rPr sz="1200">
                <a:solidFill>
                  <a:srgbClr val="4F4F4F"/>
                </a:solidFill>
                <a:effectLst/>
                <a:latin typeface="Arial"/>
              </a:rPr>
              <a:t>     U.S. consumers' importance of natural when buying groceries by generation 2014</a:t>
            </a:r>
          </a:p>
        </p:txBody>
      </p:sp>
      <p:sp>
        <p:nvSpPr>
          <p:cNvPr id="7" name="New shape"/>
          <p:cNvSpPr/>
          <p:nvPr/>
        </p:nvSpPr>
        <p:spPr>
          <a:xfrm>
            <a:off x="393700" y="1803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7" action="ppaction://hlinksldjump"/>
              </a:rPr>
              <a:t>44</a:t>
            </a:r>
            <a:r>
              <a:rPr sz="1200">
                <a:solidFill>
                  <a:srgbClr val="4F4F4F"/>
                </a:solidFill>
                <a:effectLst/>
                <a:latin typeface="Arial"/>
              </a:rPr>
              <a:t>     U.S. consumers' importance of gluten when buying groceries 2014</a:t>
            </a:r>
          </a:p>
        </p:txBody>
      </p:sp>
      <p:sp>
        <p:nvSpPr>
          <p:cNvPr id="8" name="New shape"/>
          <p:cNvSpPr/>
          <p:nvPr/>
        </p:nvSpPr>
        <p:spPr>
          <a:xfrm>
            <a:off x="393700" y="2057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8" action="ppaction://hlinksldjump"/>
              </a:rPr>
              <a:t>45</a:t>
            </a:r>
            <a:r>
              <a:rPr sz="1200">
                <a:solidFill>
                  <a:srgbClr val="4F4F4F"/>
                </a:solidFill>
                <a:effectLst/>
                <a:latin typeface="Arial"/>
              </a:rPr>
              <a:t>     U.S. consumers' importance of HFCS when buying groceries by generation 2014</a:t>
            </a:r>
          </a:p>
        </p:txBody>
      </p:sp>
      <p:sp>
        <p:nvSpPr>
          <p:cNvPr id="9" name="New shape"/>
          <p:cNvSpPr/>
          <p:nvPr/>
        </p:nvSpPr>
        <p:spPr>
          <a:xfrm>
            <a:off x="393700" y="2311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9" action="ppaction://hlinksldjump"/>
              </a:rPr>
              <a:t>46</a:t>
            </a:r>
            <a:r>
              <a:rPr sz="1200">
                <a:solidFill>
                  <a:srgbClr val="4F4F4F"/>
                </a:solidFill>
                <a:effectLst/>
                <a:latin typeface="Arial"/>
              </a:rPr>
              <a:t>     U.S. consumers' importance of freshness when buying groceries by generation 2014</a:t>
            </a:r>
          </a:p>
        </p:txBody>
      </p:sp>
      <p:sp>
        <p:nvSpPr>
          <p:cNvPr id="10" name="New shape"/>
          <p:cNvSpPr/>
          <p:nvPr/>
        </p:nvSpPr>
        <p:spPr>
          <a:xfrm>
            <a:off x="393700" y="2565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0" action="ppaction://hlinksldjump"/>
              </a:rPr>
              <a:t>47</a:t>
            </a:r>
            <a:r>
              <a:rPr sz="1200">
                <a:solidFill>
                  <a:srgbClr val="4F4F4F"/>
                </a:solidFill>
                <a:effectLst/>
                <a:latin typeface="Arial"/>
              </a:rPr>
              <a:t>     U.S. consumers' importance of packaged food when buying groceries by generation 2014</a:t>
            </a:r>
          </a:p>
        </p:txBody>
      </p:sp>
      <p:sp>
        <p:nvSpPr>
          <p:cNvPr id="11" name="New shape"/>
          <p:cNvSpPr/>
          <p:nvPr/>
        </p:nvSpPr>
        <p:spPr>
          <a:xfrm>
            <a:off x="393700" y="28194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4F4F4F"/>
                </a:solidFill>
                <a:effectLst/>
                <a:latin typeface="Arial"/>
                <a:hlinkClick r:id="rId11" action="ppaction://hlinksldjump"/>
              </a:rPr>
              <a:t>48</a:t>
            </a:r>
            <a:r>
              <a:rPr sz="1200">
                <a:solidFill>
                  <a:srgbClr val="4F4F4F"/>
                </a:solidFill>
                <a:effectLst/>
                <a:latin typeface="Arial"/>
              </a:rPr>
              <a:t>     U.S. consumers' importance of preservatives when buying groceries by generation 2014</a:t>
            </a:r>
          </a:p>
        </p:txBody>
      </p:sp>
    </p:spTree>
  </p:cSld>
  <p:clrMapOvr>
    <a:masterClrMapping/>
  </p:clrMapOvr>
  <p:transition xmlns:p14="http://schemas.microsoft.com/office/powerpoint/2010/mai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50</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in the United States in 2011 and 2030, by generation (in millions)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BCG</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BCG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2012</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BCG</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April 2012</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Millennial Consumer: Debunking Stereotypes, page 3</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http://www.statista.com/statistics/281697/us-population-by-generation/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people in the U.S. 2030,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In 2011, the Boomer generation were people between the ages of 47-65. By 2030, these people will be between the ages of 66-84. ** In 2011, the Millennial generation were people between the ages of 16-34. By 2030, these people will be between the ages of 35-53.</a:t>
            </a:r>
          </a:p>
        </p:txBody>
      </p:sp>
    </p:spTree>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51</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How likely will you be to do the following within the next 6 months?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 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 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11 to 16,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2,241</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July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http://www.statista.com/statistics/380095/likeliness-of-spending-and-saving-usa-by-generation/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Likeliness of spending/saving in the U.S 2014,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*Missing data indicate a response of less than 0.5 percent.</a:t>
            </a:r>
          </a:p>
        </p:txBody>
      </p:sp>
    </p:spTree>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52</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Have you done or considered doing any of the following over the past six months in order to save money?</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 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 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11 to 16,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2,241</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July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http://www.statista.com/statistics/380142/saving-behaviour-usa-by-generation/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Saving behavior in the U.S. 2014,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Percentage points exceeding or missing to 100 percent are due to rounding.</a:t>
            </a:r>
          </a:p>
        </p:txBody>
      </p:sp>
    </p:spTree>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53</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Generation Y: annual expenditure of U.S. consumers in 2013 and 2020 (in trillion U.S. dollars)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Accenture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2013</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2013</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Who are the Millennial shoppers? And what they really want?, page 2</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http://www.statista.com/statistics/283261/annual-expenditure-of-us-millennials/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Annual expenditure of U.S. Millennials 2013 and 2020</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Estimated ** Projection.</a:t>
            </a:r>
          </a:p>
        </p:txBody>
      </p:sp>
    </p:spTree>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54</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Where do Millennials shop for groceries?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PLMA; Surveylab</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Surveylab</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1,559</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18 - 33 years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Millennial grocery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PLMA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May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Millenials are coming, page 7</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http://www.statista.com/statistics/317783/us-millennials--preferred-grocery-shopping-location/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preferred grocery shopping location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Multiple answers were possible.</a:t>
            </a:r>
          </a:p>
        </p:txBody>
      </p:sp>
    </p:spTree>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55</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What matters most to Millennials when choosing where to shop?</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PLMA; Surveylab</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Surveylab</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1,559</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18-33 years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Millennial grocery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PLMA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May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Millenials are coming, page 9</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http://www.statista.com/statistics/317798/us-millennials--most-important-aspects-when-choosing-where-to-shop/</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most important aspects when choosing where to shop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Share of respondents who rated each factor as 'very important'. Multiple answers were possible.</a:t>
            </a:r>
          </a:p>
        </p:txBody>
      </p:sp>
    </p:spTree>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56</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Millennial consumers: number of shopping trips per household in the United States in 2014, by store type*</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52 weeks ending December 27,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December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http://www.statista.com/statistics/500505/us-millenials-number-of-shopping-trips-per-household-by-store-type/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number of shopping trips per household by store type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Total U.S. 52 weeks ending December 27, 2014, based on total basket ring, excluding gas only or Rx only trips.</a:t>
            </a:r>
          </a:p>
        </p:txBody>
      </p:sp>
    </p:spTree>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57</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Basket size per shopping trip of Millennial consumers in the United States in 2014, by store type (in U.S. dollars)*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52 weeks ending December 27,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December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http://www.statista.com/statistics/500514/us-millennials-basket-ring-per-shopping-trip-by-store-type/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basket ring per shopping trip by store type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Total U.S. 52 weeks ending December 27, 2014, based on total basket ring, excluding gas only and Rx only trips.</a:t>
            </a:r>
          </a:p>
        </p:txBody>
      </p:sp>
    </p:spTree>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58</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who purchased a new product on their last grocery shopping trip worldwide in 2015,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February 23 to March 13,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Worldwide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&gt; 30,000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August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Looking to achieve new product success? Listen to your consumers, page 21</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http://www.statista.com/statistics/482877/new-product-purchase-on-last-grocery-trip-worldwide-by-generation/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New product purchase on last grocery trip worldwide by generation 2015</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60 countries throughout Asia-Pacific, Europe, Latin America, the Middle East, Africa and North America were included in the study. Please find a comprehensive list on page 34 of the report.</a:t>
            </a:r>
          </a:p>
        </p:txBody>
      </p:sp>
    </p:spTree>
  </p:cSld>
  <p:clrMapOvr>
    <a:masterClrMapping/>
  </p:clrMapOvr>
  <p:transition xmlns:p14="http://schemas.microsoft.com/office/powerpoint/2010/mai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59</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Grocery shopping list usage among U.S. consumers in 2015,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FMI</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2,265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consumers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August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U.S. Grocery Shopper Trends 2015: Executive Summary, page 5</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http://www.statista.com/statistics/490730/us-consumers-grocery-shopping-list-usage-generation/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grocery shopping list usage 2015,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"Do you typically make shopping lists when buying grocery type items?"</a:t>
            </a:r>
          </a:p>
        </p:txBody>
      </p:sp>
    </p:spTree>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2"/>
          <a:stretch>
            <a:fillRect/>
          </a:stretch>
        </a:blipFill>
        <a:effectLst/>
      </p:bgPr>
    </p:bg>
    <p:spTree>
      <p:nvGrpSpPr>
        <p:cNvPr id="1" name=""/>
        <p:cNvGrpSpPr/>
        <p:nvPr/>
      </p:nvGrpSpPr>
      <p:grpSpPr>
        <a:xfrm>
          <a:off x="0" y="0"/>
          <a:ext cx="0" cy="0"/>
          <a:chOff x="0" y="0"/>
          <a:chExt cx="0" cy="0"/>
        </a:xfrm>
        <a:effectLst/>
      </p:grpSpPr>
      <p:sp>
        <p:nvSpPr>
          <p:cNvPr id="2" name="New shape"/>
          <p:cNvSpPr/>
          <p:nvPr/>
        </p:nvSpPr>
        <p:spPr>
          <a:xfrm>
            <a:off x="800100" y="3810000"/>
            <a:ext cx="78613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2400" b="1">
                <a:solidFill>
                  <a:srgbClr val="FFFFFF"/>
                </a:solidFill>
                <a:effectLst/>
                <a:latin typeface="Arial"/>
              </a:rPr>
              <a:t>Overview Millennials</a:t>
            </a:r>
          </a:p>
        </p:txBody>
      </p:sp>
      <p:sp>
        <p:nvSpPr>
          <p:cNvPr id="3" name="New shape"/>
          <p:cNvSpPr/>
          <p:nvPr/>
        </p:nvSpPr>
        <p:spPr>
          <a:xfrm>
            <a:off x="800100" y="3556000"/>
            <a:ext cx="78613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1200">
                <a:solidFill>
                  <a:srgbClr val="87959F"/>
                </a:solidFill>
                <a:effectLst/>
                <a:latin typeface="Arial"/>
              </a:rPr>
              <a:t>Millennials in the U.S.: Grocery shopping behavior</a:t>
            </a:r>
          </a:p>
        </p:txBody>
      </p:sp>
      <p:sp>
        <p:nvSpPr>
          <p:cNvPr id="4" name="New shape"/>
          <p:cNvSpPr/>
          <p:nvPr/>
        </p:nvSpPr>
        <p:spPr>
          <a:xfrm>
            <a:off x="482600" y="3898900"/>
            <a:ext cx="317500" cy="3048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60</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Millennials: When do you typically make a shopping list?*</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FMI; The Hartman Group; 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 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2,265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primary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Hartman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Fishing the Deeper Waters: Exploration of 2015 U.S. Grocery Shopper Trends, page 10</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http://www.statista.com/statistics/510685/us-millennials-when-do-you-typically-make-a-shopping-list/</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Food shopping planning habits of U.S. Millennial consumers 2015</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The original source does not provide the exact publication date. * Respondents who made shopping lists aged 18 to 36 years at the time of survey.</a:t>
            </a:r>
          </a:p>
        </p:txBody>
      </p:sp>
    </p:spTree>
  </p:cSld>
  <p:clrMapOvr>
    <a:masterClrMapping/>
  </p:clrMapOvr>
  <p:transition xmlns:p14="http://schemas.microsoft.com/office/powerpoint/2010/mai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61</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Household penetration rate of alcoholic beverages among Asian-American Millennial women in the United States in 2014, by type*</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8514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52 weeks ending December 27,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Asian-Americans: Culturally Connected and Forging the Future: The Asian-American Consumer 2015 Report, page 20</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http://www.statista.com/statistics/493242/household-penetration-rate-of-alcoholic-beverages-among-asian-american-millennial-womenus/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Asian-Americans: household penetration rate of alcoholic beverages in the U.S.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Nielsen Homescan Total U.S., 52 weeks ending December 27, 2014. The Homescan national panel consists of a randomly dispersed sample of households that is intended to be representative of, and projectable to the total U.S. market. Panel members use handheld scanners to record items with a UPC code that they purchase from any outlet.</a:t>
            </a:r>
          </a:p>
        </p:txBody>
      </p:sp>
    </p:spTree>
  </p:cSld>
  <p:clrMapOvr>
    <a:masterClrMapping/>
  </p:clrMapOvr>
  <p:transition xmlns:p14="http://schemas.microsoft.com/office/powerpoint/2010/mai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62</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coupon use among consumers in the United States in 2015,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NCH Marketing Services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 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Third quarter of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2016 Valassis Coupon Intelligence Report: Savvy Shoppers provide Reality Check, page 5</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http://www.statista.com/statistics/541794/change-coupon-use-us-consumers-by-generation/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coupon use 2015,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Millennials: born from 1982 to 1998; Generation X: born from 1965 to 1981; Baby Boomers: born from 1946 to 1964.</a:t>
            </a:r>
          </a:p>
        </p:txBody>
      </p:sp>
    </p:spTree>
  </p:cSld>
  <p:clrMapOvr>
    <a:masterClrMapping/>
  </p:clrMapOvr>
  <p:transition xmlns:p14="http://schemas.microsoft.com/office/powerpoint/2010/mai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63</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mailed paper coupon use among U.S. consumers 2015,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NCH Marketing Services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 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Third quarter of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2016 Valassis Coupon Intelligence Report: Savvy Shoppers provide Reality Check, page 5</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http://www.statista.com/statistics/541813/change-of-mailed-paper-coupon-use-us-consumers-by-generation/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mailed paper coupon use 2015,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Millennials: born from 1982 to 1998; Generation X: born from 1965 to 1981; Baby Boomers: born from 1946 to 1964.</a:t>
            </a:r>
          </a:p>
        </p:txBody>
      </p:sp>
    </p:spTree>
  </p:cSld>
  <p:clrMapOvr>
    <a:masterClrMapping/>
  </p:clrMapOvr>
  <p:transition xmlns:p14="http://schemas.microsoft.com/office/powerpoint/2010/mai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64</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newspaper coupon use among U.S. consumers 2015,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NCH Marketing Services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 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Third quarter of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2016 Valassis Coupon Intelligence Report: Savvy Shoppers provide Reality Check, page 5</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http://www.statista.com/statistics/541830/change-newspaper-coupon-use-us-consumers-by-generation/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newspaper coupon use 2015,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Millennials: born from 1982 to 1998; Generation X: born from 1965 to 1981; Baby Boomers: born from 1946 to 1964.</a:t>
            </a:r>
          </a:p>
        </p:txBody>
      </p:sp>
    </p:spTree>
  </p:cSld>
  <p:clrMapOvr>
    <a:masterClrMapping/>
  </p:clrMapOvr>
  <p:transition xmlns:p14="http://schemas.microsoft.com/office/powerpoint/2010/mai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65</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Change of paperless discount use among U.S. consumers 2015,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NCH Marketing Services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Ipsos; 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Third quarter of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NCH Marketing Services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2016 Valassis Coupon Intelligence Report: Savvy Shoppers provide Reality Check, page 5</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http://www.statista.com/statistics/541868/change-of-paperless-discount-use-us-consumers-by-generation/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change of paperless discount use 2015,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Paperless discounts refer to discounts which are received via smartphones or mobile devices and/or downloaded onto store IDs or loyalty cards. Millennials: born from 1982 to 1998; Generation X: born from 1965 to 1981; Baby Boomers: born from 1946 to 1964.</a:t>
            </a:r>
          </a:p>
        </p:txBody>
      </p:sp>
    </p:spTree>
  </p:cSld>
  <p:clrMapOvr>
    <a:masterClrMapping/>
  </p:clrMapOvr>
  <p:transition xmlns:p14="http://schemas.microsoft.com/office/powerpoint/2010/mai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66</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Which product categories do Millennials shop online?</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PLMA; Surveylab</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Surveylab</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1,559</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18 - 33 years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Millennial grocery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PLMA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May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Millenials are coming, page 11</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http://www.statista.com/statistics/317804/us-millennials--product-categories-purchased-online/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product categories purchased online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xmlns:p14="http://schemas.microsoft.com/office/powerpoint/2010/mai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67</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Percentage of U.S. shoppers who have used an online channel for groceries within the past 30 days,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FMI; The Hartman Group; 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 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2,265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primary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Hartman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Fishing the Deeper Waters: Exploration of 2015 U.S. Grocery Shopper Trends, page 26</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http://www.statista.com/statistics/513009/percentage-of-us-shoppers-who-have-used-an-online-channel-for-groceries-by-generation/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shoppers who have used an online channel for groceries 2015,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The original source does not provide the exact publication date. * Millennials refer to persons aged 18 to 36 years; Gen X, aged 37 to 50 years; Baby Boomers, 51 to 69 years; and Matures, 70 years and older.</a:t>
            </a:r>
          </a:p>
        </p:txBody>
      </p:sp>
    </p:spTree>
  </p:cSld>
  <p:clrMapOvr>
    <a:masterClrMapping/>
  </p:clrMapOvr>
  <p:transition xmlns:p14="http://schemas.microsoft.com/office/powerpoint/2010/mai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68</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Percentage of U.S. Millennial shoppers who have used an online channel for groceries within the past 30 days*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FMI; The Hartman Group; 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 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2,265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primary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Hartman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Fishing the Deeper Waters: Exploration of 2015 U.S. Grocery Shopper Trends, page 26</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http://www.statista.com/statistics/513082/percentage-of-us-millennial-shoppers-who-have-used-an-online-channel-for-groceries/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 shoppers who have used an online channel for groceries 2014-2015</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The original source does not provide the exact publication date. * Millennials refer to persons aged 18 to 36 years; Gen X, aged 37 to 50 years; Baby Boomers, 51 to 69 years; and Matures, 70 years and older.</a:t>
            </a:r>
          </a:p>
        </p:txBody>
      </p:sp>
    </p:spTree>
  </p:cSld>
  <p:clrMapOvr>
    <a:masterClrMapping/>
  </p:clrMapOvr>
  <p:transition xmlns:p14="http://schemas.microsoft.com/office/powerpoint/2010/mai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69</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consumers who used a virtual supermarket for grocery shopping worldwide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8514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August 13 to September 5,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Worldwide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more than 30,000*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respondents with online access only</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April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Future of Grocery: E-Commerce, Digital Technology and Changing Shopping Preferences Around the World, page 8</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http://www.statista.com/statistics/516709/share-of-global-consumers-who-use-a-virtual-supermarket-by-generation/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Online grocery shopping: using a virtual supermarket 2014,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Nielsen Global E-commerce and the New Retail Survey polled more than 30,000 consumers in 60 countries throughout Asia-Pacific, Europe, Latin America, the Middle East, Africa and North America. The sample has quotas based on age and sex for each country based on its Internet users and is weighted to be representative of Internet consumers. It has a margin of error of ±0.6 percent. This Nielsen survey is based only on the behavior of respondents with online access. Internet penetration rates vary by country. Nielsen uses a minimum reporting standard of 60 percent Internet penetration or an online population of 10 million for survey inclusion. The survey does not specify the age group of respondents.</a:t>
            </a:r>
          </a:p>
        </p:txBody>
      </p:sp>
    </p:spTree>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Overview Millennials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50</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Number of people in the United States in 2011 and 2030, by generation (in millions)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Number of people in the U.S. 2030,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BCG; </a:t>
            </a:r>
            <a:r>
              <a:rPr sz="700">
                <a:solidFill>
                  <a:srgbClr val="808080"/>
                </a:solidFill>
                <a:effectLst/>
                <a:latin typeface="Arial"/>
                <a:hlinkClick r:id="rId5"/>
              </a:rPr>
              <a:t>ID 281697</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70</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consumers who used an online automatic subscription for grocery shopping worldwide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8514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August 13 to September 5,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Worldwide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more than 30,000*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respondents with online access only</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April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Future of Grocery: E-Commerce, Digital Technology and Changing Shopping Preferences Around the World, page 8</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http://www.statista.com/statistics/516715/share-of-global-consumers-who-use-an-online-automatic-subscription-by-generation/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Grocery shopping: using an online automatic subscription 2014,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Nielsen Global E-commerce and the New Retail Survey polled more than 30,000 consumers in 60 countries throughout Asia-Pacific, Europe, Latin America, the Middle East, Africa and North America. The sample has quotas based on age and sex for each country based on its Internet users and is weighted to be representative of Internet consumers. It has a margin of error of ±0.6 percent. This Nielsen survey is based only on the behavior of respondents with online access. Internet penetration rates vary by country. Nielsen uses a minimum reporting standard of 60 percent Internet penetration or an online population of 10 million for survey inclusion. The survey does not specify the age group of respondents.</a:t>
            </a:r>
          </a:p>
        </p:txBody>
      </p:sp>
    </p:spTree>
  </p:cSld>
  <p:clrMapOvr>
    <a:masterClrMapping/>
  </p:clrMapOvr>
  <p:transition xmlns:p14="http://schemas.microsoft.com/office/powerpoint/2010/mai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71</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Share of consumers who ordered groceries online for home delivery worldwide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8514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Nielsen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August 13 to September 5,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Worldwide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more than 30,000*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respondents with online access only</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Nielsen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April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Future of Grocery: E-Commerce, Digital Technology and Changing Shopping Preferences Around the World, page 8</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http://www.statista.com/statistics/516718/share-of-global-consumers-who-ordered-groceries-online-for-home-delivery-by-generation/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Grocery shopping: ordering online for home delivery 2014,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Nielsen Global E-commerce and the New Retail Survey polled more than 30,000 consumers in 60 countries throughout Asia-Pacific, Europe, Latin America, the Middle East, Africa and North America. The sample has quotas based on age and sex for each country based on its Internet users and is weighted to be representative of Internet consumers. It has a margin of error of ±0.6 percent. This Nielsen survey is based only on the behavior of respondents with online access. Internet penetration rates vary by country. Nielsen uses a minimum reporting standard of 60 percent Internet penetration or an online population of 10 million for survey inclusion. The survey does not specify the age group of respondents.</a:t>
            </a:r>
          </a:p>
        </p:txBody>
      </p:sp>
    </p:spTree>
  </p:cSld>
  <p:clrMapOvr>
    <a:masterClrMapping/>
  </p:clrMapOvr>
  <p:transition xmlns:p14="http://schemas.microsoft.com/office/powerpoint/2010/mai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72</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Self-assessment of health of diet among U.S. shoppers in 2016,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FMI</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1,056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consumers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August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U.S. Grocery Shopping Trends 2016, page 32</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http://www.statista.com/statistics/490755/us-shoppers-self-assessment-of-diet-generation/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shoppers' self-assessment of diet 2016,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"Thinking of all the foods you eat at home how would you describe your diet?" ** Top-2 box "Currently healthy" *** Bottom-2 box "Could be healthier"</a:t>
            </a:r>
          </a:p>
        </p:txBody>
      </p:sp>
    </p:spTree>
  </p:cSld>
  <p:clrMapOvr>
    <a:masterClrMapping/>
  </p:clrMapOvr>
  <p:transition xmlns:p14="http://schemas.microsoft.com/office/powerpoint/2010/mai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73</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Perceived health risks of U.S. Millennials in 2015, by type*</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FMI; The Hartman Group; 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 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2,265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primary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Hartman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Fishing the Deeper Waters: Exploration of 2015 U.S. Grocery Shopper Trends, page 22</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http://www.statista.com/statistics/512932/perceived-health-risks-of-us-millennials-by-type/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Perceived health risks of U.S. Millennials 2015, by type</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The original source does not provide the exact publication date * Respondents aged 18 to 36 years at the time of the survey.</a:t>
            </a:r>
          </a:p>
        </p:txBody>
      </p:sp>
    </p:spTree>
  </p:cSld>
  <p:clrMapOvr>
    <a:masterClrMapping/>
  </p:clrMapOvr>
  <p:transition xmlns:p14="http://schemas.microsoft.com/office/powerpoint/2010/mai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74</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U.S. Millennials: Which of these approaches to eating have you used in the past 12 months?*</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FMI; The Hartman Group; 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FMI; 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320</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primary shoppers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 Hartman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Fishing the Deeper Waters: Exploration of 2015 U.S. Grocery Shopper Trends, page 24</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http://www.statista.com/statistics/512991/eating-approaches-used-by-us-millennials-in-the-past-12-months/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Eating approaches used by U.S. Millennials 2015, by type</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The original source does not provide the exact publication date. * Respondents aged 18 to 36 years at the time of the survey.</a:t>
            </a:r>
          </a:p>
        </p:txBody>
      </p:sp>
    </p:spTree>
  </p:cSld>
  <p:clrMapOvr>
    <a:masterClrMapping/>
  </p:clrMapOvr>
  <p:transition xmlns:p14="http://schemas.microsoft.com/office/powerpoint/2010/mai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75</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Times when U.S. consumers turn to their favorite comfort food as of December 2015,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Poll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Poll</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December 9 to 14, 2015</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2,252</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Poll</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theharrispoll.com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http://www.statista.com/statistics/526035/when-are-you-most-likely-to-turn-to-your-favorite-comfort-food-by-generation/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times for comfort food in 2015,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n.a.</a:t>
            </a:r>
          </a:p>
        </p:txBody>
      </p:sp>
    </p:spTree>
  </p:cSld>
  <p:clrMapOvr>
    <a:masterClrMapping/>
  </p:clrMapOvr>
  <p:transition xmlns:p14="http://schemas.microsoft.com/office/powerpoint/2010/mai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76</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Popular pizza crust styles among U.S. consumers as of January 2016,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Poll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Poll</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13 to 18,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2,193</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Poll</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February 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theharrispoll.com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http://www.statista.com/statistics/526000/us-consumers-favorite-pizza-crust-style-by-generation/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favorite pizza crust styles in 2016, by generation</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was posed as follows: "Which of the following is your favorite style of pizza crust?" Percentage points exceeding 100 percent are probably due to rounding.</a:t>
            </a:r>
          </a:p>
        </p:txBody>
      </p:sp>
    </p:spTree>
  </p:cSld>
  <p:clrMapOvr>
    <a:masterClrMapping/>
  </p:clrMapOvr>
  <p:transition xmlns:p14="http://schemas.microsoft.com/office/powerpoint/2010/mai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77</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Wine sales share in the United States in 2016, by demographic</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6990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Silicon Valley Bank</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Silicon Valley Bank</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2016</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i="1">
                          <a:solidFill>
                            <a:srgbClr val="4F4F4F"/>
                          </a:solidFill>
                          <a:effectLst/>
                          <a:latin typeface="Arial"/>
                        </a:rPr>
                        <a:t>n.a.</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Silicon Valley Bank</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January 2017</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Wine Report - State of the Wine Industry 2017, page 49</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http://www.statista.com/statistics/509235/us-wine-sales-share-by-demographic/</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wine sales share 2016, by demographic</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Percentage points exceeding 100 percent are probably due to rounding.</a:t>
            </a:r>
          </a:p>
        </p:txBody>
      </p:sp>
    </p:spTree>
  </p:cSld>
  <p:clrMapOvr>
    <a:masterClrMapping/>
  </p:clrMapOvr>
  <p:transition xmlns:p14="http://schemas.microsoft.com/office/powerpoint/2010/mai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78</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U.S. Millennials' importance of factors when purchasing foods and beverages in 2014, by type*</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to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 (total survey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18-36 years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i="1">
                          <a:solidFill>
                            <a:srgbClr val="4F4F4F"/>
                          </a:solidFill>
                          <a:effectLst/>
                          <a:latin typeface="Arial"/>
                        </a:rPr>
                        <a:t>n.a.</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http://www.statista.com/statistics/514026/us-millennials-rating-of-factors-when-buying-foods-and-beverages-by-type/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Millennials: rating of factors when buying foods and beverages 2014, by type</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Factors rated as very or somewhat important. The original question was posed as follows:"When thinking about all of your food and beverage purchases, how important are each of the following to you?" Multiple responses allowed.</a:t>
            </a:r>
          </a:p>
        </p:txBody>
      </p:sp>
    </p:spTree>
  </p:cSld>
  <p:clrMapOvr>
    <a:masterClrMapping/>
  </p:clrMapOvr>
  <p:transition xmlns:p14="http://schemas.microsoft.com/office/powerpoint/2010/mai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79</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'organic'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http://www.statista.com/statistics/310626/us-consumers--importance-of-organic-when-buying-groceries-by-generation/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organic when buying groceries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Overview Millennials</a:t>
            </a:r>
          </a:p>
        </p:txBody>
      </p:sp>
      <p:sp>
        <p:nvSpPr>
          <p:cNvPr id="3"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4" action="ppaction://hlinksldjump"/>
              </a:rPr>
              <a:t>page 51</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How likely will you be to do the following within the next 6 months?</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Likeliness of spending/saving in the U.S 2014,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June 11 to 16, 2014; 18 years and older; 2,241</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Nielsen; </a:t>
            </a:r>
            <a:r>
              <a:rPr sz="700">
                <a:solidFill>
                  <a:srgbClr val="808080"/>
                </a:solidFill>
                <a:effectLst/>
                <a:latin typeface="Arial"/>
                <a:hlinkClick r:id="rId5"/>
              </a:rPr>
              <a:t>ID 380095</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xmlns:p14="http://schemas.microsoft.com/office/powerpoint/2010/mai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80</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'vegan'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http://www.statista.com/statistics/310637/us-consumers--importance-of-vegan-when-buying-groceries-by-generation/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vegan when buying groceries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81</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'frozen'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http://www.statista.com/statistics/310620/us-consumers--importance-of-frozen-when-buying-groceries-by-generation/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frozen when buying groceries by generation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82</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'genetically modified'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http://www.statista.com/statistics/310624/us-consumers--importance-of-genetically-modified-when-buying-groceries-by-generation/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genetically modified when buying groceries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83</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'natural'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http://www.statista.com/statistics/310598/us-consumers--importance-of-natural-when-buying-groceries-by-generation/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natural when buying groceries by generation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84</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'gluten'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http://www.statista.com/statistics/310635/us-consumers--importance-of-gluten-when-buying-groceries-by-generation/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gluten when buying groceries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85</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5000" lnSpcReduction="10000"/>
          </a:bodyPr>
          <a:lstStyle/>
          <a:p>
            <a:pPr algn="l">
              <a:lnSpc>
                <a:spcPct val="100000"/>
              </a:lnSpc>
            </a:pPr>
            <a:r>
              <a:rPr b="1">
                <a:solidFill>
                  <a:srgbClr val="4F4F4F"/>
                </a:solidFill>
                <a:effectLst/>
                <a:latin typeface="Arial"/>
              </a:rPr>
              <a:t>Consumers' importance of the factor 'high fructose corn syrup' (HFCS)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http://www.statista.com/statistics/310613/us-consumers--importance-of-high-fructose-corn-syrup-when-buying-groceries-by-generation/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HFCS when buying groceries by generation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86</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'freshness'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http://www.statista.com/statistics/310120/us-consumers--importance-of-freshness-when-buying-groceries-by-generation/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freshness when buying groceries by generation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87</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'packaged food'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http://www.statista.com/statistics/310618/us-consumers--importance-of-packaged-food-when-buying-groceries-by-generation/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packaged food when buying groceries by generation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2" action="ppaction://hlinksldjump"/>
              </a:rPr>
              <a:t>References</a:t>
            </a:r>
          </a:p>
        </p:txBody>
      </p:sp>
      <p:sp>
        <p:nvSpPr>
          <p:cNvPr id="3"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88</a:t>
            </a:r>
          </a:p>
        </p:txBody>
      </p:sp>
      <p:sp>
        <p:nvSpPr>
          <p:cNvPr id="4"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Consumers' importance of the factor 'preservatives' when making food and beverage purchases in the United States in 2014, by generation</a:t>
            </a:r>
          </a:p>
        </p:txBody>
      </p:sp>
      <p:sp>
        <p:nvSpPr>
          <p:cNvPr id="5" name="New shape"/>
          <p:cNvSpPr/>
          <p:nvPr/>
        </p:nvSpPr>
        <p:spPr>
          <a:xfrm>
            <a:off x="-6350" y="6223000"/>
            <a:ext cx="9169400" cy="647700"/>
          </a:xfrm>
          <a:prstGeom prst="rect">
            <a:avLst/>
          </a:prstGeom>
          <a:blipFill dpi="0">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New Table"/>
          <p:cNvGraphicFramePr>
            <a:graphicFrameLocks noGrp="1"/>
          </p:cNvGraphicFramePr>
          <p:nvPr/>
        </p:nvGraphicFramePr>
        <p:xfrm>
          <a:off x="393700" y="1460500"/>
          <a:ext cx="4254500" cy="4775200"/>
        </p:xfrm>
        <a:graphic>
          <a:graphicData uri="http://schemas.openxmlformats.org/drawingml/2006/table">
            <a:tbl>
              <a:tblPr firstRow="1" bandRow="1">
                <a:effectLst/>
                <a:tableStyleId>{5C22544A-7EE6-4342-B048-85BDC9FD1C3A}</a:tableStyleId>
              </a:tblPr>
              <a:tblGrid>
                <a:gridCol w="1587500"/>
                <a:gridCol w="2667000"/>
              </a:tblGrid>
              <a:tr h="508000">
                <a:tc gridSpan="2">
                  <a:txBody>
                    <a:bodyPr/>
                    <a:lstStyle/>
                    <a:p>
                      <a:pPr algn="l"/>
                      <a:r>
                        <a:rPr sz="1200" b="1">
                          <a:solidFill>
                            <a:srgbClr val="4F4F4F"/>
                          </a:solidFill>
                          <a:effectLst/>
                          <a:latin typeface="Arial"/>
                        </a:rPr>
                        <a:t>Source and methodology information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hMerge="1">
                  <a:txBody>
                    <a:bodyPr/>
                    <a:lstStyle/>
                    <a:p>
                      <a:endParaRPr/>
                    </a:p>
                  </a:txBody>
                  <a:tcPr/>
                </a:tc>
              </a:tr>
              <a:tr h="381000">
                <a:tc>
                  <a:txBody>
                    <a:bodyPr/>
                    <a:lstStyle/>
                    <a:p>
                      <a:r>
                        <a:rPr sz="800">
                          <a:solidFill>
                            <a:srgbClr val="4F4F4F"/>
                          </a:solidFill>
                          <a:effectLst/>
                          <a:latin typeface="Arial"/>
                        </a:rPr>
                        <a:t>Source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Harris Interactive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cap="flat" cmpd="sng" algn="ctr">
                      <a:solidFill>
                        <a:srgbClr val="FFFFFF"/>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Conducted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Survey period</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March 12 - March 17,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Region</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United States</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Number of respondents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2,234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Age group</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18 years and older</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Special characteristics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U.S. adults</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Published by</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 Interactive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Publication date</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rPr>
                        <a:t>June 2014</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r h="381000">
                <a:tc>
                  <a:txBody>
                    <a:bodyPr/>
                    <a:lstStyle/>
                    <a:p>
                      <a:r>
                        <a:rPr sz="800">
                          <a:solidFill>
                            <a:srgbClr val="4F4F4F"/>
                          </a:solidFill>
                          <a:effectLst/>
                          <a:latin typeface="Arial"/>
                        </a:rPr>
                        <a:t>Original source</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c>
                  <a:txBody>
                    <a:bodyPr/>
                    <a:lstStyle/>
                    <a:p>
                      <a:r>
                        <a:rPr sz="800">
                          <a:solidFill>
                            <a:srgbClr val="4F4F4F"/>
                          </a:solidFill>
                          <a:effectLst/>
                          <a:latin typeface="Arial"/>
                        </a:rPr>
                        <a:t>harrisinteractive.com</a:t>
                      </a:r>
                    </a:p>
                  </a:txBody>
                  <a:tcPr>
                    <a:lnL cap="flat" cmpd="sng" algn="ctr">
                      <a:solidFill>
                        <a:srgbClr val="F4F4F4"/>
                      </a:solidFill>
                      <a:prstDash val="solid"/>
                      <a:round/>
                      <a:headEnd type="none" w="med" len="med"/>
                      <a:tailEnd type="none" w="med" len="med"/>
                    </a:lnL>
                    <a:lnR cap="flat" cmpd="sng" algn="ctr">
                      <a:solidFill>
                        <a:srgbClr val="F4F4F4"/>
                      </a:solidFill>
                      <a:prstDash val="solid"/>
                      <a:round/>
                      <a:headEnd type="none" w="med" len="med"/>
                      <a:tailEnd type="none" w="med" len="med"/>
                    </a:lnR>
                    <a:lnT w="9525" cap="flat" cmpd="sng" algn="ctr">
                      <a:solidFill>
                        <a:srgbClr val="FFFFFF"/>
                      </a:solidFill>
                      <a:prstDash val="solid"/>
                      <a:round/>
                      <a:headEnd type="none" w="med" len="med"/>
                      <a:tailEnd type="none" w="med" len="med"/>
                    </a:lnT>
                    <a:lnB cap="flat" cmpd="sng" algn="ctr">
                      <a:solidFill>
                        <a:srgbClr val="F4F4F4"/>
                      </a:solidFill>
                      <a:prstDash val="solid"/>
                      <a:round/>
                      <a:headEnd type="none" w="med" len="med"/>
                      <a:tailEnd type="none" w="med" len="med"/>
                    </a:lnB>
                    <a:lnTlToBr>
                      <a:noFill/>
                    </a:lnTlToBr>
                    <a:lnBlToTr>
                      <a:noFill/>
                    </a:lnBlToTr>
                    <a:solidFill>
                      <a:srgbClr val="F4F4F4"/>
                    </a:solidFill>
                  </a:tcPr>
                </a:tc>
              </a:tr>
              <a:tr h="381000">
                <a:tc>
                  <a:txBody>
                    <a:bodyPr/>
                    <a:lstStyle/>
                    <a:p>
                      <a:r>
                        <a:rPr sz="800">
                          <a:solidFill>
                            <a:srgbClr val="4F4F4F"/>
                          </a:solidFill>
                          <a:effectLst/>
                          <a:latin typeface="Arial"/>
                        </a:rPr>
                        <a:t>Website URL</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r>
                        <a:rPr sz="800">
                          <a:solidFill>
                            <a:srgbClr val="4F4F4F"/>
                          </a:solidFill>
                          <a:effectLst/>
                          <a:latin typeface="Arial"/>
                          <a:hlinkClick r:id="rId4"/>
                        </a:rPr>
                        <a:t>http://www.statista.com/statistics/310605/us-consumers--importance-of-preservatives-when-buying-groceries-by-generation/</a:t>
                      </a:r>
                    </a:p>
                  </a:txBody>
                  <a:tcPr>
                    <a:lnL cap="flat" cmpd="sng" algn="ctr">
                      <a:solidFill>
                        <a:srgbClr val="FFFFFF"/>
                      </a:solidFill>
                      <a:prstDash val="solid"/>
                      <a:round/>
                      <a:headEnd type="none" w="med" len="med"/>
                      <a:tailEnd type="none" w="med" len="med"/>
                    </a:lnL>
                    <a:lnR cap="flat" cmpd="sng" algn="ctr">
                      <a:solidFill>
                        <a:srgbClr val="FFFFFF"/>
                      </a:solidFill>
                      <a:prstDash val="solid"/>
                      <a:round/>
                      <a:headEnd type="none" w="med" len="med"/>
                      <a:tailEnd type="none" w="med" len="med"/>
                    </a:lnR>
                    <a:lnT w="9525" cap="flat" cmpd="sng" algn="ctr">
                      <a:solidFill>
                        <a:srgbClr val="F4F4F4"/>
                      </a:solidFill>
                      <a:prstDash val="solid"/>
                      <a:round/>
                      <a:headEnd type="none" w="med" len="med"/>
                      <a:tailEnd type="none" w="med" len="med"/>
                    </a:lnT>
                    <a:lnB cap="flat" cmpd="sng" algn="ctr">
                      <a:solidFill>
                        <a:srgbClr val="FFFFFF"/>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U.S. consumers' importance of preservatives when buying groceries by generation 2014</a:t>
            </a:r>
          </a:p>
        </p:txBody>
      </p:sp>
      <p:sp>
        <p:nvSpPr>
          <p:cNvPr id="8" name="New shape"/>
          <p:cNvSpPr/>
          <p:nvPr/>
        </p:nvSpPr>
        <p:spPr>
          <a:xfrm>
            <a:off x="4978400" y="1460500"/>
            <a:ext cx="3695700" cy="4775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b="1">
                <a:solidFill>
                  <a:srgbClr val="4F4F4F"/>
                </a:solidFill>
                <a:effectLst/>
                <a:latin typeface="Arial"/>
              </a:rPr>
              <a:t>Notes:</a:t>
            </a:r>
          </a:p>
          <a:p>
            <a:pPr algn="l"/>
            <a:endParaRPr sz="800">
              <a:solidFill>
                <a:srgbClr val="808080"/>
              </a:solidFill>
              <a:effectLst/>
              <a:latin typeface="Arial"/>
            </a:endParaRPr>
          </a:p>
          <a:p>
            <a:pPr algn="l"/>
            <a:r>
              <a:rPr sz="800">
                <a:solidFill>
                  <a:srgbClr val="808080"/>
                </a:solidFill>
                <a:effectLst/>
                <a:latin typeface="Arial"/>
              </a:rPr>
              <a:t>* The original question ran as follows: 'When thinking about all of your food and beverage purchases, how important are each of the following to you?' The figures display a summary of factors rated as 'very' and 'somewhat' important. Millennials are aged between 18 and 36 years. Gen Xers are aged between 37 and 48 years. Baby Boomers are aged between 49 and 67 years. Matures are older than 68 years.</a:t>
            </a:r>
          </a:p>
        </p:txBody>
      </p:sp>
    </p:spTree>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a:effectLst/>
      </p:grpSpPr>
      <p:sp>
        <p:nvSpPr>
          <p:cNvPr id="2" name="New shape"/>
          <p:cNvSpPr/>
          <p:nvPr/>
        </p:nvSpPr>
        <p:spPr>
          <a:xfrm>
            <a:off x="393700" y="0"/>
            <a:ext cx="82169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hlinkClick r:id="rId3" action="ppaction://hlinksldjump"/>
              </a:rPr>
              <a:t>Overview Millennials</a:t>
            </a:r>
          </a:p>
        </p:txBody>
      </p:sp>
      <p:sp>
        <p:nvSpPr>
          <p:cNvPr id="3" name="New shape"/>
          <p:cNvSpPr/>
          <p:nvPr/>
        </p:nvSpPr>
        <p:spPr>
          <a:xfrm>
            <a:off x="-6350" y="6223000"/>
            <a:ext cx="9169400" cy="647700"/>
          </a:xfrm>
          <a:prstGeom prst="rect">
            <a:avLst/>
          </a:prstGeom>
          <a:blipFill dpi="0">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393700" y="63500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effectLst/>
                <a:latin typeface="Arial"/>
              </a:rPr>
              <a:t>Further information regarding this statistic can be found on </a:t>
            </a:r>
            <a:r>
              <a:rPr sz="700">
                <a:solidFill>
                  <a:srgbClr val="808080"/>
                </a:solidFill>
                <a:effectLst/>
                <a:latin typeface="Arial"/>
                <a:hlinkClick r:id="rId5" action="ppaction://hlinksldjump"/>
              </a:rPr>
              <a:t>page 52</a:t>
            </a:r>
            <a:r>
              <a:rPr sz="700">
                <a:solidFill>
                  <a:srgbClr val="808080"/>
                </a:solidFill>
                <a:effectLst/>
                <a:latin typeface="Arial"/>
              </a:rPr>
              <a:t>.</a:t>
            </a:r>
          </a:p>
        </p:txBody>
      </p:sp>
      <p:sp>
        <p:nvSpPr>
          <p:cNvPr id="5" name="New shape"/>
          <p:cNvSpPr/>
          <p:nvPr/>
        </p:nvSpPr>
        <p:spPr>
          <a:xfrm>
            <a:off x="8509000" y="0"/>
            <a:ext cx="4445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r"/>
            <a:r>
              <a:rPr sz="700">
                <a:solidFill>
                  <a:srgbClr val="808080"/>
                </a:solidFill>
                <a:effectLst/>
                <a:latin typeface="Arial"/>
              </a:rPr>
              <a:t>9</a:t>
            </a:r>
          </a:p>
        </p:txBody>
      </p:sp>
      <p:sp>
        <p:nvSpPr>
          <p:cNvPr id="6" name="New shape"/>
          <p:cNvSpPr/>
          <p:nvPr/>
        </p:nvSpPr>
        <p:spPr>
          <a:xfrm>
            <a:off x="393700" y="457200"/>
            <a:ext cx="8216900" cy="8636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effectLst/>
                <a:latin typeface="Arial"/>
              </a:rPr>
              <a:t>Have you done or considered doing any of the following over the past six months in order to save money?</a:t>
            </a:r>
          </a:p>
        </p:txBody>
      </p:sp>
      <p:sp>
        <p:nvSpPr>
          <p:cNvPr id="7" name="New shape"/>
          <p:cNvSpPr/>
          <p:nvPr/>
        </p:nvSpPr>
        <p:spPr>
          <a:xfrm>
            <a:off x="393700" y="254000"/>
            <a:ext cx="8216900" cy="254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effectLst/>
                <a:latin typeface="Arial"/>
              </a:rPr>
              <a:t>Saving behavior in the U.S. 2014, by generation</a:t>
            </a:r>
          </a:p>
        </p:txBody>
      </p:sp>
      <p:sp>
        <p:nvSpPr>
          <p:cNvPr id="8" name="New shape"/>
          <p:cNvSpPr/>
          <p:nvPr/>
        </p:nvSpPr>
        <p:spPr>
          <a:xfrm>
            <a:off x="393700" y="6159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effectLst/>
                <a:latin typeface="Arial"/>
              </a:rPr>
              <a:t>Note: </a:t>
            </a:r>
            <a:r>
              <a:rPr sz="700">
                <a:solidFill>
                  <a:srgbClr val="808080"/>
                </a:solidFill>
                <a:effectLst/>
                <a:latin typeface="Arial"/>
              </a:rPr>
              <a:t>United States; June 11 to 16, 2014; 18 years and older; 2,241</a:t>
            </a:r>
          </a:p>
        </p:txBody>
      </p:sp>
      <p:sp>
        <p:nvSpPr>
          <p:cNvPr id="9" name="New shape"/>
          <p:cNvSpPr/>
          <p:nvPr/>
        </p:nvSpPr>
        <p:spPr>
          <a:xfrm>
            <a:off x="393700" y="6540500"/>
            <a:ext cx="6350000" cy="203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effectLst/>
                <a:latin typeface="Arial"/>
              </a:rPr>
              <a:t>Source: </a:t>
            </a:r>
            <a:r>
              <a:rPr sz="700">
                <a:solidFill>
                  <a:srgbClr val="808080"/>
                </a:solidFill>
                <a:effectLst/>
                <a:latin typeface="Arial"/>
              </a:rPr>
              <a:t>Harris Interactive; Nielsen; </a:t>
            </a:r>
            <a:r>
              <a:rPr sz="700">
                <a:solidFill>
                  <a:srgbClr val="808080"/>
                </a:solidFill>
                <a:effectLst/>
                <a:latin typeface="Arial"/>
                <a:hlinkClick r:id="rId6"/>
              </a:rPr>
              <a:t>ID 380142</a:t>
            </a:r>
          </a:p>
        </p:txBody>
      </p:sp>
      <p:graphicFrame>
        <p:nvGraphicFramePr>
          <p:cNvPr id="10"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7"/>
          </a:graphicData>
        </a:graphic>
      </p:graphicFrame>
      <p:sp>
        <p:nvSpPr>
          <p:cNvPr id="11" name="New shape"/>
          <p:cNvSpPr/>
          <p:nvPr/>
        </p:nvSpPr>
        <p:spPr>
          <a:xfrm>
            <a:off x="349250" y="5257800"/>
            <a:ext cx="8369300" cy="647700"/>
          </a:xfrm>
          <a:prstGeom prst="rect">
            <a:avLst/>
          </a:prstGeom>
          <a:blipFill dpi="0">
            <a:blip r:embed="rId8"/>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12" name="OleObject"/>
          <p:cNvGraphicFramePr>
            <a:graphicFrameLocks noChangeAspect="1"/>
          </p:cNvGraphicFramePr>
          <p:nvPr/>
        </p:nvGraphicFramePr>
        <p:xfrm>
          <a:off x="7048500" y="5356860"/>
          <a:ext cx="1868424" cy="532765"/>
        </p:xfrm>
        <a:graphic>
          <a:graphicData uri="http://schemas.openxmlformats.org/presentationml/2006/ole">
            <mc:AlternateContent xmlns:mc="http://schemas.openxmlformats.org/markup-compatibility/2006">
              <mc:Choice xmlns:v="urn:schemas-microsoft-com:vml" Requires="v">
                <p:oleObj spid="_x0000_s1039" showAsIcon="1" r:id="rId9" imgW="0" imgH="0" progId="Excel.Sheet.380142">
                  <p:embed/>
                </p:oleObj>
              </mc:Choice>
              <mc:Fallback>
                <p:oleObj showAsIcon="1" r:id="rId9" imgW="0" imgH="0" progId="Excel.Sheet.380142">
                  <p:embed/>
                  <p:pic>
                    <p:nvPicPr>
                      <p:cNvPr id="0" name="Picture 14" descr="rId1"/>
                      <p:cNvPicPr>
                        <a:picLocks noChangeAspect="1" noChangeArrowheads="1"/>
                      </p:cNvPicPr>
                      <p:nvPr/>
                    </p:nvPicPr>
                    <p:blipFill dpi="0">
                      <a:blip r:embed="rId10">
                        <a:extLst>
                          <a:ext uri="{28A0092B-C50C-407E-A947-70E740481C1C}">
                            <a14:useLocalDpi xmlns:a14="http://schemas.microsoft.com/office/drawing/2010/main" val="0"/>
                          </a:ext>
                        </a:extLst>
                      </a:blip>
                      <a:srcRect/>
                      <a:stretch>
                        <a:fillRect/>
                      </a:stretch>
                    </p:blipFill>
                    <p:spPr bwMode="auto">
                      <a:xfrm>
                        <a:off x="7048500" y="5356860"/>
                        <a:ext cx="1868424"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xmlns:p14="http://schemas.microsoft.com/office/powerpoint/2010/mai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04.23"/>
  <p:tag name="AS_TITLE" val="Aspose.Slides for .NET 4.0"/>
  <p:tag name="AS_VERSION" val="15.3.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10882</Words>
  <Application>Microsoft Macintosh PowerPoint</Application>
  <PresentationFormat>On-screen Show (4:3)</PresentationFormat>
  <Paragraphs>1865</Paragraphs>
  <Slides>88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1" baseType="lpstr">
      <vt:lpstr>Office Theme</vt:lpstr>
      <vt:lpstr>Excel.Sheet.380142</vt:lpstr>
      <vt:lpstr>Excel.Sheet.514026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Coleman Coats</cp:lastModifiedBy>
  <cp:revision>1</cp:revision>
  <cp:lastPrinted>2017-03-01T20:45:09Z</cp:lastPrinted>
  <dcterms:created xsi:type="dcterms:W3CDTF">2017-03-01T20:45:09Z</dcterms:created>
  <dcterms:modified xsi:type="dcterms:W3CDTF">2017-04-01T22:02:40Z</dcterms:modified>
</cp:coreProperties>
</file>