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74" r:id="rId5"/>
    <p:sldId id="280" r:id="rId6"/>
    <p:sldId id="276" r:id="rId7"/>
    <p:sldId id="277" r:id="rId8"/>
    <p:sldId id="283" r:id="rId9"/>
    <p:sldId id="282" r:id="rId10"/>
    <p:sldId id="281" r:id="rId11"/>
    <p:sldId id="284" r:id="rId12"/>
    <p:sldId id="278" r:id="rId13"/>
    <p:sldId id="285" r:id="rId14"/>
    <p:sldId id="288" r:id="rId15"/>
    <p:sldId id="287" r:id="rId16"/>
    <p:sldId id="28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0A9"/>
    <a:srgbClr val="CD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323" y="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07A51-76F3-415A-A869-DCBCF51301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DB85D-F33E-4C39-A0B1-D1A2E4A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5377-D01F-42EC-856F-E93615640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571"/>
            <a:ext cx="9144000" cy="174739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F386F-226A-412A-B2DA-5D7FE213D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1C316-06A5-4131-A0E3-75DB23A9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AEF-C2BA-49DA-B98A-BD1A062DDDCE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9286-6486-4C96-B364-C72B703E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BF69-CF25-41F0-BCD0-266FE12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Image result for smu logo">
            <a:extLst>
              <a:ext uri="{FF2B5EF4-FFF2-40B4-BE49-F238E27FC236}">
                <a16:creationId xmlns:a16="http://schemas.microsoft.com/office/drawing/2014/main" id="{9A90B946-46C9-4385-BF71-5A1EC4712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4" y="298004"/>
            <a:ext cx="4521323" cy="146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7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C4CD-06CA-46F9-91CF-548D7B79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1"/>
            <a:ext cx="8229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0A04-64C1-49C6-B86F-42E15BC2DDA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4488" indent="-344488">
              <a:buFontTx/>
              <a:buBlip>
                <a:blip r:embed="rId2"/>
              </a:buBlip>
              <a:defRPr/>
            </a:lvl1pPr>
            <a:lvl2pPr marL="914400" indent="-457200">
              <a:buFontTx/>
              <a:buBlip>
                <a:blip r:embed="rId3"/>
              </a:buBlip>
              <a:defRPr/>
            </a:lvl2pPr>
            <a:lvl3pPr marL="1314450" indent="-400050">
              <a:buFontTx/>
              <a:buBlip>
                <a:blip r:embed="rId4"/>
              </a:buBlip>
              <a:defRPr/>
            </a:lvl3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3EEBA-E9E0-4EEA-92A9-1398C162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15FC-452F-4065-9FD5-869E2D4E8F71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797C-A120-434B-A7A7-BA4C4C86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SMU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7A97-1856-47C7-BCB0-4A5AF996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Image result for smu mustang logo">
            <a:extLst>
              <a:ext uri="{FF2B5EF4-FFF2-40B4-BE49-F238E27FC236}">
                <a16:creationId xmlns:a16="http://schemas.microsoft.com/office/drawing/2014/main" id="{2F55F3ED-34A4-4488-B94F-9952445FC3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82" y="262238"/>
            <a:ext cx="2834025" cy="147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D75025-EB8F-445C-AEC4-DFF31FDA92B7}"/>
              </a:ext>
            </a:extLst>
          </p:cNvPr>
          <p:cNvSpPr/>
          <p:nvPr userDrawn="1"/>
        </p:nvSpPr>
        <p:spPr>
          <a:xfrm>
            <a:off x="0" y="0"/>
            <a:ext cx="720876" cy="6858000"/>
          </a:xfrm>
          <a:prstGeom prst="rect">
            <a:avLst/>
          </a:prstGeom>
          <a:solidFill>
            <a:srgbClr val="3650A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smu logo">
            <a:extLst>
              <a:ext uri="{FF2B5EF4-FFF2-40B4-BE49-F238E27FC236}">
                <a16:creationId xmlns:a16="http://schemas.microsoft.com/office/drawing/2014/main" id="{D438CA96-EA09-40A5-B8F4-7B37EA60D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3" y="177247"/>
            <a:ext cx="488465" cy="48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4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smu mustang logo">
            <a:extLst>
              <a:ext uri="{FF2B5EF4-FFF2-40B4-BE49-F238E27FC236}">
                <a16:creationId xmlns:a16="http://schemas.microsoft.com/office/drawing/2014/main" id="{D4A6E7B0-EFC5-41DD-A0E5-19E390411B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CD2027"/>
              </a:clrFrom>
              <a:clrTo>
                <a:srgbClr val="CD202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75" y="1182115"/>
            <a:ext cx="9754250" cy="50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BC114-D849-4B61-8527-30A94A6B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73807-6E10-4163-9BBD-C97243B7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CF2F-C84C-4FDA-B6E8-DDBC3DD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C08-E4DE-46DF-B5DA-4C7FD6004092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14BC-2ED4-4EF6-84DC-24CD6512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SMU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2610-875B-46D7-9DE9-DCBE761F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0B55E-24F0-4ECE-8F2D-8AE3CA9F2093}"/>
              </a:ext>
            </a:extLst>
          </p:cNvPr>
          <p:cNvSpPr/>
          <p:nvPr userDrawn="1"/>
        </p:nvSpPr>
        <p:spPr>
          <a:xfrm>
            <a:off x="0" y="0"/>
            <a:ext cx="720876" cy="6858000"/>
          </a:xfrm>
          <a:prstGeom prst="rect">
            <a:avLst/>
          </a:prstGeom>
          <a:solidFill>
            <a:srgbClr val="3650A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Image result for smu logo">
            <a:extLst>
              <a:ext uri="{FF2B5EF4-FFF2-40B4-BE49-F238E27FC236}">
                <a16:creationId xmlns:a16="http://schemas.microsoft.com/office/drawing/2014/main" id="{234AA345-7CB0-4D74-90B0-BBCF9BBEE4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3" y="177247"/>
            <a:ext cx="488465" cy="48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3A1C-6F0C-4AB3-9F4B-0C24C889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9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5C0A-5C64-484F-93DC-40BA9EA2E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/>
            </a:lvl1pPr>
            <a:lvl2pPr marL="914400" indent="-45720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8C22C-88EE-447D-859F-1F6317294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/>
            </a:lvl1pPr>
            <a:lvl2pPr marL="914400" indent="-45720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86A28-10C3-4A8B-92F7-C257F54C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A85D-ADC5-45AF-95E5-995F6F524628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0D056-123A-408D-A47A-44D472E8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SMU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C3B7-645F-4AA5-8871-0DE0C2CC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smu mustang logo">
            <a:extLst>
              <a:ext uri="{FF2B5EF4-FFF2-40B4-BE49-F238E27FC236}">
                <a16:creationId xmlns:a16="http://schemas.microsoft.com/office/drawing/2014/main" id="{54165CE4-5A21-49D6-93FC-52A6F6AA15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82" y="262238"/>
            <a:ext cx="2834025" cy="147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B87534-8913-403E-9201-00C4ECE1A462}"/>
              </a:ext>
            </a:extLst>
          </p:cNvPr>
          <p:cNvSpPr/>
          <p:nvPr userDrawn="1"/>
        </p:nvSpPr>
        <p:spPr>
          <a:xfrm>
            <a:off x="0" y="0"/>
            <a:ext cx="720876" cy="6858000"/>
          </a:xfrm>
          <a:prstGeom prst="rect">
            <a:avLst/>
          </a:prstGeom>
          <a:solidFill>
            <a:srgbClr val="3650A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smu logo">
            <a:extLst>
              <a:ext uri="{FF2B5EF4-FFF2-40B4-BE49-F238E27FC236}">
                <a16:creationId xmlns:a16="http://schemas.microsoft.com/office/drawing/2014/main" id="{B27A6C0A-BC74-485C-AF87-26AD1ADFD4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3" y="177247"/>
            <a:ext cx="488465" cy="48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C085-AF8F-4C4A-BB87-4028E931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9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4E166-AE52-4DFF-8237-EAE19261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456-BDF6-4994-87E2-48364FD24398}" type="datetime1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E795-4E6F-462D-9FBF-49016DB7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SMU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AF2E7-0355-4908-8790-9EBCCD68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smu mustang logo">
            <a:extLst>
              <a:ext uri="{FF2B5EF4-FFF2-40B4-BE49-F238E27FC236}">
                <a16:creationId xmlns:a16="http://schemas.microsoft.com/office/drawing/2014/main" id="{85DEC453-10C6-4D26-9898-4D384D5450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82" y="262238"/>
            <a:ext cx="2834025" cy="147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80361C-00E9-4038-A903-ADA3B0D0687F}"/>
              </a:ext>
            </a:extLst>
          </p:cNvPr>
          <p:cNvSpPr/>
          <p:nvPr userDrawn="1"/>
        </p:nvSpPr>
        <p:spPr>
          <a:xfrm>
            <a:off x="0" y="0"/>
            <a:ext cx="720876" cy="6858000"/>
          </a:xfrm>
          <a:prstGeom prst="rect">
            <a:avLst/>
          </a:prstGeom>
          <a:solidFill>
            <a:srgbClr val="3650A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smu logo">
            <a:extLst>
              <a:ext uri="{FF2B5EF4-FFF2-40B4-BE49-F238E27FC236}">
                <a16:creationId xmlns:a16="http://schemas.microsoft.com/office/drawing/2014/main" id="{1D015239-82AA-4986-8341-9108DAF372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3" y="177247"/>
            <a:ext cx="488465" cy="48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2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7AB13-FA31-4F2A-B917-B371999E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2F8E-629D-4E67-9C36-BD31DC17B623}" type="datetime1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58EA7-F744-405D-A562-3A3AF0DF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SMU Data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760C9-2553-4C55-84D3-765691D5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smu mustang logo">
            <a:extLst>
              <a:ext uri="{FF2B5EF4-FFF2-40B4-BE49-F238E27FC236}">
                <a16:creationId xmlns:a16="http://schemas.microsoft.com/office/drawing/2014/main" id="{F4038A95-2287-4097-9635-BA7E79692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82" y="262238"/>
            <a:ext cx="2834025" cy="147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E461B4-35B6-4420-91C2-38C5EA7AD20B}"/>
              </a:ext>
            </a:extLst>
          </p:cNvPr>
          <p:cNvSpPr/>
          <p:nvPr userDrawn="1"/>
        </p:nvSpPr>
        <p:spPr>
          <a:xfrm>
            <a:off x="0" y="0"/>
            <a:ext cx="720876" cy="6858000"/>
          </a:xfrm>
          <a:prstGeom prst="rect">
            <a:avLst/>
          </a:prstGeom>
          <a:solidFill>
            <a:srgbClr val="3650A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smu logo">
            <a:extLst>
              <a:ext uri="{FF2B5EF4-FFF2-40B4-BE49-F238E27FC236}">
                <a16:creationId xmlns:a16="http://schemas.microsoft.com/office/drawing/2014/main" id="{AA412CDE-563F-4DCD-BFE4-7801866649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3" y="177247"/>
            <a:ext cx="488465" cy="48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4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3A80B-A3EE-4BE4-A94E-96AE66E4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0258-17C4-4CF3-880E-81B3F6826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21555-84AB-45FF-B11A-83299EA2C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1FD8-6E89-4B45-869B-4EF3B067A9C0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B9E2-99B8-4680-BA71-7FDD5B8E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0DBED-1292-40B2-836A-AF7CC2F15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1C5A-4047-4958-9D20-D68A057E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48E-C6BF-49A4-AE8E-6C9B4E6A4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Attrition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0BF87-3AB7-46E5-ABFA-077D95686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An Exploratory Data Analysis</a:t>
            </a:r>
          </a:p>
          <a:p>
            <a:r>
              <a:rPr lang="en-US" b="1" dirty="0"/>
              <a:t>Data Team </a:t>
            </a:r>
          </a:p>
          <a:p>
            <a:r>
              <a:rPr lang="en-US" b="1" dirty="0"/>
              <a:t>Alec </a:t>
            </a:r>
            <a:r>
              <a:rPr lang="en-US" b="1" dirty="0" err="1"/>
              <a:t>Lepe</a:t>
            </a:r>
            <a:r>
              <a:rPr lang="en-US" b="1" dirty="0"/>
              <a:t> &amp; Che’ Cobb</a:t>
            </a:r>
          </a:p>
          <a:p>
            <a:pPr algn="r"/>
            <a:r>
              <a:rPr lang="en-US" dirty="0"/>
              <a:t> </a:t>
            </a:r>
          </a:p>
          <a:p>
            <a:pPr algn="r"/>
            <a:r>
              <a:rPr lang="en-US" dirty="0"/>
              <a:t>November 28,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D8429-D4C7-47CF-8134-3C848DDF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DD5C-76D7-4A0F-A9B9-4BE9CD51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MonthlyIncome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AE541DBD-2545-42FE-B61A-9F9B24A4D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5" y="1825625"/>
            <a:ext cx="90355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1D9EE-88D5-4238-957F-3AA8D875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8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53FC-4BBB-42C1-8B00-A2F6ED42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Age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83949E8-8AA5-4015-9D77-D9F5DD510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46" y="1952785"/>
            <a:ext cx="8510268" cy="42241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32803-20ED-45B9-BA4C-2ECD7A22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1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06B9-4F79-4FB4-B651-F91DE0DE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YearsWithCurrentManager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75A70D0-6EA1-42FF-96A8-7EBE64CA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46" y="1825625"/>
            <a:ext cx="923699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4702-C236-4750-9DFE-9163C67E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2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E6EF-BD7C-463A-8E0D-149E278C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Worse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F14F-CACF-46CE-9DF0-8FE88DEF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A8077-8790-4220-BFA2-087F68EC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702114-2BA0-4E02-88F5-B0CD94964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61" y="2588300"/>
            <a:ext cx="4386020" cy="24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A8AF-A9BD-4614-9068-33AEC0E9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Graphs of Worst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5B4CC-4DDE-4D34-B8E1-6D97B3C8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14</a:t>
            </a:fld>
            <a:endParaRPr lang="en-US" dirty="0"/>
          </a:p>
        </p:txBody>
      </p:sp>
      <p:pic>
        <p:nvPicPr>
          <p:cNvPr id="19" name="Content Placeholder 1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E7A09AE-A01C-4C01-A616-F7E3A7B7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3814"/>
            <a:ext cx="3625312" cy="2346624"/>
          </a:xfr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B1AF9165-3F15-4407-BBE2-8B4D21854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13" y="1823813"/>
            <a:ext cx="3625312" cy="2346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13C567-14C1-4228-9718-59EA19F6B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25" y="1983573"/>
            <a:ext cx="3782877" cy="2186865"/>
          </a:xfrm>
          <a:prstGeom prst="rect">
            <a:avLst/>
          </a:prstGeom>
        </p:spPr>
      </p:pic>
      <p:pic>
        <p:nvPicPr>
          <p:cNvPr id="25" name="Picture 2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D09754F-A224-4417-8B51-7D8F1CBA2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0197"/>
            <a:ext cx="3625312" cy="2391278"/>
          </a:xfrm>
          <a:prstGeom prst="rect">
            <a:avLst/>
          </a:prstGeom>
        </p:spPr>
      </p:pic>
      <p:pic>
        <p:nvPicPr>
          <p:cNvPr id="27" name="Picture 2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41A9AD-5A5E-45C5-AD4B-B8AE8C617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12" y="4330197"/>
            <a:ext cx="3983064" cy="2391278"/>
          </a:xfrm>
          <a:prstGeom prst="rect">
            <a:avLst/>
          </a:prstGeom>
        </p:spPr>
      </p:pic>
      <p:pic>
        <p:nvPicPr>
          <p:cNvPr id="29" name="Picture 2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35AF439-1AD1-4EF3-9568-2B1B890AA7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89" y="4170438"/>
            <a:ext cx="3625313" cy="26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1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93C-7AA8-41E8-9291-7FEFDEE0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A67-F676-44B6-98EC-5EA27CD2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14BD-A4F5-428F-B780-C3FD0352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A2F9-B219-4BA1-AC7C-15938B56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687E-ABB4-4EC7-A84A-4C0B84FC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0BFC1-0446-48DE-9A19-D06CD556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4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34CB-7BB6-42FA-92C5-3F58545B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D7DD5-D350-4566-9D44-177EE90C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B4BB1-4409-4277-A37E-1F6B128A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060"/>
            <a:ext cx="10515600" cy="4222903"/>
          </a:xfrm>
        </p:spPr>
        <p:txBody>
          <a:bodyPr>
            <a:normAutofit/>
          </a:bodyPr>
          <a:lstStyle/>
          <a:p>
            <a:r>
              <a:rPr lang="en-US" dirty="0"/>
              <a:t>Top 3 Variables</a:t>
            </a:r>
          </a:p>
          <a:p>
            <a:pPr lvl="1"/>
            <a:r>
              <a:rPr lang="en-US" dirty="0" err="1"/>
              <a:t>TotalWorkingYears</a:t>
            </a:r>
            <a:endParaRPr lang="en-US" dirty="0"/>
          </a:p>
          <a:p>
            <a:pPr lvl="1"/>
            <a:r>
              <a:rPr lang="en-US" dirty="0" err="1"/>
              <a:t>JobLevel</a:t>
            </a:r>
            <a:endParaRPr lang="en-US" dirty="0"/>
          </a:p>
          <a:p>
            <a:pPr lvl="1"/>
            <a:r>
              <a:rPr lang="en-US" dirty="0" err="1"/>
              <a:t>YearsinCurrentRole</a:t>
            </a:r>
            <a:endParaRPr lang="en-US" dirty="0"/>
          </a:p>
          <a:p>
            <a:r>
              <a:rPr lang="en-US" dirty="0"/>
              <a:t>Top 3 parameters from logistic model</a:t>
            </a:r>
          </a:p>
          <a:p>
            <a:pPr lvl="1"/>
            <a:r>
              <a:rPr lang="en-US" dirty="0" err="1"/>
              <a:t>OverTime</a:t>
            </a:r>
            <a:endParaRPr lang="en-US" dirty="0"/>
          </a:p>
          <a:p>
            <a:pPr lvl="1"/>
            <a:r>
              <a:rPr lang="en-US" dirty="0" err="1"/>
              <a:t>EnvironmentSatisfaction</a:t>
            </a:r>
            <a:endParaRPr lang="en-US" dirty="0"/>
          </a:p>
          <a:p>
            <a:pPr lvl="1"/>
            <a:r>
              <a:rPr lang="en-US" dirty="0" err="1"/>
              <a:t>NumCompaniesWorked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1E0C-24E9-488C-ACF8-A73F125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Agenda with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D118-825A-4D9B-B16F-24DB5560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Understand the Data Structure</a:t>
            </a:r>
          </a:p>
          <a:p>
            <a:r>
              <a:rPr lang="en-US" dirty="0"/>
              <a:t> Leading Factors for Employee Attrition</a:t>
            </a:r>
          </a:p>
          <a:p>
            <a:r>
              <a:rPr lang="en-US" dirty="0"/>
              <a:t> Identify the trends and variables </a:t>
            </a:r>
          </a:p>
          <a:p>
            <a:r>
              <a:rPr lang="en-US" dirty="0"/>
              <a:t> Build a predictive model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Project </a:t>
            </a:r>
            <a:r>
              <a:rPr lang="en-US" dirty="0" err="1">
                <a:solidFill>
                  <a:prstClr val="black"/>
                </a:solidFill>
              </a:rPr>
              <a:t>Github</a:t>
            </a:r>
            <a:r>
              <a:rPr lang="en-US" dirty="0">
                <a:solidFill>
                  <a:prstClr val="black"/>
                </a:solidFill>
              </a:rPr>
              <a:t> repository: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https://github.com/lepealec/MSDS-6306-Second-Case-Study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E9DB-FE39-483F-BACC-38151C8E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7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BFF6-2CF0-46CA-8384-42C6F2B2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Analysis and Cleaning</a:t>
            </a:r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F43C56-EFF7-49DA-B90A-62E78C1AB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" r="1" b="1"/>
          <a:stretch/>
        </p:blipFill>
        <p:spPr>
          <a:xfrm>
            <a:off x="5799550" y="1904281"/>
            <a:ext cx="6392449" cy="42726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29622-9C12-4804-BAD7-5FF3AE96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BAF1C5A-4047-4958-9D20-D68A057EAF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37DBF8-90C8-4212-8FFE-FD55FF38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3148" cy="4351338"/>
          </a:xfrm>
        </p:spPr>
        <p:txBody>
          <a:bodyPr/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There are 35 separate variables, including attrition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Attrition Count is about 16%</a:t>
            </a:r>
          </a:p>
          <a:p>
            <a:pPr lvl="0"/>
            <a:endParaRPr lang="en-US" sz="15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5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5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500" dirty="0">
              <a:solidFill>
                <a:prstClr val="black"/>
              </a:solidFill>
            </a:endParaRPr>
          </a:p>
          <a:p>
            <a:pPr lvl="0"/>
            <a:endParaRPr lang="en-US" sz="1500" dirty="0">
              <a:solidFill>
                <a:prstClr val="black"/>
              </a:solidFill>
            </a:endParaRPr>
          </a:p>
          <a:p>
            <a:pPr lvl="0"/>
            <a:endParaRPr lang="en-US" sz="1500" dirty="0">
              <a:solidFill>
                <a:prstClr val="black"/>
              </a:solidFill>
            </a:endParaRPr>
          </a:p>
          <a:p>
            <a:pPr lvl="0"/>
            <a:endParaRPr lang="en-US" sz="15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Eliminated Non relevant data with little information: 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"</a:t>
            </a:r>
            <a:r>
              <a:rPr lang="en-US" sz="1600" dirty="0" err="1">
                <a:solidFill>
                  <a:prstClr val="black"/>
                </a:solidFill>
              </a:rPr>
              <a:t>EmployeeCount</a:t>
            </a:r>
            <a:r>
              <a:rPr lang="en-US" sz="1600" dirty="0">
                <a:solidFill>
                  <a:prstClr val="black"/>
                </a:solidFill>
              </a:rPr>
              <a:t>“ “Over18” “</a:t>
            </a:r>
            <a:r>
              <a:rPr lang="en-US" sz="1600" dirty="0" err="1">
                <a:solidFill>
                  <a:prstClr val="black"/>
                </a:solidFill>
              </a:rPr>
              <a:t>StandardHours</a:t>
            </a:r>
            <a:endParaRPr lang="en-US" sz="1600" dirty="0">
              <a:solidFill>
                <a:prstClr val="black"/>
              </a:solidFill>
            </a:endParaRPr>
          </a:p>
          <a:p>
            <a:pPr lvl="0"/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B10A-72A2-4F0F-A9B8-FF4FB194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ages(28-35)</a:t>
            </a:r>
          </a:p>
        </p:txBody>
      </p:sp>
      <p:pic>
        <p:nvPicPr>
          <p:cNvPr id="8" name="Content Placeholder 7" descr="A picture containing writing implement, stationary&#10;&#10;Description generated with high confidence">
            <a:extLst>
              <a:ext uri="{FF2B5EF4-FFF2-40B4-BE49-F238E27FC236}">
                <a16:creationId xmlns:a16="http://schemas.microsoft.com/office/drawing/2014/main" id="{1B64D715-F102-4DD7-B3C4-0C716747A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27" y="1844298"/>
            <a:ext cx="10151390" cy="48771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D3DE-D364-46C9-B12C-39EF7AAE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638D-CCEB-4C12-9E39-45769FB0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People who travel are more than likely to have more attrition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511EB-5F22-49F4-99CC-86A75E05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Content Placeholder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A26351D-6FAD-4B19-82F3-5202A04E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60" y="1825625"/>
            <a:ext cx="6156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9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06B9-4F79-4FB4-B651-F91DE0DE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Automatically detecting good single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2659-E9DB-4903-819A-1787BC11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957"/>
            <a:ext cx="10515600" cy="4273006"/>
          </a:xfrm>
        </p:spPr>
        <p:txBody>
          <a:bodyPr/>
          <a:lstStyle/>
          <a:p>
            <a:pPr lvl="0"/>
            <a:r>
              <a:rPr lang="en-US" dirty="0"/>
              <a:t>Top Predictors by p-value</a:t>
            </a:r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4702-C236-4750-9DFE-9163C67E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picture containing indoor, bottle, table&#10;&#10;Description generated with very high confidence">
            <a:extLst>
              <a:ext uri="{FF2B5EF4-FFF2-40B4-BE49-F238E27FC236}">
                <a16:creationId xmlns:a16="http://schemas.microsoft.com/office/drawing/2014/main" id="{7EF89CFC-052C-427D-B2D0-3CE3F6C09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66" y="2616628"/>
            <a:ext cx="5771293" cy="26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9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06B9-4F79-4FB4-B651-F91DE0DE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TotalWorkingYears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4AA1109C-4C0B-4119-9D41-17A84586F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80" y="1825625"/>
            <a:ext cx="881853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4702-C236-4750-9DFE-9163C67E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7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3A7B-6371-41C3-8FAC-B0F20C3A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JobLevel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F643044-BD8E-4CEA-A4C0-7C44B3D2B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04" y="1834533"/>
            <a:ext cx="870219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5F6C-EB89-4E43-9591-7F51A2E0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19F9-DBF1-4D2C-BA50-2C2C3C1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YearsInCurrentRole</a:t>
            </a:r>
            <a:endParaRPr lang="en-US" dirty="0"/>
          </a:p>
        </p:txBody>
      </p:sp>
      <p:pic>
        <p:nvPicPr>
          <p:cNvPr id="6" name="Content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D50DA9E-FD6D-4E6F-A49A-08D53B8B7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27" y="1921791"/>
            <a:ext cx="9097717" cy="42640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63DF9-49B8-48B2-9FAC-F36BD004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C5A-4047-4958-9D20-D68A057EAF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8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165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DDSAnalytics Attrition Rates</vt:lpstr>
      <vt:lpstr>Agenda with EDA</vt:lpstr>
      <vt:lpstr>Data Analysis and Cleaning</vt:lpstr>
      <vt:lpstr>Most Popular ages(28-35)</vt:lpstr>
      <vt:lpstr>People who travel are more than likely to have more attrition</vt:lpstr>
      <vt:lpstr>Automatically detecting good single predictors</vt:lpstr>
      <vt:lpstr>TotalWorkingYears</vt:lpstr>
      <vt:lpstr>JobLevel</vt:lpstr>
      <vt:lpstr>YearsInCurrentRole</vt:lpstr>
      <vt:lpstr>MonthlyIncome</vt:lpstr>
      <vt:lpstr>Age</vt:lpstr>
      <vt:lpstr>YearsWithCurrentManager</vt:lpstr>
      <vt:lpstr>Worse Predictors</vt:lpstr>
      <vt:lpstr>Graphs of Worst Predictors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Holt</dc:creator>
  <cp:lastModifiedBy>che</cp:lastModifiedBy>
  <cp:revision>66</cp:revision>
  <dcterms:created xsi:type="dcterms:W3CDTF">2017-11-30T03:02:37Z</dcterms:created>
  <dcterms:modified xsi:type="dcterms:W3CDTF">2018-11-30T18:11:09Z</dcterms:modified>
</cp:coreProperties>
</file>