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9" r:id="rId5"/>
    <p:sldId id="270" r:id="rId6"/>
    <p:sldId id="271" r:id="rId7"/>
    <p:sldId id="274" r:id="rId8"/>
    <p:sldId id="272" r:id="rId9"/>
    <p:sldId id="273" r:id="rId10"/>
    <p:sldId id="267" r:id="rId11"/>
    <p:sldId id="268" r:id="rId12"/>
    <p:sldId id="275"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76" d="100"/>
          <a:sy n="76"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11/7/2019</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11/7/2019</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wardsdatascience.com/understanding-auc-roc-curve-68b2303cc9c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having-an-imbalanced-dataset-here-is-how-you-can-solve-it-1640568947e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10: Health Care Part 2</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62127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676-1524-48AF-A7C3-9A6FA8851C2D}"/>
              </a:ext>
            </a:extLst>
          </p:cNvPr>
          <p:cNvSpPr>
            <a:spLocks noGrp="1"/>
          </p:cNvSpPr>
          <p:nvPr>
            <p:ph type="title"/>
          </p:nvPr>
        </p:nvSpPr>
        <p:spPr/>
        <p:txBody>
          <a:bodyPr/>
          <a:lstStyle/>
          <a:p>
            <a:r>
              <a:rPr lang="en-US" dirty="0"/>
              <a:t>ANOVA</a:t>
            </a:r>
          </a:p>
        </p:txBody>
      </p:sp>
      <p:sp>
        <p:nvSpPr>
          <p:cNvPr id="3" name="Content Placeholder 2">
            <a:extLst>
              <a:ext uri="{FF2B5EF4-FFF2-40B4-BE49-F238E27FC236}">
                <a16:creationId xmlns:a16="http://schemas.microsoft.com/office/drawing/2014/main" id="{251016B4-3A9A-47EF-9DE7-94699772F8A9}"/>
              </a:ext>
            </a:extLst>
          </p:cNvPr>
          <p:cNvSpPr>
            <a:spLocks noGrp="1"/>
          </p:cNvSpPr>
          <p:nvPr>
            <p:ph idx="1"/>
          </p:nvPr>
        </p:nvSpPr>
        <p:spPr/>
        <p:txBody>
          <a:bodyPr/>
          <a:lstStyle/>
          <a:p>
            <a:r>
              <a:rPr lang="en-US" dirty="0"/>
              <a:t>there is a statistically significant difference in the mean </a:t>
            </a:r>
          </a:p>
          <a:p>
            <a:r>
              <a:rPr lang="en-US" dirty="0"/>
              <a:t>both the class distribution and learner factors are signiﬁcant</a:t>
            </a:r>
          </a:p>
          <a:p>
            <a:r>
              <a:rPr lang="en-US" dirty="0"/>
              <a:t>Because the p-value less than the significance level of 0.05, you can reject the null hypothesis.</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B3DEB5D4-2F38-4D10-9368-2D3F26E03885}"/>
              </a:ext>
            </a:extLst>
          </p:cNvPr>
          <p:cNvPicPr>
            <a:picLocks noChangeAspect="1"/>
          </p:cNvPicPr>
          <p:nvPr/>
        </p:nvPicPr>
        <p:blipFill>
          <a:blip r:embed="rId2"/>
          <a:stretch>
            <a:fillRect/>
          </a:stretch>
        </p:blipFill>
        <p:spPr>
          <a:xfrm>
            <a:off x="3838344" y="3950494"/>
            <a:ext cx="3905641" cy="1807570"/>
          </a:xfrm>
          <a:prstGeom prst="rect">
            <a:avLst/>
          </a:prstGeom>
        </p:spPr>
      </p:pic>
    </p:spTree>
    <p:extLst>
      <p:ext uri="{BB962C8B-B14F-4D97-AF65-F5344CB8AC3E}">
        <p14:creationId xmlns:p14="http://schemas.microsoft.com/office/powerpoint/2010/main" val="317288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0457-1F95-4CC6-9EC7-D8123060FBD9}"/>
              </a:ext>
            </a:extLst>
          </p:cNvPr>
          <p:cNvSpPr>
            <a:spLocks noGrp="1"/>
          </p:cNvSpPr>
          <p:nvPr>
            <p:ph type="title"/>
          </p:nvPr>
        </p:nvSpPr>
        <p:spPr/>
        <p:txBody>
          <a:bodyPr/>
          <a:lstStyle/>
          <a:p>
            <a:r>
              <a:rPr lang="en-US" dirty="0"/>
              <a:t>Tukey</a:t>
            </a:r>
          </a:p>
        </p:txBody>
      </p:sp>
      <p:sp>
        <p:nvSpPr>
          <p:cNvPr id="3" name="Content Placeholder 2">
            <a:extLst>
              <a:ext uri="{FF2B5EF4-FFF2-40B4-BE49-F238E27FC236}">
                <a16:creationId xmlns:a16="http://schemas.microsoft.com/office/drawing/2014/main" id="{8872D381-E1A0-4EDA-892D-9BC5A5369A47}"/>
              </a:ext>
            </a:extLst>
          </p:cNvPr>
          <p:cNvSpPr>
            <a:spLocks noGrp="1"/>
          </p:cNvSpPr>
          <p:nvPr>
            <p:ph idx="1"/>
          </p:nvPr>
        </p:nvSpPr>
        <p:spPr/>
        <p:txBody>
          <a:bodyPr/>
          <a:lstStyle/>
          <a:p>
            <a:r>
              <a:rPr lang="en-US" dirty="0"/>
              <a:t>The Tukey HSD test shows C4.5 and LR are signiﬁcantly better than SV</a:t>
            </a:r>
          </a:p>
          <a:p>
            <a:r>
              <a:rPr lang="en-US" dirty="0"/>
              <a:t>The only signiﬁcant difference is seen in the 65:35 and 50:50 class distributions. </a:t>
            </a:r>
          </a:p>
        </p:txBody>
      </p:sp>
    </p:spTree>
    <p:extLst>
      <p:ext uri="{BB962C8B-B14F-4D97-AF65-F5344CB8AC3E}">
        <p14:creationId xmlns:p14="http://schemas.microsoft.com/office/powerpoint/2010/main" val="130624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F662-AD08-4BB2-9FF7-BDD894CC5854}"/>
              </a:ext>
            </a:extLst>
          </p:cNvPr>
          <p:cNvSpPr>
            <a:spLocks noGrp="1"/>
          </p:cNvSpPr>
          <p:nvPr>
            <p:ph type="title"/>
          </p:nvPr>
        </p:nvSpPr>
        <p:spPr/>
        <p:txBody>
          <a:bodyPr/>
          <a:lstStyle/>
          <a:p>
            <a:r>
              <a:rPr lang="en-US" dirty="0"/>
              <a:t>Finishing Up</a:t>
            </a:r>
          </a:p>
        </p:txBody>
      </p:sp>
      <p:sp>
        <p:nvSpPr>
          <p:cNvPr id="3" name="Content Placeholder 2">
            <a:extLst>
              <a:ext uri="{FF2B5EF4-FFF2-40B4-BE49-F238E27FC236}">
                <a16:creationId xmlns:a16="http://schemas.microsoft.com/office/drawing/2014/main" id="{B48EDC06-3C2A-4A5B-BA97-52A4F72A9011}"/>
              </a:ext>
            </a:extLst>
          </p:cNvPr>
          <p:cNvSpPr>
            <a:spLocks noGrp="1"/>
          </p:cNvSpPr>
          <p:nvPr>
            <p:ph idx="1"/>
          </p:nvPr>
        </p:nvSpPr>
        <p:spPr/>
        <p:txBody>
          <a:bodyPr/>
          <a:lstStyle/>
          <a:p>
            <a:r>
              <a:rPr lang="en-US" dirty="0"/>
              <a:t>Yes there is hope for using machine language to detect healthcare fraud. The use of random </a:t>
            </a:r>
            <a:r>
              <a:rPr lang="en-US" dirty="0" err="1"/>
              <a:t>undersampling</a:t>
            </a:r>
            <a:r>
              <a:rPr lang="en-US" dirty="0"/>
              <a:t> is highlighted in exhibiting good fraud detection capabilities with different learners and who knows could lead to the d</a:t>
            </a:r>
            <a:r>
              <a:rPr lang="en-US" altLang="en-US" dirty="0"/>
              <a:t>iscovery of even unknown fraud schemes.</a:t>
            </a:r>
          </a:p>
          <a:p>
            <a:pPr marL="0" indent="0">
              <a:buNone/>
            </a:pPr>
            <a:r>
              <a:rPr lang="en-US" dirty="0"/>
              <a:t> </a:t>
            </a:r>
          </a:p>
        </p:txBody>
      </p:sp>
    </p:spTree>
    <p:extLst>
      <p:ext uri="{BB962C8B-B14F-4D97-AF65-F5344CB8AC3E}">
        <p14:creationId xmlns:p14="http://schemas.microsoft.com/office/powerpoint/2010/main" val="218998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8"/>
            <a:ext cx="10515600" cy="4911793"/>
          </a:xfrm>
        </p:spPr>
        <p:txBody>
          <a:bodyPr>
            <a:normAutofit fontScale="550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Were the data balanced 50% malignant / 50% benign?  If not what was the breakdown?</a:t>
            </a:r>
          </a:p>
          <a:p>
            <a:pPr marL="514350" indent="-514350">
              <a:buAutoNum type="arabicPeriod"/>
            </a:pPr>
            <a:r>
              <a:rPr lang="en-US" sz="3400" dirty="0"/>
              <a:t>What was the train / test split percentages?</a:t>
            </a:r>
          </a:p>
          <a:p>
            <a:pPr marL="514350" indent="-514350">
              <a:buAutoNum type="arabicPeriod"/>
            </a:pPr>
            <a:r>
              <a:rPr lang="en-US" sz="3400" dirty="0"/>
              <a:t>What software was used to implement the neural network and logistic regression models?  </a:t>
            </a:r>
          </a:p>
          <a:p>
            <a:pPr marL="514350" indent="-514350">
              <a:buAutoNum type="arabicPeriod"/>
            </a:pPr>
            <a:r>
              <a:rPr lang="en-US" sz="3400" dirty="0"/>
              <a:t>What was the structure of the neural network model?  They also call it a “training paradigm” in the Discussion.  </a:t>
            </a:r>
          </a:p>
          <a:p>
            <a:pPr marL="514350" indent="-514350">
              <a:buAutoNum type="arabicPeriod"/>
            </a:pPr>
            <a:r>
              <a:rPr lang="en-US" sz="3400" dirty="0"/>
              <a:t>There was a full and reduced logistic regression model (LRM).  Specify each model (a screen shot is fine).  What do you notice that is odd about how the reduced model was formed?  </a:t>
            </a:r>
          </a:p>
          <a:p>
            <a:pPr marL="514350" indent="-514350">
              <a:buAutoNum type="arabicPeriod"/>
            </a:pPr>
            <a:r>
              <a:rPr lang="en-US" sz="3400" dirty="0"/>
              <a:t>Table 3 has the parameter estimates from the LRM model.  Select a significant feature (at the .05 level of significance) and interpret that parameter.  Information on each parameter can be found in Table 2.  As usual, please provide confidence intervals with your interpretation.   </a:t>
            </a:r>
            <a:r>
              <a:rPr lang="en-US" sz="3400" i="1" dirty="0"/>
              <a:t>Hint: You may need to go back to your Stat 2 slides for this question (Unit 12 of 6372.) </a:t>
            </a:r>
          </a:p>
          <a:p>
            <a:pPr marL="514350" indent="-514350">
              <a:buAutoNum type="arabicPeriod"/>
            </a:pPr>
            <a:r>
              <a:rPr lang="en-US" sz="3400" dirty="0"/>
              <a:t>Discuss at least one limitation of the study.</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76133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3AFD-3A02-4A07-B11E-B167ACDEB80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093A587-EA0B-48A2-83E4-51A6E2D38C8D}"/>
              </a:ext>
            </a:extLst>
          </p:cNvPr>
          <p:cNvSpPr>
            <a:spLocks noGrp="1"/>
          </p:cNvSpPr>
          <p:nvPr>
            <p:ph idx="1"/>
          </p:nvPr>
        </p:nvSpPr>
        <p:spPr/>
        <p:txBody>
          <a:bodyPr/>
          <a:lstStyle/>
          <a:p>
            <a:r>
              <a:rPr lang="en-US" dirty="0"/>
              <a:t>No the training samples data was compromised with a 100 patient records (20 benign, 80 malignant)</a:t>
            </a:r>
          </a:p>
          <a:p>
            <a:endParaRPr lang="en-US" dirty="0"/>
          </a:p>
        </p:txBody>
      </p:sp>
    </p:spTree>
    <p:extLst>
      <p:ext uri="{BB962C8B-B14F-4D97-AF65-F5344CB8AC3E}">
        <p14:creationId xmlns:p14="http://schemas.microsoft.com/office/powerpoint/2010/main" val="60251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7ABD-2267-4BAC-92CC-6FCDE7D9E882}"/>
              </a:ext>
            </a:extLst>
          </p:cNvPr>
          <p:cNvSpPr>
            <a:spLocks noGrp="1"/>
          </p:cNvSpPr>
          <p:nvPr>
            <p:ph type="title"/>
          </p:nvPr>
        </p:nvSpPr>
        <p:spPr/>
        <p:txBody>
          <a:bodyPr/>
          <a:lstStyle/>
          <a:p>
            <a:r>
              <a:rPr lang="en-US" dirty="0"/>
              <a:t>Test/Train Percentages</a:t>
            </a:r>
          </a:p>
        </p:txBody>
      </p:sp>
      <p:sp>
        <p:nvSpPr>
          <p:cNvPr id="3" name="Content Placeholder 2">
            <a:extLst>
              <a:ext uri="{FF2B5EF4-FFF2-40B4-BE49-F238E27FC236}">
                <a16:creationId xmlns:a16="http://schemas.microsoft.com/office/drawing/2014/main" id="{C86BE3D1-E3F5-438F-A331-30C8F194EC47}"/>
              </a:ext>
            </a:extLst>
          </p:cNvPr>
          <p:cNvSpPr>
            <a:spLocks noGrp="1"/>
          </p:cNvSpPr>
          <p:nvPr>
            <p:ph idx="1"/>
          </p:nvPr>
        </p:nvSpPr>
        <p:spPr/>
        <p:txBody>
          <a:bodyPr/>
          <a:lstStyle/>
          <a:p>
            <a:r>
              <a:rPr lang="en-US" dirty="0"/>
              <a:t> models had been trained perfectly on samples (n=100), the validation samples (n=61)</a:t>
            </a:r>
          </a:p>
        </p:txBody>
      </p:sp>
    </p:spTree>
    <p:extLst>
      <p:ext uri="{BB962C8B-B14F-4D97-AF65-F5344CB8AC3E}">
        <p14:creationId xmlns:p14="http://schemas.microsoft.com/office/powerpoint/2010/main" val="21211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50C7-AF83-44D5-ADB6-348635B27679}"/>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CC7BE5B2-3113-4779-901F-05B780F72D68}"/>
              </a:ext>
            </a:extLst>
          </p:cNvPr>
          <p:cNvSpPr>
            <a:spLocks noGrp="1"/>
          </p:cNvSpPr>
          <p:nvPr>
            <p:ph idx="1"/>
          </p:nvPr>
        </p:nvSpPr>
        <p:spPr/>
        <p:txBody>
          <a:bodyPr/>
          <a:lstStyle/>
          <a:p>
            <a:r>
              <a:rPr lang="en-US" dirty="0"/>
              <a:t> The software used to construct the neural network was written locally in MATLAB programming language. </a:t>
            </a:r>
          </a:p>
          <a:p>
            <a:r>
              <a:rPr lang="en-US" dirty="0"/>
              <a:t>Logistic regression used the stepwise procedure of PROC LOGISTIC in the  SAS statistical package.</a:t>
            </a:r>
          </a:p>
        </p:txBody>
      </p:sp>
    </p:spTree>
    <p:extLst>
      <p:ext uri="{BB962C8B-B14F-4D97-AF65-F5344CB8AC3E}">
        <p14:creationId xmlns:p14="http://schemas.microsoft.com/office/powerpoint/2010/main" val="84619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42CC-0DF8-45D6-8062-B5C876137205}"/>
              </a:ext>
            </a:extLst>
          </p:cNvPr>
          <p:cNvSpPr>
            <a:spLocks noGrp="1"/>
          </p:cNvSpPr>
          <p:nvPr>
            <p:ph type="title"/>
          </p:nvPr>
        </p:nvSpPr>
        <p:spPr/>
        <p:txBody>
          <a:bodyPr/>
          <a:lstStyle/>
          <a:p>
            <a:r>
              <a:rPr lang="en-US" dirty="0"/>
              <a:t>Training paradigm</a:t>
            </a:r>
          </a:p>
        </p:txBody>
      </p:sp>
      <p:sp>
        <p:nvSpPr>
          <p:cNvPr id="3" name="Content Placeholder 2">
            <a:extLst>
              <a:ext uri="{FF2B5EF4-FFF2-40B4-BE49-F238E27FC236}">
                <a16:creationId xmlns:a16="http://schemas.microsoft.com/office/drawing/2014/main" id="{B9D69606-DEA6-46A8-919C-E5C1382E677B}"/>
              </a:ext>
            </a:extLst>
          </p:cNvPr>
          <p:cNvSpPr>
            <a:spLocks noGrp="1"/>
          </p:cNvSpPr>
          <p:nvPr>
            <p:ph idx="1"/>
          </p:nvPr>
        </p:nvSpPr>
        <p:spPr/>
        <p:txBody>
          <a:bodyPr/>
          <a:lstStyle/>
          <a:p>
            <a:r>
              <a:rPr lang="en-US" dirty="0"/>
              <a:t>Back propagation training algorithm, which is the most popular training algorithm in medical assessments</a:t>
            </a:r>
          </a:p>
        </p:txBody>
      </p:sp>
    </p:spTree>
    <p:extLst>
      <p:ext uri="{BB962C8B-B14F-4D97-AF65-F5344CB8AC3E}">
        <p14:creationId xmlns:p14="http://schemas.microsoft.com/office/powerpoint/2010/main" val="212673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FB32-BD26-4420-BCB9-439B8B1B95D2}"/>
              </a:ext>
            </a:extLst>
          </p:cNvPr>
          <p:cNvSpPr>
            <a:spLocks noGrp="1"/>
          </p:cNvSpPr>
          <p:nvPr>
            <p:ph type="title"/>
          </p:nvPr>
        </p:nvSpPr>
        <p:spPr/>
        <p:txBody>
          <a:bodyPr/>
          <a:lstStyle/>
          <a:p>
            <a:r>
              <a:rPr lang="en-US" dirty="0"/>
              <a:t>LRM Models</a:t>
            </a:r>
          </a:p>
        </p:txBody>
      </p:sp>
      <p:sp>
        <p:nvSpPr>
          <p:cNvPr id="3" name="Content Placeholder 2">
            <a:extLst>
              <a:ext uri="{FF2B5EF4-FFF2-40B4-BE49-F238E27FC236}">
                <a16:creationId xmlns:a16="http://schemas.microsoft.com/office/drawing/2014/main" id="{A16D6D4B-9447-491E-ACB3-CF15522755D3}"/>
              </a:ext>
            </a:extLst>
          </p:cNvPr>
          <p:cNvSpPr>
            <a:spLocks noGrp="1"/>
          </p:cNvSpPr>
          <p:nvPr>
            <p:ph idx="1"/>
          </p:nvPr>
        </p:nvSpPr>
        <p:spPr/>
        <p:txBody>
          <a:bodyPr/>
          <a:lstStyle/>
          <a:p>
            <a:r>
              <a:rPr lang="en-US" dirty="0"/>
              <a:t>The full model uses size, shape, margin, homogeneity, curve types and associate features</a:t>
            </a:r>
          </a:p>
          <a:p>
            <a:r>
              <a:rPr lang="en-US" dirty="0"/>
              <a:t>Using the significant variables(margin and curve types) and homogeneity were used in the reduced model. It </a:t>
            </a:r>
            <a:r>
              <a:rPr lang="en-US"/>
              <a:t>was formed using the allocation rule.</a:t>
            </a:r>
            <a:endParaRPr lang="en-US" dirty="0"/>
          </a:p>
          <a:p>
            <a:endParaRPr lang="en-US" dirty="0"/>
          </a:p>
          <a:p>
            <a:endParaRPr lang="en-US" dirty="0"/>
          </a:p>
        </p:txBody>
      </p:sp>
      <p:pic>
        <p:nvPicPr>
          <p:cNvPr id="7" name="Picture 6">
            <a:extLst>
              <a:ext uri="{FF2B5EF4-FFF2-40B4-BE49-F238E27FC236}">
                <a16:creationId xmlns:a16="http://schemas.microsoft.com/office/drawing/2014/main" id="{157A00B7-94AD-4F35-BC64-A7177E74BFD9}"/>
              </a:ext>
            </a:extLst>
          </p:cNvPr>
          <p:cNvPicPr>
            <a:picLocks noChangeAspect="1"/>
          </p:cNvPicPr>
          <p:nvPr/>
        </p:nvPicPr>
        <p:blipFill>
          <a:blip r:embed="rId2"/>
          <a:stretch>
            <a:fillRect/>
          </a:stretch>
        </p:blipFill>
        <p:spPr>
          <a:xfrm>
            <a:off x="3115806" y="4346483"/>
            <a:ext cx="6544588" cy="1314633"/>
          </a:xfrm>
          <a:prstGeom prst="rect">
            <a:avLst/>
          </a:prstGeom>
        </p:spPr>
      </p:pic>
    </p:spTree>
    <p:extLst>
      <p:ext uri="{BB962C8B-B14F-4D97-AF65-F5344CB8AC3E}">
        <p14:creationId xmlns:p14="http://schemas.microsoft.com/office/powerpoint/2010/main" val="395938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861A-9C23-418C-BF8B-D3E9E294C51C}"/>
              </a:ext>
            </a:extLst>
          </p:cNvPr>
          <p:cNvSpPr>
            <a:spLocks noGrp="1"/>
          </p:cNvSpPr>
          <p:nvPr>
            <p:ph type="title"/>
          </p:nvPr>
        </p:nvSpPr>
        <p:spPr/>
        <p:txBody>
          <a:bodyPr/>
          <a:lstStyle/>
          <a:p>
            <a:r>
              <a:rPr lang="en-US" dirty="0"/>
              <a:t>Significant feature</a:t>
            </a:r>
          </a:p>
        </p:txBody>
      </p:sp>
      <p:sp>
        <p:nvSpPr>
          <p:cNvPr id="3" name="Content Placeholder 2">
            <a:extLst>
              <a:ext uri="{FF2B5EF4-FFF2-40B4-BE49-F238E27FC236}">
                <a16:creationId xmlns:a16="http://schemas.microsoft.com/office/drawing/2014/main" id="{1088C9E4-140D-48EB-936E-D1AABE599C6D}"/>
              </a:ext>
            </a:extLst>
          </p:cNvPr>
          <p:cNvSpPr>
            <a:spLocks noGrp="1"/>
          </p:cNvSpPr>
          <p:nvPr>
            <p:ph idx="1"/>
          </p:nvPr>
        </p:nvSpPr>
        <p:spPr/>
        <p:txBody>
          <a:bodyPr/>
          <a:lstStyle/>
          <a:p>
            <a:r>
              <a:rPr lang="en-US" dirty="0"/>
              <a:t>The p-value obtained for curve types is significant at level of 0.05 with a p-value of 0.0012. It shows that it is the most significant predictor of malignancy in the model.</a:t>
            </a:r>
          </a:p>
        </p:txBody>
      </p:sp>
    </p:spTree>
    <p:extLst>
      <p:ext uri="{BB962C8B-B14F-4D97-AF65-F5344CB8AC3E}">
        <p14:creationId xmlns:p14="http://schemas.microsoft.com/office/powerpoint/2010/main" val="248456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fontScale="92500" lnSpcReduction="20000"/>
          </a:bodyPr>
          <a:lstStyle/>
          <a:p>
            <a:pPr marL="0" indent="0">
              <a:buNone/>
            </a:pPr>
            <a:r>
              <a:rPr lang="en-US" sz="2200" dirty="0"/>
              <a:t>Assume you are consulting for Blue Cross Blue Shield and your boss  found this paper and has asked you to prepare an explanation / report of its finding.  He has been in the company for 30 years and is the VP of Fraud detection but is relying in you to interpret the statistics / evidence / meaningful conclusion presented in this paper.  Prepare at least one slide for each topic (number) below.  Expected time: 3-5 hours. </a:t>
            </a:r>
          </a:p>
          <a:p>
            <a:pPr marL="0" indent="0">
              <a:buNone/>
            </a:pPr>
            <a:endParaRPr lang="en-US" sz="1600" dirty="0"/>
          </a:p>
          <a:p>
            <a:pPr marL="514350" indent="-514350">
              <a:buAutoNum type="arabicPeriod"/>
            </a:pPr>
            <a:r>
              <a:rPr lang="en-US" sz="1600" dirty="0"/>
              <a:t>Director Gray makes mention of the costs of </a:t>
            </a:r>
            <a:r>
              <a:rPr lang="en-US" sz="1600" dirty="0" err="1"/>
              <a:t>medicare</a:t>
            </a:r>
            <a:r>
              <a:rPr lang="en-US" sz="1600" dirty="0"/>
              <a:t> fraud.  In order to see the relevance and importance of this problem, what evidence / information does this paper provide to underline the potential impact that ML methods could have?  </a:t>
            </a:r>
          </a:p>
          <a:p>
            <a:pPr marL="514350" indent="-514350">
              <a:buAutoNum type="arabicPeriod"/>
            </a:pPr>
            <a:r>
              <a:rPr lang="en-US" sz="1600" dirty="0"/>
              <a:t>Describe the final data set used in this study (size, source, etc.) and any challenges / decisions made in obtaining this final data set from the original source. </a:t>
            </a:r>
          </a:p>
          <a:p>
            <a:pPr marL="514350" indent="-514350">
              <a:buAutoNum type="arabicPeriod"/>
            </a:pPr>
            <a:r>
              <a:rPr lang="en-US" sz="1600" dirty="0"/>
              <a:t>Describe to your boss what an ROC curve is, how to interpret the AUC and how the plot is formed.  </a:t>
            </a:r>
          </a:p>
          <a:p>
            <a:pPr marL="514350" indent="-514350">
              <a:buAutoNum type="arabicPeriod"/>
            </a:pPr>
            <a:r>
              <a:rPr lang="en-US" sz="1600" dirty="0"/>
              <a:t>Define Oversampling and </a:t>
            </a:r>
            <a:r>
              <a:rPr lang="en-US" sz="1600" dirty="0" err="1"/>
              <a:t>Undersampling</a:t>
            </a:r>
            <a:r>
              <a:rPr lang="en-US" sz="1600" dirty="0"/>
              <a:t>.  Why is </a:t>
            </a:r>
            <a:r>
              <a:rPr lang="en-US" sz="1600" dirty="0" err="1"/>
              <a:t>Undersampling</a:t>
            </a:r>
            <a:r>
              <a:rPr lang="en-US" sz="1600" dirty="0"/>
              <a:t> preferred here?  What are its disadvantages?  </a:t>
            </a:r>
          </a:p>
          <a:p>
            <a:pPr marL="514350" indent="-514350">
              <a:buAutoNum type="arabicPeriod"/>
            </a:pPr>
            <a:r>
              <a:rPr lang="en-US" sz="1600" dirty="0"/>
              <a:t>What method of cross validation was employed?  How many AUC / FPR and FNR statistics were generated?</a:t>
            </a:r>
          </a:p>
          <a:p>
            <a:pPr marL="514350" indent="-514350">
              <a:buAutoNum type="arabicPeriod"/>
            </a:pPr>
            <a:r>
              <a:rPr lang="en-US" sz="1600" dirty="0"/>
              <a:t>What software was used to fit the models and generate the fit statistics?  What information can you find about it from a quick web search?  </a:t>
            </a:r>
            <a:r>
              <a:rPr lang="en-US" sz="1600" dirty="0" err="1"/>
              <a:t>Sidenote</a:t>
            </a:r>
            <a:r>
              <a:rPr lang="en-US" sz="1600" dirty="0"/>
              <a:t>: </a:t>
            </a:r>
          </a:p>
          <a:p>
            <a:pPr marL="514350" indent="-514350">
              <a:buAutoNum type="arabicPeriod"/>
            </a:pPr>
            <a:r>
              <a:rPr lang="en-US" sz="1600" dirty="0"/>
              <a:t>What software do you / have you used in your company?  Do they prefer a particular software / language or are they “agnostic” and leave it up to the researcher/data scientist/analyst? </a:t>
            </a:r>
          </a:p>
          <a:p>
            <a:pPr marL="514350" indent="-514350">
              <a:buAutoNum type="arabicPeriod"/>
            </a:pPr>
            <a:r>
              <a:rPr lang="en-US" sz="1600" dirty="0"/>
              <a:t>Write a conclusion statement(s) for the ANOVA?  What does this test tell us in the context of this study? </a:t>
            </a:r>
          </a:p>
          <a:p>
            <a:pPr marL="514350" indent="-514350">
              <a:buAutoNum type="arabicPeriod"/>
            </a:pPr>
            <a:r>
              <a:rPr lang="en-US" sz="1600" dirty="0"/>
              <a:t>Remember the Tukey HSD from STAT 1 (6371?) Write a conclusion statement(s) for the Tukey HSD?</a:t>
            </a:r>
          </a:p>
          <a:p>
            <a:pPr marL="514350" indent="-514350">
              <a:buAutoNum type="arabicPeriod"/>
            </a:pPr>
            <a:r>
              <a:rPr lang="en-US" sz="1600" dirty="0"/>
              <a:t>To finish up, </a:t>
            </a:r>
            <a:r>
              <a:rPr lang="en-US" sz="1600" dirty="0" err="1"/>
              <a:t>breifly</a:t>
            </a:r>
            <a:r>
              <a:rPr lang="en-US" sz="1600" dirty="0"/>
              <a:t> describe the results of the study!  Is there hope for Medicare Fraud detection using ML? </a:t>
            </a:r>
          </a:p>
        </p:txBody>
      </p:sp>
    </p:spTree>
    <p:extLst>
      <p:ext uri="{BB962C8B-B14F-4D97-AF65-F5344CB8AC3E}">
        <p14:creationId xmlns:p14="http://schemas.microsoft.com/office/powerpoint/2010/main" val="4130371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D3D9-A1AC-47F0-8EF3-DA627B6954D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DAAD13E-ED65-47F8-8A46-055689173E9B}"/>
              </a:ext>
            </a:extLst>
          </p:cNvPr>
          <p:cNvSpPr>
            <a:spLocks noGrp="1"/>
          </p:cNvSpPr>
          <p:nvPr>
            <p:ph idx="1"/>
          </p:nvPr>
        </p:nvSpPr>
        <p:spPr/>
        <p:txBody>
          <a:bodyPr/>
          <a:lstStyle/>
          <a:p>
            <a:r>
              <a:rPr lang="en-US" dirty="0"/>
              <a:t>The ANN may work as an excellent predictor of malignancy, but it may not be able to explain which findings are more relevant in reaching the diagnosis. This can be pointed out as another limitation for the ANN. </a:t>
            </a:r>
          </a:p>
        </p:txBody>
      </p:sp>
    </p:spTree>
    <p:extLst>
      <p:ext uri="{BB962C8B-B14F-4D97-AF65-F5344CB8AC3E}">
        <p14:creationId xmlns:p14="http://schemas.microsoft.com/office/powerpoint/2010/main" val="132363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4953-9AA6-4367-AC86-ECC099ADF949}"/>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01018456-EA60-430A-A8A2-EE26E8FA9F01}"/>
              </a:ext>
            </a:extLst>
          </p:cNvPr>
          <p:cNvSpPr>
            <a:spLocks noGrp="1"/>
          </p:cNvSpPr>
          <p:nvPr>
            <p:ph idx="1"/>
          </p:nvPr>
        </p:nvSpPr>
        <p:spPr/>
        <p:txBody>
          <a:bodyPr/>
          <a:lstStyle/>
          <a:p>
            <a:r>
              <a:rPr lang="en-US" dirty="0"/>
              <a:t>Spending on healthcare-related activities reached $3.2 trillion, which is about 17% of the total U.S. budget (Backman 2017)</a:t>
            </a:r>
          </a:p>
          <a:p>
            <a:r>
              <a:rPr lang="en-US" dirty="0"/>
              <a:t>Medicare alone accounts for about 15% in spending (net of $588 billion), per year of the total healthcare budget and is expected to increase to 18% within the next decade (Backman 2017). </a:t>
            </a:r>
          </a:p>
          <a:p>
            <a:r>
              <a:rPr lang="en-US" dirty="0"/>
              <a:t>The impact of healthcare fraud is estimated to be between 3% to 10% of the nation’s total healthcare spending continuing to adversely impact the Medicare program and its beneﬁciaries (NHCAA 2017). </a:t>
            </a:r>
          </a:p>
        </p:txBody>
      </p:sp>
    </p:spTree>
    <p:extLst>
      <p:ext uri="{BB962C8B-B14F-4D97-AF65-F5344CB8AC3E}">
        <p14:creationId xmlns:p14="http://schemas.microsoft.com/office/powerpoint/2010/main" val="294206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59C6-10BE-427F-B50F-70444661D861}"/>
              </a:ext>
            </a:extLst>
          </p:cNvPr>
          <p:cNvSpPr>
            <a:spLocks noGrp="1"/>
          </p:cNvSpPr>
          <p:nvPr>
            <p:ph type="title"/>
          </p:nvPr>
        </p:nvSpPr>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3EFFA9B1-0E2B-45B9-8678-139271D98949}"/>
              </a:ext>
            </a:extLst>
          </p:cNvPr>
          <p:cNvSpPr>
            <a:spLocks noGrp="1"/>
          </p:cNvSpPr>
          <p:nvPr>
            <p:ph idx="1"/>
          </p:nvPr>
        </p:nvSpPr>
        <p:spPr/>
        <p:txBody>
          <a:bodyPr/>
          <a:lstStyle/>
          <a:p>
            <a:r>
              <a:rPr lang="en-US" dirty="0"/>
              <a:t>The ﬁnal dataset has signiﬁcantly more non-fraud versus fraud labels, thus is a considered highly imbalanced. In order to mitigate the adverse effects of class imbalance on detecting fraud, we employ random </a:t>
            </a:r>
            <a:r>
              <a:rPr lang="en-US" dirty="0" err="1"/>
              <a:t>undersampling</a:t>
            </a:r>
            <a:r>
              <a:rPr lang="en-US" dirty="0"/>
              <a:t> (RUS) which retains all fraud labels while randomly reducing the number of non-fraud labels. Because the Medicare data is big data, with over 37 million instances, using oversampling methods would further increase the dataset size making many machine learning approaches impractical.</a:t>
            </a:r>
          </a:p>
        </p:txBody>
      </p:sp>
    </p:spTree>
    <p:extLst>
      <p:ext uri="{BB962C8B-B14F-4D97-AF65-F5344CB8AC3E}">
        <p14:creationId xmlns:p14="http://schemas.microsoft.com/office/powerpoint/2010/main" val="102058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D22A-1C90-47EF-92A8-A9F45D3DCB89}"/>
              </a:ext>
            </a:extLst>
          </p:cNvPr>
          <p:cNvSpPr>
            <a:spLocks noGrp="1"/>
          </p:cNvSpPr>
          <p:nvPr>
            <p:ph type="title"/>
          </p:nvPr>
        </p:nvSpPr>
        <p:spPr/>
        <p:txBody>
          <a:bodyPr/>
          <a:lstStyle/>
          <a:p>
            <a:r>
              <a:rPr lang="en-US" dirty="0"/>
              <a:t>ROC/AUC</a:t>
            </a:r>
          </a:p>
        </p:txBody>
      </p:sp>
      <p:sp>
        <p:nvSpPr>
          <p:cNvPr id="3" name="Content Placeholder 2">
            <a:extLst>
              <a:ext uri="{FF2B5EF4-FFF2-40B4-BE49-F238E27FC236}">
                <a16:creationId xmlns:a16="http://schemas.microsoft.com/office/drawing/2014/main" id="{0BE2A20B-9AB1-425E-B9F0-211392F9FDDC}"/>
              </a:ext>
            </a:extLst>
          </p:cNvPr>
          <p:cNvSpPr>
            <a:spLocks noGrp="1"/>
          </p:cNvSpPr>
          <p:nvPr>
            <p:ph idx="1"/>
          </p:nvPr>
        </p:nvSpPr>
        <p:spPr/>
        <p:txBody>
          <a:bodyPr>
            <a:normAutofit lnSpcReduction="10000"/>
          </a:bodyPr>
          <a:lstStyle/>
          <a:p>
            <a:r>
              <a:rPr lang="en-US" dirty="0"/>
              <a:t>AUC - ROC curve is a performance measurement for classification problem at various thresholds settings. ROC is a probability curve and AUC represents degree or measure of separability. It tells how much model is capable of distinguishing between classes. Higher the AUC, better the model is at predicting 0s as 0s and 1s as 1s.</a:t>
            </a:r>
          </a:p>
          <a:p>
            <a:endParaRPr lang="en-US" dirty="0"/>
          </a:p>
          <a:p>
            <a:endParaRPr lang="en-US" dirty="0"/>
          </a:p>
          <a:p>
            <a:pPr marL="0" indent="0">
              <a:buNone/>
            </a:pPr>
            <a:endParaRPr lang="en-US" dirty="0">
              <a:hlinkClick r:id="rId2"/>
            </a:endParaRPr>
          </a:p>
          <a:p>
            <a:pPr marL="0" indent="0">
              <a:buNone/>
            </a:pPr>
            <a:r>
              <a:rPr lang="en-US" dirty="0">
                <a:hlinkClick r:id="rId2"/>
              </a:rPr>
              <a:t>https://towardsdatascience.com/understanding-auc-roc-curve-68b2303cc9c5</a:t>
            </a:r>
            <a:endParaRPr lang="en-US" dirty="0"/>
          </a:p>
        </p:txBody>
      </p:sp>
    </p:spTree>
    <p:extLst>
      <p:ext uri="{BB962C8B-B14F-4D97-AF65-F5344CB8AC3E}">
        <p14:creationId xmlns:p14="http://schemas.microsoft.com/office/powerpoint/2010/main" val="11399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867D-361C-4BB2-9BC6-19B6B057939B}"/>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73326E2F-BFB2-49DA-AAC2-143E4BB576EE}"/>
              </a:ext>
            </a:extLst>
          </p:cNvPr>
          <p:cNvSpPr>
            <a:spLocks noGrp="1"/>
          </p:cNvSpPr>
          <p:nvPr>
            <p:ph idx="1"/>
          </p:nvPr>
        </p:nvSpPr>
        <p:spPr/>
        <p:txBody>
          <a:bodyPr>
            <a:normAutofit lnSpcReduction="10000"/>
          </a:bodyPr>
          <a:lstStyle/>
          <a:p>
            <a:r>
              <a:rPr lang="en-US" b="1" dirty="0" err="1"/>
              <a:t>Undersampling</a:t>
            </a:r>
            <a:r>
              <a:rPr lang="en-US" dirty="0"/>
              <a:t> is the process where you randomly delete some of the observations from the majority class in order to match the numbers with the minority class.</a:t>
            </a:r>
          </a:p>
          <a:p>
            <a:r>
              <a:rPr lang="en-US" b="1" dirty="0"/>
              <a:t>Oversampling</a:t>
            </a:r>
            <a:r>
              <a:rPr lang="en-US" dirty="0"/>
              <a:t> It is the process of generating synthetic data that tries to randomly generate a sample of the attributes from observations in the minority class.</a:t>
            </a:r>
          </a:p>
          <a:p>
            <a:r>
              <a:rPr lang="en-US" dirty="0"/>
              <a:t>With </a:t>
            </a:r>
            <a:r>
              <a:rPr lang="en-US" dirty="0" err="1"/>
              <a:t>undersampling</a:t>
            </a:r>
            <a:r>
              <a:rPr lang="en-US" dirty="0"/>
              <a:t>, we retain all of the original fraud-labeled instances and randomly sample without replacement from the remaining majority class instances. </a:t>
            </a:r>
          </a:p>
          <a:p>
            <a:pPr marL="0" indent="0">
              <a:buNone/>
            </a:pPr>
            <a:r>
              <a:rPr lang="en-US" dirty="0">
                <a:hlinkClick r:id="rId2"/>
              </a:rPr>
              <a:t>https://towardsdatascience.com/having-an-imbalanced-dataset-here-is-how-you-can-solve-it-1640568947eb</a:t>
            </a:r>
            <a:endParaRPr lang="en-US" dirty="0"/>
          </a:p>
        </p:txBody>
      </p:sp>
    </p:spTree>
    <p:extLst>
      <p:ext uri="{BB962C8B-B14F-4D97-AF65-F5344CB8AC3E}">
        <p14:creationId xmlns:p14="http://schemas.microsoft.com/office/powerpoint/2010/main" val="239987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DA16-3D87-4494-AE94-911177B7AC2F}"/>
              </a:ext>
            </a:extLst>
          </p:cNvPr>
          <p:cNvSpPr>
            <a:spLocks noGrp="1"/>
          </p:cNvSpPr>
          <p:nvPr>
            <p:ph type="title"/>
          </p:nvPr>
        </p:nvSpPr>
        <p:spPr/>
        <p:txBody>
          <a:bodyPr/>
          <a:lstStyle/>
          <a:p>
            <a:r>
              <a:rPr lang="en-US" dirty="0"/>
              <a:t>Cross Validation </a:t>
            </a:r>
          </a:p>
        </p:txBody>
      </p:sp>
      <p:sp>
        <p:nvSpPr>
          <p:cNvPr id="3" name="Content Placeholder 2">
            <a:extLst>
              <a:ext uri="{FF2B5EF4-FFF2-40B4-BE49-F238E27FC236}">
                <a16:creationId xmlns:a16="http://schemas.microsoft.com/office/drawing/2014/main" id="{7C527991-1EA4-49EB-9595-33FABBFC2F41}"/>
              </a:ext>
            </a:extLst>
          </p:cNvPr>
          <p:cNvSpPr>
            <a:spLocks noGrp="1"/>
          </p:cNvSpPr>
          <p:nvPr>
            <p:ph idx="1"/>
          </p:nvPr>
        </p:nvSpPr>
        <p:spPr/>
        <p:txBody>
          <a:bodyPr>
            <a:normAutofit lnSpcReduction="10000"/>
          </a:bodyPr>
          <a:lstStyle/>
          <a:p>
            <a:r>
              <a:rPr lang="en-US" dirty="0"/>
              <a:t> They use random </a:t>
            </a:r>
            <a:r>
              <a:rPr lang="en-US" dirty="0" err="1"/>
              <a:t>undersampling</a:t>
            </a:r>
            <a:r>
              <a:rPr lang="en-US" dirty="0"/>
              <a:t> (RUS) with the following class distributions (</a:t>
            </a:r>
            <a:r>
              <a:rPr lang="en-US" dirty="0" err="1"/>
              <a:t>majority:minority</a:t>
            </a:r>
            <a:r>
              <a:rPr lang="en-US" dirty="0"/>
              <a:t>): 50:50, 65:35, 75:25, and 80:20. The selected class ratios retain a reasonable amount of the majority class and reduce loss of information relative to the minority (fraud labeled) class. They repeat the RUS process 10 times for each of the class distributions</a:t>
            </a:r>
          </a:p>
          <a:p>
            <a:r>
              <a:rPr lang="en-US" dirty="0"/>
              <a:t>Thy will employ stratiﬁed 5-fold cross-validation to assess the performance of each of the learners(Wittenetal.2016). The reason we use 5-fold cross-validation is because of the extremely low percentage of fraud labels throughout the entire Medicare dataset. This reduces the likelihood that a fold has too few positive class instances and retains more equitable labeled data for fair evaluation</a:t>
            </a:r>
          </a:p>
        </p:txBody>
      </p:sp>
    </p:spTree>
    <p:extLst>
      <p:ext uri="{BB962C8B-B14F-4D97-AF65-F5344CB8AC3E}">
        <p14:creationId xmlns:p14="http://schemas.microsoft.com/office/powerpoint/2010/main" val="124180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2E56-D031-4330-BDD7-5851E563FCF5}"/>
              </a:ext>
            </a:extLst>
          </p:cNvPr>
          <p:cNvSpPr>
            <a:spLocks noGrp="1"/>
          </p:cNvSpPr>
          <p:nvPr>
            <p:ph type="title"/>
          </p:nvPr>
        </p:nvSpPr>
        <p:spPr>
          <a:xfrm>
            <a:off x="838200" y="365125"/>
            <a:ext cx="10515600" cy="1325563"/>
          </a:xfrm>
        </p:spPr>
        <p:txBody>
          <a:bodyPr>
            <a:normAutofit/>
          </a:bodyPr>
          <a:lstStyle/>
          <a:p>
            <a:r>
              <a:rPr lang="en-US" sz="4400" dirty="0"/>
              <a:t>Software</a:t>
            </a:r>
          </a:p>
        </p:txBody>
      </p:sp>
      <p:sp>
        <p:nvSpPr>
          <p:cNvPr id="3" name="Content Placeholder 2">
            <a:extLst>
              <a:ext uri="{FF2B5EF4-FFF2-40B4-BE49-F238E27FC236}">
                <a16:creationId xmlns:a16="http://schemas.microsoft.com/office/drawing/2014/main" id="{640E2D47-5A3D-477D-B70C-BBA94B84BE78}"/>
              </a:ext>
            </a:extLst>
          </p:cNvPr>
          <p:cNvSpPr>
            <a:spLocks noGrp="1"/>
          </p:cNvSpPr>
          <p:nvPr>
            <p:ph idx="1"/>
          </p:nvPr>
        </p:nvSpPr>
        <p:spPr>
          <a:xfrm>
            <a:off x="838200" y="1825625"/>
            <a:ext cx="3797807" cy="4351338"/>
          </a:xfrm>
        </p:spPr>
        <p:txBody>
          <a:bodyPr>
            <a:normAutofit/>
          </a:bodyPr>
          <a:lstStyle/>
          <a:p>
            <a:r>
              <a:rPr lang="en-US" sz="2000"/>
              <a:t>We built and test three different learners to classify fraudulent Medicare provider claims: C4.5 decision tree (C4.5), Support Vector Machine (SVM), and Logistic Regression (LR). We chose these learners due to their popularity and relatively good performance in different classiﬁcation-related domains. Each of these learners was built and tested using the </a:t>
            </a:r>
            <a:r>
              <a:rPr lang="en-US" sz="2000" b="1"/>
              <a:t>Weka machine learning software.</a:t>
            </a:r>
          </a:p>
          <a:p>
            <a:endParaRPr lang="en-US" sz="2000" b="1"/>
          </a:p>
          <a:p>
            <a:endParaRPr lang="en-US" sz="2000"/>
          </a:p>
        </p:txBody>
      </p:sp>
      <p:pic>
        <p:nvPicPr>
          <p:cNvPr id="5" name="Picture 4" descr="A screenshot of a cell phone&#10;&#10;Description automatically generated">
            <a:extLst>
              <a:ext uri="{FF2B5EF4-FFF2-40B4-BE49-F238E27FC236}">
                <a16:creationId xmlns:a16="http://schemas.microsoft.com/office/drawing/2014/main" id="{530975D6-1061-42AF-A3CB-9BE48F6AAC11}"/>
              </a:ext>
            </a:extLst>
          </p:cNvPr>
          <p:cNvPicPr>
            <a:picLocks noChangeAspect="1"/>
          </p:cNvPicPr>
          <p:nvPr/>
        </p:nvPicPr>
        <p:blipFill rotWithShape="1">
          <a:blip r:embed="rId2"/>
          <a:srcRect t="294" r="2" b="2948"/>
          <a:stretch/>
        </p:blipFill>
        <p:spPr>
          <a:xfrm>
            <a:off x="5120640" y="1904281"/>
            <a:ext cx="6233160" cy="4272681"/>
          </a:xfrm>
          <a:prstGeom prst="rect">
            <a:avLst/>
          </a:prstGeom>
        </p:spPr>
      </p:pic>
    </p:spTree>
    <p:extLst>
      <p:ext uri="{BB962C8B-B14F-4D97-AF65-F5344CB8AC3E}">
        <p14:creationId xmlns:p14="http://schemas.microsoft.com/office/powerpoint/2010/main" val="91123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1564-EEE2-4FEE-88FD-063765C43E63}"/>
              </a:ext>
            </a:extLst>
          </p:cNvPr>
          <p:cNvSpPr>
            <a:spLocks noGrp="1"/>
          </p:cNvSpPr>
          <p:nvPr>
            <p:ph type="title"/>
          </p:nvPr>
        </p:nvSpPr>
        <p:spPr/>
        <p:txBody>
          <a:bodyPr/>
          <a:lstStyle/>
          <a:p>
            <a:r>
              <a:rPr lang="en-US" dirty="0"/>
              <a:t>Company software</a:t>
            </a:r>
          </a:p>
        </p:txBody>
      </p:sp>
      <p:sp>
        <p:nvSpPr>
          <p:cNvPr id="3" name="Content Placeholder 2">
            <a:extLst>
              <a:ext uri="{FF2B5EF4-FFF2-40B4-BE49-F238E27FC236}">
                <a16:creationId xmlns:a16="http://schemas.microsoft.com/office/drawing/2014/main" id="{A559B018-7829-4A7F-A1EB-35C6A629BF83}"/>
              </a:ext>
            </a:extLst>
          </p:cNvPr>
          <p:cNvSpPr>
            <a:spLocks noGrp="1"/>
          </p:cNvSpPr>
          <p:nvPr>
            <p:ph idx="1"/>
          </p:nvPr>
        </p:nvSpPr>
        <p:spPr/>
        <p:txBody>
          <a:bodyPr/>
          <a:lstStyle/>
          <a:p>
            <a:r>
              <a:rPr lang="en-US" dirty="0"/>
              <a:t>I am in the calibration department so we just use calibration software, no machine learning or nothing like that.</a:t>
            </a:r>
          </a:p>
        </p:txBody>
      </p:sp>
    </p:spTree>
    <p:extLst>
      <p:ext uri="{BB962C8B-B14F-4D97-AF65-F5344CB8AC3E}">
        <p14:creationId xmlns:p14="http://schemas.microsoft.com/office/powerpoint/2010/main" val="4673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1483</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Unit 10: Health Care Part 2</vt:lpstr>
      <vt:lpstr>Medicare Fraud and ML</vt:lpstr>
      <vt:lpstr>Costs</vt:lpstr>
      <vt:lpstr>DataSet</vt:lpstr>
      <vt:lpstr>ROC/AUC</vt:lpstr>
      <vt:lpstr>Sampling</vt:lpstr>
      <vt:lpstr>Cross Validation </vt:lpstr>
      <vt:lpstr>Software</vt:lpstr>
      <vt:lpstr>Company software</vt:lpstr>
      <vt:lpstr>ANOVA</vt:lpstr>
      <vt:lpstr>Tukey</vt:lpstr>
      <vt:lpstr>Finishing Up</vt:lpstr>
      <vt:lpstr>ANN vs LRM in Classifying Malignant and Biopsy</vt:lpstr>
      <vt:lpstr>Data</vt:lpstr>
      <vt:lpstr>Test/Train Percentages</vt:lpstr>
      <vt:lpstr>Software</vt:lpstr>
      <vt:lpstr>Training paradigm</vt:lpstr>
      <vt:lpstr>LRM Models</vt:lpstr>
      <vt:lpstr>Significant feature</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Health Care Part 2</dc:title>
  <dc:creator>che</dc:creator>
  <cp:lastModifiedBy>che</cp:lastModifiedBy>
  <cp:revision>8</cp:revision>
  <dcterms:created xsi:type="dcterms:W3CDTF">2019-10-31T17:48:15Z</dcterms:created>
  <dcterms:modified xsi:type="dcterms:W3CDTF">2019-11-08T00:46:45Z</dcterms:modified>
</cp:coreProperties>
</file>