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69" r:id="rId5"/>
    <p:sldId id="270" r:id="rId6"/>
    <p:sldId id="271" r:id="rId7"/>
    <p:sldId id="272" r:id="rId8"/>
    <p:sldId id="273" r:id="rId9"/>
    <p:sldId id="274" r:id="rId10"/>
    <p:sldId id="275" r:id="rId11"/>
    <p:sldId id="264" r:id="rId12"/>
    <p:sldId id="276" r:id="rId13"/>
    <p:sldId id="277" r:id="rId14"/>
    <p:sldId id="278" r:id="rId15"/>
    <p:sldId id="265" r:id="rId16"/>
    <p:sldId id="266" r:id="rId17"/>
    <p:sldId id="267" r:id="rId18"/>
    <p:sldId id="261"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6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8" autoAdjust="0"/>
    <p:restoredTop sz="94660"/>
  </p:normalViewPr>
  <p:slideViewPr>
    <p:cSldViewPr snapToGrid="0">
      <p:cViewPr varScale="1">
        <p:scale>
          <a:sx n="62" d="100"/>
          <a:sy n="62" d="100"/>
        </p:scale>
        <p:origin x="84"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8244A9-E158-407F-AB56-56327F45F15E}"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90354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8244A9-E158-407F-AB56-56327F45F15E}"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337369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8244A9-E158-407F-AB56-56327F45F15E}"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368674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8244A9-E158-407F-AB56-56327F45F15E}"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47131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8244A9-E158-407F-AB56-56327F45F15E}"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17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8244A9-E158-407F-AB56-56327F45F15E}"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422151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8244A9-E158-407F-AB56-56327F45F15E}" type="datetimeFigureOut">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104790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8244A9-E158-407F-AB56-56327F45F15E}"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175146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244A9-E158-407F-AB56-56327F45F15E}" type="datetimeFigureOut">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1556076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8244A9-E158-407F-AB56-56327F45F15E}"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424860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8244A9-E158-407F-AB56-56327F45F15E}"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2159557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244A9-E158-407F-AB56-56327F45F15E}" type="datetimeFigureOut">
              <a:rPr lang="en-US" smtClean="0"/>
              <a:t>9/12/2019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F120E-EF20-4075-87EC-F2E9C02103B5}" type="slidenum">
              <a:rPr lang="en-US" smtClean="0"/>
              <a:t>‹#›</a:t>
            </a:fld>
            <a:endParaRPr lang="en-US"/>
          </a:p>
        </p:txBody>
      </p:sp>
    </p:spTree>
    <p:extLst>
      <p:ext uri="{BB962C8B-B14F-4D97-AF65-F5344CB8AC3E}">
        <p14:creationId xmlns:p14="http://schemas.microsoft.com/office/powerpoint/2010/main" val="8729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jobs.netflix.com/jobs/86843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up.com/aboutup/community/safety/technology/index.htm" TargetMode="External"/><Relationship Id="rId2" Type="http://schemas.openxmlformats.org/officeDocument/2006/relationships/hyperlink" Target="https://www.firstanalytics.com/single-post/2017/07/25/Analytics-Helps-Union-Pacific-Become-the-Safest-US-Railroad" TargetMode="External"/><Relationship Id="rId1" Type="http://schemas.openxmlformats.org/officeDocument/2006/relationships/slideLayout" Target="../slideLayouts/slideLayout2.xml"/><Relationship Id="rId4" Type="http://schemas.openxmlformats.org/officeDocument/2006/relationships/hyperlink" Target="https://www.up.com/aboutup/community/inside_track/predictive-analytics-09-18-2018.ht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flair.training/blogs/data-science-at-netfli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etflixinvestor.com/files/doc_financials/quarterly_reports/2018/q2/FINAL-Q2-18-Shareholder-Letter.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tatista.com/chart/10311/netflix-subscriptions-usa-internation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 Live Session</a:t>
            </a:r>
          </a:p>
        </p:txBody>
      </p:sp>
      <p:sp>
        <p:nvSpPr>
          <p:cNvPr id="3" name="Subtitle 2"/>
          <p:cNvSpPr>
            <a:spLocks noGrp="1"/>
          </p:cNvSpPr>
          <p:nvPr>
            <p:ph type="subTitle" idx="1"/>
          </p:nvPr>
        </p:nvSpPr>
        <p:spPr/>
        <p:txBody>
          <a:bodyPr/>
          <a:lstStyle/>
          <a:p>
            <a:r>
              <a:rPr lang="en-US" dirty="0"/>
              <a:t>UNIT 3: Case Studies</a:t>
            </a:r>
          </a:p>
        </p:txBody>
      </p:sp>
    </p:spTree>
    <p:extLst>
      <p:ext uri="{BB962C8B-B14F-4D97-AF65-F5344CB8AC3E}">
        <p14:creationId xmlns:p14="http://schemas.microsoft.com/office/powerpoint/2010/main" val="951668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356A-AB42-46FA-906B-DB49C2FE028C}"/>
              </a:ext>
            </a:extLst>
          </p:cNvPr>
          <p:cNvSpPr>
            <a:spLocks noGrp="1"/>
          </p:cNvSpPr>
          <p:nvPr>
            <p:ph type="title"/>
          </p:nvPr>
        </p:nvSpPr>
        <p:spPr/>
        <p:txBody>
          <a:bodyPr/>
          <a:lstStyle/>
          <a:p>
            <a:r>
              <a:rPr lang="en-US" dirty="0" err="1"/>
              <a:t>Delttaa</a:t>
            </a:r>
            <a:r>
              <a:rPr lang="en-US" dirty="0"/>
              <a:t> Analysts</a:t>
            </a:r>
          </a:p>
        </p:txBody>
      </p:sp>
      <p:sp>
        <p:nvSpPr>
          <p:cNvPr id="3" name="Content Placeholder 2">
            <a:extLst>
              <a:ext uri="{FF2B5EF4-FFF2-40B4-BE49-F238E27FC236}">
                <a16:creationId xmlns:a16="http://schemas.microsoft.com/office/drawing/2014/main" id="{7B4AD99F-BE86-4116-B66E-469FA74C28AC}"/>
              </a:ext>
            </a:extLst>
          </p:cNvPr>
          <p:cNvSpPr>
            <a:spLocks noGrp="1"/>
          </p:cNvSpPr>
          <p:nvPr>
            <p:ph idx="1"/>
          </p:nvPr>
        </p:nvSpPr>
        <p:spPr/>
        <p:txBody>
          <a:bodyPr/>
          <a:lstStyle/>
          <a:p>
            <a:r>
              <a:rPr lang="en-US" dirty="0"/>
              <a:t>Analysts- the data scientists or analysts that work at Netflix </a:t>
            </a:r>
          </a:p>
          <a:p>
            <a:endParaRPr lang="en-US" dirty="0"/>
          </a:p>
        </p:txBody>
      </p:sp>
    </p:spTree>
    <p:extLst>
      <p:ext uri="{BB962C8B-B14F-4D97-AF65-F5344CB8AC3E}">
        <p14:creationId xmlns:p14="http://schemas.microsoft.com/office/powerpoint/2010/main" val="3313923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2720-0919-4966-95C4-5B1803F6022C}"/>
              </a:ext>
            </a:extLst>
          </p:cNvPr>
          <p:cNvSpPr>
            <a:spLocks noGrp="1"/>
          </p:cNvSpPr>
          <p:nvPr>
            <p:ph type="title"/>
          </p:nvPr>
        </p:nvSpPr>
        <p:spPr/>
        <p:txBody>
          <a:bodyPr/>
          <a:lstStyle/>
          <a:p>
            <a:r>
              <a:rPr lang="en-US" b="1" dirty="0"/>
              <a:t>F</a:t>
            </a:r>
            <a:r>
              <a:rPr lang="en-US" dirty="0"/>
              <a:t>ACE Netflix</a:t>
            </a:r>
          </a:p>
        </p:txBody>
      </p:sp>
      <p:sp>
        <p:nvSpPr>
          <p:cNvPr id="3" name="Content Placeholder 2">
            <a:extLst>
              <a:ext uri="{FF2B5EF4-FFF2-40B4-BE49-F238E27FC236}">
                <a16:creationId xmlns:a16="http://schemas.microsoft.com/office/drawing/2014/main" id="{E5E6B1B7-E9D4-428E-9E68-70212AC77A45}"/>
              </a:ext>
            </a:extLst>
          </p:cNvPr>
          <p:cNvSpPr>
            <a:spLocks noGrp="1"/>
          </p:cNvSpPr>
          <p:nvPr>
            <p:ph idx="1"/>
          </p:nvPr>
        </p:nvSpPr>
        <p:spPr/>
        <p:txBody>
          <a:bodyPr/>
          <a:lstStyle/>
          <a:p>
            <a:r>
              <a:rPr lang="en-US" dirty="0"/>
              <a:t>Framing the problem- Can you recommend what content a user would watch by the previous content they watched and liked. Provide recommendations based on the similar profiles of different users and content.</a:t>
            </a:r>
          </a:p>
        </p:txBody>
      </p:sp>
    </p:spTree>
    <p:extLst>
      <p:ext uri="{BB962C8B-B14F-4D97-AF65-F5344CB8AC3E}">
        <p14:creationId xmlns:p14="http://schemas.microsoft.com/office/powerpoint/2010/main" val="20238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517D-6C4C-43F3-A84A-B094DBB38241}"/>
              </a:ext>
            </a:extLst>
          </p:cNvPr>
          <p:cNvSpPr>
            <a:spLocks noGrp="1"/>
          </p:cNvSpPr>
          <p:nvPr>
            <p:ph type="title"/>
          </p:nvPr>
        </p:nvSpPr>
        <p:spPr/>
        <p:txBody>
          <a:bodyPr/>
          <a:lstStyle/>
          <a:p>
            <a:r>
              <a:rPr lang="en-US" dirty="0"/>
              <a:t>F</a:t>
            </a:r>
            <a:r>
              <a:rPr lang="en-US" b="1" dirty="0"/>
              <a:t>A</a:t>
            </a:r>
            <a:r>
              <a:rPr lang="en-US" dirty="0"/>
              <a:t>CE Netflix</a:t>
            </a:r>
            <a:endParaRPr lang="en-US" b="1" dirty="0"/>
          </a:p>
        </p:txBody>
      </p:sp>
      <p:sp>
        <p:nvSpPr>
          <p:cNvPr id="3" name="Content Placeholder 2">
            <a:extLst>
              <a:ext uri="{FF2B5EF4-FFF2-40B4-BE49-F238E27FC236}">
                <a16:creationId xmlns:a16="http://schemas.microsoft.com/office/drawing/2014/main" id="{B94B59E7-9FEB-4AB5-B3B7-AA52AAD9AE1D}"/>
              </a:ext>
            </a:extLst>
          </p:cNvPr>
          <p:cNvSpPr>
            <a:spLocks noGrp="1"/>
          </p:cNvSpPr>
          <p:nvPr>
            <p:ph idx="1"/>
          </p:nvPr>
        </p:nvSpPr>
        <p:spPr/>
        <p:txBody>
          <a:bodyPr>
            <a:normAutofit fontScale="92500" lnSpcReduction="10000"/>
          </a:bodyPr>
          <a:lstStyle/>
          <a:p>
            <a:r>
              <a:rPr lang="en-US" dirty="0"/>
              <a:t>Solving the problem</a:t>
            </a:r>
          </a:p>
          <a:p>
            <a:pPr lvl="1"/>
            <a:r>
              <a:rPr lang="en-US" dirty="0"/>
              <a:t>Data Collection</a:t>
            </a:r>
          </a:p>
          <a:p>
            <a:pPr lvl="2"/>
            <a:r>
              <a:rPr lang="en-US" dirty="0"/>
              <a:t>Netflix’s huge user base with 139 million subscribers</a:t>
            </a:r>
          </a:p>
          <a:p>
            <a:pPr lvl="2"/>
            <a:r>
              <a:rPr lang="en-US" dirty="0"/>
              <a:t>Metadata from third parties like Nielsen</a:t>
            </a:r>
          </a:p>
          <a:p>
            <a:pPr lvl="2"/>
            <a:r>
              <a:rPr lang="en-US" dirty="0"/>
              <a:t>Social media data from Facebook and Twitter</a:t>
            </a:r>
          </a:p>
          <a:p>
            <a:pPr lvl="1"/>
            <a:r>
              <a:rPr lang="en-US" dirty="0"/>
              <a:t>Modeling</a:t>
            </a:r>
          </a:p>
          <a:p>
            <a:pPr lvl="2"/>
            <a:r>
              <a:rPr lang="en-US" dirty="0"/>
              <a:t>Recommendation System targeted content promotion that an estimated 80 percent of content streamed on its platform is influenced by it.</a:t>
            </a:r>
          </a:p>
          <a:p>
            <a:pPr lvl="1"/>
            <a:r>
              <a:rPr lang="en-US" dirty="0"/>
              <a:t>Data Analysis</a:t>
            </a:r>
          </a:p>
          <a:p>
            <a:pPr lvl="2"/>
            <a:r>
              <a:rPr lang="en-US" dirty="0"/>
              <a:t>A/B testing</a:t>
            </a:r>
          </a:p>
          <a:p>
            <a:pPr lvl="2"/>
            <a:endParaRPr lang="en-US" dirty="0"/>
          </a:p>
          <a:p>
            <a:pPr marL="914400" lvl="2" indent="0">
              <a:buNone/>
            </a:pPr>
            <a:endParaRPr lang="en-US" dirty="0"/>
          </a:p>
          <a:p>
            <a:pPr marL="914400" lvl="2" indent="0">
              <a:buNone/>
            </a:pPr>
            <a:endParaRPr lang="en-US" dirty="0"/>
          </a:p>
          <a:p>
            <a:pPr marL="457200" lvl="1" indent="0">
              <a:buNone/>
            </a:pPr>
            <a:r>
              <a:rPr lang="en-US" dirty="0"/>
              <a:t>                                                </a:t>
            </a:r>
          </a:p>
          <a:p>
            <a:pPr lvl="1"/>
            <a:endParaRPr lang="en-US" dirty="0"/>
          </a:p>
        </p:txBody>
      </p:sp>
    </p:spTree>
    <p:extLst>
      <p:ext uri="{BB962C8B-B14F-4D97-AF65-F5344CB8AC3E}">
        <p14:creationId xmlns:p14="http://schemas.microsoft.com/office/powerpoint/2010/main" val="42708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0702-A81E-40D8-836E-4B052A0B9499}"/>
              </a:ext>
            </a:extLst>
          </p:cNvPr>
          <p:cNvSpPr>
            <a:spLocks noGrp="1"/>
          </p:cNvSpPr>
          <p:nvPr>
            <p:ph type="title"/>
          </p:nvPr>
        </p:nvSpPr>
        <p:spPr/>
        <p:txBody>
          <a:bodyPr/>
          <a:lstStyle/>
          <a:p>
            <a:r>
              <a:rPr lang="en-US" dirty="0"/>
              <a:t>FA</a:t>
            </a:r>
            <a:r>
              <a:rPr lang="en-US" b="1" dirty="0"/>
              <a:t>C</a:t>
            </a:r>
            <a:r>
              <a:rPr lang="en-US" dirty="0"/>
              <a:t>E Netflix</a:t>
            </a:r>
          </a:p>
        </p:txBody>
      </p:sp>
      <p:sp>
        <p:nvSpPr>
          <p:cNvPr id="3" name="Content Placeholder 2">
            <a:extLst>
              <a:ext uri="{FF2B5EF4-FFF2-40B4-BE49-F238E27FC236}">
                <a16:creationId xmlns:a16="http://schemas.microsoft.com/office/drawing/2014/main" id="{5058EE4F-5891-4A45-985B-1CB6B34DAC7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35871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6B850-7430-4EA2-8AB2-AC29341240AF}"/>
              </a:ext>
            </a:extLst>
          </p:cNvPr>
          <p:cNvSpPr>
            <a:spLocks noGrp="1"/>
          </p:cNvSpPr>
          <p:nvPr>
            <p:ph type="title"/>
          </p:nvPr>
        </p:nvSpPr>
        <p:spPr/>
        <p:txBody>
          <a:bodyPr/>
          <a:lstStyle/>
          <a:p>
            <a:r>
              <a:rPr lang="en-US" dirty="0"/>
              <a:t>FAC</a:t>
            </a:r>
            <a:r>
              <a:rPr lang="en-US" b="1" dirty="0"/>
              <a:t>E</a:t>
            </a:r>
            <a:r>
              <a:rPr lang="en-US" dirty="0"/>
              <a:t> Netflix</a:t>
            </a:r>
          </a:p>
        </p:txBody>
      </p:sp>
      <p:sp>
        <p:nvSpPr>
          <p:cNvPr id="3" name="Content Placeholder 2">
            <a:extLst>
              <a:ext uri="{FF2B5EF4-FFF2-40B4-BE49-F238E27FC236}">
                <a16:creationId xmlns:a16="http://schemas.microsoft.com/office/drawing/2014/main" id="{4CFABA47-A9EC-42C8-B0AF-F555757BDE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4971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7449-316F-4C75-BC75-F74AE09C35DB}"/>
              </a:ext>
            </a:extLst>
          </p:cNvPr>
          <p:cNvSpPr>
            <a:spLocks noGrp="1"/>
          </p:cNvSpPr>
          <p:nvPr>
            <p:ph type="title"/>
          </p:nvPr>
        </p:nvSpPr>
        <p:spPr/>
        <p:txBody>
          <a:bodyPr/>
          <a:lstStyle/>
          <a:p>
            <a:r>
              <a:rPr lang="en-US" dirty="0"/>
              <a:t>Pachinko Netflix</a:t>
            </a:r>
          </a:p>
        </p:txBody>
      </p:sp>
      <p:sp>
        <p:nvSpPr>
          <p:cNvPr id="3" name="Content Placeholder 2">
            <a:extLst>
              <a:ext uri="{FF2B5EF4-FFF2-40B4-BE49-F238E27FC236}">
                <a16:creationId xmlns:a16="http://schemas.microsoft.com/office/drawing/2014/main" id="{3D40BD32-BBD4-432E-AFFB-39C69BE23324}"/>
              </a:ext>
            </a:extLst>
          </p:cNvPr>
          <p:cNvSpPr>
            <a:spLocks noGrp="1"/>
          </p:cNvSpPr>
          <p:nvPr>
            <p:ph idx="1"/>
          </p:nvPr>
        </p:nvSpPr>
        <p:spPr/>
        <p:txBody>
          <a:bodyPr/>
          <a:lstStyle/>
          <a:p>
            <a:r>
              <a:rPr lang="en-US" dirty="0"/>
              <a:t>Decision- What content to recommend “ongoing”</a:t>
            </a:r>
          </a:p>
          <a:p>
            <a:r>
              <a:rPr lang="en-US" dirty="0"/>
              <a:t>Predictive- Predict what shows customers would like.</a:t>
            </a:r>
          </a:p>
          <a:p>
            <a:r>
              <a:rPr lang="en-US" dirty="0"/>
              <a:t>Prescriptive- </a:t>
            </a:r>
          </a:p>
          <a:p>
            <a:r>
              <a:rPr lang="en-US" dirty="0"/>
              <a:t>Testing- a/b, recommendation system </a:t>
            </a:r>
          </a:p>
          <a:p>
            <a:r>
              <a:rPr lang="en-US" dirty="0"/>
              <a:t>Python, SQL, </a:t>
            </a:r>
          </a:p>
          <a:p>
            <a:endParaRPr lang="en-US" dirty="0"/>
          </a:p>
        </p:txBody>
      </p:sp>
    </p:spTree>
    <p:extLst>
      <p:ext uri="{BB962C8B-B14F-4D97-AF65-F5344CB8AC3E}">
        <p14:creationId xmlns:p14="http://schemas.microsoft.com/office/powerpoint/2010/main" val="1637039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1752-4D3E-42CD-8C36-92B8B4AB06BE}"/>
              </a:ext>
            </a:extLst>
          </p:cNvPr>
          <p:cNvSpPr>
            <a:spLocks noGrp="1"/>
          </p:cNvSpPr>
          <p:nvPr>
            <p:ph type="title"/>
          </p:nvPr>
        </p:nvSpPr>
        <p:spPr/>
        <p:txBody>
          <a:bodyPr/>
          <a:lstStyle/>
          <a:p>
            <a:r>
              <a:rPr lang="en-US" dirty="0"/>
              <a:t>Ethical/Legal Issues</a:t>
            </a:r>
          </a:p>
        </p:txBody>
      </p:sp>
      <p:sp>
        <p:nvSpPr>
          <p:cNvPr id="3" name="Content Placeholder 2">
            <a:extLst>
              <a:ext uri="{FF2B5EF4-FFF2-40B4-BE49-F238E27FC236}">
                <a16:creationId xmlns:a16="http://schemas.microsoft.com/office/drawing/2014/main" id="{A0137296-514F-402F-9358-FE8B3D53E092}"/>
              </a:ext>
            </a:extLst>
          </p:cNvPr>
          <p:cNvSpPr>
            <a:spLocks noGrp="1"/>
          </p:cNvSpPr>
          <p:nvPr>
            <p:ph idx="1"/>
          </p:nvPr>
        </p:nvSpPr>
        <p:spPr/>
        <p:txBody>
          <a:bodyPr/>
          <a:lstStyle/>
          <a:p>
            <a:r>
              <a:rPr lang="en-US" dirty="0"/>
              <a:t>If kids are watching inappropriate content under a parents account without them knowing. Then Netflix would recommend this content and the parent would be wondering why since they never watched any of that inappropriate content</a:t>
            </a:r>
          </a:p>
        </p:txBody>
      </p:sp>
    </p:spTree>
    <p:extLst>
      <p:ext uri="{BB962C8B-B14F-4D97-AF65-F5344CB8AC3E}">
        <p14:creationId xmlns:p14="http://schemas.microsoft.com/office/powerpoint/2010/main" val="3074519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6697-74D6-4523-AE43-712F2C4F015E}"/>
              </a:ext>
            </a:extLst>
          </p:cNvPr>
          <p:cNvSpPr>
            <a:spLocks noGrp="1"/>
          </p:cNvSpPr>
          <p:nvPr>
            <p:ph type="title"/>
          </p:nvPr>
        </p:nvSpPr>
        <p:spPr/>
        <p:txBody>
          <a:bodyPr/>
          <a:lstStyle/>
          <a:p>
            <a:r>
              <a:rPr lang="en-US" dirty="0"/>
              <a:t>Job at Netflix</a:t>
            </a:r>
          </a:p>
        </p:txBody>
      </p:sp>
      <p:sp>
        <p:nvSpPr>
          <p:cNvPr id="3" name="Content Placeholder 2">
            <a:extLst>
              <a:ext uri="{FF2B5EF4-FFF2-40B4-BE49-F238E27FC236}">
                <a16:creationId xmlns:a16="http://schemas.microsoft.com/office/drawing/2014/main" id="{62B36A5C-400C-4502-AE41-20A596E36E26}"/>
              </a:ext>
            </a:extLst>
          </p:cNvPr>
          <p:cNvSpPr>
            <a:spLocks noGrp="1"/>
          </p:cNvSpPr>
          <p:nvPr>
            <p:ph idx="1"/>
          </p:nvPr>
        </p:nvSpPr>
        <p:spPr/>
        <p:txBody>
          <a:bodyPr/>
          <a:lstStyle/>
          <a:p>
            <a:r>
              <a:rPr lang="en-US" dirty="0">
                <a:hlinkClick r:id="rId2"/>
              </a:rPr>
              <a:t>https://jobs.netflix.com/jobs/868431</a:t>
            </a:r>
            <a:endParaRPr lang="en-US" dirty="0"/>
          </a:p>
          <a:p>
            <a:r>
              <a:rPr lang="en-US" dirty="0"/>
              <a:t>Ph.D. in Computer Science, Statistics, Physics, or related quantitative field</a:t>
            </a:r>
            <a:endParaRPr lang="en-US" b="1" dirty="0"/>
          </a:p>
          <a:p>
            <a:r>
              <a:rPr lang="en-US" dirty="0"/>
              <a:t>Natural Language Processing (NLP). Strong fundamental knowledge of regression, decision trees, pattern recognition, probability theory, neural networks. </a:t>
            </a:r>
          </a:p>
          <a:p>
            <a:r>
              <a:rPr lang="en-US" dirty="0"/>
              <a:t>Expert in Python and extensive experience with SQL</a:t>
            </a:r>
            <a:endParaRPr lang="en-US" b="1" dirty="0"/>
          </a:p>
        </p:txBody>
      </p:sp>
    </p:spTree>
    <p:extLst>
      <p:ext uri="{BB962C8B-B14F-4D97-AF65-F5344CB8AC3E}">
        <p14:creationId xmlns:p14="http://schemas.microsoft.com/office/powerpoint/2010/main" val="622261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Live Session: Part 2</a:t>
            </a:r>
          </a:p>
        </p:txBody>
      </p:sp>
      <p:sp>
        <p:nvSpPr>
          <p:cNvPr id="3" name="Content Placeholder 2"/>
          <p:cNvSpPr>
            <a:spLocks noGrp="1"/>
          </p:cNvSpPr>
          <p:nvPr>
            <p:ph idx="1"/>
          </p:nvPr>
        </p:nvSpPr>
        <p:spPr/>
        <p:txBody>
          <a:bodyPr>
            <a:normAutofit fontScale="85000" lnSpcReduction="20000"/>
          </a:bodyPr>
          <a:lstStyle/>
          <a:p>
            <a:r>
              <a:rPr lang="en-US" dirty="0"/>
              <a:t>Re-read the Safety section on page 112 and 113 of the Competing on Analytics Book about First Analytics and Union Pacific Railroad</a:t>
            </a:r>
          </a:p>
          <a:p>
            <a:r>
              <a:rPr lang="en-US" dirty="0"/>
              <a:t>Read and watch these articles:</a:t>
            </a:r>
          </a:p>
          <a:p>
            <a:pPr lvl="1"/>
            <a:r>
              <a:rPr lang="en-US" dirty="0">
                <a:hlinkClick r:id="rId2"/>
              </a:rPr>
              <a:t>https://www.firstanalytics.com/single-post/2017/07/25/Analytics-Helps-Union-Pacific-Become-the-Safest-US-Railroad</a:t>
            </a:r>
            <a:r>
              <a:rPr lang="en-US" dirty="0"/>
              <a:t>   (Including 4 minute video)</a:t>
            </a:r>
            <a:endParaRPr lang="en-US" dirty="0">
              <a:hlinkClick r:id="rId3"/>
            </a:endParaRPr>
          </a:p>
          <a:p>
            <a:pPr lvl="1"/>
            <a:r>
              <a:rPr lang="en-US" dirty="0">
                <a:hlinkClick r:id="rId3"/>
              </a:rPr>
              <a:t>https://www.up.com/aboutup/community/safety/technology/index.htm</a:t>
            </a:r>
            <a:endParaRPr lang="en-US" dirty="0">
              <a:hlinkClick r:id="rId4"/>
            </a:endParaRPr>
          </a:p>
          <a:p>
            <a:pPr lvl="1"/>
            <a:r>
              <a:rPr lang="en-US" dirty="0">
                <a:hlinkClick r:id="rId4"/>
              </a:rPr>
              <a:t>https://www.up.com/aboutup/community/inside_track/predictive-analytics-09-18-2018.htm</a:t>
            </a:r>
            <a:endParaRPr lang="en-US" dirty="0"/>
          </a:p>
          <a:p>
            <a:r>
              <a:rPr lang="en-US" dirty="0"/>
              <a:t>Similar to what was done for Target and Amazon, apply DELTTAA, FACE and Pachinko (Separate slides) to this case study. There is not one correct answer, DELTTAA, FACE and Pachinko are designed to help organize the issues and challenges of a complex business problem.</a:t>
            </a:r>
          </a:p>
          <a:p>
            <a:endParaRPr lang="en-US" dirty="0"/>
          </a:p>
          <a:p>
            <a:r>
              <a:rPr lang="en-US" dirty="0"/>
              <a:t>Are there any ethical or legal issues to consider?  </a:t>
            </a:r>
          </a:p>
          <a:p>
            <a:endParaRPr lang="en-US" dirty="0"/>
          </a:p>
        </p:txBody>
      </p:sp>
    </p:spTree>
    <p:extLst>
      <p:ext uri="{BB962C8B-B14F-4D97-AF65-F5344CB8AC3E}">
        <p14:creationId xmlns:p14="http://schemas.microsoft.com/office/powerpoint/2010/main" val="2371558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CE70F-211E-49DE-B5E2-44A5C2FFC521}"/>
              </a:ext>
            </a:extLst>
          </p:cNvPr>
          <p:cNvSpPr>
            <a:spLocks noGrp="1"/>
          </p:cNvSpPr>
          <p:nvPr>
            <p:ph type="title"/>
          </p:nvPr>
        </p:nvSpPr>
        <p:spPr/>
        <p:txBody>
          <a:bodyPr/>
          <a:lstStyle/>
          <a:p>
            <a:r>
              <a:rPr lang="en-US" dirty="0" err="1"/>
              <a:t>Delttaa</a:t>
            </a:r>
            <a:r>
              <a:rPr lang="en-US" dirty="0"/>
              <a:t> Data</a:t>
            </a:r>
          </a:p>
        </p:txBody>
      </p:sp>
      <p:sp>
        <p:nvSpPr>
          <p:cNvPr id="3" name="Content Placeholder 2">
            <a:extLst>
              <a:ext uri="{FF2B5EF4-FFF2-40B4-BE49-F238E27FC236}">
                <a16:creationId xmlns:a16="http://schemas.microsoft.com/office/drawing/2014/main" id="{6B82CAED-C4C2-4BCC-A7EF-99B3DC476457}"/>
              </a:ext>
            </a:extLst>
          </p:cNvPr>
          <p:cNvSpPr>
            <a:spLocks noGrp="1"/>
          </p:cNvSpPr>
          <p:nvPr>
            <p:ph idx="1"/>
          </p:nvPr>
        </p:nvSpPr>
        <p:spPr/>
        <p:txBody>
          <a:bodyPr/>
          <a:lstStyle/>
          <a:p>
            <a:r>
              <a:rPr lang="en-US" dirty="0"/>
              <a:t>Data collected across more than 32,000 miles of track that Union Pacific uses</a:t>
            </a:r>
          </a:p>
          <a:p>
            <a:pPr lvl="1"/>
            <a:r>
              <a:rPr lang="en-US" dirty="0"/>
              <a:t>past incidents</a:t>
            </a:r>
          </a:p>
          <a:p>
            <a:pPr lvl="1"/>
            <a:r>
              <a:rPr lang="en-US" dirty="0"/>
              <a:t>road bed conditions</a:t>
            </a:r>
          </a:p>
          <a:p>
            <a:pPr lvl="1"/>
            <a:r>
              <a:rPr lang="en-US" dirty="0"/>
              <a:t>track materials </a:t>
            </a:r>
          </a:p>
          <a:p>
            <a:pPr lvl="1"/>
            <a:r>
              <a:rPr lang="en-US" dirty="0"/>
              <a:t>physical wear</a:t>
            </a:r>
          </a:p>
        </p:txBody>
      </p:sp>
    </p:spTree>
    <p:extLst>
      <p:ext uri="{BB962C8B-B14F-4D97-AF65-F5344CB8AC3E}">
        <p14:creationId xmlns:p14="http://schemas.microsoft.com/office/powerpoint/2010/main" val="108438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Live Session: Part 1</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1. Read the following case study</a:t>
            </a:r>
          </a:p>
          <a:p>
            <a:pPr marL="0" indent="0">
              <a:buNone/>
            </a:pPr>
            <a:r>
              <a:rPr lang="en-US" dirty="0"/>
              <a:t> </a:t>
            </a:r>
            <a:r>
              <a:rPr lang="en-US" dirty="0">
                <a:hlinkClick r:id="rId2"/>
              </a:rPr>
              <a:t>https://data-flair.training/blogs/data-science-at-netflix/</a:t>
            </a:r>
            <a:endParaRPr lang="en-US" dirty="0"/>
          </a:p>
          <a:p>
            <a:pPr marL="0" indent="0">
              <a:buNone/>
            </a:pPr>
            <a:endParaRPr lang="en-US" dirty="0"/>
          </a:p>
          <a:p>
            <a:pPr marL="0" indent="0">
              <a:buNone/>
            </a:pPr>
            <a:r>
              <a:rPr lang="en-US" dirty="0"/>
              <a:t>2. Similar to what was done for Target and Amazon, apply DELTTAA, FACE and Pachinko (Separate slides) to this case study.  You may use intuition or outside resources to address any pieces that are not explicitly mentioned the case study.  There is not one correct answer, DELTTAA, FACE and Pachinko are designed to help organize the issues and challenges of a complex business problem. </a:t>
            </a:r>
          </a:p>
          <a:p>
            <a:pPr marL="0" indent="0">
              <a:buNone/>
            </a:pPr>
            <a:endParaRPr lang="en-US" dirty="0"/>
          </a:p>
          <a:p>
            <a:pPr marL="0" indent="0">
              <a:buNone/>
            </a:pPr>
            <a:r>
              <a:rPr lang="en-US" dirty="0"/>
              <a:t>3. Are there any ethical or legal issues to consider?</a:t>
            </a:r>
          </a:p>
          <a:p>
            <a:pPr marL="0" indent="0">
              <a:buNone/>
            </a:pPr>
            <a:endParaRPr lang="en-US" dirty="0"/>
          </a:p>
          <a:p>
            <a:pPr marL="0" indent="0">
              <a:buNone/>
            </a:pPr>
            <a:r>
              <a:rPr lang="en-US" dirty="0"/>
              <a:t>4. Research the skills required / in demand of a data scientist at </a:t>
            </a:r>
            <a:r>
              <a:rPr lang="en-US" dirty="0" err="1"/>
              <a:t>NetFlix</a:t>
            </a:r>
            <a:r>
              <a:rPr lang="en-US" dirty="0"/>
              <a:t>.  </a:t>
            </a:r>
          </a:p>
        </p:txBody>
      </p:sp>
    </p:spTree>
    <p:extLst>
      <p:ext uri="{BB962C8B-B14F-4D97-AF65-F5344CB8AC3E}">
        <p14:creationId xmlns:p14="http://schemas.microsoft.com/office/powerpoint/2010/main" val="80852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C54A-2EC3-4DDD-9A46-190DB08FEC9E}"/>
              </a:ext>
            </a:extLst>
          </p:cNvPr>
          <p:cNvSpPr>
            <a:spLocks noGrp="1"/>
          </p:cNvSpPr>
          <p:nvPr>
            <p:ph type="title"/>
          </p:nvPr>
        </p:nvSpPr>
        <p:spPr/>
        <p:txBody>
          <a:bodyPr/>
          <a:lstStyle/>
          <a:p>
            <a:r>
              <a:rPr lang="en-US" dirty="0" err="1"/>
              <a:t>Delttaa</a:t>
            </a:r>
            <a:r>
              <a:rPr lang="en-US" dirty="0"/>
              <a:t> Enterprise</a:t>
            </a:r>
          </a:p>
        </p:txBody>
      </p:sp>
      <p:sp>
        <p:nvSpPr>
          <p:cNvPr id="3" name="Content Placeholder 2">
            <a:extLst>
              <a:ext uri="{FF2B5EF4-FFF2-40B4-BE49-F238E27FC236}">
                <a16:creationId xmlns:a16="http://schemas.microsoft.com/office/drawing/2014/main" id="{D28B38A9-7303-4515-9582-D416E488296F}"/>
              </a:ext>
            </a:extLst>
          </p:cNvPr>
          <p:cNvSpPr>
            <a:spLocks noGrp="1"/>
          </p:cNvSpPr>
          <p:nvPr>
            <p:ph idx="1"/>
          </p:nvPr>
        </p:nvSpPr>
        <p:spPr/>
        <p:txBody>
          <a:bodyPr/>
          <a:lstStyle/>
          <a:p>
            <a:r>
              <a:rPr lang="en-US" dirty="0"/>
              <a:t>Union Pacific’s decision analytics, engineering and safety teams have been working to create a predictive analytics model to generate a list of the most at-risk track sections, mile-by-mile</a:t>
            </a:r>
          </a:p>
        </p:txBody>
      </p:sp>
    </p:spTree>
    <p:extLst>
      <p:ext uri="{BB962C8B-B14F-4D97-AF65-F5344CB8AC3E}">
        <p14:creationId xmlns:p14="http://schemas.microsoft.com/office/powerpoint/2010/main" val="1903061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B34E-7CC1-4DF6-8977-E1514B8B6FA5}"/>
              </a:ext>
            </a:extLst>
          </p:cNvPr>
          <p:cNvSpPr>
            <a:spLocks noGrp="1"/>
          </p:cNvSpPr>
          <p:nvPr>
            <p:ph type="title"/>
          </p:nvPr>
        </p:nvSpPr>
        <p:spPr/>
        <p:txBody>
          <a:bodyPr/>
          <a:lstStyle/>
          <a:p>
            <a:r>
              <a:rPr lang="en-US" dirty="0" err="1"/>
              <a:t>Delttaa</a:t>
            </a:r>
            <a:r>
              <a:rPr lang="en-US" dirty="0"/>
              <a:t> Leadership</a:t>
            </a:r>
          </a:p>
        </p:txBody>
      </p:sp>
      <p:sp>
        <p:nvSpPr>
          <p:cNvPr id="3" name="Content Placeholder 2">
            <a:extLst>
              <a:ext uri="{FF2B5EF4-FFF2-40B4-BE49-F238E27FC236}">
                <a16:creationId xmlns:a16="http://schemas.microsoft.com/office/drawing/2014/main" id="{88C9D0E7-12DC-48FE-B484-3D7C55251510}"/>
              </a:ext>
            </a:extLst>
          </p:cNvPr>
          <p:cNvSpPr>
            <a:spLocks noGrp="1"/>
          </p:cNvSpPr>
          <p:nvPr>
            <p:ph idx="1"/>
          </p:nvPr>
        </p:nvSpPr>
        <p:spPr/>
        <p:txBody>
          <a:bodyPr/>
          <a:lstStyle/>
          <a:p>
            <a:r>
              <a:rPr lang="en-US" dirty="0"/>
              <a:t>Union Pacific's rail equipment incident rate in 2017 improved nearly 3 percent from 2016.</a:t>
            </a:r>
          </a:p>
        </p:txBody>
      </p:sp>
    </p:spTree>
    <p:extLst>
      <p:ext uri="{BB962C8B-B14F-4D97-AF65-F5344CB8AC3E}">
        <p14:creationId xmlns:p14="http://schemas.microsoft.com/office/powerpoint/2010/main" val="1595307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485F-042C-41C9-9856-CA236D7F30B1}"/>
              </a:ext>
            </a:extLst>
          </p:cNvPr>
          <p:cNvSpPr>
            <a:spLocks noGrp="1"/>
          </p:cNvSpPr>
          <p:nvPr>
            <p:ph type="title"/>
          </p:nvPr>
        </p:nvSpPr>
        <p:spPr/>
        <p:txBody>
          <a:bodyPr/>
          <a:lstStyle/>
          <a:p>
            <a:r>
              <a:rPr lang="en-US" dirty="0" err="1"/>
              <a:t>Delttaa</a:t>
            </a:r>
            <a:r>
              <a:rPr lang="en-US" dirty="0"/>
              <a:t> Targets</a:t>
            </a:r>
          </a:p>
        </p:txBody>
      </p:sp>
      <p:sp>
        <p:nvSpPr>
          <p:cNvPr id="3" name="Content Placeholder 2">
            <a:extLst>
              <a:ext uri="{FF2B5EF4-FFF2-40B4-BE49-F238E27FC236}">
                <a16:creationId xmlns:a16="http://schemas.microsoft.com/office/drawing/2014/main" id="{0A913072-911D-4165-9B21-0336ACD686F7}"/>
              </a:ext>
            </a:extLst>
          </p:cNvPr>
          <p:cNvSpPr>
            <a:spLocks noGrp="1"/>
          </p:cNvSpPr>
          <p:nvPr>
            <p:ph idx="1"/>
          </p:nvPr>
        </p:nvSpPr>
        <p:spPr/>
        <p:txBody>
          <a:bodyPr/>
          <a:lstStyle/>
          <a:p>
            <a:r>
              <a:rPr lang="en-US" dirty="0"/>
              <a:t>Predict where on the tracks will break and find the most at risk sections for incidents. </a:t>
            </a:r>
          </a:p>
        </p:txBody>
      </p:sp>
    </p:spTree>
    <p:extLst>
      <p:ext uri="{BB962C8B-B14F-4D97-AF65-F5344CB8AC3E}">
        <p14:creationId xmlns:p14="http://schemas.microsoft.com/office/powerpoint/2010/main" val="4239935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EA86-8F62-4175-9F7E-A0471BC25128}"/>
              </a:ext>
            </a:extLst>
          </p:cNvPr>
          <p:cNvSpPr>
            <a:spLocks noGrp="1"/>
          </p:cNvSpPr>
          <p:nvPr>
            <p:ph type="title"/>
          </p:nvPr>
        </p:nvSpPr>
        <p:spPr/>
        <p:txBody>
          <a:bodyPr/>
          <a:lstStyle/>
          <a:p>
            <a:r>
              <a:rPr lang="en-US" dirty="0" err="1"/>
              <a:t>Delttaa</a:t>
            </a:r>
            <a:r>
              <a:rPr lang="en-US" dirty="0"/>
              <a:t> Technologies </a:t>
            </a:r>
          </a:p>
        </p:txBody>
      </p:sp>
      <p:sp>
        <p:nvSpPr>
          <p:cNvPr id="3" name="Content Placeholder 2">
            <a:extLst>
              <a:ext uri="{FF2B5EF4-FFF2-40B4-BE49-F238E27FC236}">
                <a16:creationId xmlns:a16="http://schemas.microsoft.com/office/drawing/2014/main" id="{F6956267-5A59-4F37-9B8D-D98351811D36}"/>
              </a:ext>
            </a:extLst>
          </p:cNvPr>
          <p:cNvSpPr>
            <a:spLocks noGrp="1"/>
          </p:cNvSpPr>
          <p:nvPr>
            <p:ph idx="1"/>
          </p:nvPr>
        </p:nvSpPr>
        <p:spPr/>
        <p:txBody>
          <a:bodyPr/>
          <a:lstStyle/>
          <a:p>
            <a:r>
              <a:rPr lang="en-US" dirty="0"/>
              <a:t>ETL and loading in SQL Server.</a:t>
            </a:r>
          </a:p>
          <a:p>
            <a:r>
              <a:rPr lang="en-US" dirty="0"/>
              <a:t>R, Python</a:t>
            </a:r>
          </a:p>
          <a:p>
            <a:r>
              <a:rPr lang="en-US" dirty="0"/>
              <a:t>Post-Derailment Simulations</a:t>
            </a:r>
          </a:p>
          <a:p>
            <a:r>
              <a:rPr lang="en-US" dirty="0"/>
              <a:t>Wayside Detectors</a:t>
            </a:r>
          </a:p>
        </p:txBody>
      </p:sp>
    </p:spTree>
    <p:extLst>
      <p:ext uri="{BB962C8B-B14F-4D97-AF65-F5344CB8AC3E}">
        <p14:creationId xmlns:p14="http://schemas.microsoft.com/office/powerpoint/2010/main" val="906377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23B5-F990-427D-B86A-F87EF65EA2B1}"/>
              </a:ext>
            </a:extLst>
          </p:cNvPr>
          <p:cNvSpPr>
            <a:spLocks noGrp="1"/>
          </p:cNvSpPr>
          <p:nvPr>
            <p:ph type="title"/>
          </p:nvPr>
        </p:nvSpPr>
        <p:spPr/>
        <p:txBody>
          <a:bodyPr/>
          <a:lstStyle/>
          <a:p>
            <a:r>
              <a:rPr lang="en-US" dirty="0" err="1"/>
              <a:t>Delttaa</a:t>
            </a:r>
            <a:r>
              <a:rPr lang="en-US" dirty="0"/>
              <a:t> Analytical Techniques</a:t>
            </a:r>
          </a:p>
        </p:txBody>
      </p:sp>
      <p:sp>
        <p:nvSpPr>
          <p:cNvPr id="3" name="Content Placeholder 2">
            <a:extLst>
              <a:ext uri="{FF2B5EF4-FFF2-40B4-BE49-F238E27FC236}">
                <a16:creationId xmlns:a16="http://schemas.microsoft.com/office/drawing/2014/main" id="{DD5FF461-8324-48DA-AB96-055B6CC2FDB6}"/>
              </a:ext>
            </a:extLst>
          </p:cNvPr>
          <p:cNvSpPr>
            <a:spLocks noGrp="1"/>
          </p:cNvSpPr>
          <p:nvPr>
            <p:ph idx="1"/>
          </p:nvPr>
        </p:nvSpPr>
        <p:spPr/>
        <p:txBody>
          <a:bodyPr/>
          <a:lstStyle/>
          <a:p>
            <a:r>
              <a:rPr lang="en-US" dirty="0"/>
              <a:t>predictive analysis with logistic regression</a:t>
            </a:r>
          </a:p>
          <a:p>
            <a:endParaRPr lang="en-US" dirty="0"/>
          </a:p>
        </p:txBody>
      </p:sp>
    </p:spTree>
    <p:extLst>
      <p:ext uri="{BB962C8B-B14F-4D97-AF65-F5344CB8AC3E}">
        <p14:creationId xmlns:p14="http://schemas.microsoft.com/office/powerpoint/2010/main" val="3260380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6B33-FD8C-41CD-8EC0-ED78B397B15D}"/>
              </a:ext>
            </a:extLst>
          </p:cNvPr>
          <p:cNvSpPr>
            <a:spLocks noGrp="1"/>
          </p:cNvSpPr>
          <p:nvPr>
            <p:ph type="title"/>
          </p:nvPr>
        </p:nvSpPr>
        <p:spPr/>
        <p:txBody>
          <a:bodyPr/>
          <a:lstStyle/>
          <a:p>
            <a:r>
              <a:rPr lang="en-US" dirty="0" err="1"/>
              <a:t>Delttaa</a:t>
            </a:r>
            <a:r>
              <a:rPr lang="en-US" dirty="0"/>
              <a:t> Analysts</a:t>
            </a:r>
          </a:p>
        </p:txBody>
      </p:sp>
      <p:sp>
        <p:nvSpPr>
          <p:cNvPr id="3" name="Content Placeholder 2">
            <a:extLst>
              <a:ext uri="{FF2B5EF4-FFF2-40B4-BE49-F238E27FC236}">
                <a16:creationId xmlns:a16="http://schemas.microsoft.com/office/drawing/2014/main" id="{281C522E-1F2E-494E-84D8-527D515BBF3E}"/>
              </a:ext>
            </a:extLst>
          </p:cNvPr>
          <p:cNvSpPr>
            <a:spLocks noGrp="1"/>
          </p:cNvSpPr>
          <p:nvPr>
            <p:ph idx="1"/>
          </p:nvPr>
        </p:nvSpPr>
        <p:spPr/>
        <p:txBody>
          <a:bodyPr/>
          <a:lstStyle/>
          <a:p>
            <a:r>
              <a:rPr lang="en-US" dirty="0"/>
              <a:t>Union Pacific Associate Systems Engineer Nina </a:t>
            </a:r>
            <a:r>
              <a:rPr lang="en-US" dirty="0" err="1"/>
              <a:t>Lahvinovich</a:t>
            </a:r>
            <a:r>
              <a:rPr lang="en-US" dirty="0"/>
              <a:t> assembled and tested the numerous data elements using a tool called a logistic regression model, a highly sophisticated probability method used to predict what will happen based on what’s already happened.</a:t>
            </a:r>
          </a:p>
        </p:txBody>
      </p:sp>
    </p:spTree>
    <p:extLst>
      <p:ext uri="{BB962C8B-B14F-4D97-AF65-F5344CB8AC3E}">
        <p14:creationId xmlns:p14="http://schemas.microsoft.com/office/powerpoint/2010/main" val="770935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1109-6560-4ED1-B69E-A981DB0D66CF}"/>
              </a:ext>
            </a:extLst>
          </p:cNvPr>
          <p:cNvSpPr>
            <a:spLocks noGrp="1"/>
          </p:cNvSpPr>
          <p:nvPr>
            <p:ph type="title"/>
          </p:nvPr>
        </p:nvSpPr>
        <p:spPr/>
        <p:txBody>
          <a:bodyPr/>
          <a:lstStyle/>
          <a:p>
            <a:r>
              <a:rPr lang="en-US" b="1" dirty="0"/>
              <a:t>F</a:t>
            </a:r>
            <a:r>
              <a:rPr lang="en-US" dirty="0"/>
              <a:t>ACE Union Pacific</a:t>
            </a:r>
          </a:p>
        </p:txBody>
      </p:sp>
      <p:sp>
        <p:nvSpPr>
          <p:cNvPr id="3" name="Content Placeholder 2">
            <a:extLst>
              <a:ext uri="{FF2B5EF4-FFF2-40B4-BE49-F238E27FC236}">
                <a16:creationId xmlns:a16="http://schemas.microsoft.com/office/drawing/2014/main" id="{80DA0306-F91B-4D47-8633-992EC984AA0B}"/>
              </a:ext>
            </a:extLst>
          </p:cNvPr>
          <p:cNvSpPr>
            <a:spLocks noGrp="1"/>
          </p:cNvSpPr>
          <p:nvPr>
            <p:ph idx="1"/>
          </p:nvPr>
        </p:nvSpPr>
        <p:spPr/>
        <p:txBody>
          <a:bodyPr/>
          <a:lstStyle/>
          <a:p>
            <a:r>
              <a:rPr lang="en-US" dirty="0"/>
              <a:t>Framing the Problem- can we reduce the risk of employee and public accidents and injuries.</a:t>
            </a:r>
          </a:p>
        </p:txBody>
      </p:sp>
    </p:spTree>
    <p:extLst>
      <p:ext uri="{BB962C8B-B14F-4D97-AF65-F5344CB8AC3E}">
        <p14:creationId xmlns:p14="http://schemas.microsoft.com/office/powerpoint/2010/main" val="315108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DFB2-1BA9-4C12-B3AF-E9AC8851F5FD}"/>
              </a:ext>
            </a:extLst>
          </p:cNvPr>
          <p:cNvSpPr>
            <a:spLocks noGrp="1"/>
          </p:cNvSpPr>
          <p:nvPr>
            <p:ph type="title"/>
          </p:nvPr>
        </p:nvSpPr>
        <p:spPr/>
        <p:txBody>
          <a:bodyPr/>
          <a:lstStyle/>
          <a:p>
            <a:r>
              <a:rPr lang="en-US" dirty="0"/>
              <a:t>F</a:t>
            </a:r>
            <a:r>
              <a:rPr lang="en-US" b="1" dirty="0"/>
              <a:t>A</a:t>
            </a:r>
            <a:r>
              <a:rPr lang="en-US" dirty="0"/>
              <a:t>CE Union Pacific</a:t>
            </a:r>
          </a:p>
        </p:txBody>
      </p:sp>
      <p:sp>
        <p:nvSpPr>
          <p:cNvPr id="3" name="Content Placeholder 2">
            <a:extLst>
              <a:ext uri="{FF2B5EF4-FFF2-40B4-BE49-F238E27FC236}">
                <a16:creationId xmlns:a16="http://schemas.microsoft.com/office/drawing/2014/main" id="{A97C44F2-C390-4F58-8765-99D75AFDF09B}"/>
              </a:ext>
            </a:extLst>
          </p:cNvPr>
          <p:cNvSpPr>
            <a:spLocks noGrp="1"/>
          </p:cNvSpPr>
          <p:nvPr>
            <p:ph idx="1"/>
          </p:nvPr>
        </p:nvSpPr>
        <p:spPr/>
        <p:txBody>
          <a:bodyPr/>
          <a:lstStyle/>
          <a:p>
            <a:r>
              <a:rPr lang="en-US" dirty="0"/>
              <a:t>Solving the problem</a:t>
            </a:r>
          </a:p>
          <a:p>
            <a:pPr lvl="1"/>
            <a:r>
              <a:rPr lang="en-US" dirty="0"/>
              <a:t>Data Collection</a:t>
            </a:r>
          </a:p>
          <a:p>
            <a:pPr lvl="2"/>
            <a:r>
              <a:rPr lang="en-US" dirty="0"/>
              <a:t>employee shift records, training, discipline, employee surveys, vacation, fatigue scores, demographics, environmental factors, weather, etc. </a:t>
            </a:r>
          </a:p>
          <a:p>
            <a:pPr lvl="1"/>
            <a:r>
              <a:rPr lang="en-US" dirty="0"/>
              <a:t>Modeling</a:t>
            </a:r>
          </a:p>
          <a:p>
            <a:pPr lvl="2"/>
            <a:r>
              <a:rPr lang="en-US" dirty="0"/>
              <a:t>predictive models to reduce the risk of employee and public accidents and injuries.</a:t>
            </a:r>
          </a:p>
          <a:p>
            <a:pPr lvl="1"/>
            <a:r>
              <a:rPr lang="en-US" dirty="0"/>
              <a:t> Data Analysis</a:t>
            </a:r>
          </a:p>
          <a:p>
            <a:pPr lvl="2"/>
            <a:r>
              <a:rPr lang="en-US" dirty="0"/>
              <a:t>logistic regression, clustering</a:t>
            </a:r>
          </a:p>
        </p:txBody>
      </p:sp>
    </p:spTree>
    <p:extLst>
      <p:ext uri="{BB962C8B-B14F-4D97-AF65-F5344CB8AC3E}">
        <p14:creationId xmlns:p14="http://schemas.microsoft.com/office/powerpoint/2010/main" val="293452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A7E57-558B-4482-89F8-8D03A35EAE74}"/>
              </a:ext>
            </a:extLst>
          </p:cNvPr>
          <p:cNvSpPr>
            <a:spLocks noGrp="1"/>
          </p:cNvSpPr>
          <p:nvPr>
            <p:ph type="title"/>
          </p:nvPr>
        </p:nvSpPr>
        <p:spPr/>
        <p:txBody>
          <a:bodyPr/>
          <a:lstStyle/>
          <a:p>
            <a:r>
              <a:rPr lang="en-US" dirty="0"/>
              <a:t>FA</a:t>
            </a:r>
            <a:r>
              <a:rPr lang="en-US" b="1" dirty="0"/>
              <a:t>C</a:t>
            </a:r>
            <a:r>
              <a:rPr lang="en-US" dirty="0"/>
              <a:t>E Union Pacific</a:t>
            </a:r>
          </a:p>
        </p:txBody>
      </p:sp>
      <p:sp>
        <p:nvSpPr>
          <p:cNvPr id="3" name="Content Placeholder 2">
            <a:extLst>
              <a:ext uri="{FF2B5EF4-FFF2-40B4-BE49-F238E27FC236}">
                <a16:creationId xmlns:a16="http://schemas.microsoft.com/office/drawing/2014/main" id="{ABCDC050-3228-44DB-BA5C-18AAF66D3049}"/>
              </a:ext>
            </a:extLst>
          </p:cNvPr>
          <p:cNvSpPr>
            <a:spLocks noGrp="1"/>
          </p:cNvSpPr>
          <p:nvPr>
            <p:ph idx="1"/>
          </p:nvPr>
        </p:nvSpPr>
        <p:spPr/>
        <p:txBody>
          <a:bodyPr/>
          <a:lstStyle/>
          <a:p>
            <a:r>
              <a:rPr lang="en-US" dirty="0"/>
              <a:t>Embedded</a:t>
            </a:r>
          </a:p>
        </p:txBody>
      </p:sp>
    </p:spTree>
    <p:extLst>
      <p:ext uri="{BB962C8B-B14F-4D97-AF65-F5344CB8AC3E}">
        <p14:creationId xmlns:p14="http://schemas.microsoft.com/office/powerpoint/2010/main" val="595977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DEFD-680E-4B7B-AC73-0A5E4BE2D11B}"/>
              </a:ext>
            </a:extLst>
          </p:cNvPr>
          <p:cNvSpPr>
            <a:spLocks noGrp="1"/>
          </p:cNvSpPr>
          <p:nvPr>
            <p:ph type="title"/>
          </p:nvPr>
        </p:nvSpPr>
        <p:spPr/>
        <p:txBody>
          <a:bodyPr/>
          <a:lstStyle/>
          <a:p>
            <a:r>
              <a:rPr lang="en-US" dirty="0"/>
              <a:t>FAC</a:t>
            </a:r>
            <a:r>
              <a:rPr lang="en-US" b="1" dirty="0"/>
              <a:t>E</a:t>
            </a:r>
            <a:r>
              <a:rPr lang="en-US" dirty="0"/>
              <a:t> Union Pacific</a:t>
            </a:r>
          </a:p>
        </p:txBody>
      </p:sp>
      <p:sp>
        <p:nvSpPr>
          <p:cNvPr id="3" name="Content Placeholder 2">
            <a:extLst>
              <a:ext uri="{FF2B5EF4-FFF2-40B4-BE49-F238E27FC236}">
                <a16:creationId xmlns:a16="http://schemas.microsoft.com/office/drawing/2014/main" id="{113F9AEA-086F-437B-A563-8285EBAACC27}"/>
              </a:ext>
            </a:extLst>
          </p:cNvPr>
          <p:cNvSpPr>
            <a:spLocks noGrp="1"/>
          </p:cNvSpPr>
          <p:nvPr>
            <p:ph idx="1"/>
          </p:nvPr>
        </p:nvSpPr>
        <p:spPr/>
        <p:txBody>
          <a:bodyPr/>
          <a:lstStyle/>
          <a:p>
            <a:r>
              <a:rPr lang="en-US" dirty="0"/>
              <a:t>Communication</a:t>
            </a:r>
          </a:p>
        </p:txBody>
      </p:sp>
    </p:spTree>
    <p:extLst>
      <p:ext uri="{BB962C8B-B14F-4D97-AF65-F5344CB8AC3E}">
        <p14:creationId xmlns:p14="http://schemas.microsoft.com/office/powerpoint/2010/main" val="1388606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D93AB-A1AB-4106-BD4F-D1751E77F63B}"/>
              </a:ext>
            </a:extLst>
          </p:cNvPr>
          <p:cNvSpPr>
            <a:spLocks noGrp="1"/>
          </p:cNvSpPr>
          <p:nvPr>
            <p:ph type="title"/>
          </p:nvPr>
        </p:nvSpPr>
        <p:spPr/>
        <p:txBody>
          <a:bodyPr/>
          <a:lstStyle/>
          <a:p>
            <a:r>
              <a:rPr lang="en-US" dirty="0" err="1"/>
              <a:t>Delttaa</a:t>
            </a:r>
            <a:r>
              <a:rPr lang="en-US" dirty="0"/>
              <a:t> Data</a:t>
            </a:r>
          </a:p>
        </p:txBody>
      </p:sp>
      <p:sp>
        <p:nvSpPr>
          <p:cNvPr id="3" name="Content Placeholder 2">
            <a:extLst>
              <a:ext uri="{FF2B5EF4-FFF2-40B4-BE49-F238E27FC236}">
                <a16:creationId xmlns:a16="http://schemas.microsoft.com/office/drawing/2014/main" id="{D3EC003C-B53A-4DA2-B2A0-31CB9627FC3B}"/>
              </a:ext>
            </a:extLst>
          </p:cNvPr>
          <p:cNvSpPr>
            <a:spLocks noGrp="1"/>
          </p:cNvSpPr>
          <p:nvPr>
            <p:ph idx="1"/>
          </p:nvPr>
        </p:nvSpPr>
        <p:spPr/>
        <p:txBody>
          <a:bodyPr/>
          <a:lstStyle/>
          <a:p>
            <a:r>
              <a:rPr lang="en-US" dirty="0"/>
              <a:t>Data- The films or tv shows associated with each Netflix user account. As of July 2018, Netflix has </a:t>
            </a:r>
            <a:r>
              <a:rPr lang="en-US" dirty="0">
                <a:hlinkClick r:id="rId2"/>
              </a:rPr>
              <a:t>130 million worldwide streaming subscribers</a:t>
            </a:r>
            <a:r>
              <a:rPr lang="en-US" dirty="0"/>
              <a:t>. Having this large user base allows Netflix to gather a tremendous amount of data.</a:t>
            </a:r>
          </a:p>
          <a:p>
            <a:endParaRPr lang="en-US" dirty="0"/>
          </a:p>
        </p:txBody>
      </p:sp>
    </p:spTree>
    <p:extLst>
      <p:ext uri="{BB962C8B-B14F-4D97-AF65-F5344CB8AC3E}">
        <p14:creationId xmlns:p14="http://schemas.microsoft.com/office/powerpoint/2010/main" val="345453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1CD3-63B6-4BC4-92E6-48F0BA270A73}"/>
              </a:ext>
            </a:extLst>
          </p:cNvPr>
          <p:cNvSpPr>
            <a:spLocks noGrp="1"/>
          </p:cNvSpPr>
          <p:nvPr>
            <p:ph type="title"/>
          </p:nvPr>
        </p:nvSpPr>
        <p:spPr/>
        <p:txBody>
          <a:bodyPr/>
          <a:lstStyle/>
          <a:p>
            <a:r>
              <a:rPr lang="en-US" dirty="0"/>
              <a:t>Pachinko Union Pacific</a:t>
            </a:r>
          </a:p>
        </p:txBody>
      </p:sp>
      <p:sp>
        <p:nvSpPr>
          <p:cNvPr id="3" name="Content Placeholder 2">
            <a:extLst>
              <a:ext uri="{FF2B5EF4-FFF2-40B4-BE49-F238E27FC236}">
                <a16:creationId xmlns:a16="http://schemas.microsoft.com/office/drawing/2014/main" id="{DAA288C0-97F8-4AAD-A6E8-B03A6D16F0BB}"/>
              </a:ext>
            </a:extLst>
          </p:cNvPr>
          <p:cNvSpPr>
            <a:spLocks noGrp="1"/>
          </p:cNvSpPr>
          <p:nvPr>
            <p:ph idx="1"/>
          </p:nvPr>
        </p:nvSpPr>
        <p:spPr/>
        <p:txBody>
          <a:bodyPr/>
          <a:lstStyle/>
          <a:p>
            <a:r>
              <a:rPr lang="en-US" dirty="0"/>
              <a:t>Decision- How to protect employees “always ongoing”</a:t>
            </a:r>
          </a:p>
          <a:p>
            <a:r>
              <a:rPr lang="en-US" dirty="0"/>
              <a:t>Predictive- reduce the risk of employee and public accidents and injuries </a:t>
            </a:r>
          </a:p>
          <a:p>
            <a:r>
              <a:rPr lang="en-US" dirty="0"/>
              <a:t>Prescriptive- </a:t>
            </a:r>
          </a:p>
          <a:p>
            <a:r>
              <a:rPr lang="en-US" dirty="0"/>
              <a:t>Stochastic- assess at-risk employees as they are scheduled for a particular shift</a:t>
            </a:r>
          </a:p>
          <a:p>
            <a:r>
              <a:rPr lang="en-US" dirty="0"/>
              <a:t>Testing- logistic regression</a:t>
            </a:r>
          </a:p>
          <a:p>
            <a:r>
              <a:rPr lang="en-US" dirty="0"/>
              <a:t>Python, SQL server, R, ETL</a:t>
            </a:r>
          </a:p>
        </p:txBody>
      </p:sp>
    </p:spTree>
    <p:extLst>
      <p:ext uri="{BB962C8B-B14F-4D97-AF65-F5344CB8AC3E}">
        <p14:creationId xmlns:p14="http://schemas.microsoft.com/office/powerpoint/2010/main" val="1824619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Live Session: Part 3</a:t>
            </a:r>
          </a:p>
        </p:txBody>
      </p:sp>
      <p:sp>
        <p:nvSpPr>
          <p:cNvPr id="3" name="Content Placeholder 2"/>
          <p:cNvSpPr>
            <a:spLocks noGrp="1"/>
          </p:cNvSpPr>
          <p:nvPr>
            <p:ph idx="1"/>
          </p:nvPr>
        </p:nvSpPr>
        <p:spPr/>
        <p:txBody>
          <a:bodyPr/>
          <a:lstStyle/>
          <a:p>
            <a:r>
              <a:rPr lang="en-US" dirty="0"/>
              <a:t>Takeaways and Questions!!!</a:t>
            </a:r>
          </a:p>
          <a:p>
            <a:endParaRPr lang="en-US" dirty="0"/>
          </a:p>
          <a:p>
            <a:r>
              <a:rPr lang="en-US" dirty="0"/>
              <a:t>Please list at least 3 – 5 take-</a:t>
            </a:r>
            <a:r>
              <a:rPr lang="en-US" dirty="0" err="1"/>
              <a:t>aways</a:t>
            </a:r>
            <a:r>
              <a:rPr lang="en-US" dirty="0"/>
              <a:t> from this unit.</a:t>
            </a:r>
          </a:p>
          <a:p>
            <a:r>
              <a:rPr lang="en-US" dirty="0"/>
              <a:t>Please also include any questions you had from this unit or any comments as well!  We can use these to design the live session!</a:t>
            </a:r>
          </a:p>
        </p:txBody>
      </p:sp>
    </p:spTree>
    <p:extLst>
      <p:ext uri="{BB962C8B-B14F-4D97-AF65-F5344CB8AC3E}">
        <p14:creationId xmlns:p14="http://schemas.microsoft.com/office/powerpoint/2010/main" val="147023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B1C96-5B02-4B43-A16C-664BDB1F4854}"/>
              </a:ext>
            </a:extLst>
          </p:cNvPr>
          <p:cNvSpPr>
            <a:spLocks noGrp="1"/>
          </p:cNvSpPr>
          <p:nvPr>
            <p:ph type="title"/>
          </p:nvPr>
        </p:nvSpPr>
        <p:spPr/>
        <p:txBody>
          <a:bodyPr/>
          <a:lstStyle/>
          <a:p>
            <a:r>
              <a:rPr lang="en-US" dirty="0" err="1"/>
              <a:t>Delttaa</a:t>
            </a:r>
            <a:r>
              <a:rPr lang="en-US" dirty="0"/>
              <a:t> Data</a:t>
            </a:r>
          </a:p>
        </p:txBody>
      </p:sp>
      <p:sp>
        <p:nvSpPr>
          <p:cNvPr id="3" name="Content Placeholder 2">
            <a:extLst>
              <a:ext uri="{FF2B5EF4-FFF2-40B4-BE49-F238E27FC236}">
                <a16:creationId xmlns:a16="http://schemas.microsoft.com/office/drawing/2014/main" id="{F81FA243-1FD4-4293-ACFB-4FBC189E44E2}"/>
              </a:ext>
            </a:extLst>
          </p:cNvPr>
          <p:cNvSpPr>
            <a:spLocks noGrp="1"/>
          </p:cNvSpPr>
          <p:nvPr>
            <p:ph idx="1"/>
          </p:nvPr>
        </p:nvSpPr>
        <p:spPr/>
        <p:txBody>
          <a:bodyPr/>
          <a:lstStyle/>
          <a:p>
            <a:r>
              <a:rPr lang="en-US" dirty="0"/>
              <a:t>This is just Some of the “events” Netflix tracks to enhance user experience:</a:t>
            </a:r>
          </a:p>
          <a:p>
            <a:pPr lvl="1"/>
            <a:r>
              <a:rPr lang="en-US" dirty="0"/>
              <a:t>When you pause, rewind, or fast forward</a:t>
            </a:r>
          </a:p>
          <a:p>
            <a:pPr lvl="1"/>
            <a:r>
              <a:rPr lang="en-US" dirty="0"/>
              <a:t>Searches</a:t>
            </a:r>
          </a:p>
          <a:p>
            <a:pPr lvl="1"/>
            <a:r>
              <a:rPr lang="en-US" dirty="0"/>
              <a:t>Browsing and scrolling behavior</a:t>
            </a:r>
          </a:p>
          <a:p>
            <a:pPr lvl="1"/>
            <a:r>
              <a:rPr lang="en-US" dirty="0"/>
              <a:t>What time you watch content</a:t>
            </a:r>
          </a:p>
          <a:p>
            <a:pPr lvl="1"/>
            <a:r>
              <a:rPr lang="en-US" dirty="0"/>
              <a:t>User location data</a:t>
            </a:r>
          </a:p>
        </p:txBody>
      </p:sp>
    </p:spTree>
    <p:extLst>
      <p:ext uri="{BB962C8B-B14F-4D97-AF65-F5344CB8AC3E}">
        <p14:creationId xmlns:p14="http://schemas.microsoft.com/office/powerpoint/2010/main" val="1923878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56D0-6B71-4FA3-90DE-B68913D2DCD2}"/>
              </a:ext>
            </a:extLst>
          </p:cNvPr>
          <p:cNvSpPr>
            <a:spLocks noGrp="1"/>
          </p:cNvSpPr>
          <p:nvPr>
            <p:ph type="title"/>
          </p:nvPr>
        </p:nvSpPr>
        <p:spPr/>
        <p:txBody>
          <a:bodyPr/>
          <a:lstStyle/>
          <a:p>
            <a:r>
              <a:rPr lang="en-US" dirty="0" err="1"/>
              <a:t>Delttaa</a:t>
            </a:r>
            <a:r>
              <a:rPr lang="en-US" dirty="0"/>
              <a:t> Enterprise</a:t>
            </a:r>
          </a:p>
        </p:txBody>
      </p:sp>
      <p:sp>
        <p:nvSpPr>
          <p:cNvPr id="3" name="Content Placeholder 2">
            <a:extLst>
              <a:ext uri="{FF2B5EF4-FFF2-40B4-BE49-F238E27FC236}">
                <a16:creationId xmlns:a16="http://schemas.microsoft.com/office/drawing/2014/main" id="{BFEA3F8B-6E34-4479-918B-2D4C6B6AEC46}"/>
              </a:ext>
            </a:extLst>
          </p:cNvPr>
          <p:cNvSpPr>
            <a:spLocks noGrp="1"/>
          </p:cNvSpPr>
          <p:nvPr>
            <p:ph idx="1"/>
          </p:nvPr>
        </p:nvSpPr>
        <p:spPr/>
        <p:txBody>
          <a:bodyPr/>
          <a:lstStyle/>
          <a:p>
            <a:r>
              <a:rPr lang="en-US" dirty="0"/>
              <a:t>Netflix predictive analytics department call Netflix Research </a:t>
            </a:r>
          </a:p>
          <a:p>
            <a:pPr lvl="1"/>
            <a:r>
              <a:rPr lang="en-US" dirty="0"/>
              <a:t>Research applications span many areas including personalization algorithms, content valuation, and streaming optimization. </a:t>
            </a:r>
          </a:p>
        </p:txBody>
      </p:sp>
    </p:spTree>
    <p:extLst>
      <p:ext uri="{BB962C8B-B14F-4D97-AF65-F5344CB8AC3E}">
        <p14:creationId xmlns:p14="http://schemas.microsoft.com/office/powerpoint/2010/main" val="1034192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C82A-4ED1-4BE7-A918-732F2B569060}"/>
              </a:ext>
            </a:extLst>
          </p:cNvPr>
          <p:cNvSpPr>
            <a:spLocks noGrp="1"/>
          </p:cNvSpPr>
          <p:nvPr>
            <p:ph type="title"/>
          </p:nvPr>
        </p:nvSpPr>
        <p:spPr>
          <a:xfrm>
            <a:off x="838200" y="365125"/>
            <a:ext cx="10515600" cy="1325563"/>
          </a:xfrm>
        </p:spPr>
        <p:txBody>
          <a:bodyPr>
            <a:normAutofit/>
          </a:bodyPr>
          <a:lstStyle/>
          <a:p>
            <a:r>
              <a:rPr lang="en-US"/>
              <a:t>Delttaa Leadership</a:t>
            </a:r>
            <a:endParaRPr lang="en-US" dirty="0"/>
          </a:p>
        </p:txBody>
      </p:sp>
      <p:sp>
        <p:nvSpPr>
          <p:cNvPr id="3" name="Content Placeholder 2">
            <a:extLst>
              <a:ext uri="{FF2B5EF4-FFF2-40B4-BE49-F238E27FC236}">
                <a16:creationId xmlns:a16="http://schemas.microsoft.com/office/drawing/2014/main" id="{F0F7B791-97AE-4188-9754-73A55D39C77F}"/>
              </a:ext>
            </a:extLst>
          </p:cNvPr>
          <p:cNvSpPr>
            <a:spLocks noGrp="1"/>
          </p:cNvSpPr>
          <p:nvPr>
            <p:ph idx="1"/>
          </p:nvPr>
        </p:nvSpPr>
        <p:spPr>
          <a:xfrm>
            <a:off x="838200" y="1825625"/>
            <a:ext cx="3797807" cy="4351338"/>
          </a:xfrm>
        </p:spPr>
        <p:txBody>
          <a:bodyPr>
            <a:normAutofit/>
          </a:bodyPr>
          <a:lstStyle/>
          <a:p>
            <a:r>
              <a:rPr lang="en-US" sz="2000"/>
              <a:t>The </a:t>
            </a:r>
            <a:r>
              <a:rPr lang="en-US" sz="2000">
                <a:hlinkClick r:id="rId2"/>
              </a:rPr>
              <a:t>following chart</a:t>
            </a:r>
            <a:r>
              <a:rPr lang="en-US" sz="2000"/>
              <a:t> shows Netflix’s subscriber growth since it made its controversial decision to ban VPNs from international countries and hike its prices in 2016.</a:t>
            </a:r>
          </a:p>
          <a:p>
            <a:pPr marL="0" indent="0">
              <a:buNone/>
            </a:pPr>
            <a:r>
              <a:rPr lang="en-US" sz="2000"/>
              <a:t>   </a:t>
            </a:r>
          </a:p>
          <a:p>
            <a:pPr marL="0" indent="0">
              <a:buNone/>
            </a:pPr>
            <a:r>
              <a:rPr lang="en-US" sz="2000"/>
              <a:t>  </a:t>
            </a:r>
          </a:p>
        </p:txBody>
      </p:sp>
      <p:pic>
        <p:nvPicPr>
          <p:cNvPr id="7" name="Picture 6" descr="A screenshot of a cell phone&#10;&#10;Description automatically generated">
            <a:extLst>
              <a:ext uri="{FF2B5EF4-FFF2-40B4-BE49-F238E27FC236}">
                <a16:creationId xmlns:a16="http://schemas.microsoft.com/office/drawing/2014/main" id="{3E8B6F5F-7F22-4340-8CF6-E6736BD1600C}"/>
              </a:ext>
            </a:extLst>
          </p:cNvPr>
          <p:cNvPicPr>
            <a:picLocks noChangeAspect="1"/>
          </p:cNvPicPr>
          <p:nvPr/>
        </p:nvPicPr>
        <p:blipFill rotWithShape="1">
          <a:blip r:embed="rId3">
            <a:extLst>
              <a:ext uri="{28A0092B-C50C-407E-A947-70E740481C1C}">
                <a14:useLocalDpi xmlns:a14="http://schemas.microsoft.com/office/drawing/2010/main" val="0"/>
              </a:ext>
            </a:extLst>
          </a:blip>
          <a:srcRect t="506" r="1" b="4946"/>
          <a:stretch/>
        </p:blipFill>
        <p:spPr>
          <a:xfrm>
            <a:off x="5120640" y="1904281"/>
            <a:ext cx="6233160" cy="4272681"/>
          </a:xfrm>
          <a:prstGeom prst="rect">
            <a:avLst/>
          </a:prstGeom>
        </p:spPr>
      </p:pic>
    </p:spTree>
    <p:extLst>
      <p:ext uri="{BB962C8B-B14F-4D97-AF65-F5344CB8AC3E}">
        <p14:creationId xmlns:p14="http://schemas.microsoft.com/office/powerpoint/2010/main" val="159670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5F20-8DE3-47B6-B417-92B5955789B1}"/>
              </a:ext>
            </a:extLst>
          </p:cNvPr>
          <p:cNvSpPr>
            <a:spLocks noGrp="1"/>
          </p:cNvSpPr>
          <p:nvPr>
            <p:ph type="title"/>
          </p:nvPr>
        </p:nvSpPr>
        <p:spPr/>
        <p:txBody>
          <a:bodyPr/>
          <a:lstStyle/>
          <a:p>
            <a:r>
              <a:rPr lang="en-US" dirty="0" err="1"/>
              <a:t>Delttaa</a:t>
            </a:r>
            <a:r>
              <a:rPr lang="en-US" dirty="0"/>
              <a:t> Targets</a:t>
            </a:r>
          </a:p>
        </p:txBody>
      </p:sp>
      <p:sp>
        <p:nvSpPr>
          <p:cNvPr id="3" name="Content Placeholder 2">
            <a:extLst>
              <a:ext uri="{FF2B5EF4-FFF2-40B4-BE49-F238E27FC236}">
                <a16:creationId xmlns:a16="http://schemas.microsoft.com/office/drawing/2014/main" id="{219A5FF4-ED9F-4E1E-AB88-5CFC7FEBE6D9}"/>
              </a:ext>
            </a:extLst>
          </p:cNvPr>
          <p:cNvSpPr>
            <a:spLocks noGrp="1"/>
          </p:cNvSpPr>
          <p:nvPr>
            <p:ph idx="1"/>
          </p:nvPr>
        </p:nvSpPr>
        <p:spPr/>
        <p:txBody>
          <a:bodyPr/>
          <a:lstStyle/>
          <a:p>
            <a:r>
              <a:rPr lang="en-US" dirty="0"/>
              <a:t>Provides its users with various contents based on their preferences and likings based on a recommendation system</a:t>
            </a:r>
          </a:p>
          <a:p>
            <a:r>
              <a:rPr lang="en-US" dirty="0"/>
              <a:t>An estimated 80 percent of content streamed on its platform is influenced by its recommendation system.</a:t>
            </a:r>
          </a:p>
        </p:txBody>
      </p:sp>
    </p:spTree>
    <p:extLst>
      <p:ext uri="{BB962C8B-B14F-4D97-AF65-F5344CB8AC3E}">
        <p14:creationId xmlns:p14="http://schemas.microsoft.com/office/powerpoint/2010/main" val="4203380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1FF1-E864-4FD3-9554-C3EBEB9F72BF}"/>
              </a:ext>
            </a:extLst>
          </p:cNvPr>
          <p:cNvSpPr>
            <a:spLocks noGrp="1"/>
          </p:cNvSpPr>
          <p:nvPr>
            <p:ph type="title"/>
          </p:nvPr>
        </p:nvSpPr>
        <p:spPr/>
        <p:txBody>
          <a:bodyPr/>
          <a:lstStyle/>
          <a:p>
            <a:r>
              <a:rPr lang="en-US" dirty="0" err="1"/>
              <a:t>Delttaa</a:t>
            </a:r>
            <a:r>
              <a:rPr lang="en-US" dirty="0"/>
              <a:t> Technologies</a:t>
            </a:r>
          </a:p>
        </p:txBody>
      </p:sp>
      <p:sp>
        <p:nvSpPr>
          <p:cNvPr id="3" name="Content Placeholder 2">
            <a:extLst>
              <a:ext uri="{FF2B5EF4-FFF2-40B4-BE49-F238E27FC236}">
                <a16:creationId xmlns:a16="http://schemas.microsoft.com/office/drawing/2014/main" id="{39166EA8-5A7F-4AC8-A2C0-7685A83A4850}"/>
              </a:ext>
            </a:extLst>
          </p:cNvPr>
          <p:cNvSpPr>
            <a:spLocks noGrp="1"/>
          </p:cNvSpPr>
          <p:nvPr>
            <p:ph idx="1"/>
          </p:nvPr>
        </p:nvSpPr>
        <p:spPr/>
        <p:txBody>
          <a:bodyPr/>
          <a:lstStyle/>
          <a:p>
            <a:r>
              <a:rPr lang="en-US" dirty="0"/>
              <a:t>SQL, python from job posting</a:t>
            </a:r>
          </a:p>
          <a:p>
            <a:r>
              <a:rPr lang="en-US" dirty="0"/>
              <a:t>Uses Amazon’s S3 to warehouse its data allowing it to spin up multiple Hadoop clusters for different workloads accessing the same data.</a:t>
            </a:r>
          </a:p>
          <a:p>
            <a:endParaRPr lang="en-US" dirty="0"/>
          </a:p>
        </p:txBody>
      </p:sp>
    </p:spTree>
    <p:extLst>
      <p:ext uri="{BB962C8B-B14F-4D97-AF65-F5344CB8AC3E}">
        <p14:creationId xmlns:p14="http://schemas.microsoft.com/office/powerpoint/2010/main" val="133978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BC2F-E498-48B5-A4F3-1F9DBA1251A8}"/>
              </a:ext>
            </a:extLst>
          </p:cNvPr>
          <p:cNvSpPr>
            <a:spLocks noGrp="1"/>
          </p:cNvSpPr>
          <p:nvPr>
            <p:ph type="title"/>
          </p:nvPr>
        </p:nvSpPr>
        <p:spPr/>
        <p:txBody>
          <a:bodyPr/>
          <a:lstStyle/>
          <a:p>
            <a:r>
              <a:rPr lang="en-US" dirty="0" err="1"/>
              <a:t>Delttaa</a:t>
            </a:r>
            <a:r>
              <a:rPr lang="en-US" dirty="0"/>
              <a:t> Analytical Techniques</a:t>
            </a:r>
          </a:p>
        </p:txBody>
      </p:sp>
      <p:sp>
        <p:nvSpPr>
          <p:cNvPr id="3" name="Content Placeholder 2">
            <a:extLst>
              <a:ext uri="{FF2B5EF4-FFF2-40B4-BE49-F238E27FC236}">
                <a16:creationId xmlns:a16="http://schemas.microsoft.com/office/drawing/2014/main" id="{C97B2096-CD8F-4B07-9B43-D7DBE2E6BC8E}"/>
              </a:ext>
            </a:extLst>
          </p:cNvPr>
          <p:cNvSpPr>
            <a:spLocks noGrp="1"/>
          </p:cNvSpPr>
          <p:nvPr>
            <p:ph idx="1"/>
          </p:nvPr>
        </p:nvSpPr>
        <p:spPr/>
        <p:txBody>
          <a:bodyPr/>
          <a:lstStyle/>
          <a:p>
            <a:r>
              <a:rPr lang="en-US" dirty="0"/>
              <a:t>Analytical Techniques- A/b testing, machine learning(recommendation systems), NLP</a:t>
            </a:r>
          </a:p>
          <a:p>
            <a:endParaRPr lang="en-US" dirty="0"/>
          </a:p>
        </p:txBody>
      </p:sp>
    </p:spTree>
    <p:extLst>
      <p:ext uri="{BB962C8B-B14F-4D97-AF65-F5344CB8AC3E}">
        <p14:creationId xmlns:p14="http://schemas.microsoft.com/office/powerpoint/2010/main" val="1030642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1044</Words>
  <Application>Microsoft Office PowerPoint</Application>
  <PresentationFormat>Widescreen</PresentationFormat>
  <Paragraphs>124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For Live Session</vt:lpstr>
      <vt:lpstr>For Live Session: Part 1</vt:lpstr>
      <vt:lpstr>Delttaa Data</vt:lpstr>
      <vt:lpstr>Delttaa Data</vt:lpstr>
      <vt:lpstr>Delttaa Enterprise</vt:lpstr>
      <vt:lpstr>Delttaa Leadership</vt:lpstr>
      <vt:lpstr>Delttaa Targets</vt:lpstr>
      <vt:lpstr>Delttaa Technologies</vt:lpstr>
      <vt:lpstr>Delttaa Analytical Techniques</vt:lpstr>
      <vt:lpstr>Delttaa Analysts</vt:lpstr>
      <vt:lpstr>FACE Netflix</vt:lpstr>
      <vt:lpstr>FACE Netflix</vt:lpstr>
      <vt:lpstr>FACE Netflix</vt:lpstr>
      <vt:lpstr>FACE Netflix</vt:lpstr>
      <vt:lpstr>Pachinko Netflix</vt:lpstr>
      <vt:lpstr>Ethical/Legal Issues</vt:lpstr>
      <vt:lpstr>Job at Netflix</vt:lpstr>
      <vt:lpstr>For Live Session: Part 2</vt:lpstr>
      <vt:lpstr>Delttaa Data</vt:lpstr>
      <vt:lpstr>Delttaa Enterprise</vt:lpstr>
      <vt:lpstr>Delttaa Leadership</vt:lpstr>
      <vt:lpstr>Delttaa Targets</vt:lpstr>
      <vt:lpstr>Delttaa Technologies </vt:lpstr>
      <vt:lpstr>Delttaa Analytical Techniques</vt:lpstr>
      <vt:lpstr>Delttaa Analysts</vt:lpstr>
      <vt:lpstr>FACE Union Pacific</vt:lpstr>
      <vt:lpstr>FACE Union Pacific</vt:lpstr>
      <vt:lpstr>FACE Union Pacific</vt:lpstr>
      <vt:lpstr>FACE Union Pacific</vt:lpstr>
      <vt:lpstr>Pachinko Union Pacific</vt:lpstr>
      <vt:lpstr>For Live Session: 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che</dc:creator>
  <cp:lastModifiedBy>che</cp:lastModifiedBy>
  <cp:revision>13</cp:revision>
  <dcterms:created xsi:type="dcterms:W3CDTF">2019-09-12T12:29:13Z</dcterms:created>
  <dcterms:modified xsi:type="dcterms:W3CDTF">2019-09-12T17:12:21Z</dcterms:modified>
</cp:coreProperties>
</file>