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0" r:id="rId3"/>
    <p:sldId id="261" r:id="rId4"/>
    <p:sldId id="262" r:id="rId5"/>
    <p:sldId id="263" r:id="rId6"/>
    <p:sldId id="264" r:id="rId7"/>
    <p:sldId id="265" r:id="rId8"/>
    <p:sldId id="266"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4003" autoAdjust="0"/>
  </p:normalViewPr>
  <p:slideViewPr>
    <p:cSldViewPr snapToGrid="0" snapToObjects="1">
      <p:cViewPr>
        <p:scale>
          <a:sx n="100" d="100"/>
          <a:sy n="100" d="100"/>
        </p:scale>
        <p:origin x="7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D01AA-2176-6D43-8644-6C0FA7E5C234}" type="datetimeFigureOut">
              <a:rPr lang="en-US" smtClean="0"/>
              <a:t>9/18/2019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91868-314F-944C-BB3D-167EB80BF2D1}" type="slidenum">
              <a:rPr lang="en-US" smtClean="0"/>
              <a:t>‹#›</a:t>
            </a:fld>
            <a:endParaRPr lang="en-US"/>
          </a:p>
        </p:txBody>
      </p:sp>
    </p:spTree>
    <p:extLst>
      <p:ext uri="{BB962C8B-B14F-4D97-AF65-F5344CB8AC3E}">
        <p14:creationId xmlns:p14="http://schemas.microsoft.com/office/powerpoint/2010/main" val="24965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B91868-314F-944C-BB3D-167EB80BF2D1}" type="slidenum">
              <a:rPr lang="en-US" smtClean="0"/>
              <a:t>2</a:t>
            </a:fld>
            <a:endParaRPr lang="en-US"/>
          </a:p>
        </p:txBody>
      </p:sp>
    </p:spTree>
    <p:extLst>
      <p:ext uri="{BB962C8B-B14F-4D97-AF65-F5344CB8AC3E}">
        <p14:creationId xmlns:p14="http://schemas.microsoft.com/office/powerpoint/2010/main" val="278085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1213-DA54-884E-8FF9-8C5D246FE1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73CEF-5C54-2042-B6AD-0343A0A373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68871-0D7B-2C43-90FC-34BD15F2BE99}"/>
              </a:ext>
            </a:extLst>
          </p:cNvPr>
          <p:cNvSpPr>
            <a:spLocks noGrp="1"/>
          </p:cNvSpPr>
          <p:nvPr>
            <p:ph type="dt" sz="half" idx="10"/>
          </p:nvPr>
        </p:nvSpPr>
        <p:spPr/>
        <p:txBody>
          <a:bodyPr/>
          <a:lstStyle/>
          <a:p>
            <a:fld id="{D158D25B-8CD1-AC40-A63C-8DE0BEA1108C}" type="datetimeFigureOut">
              <a:rPr lang="en-US" smtClean="0"/>
              <a:t>9/18/2019</a:t>
            </a:fld>
            <a:endParaRPr lang="en-US"/>
          </a:p>
        </p:txBody>
      </p:sp>
      <p:sp>
        <p:nvSpPr>
          <p:cNvPr id="5" name="Footer Placeholder 4">
            <a:extLst>
              <a:ext uri="{FF2B5EF4-FFF2-40B4-BE49-F238E27FC236}">
                <a16:creationId xmlns:a16="http://schemas.microsoft.com/office/drawing/2014/main" id="{69C2F12F-65E0-BE4E-BFEC-6A021F14E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F0A00-0749-BA4A-B065-16AE46B0A7B6}"/>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4891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43A5-9D2C-2444-8AD2-8E896FD102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2D6A73-EEEC-C44C-A526-C49530CCC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67029-384B-CB4F-B0C1-046FBE310D97}"/>
              </a:ext>
            </a:extLst>
          </p:cNvPr>
          <p:cNvSpPr>
            <a:spLocks noGrp="1"/>
          </p:cNvSpPr>
          <p:nvPr>
            <p:ph type="dt" sz="half" idx="10"/>
          </p:nvPr>
        </p:nvSpPr>
        <p:spPr/>
        <p:txBody>
          <a:bodyPr/>
          <a:lstStyle/>
          <a:p>
            <a:fld id="{D158D25B-8CD1-AC40-A63C-8DE0BEA1108C}" type="datetimeFigureOut">
              <a:rPr lang="en-US" smtClean="0"/>
              <a:t>9/18/2019</a:t>
            </a:fld>
            <a:endParaRPr lang="en-US"/>
          </a:p>
        </p:txBody>
      </p:sp>
      <p:sp>
        <p:nvSpPr>
          <p:cNvPr id="5" name="Footer Placeholder 4">
            <a:extLst>
              <a:ext uri="{FF2B5EF4-FFF2-40B4-BE49-F238E27FC236}">
                <a16:creationId xmlns:a16="http://schemas.microsoft.com/office/drawing/2014/main" id="{770AB693-4036-644D-99D0-27C85AE93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8B7F2-0716-F749-AFBB-B6E141606E79}"/>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239119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FD3B0-BE79-5D4D-897D-023E933186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21F89-80CB-9C4F-9985-73AD9556BC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D6BBA-16F6-D34A-BFA7-EE73265195A9}"/>
              </a:ext>
            </a:extLst>
          </p:cNvPr>
          <p:cNvSpPr>
            <a:spLocks noGrp="1"/>
          </p:cNvSpPr>
          <p:nvPr>
            <p:ph type="dt" sz="half" idx="10"/>
          </p:nvPr>
        </p:nvSpPr>
        <p:spPr/>
        <p:txBody>
          <a:bodyPr/>
          <a:lstStyle/>
          <a:p>
            <a:fld id="{D158D25B-8CD1-AC40-A63C-8DE0BEA1108C}" type="datetimeFigureOut">
              <a:rPr lang="en-US" smtClean="0"/>
              <a:t>9/18/2019</a:t>
            </a:fld>
            <a:endParaRPr lang="en-US"/>
          </a:p>
        </p:txBody>
      </p:sp>
      <p:sp>
        <p:nvSpPr>
          <p:cNvPr id="5" name="Footer Placeholder 4">
            <a:extLst>
              <a:ext uri="{FF2B5EF4-FFF2-40B4-BE49-F238E27FC236}">
                <a16:creationId xmlns:a16="http://schemas.microsoft.com/office/drawing/2014/main" id="{7FB52942-ED42-9A49-AB6E-BC43F60B1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E47D4-695C-2944-80D9-23E2AFAC4233}"/>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93858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79CA-F165-944A-95A9-1B181C7B2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89F53-3024-0D4B-BD2B-6903EB29D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CFBFC-C0B8-B645-A45A-698D375604D6}"/>
              </a:ext>
            </a:extLst>
          </p:cNvPr>
          <p:cNvSpPr>
            <a:spLocks noGrp="1"/>
          </p:cNvSpPr>
          <p:nvPr>
            <p:ph type="dt" sz="half" idx="10"/>
          </p:nvPr>
        </p:nvSpPr>
        <p:spPr/>
        <p:txBody>
          <a:bodyPr/>
          <a:lstStyle/>
          <a:p>
            <a:fld id="{D158D25B-8CD1-AC40-A63C-8DE0BEA1108C}" type="datetimeFigureOut">
              <a:rPr lang="en-US" smtClean="0"/>
              <a:t>9/18/2019</a:t>
            </a:fld>
            <a:endParaRPr lang="en-US"/>
          </a:p>
        </p:txBody>
      </p:sp>
      <p:sp>
        <p:nvSpPr>
          <p:cNvPr id="5" name="Footer Placeholder 4">
            <a:extLst>
              <a:ext uri="{FF2B5EF4-FFF2-40B4-BE49-F238E27FC236}">
                <a16:creationId xmlns:a16="http://schemas.microsoft.com/office/drawing/2014/main" id="{81F0F433-7961-0F4F-AE26-70589CD8E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C3896-65A4-414A-BBE5-2C5918DBA29F}"/>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2947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C504-99F3-DA48-8681-C1C6F18CB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7A603-8DF2-8946-9D16-2A0A3AA3B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24EC1-F1FA-2F4F-81FE-AE89BE983739}"/>
              </a:ext>
            </a:extLst>
          </p:cNvPr>
          <p:cNvSpPr>
            <a:spLocks noGrp="1"/>
          </p:cNvSpPr>
          <p:nvPr>
            <p:ph type="dt" sz="half" idx="10"/>
          </p:nvPr>
        </p:nvSpPr>
        <p:spPr/>
        <p:txBody>
          <a:bodyPr/>
          <a:lstStyle/>
          <a:p>
            <a:fld id="{D158D25B-8CD1-AC40-A63C-8DE0BEA1108C}" type="datetimeFigureOut">
              <a:rPr lang="en-US" smtClean="0"/>
              <a:t>9/18/2019</a:t>
            </a:fld>
            <a:endParaRPr lang="en-US"/>
          </a:p>
        </p:txBody>
      </p:sp>
      <p:sp>
        <p:nvSpPr>
          <p:cNvPr id="5" name="Footer Placeholder 4">
            <a:extLst>
              <a:ext uri="{FF2B5EF4-FFF2-40B4-BE49-F238E27FC236}">
                <a16:creationId xmlns:a16="http://schemas.microsoft.com/office/drawing/2014/main" id="{9F897184-5098-874A-A89E-7F298AE2E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DF73E-FE87-CC46-8F1B-CE84D5717AE0}"/>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248600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93D0-3050-3842-B6E5-9327776D4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10311-C96F-E247-A855-3D4B2DE97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583E45-EDF4-624A-A183-C17812684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EEA4E-CBD6-B448-A871-BD38935BDC80}"/>
              </a:ext>
            </a:extLst>
          </p:cNvPr>
          <p:cNvSpPr>
            <a:spLocks noGrp="1"/>
          </p:cNvSpPr>
          <p:nvPr>
            <p:ph type="dt" sz="half" idx="10"/>
          </p:nvPr>
        </p:nvSpPr>
        <p:spPr/>
        <p:txBody>
          <a:bodyPr/>
          <a:lstStyle/>
          <a:p>
            <a:fld id="{D158D25B-8CD1-AC40-A63C-8DE0BEA1108C}" type="datetimeFigureOut">
              <a:rPr lang="en-US" smtClean="0"/>
              <a:t>9/18/2019</a:t>
            </a:fld>
            <a:endParaRPr lang="en-US"/>
          </a:p>
        </p:txBody>
      </p:sp>
      <p:sp>
        <p:nvSpPr>
          <p:cNvPr id="6" name="Footer Placeholder 5">
            <a:extLst>
              <a:ext uri="{FF2B5EF4-FFF2-40B4-BE49-F238E27FC236}">
                <a16:creationId xmlns:a16="http://schemas.microsoft.com/office/drawing/2014/main" id="{4FE701D4-94E8-6540-B5EE-45892008C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CD130-B89D-D640-9895-BEE8DF7A702A}"/>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4651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9E36-4AB1-FD4A-AEA4-8405ACE2F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E8A2B8-9729-324F-AF44-29141F6D5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9A4DF-5DDE-7A43-96C2-EE6D49A22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74B585-BCF7-7849-B6BB-5360E17C2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C2493-6529-D14F-B2F6-9DAFE6A3D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DCB5BB-32AA-BA42-AF34-C660CB9F7B17}"/>
              </a:ext>
            </a:extLst>
          </p:cNvPr>
          <p:cNvSpPr>
            <a:spLocks noGrp="1"/>
          </p:cNvSpPr>
          <p:nvPr>
            <p:ph type="dt" sz="half" idx="10"/>
          </p:nvPr>
        </p:nvSpPr>
        <p:spPr/>
        <p:txBody>
          <a:bodyPr/>
          <a:lstStyle/>
          <a:p>
            <a:fld id="{D158D25B-8CD1-AC40-A63C-8DE0BEA1108C}" type="datetimeFigureOut">
              <a:rPr lang="en-US" smtClean="0"/>
              <a:t>9/18/2019</a:t>
            </a:fld>
            <a:endParaRPr lang="en-US"/>
          </a:p>
        </p:txBody>
      </p:sp>
      <p:sp>
        <p:nvSpPr>
          <p:cNvPr id="8" name="Footer Placeholder 7">
            <a:extLst>
              <a:ext uri="{FF2B5EF4-FFF2-40B4-BE49-F238E27FC236}">
                <a16:creationId xmlns:a16="http://schemas.microsoft.com/office/drawing/2014/main" id="{5B81B9C8-CA51-2B46-B285-34481776F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0445BC-4620-944A-BBCF-8EB8CB4A52F4}"/>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71682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5676-C19F-B944-9AC9-E2A0D298DF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3C5D4D-FC07-764B-9787-7BCF24274D89}"/>
              </a:ext>
            </a:extLst>
          </p:cNvPr>
          <p:cNvSpPr>
            <a:spLocks noGrp="1"/>
          </p:cNvSpPr>
          <p:nvPr>
            <p:ph type="dt" sz="half" idx="10"/>
          </p:nvPr>
        </p:nvSpPr>
        <p:spPr/>
        <p:txBody>
          <a:bodyPr/>
          <a:lstStyle/>
          <a:p>
            <a:fld id="{D158D25B-8CD1-AC40-A63C-8DE0BEA1108C}" type="datetimeFigureOut">
              <a:rPr lang="en-US" smtClean="0"/>
              <a:t>9/18/2019</a:t>
            </a:fld>
            <a:endParaRPr lang="en-US"/>
          </a:p>
        </p:txBody>
      </p:sp>
      <p:sp>
        <p:nvSpPr>
          <p:cNvPr id="4" name="Footer Placeholder 3">
            <a:extLst>
              <a:ext uri="{FF2B5EF4-FFF2-40B4-BE49-F238E27FC236}">
                <a16:creationId xmlns:a16="http://schemas.microsoft.com/office/drawing/2014/main" id="{2394CDA0-96D4-904C-AE5B-862C738DE4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590BCF-D754-D74C-8134-F6730E60F157}"/>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39157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91B125-0860-9A48-B868-F6000188208E}"/>
              </a:ext>
            </a:extLst>
          </p:cNvPr>
          <p:cNvSpPr>
            <a:spLocks noGrp="1"/>
          </p:cNvSpPr>
          <p:nvPr>
            <p:ph type="dt" sz="half" idx="10"/>
          </p:nvPr>
        </p:nvSpPr>
        <p:spPr/>
        <p:txBody>
          <a:bodyPr/>
          <a:lstStyle/>
          <a:p>
            <a:fld id="{D158D25B-8CD1-AC40-A63C-8DE0BEA1108C}" type="datetimeFigureOut">
              <a:rPr lang="en-US" smtClean="0"/>
              <a:t>9/18/2019</a:t>
            </a:fld>
            <a:endParaRPr lang="en-US"/>
          </a:p>
        </p:txBody>
      </p:sp>
      <p:sp>
        <p:nvSpPr>
          <p:cNvPr id="3" name="Footer Placeholder 2">
            <a:extLst>
              <a:ext uri="{FF2B5EF4-FFF2-40B4-BE49-F238E27FC236}">
                <a16:creationId xmlns:a16="http://schemas.microsoft.com/office/drawing/2014/main" id="{21607882-6401-5848-B7A3-23EC9BA0C3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F0373-6468-4849-AE6E-0D2C21D7256C}"/>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5218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B85B-DCBE-034C-AE51-8E1AF1948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2A037A-FF9C-A347-B47A-8366BB482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ED400-C6F1-4C4C-BB0B-6C0EB9641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FD017-7A5D-0A4B-9023-6A24153EA164}"/>
              </a:ext>
            </a:extLst>
          </p:cNvPr>
          <p:cNvSpPr>
            <a:spLocks noGrp="1"/>
          </p:cNvSpPr>
          <p:nvPr>
            <p:ph type="dt" sz="half" idx="10"/>
          </p:nvPr>
        </p:nvSpPr>
        <p:spPr/>
        <p:txBody>
          <a:bodyPr/>
          <a:lstStyle/>
          <a:p>
            <a:fld id="{D158D25B-8CD1-AC40-A63C-8DE0BEA1108C}" type="datetimeFigureOut">
              <a:rPr lang="en-US" smtClean="0"/>
              <a:t>9/18/2019</a:t>
            </a:fld>
            <a:endParaRPr lang="en-US"/>
          </a:p>
        </p:txBody>
      </p:sp>
      <p:sp>
        <p:nvSpPr>
          <p:cNvPr id="6" name="Footer Placeholder 5">
            <a:extLst>
              <a:ext uri="{FF2B5EF4-FFF2-40B4-BE49-F238E27FC236}">
                <a16:creationId xmlns:a16="http://schemas.microsoft.com/office/drawing/2014/main" id="{0A9C2A9E-2CD6-3343-A833-AC0373BF5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AD6EF-E131-184B-86BE-0304C9DB8E0B}"/>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79630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E14D-6496-7540-AD1B-7742144A3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9C441-004E-B44F-ABF3-A3CBE6127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09A8D7-0307-C140-89FE-53F7A5B96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1E601-A774-2949-9188-B8F006F427C0}"/>
              </a:ext>
            </a:extLst>
          </p:cNvPr>
          <p:cNvSpPr>
            <a:spLocks noGrp="1"/>
          </p:cNvSpPr>
          <p:nvPr>
            <p:ph type="dt" sz="half" idx="10"/>
          </p:nvPr>
        </p:nvSpPr>
        <p:spPr/>
        <p:txBody>
          <a:bodyPr/>
          <a:lstStyle/>
          <a:p>
            <a:fld id="{D158D25B-8CD1-AC40-A63C-8DE0BEA1108C}" type="datetimeFigureOut">
              <a:rPr lang="en-US" smtClean="0"/>
              <a:t>9/18/2019</a:t>
            </a:fld>
            <a:endParaRPr lang="en-US"/>
          </a:p>
        </p:txBody>
      </p:sp>
      <p:sp>
        <p:nvSpPr>
          <p:cNvPr id="6" name="Footer Placeholder 5">
            <a:extLst>
              <a:ext uri="{FF2B5EF4-FFF2-40B4-BE49-F238E27FC236}">
                <a16:creationId xmlns:a16="http://schemas.microsoft.com/office/drawing/2014/main" id="{789E0F72-541C-C54F-A1A6-443773850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7DF8C-6398-6A42-8871-36D6B5912D98}"/>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190222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A5D2C6-3811-6040-A2C4-2FDCCD59C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A8A488-B1D9-D340-A187-0D5D778B0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65C51-1189-CE46-BA71-C2665BEB4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8D25B-8CD1-AC40-A63C-8DE0BEA1108C}" type="datetimeFigureOut">
              <a:rPr lang="en-US" smtClean="0"/>
              <a:t>9/18/2019</a:t>
            </a:fld>
            <a:endParaRPr lang="en-US"/>
          </a:p>
        </p:txBody>
      </p:sp>
      <p:sp>
        <p:nvSpPr>
          <p:cNvPr id="5" name="Footer Placeholder 4">
            <a:extLst>
              <a:ext uri="{FF2B5EF4-FFF2-40B4-BE49-F238E27FC236}">
                <a16:creationId xmlns:a16="http://schemas.microsoft.com/office/drawing/2014/main" id="{2DBB280D-D19B-3B4D-965A-C36564595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1425FE-1008-7646-BFF5-CFC483DA7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19D72-3AA3-6742-AB65-E0A13F36160F}" type="slidenum">
              <a:rPr lang="en-US" smtClean="0"/>
              <a:t>‹#›</a:t>
            </a:fld>
            <a:endParaRPr lang="en-US"/>
          </a:p>
        </p:txBody>
      </p:sp>
    </p:spTree>
    <p:extLst>
      <p:ext uri="{BB962C8B-B14F-4D97-AF65-F5344CB8AC3E}">
        <p14:creationId xmlns:p14="http://schemas.microsoft.com/office/powerpoint/2010/main" val="150138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aculty.washington.edu/yongpin/RM_Nov_15_07.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transtats.bts.gov/tables.asp?Table_ID=310&amp;SYS_Table_Name=T_T100D_MARKET_ALL_CARRIER" TargetMode="External"/><Relationship Id="rId5" Type="http://schemas.openxmlformats.org/officeDocument/2006/relationships/hyperlink" Target="http://www.businessdictionary.com/definition/exogenous-variable.html" TargetMode="External"/><Relationship Id="rId4" Type="http://schemas.openxmlformats.org/officeDocument/2006/relationships/hyperlink" Target="https://www.sciencedirect.com/topics/nursing-and-health-professions/exogenous-variabl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3D19-F1E4-0443-A325-132389659A3C}"/>
              </a:ext>
            </a:extLst>
          </p:cNvPr>
          <p:cNvSpPr>
            <a:spLocks noGrp="1"/>
          </p:cNvSpPr>
          <p:nvPr>
            <p:ph type="ctrTitle"/>
          </p:nvPr>
        </p:nvSpPr>
        <p:spPr/>
        <p:txBody>
          <a:bodyPr/>
          <a:lstStyle/>
          <a:p>
            <a:r>
              <a:rPr lang="en-US" dirty="0"/>
              <a:t>UNIT 4: For Live Session</a:t>
            </a:r>
          </a:p>
        </p:txBody>
      </p:sp>
      <p:sp>
        <p:nvSpPr>
          <p:cNvPr id="3" name="Subtitle 2">
            <a:extLst>
              <a:ext uri="{FF2B5EF4-FFF2-40B4-BE49-F238E27FC236}">
                <a16:creationId xmlns:a16="http://schemas.microsoft.com/office/drawing/2014/main" id="{83DC14C6-5A26-2241-B3C0-3CF2D1194EF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846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DCF3-368B-5E46-9557-31741D0FF681}"/>
              </a:ext>
            </a:extLst>
          </p:cNvPr>
          <p:cNvSpPr>
            <a:spLocks noGrp="1"/>
          </p:cNvSpPr>
          <p:nvPr>
            <p:ph type="title"/>
          </p:nvPr>
        </p:nvSpPr>
        <p:spPr/>
        <p:txBody>
          <a:bodyPr/>
          <a:lstStyle/>
          <a:p>
            <a:r>
              <a:rPr lang="en-US" dirty="0"/>
              <a:t>Key Takeaways and Questions!</a:t>
            </a:r>
          </a:p>
        </p:txBody>
      </p:sp>
      <p:sp>
        <p:nvSpPr>
          <p:cNvPr id="3" name="Content Placeholder 2">
            <a:extLst>
              <a:ext uri="{FF2B5EF4-FFF2-40B4-BE49-F238E27FC236}">
                <a16:creationId xmlns:a16="http://schemas.microsoft.com/office/drawing/2014/main" id="{1C74DD17-30AE-EB41-9429-F126D9D3EC9E}"/>
              </a:ext>
            </a:extLst>
          </p:cNvPr>
          <p:cNvSpPr>
            <a:spLocks noGrp="1"/>
          </p:cNvSpPr>
          <p:nvPr>
            <p:ph idx="1"/>
          </p:nvPr>
        </p:nvSpPr>
        <p:spPr/>
        <p:txBody>
          <a:bodyPr/>
          <a:lstStyle/>
          <a:p>
            <a:r>
              <a:rPr lang="en-US" dirty="0"/>
              <a:t>Please list your key takeaways from this Unit!</a:t>
            </a:r>
          </a:p>
          <a:p>
            <a:r>
              <a:rPr lang="en-US" dirty="0"/>
              <a:t>Please include any questions that you had in this unit.</a:t>
            </a:r>
          </a:p>
          <a:p>
            <a:endParaRPr lang="en-US" dirty="0"/>
          </a:p>
          <a:p>
            <a:r>
              <a:rPr lang="en-US" dirty="0"/>
              <a:t>Is there an easy way to do the </a:t>
            </a:r>
            <a:r>
              <a:rPr lang="en-US" dirty="0" err="1"/>
              <a:t>gini</a:t>
            </a:r>
            <a:r>
              <a:rPr lang="en-US" dirty="0"/>
              <a:t> calculations, I figured it out but took awhile to understand the formula that was provided in the reading.  </a:t>
            </a:r>
          </a:p>
        </p:txBody>
      </p:sp>
    </p:spTree>
    <p:extLst>
      <p:ext uri="{BB962C8B-B14F-4D97-AF65-F5344CB8AC3E}">
        <p14:creationId xmlns:p14="http://schemas.microsoft.com/office/powerpoint/2010/main" val="32295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C44-C4F2-6044-88D3-456BFB41114D}"/>
              </a:ext>
            </a:extLst>
          </p:cNvPr>
          <p:cNvSpPr>
            <a:spLocks noGrp="1"/>
          </p:cNvSpPr>
          <p:nvPr>
            <p:ph type="title"/>
          </p:nvPr>
        </p:nvSpPr>
        <p:spPr>
          <a:xfrm>
            <a:off x="838200" y="221288"/>
            <a:ext cx="10515600" cy="693650"/>
          </a:xfrm>
        </p:spPr>
        <p:txBody>
          <a:bodyPr>
            <a:normAutofit fontScale="90000"/>
          </a:bodyPr>
          <a:lstStyle/>
          <a:p>
            <a:r>
              <a:rPr lang="en-US" dirty="0"/>
              <a:t>Empirical Study of Revenue Management</a:t>
            </a:r>
          </a:p>
        </p:txBody>
      </p:sp>
      <p:sp>
        <p:nvSpPr>
          <p:cNvPr id="3" name="Content Placeholder 2">
            <a:extLst>
              <a:ext uri="{FF2B5EF4-FFF2-40B4-BE49-F238E27FC236}">
                <a16:creationId xmlns:a16="http://schemas.microsoft.com/office/drawing/2014/main" id="{4630E8A2-668C-5D4C-A623-D4CA89841510}"/>
              </a:ext>
            </a:extLst>
          </p:cNvPr>
          <p:cNvSpPr>
            <a:spLocks noGrp="1"/>
          </p:cNvSpPr>
          <p:nvPr>
            <p:ph idx="1"/>
          </p:nvPr>
        </p:nvSpPr>
        <p:spPr>
          <a:xfrm>
            <a:off x="308225" y="996594"/>
            <a:ext cx="11630346" cy="5492074"/>
          </a:xfrm>
        </p:spPr>
        <p:txBody>
          <a:bodyPr>
            <a:normAutofit fontScale="32500" lnSpcReduction="20000"/>
          </a:bodyPr>
          <a:lstStyle/>
          <a:p>
            <a:pPr marL="514350" indent="-514350">
              <a:buAutoNum type="arabicPeriod"/>
            </a:pPr>
            <a:r>
              <a:rPr lang="en-US" dirty="0"/>
              <a:t>Download the Paper: </a:t>
            </a:r>
            <a:r>
              <a:rPr lang="en-US" i="1" dirty="0"/>
              <a:t>An Empirical Study of Revenue Management Practices in the Airline Industry </a:t>
            </a:r>
            <a:r>
              <a:rPr lang="en-US" dirty="0">
                <a:hlinkClick r:id="rId3"/>
              </a:rPr>
              <a:t>http://faculty.washington.edu/yongpin/RM_Nov_15_07.pdf</a:t>
            </a:r>
            <a:endParaRPr lang="en-US" i="1" dirty="0"/>
          </a:p>
          <a:p>
            <a:pPr marL="514350" indent="-514350">
              <a:buAutoNum type="arabicPeriod"/>
            </a:pPr>
            <a:r>
              <a:rPr lang="en-US" dirty="0"/>
              <a:t>Read these sections of the paper:</a:t>
            </a:r>
          </a:p>
          <a:p>
            <a:pPr marL="971550" lvl="1" indent="-514350">
              <a:buAutoNum type="arabicPeriod"/>
            </a:pPr>
            <a:r>
              <a:rPr lang="en-US" dirty="0"/>
              <a:t>Section 1: Introduction</a:t>
            </a:r>
          </a:p>
          <a:p>
            <a:pPr marL="971550" lvl="1" indent="-514350">
              <a:buAutoNum type="arabicPeriod"/>
            </a:pPr>
            <a:r>
              <a:rPr lang="en-US" dirty="0"/>
              <a:t>Section 2: Literature Review (</a:t>
            </a:r>
            <a:r>
              <a:rPr lang="en-US" b="1" dirty="0"/>
              <a:t>THIS IS NOT REQUIRED BUT IS INTERESTING).  IF TIME IS SHORT, YOU MAY SKIP THIS SECTION.</a:t>
            </a:r>
          </a:p>
          <a:p>
            <a:pPr marL="971550" lvl="1" indent="-514350">
              <a:buAutoNum type="arabicPeriod"/>
            </a:pPr>
            <a:r>
              <a:rPr lang="en-US" dirty="0"/>
              <a:t>Section 3: Data and Variables</a:t>
            </a:r>
          </a:p>
          <a:p>
            <a:pPr marL="971550" lvl="1" indent="-514350">
              <a:buAutoNum type="arabicPeriod"/>
            </a:pPr>
            <a:r>
              <a:rPr lang="en-US" dirty="0"/>
              <a:t>Section 4: Hypotheses and Models </a:t>
            </a:r>
          </a:p>
          <a:p>
            <a:pPr marL="1428750" lvl="2" indent="-514350">
              <a:buAutoNum type="arabicPeriod"/>
            </a:pPr>
            <a:r>
              <a:rPr lang="en-US" b="1" dirty="0"/>
              <a:t>Put special focus on 4.3 Revenue</a:t>
            </a:r>
          </a:p>
          <a:p>
            <a:pPr marL="1428750" lvl="2" indent="-514350">
              <a:buAutoNum type="arabicPeriod"/>
            </a:pPr>
            <a:r>
              <a:rPr lang="en-US" b="1" dirty="0"/>
              <a:t>Put special  focus on the model for Revenue in 4.4</a:t>
            </a:r>
            <a:endParaRPr lang="en-US" dirty="0"/>
          </a:p>
          <a:p>
            <a:pPr marL="971550" lvl="1" indent="-514350">
              <a:buAutoNum type="arabicPeriod"/>
            </a:pPr>
            <a:r>
              <a:rPr lang="en-US" dirty="0"/>
              <a:t>Section 5: Results (Pay close attention to the results pertaining to revenue.)</a:t>
            </a:r>
          </a:p>
          <a:p>
            <a:pPr marL="0" indent="0">
              <a:buNone/>
            </a:pPr>
            <a:r>
              <a:rPr lang="en-US" dirty="0"/>
              <a:t>3.   Make at least one slide to answer each of the following questions</a:t>
            </a:r>
          </a:p>
          <a:p>
            <a:pPr marL="0" indent="0">
              <a:buNone/>
            </a:pPr>
            <a:r>
              <a:rPr lang="en-US" dirty="0"/>
              <a:t>	a.  GINI SCORE</a:t>
            </a:r>
          </a:p>
          <a:p>
            <a:pPr marL="0" indent="0">
              <a:buNone/>
            </a:pPr>
            <a:r>
              <a:rPr lang="en-US" dirty="0"/>
              <a:t>		</a:t>
            </a:r>
            <a:r>
              <a:rPr lang="en-US" dirty="0" err="1"/>
              <a:t>i</a:t>
            </a:r>
            <a:r>
              <a:rPr lang="en-US" dirty="0"/>
              <a:t>. Provide a formula for the GINI score and describe what it measures in this context.  (Define price dispersion as part of this effort).</a:t>
            </a:r>
          </a:p>
          <a:p>
            <a:pPr marL="0" indent="0">
              <a:buNone/>
            </a:pPr>
            <a:r>
              <a:rPr lang="en-US" dirty="0"/>
              <a:t>		ii. Get a feel for the GINI score.  Calculate a GINI score for:  (Show your calculations.)</a:t>
            </a:r>
          </a:p>
          <a:p>
            <a:pPr marL="0" indent="0">
              <a:buNone/>
            </a:pPr>
            <a:r>
              <a:rPr lang="en-US" dirty="0"/>
              <a:t>			a. Ticket Prices: $350, $150, $600 $1300</a:t>
            </a:r>
          </a:p>
          <a:p>
            <a:pPr marL="0" indent="0">
              <a:buNone/>
            </a:pPr>
            <a:r>
              <a:rPr lang="en-US" dirty="0"/>
              <a:t>			b. Ticket Prices $600, $400, $700, $700</a:t>
            </a:r>
          </a:p>
          <a:p>
            <a:pPr marL="0" indent="0">
              <a:buNone/>
            </a:pPr>
            <a:r>
              <a:rPr lang="en-US" dirty="0"/>
              <a:t>	b. Investigate the Data Sources.  Find a snapshot of at least 1 of the three data sources. </a:t>
            </a:r>
          </a:p>
          <a:p>
            <a:pPr marL="0" indent="0">
              <a:buNone/>
            </a:pPr>
            <a:r>
              <a:rPr lang="en-US" dirty="0"/>
              <a:t>	c.  Investigate the model for Revenue (Model (5))</a:t>
            </a:r>
          </a:p>
          <a:p>
            <a:pPr marL="0" indent="0">
              <a:buNone/>
            </a:pPr>
            <a:r>
              <a:rPr lang="en-US" dirty="0"/>
              <a:t>		</a:t>
            </a:r>
            <a:r>
              <a:rPr lang="en-US" dirty="0" err="1"/>
              <a:t>i</a:t>
            </a:r>
            <a:r>
              <a:rPr lang="en-US" dirty="0"/>
              <a:t>. Specify the model  (what is the mathematical form of the model?)</a:t>
            </a:r>
          </a:p>
          <a:p>
            <a:pPr marL="0" indent="0">
              <a:buNone/>
            </a:pPr>
            <a:r>
              <a:rPr lang="en-US" dirty="0"/>
              <a:t>		ii. Define endogenous vs. exogenous variables. </a:t>
            </a:r>
            <a:r>
              <a:rPr lang="en-US" dirty="0">
                <a:hlinkClick r:id="rId4"/>
              </a:rPr>
              <a:t>https://www.sciencedirect.com/topics/nursing-and-health-professions/exogenous-variable</a:t>
            </a:r>
            <a:endParaRPr lang="en-US" dirty="0"/>
          </a:p>
          <a:p>
            <a:pPr marL="0" indent="0">
              <a:buNone/>
            </a:pPr>
            <a:r>
              <a:rPr lang="en-US" dirty="0"/>
              <a:t>		iii. What are the 3 methods of parameter estimation considered?</a:t>
            </a:r>
          </a:p>
          <a:p>
            <a:pPr marL="0" indent="0">
              <a:buNone/>
            </a:pPr>
            <a:r>
              <a:rPr lang="en-US" dirty="0"/>
              <a:t>		iv. Why were the OLS parameter estimates not recommended?  </a:t>
            </a:r>
          </a:p>
          <a:p>
            <a:pPr marL="0" indent="0">
              <a:buNone/>
            </a:pPr>
            <a:r>
              <a:rPr lang="en-US" dirty="0"/>
              <a:t>		v. Was multicollinearity an issue?  Why or why not?</a:t>
            </a:r>
          </a:p>
          <a:p>
            <a:pPr marL="0" indent="0">
              <a:buNone/>
            </a:pPr>
            <a:r>
              <a:rPr lang="en-US" dirty="0"/>
              <a:t>		vi. Which is the “right” model … the model the data were generated from?  OLS, Random Effects, Hausman-Taylor (HT)</a:t>
            </a:r>
          </a:p>
          <a:p>
            <a:pPr marL="0" indent="0">
              <a:buNone/>
            </a:pPr>
            <a:r>
              <a:rPr lang="en-US" dirty="0"/>
              <a:t>		vii. Using Table 6, interpret the HT parameter estimate for Load Capacity.  Assume this slide is meant for a client or audience that does not have a  background in 			    	    statistics.  Phrase your interpretation in the language of the problem and industry.</a:t>
            </a:r>
          </a:p>
          <a:p>
            <a:pPr marL="0" indent="0">
              <a:buNone/>
            </a:pPr>
            <a:r>
              <a:rPr lang="en-US" dirty="0"/>
              <a:t>		viii. Using Table 6, interpret the HT parameter estimate for GINI (price dispersion)  Assume this slide is meant for a client or audience that does not have a  				  	     background in statistics.  Phrase your interpretation in the language of the problem and industry. (Does it appear that price dispersion and thus revenue 					     management (RM) is positively associated with revenue (RASM)?</a:t>
            </a:r>
          </a:p>
          <a:p>
            <a:pPr marL="0" indent="0">
              <a:buNone/>
            </a:pPr>
            <a:endParaRPr lang="en-US" dirty="0"/>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79158BA7-2F7C-2B40-87EC-6085055B94AC}"/>
              </a:ext>
            </a:extLst>
          </p:cNvPr>
          <p:cNvSpPr/>
          <p:nvPr/>
        </p:nvSpPr>
        <p:spPr>
          <a:xfrm>
            <a:off x="-421240" y="6929078"/>
            <a:ext cx="9039867" cy="276999"/>
          </a:xfrm>
          <a:prstGeom prst="rect">
            <a:avLst/>
          </a:prstGeom>
        </p:spPr>
        <p:txBody>
          <a:bodyPr wrap="square">
            <a:spAutoFit/>
          </a:bodyPr>
          <a:lstStyle/>
          <a:p>
            <a:r>
              <a:rPr lang="en-US" sz="1200" dirty="0">
                <a:hlinkClick r:id="rId5"/>
              </a:rPr>
              <a:t>http://www.businessdictionary.com/definition/exogenous-variable.html</a:t>
            </a:r>
            <a:endParaRPr lang="en-US" sz="1200" dirty="0"/>
          </a:p>
        </p:txBody>
      </p:sp>
      <p:sp>
        <p:nvSpPr>
          <p:cNvPr id="6" name="Rectangle 5">
            <a:extLst>
              <a:ext uri="{FF2B5EF4-FFF2-40B4-BE49-F238E27FC236}">
                <a16:creationId xmlns:a16="http://schemas.microsoft.com/office/drawing/2014/main" id="{D9CA5196-67AB-A345-A119-FBB61BAE63F5}"/>
              </a:ext>
            </a:extLst>
          </p:cNvPr>
          <p:cNvSpPr/>
          <p:nvPr/>
        </p:nvSpPr>
        <p:spPr>
          <a:xfrm>
            <a:off x="-421240" y="7575644"/>
            <a:ext cx="10972349" cy="276999"/>
          </a:xfrm>
          <a:prstGeom prst="rect">
            <a:avLst/>
          </a:prstGeom>
        </p:spPr>
        <p:txBody>
          <a:bodyPr wrap="square">
            <a:spAutoFit/>
          </a:bodyPr>
          <a:lstStyle/>
          <a:p>
            <a:r>
              <a:rPr lang="en-US" sz="1200" dirty="0">
                <a:hlinkClick r:id="rId4"/>
              </a:rPr>
              <a:t>https://www.sciencedirect.com/topics/nursing-and-health-professions/exogenous-variable</a:t>
            </a:r>
            <a:endParaRPr lang="en-US" sz="1200" dirty="0"/>
          </a:p>
        </p:txBody>
      </p:sp>
      <p:sp>
        <p:nvSpPr>
          <p:cNvPr id="4" name="Rectangle 3">
            <a:extLst>
              <a:ext uri="{FF2B5EF4-FFF2-40B4-BE49-F238E27FC236}">
                <a16:creationId xmlns:a16="http://schemas.microsoft.com/office/drawing/2014/main" id="{8AD2A9B5-4962-0741-AC9C-A8DA36A89757}"/>
              </a:ext>
            </a:extLst>
          </p:cNvPr>
          <p:cNvSpPr/>
          <p:nvPr/>
        </p:nvSpPr>
        <p:spPr>
          <a:xfrm>
            <a:off x="-421240" y="7206077"/>
            <a:ext cx="7695343" cy="276999"/>
          </a:xfrm>
          <a:prstGeom prst="rect">
            <a:avLst/>
          </a:prstGeom>
        </p:spPr>
        <p:txBody>
          <a:bodyPr wrap="square">
            <a:spAutoFit/>
          </a:bodyPr>
          <a:lstStyle/>
          <a:p>
            <a:r>
              <a:rPr lang="en-US" sz="1200" dirty="0">
                <a:hlinkClick r:id="rId6"/>
              </a:rPr>
              <a:t>https://www.transtats.bts.gov/tables.asp?Table_ID=310&amp;SYS_Table_Name=T_T100D_MARKET_ALL_CARRIER</a:t>
            </a:r>
            <a:endParaRPr lang="en-US" sz="1200" dirty="0"/>
          </a:p>
        </p:txBody>
      </p:sp>
    </p:spTree>
    <p:extLst>
      <p:ext uri="{BB962C8B-B14F-4D97-AF65-F5344CB8AC3E}">
        <p14:creationId xmlns:p14="http://schemas.microsoft.com/office/powerpoint/2010/main" val="323098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AAA2-DF89-4F51-8CF7-2B3CE8952C2B}"/>
              </a:ext>
            </a:extLst>
          </p:cNvPr>
          <p:cNvSpPr>
            <a:spLocks noGrp="1"/>
          </p:cNvSpPr>
          <p:nvPr>
            <p:ph type="title"/>
          </p:nvPr>
        </p:nvSpPr>
        <p:spPr/>
        <p:txBody>
          <a:bodyPr/>
          <a:lstStyle/>
          <a:p>
            <a:r>
              <a:rPr lang="en-US" dirty="0"/>
              <a:t>GINI Score</a:t>
            </a:r>
          </a:p>
        </p:txBody>
      </p:sp>
      <p:sp>
        <p:nvSpPr>
          <p:cNvPr id="3" name="Content Placeholder 2">
            <a:extLst>
              <a:ext uri="{FF2B5EF4-FFF2-40B4-BE49-F238E27FC236}">
                <a16:creationId xmlns:a16="http://schemas.microsoft.com/office/drawing/2014/main" id="{85B0490F-1D29-420D-9D83-838381D9E04E}"/>
              </a:ext>
            </a:extLst>
          </p:cNvPr>
          <p:cNvSpPr>
            <a:spLocks noGrp="1"/>
          </p:cNvSpPr>
          <p:nvPr>
            <p:ph idx="1"/>
          </p:nvPr>
        </p:nvSpPr>
        <p:spPr/>
        <p:txBody>
          <a:bodyPr/>
          <a:lstStyle/>
          <a:p>
            <a:r>
              <a:rPr lang="en-US" dirty="0"/>
              <a:t>Formula</a:t>
            </a:r>
          </a:p>
          <a:p>
            <a:r>
              <a:rPr lang="en-US" dirty="0"/>
              <a:t> It is a measure of price dispersion or price inequality between airlines.</a:t>
            </a:r>
          </a:p>
          <a:p>
            <a:r>
              <a:rPr lang="en-US" dirty="0"/>
              <a:t>Higher the score indicates higher price dispersion</a:t>
            </a:r>
          </a:p>
        </p:txBody>
      </p:sp>
      <p:pic>
        <p:nvPicPr>
          <p:cNvPr id="5" name="Picture 4" descr="A picture containing object&#10;&#10;Description automatically generated">
            <a:extLst>
              <a:ext uri="{FF2B5EF4-FFF2-40B4-BE49-F238E27FC236}">
                <a16:creationId xmlns:a16="http://schemas.microsoft.com/office/drawing/2014/main" id="{15EACA53-696A-45E2-8E34-13C8B0330FBD}"/>
              </a:ext>
            </a:extLst>
          </p:cNvPr>
          <p:cNvPicPr>
            <a:picLocks noChangeAspect="1"/>
          </p:cNvPicPr>
          <p:nvPr/>
        </p:nvPicPr>
        <p:blipFill>
          <a:blip r:embed="rId2"/>
          <a:stretch>
            <a:fillRect/>
          </a:stretch>
        </p:blipFill>
        <p:spPr>
          <a:xfrm>
            <a:off x="2618947" y="1812563"/>
            <a:ext cx="2105319" cy="600159"/>
          </a:xfrm>
          <a:prstGeom prst="rect">
            <a:avLst/>
          </a:prstGeom>
        </p:spPr>
      </p:pic>
    </p:spTree>
    <p:extLst>
      <p:ext uri="{BB962C8B-B14F-4D97-AF65-F5344CB8AC3E}">
        <p14:creationId xmlns:p14="http://schemas.microsoft.com/office/powerpoint/2010/main" val="387986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B2BC-F4D3-4B23-A631-601DDF29C400}"/>
              </a:ext>
            </a:extLst>
          </p:cNvPr>
          <p:cNvSpPr>
            <a:spLocks noGrp="1"/>
          </p:cNvSpPr>
          <p:nvPr>
            <p:ph type="title"/>
          </p:nvPr>
        </p:nvSpPr>
        <p:spPr/>
        <p:txBody>
          <a:bodyPr/>
          <a:lstStyle/>
          <a:p>
            <a:r>
              <a:rPr lang="en-US" dirty="0"/>
              <a:t>Calculating a Gini score</a:t>
            </a:r>
          </a:p>
        </p:txBody>
      </p:sp>
      <p:sp>
        <p:nvSpPr>
          <p:cNvPr id="3" name="Content Placeholder 2">
            <a:extLst>
              <a:ext uri="{FF2B5EF4-FFF2-40B4-BE49-F238E27FC236}">
                <a16:creationId xmlns:a16="http://schemas.microsoft.com/office/drawing/2014/main" id="{C62CED1F-5AA2-47B9-ACCA-FBBC8A8B1EE8}"/>
              </a:ext>
            </a:extLst>
          </p:cNvPr>
          <p:cNvSpPr>
            <a:spLocks noGrp="1"/>
          </p:cNvSpPr>
          <p:nvPr>
            <p:ph idx="1"/>
          </p:nvPr>
        </p:nvSpPr>
        <p:spPr/>
        <p:txBody>
          <a:bodyPr>
            <a:normAutofit lnSpcReduction="10000"/>
          </a:bodyPr>
          <a:lstStyle/>
          <a:p>
            <a:r>
              <a:rPr lang="en-US" dirty="0"/>
              <a:t>a. Ticket Prices: $350, $150, $600 $1300</a:t>
            </a:r>
          </a:p>
          <a:p>
            <a:pPr lvl="1"/>
            <a:r>
              <a:rPr lang="en-US" dirty="0"/>
              <a:t>150/2400=.0625, 350/2400=.1458, 600/2400=.25,1300/2400=.5417</a:t>
            </a:r>
          </a:p>
          <a:p>
            <a:pPr lvl="1"/>
            <a:r>
              <a:rPr lang="en-US" dirty="0"/>
              <a:t>Covariance of 115.5, mean= 600, </a:t>
            </a:r>
          </a:p>
          <a:p>
            <a:pPr lvl="1"/>
            <a:r>
              <a:rPr lang="en-US" dirty="0"/>
              <a:t>(115.5/600)*2 Score of .385</a:t>
            </a:r>
          </a:p>
          <a:p>
            <a:r>
              <a:rPr lang="en-US" dirty="0"/>
              <a:t>b. Ticket Prices $600, $400, $700, $700</a:t>
            </a:r>
          </a:p>
          <a:p>
            <a:pPr lvl="1"/>
            <a:r>
              <a:rPr lang="en-US" dirty="0"/>
              <a:t>600/2400=.25, 400/2400=.1666, 700/2400=.2917,700/2400=.2917</a:t>
            </a:r>
          </a:p>
          <a:p>
            <a:pPr lvl="1"/>
            <a:r>
              <a:rPr lang="en-US" dirty="0"/>
              <a:t>Covariance of 31.2, mean= 600,</a:t>
            </a:r>
          </a:p>
          <a:p>
            <a:pPr lvl="1"/>
            <a:r>
              <a:rPr lang="en-US" dirty="0"/>
              <a:t>(31.2/600)*2 Score of .104</a:t>
            </a:r>
          </a:p>
          <a:p>
            <a:pPr lvl="1"/>
            <a:endParaRPr lang="en-US" dirty="0"/>
          </a:p>
          <a:p>
            <a:r>
              <a:rPr lang="en-US" dirty="0"/>
              <a:t>There is less price dispersion in the second list of prices with a score of .104</a:t>
            </a:r>
          </a:p>
        </p:txBody>
      </p:sp>
    </p:spTree>
    <p:extLst>
      <p:ext uri="{BB962C8B-B14F-4D97-AF65-F5344CB8AC3E}">
        <p14:creationId xmlns:p14="http://schemas.microsoft.com/office/powerpoint/2010/main" val="52757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30732-A6E8-4A9D-936D-836BB250A38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Data Sources</a:t>
            </a:r>
          </a:p>
        </p:txBody>
      </p:sp>
      <p:sp>
        <p:nvSpPr>
          <p:cNvPr id="3" name="Content Placeholder 2">
            <a:extLst>
              <a:ext uri="{FF2B5EF4-FFF2-40B4-BE49-F238E27FC236}">
                <a16:creationId xmlns:a16="http://schemas.microsoft.com/office/drawing/2014/main" id="{204E8E4D-046E-494B-9CDC-B3A4CC8DB421}"/>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dirty="0">
                <a:solidFill>
                  <a:srgbClr val="FFFFFF"/>
                </a:solidFill>
                <a:latin typeface="+mn-lt"/>
                <a:ea typeface="+mn-ea"/>
                <a:cs typeface="+mn-cs"/>
              </a:rPr>
              <a:t>Air Carrier Statistics over 12 months</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social media post&#10;&#10;Description automatically generated">
            <a:extLst>
              <a:ext uri="{FF2B5EF4-FFF2-40B4-BE49-F238E27FC236}">
                <a16:creationId xmlns:a16="http://schemas.microsoft.com/office/drawing/2014/main" id="{4535E636-1843-40AE-A274-58E01654153F}"/>
              </a:ext>
            </a:extLst>
          </p:cNvPr>
          <p:cNvPicPr>
            <a:picLocks noChangeAspect="1"/>
          </p:cNvPicPr>
          <p:nvPr/>
        </p:nvPicPr>
        <p:blipFill>
          <a:blip r:embed="rId2"/>
          <a:stretch>
            <a:fillRect/>
          </a:stretch>
        </p:blipFill>
        <p:spPr>
          <a:xfrm>
            <a:off x="5153822" y="1548827"/>
            <a:ext cx="6553545" cy="3768288"/>
          </a:xfrm>
          <a:prstGeom prst="rect">
            <a:avLst/>
          </a:prstGeom>
        </p:spPr>
      </p:pic>
    </p:spTree>
    <p:extLst>
      <p:ext uri="{BB962C8B-B14F-4D97-AF65-F5344CB8AC3E}">
        <p14:creationId xmlns:p14="http://schemas.microsoft.com/office/powerpoint/2010/main" val="316544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4889-99DF-4F6A-B2F7-4877AC028C11}"/>
              </a:ext>
            </a:extLst>
          </p:cNvPr>
          <p:cNvSpPr>
            <a:spLocks noGrp="1"/>
          </p:cNvSpPr>
          <p:nvPr>
            <p:ph type="title"/>
          </p:nvPr>
        </p:nvSpPr>
        <p:spPr/>
        <p:txBody>
          <a:bodyPr/>
          <a:lstStyle/>
          <a:p>
            <a:r>
              <a:rPr lang="en-US" dirty="0"/>
              <a:t>Revenue Model</a:t>
            </a:r>
          </a:p>
        </p:txBody>
      </p:sp>
      <p:sp>
        <p:nvSpPr>
          <p:cNvPr id="3" name="Content Placeholder 2">
            <a:extLst>
              <a:ext uri="{FF2B5EF4-FFF2-40B4-BE49-F238E27FC236}">
                <a16:creationId xmlns:a16="http://schemas.microsoft.com/office/drawing/2014/main" id="{9E8623DE-E08C-4CCD-B0A4-00FF6F7E00E7}"/>
              </a:ext>
            </a:extLst>
          </p:cNvPr>
          <p:cNvSpPr>
            <a:spLocks noGrp="1"/>
          </p:cNvSpPr>
          <p:nvPr>
            <p:ph idx="1"/>
          </p:nvPr>
        </p:nvSpPr>
        <p:spPr>
          <a:xfrm>
            <a:off x="621224" y="1690688"/>
            <a:ext cx="10515600" cy="4351338"/>
          </a:xfrm>
        </p:spPr>
        <p:txBody>
          <a:bodyPr/>
          <a:lstStyle/>
          <a:p>
            <a:r>
              <a:rPr lang="en-US" dirty="0"/>
              <a:t>I. Model used </a:t>
            </a:r>
          </a:p>
          <a:p>
            <a:endParaRPr lang="en-US" dirty="0"/>
          </a:p>
          <a:p>
            <a:endParaRPr lang="en-US" dirty="0"/>
          </a:p>
          <a:p>
            <a:endParaRPr lang="en-US" dirty="0"/>
          </a:p>
          <a:p>
            <a:endParaRPr lang="en-US" dirty="0"/>
          </a:p>
          <a:p>
            <a:r>
              <a:rPr lang="en-US" dirty="0"/>
              <a:t>II. Endogenous variables have values that are determined by other variables(exogenous) in the system while an exogenous variable is a variable that is not affected by other variables in the system.</a:t>
            </a:r>
          </a:p>
        </p:txBody>
      </p:sp>
      <p:pic>
        <p:nvPicPr>
          <p:cNvPr id="5" name="Picture 4">
            <a:extLst>
              <a:ext uri="{FF2B5EF4-FFF2-40B4-BE49-F238E27FC236}">
                <a16:creationId xmlns:a16="http://schemas.microsoft.com/office/drawing/2014/main" id="{22B3C2AB-58D4-476D-9C78-6D6873DD859B}"/>
              </a:ext>
            </a:extLst>
          </p:cNvPr>
          <p:cNvPicPr>
            <a:picLocks noChangeAspect="1"/>
          </p:cNvPicPr>
          <p:nvPr/>
        </p:nvPicPr>
        <p:blipFill>
          <a:blip r:embed="rId2"/>
          <a:stretch>
            <a:fillRect/>
          </a:stretch>
        </p:blipFill>
        <p:spPr>
          <a:xfrm>
            <a:off x="868175" y="2190820"/>
            <a:ext cx="5010849" cy="1000265"/>
          </a:xfrm>
          <a:prstGeom prst="rect">
            <a:avLst/>
          </a:prstGeom>
        </p:spPr>
      </p:pic>
    </p:spTree>
    <p:extLst>
      <p:ext uri="{BB962C8B-B14F-4D97-AF65-F5344CB8AC3E}">
        <p14:creationId xmlns:p14="http://schemas.microsoft.com/office/powerpoint/2010/main" val="58956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2854-7CA1-4E18-8EB3-5BC6B37E77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141299-6918-4E49-93CB-9D54C279E4C5}"/>
              </a:ext>
            </a:extLst>
          </p:cNvPr>
          <p:cNvSpPr>
            <a:spLocks noGrp="1"/>
          </p:cNvSpPr>
          <p:nvPr>
            <p:ph idx="1"/>
          </p:nvPr>
        </p:nvSpPr>
        <p:spPr/>
        <p:txBody>
          <a:bodyPr>
            <a:normAutofit/>
          </a:bodyPr>
          <a:lstStyle/>
          <a:p>
            <a:r>
              <a:rPr lang="en-US" dirty="0"/>
              <a:t>III. Ordinary least squares(OLS), random effects &amp; Hausman-Taylor are the 3 methods of parameter estimation considered </a:t>
            </a:r>
          </a:p>
          <a:p>
            <a:r>
              <a:rPr lang="en-US" dirty="0"/>
              <a:t>IV. The OLS is not recommended since it does not account for the route effects  which can result in biased estimates.</a:t>
            </a:r>
          </a:p>
          <a:p>
            <a:r>
              <a:rPr lang="en-US" dirty="0"/>
              <a:t>V. Multicollinearity is not a problem since the variance inflation factor (VIF) for all the independent variables was below the threshold of 10</a:t>
            </a:r>
          </a:p>
          <a:p>
            <a:r>
              <a:rPr lang="en-US" dirty="0"/>
              <a:t>VI. The Hausman-Taylor (HT) model was the “right model” since it used a two step instrument variable (IV) method to provide consistent estimation of the coefficients.</a:t>
            </a:r>
          </a:p>
          <a:p>
            <a:pPr marL="0" indent="0">
              <a:buNone/>
            </a:pPr>
            <a:endParaRPr lang="en-US" dirty="0"/>
          </a:p>
        </p:txBody>
      </p:sp>
    </p:spTree>
    <p:extLst>
      <p:ext uri="{BB962C8B-B14F-4D97-AF65-F5344CB8AC3E}">
        <p14:creationId xmlns:p14="http://schemas.microsoft.com/office/powerpoint/2010/main" val="287992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8097-54D9-4917-A5AF-CB6A3CFF32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C2C2C7-F134-43B6-A8DB-E7D4B5EEC5DB}"/>
              </a:ext>
            </a:extLst>
          </p:cNvPr>
          <p:cNvSpPr>
            <a:spLocks noGrp="1"/>
          </p:cNvSpPr>
          <p:nvPr>
            <p:ph idx="1"/>
          </p:nvPr>
        </p:nvSpPr>
        <p:spPr/>
        <p:txBody>
          <a:bodyPr/>
          <a:lstStyle/>
          <a:p>
            <a:r>
              <a:rPr lang="en-US" dirty="0"/>
              <a:t>VII. Load Capacity has a very positive effect on revenue ,when you have a  higher capacity that effect load factor which leads to higher revenue.</a:t>
            </a:r>
          </a:p>
          <a:p>
            <a:r>
              <a:rPr lang="en-US" dirty="0"/>
              <a:t>VIII. price dispersion (GINI) has a positive effect on revenue, so RM practices do achieve its goal of increasing airline revenue</a:t>
            </a:r>
          </a:p>
        </p:txBody>
      </p:sp>
    </p:spTree>
    <p:extLst>
      <p:ext uri="{BB962C8B-B14F-4D97-AF65-F5344CB8AC3E}">
        <p14:creationId xmlns:p14="http://schemas.microsoft.com/office/powerpoint/2010/main" val="174508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943A-F9C2-474E-B9E8-09508FC5CBA5}"/>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447ADFCA-57F8-5C48-AEE1-10485F9B2050}"/>
              </a:ext>
            </a:extLst>
          </p:cNvPr>
          <p:cNvSpPr>
            <a:spLocks noGrp="1"/>
          </p:cNvSpPr>
          <p:nvPr>
            <p:ph idx="1"/>
          </p:nvPr>
        </p:nvSpPr>
        <p:spPr/>
        <p:txBody>
          <a:bodyPr/>
          <a:lstStyle/>
          <a:p>
            <a:r>
              <a:rPr lang="en-US" dirty="0"/>
              <a:t>This Unit provided some insight into the use of optimization in the airline industry.</a:t>
            </a:r>
          </a:p>
          <a:p>
            <a:r>
              <a:rPr lang="en-US" dirty="0"/>
              <a:t>Does your work or the company you work (or one you have worked for in the past … or one you would like to work for) for currently make use of prescriptive statistics?  Optimization? </a:t>
            </a:r>
            <a:r>
              <a:rPr lang="en-US" dirty="0">
                <a:solidFill>
                  <a:srgbClr val="FF0000"/>
                </a:solidFill>
              </a:rPr>
              <a:t>I am sure NASA does but I can’t think of how prescriptive statistics is implemented in it. </a:t>
            </a:r>
          </a:p>
          <a:p>
            <a:r>
              <a:rPr lang="en-US" dirty="0"/>
              <a:t>Could your company (or one you have worked for in the past … or one you would like to work for) take advantage of prescriptive statistics?</a:t>
            </a:r>
          </a:p>
        </p:txBody>
      </p:sp>
    </p:spTree>
    <p:extLst>
      <p:ext uri="{BB962C8B-B14F-4D97-AF65-F5344CB8AC3E}">
        <p14:creationId xmlns:p14="http://schemas.microsoft.com/office/powerpoint/2010/main" val="764614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5063</TotalTime>
  <Words>692</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UNIT 4: For Live Session</vt:lpstr>
      <vt:lpstr>Empirical Study of Revenue Management</vt:lpstr>
      <vt:lpstr>GINI Score</vt:lpstr>
      <vt:lpstr>Calculating a Gini score</vt:lpstr>
      <vt:lpstr>Data Sources</vt:lpstr>
      <vt:lpstr>Revenue Model</vt:lpstr>
      <vt:lpstr>PowerPoint Presentation</vt:lpstr>
      <vt:lpstr>PowerPoint Presentation</vt:lpstr>
      <vt:lpstr>Optimization</vt:lpstr>
      <vt:lpstr>Key Takeaways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For Live Session</dc:title>
  <dc:creator>Microsoft Office User</dc:creator>
  <cp:lastModifiedBy>che</cp:lastModifiedBy>
  <cp:revision>27</cp:revision>
  <dcterms:created xsi:type="dcterms:W3CDTF">2019-09-14T03:42:53Z</dcterms:created>
  <dcterms:modified xsi:type="dcterms:W3CDTF">2019-09-19T17:24:39Z</dcterms:modified>
</cp:coreProperties>
</file>