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76" d="100"/>
          <a:sy n="76"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10/23/2019</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10/23/2019</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9: Health Care </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62127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D8EA-9C37-4B18-AE06-75A92017FCDD}"/>
              </a:ext>
            </a:extLst>
          </p:cNvPr>
          <p:cNvSpPr>
            <a:spLocks noGrp="1"/>
          </p:cNvSpPr>
          <p:nvPr>
            <p:ph type="title"/>
          </p:nvPr>
        </p:nvSpPr>
        <p:spPr/>
        <p:txBody>
          <a:bodyPr/>
          <a:lstStyle/>
          <a:p>
            <a:r>
              <a:rPr lang="en-US" dirty="0"/>
              <a:t>Q7 Sensitivity &amp; Specificity</a:t>
            </a:r>
          </a:p>
        </p:txBody>
      </p:sp>
      <p:sp>
        <p:nvSpPr>
          <p:cNvPr id="3" name="Content Placeholder 2">
            <a:extLst>
              <a:ext uri="{FF2B5EF4-FFF2-40B4-BE49-F238E27FC236}">
                <a16:creationId xmlns:a16="http://schemas.microsoft.com/office/drawing/2014/main" id="{C2144288-C9C7-46C9-B6A1-FFE1EEFA33D6}"/>
              </a:ext>
            </a:extLst>
          </p:cNvPr>
          <p:cNvSpPr>
            <a:spLocks noGrp="1"/>
          </p:cNvSpPr>
          <p:nvPr>
            <p:ph idx="1"/>
          </p:nvPr>
        </p:nvSpPr>
        <p:spPr/>
        <p:txBody>
          <a:bodyPr>
            <a:normAutofit/>
          </a:bodyPr>
          <a:lstStyle/>
          <a:p>
            <a:r>
              <a:rPr lang="en-US" sz="2000" dirty="0"/>
              <a:t>The performance of the algorithm using sensitivity (percentage of patients readmitted in the next 12 months who were correctly identified by the algorithm); specificity (percentage of patients not readmitted in the next 12 months who were not flagged by the algorithm)</a:t>
            </a:r>
          </a:p>
          <a:p>
            <a:r>
              <a:rPr lang="en-US" sz="2000" dirty="0"/>
              <a:t>The predictive algorithm had a sensitivity of 44.7% at a risk score threshold of 50%. The algorithm identified less than one-half of the patients who were readmitted over the following twelve months.</a:t>
            </a:r>
          </a:p>
          <a:p>
            <a:r>
              <a:rPr lang="en-US" sz="2000" dirty="0"/>
              <a:t>The false positive rates (and the specificity) improved at the higher risk thresholds of 70% and 80% (28.2% and 14.8%, respectively)</a:t>
            </a:r>
          </a:p>
          <a:p>
            <a:endParaRPr lang="en-US" sz="2000" dirty="0"/>
          </a:p>
          <a:p>
            <a:endParaRPr lang="en-US" sz="2000" dirty="0"/>
          </a:p>
          <a:p>
            <a:endParaRPr lang="en-US" dirty="0"/>
          </a:p>
        </p:txBody>
      </p:sp>
    </p:spTree>
    <p:extLst>
      <p:ext uri="{BB962C8B-B14F-4D97-AF65-F5344CB8AC3E}">
        <p14:creationId xmlns:p14="http://schemas.microsoft.com/office/powerpoint/2010/main" val="2120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8121-263A-4153-9CFA-AF019475D9E6}"/>
              </a:ext>
            </a:extLst>
          </p:cNvPr>
          <p:cNvSpPr>
            <a:spLocks noGrp="1"/>
          </p:cNvSpPr>
          <p:nvPr>
            <p:ph type="title"/>
          </p:nvPr>
        </p:nvSpPr>
        <p:spPr/>
        <p:txBody>
          <a:bodyPr/>
          <a:lstStyle/>
          <a:p>
            <a:r>
              <a:rPr lang="en-US" dirty="0"/>
              <a:t>Q8 Odds Ratios</a:t>
            </a:r>
          </a:p>
        </p:txBody>
      </p:sp>
      <p:sp>
        <p:nvSpPr>
          <p:cNvPr id="3" name="Content Placeholder 2">
            <a:extLst>
              <a:ext uri="{FF2B5EF4-FFF2-40B4-BE49-F238E27FC236}">
                <a16:creationId xmlns:a16="http://schemas.microsoft.com/office/drawing/2014/main" id="{23756E74-74AC-41BE-B0D0-989855AFFFDA}"/>
              </a:ext>
            </a:extLst>
          </p:cNvPr>
          <p:cNvSpPr>
            <a:spLocks noGrp="1"/>
          </p:cNvSpPr>
          <p:nvPr>
            <p:ph idx="1"/>
          </p:nvPr>
        </p:nvSpPr>
        <p:spPr/>
        <p:txBody>
          <a:bodyPr/>
          <a:lstStyle/>
          <a:p>
            <a:r>
              <a:rPr lang="en-US" dirty="0"/>
              <a:t>If your in the age group of 40-64 you have a odds ratio of 1.09 of being readmitted with a 95% confidence interval of 0.88 to 1.36. With </a:t>
            </a:r>
            <a:r>
              <a:rPr lang="en-US" i="1" dirty="0"/>
              <a:t>P</a:t>
            </a:r>
            <a:r>
              <a:rPr lang="en-US" dirty="0"/>
              <a:t>-values greater than 0.05 it wasn’t considered statistically significant. Which would mean they did not have an elevated risk of readmission</a:t>
            </a:r>
          </a:p>
          <a:p>
            <a:r>
              <a:rPr lang="en-US" dirty="0"/>
              <a:t>Mental disorder showed that they are highly likely to be readmitted with an odds ratio of 1.42 with 95% confidence interval of 1.16 to 1.74. The P-value of 0.001 which his &lt;0.05 and considered </a:t>
            </a:r>
            <a:r>
              <a:rPr lang="en-US"/>
              <a:t>statistically significant. </a:t>
            </a:r>
          </a:p>
          <a:p>
            <a:endParaRPr lang="en-US" dirty="0"/>
          </a:p>
        </p:txBody>
      </p:sp>
    </p:spTree>
    <p:extLst>
      <p:ext uri="{BB962C8B-B14F-4D97-AF65-F5344CB8AC3E}">
        <p14:creationId xmlns:p14="http://schemas.microsoft.com/office/powerpoint/2010/main" val="56972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719F-BC77-4423-976A-D08239DFD2AB}"/>
              </a:ext>
            </a:extLst>
          </p:cNvPr>
          <p:cNvSpPr>
            <a:spLocks noGrp="1"/>
          </p:cNvSpPr>
          <p:nvPr>
            <p:ph type="title"/>
          </p:nvPr>
        </p:nvSpPr>
        <p:spPr/>
        <p:txBody>
          <a:bodyPr/>
          <a:lstStyle/>
          <a:p>
            <a:r>
              <a:rPr lang="en-US" dirty="0"/>
              <a:t>Q9 ROC</a:t>
            </a:r>
          </a:p>
        </p:txBody>
      </p:sp>
      <p:sp>
        <p:nvSpPr>
          <p:cNvPr id="3" name="Content Placeholder 2">
            <a:extLst>
              <a:ext uri="{FF2B5EF4-FFF2-40B4-BE49-F238E27FC236}">
                <a16:creationId xmlns:a16="http://schemas.microsoft.com/office/drawing/2014/main" id="{DFC519B2-FFC2-45A6-B83A-7A13BA1E7DFC}"/>
              </a:ext>
            </a:extLst>
          </p:cNvPr>
          <p:cNvSpPr>
            <a:spLocks noGrp="1"/>
          </p:cNvSpPr>
          <p:nvPr>
            <p:ph idx="1"/>
          </p:nvPr>
        </p:nvSpPr>
        <p:spPr/>
        <p:txBody>
          <a:bodyPr/>
          <a:lstStyle/>
          <a:p>
            <a:r>
              <a:rPr lang="en-US" dirty="0"/>
              <a:t>The receiver operating characteristic (ROC) score was 0.65, indicating modest model discrimination.</a:t>
            </a:r>
          </a:p>
          <a:p>
            <a:r>
              <a:rPr lang="en-US" dirty="0"/>
              <a:t>The LR+(likelihood ratio for being readmitted)  scores were fair at the 50% and 70% risk-score thresholds (2.04 and 3.11) and were good at the 80% risk-score thresholds (7.02)</a:t>
            </a:r>
          </a:p>
          <a:p>
            <a:r>
              <a:rPr lang="en-US" dirty="0"/>
              <a:t>The LR-(likelihood ratio for not being readmitted) was poor at all risk-score thresholds.</a:t>
            </a:r>
          </a:p>
          <a:p>
            <a:endParaRPr lang="en-US" dirty="0"/>
          </a:p>
        </p:txBody>
      </p:sp>
    </p:spTree>
    <p:extLst>
      <p:ext uri="{BB962C8B-B14F-4D97-AF65-F5344CB8AC3E}">
        <p14:creationId xmlns:p14="http://schemas.microsoft.com/office/powerpoint/2010/main" val="382925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50D1-6522-470C-80FF-2F2000A5B9F7}"/>
              </a:ext>
            </a:extLst>
          </p:cNvPr>
          <p:cNvSpPr>
            <a:spLocks noGrp="1"/>
          </p:cNvSpPr>
          <p:nvPr>
            <p:ph type="title"/>
          </p:nvPr>
        </p:nvSpPr>
        <p:spPr/>
        <p:txBody>
          <a:bodyPr/>
          <a:lstStyle/>
          <a:p>
            <a:r>
              <a:rPr lang="en-US" dirty="0"/>
              <a:t>Q10 Cost Analysis </a:t>
            </a:r>
          </a:p>
        </p:txBody>
      </p:sp>
      <p:sp>
        <p:nvSpPr>
          <p:cNvPr id="3" name="Content Placeholder 2">
            <a:extLst>
              <a:ext uri="{FF2B5EF4-FFF2-40B4-BE49-F238E27FC236}">
                <a16:creationId xmlns:a16="http://schemas.microsoft.com/office/drawing/2014/main" id="{AAD5BF62-20F7-4B32-A326-C95E19C3C4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1583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3201-FFC4-4EAB-A605-993205E0A9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13D038B-964F-41D9-8627-E0C2927232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758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Analytics in Health Care: </a:t>
            </a:r>
            <a:br>
              <a:rPr lang="en-US" dirty="0"/>
            </a:br>
            <a:r>
              <a:rPr lang="en-US" dirty="0"/>
              <a:t>Applying Modeling and Inference</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p:txBody>
          <a:bodyPr>
            <a:normAutofit fontScale="62500" lnSpcReduction="20000"/>
          </a:bodyPr>
          <a:lstStyle/>
          <a:p>
            <a:pPr marL="0" indent="0">
              <a:buNone/>
            </a:pPr>
            <a:r>
              <a:rPr lang="en-US" dirty="0"/>
              <a:t>You have studied several methods and models in both classifying categorical responses and predicting continuous responses.  We learned in this unit that analytics can be leveraged in health care to improve patient outcomes while facilitating substantial financial savings for patients, hospitals and insurance companies. </a:t>
            </a:r>
          </a:p>
          <a:p>
            <a:pPr marL="0" indent="0">
              <a:buNone/>
            </a:pPr>
            <a:endParaRPr lang="en-US" dirty="0"/>
          </a:p>
          <a:p>
            <a:pPr marL="0" indent="0">
              <a:buNone/>
            </a:pPr>
            <a:r>
              <a:rPr lang="en-US" dirty="0"/>
              <a:t>Please read the following study on how researchers in Australia modeled inpatient data to help predict readmission.  The paper is, “Using routine inpatient data to identify patients at risk of hospital readmission” and can is in the </a:t>
            </a:r>
            <a:r>
              <a:rPr lang="en-US" i="1" dirty="0"/>
              <a:t>Readmission Logistic </a:t>
            </a:r>
            <a:r>
              <a:rPr lang="en-US" i="1" dirty="0" err="1"/>
              <a:t>Regression.pdf</a:t>
            </a:r>
            <a:r>
              <a:rPr lang="en-US" i="1" dirty="0"/>
              <a:t> </a:t>
            </a:r>
            <a:r>
              <a:rPr lang="en-US" dirty="0"/>
              <a:t>file.</a:t>
            </a:r>
          </a:p>
          <a:p>
            <a:pPr marL="0" indent="0">
              <a:buNone/>
            </a:pPr>
            <a:endParaRPr lang="en-US" dirty="0"/>
          </a:p>
          <a:p>
            <a:pPr marL="0" indent="0">
              <a:buNone/>
            </a:pPr>
            <a:r>
              <a:rPr lang="en-US" dirty="0"/>
              <a:t>Please address the questions on the next slide in your study of this paper and create a slide for each question to be addressed in live session. Best results will be obtained by reading the paper before addressing the questions. In addition, keep in mind that this is an example of a formal right up similar to what you will do with your Capstone project!  </a:t>
            </a:r>
          </a:p>
          <a:p>
            <a:pPr marL="0" indent="0">
              <a:buNone/>
            </a:pPr>
            <a:endParaRPr lang="en-US" dirty="0"/>
          </a:p>
          <a:p>
            <a:pPr marL="0" indent="0">
              <a:buNone/>
            </a:pPr>
            <a:r>
              <a:rPr lang="en-US" b="1" dirty="0"/>
              <a:t>Expectation:  </a:t>
            </a:r>
            <a:r>
              <a:rPr lang="en-US" dirty="0"/>
              <a:t>I know you are working on your projects this week. It is estimated that the student will spend between 3 and 6 hours on this material to prep for live session.  If you hit the 6 hour mark and are not finished, it is ok.  As long as the student has read the complete paper at least once and read and started the questions, they will be prepared to contribute an understand others contributions in live session.  </a:t>
            </a:r>
          </a:p>
        </p:txBody>
      </p:sp>
    </p:spTree>
    <p:extLst>
      <p:ext uri="{BB962C8B-B14F-4D97-AF65-F5344CB8AC3E}">
        <p14:creationId xmlns:p14="http://schemas.microsoft.com/office/powerpoint/2010/main" val="413037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825625"/>
            <a:ext cx="10515600" cy="4667250"/>
          </a:xfrm>
        </p:spPr>
        <p:txBody>
          <a:bodyPr>
            <a:normAutofit fontScale="47500" lnSpcReduction="20000"/>
          </a:bodyPr>
          <a:lstStyle/>
          <a:p>
            <a:pPr marL="514350" indent="-514350">
              <a:buAutoNum type="arabicPeriod"/>
            </a:pPr>
            <a:r>
              <a:rPr lang="en-US" dirty="0"/>
              <a:t>What was the goal / point of the study.  In the </a:t>
            </a:r>
            <a:r>
              <a:rPr lang="en-US" dirty="0" err="1"/>
              <a:t>asynch</a:t>
            </a:r>
            <a:r>
              <a:rPr lang="en-US" dirty="0"/>
              <a:t> material we learned that readmissions were expensive.  What evidence was presented that quantifies the frequency and expense of readmissions.  </a:t>
            </a:r>
          </a:p>
          <a:p>
            <a:pPr marL="514350" indent="-514350">
              <a:buAutoNum type="arabicPeriod"/>
            </a:pPr>
            <a:r>
              <a:rPr lang="en-US" dirty="0"/>
              <a:t>What were the characteristics data for this study (size, source, etc.)?  Were there any ethical considerations?  </a:t>
            </a:r>
          </a:p>
          <a:p>
            <a:pPr marL="514350" indent="-514350">
              <a:buAutoNum type="arabicPeriod"/>
            </a:pPr>
            <a:r>
              <a:rPr lang="en-US" dirty="0"/>
              <a:t>What was the response variable specifically and what model was used to model this response?  </a:t>
            </a:r>
          </a:p>
          <a:p>
            <a:pPr marL="514350" indent="-514350">
              <a:buAutoNum type="arabicPeriod"/>
            </a:pPr>
            <a:r>
              <a:rPr lang="en-US" dirty="0"/>
              <a:t>What software was employed in this study?  Could a different software / language have been used?  What would you have preferred?  If you would have preferred SAS, what procedure would you have used?  If R, what package / function would you have used? If Python, what library and function would you have used?  Feel free to describe the tools you would have used different software / languages as well.  </a:t>
            </a:r>
          </a:p>
          <a:p>
            <a:pPr marL="514350" indent="-514350">
              <a:buAutoNum type="arabicPeriod"/>
            </a:pPr>
            <a:r>
              <a:rPr lang="en-US" dirty="0"/>
              <a:t>What variable selection method(s) was/were used?  What were the specifics? </a:t>
            </a:r>
          </a:p>
          <a:p>
            <a:pPr marL="514350" indent="-514350">
              <a:buAutoNum type="arabicPeriod"/>
            </a:pPr>
            <a:r>
              <a:rPr lang="en-US" dirty="0"/>
              <a:t>What were the details of the cross validation technique used?  Was there a reason why specific values were chosen? </a:t>
            </a:r>
          </a:p>
          <a:p>
            <a:pPr marL="514350" indent="-514350">
              <a:buAutoNum type="arabicPeriod"/>
            </a:pPr>
            <a:r>
              <a:rPr lang="en-US" dirty="0"/>
              <a:t>Sensitivity and Specificity were among the statistics used to evaluate this model / algorithm. What did sensitivity and specificity mean in the context of this study?  Also, to calculate the sensitivity and specificity we need a ”cut-off” or ”threshold” value.  What values were used in this study and what were the corresponding sensitivities and specificities?  </a:t>
            </a:r>
          </a:p>
          <a:p>
            <a:pPr marL="514350" indent="-514350">
              <a:buAutoNum type="arabicPeriod"/>
            </a:pPr>
            <a:r>
              <a:rPr lang="en-US" dirty="0"/>
              <a:t>Table 4 has the odds ratios associated with the significant variables in the model.  Pick two of these and interpret them with their corresponding p-values and confidence intervals.  Write your interpretation as if you are talking with a hospital VP who you assume has weak statistical / data science chops. </a:t>
            </a:r>
          </a:p>
          <a:p>
            <a:pPr marL="514350" indent="-514350">
              <a:buAutoNum type="arabicPeriod"/>
            </a:pPr>
            <a:r>
              <a:rPr lang="en-US" dirty="0"/>
              <a:t>Sensitivity / Specificity / LR / AUC of ROC</a:t>
            </a:r>
          </a:p>
          <a:p>
            <a:pPr marL="514350" indent="-514350">
              <a:buAutoNum type="arabicPeriod"/>
            </a:pPr>
            <a:r>
              <a:rPr lang="en-US" dirty="0"/>
              <a:t>Cost Analysis: Review again the </a:t>
            </a:r>
            <a:r>
              <a:rPr lang="en-US" b="1" dirty="0"/>
              <a:t>Cost</a:t>
            </a:r>
            <a:r>
              <a:rPr lang="en-US" dirty="0"/>
              <a:t> and </a:t>
            </a:r>
            <a:r>
              <a:rPr lang="en-US" b="1" dirty="0"/>
              <a:t>Conclusion</a:t>
            </a:r>
            <a:r>
              <a:rPr lang="en-US" dirty="0"/>
              <a:t> sections at the end of the paper.  Which is more costly, a false negative or a false positive?  (assume “positive” means classifying a patient to readmit and thus receive an intervention.)</a:t>
            </a:r>
          </a:p>
          <a:p>
            <a:pPr marL="514350" indent="-514350">
              <a:buAutoNum type="arabicPeriod"/>
            </a:pPr>
            <a:r>
              <a:rPr lang="en-US" dirty="0"/>
              <a:t>BONUS: The VP of this hospital would like to know if it will be useful to employ this model and if so, what he estimated cost savings / advantages are estimated to be.  As a starting point, she has asked you to to assume that the cost of an intervention is $500 and the cost of readmission to the hospital is $30,000.  She also asked you to assume that 20% of patients will readmit at least once in the following year (we just don’t know which ones) and that there will be 20,000 patients next year. Given this information and the performance of the model given in this paper, create a one or two slide presentation to the VP. </a:t>
            </a:r>
          </a:p>
          <a:p>
            <a:pPr marL="514350" indent="-514350">
              <a:buAutoNum type="arabicPeriod"/>
            </a:pPr>
            <a:endParaRPr lang="en-US" dirty="0"/>
          </a:p>
        </p:txBody>
      </p:sp>
    </p:spTree>
    <p:extLst>
      <p:ext uri="{BB962C8B-B14F-4D97-AF65-F5344CB8AC3E}">
        <p14:creationId xmlns:p14="http://schemas.microsoft.com/office/powerpoint/2010/main" val="76133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1E59-12BF-4BE9-9710-B30D79F95A75}"/>
              </a:ext>
            </a:extLst>
          </p:cNvPr>
          <p:cNvSpPr>
            <a:spLocks noGrp="1"/>
          </p:cNvSpPr>
          <p:nvPr>
            <p:ph type="title"/>
          </p:nvPr>
        </p:nvSpPr>
        <p:spPr/>
        <p:txBody>
          <a:bodyPr/>
          <a:lstStyle/>
          <a:p>
            <a:r>
              <a:rPr lang="en-US" dirty="0"/>
              <a:t>Q1. Goal of study</a:t>
            </a:r>
          </a:p>
        </p:txBody>
      </p:sp>
      <p:sp>
        <p:nvSpPr>
          <p:cNvPr id="3" name="Content Placeholder 2">
            <a:extLst>
              <a:ext uri="{FF2B5EF4-FFF2-40B4-BE49-F238E27FC236}">
                <a16:creationId xmlns:a16="http://schemas.microsoft.com/office/drawing/2014/main" id="{85D8BA5A-8D86-480A-A036-CB99A66E5FC3}"/>
              </a:ext>
            </a:extLst>
          </p:cNvPr>
          <p:cNvSpPr>
            <a:spLocks noGrp="1"/>
          </p:cNvSpPr>
          <p:nvPr>
            <p:ph idx="1"/>
          </p:nvPr>
        </p:nvSpPr>
        <p:spPr/>
        <p:txBody>
          <a:bodyPr/>
          <a:lstStyle/>
          <a:p>
            <a:r>
              <a:rPr lang="en-US" dirty="0"/>
              <a:t>Identify patients at risk for readmission and who would therefore benefit from case-management from an statistical algorithm from routine inpatient data.</a:t>
            </a:r>
          </a:p>
          <a:p>
            <a:pPr marL="0" indent="0">
              <a:buNone/>
            </a:pPr>
            <a:endParaRPr lang="en-US" dirty="0"/>
          </a:p>
        </p:txBody>
      </p:sp>
    </p:spTree>
    <p:extLst>
      <p:ext uri="{BB962C8B-B14F-4D97-AF65-F5344CB8AC3E}">
        <p14:creationId xmlns:p14="http://schemas.microsoft.com/office/powerpoint/2010/main" val="277481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F827-F73F-4AF2-9627-F74B08F1C071}"/>
              </a:ext>
            </a:extLst>
          </p:cNvPr>
          <p:cNvSpPr>
            <a:spLocks noGrp="1"/>
          </p:cNvSpPr>
          <p:nvPr>
            <p:ph type="title"/>
          </p:nvPr>
        </p:nvSpPr>
        <p:spPr/>
        <p:txBody>
          <a:bodyPr/>
          <a:lstStyle/>
          <a:p>
            <a:r>
              <a:rPr lang="en-US" dirty="0"/>
              <a:t>Q2 Data and ethical questions</a:t>
            </a:r>
          </a:p>
        </p:txBody>
      </p:sp>
      <p:sp>
        <p:nvSpPr>
          <p:cNvPr id="3" name="Content Placeholder 2">
            <a:extLst>
              <a:ext uri="{FF2B5EF4-FFF2-40B4-BE49-F238E27FC236}">
                <a16:creationId xmlns:a16="http://schemas.microsoft.com/office/drawing/2014/main" id="{34857103-4B98-4D8D-A294-9002564BA433}"/>
              </a:ext>
            </a:extLst>
          </p:cNvPr>
          <p:cNvSpPr>
            <a:spLocks noGrp="1"/>
          </p:cNvSpPr>
          <p:nvPr>
            <p:ph idx="1"/>
          </p:nvPr>
        </p:nvSpPr>
        <p:spPr/>
        <p:txBody>
          <a:bodyPr/>
          <a:lstStyle/>
          <a:p>
            <a:r>
              <a:rPr lang="en-US" dirty="0"/>
              <a:t>Demographic characteristics were obtained from the trigger admission and included age, sex, Indigenous status, marital status, socioeconomic status and rurality (as a potential marker of access to hospital care).</a:t>
            </a:r>
          </a:p>
          <a:p>
            <a:r>
              <a:rPr lang="en-US" dirty="0"/>
              <a:t>There was not ethical considerations since the data collected could not identify (or potentially identify) an individual patient and because all analyses were completed on Queensland Health premises by a Queensland Health employee.</a:t>
            </a:r>
          </a:p>
          <a:p>
            <a:endParaRPr lang="en-US" dirty="0"/>
          </a:p>
          <a:p>
            <a:endParaRPr lang="en-US" dirty="0"/>
          </a:p>
        </p:txBody>
      </p:sp>
    </p:spTree>
    <p:extLst>
      <p:ext uri="{BB962C8B-B14F-4D97-AF65-F5344CB8AC3E}">
        <p14:creationId xmlns:p14="http://schemas.microsoft.com/office/powerpoint/2010/main" val="160197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8FC0-5F8B-4248-912D-5D568FCB8BD2}"/>
              </a:ext>
            </a:extLst>
          </p:cNvPr>
          <p:cNvSpPr>
            <a:spLocks noGrp="1"/>
          </p:cNvSpPr>
          <p:nvPr>
            <p:ph type="title"/>
          </p:nvPr>
        </p:nvSpPr>
        <p:spPr/>
        <p:txBody>
          <a:bodyPr/>
          <a:lstStyle/>
          <a:p>
            <a:r>
              <a:rPr lang="en-US" dirty="0"/>
              <a:t>Q3 Response  variable and model</a:t>
            </a:r>
          </a:p>
        </p:txBody>
      </p:sp>
      <p:sp>
        <p:nvSpPr>
          <p:cNvPr id="3" name="Content Placeholder 2">
            <a:extLst>
              <a:ext uri="{FF2B5EF4-FFF2-40B4-BE49-F238E27FC236}">
                <a16:creationId xmlns:a16="http://schemas.microsoft.com/office/drawing/2014/main" id="{9529222B-69B3-4C2C-B720-60317E81CA29}"/>
              </a:ext>
            </a:extLst>
          </p:cNvPr>
          <p:cNvSpPr>
            <a:spLocks noGrp="1"/>
          </p:cNvSpPr>
          <p:nvPr>
            <p:ph idx="1"/>
          </p:nvPr>
        </p:nvSpPr>
        <p:spPr/>
        <p:txBody>
          <a:bodyPr/>
          <a:lstStyle/>
          <a:p>
            <a:r>
              <a:rPr lang="en-US" dirty="0"/>
              <a:t>Readmission was the response variable</a:t>
            </a:r>
          </a:p>
          <a:p>
            <a:r>
              <a:rPr lang="en-US" dirty="0"/>
              <a:t>Logistic regression in SAS was used to develop the algorithm, 75% training sample selected at random of triggering admissions and validated on the remaining 25%</a:t>
            </a:r>
          </a:p>
          <a:p>
            <a:endParaRPr lang="en-US" dirty="0"/>
          </a:p>
        </p:txBody>
      </p:sp>
    </p:spTree>
    <p:extLst>
      <p:ext uri="{BB962C8B-B14F-4D97-AF65-F5344CB8AC3E}">
        <p14:creationId xmlns:p14="http://schemas.microsoft.com/office/powerpoint/2010/main" val="423537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43D7-FE34-4006-90CD-777D033AD20F}"/>
              </a:ext>
            </a:extLst>
          </p:cNvPr>
          <p:cNvSpPr>
            <a:spLocks noGrp="1"/>
          </p:cNvSpPr>
          <p:nvPr>
            <p:ph type="title"/>
          </p:nvPr>
        </p:nvSpPr>
        <p:spPr/>
        <p:txBody>
          <a:bodyPr/>
          <a:lstStyle/>
          <a:p>
            <a:r>
              <a:rPr lang="en-US" dirty="0"/>
              <a:t>Q4 SOFTWARE</a:t>
            </a:r>
          </a:p>
        </p:txBody>
      </p:sp>
      <p:sp>
        <p:nvSpPr>
          <p:cNvPr id="3" name="Content Placeholder 2">
            <a:extLst>
              <a:ext uri="{FF2B5EF4-FFF2-40B4-BE49-F238E27FC236}">
                <a16:creationId xmlns:a16="http://schemas.microsoft.com/office/drawing/2014/main" id="{2B7A0A1E-3B3B-4C6E-ADA1-AFA673B521E7}"/>
              </a:ext>
            </a:extLst>
          </p:cNvPr>
          <p:cNvSpPr>
            <a:spLocks noGrp="1"/>
          </p:cNvSpPr>
          <p:nvPr>
            <p:ph idx="1"/>
          </p:nvPr>
        </p:nvSpPr>
        <p:spPr/>
        <p:txBody>
          <a:bodyPr/>
          <a:lstStyle/>
          <a:p>
            <a:r>
              <a:rPr lang="en-US" dirty="0"/>
              <a:t>SAS was used in the study.</a:t>
            </a:r>
          </a:p>
          <a:p>
            <a:r>
              <a:rPr lang="en-US" dirty="0"/>
              <a:t>I like using SAS but probably use python since I find it the easiest for me to understand. </a:t>
            </a:r>
            <a:r>
              <a:rPr lang="en-US" dirty="0" err="1"/>
              <a:t>Scikit</a:t>
            </a:r>
            <a:r>
              <a:rPr lang="en-US" dirty="0"/>
              <a:t>-learn library is good for logistic regression and classification. Pandas and </a:t>
            </a:r>
            <a:r>
              <a:rPr lang="en-US" dirty="0" err="1"/>
              <a:t>numpy</a:t>
            </a:r>
            <a:r>
              <a:rPr lang="en-US" dirty="0"/>
              <a:t> also for looking at the data.</a:t>
            </a:r>
          </a:p>
        </p:txBody>
      </p:sp>
    </p:spTree>
    <p:extLst>
      <p:ext uri="{BB962C8B-B14F-4D97-AF65-F5344CB8AC3E}">
        <p14:creationId xmlns:p14="http://schemas.microsoft.com/office/powerpoint/2010/main" val="84554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B836-3B17-4F8C-9E0A-5D95100173EF}"/>
              </a:ext>
            </a:extLst>
          </p:cNvPr>
          <p:cNvSpPr>
            <a:spLocks noGrp="1"/>
          </p:cNvSpPr>
          <p:nvPr>
            <p:ph type="title"/>
          </p:nvPr>
        </p:nvSpPr>
        <p:spPr/>
        <p:txBody>
          <a:bodyPr/>
          <a:lstStyle/>
          <a:p>
            <a:r>
              <a:rPr lang="en-US" dirty="0"/>
              <a:t>Q5 Selection Methods</a:t>
            </a:r>
          </a:p>
        </p:txBody>
      </p:sp>
      <p:sp>
        <p:nvSpPr>
          <p:cNvPr id="3" name="Content Placeholder 2">
            <a:extLst>
              <a:ext uri="{FF2B5EF4-FFF2-40B4-BE49-F238E27FC236}">
                <a16:creationId xmlns:a16="http://schemas.microsoft.com/office/drawing/2014/main" id="{207D4BD5-9C66-4D3D-9520-7299C18C9C43}"/>
              </a:ext>
            </a:extLst>
          </p:cNvPr>
          <p:cNvSpPr>
            <a:spLocks noGrp="1"/>
          </p:cNvSpPr>
          <p:nvPr>
            <p:ph idx="1"/>
          </p:nvPr>
        </p:nvSpPr>
        <p:spPr/>
        <p:txBody>
          <a:bodyPr/>
          <a:lstStyle/>
          <a:p>
            <a:r>
              <a:rPr lang="en-US" dirty="0"/>
              <a:t>Hosmer and </a:t>
            </a:r>
            <a:r>
              <a:rPr lang="en-US" dirty="0" err="1"/>
              <a:t>Lemeshow</a:t>
            </a:r>
            <a:r>
              <a:rPr lang="en-US" dirty="0"/>
              <a:t> was the  purposeful variable selection used. The test compares the expected and observed number of events in bins defined by the predicted probability of the outcome.</a:t>
            </a:r>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8984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FFCD-9BFF-4C01-80A8-371A6ED79348}"/>
              </a:ext>
            </a:extLst>
          </p:cNvPr>
          <p:cNvSpPr>
            <a:spLocks noGrp="1"/>
          </p:cNvSpPr>
          <p:nvPr>
            <p:ph type="title"/>
          </p:nvPr>
        </p:nvSpPr>
        <p:spPr/>
        <p:txBody>
          <a:bodyPr/>
          <a:lstStyle/>
          <a:p>
            <a:r>
              <a:rPr lang="en-US" dirty="0"/>
              <a:t>Q6 Cross Validation</a:t>
            </a:r>
          </a:p>
        </p:txBody>
      </p:sp>
      <p:sp>
        <p:nvSpPr>
          <p:cNvPr id="3" name="Content Placeholder 2">
            <a:extLst>
              <a:ext uri="{FF2B5EF4-FFF2-40B4-BE49-F238E27FC236}">
                <a16:creationId xmlns:a16="http://schemas.microsoft.com/office/drawing/2014/main" id="{AD6A5EC8-A710-470E-8EE2-F9DA8E6B25FF}"/>
              </a:ext>
            </a:extLst>
          </p:cNvPr>
          <p:cNvSpPr>
            <a:spLocks noGrp="1"/>
          </p:cNvSpPr>
          <p:nvPr>
            <p:ph idx="1"/>
          </p:nvPr>
        </p:nvSpPr>
        <p:spPr/>
        <p:txBody>
          <a:bodyPr/>
          <a:lstStyle/>
          <a:p>
            <a:r>
              <a:rPr lang="en-US" dirty="0"/>
              <a:t>Variables were considered as candidates for the model if they were univariately significant at alpha &lt; 0.25. They retained variables that remained significant at alpha &lt; 0.10, as well as those that were identified as confounders(20).</a:t>
            </a:r>
          </a:p>
        </p:txBody>
      </p:sp>
    </p:spTree>
    <p:extLst>
      <p:ext uri="{BB962C8B-B14F-4D97-AF65-F5344CB8AC3E}">
        <p14:creationId xmlns:p14="http://schemas.microsoft.com/office/powerpoint/2010/main" val="1283827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1316</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Unit 9: Health Care </vt:lpstr>
      <vt:lpstr>Analytics in Health Care:  Applying Modeling and Inference</vt:lpstr>
      <vt:lpstr>Questions to Address With Respect to the Paper </vt:lpstr>
      <vt:lpstr>Q1. Goal of study</vt:lpstr>
      <vt:lpstr>Q2 Data and ethical questions</vt:lpstr>
      <vt:lpstr>Q3 Response  variable and model</vt:lpstr>
      <vt:lpstr>Q4 SOFTWARE</vt:lpstr>
      <vt:lpstr>Q5 Selection Methods</vt:lpstr>
      <vt:lpstr>Q6 Cross Validation</vt:lpstr>
      <vt:lpstr>Q7 Sensitivity &amp; Specificity</vt:lpstr>
      <vt:lpstr>Q8 Odds Ratios</vt:lpstr>
      <vt:lpstr>Q9 ROC</vt:lpstr>
      <vt:lpstr>Q10 Cost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Health Care</dc:title>
  <dc:creator>Microsoft Office User</dc:creator>
  <cp:lastModifiedBy>che</cp:lastModifiedBy>
  <cp:revision>24</cp:revision>
  <dcterms:created xsi:type="dcterms:W3CDTF">2019-10-18T17:26:21Z</dcterms:created>
  <dcterms:modified xsi:type="dcterms:W3CDTF">2019-10-24T14:20:37Z</dcterms:modified>
</cp:coreProperties>
</file>