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532" r:id="rId4"/>
    <p:sldId id="536" r:id="rId5"/>
    <p:sldId id="259" r:id="rId6"/>
    <p:sldId id="535" r:id="rId7"/>
    <p:sldId id="537" r:id="rId8"/>
    <p:sldId id="260" r:id="rId9"/>
    <p:sldId id="539" r:id="rId10"/>
    <p:sldId id="531" r:id="rId11"/>
    <p:sldId id="538" r:id="rId12"/>
    <p:sldId id="528" r:id="rId13"/>
    <p:sldId id="529" r:id="rId14"/>
    <p:sldId id="533" r:id="rId15"/>
    <p:sldId id="534" r:id="rId16"/>
    <p:sldId id="52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76" d="100"/>
          <a:sy n="76" d="100"/>
        </p:scale>
        <p:origin x="10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10/10/2019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nsportfindings.org/article/6945-dodgr-an-r-package-for-network-flow-aggregation" TargetMode="External"/><Relationship Id="rId2" Type="http://schemas.openxmlformats.org/officeDocument/2006/relationships/hyperlink" Target="https://www.youtube.com/watch?v=gIXNTebJOe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7</a:t>
            </a:r>
          </a:p>
        </p:txBody>
      </p:sp>
      <p:sp>
        <p:nvSpPr>
          <p:cNvPr id="4" name="Rectangle 3">
            <a:extLst>
              <a:ext uri="{FF2B5EF4-FFF2-40B4-BE49-F238E27FC236}">
                <a16:creationId xmlns:a16="http://schemas.microsoft.com/office/drawing/2014/main" id="{345DBED6-F9E5-F74B-BFF8-F1C9B1E72533}"/>
              </a:ext>
            </a:extLst>
          </p:cNvPr>
          <p:cNvSpPr/>
          <p:nvPr/>
        </p:nvSpPr>
        <p:spPr>
          <a:xfrm>
            <a:off x="9513650" y="3429000"/>
            <a:ext cx="5243209" cy="646331"/>
          </a:xfrm>
          <a:prstGeom prst="rect">
            <a:avLst/>
          </a:prstGeom>
        </p:spPr>
        <p:txBody>
          <a:bodyPr wrap="square">
            <a:spAutoFit/>
          </a:bodyPr>
          <a:lstStyle/>
          <a:p>
            <a:r>
              <a:rPr lang="en-US" dirty="0">
                <a:hlinkClick r:id="rId2"/>
              </a:rPr>
              <a:t>Case Study / Example</a:t>
            </a:r>
          </a:p>
          <a:p>
            <a:r>
              <a:rPr lang="en-US" dirty="0">
                <a:hlinkClick r:id="rId2"/>
              </a:rPr>
              <a:t>https://www.youtube.com/watch?v=gIXNTebJOe8</a:t>
            </a:r>
            <a:endParaRPr lang="en-US" dirty="0"/>
          </a:p>
        </p:txBody>
      </p:sp>
      <p:sp>
        <p:nvSpPr>
          <p:cNvPr id="5" name="Rectangle 4">
            <a:extLst>
              <a:ext uri="{FF2B5EF4-FFF2-40B4-BE49-F238E27FC236}">
                <a16:creationId xmlns:a16="http://schemas.microsoft.com/office/drawing/2014/main" id="{DCE0AF2A-3D16-8F47-9CD0-A7D57F9CBBBE}"/>
              </a:ext>
            </a:extLst>
          </p:cNvPr>
          <p:cNvSpPr/>
          <p:nvPr/>
        </p:nvSpPr>
        <p:spPr>
          <a:xfrm>
            <a:off x="9513650" y="5151978"/>
            <a:ext cx="9679021" cy="646331"/>
          </a:xfrm>
          <a:prstGeom prst="rect">
            <a:avLst/>
          </a:prstGeom>
        </p:spPr>
        <p:txBody>
          <a:bodyPr wrap="square">
            <a:spAutoFit/>
          </a:bodyPr>
          <a:lstStyle/>
          <a:p>
            <a:r>
              <a:rPr lang="en-US" dirty="0">
                <a:hlinkClick r:id="rId3"/>
              </a:rPr>
              <a:t>R Package for Network Flow</a:t>
            </a:r>
          </a:p>
          <a:p>
            <a:r>
              <a:rPr lang="en-US" dirty="0">
                <a:hlinkClick r:id="rId3"/>
              </a:rPr>
              <a:t>https://transportfindings.org/article/6945-dodgr-an-r-package-for-network-flow-aggregation</a:t>
            </a:r>
            <a:endParaRPr lang="en-US" dirty="0"/>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3CF86-BDB5-474B-9D1C-074ACEEA09E7}"/>
              </a:ext>
            </a:extLst>
          </p:cNvPr>
          <p:cNvSpPr>
            <a:spLocks noGrp="1"/>
          </p:cNvSpPr>
          <p:nvPr>
            <p:ph type="title"/>
          </p:nvPr>
        </p:nvSpPr>
        <p:spPr>
          <a:xfrm>
            <a:off x="409763" y="433545"/>
            <a:ext cx="8354890" cy="930447"/>
          </a:xfrm>
        </p:spPr>
        <p:txBody>
          <a:bodyPr vert="horz" lIns="91440" tIns="45720" rIns="91440" bIns="45720" rtlCol="0" anchor="b">
            <a:normAutofit/>
          </a:bodyPr>
          <a:lstStyle/>
          <a:p>
            <a:pPr algn="ctr"/>
            <a:r>
              <a:rPr lang="en-US" sz="4700" dirty="0">
                <a:solidFill>
                  <a:srgbClr val="FFFFFF"/>
                </a:solidFill>
              </a:rPr>
              <a:t>Using </a:t>
            </a:r>
            <a:r>
              <a:rPr lang="en-US" sz="4700" dirty="0" err="1">
                <a:solidFill>
                  <a:srgbClr val="FFFFFF"/>
                </a:solidFill>
              </a:rPr>
              <a:t>Linprog</a:t>
            </a:r>
            <a:r>
              <a:rPr lang="en-US" sz="4700" dirty="0">
                <a:solidFill>
                  <a:srgbClr val="FFFFFF"/>
                </a:solidFill>
              </a:rPr>
              <a:t> Package </a:t>
            </a:r>
            <a:r>
              <a:rPr lang="en-US" sz="4700" dirty="0" err="1">
                <a:solidFill>
                  <a:srgbClr val="FFFFFF"/>
                </a:solidFill>
              </a:rPr>
              <a:t>inR</a:t>
            </a:r>
            <a:endParaRPr lang="en-US" sz="4700" dirty="0">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DFCF56B3-BA59-4559-AE39-15347BAE62BC}"/>
              </a:ext>
            </a:extLst>
          </p:cNvPr>
          <p:cNvPicPr>
            <a:picLocks noChangeAspect="1"/>
          </p:cNvPicPr>
          <p:nvPr/>
        </p:nvPicPr>
        <p:blipFill>
          <a:blip r:embed="rId2"/>
          <a:stretch>
            <a:fillRect/>
          </a:stretch>
        </p:blipFill>
        <p:spPr>
          <a:xfrm>
            <a:off x="313437" y="2426818"/>
            <a:ext cx="396241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4D71C5EA-4FD4-4667-BC0B-3E6F6C842523}"/>
              </a:ext>
            </a:extLst>
          </p:cNvPr>
          <p:cNvPicPr>
            <a:picLocks noGrp="1" noChangeAspect="1"/>
          </p:cNvPicPr>
          <p:nvPr>
            <p:ph idx="1"/>
          </p:nvPr>
        </p:nvPicPr>
        <p:blipFill>
          <a:blip r:embed="rId3"/>
          <a:stretch>
            <a:fillRect/>
          </a:stretch>
        </p:blipFill>
        <p:spPr>
          <a:xfrm>
            <a:off x="4833804" y="3429000"/>
            <a:ext cx="4091938" cy="1724091"/>
          </a:xfrm>
          <a:prstGeom prst="rect">
            <a:avLst/>
          </a:prstGeom>
        </p:spPr>
      </p:pic>
    </p:spTree>
    <p:extLst>
      <p:ext uri="{BB962C8B-B14F-4D97-AF65-F5344CB8AC3E}">
        <p14:creationId xmlns:p14="http://schemas.microsoft.com/office/powerpoint/2010/main" val="12781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628650" y="365126"/>
            <a:ext cx="7886700" cy="1325563"/>
          </a:xfrm>
        </p:spPr>
        <p:txBody>
          <a:bodyPr/>
          <a:lstStyle/>
          <a:p>
            <a:r>
              <a:rPr lang="en-US"/>
              <a:t>Activity 4: Solve Network Flow</a:t>
            </a:r>
            <a:endParaRPr lang="en-US" dirty="0"/>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a:bodyPr>
          <a:lstStyle/>
          <a:p>
            <a:endParaRPr lang="en-US" dirty="0"/>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a:hlinkClick r:id="rId2"/>
              </a:rPr>
              <a:t>https://www.oag.com/on-time-performance-dashboards</a:t>
            </a:r>
            <a:endParaRPr lang="en-US" dirty="0"/>
          </a:p>
        </p:txBody>
      </p:sp>
    </p:spTree>
    <p:extLst>
      <p:ext uri="{BB962C8B-B14F-4D97-AF65-F5344CB8AC3E}">
        <p14:creationId xmlns:p14="http://schemas.microsoft.com/office/powerpoint/2010/main" val="281303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5: Optimization Experience?</a:t>
            </a:r>
          </a:p>
        </p:txBody>
      </p:sp>
      <p:sp>
        <p:nvSpPr>
          <p:cNvPr id="6" name="Content Placeholder 2">
            <a:extLst>
              <a:ext uri="{FF2B5EF4-FFF2-40B4-BE49-F238E27FC236}">
                <a16:creationId xmlns:a16="http://schemas.microsoft.com/office/drawing/2014/main" id="{335B0392-DC6A-BC48-B143-F632D70723ED}"/>
              </a:ext>
            </a:extLst>
          </p:cNvPr>
          <p:cNvSpPr>
            <a:spLocks noGrp="1"/>
          </p:cNvSpPr>
          <p:nvPr>
            <p:ph idx="1"/>
          </p:nvPr>
        </p:nvSpPr>
        <p:spPr>
          <a:xfrm>
            <a:off x="628650" y="1420238"/>
            <a:ext cx="7886700" cy="4756725"/>
          </a:xfrm>
        </p:spPr>
        <p:txBody>
          <a:bodyPr>
            <a:normAutofit/>
          </a:bodyPr>
          <a:lstStyle/>
          <a:p>
            <a:endParaRPr lang="en-US" dirty="0"/>
          </a:p>
        </p:txBody>
      </p:sp>
    </p:spTree>
    <p:extLst>
      <p:ext uri="{BB962C8B-B14F-4D97-AF65-F5344CB8AC3E}">
        <p14:creationId xmlns:p14="http://schemas.microsoft.com/office/powerpoint/2010/main" val="302391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747-A386-C841-8DE1-83AA534C850C}"/>
              </a:ext>
            </a:extLst>
          </p:cNvPr>
          <p:cNvSpPr>
            <a:spLocks noGrp="1"/>
          </p:cNvSpPr>
          <p:nvPr>
            <p:ph type="title"/>
          </p:nvPr>
        </p:nvSpPr>
        <p:spPr/>
        <p:txBody>
          <a:bodyPr>
            <a:normAutofit/>
          </a:bodyPr>
          <a:lstStyle/>
          <a:p>
            <a:r>
              <a:rPr lang="en-US" dirty="0"/>
              <a:t>Activity 6: </a:t>
            </a:r>
            <a:br>
              <a:rPr lang="en-US" dirty="0"/>
            </a:br>
            <a:r>
              <a:rPr lang="en-US" dirty="0"/>
              <a:t>Optimization in Practice </a:t>
            </a:r>
          </a:p>
        </p:txBody>
      </p:sp>
      <p:sp>
        <p:nvSpPr>
          <p:cNvPr id="3" name="Content Placeholder 2">
            <a:extLst>
              <a:ext uri="{FF2B5EF4-FFF2-40B4-BE49-F238E27FC236}">
                <a16:creationId xmlns:a16="http://schemas.microsoft.com/office/drawing/2014/main" id="{2D7843E3-84D4-E547-B970-D253A9F5F4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146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747-A386-C841-8DE1-83AA534C850C}"/>
              </a:ext>
            </a:extLst>
          </p:cNvPr>
          <p:cNvSpPr>
            <a:spLocks noGrp="1"/>
          </p:cNvSpPr>
          <p:nvPr>
            <p:ph type="title"/>
          </p:nvPr>
        </p:nvSpPr>
        <p:spPr/>
        <p:txBody>
          <a:bodyPr>
            <a:normAutofit/>
          </a:bodyPr>
          <a:lstStyle/>
          <a:p>
            <a:r>
              <a:rPr lang="en-US" dirty="0"/>
              <a:t>Bonus</a:t>
            </a:r>
          </a:p>
        </p:txBody>
      </p:sp>
      <p:sp>
        <p:nvSpPr>
          <p:cNvPr id="3" name="Content Placeholder 2">
            <a:extLst>
              <a:ext uri="{FF2B5EF4-FFF2-40B4-BE49-F238E27FC236}">
                <a16:creationId xmlns:a16="http://schemas.microsoft.com/office/drawing/2014/main" id="{2D7843E3-84D4-E547-B970-D253A9F5F4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932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 </a:t>
            </a:r>
            <a:br>
              <a:rPr lang="en-US" dirty="0"/>
            </a:br>
            <a:r>
              <a:rPr lang="en-US" dirty="0"/>
              <a:t>Graphical Method to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692615"/>
            <a:ext cx="8416553" cy="1750978"/>
          </a:xfrm>
        </p:spPr>
        <p:txBody>
          <a:bodyPr>
            <a:normAutofit fontScale="85000" lnSpcReduction="10000"/>
          </a:bodyPr>
          <a:lstStyle/>
          <a:p>
            <a:pPr marL="514350" indent="-514350">
              <a:buAutoNum type="arabicPeriod"/>
            </a:pPr>
            <a:r>
              <a:rPr lang="en-US" dirty="0"/>
              <a:t>Keeping with the manufacturing problem (below), make a coordinate plane and plot and use the graphical method introduced by Rusty to solve the problem as it is written below.  You may plot this by hand on paper and provide a pic or you may use software and provide screen shots.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rotWithShape="1">
          <a:blip r:embed="rId2"/>
          <a:srcRect b="35280"/>
          <a:stretch/>
        </p:blipFill>
        <p:spPr>
          <a:xfrm>
            <a:off x="1892713" y="3618690"/>
            <a:ext cx="5358573" cy="2048714"/>
          </a:xfrm>
          <a:prstGeom prst="rect">
            <a:avLst/>
          </a:prstGeom>
        </p:spPr>
      </p:pic>
    </p:spTree>
    <p:extLst>
      <p:ext uri="{BB962C8B-B14F-4D97-AF65-F5344CB8AC3E}">
        <p14:creationId xmlns:p14="http://schemas.microsoft.com/office/powerpoint/2010/main" val="78247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DB468-FA45-4C1C-82CA-93DDA324F9D5}"/>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r>
              <a:rPr lang="en-US" sz="4200" kern="1200">
                <a:solidFill>
                  <a:srgbClr val="FFFFFF"/>
                </a:solidFill>
                <a:latin typeface="+mj-lt"/>
                <a:ea typeface="+mj-ea"/>
                <a:cs typeface="+mj-cs"/>
              </a:rPr>
              <a:t>Graph for Activity 1</a:t>
            </a:r>
          </a:p>
        </p:txBody>
      </p:sp>
      <p:cxnSp>
        <p:nvCxnSpPr>
          <p:cNvPr id="17"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text on a white background&#10;&#10;Description automatically generated">
            <a:extLst>
              <a:ext uri="{FF2B5EF4-FFF2-40B4-BE49-F238E27FC236}">
                <a16:creationId xmlns:a16="http://schemas.microsoft.com/office/drawing/2014/main" id="{DD906010-747F-45E5-8E34-FD46A4E67182}"/>
              </a:ext>
            </a:extLst>
          </p:cNvPr>
          <p:cNvPicPr>
            <a:picLocks noGrp="1" noChangeAspect="1"/>
          </p:cNvPicPr>
          <p:nvPr>
            <p:ph idx="1"/>
          </p:nvPr>
        </p:nvPicPr>
        <p:blipFill>
          <a:blip r:embed="rId2"/>
          <a:stretch>
            <a:fillRect/>
          </a:stretch>
        </p:blipFill>
        <p:spPr>
          <a:xfrm>
            <a:off x="3865366" y="1589786"/>
            <a:ext cx="4915159" cy="3686369"/>
          </a:xfrm>
          <a:prstGeom prst="rect">
            <a:avLst/>
          </a:prstGeom>
        </p:spPr>
      </p:pic>
    </p:spTree>
    <p:extLst>
      <p:ext uri="{BB962C8B-B14F-4D97-AF65-F5344CB8AC3E}">
        <p14:creationId xmlns:p14="http://schemas.microsoft.com/office/powerpoint/2010/main" val="154333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3"/>
            <a:ext cx="8416553" cy="1750978"/>
          </a:xfrm>
        </p:spPr>
        <p:txBody>
          <a:bodyPr>
            <a:normAutofit fontScale="70000" lnSpcReduction="20000"/>
          </a:bodyPr>
          <a:lstStyle/>
          <a:p>
            <a:pPr marL="514350" indent="-514350">
              <a:buAutoNum type="arabicPeriod"/>
            </a:pPr>
            <a:r>
              <a:rPr lang="en-US" dirty="0"/>
              <a:t>If you have not done so, ”code” in Excel Solver to solve the problems that Rusty Burlingame showed in 7.4.  No slide necessary here… this is an exercise to get the practice necessary to master the ideas.</a:t>
            </a:r>
          </a:p>
          <a:p>
            <a:pPr marL="514350" indent="-514350">
              <a:buAutoNum type="arabicPeriod"/>
            </a:pPr>
            <a:r>
              <a:rPr lang="en-US" dirty="0"/>
              <a:t>In his Excel Solver video (7.4) Rusty solved the manufacturing problem (tables and chairs).  However there were some variations / additional questions asked (make any reasonable assumptions you need to answer to problem).  Answer those two questions on a slide or two!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2005265" y="3424137"/>
            <a:ext cx="5063247" cy="2991066"/>
          </a:xfrm>
          <a:prstGeom prst="rect">
            <a:avLst/>
          </a:prstGeom>
        </p:spPr>
      </p:pic>
      <p:sp>
        <p:nvSpPr>
          <p:cNvPr id="6" name="Rectangle 5">
            <a:extLst>
              <a:ext uri="{FF2B5EF4-FFF2-40B4-BE49-F238E27FC236}">
                <a16:creationId xmlns:a16="http://schemas.microsoft.com/office/drawing/2014/main" id="{DBFE5FD5-8A14-8747-A137-B3519921422E}"/>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20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538068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86E13-5BCC-445D-8506-C0E6C33A03E7}"/>
              </a:ext>
            </a:extLst>
          </p:cNvPr>
          <p:cNvSpPr>
            <a:spLocks noGrp="1"/>
          </p:cNvSpPr>
          <p:nvPr>
            <p:ph type="title"/>
          </p:nvPr>
        </p:nvSpPr>
        <p:spPr>
          <a:xfrm>
            <a:off x="616137" y="640263"/>
            <a:ext cx="4653738" cy="1344975"/>
          </a:xfrm>
        </p:spPr>
        <p:txBody>
          <a:bodyPr>
            <a:normAutofit fontScale="90000"/>
          </a:bodyPr>
          <a:lstStyle/>
          <a:p>
            <a:r>
              <a:rPr lang="en-US" sz="3500" dirty="0"/>
              <a:t>You can make 2 more tables but with 1 less Chair. Your objective increases by 140</a:t>
            </a:r>
          </a:p>
        </p:txBody>
      </p:sp>
      <p:sp>
        <p:nvSpPr>
          <p:cNvPr id="3" name="Content Placeholder 2">
            <a:extLst>
              <a:ext uri="{FF2B5EF4-FFF2-40B4-BE49-F238E27FC236}">
                <a16:creationId xmlns:a16="http://schemas.microsoft.com/office/drawing/2014/main" id="{FBE52EDD-4AAD-4E65-A015-D987BC6076E1}"/>
              </a:ext>
            </a:extLst>
          </p:cNvPr>
          <p:cNvSpPr>
            <a:spLocks noGrp="1"/>
          </p:cNvSpPr>
          <p:nvPr>
            <p:ph idx="1"/>
          </p:nvPr>
        </p:nvSpPr>
        <p:spPr>
          <a:xfrm>
            <a:off x="616136" y="2304325"/>
            <a:ext cx="4653738" cy="3444354"/>
          </a:xfrm>
        </p:spPr>
        <p:txBody>
          <a:bodyPr>
            <a:normAutofit/>
          </a:bodyPr>
          <a:lstStyle/>
          <a:p>
            <a:r>
              <a:rPr lang="en-US" sz="2100" dirty="0"/>
              <a:t>Original </a:t>
            </a:r>
          </a:p>
          <a:p>
            <a:endParaRPr lang="en-US" sz="2100" dirty="0"/>
          </a:p>
          <a:p>
            <a:endParaRPr lang="en-US" sz="2100" dirty="0"/>
          </a:p>
          <a:p>
            <a:endParaRPr lang="en-US" sz="2100" dirty="0"/>
          </a:p>
          <a:p>
            <a:endParaRPr lang="en-US" sz="2100" dirty="0"/>
          </a:p>
          <a:p>
            <a:r>
              <a:rPr lang="en-US" sz="2100" dirty="0"/>
              <a:t>With 3 extra wood </a:t>
            </a:r>
          </a:p>
        </p:txBody>
      </p:sp>
      <p:pic>
        <p:nvPicPr>
          <p:cNvPr id="5" name="Picture 4" descr="A screenshot of a cell phone&#10;&#10;Description automatically generated">
            <a:extLst>
              <a:ext uri="{FF2B5EF4-FFF2-40B4-BE49-F238E27FC236}">
                <a16:creationId xmlns:a16="http://schemas.microsoft.com/office/drawing/2014/main" id="{3FBFD449-0D8D-4069-8EB7-0FDCF2E3A371}"/>
              </a:ext>
            </a:extLst>
          </p:cNvPr>
          <p:cNvPicPr>
            <a:picLocks noChangeAspect="1"/>
          </p:cNvPicPr>
          <p:nvPr/>
        </p:nvPicPr>
        <p:blipFill>
          <a:blip r:embed="rId2"/>
          <a:stretch>
            <a:fillRect/>
          </a:stretch>
        </p:blipFill>
        <p:spPr>
          <a:xfrm>
            <a:off x="5859529" y="2183638"/>
            <a:ext cx="3031807" cy="133353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D1E0FDD-FAC7-4FC2-ADAD-78CCD5F32A9F}"/>
              </a:ext>
            </a:extLst>
          </p:cNvPr>
          <p:cNvPicPr>
            <a:picLocks noChangeAspect="1"/>
          </p:cNvPicPr>
          <p:nvPr/>
        </p:nvPicPr>
        <p:blipFill>
          <a:blip r:embed="rId3"/>
          <a:stretch>
            <a:fillRect/>
          </a:stretch>
        </p:blipFill>
        <p:spPr>
          <a:xfrm>
            <a:off x="5859530" y="4307140"/>
            <a:ext cx="3031807" cy="1441539"/>
          </a:xfrm>
          <a:prstGeom prst="rect">
            <a:avLst/>
          </a:prstGeom>
        </p:spPr>
      </p:pic>
    </p:spTree>
    <p:extLst>
      <p:ext uri="{BB962C8B-B14F-4D97-AF65-F5344CB8AC3E}">
        <p14:creationId xmlns:p14="http://schemas.microsoft.com/office/powerpoint/2010/main" val="2934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321176"/>
            <a:ext cx="5380685"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1C3A5-173F-480E-B0E9-1EFEBD8F7670}"/>
              </a:ext>
            </a:extLst>
          </p:cNvPr>
          <p:cNvSpPr>
            <a:spLocks noGrp="1"/>
          </p:cNvSpPr>
          <p:nvPr>
            <p:ph type="title"/>
          </p:nvPr>
        </p:nvSpPr>
        <p:spPr>
          <a:xfrm>
            <a:off x="616137" y="640263"/>
            <a:ext cx="4653738" cy="1344975"/>
          </a:xfrm>
        </p:spPr>
        <p:txBody>
          <a:bodyPr>
            <a:normAutofit fontScale="90000"/>
          </a:bodyPr>
          <a:lstStyle/>
          <a:p>
            <a:r>
              <a:rPr lang="en-US" sz="3500" dirty="0"/>
              <a:t>You can make 1 more table but 1 less Chair. Objective goes up by 40</a:t>
            </a:r>
          </a:p>
        </p:txBody>
      </p:sp>
      <p:sp>
        <p:nvSpPr>
          <p:cNvPr id="3" name="Content Placeholder 2">
            <a:extLst>
              <a:ext uri="{FF2B5EF4-FFF2-40B4-BE49-F238E27FC236}">
                <a16:creationId xmlns:a16="http://schemas.microsoft.com/office/drawing/2014/main" id="{805E0E74-CB3C-406F-9165-3DF7E45E3C71}"/>
              </a:ext>
            </a:extLst>
          </p:cNvPr>
          <p:cNvSpPr>
            <a:spLocks noGrp="1"/>
          </p:cNvSpPr>
          <p:nvPr>
            <p:ph idx="1"/>
          </p:nvPr>
        </p:nvSpPr>
        <p:spPr>
          <a:xfrm>
            <a:off x="616136" y="2121762"/>
            <a:ext cx="4653738" cy="3626917"/>
          </a:xfrm>
        </p:spPr>
        <p:txBody>
          <a:bodyPr>
            <a:normAutofit/>
          </a:bodyPr>
          <a:lstStyle/>
          <a:p>
            <a:r>
              <a:rPr lang="en-US" sz="2100" dirty="0"/>
              <a:t>Original</a:t>
            </a:r>
          </a:p>
          <a:p>
            <a:endParaRPr lang="en-US" sz="2100" dirty="0"/>
          </a:p>
          <a:p>
            <a:endParaRPr lang="en-US" sz="2100" dirty="0"/>
          </a:p>
          <a:p>
            <a:endParaRPr lang="en-US" sz="2100" dirty="0"/>
          </a:p>
          <a:p>
            <a:endParaRPr lang="en-US" sz="2100" dirty="0"/>
          </a:p>
          <a:p>
            <a:r>
              <a:rPr lang="en-US" sz="2100" dirty="0"/>
              <a:t>With 1 more wood  </a:t>
            </a:r>
          </a:p>
        </p:txBody>
      </p:sp>
      <p:pic>
        <p:nvPicPr>
          <p:cNvPr id="5" name="Picture 4" descr="A screenshot of a cell phone&#10;&#10;Description automatically generated">
            <a:extLst>
              <a:ext uri="{FF2B5EF4-FFF2-40B4-BE49-F238E27FC236}">
                <a16:creationId xmlns:a16="http://schemas.microsoft.com/office/drawing/2014/main" id="{C301B88E-3BDF-4A0A-8C2F-EF10E5948CD1}"/>
              </a:ext>
            </a:extLst>
          </p:cNvPr>
          <p:cNvPicPr>
            <a:picLocks noChangeAspect="1"/>
          </p:cNvPicPr>
          <p:nvPr/>
        </p:nvPicPr>
        <p:blipFill>
          <a:blip r:embed="rId2"/>
          <a:stretch>
            <a:fillRect/>
          </a:stretch>
        </p:blipFill>
        <p:spPr>
          <a:xfrm>
            <a:off x="5859531" y="1985238"/>
            <a:ext cx="3031807" cy="133353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638C964-8588-4700-8C87-56D94E16405A}"/>
              </a:ext>
            </a:extLst>
          </p:cNvPr>
          <p:cNvPicPr>
            <a:picLocks noChangeAspect="1"/>
          </p:cNvPicPr>
          <p:nvPr/>
        </p:nvPicPr>
        <p:blipFill>
          <a:blip r:embed="rId3"/>
          <a:stretch>
            <a:fillRect/>
          </a:stretch>
        </p:blipFill>
        <p:spPr>
          <a:xfrm>
            <a:off x="5872163" y="4351206"/>
            <a:ext cx="3031807" cy="1397473"/>
          </a:xfrm>
          <a:prstGeom prst="rect">
            <a:avLst/>
          </a:prstGeom>
        </p:spPr>
      </p:pic>
    </p:spTree>
    <p:extLst>
      <p:ext uri="{BB962C8B-B14F-4D97-AF65-F5344CB8AC3E}">
        <p14:creationId xmlns:p14="http://schemas.microsoft.com/office/powerpoint/2010/main" val="256677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1325563"/>
          </a:xfrm>
        </p:spPr>
        <p:txBody>
          <a:bodyPr>
            <a:normAutofit/>
          </a:bodyPr>
          <a:lstStyle/>
          <a:p>
            <a:pPr marL="0" indent="0">
              <a:buNone/>
            </a:pPr>
            <a:r>
              <a:rPr lang="en-US" dirty="0"/>
              <a:t>Rusty introduced an example of LPs for distribution problems (below).  Answer the two questions he posed in a slide or two.</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1908783" y="3398397"/>
            <a:ext cx="5326434" cy="3094477"/>
          </a:xfrm>
          <a:prstGeom prst="rect">
            <a:avLst/>
          </a:prstGeom>
        </p:spPr>
      </p:pic>
      <p:sp>
        <p:nvSpPr>
          <p:cNvPr id="5" name="Rectangle 4">
            <a:extLst>
              <a:ext uri="{FF2B5EF4-FFF2-40B4-BE49-F238E27FC236}">
                <a16:creationId xmlns:a16="http://schemas.microsoft.com/office/drawing/2014/main" id="{9744EACE-1285-0F41-8F9A-74B265BBC995}"/>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63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17DD-9B55-41E1-9CEF-7445A749FFED}"/>
              </a:ext>
            </a:extLst>
          </p:cNvPr>
          <p:cNvSpPr>
            <a:spLocks noGrp="1"/>
          </p:cNvSpPr>
          <p:nvPr>
            <p:ph type="title"/>
          </p:nvPr>
        </p:nvSpPr>
        <p:spPr/>
        <p:txBody>
          <a:bodyPr/>
          <a:lstStyle/>
          <a:p>
            <a:r>
              <a:rPr lang="en-US" dirty="0"/>
              <a:t>Distribution Answers</a:t>
            </a:r>
          </a:p>
        </p:txBody>
      </p:sp>
      <p:sp>
        <p:nvSpPr>
          <p:cNvPr id="3" name="Content Placeholder 2">
            <a:extLst>
              <a:ext uri="{FF2B5EF4-FFF2-40B4-BE49-F238E27FC236}">
                <a16:creationId xmlns:a16="http://schemas.microsoft.com/office/drawing/2014/main" id="{7CF1151C-E575-4279-81C4-B5040625110A}"/>
              </a:ext>
            </a:extLst>
          </p:cNvPr>
          <p:cNvSpPr>
            <a:spLocks noGrp="1"/>
          </p:cNvSpPr>
          <p:nvPr>
            <p:ph idx="1"/>
          </p:nvPr>
        </p:nvSpPr>
        <p:spPr/>
        <p:txBody>
          <a:bodyPr/>
          <a:lstStyle/>
          <a:p>
            <a:r>
              <a:rPr lang="en-US" dirty="0"/>
              <a:t>1 </a:t>
            </a:r>
          </a:p>
        </p:txBody>
      </p:sp>
    </p:spTree>
    <p:extLst>
      <p:ext uri="{BB962C8B-B14F-4D97-AF65-F5344CB8AC3E}">
        <p14:creationId xmlns:p14="http://schemas.microsoft.com/office/powerpoint/2010/main" val="5035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LP / Integer in R</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2159541"/>
          </a:xfrm>
        </p:spPr>
        <p:txBody>
          <a:bodyPr>
            <a:normAutofit fontScale="92500" lnSpcReduction="20000"/>
          </a:bodyPr>
          <a:lstStyle/>
          <a:p>
            <a:pPr marL="0" indent="0">
              <a:buNone/>
            </a:pPr>
            <a:r>
              <a:rPr lang="en-US" dirty="0"/>
              <a:t>As we know well by now, a very useful and critical capability to be able to understand the problem and to be able to research potential solutions to solve the problem.  Your goal here is to use R to solve the manufacturing problem below (same one you have already solved using Excel Solver.  Hint: you will first have to look for a package that will handle this task.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338554"/>
          </a:xfrm>
          <a:prstGeom prst="rect">
            <a:avLst/>
          </a:prstGeom>
          <a:noFill/>
        </p:spPr>
        <p:txBody>
          <a:bodyPr wrap="square" rtlCol="0">
            <a:spAutoFit/>
          </a:bodyPr>
          <a:lstStyle/>
          <a:p>
            <a:pPr algn="ctr"/>
            <a:r>
              <a:rPr lang="en-US" sz="1600" dirty="0"/>
              <a:t>A slide or two will be good here. Be sure and include your commented code and what package you used.    </a:t>
            </a:r>
          </a:p>
        </p:txBody>
      </p:sp>
      <p:pic>
        <p:nvPicPr>
          <p:cNvPr id="6" name="Picture 5">
            <a:extLst>
              <a:ext uri="{FF2B5EF4-FFF2-40B4-BE49-F238E27FC236}">
                <a16:creationId xmlns:a16="http://schemas.microsoft.com/office/drawing/2014/main" id="{DB644B0F-233D-E245-BBB8-C4958EB5488A}"/>
              </a:ext>
            </a:extLst>
          </p:cNvPr>
          <p:cNvPicPr>
            <a:picLocks noChangeAspect="1"/>
          </p:cNvPicPr>
          <p:nvPr/>
        </p:nvPicPr>
        <p:blipFill rotWithShape="1">
          <a:blip r:embed="rId3"/>
          <a:srcRect b="35280"/>
          <a:stretch/>
        </p:blipFill>
        <p:spPr>
          <a:xfrm>
            <a:off x="1892713" y="3618690"/>
            <a:ext cx="5358573" cy="2048714"/>
          </a:xfrm>
          <a:prstGeom prst="rect">
            <a:avLst/>
          </a:prstGeom>
        </p:spPr>
      </p:pic>
    </p:spTree>
    <p:extLst>
      <p:ext uri="{BB962C8B-B14F-4D97-AF65-F5344CB8AC3E}">
        <p14:creationId xmlns:p14="http://schemas.microsoft.com/office/powerpoint/2010/main" val="207568994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411</Words>
  <Application>Microsoft Office PowerPoint</Application>
  <PresentationFormat>On-screen Show (4:3)</PresentationFormat>
  <Paragraphs>40</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2U</vt:lpstr>
      <vt:lpstr>1_Body Slides</vt:lpstr>
      <vt:lpstr>For Live Session</vt:lpstr>
      <vt:lpstr>Activity 1:  Graphical Method to Solve LP</vt:lpstr>
      <vt:lpstr>Graph for Activity 1</vt:lpstr>
      <vt:lpstr>Activity 2: Solve LP</vt:lpstr>
      <vt:lpstr>You can make 2 more tables but with 1 less Chair. Your objective increases by 140</vt:lpstr>
      <vt:lpstr>You can make 1 more table but 1 less Chair. Objective goes up by 40</vt:lpstr>
      <vt:lpstr>Activity 3: Distribution Problem</vt:lpstr>
      <vt:lpstr>Distribution Answers</vt:lpstr>
      <vt:lpstr>Activity 3: LP / Integer in R</vt:lpstr>
      <vt:lpstr>Using Linprog Package inR</vt:lpstr>
      <vt:lpstr>Activity 4: Solve Network Flow</vt:lpstr>
      <vt:lpstr>Activity 5: Optimization Experience?</vt:lpstr>
      <vt:lpstr>Activity 6:  Optimization in Practice </vt:lpstr>
      <vt:lpstr>Bonus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che</dc:creator>
  <cp:lastModifiedBy>che</cp:lastModifiedBy>
  <cp:revision>3</cp:revision>
  <dcterms:created xsi:type="dcterms:W3CDTF">2019-10-07T18:32:31Z</dcterms:created>
  <dcterms:modified xsi:type="dcterms:W3CDTF">2019-10-10T20:09:11Z</dcterms:modified>
</cp:coreProperties>
</file>