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2" r:id="rId6"/>
    <p:sldId id="263" r:id="rId7"/>
    <p:sldId id="258"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2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1324515-A08F-473D-9FD0-68988D7FDFE0}"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17440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324515-A08F-473D-9FD0-68988D7FDFE0}"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412141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324515-A08F-473D-9FD0-68988D7FDFE0}"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7268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324515-A08F-473D-9FD0-68988D7FDFE0}"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88368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324515-A08F-473D-9FD0-68988D7FDFE0}"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20459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324515-A08F-473D-9FD0-68988D7FDFE0}"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402752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324515-A08F-473D-9FD0-68988D7FDFE0}"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349212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324515-A08F-473D-9FD0-68988D7FDFE0}"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29937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24515-A08F-473D-9FD0-68988D7FDFE0}"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45828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324515-A08F-473D-9FD0-68988D7FDFE0}"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59990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324515-A08F-473D-9FD0-68988D7FDFE0}"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09895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24515-A08F-473D-9FD0-68988D7FDFE0}" type="datetimeFigureOut">
              <a:rPr lang="en-US" smtClean="0"/>
              <a:t>10/16/2019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F3944-94DF-48D1-B655-66675DF238FB}" type="slidenum">
              <a:rPr lang="en-US" smtClean="0"/>
              <a:t>‹#›</a:t>
            </a:fld>
            <a:endParaRPr lang="en-US"/>
          </a:p>
        </p:txBody>
      </p:sp>
    </p:spTree>
    <p:extLst>
      <p:ext uri="{BB962C8B-B14F-4D97-AF65-F5344CB8AC3E}">
        <p14:creationId xmlns:p14="http://schemas.microsoft.com/office/powerpoint/2010/main" val="239902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017" y="1122363"/>
            <a:ext cx="11097491" cy="2387600"/>
          </a:xfrm>
        </p:spPr>
        <p:txBody>
          <a:bodyPr>
            <a:normAutofit/>
          </a:bodyPr>
          <a:lstStyle/>
          <a:p>
            <a:r>
              <a:rPr lang="en-US" dirty="0"/>
              <a:t>UNIT 8: </a:t>
            </a:r>
            <a:br>
              <a:rPr lang="en-US" dirty="0"/>
            </a:br>
            <a:r>
              <a:rPr lang="en-US" dirty="0"/>
              <a:t>More Practice With Optimization</a:t>
            </a:r>
          </a:p>
        </p:txBody>
      </p:sp>
      <p:sp>
        <p:nvSpPr>
          <p:cNvPr id="3" name="Subtitle 2"/>
          <p:cNvSpPr>
            <a:spLocks noGrp="1"/>
          </p:cNvSpPr>
          <p:nvPr>
            <p:ph type="subTitle" idx="1"/>
          </p:nvPr>
        </p:nvSpPr>
        <p:spPr/>
        <p:txBody>
          <a:bodyPr/>
          <a:lstStyle/>
          <a:p>
            <a:r>
              <a:rPr lang="en-US" dirty="0"/>
              <a:t>For Live Session Assignment</a:t>
            </a:r>
          </a:p>
        </p:txBody>
      </p:sp>
    </p:spTree>
    <p:extLst>
      <p:ext uri="{BB962C8B-B14F-4D97-AF65-F5344CB8AC3E}">
        <p14:creationId xmlns:p14="http://schemas.microsoft.com/office/powerpoint/2010/main" val="18530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Directions</a:t>
            </a:r>
          </a:p>
        </p:txBody>
      </p:sp>
      <p:sp>
        <p:nvSpPr>
          <p:cNvPr id="3" name="Content Placeholder 2"/>
          <p:cNvSpPr>
            <a:spLocks noGrp="1"/>
          </p:cNvSpPr>
          <p:nvPr>
            <p:ph idx="1"/>
          </p:nvPr>
        </p:nvSpPr>
        <p:spPr/>
        <p:txBody>
          <a:bodyPr>
            <a:normAutofit fontScale="92500"/>
          </a:bodyPr>
          <a:lstStyle/>
          <a:p>
            <a:r>
              <a:rPr lang="en-US" dirty="0"/>
              <a:t>Solve the following two problems using both Excel Solver and the R package </a:t>
            </a:r>
            <a:r>
              <a:rPr lang="en-US" dirty="0" err="1"/>
              <a:t>lpsolve</a:t>
            </a:r>
            <a:r>
              <a:rPr lang="en-US" dirty="0"/>
              <a:t>.</a:t>
            </a:r>
          </a:p>
          <a:p>
            <a:endParaRPr lang="en-US" dirty="0"/>
          </a:p>
          <a:p>
            <a:r>
              <a:rPr lang="en-US" dirty="0"/>
              <a:t>Display your work on at least 1 PowerPoint slide for each problem so that you may easily describe your work/solution to a peer. </a:t>
            </a:r>
          </a:p>
          <a:p>
            <a:endParaRPr lang="en-US" dirty="0"/>
          </a:p>
          <a:p>
            <a:r>
              <a:rPr lang="en-US" dirty="0"/>
              <a:t>Do the best you can on these problems.  The goal is to get a good idea of the problem and the challenges in solving it before live session. This is to facilitate a great discussion and to insure that the solution presented by  peers and the professor not only makes sense, but sticks with the student. </a:t>
            </a:r>
          </a:p>
          <a:p>
            <a:pPr marL="0" indent="0">
              <a:buNone/>
            </a:pPr>
            <a:endParaRPr lang="en-US" dirty="0"/>
          </a:p>
        </p:txBody>
      </p:sp>
    </p:spTree>
    <p:extLst>
      <p:ext uri="{BB962C8B-B14F-4D97-AF65-F5344CB8AC3E}">
        <p14:creationId xmlns:p14="http://schemas.microsoft.com/office/powerpoint/2010/main" val="60022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a:t>
            </a:r>
          </a:p>
        </p:txBody>
      </p:sp>
      <p:sp>
        <p:nvSpPr>
          <p:cNvPr id="3" name="Content Placeholder 2"/>
          <p:cNvSpPr>
            <a:spLocks noGrp="1"/>
          </p:cNvSpPr>
          <p:nvPr>
            <p:ph idx="1"/>
          </p:nvPr>
        </p:nvSpPr>
        <p:spPr>
          <a:xfrm>
            <a:off x="242341" y="1495841"/>
            <a:ext cx="11707318" cy="3594273"/>
          </a:xfrm>
        </p:spPr>
        <p:txBody>
          <a:bodyPr/>
          <a:lstStyle/>
          <a:p>
            <a:pPr marL="0" indent="0">
              <a:buNone/>
            </a:pPr>
            <a:r>
              <a:rPr lang="en-US" b="1" dirty="0"/>
              <a:t>You need to buy some filing cabinets. You know that Cabinet X costs $10 per unit, requires six square feet of floor space, and holds eight cubic feet of files. Cabinet Y costs $20 per unit, requires eight square feet of floor space, and holds twelve cubic feet of files.  And Cabinet Z costs $25 per unit, requires 9 square feet of floor space and holds 15 cubic feet of files. You have been given $140 for this purchase, though you don't have to spend that much. The office has room for no more than 72 square feet of cabinets. How many of which model should you buy, in order to maximize storage volume?</a:t>
            </a:r>
            <a:endParaRPr lang="en-US" dirty="0"/>
          </a:p>
        </p:txBody>
      </p:sp>
      <p:sp>
        <p:nvSpPr>
          <p:cNvPr id="4" name="TextBox 3"/>
          <p:cNvSpPr txBox="1"/>
          <p:nvPr/>
        </p:nvSpPr>
        <p:spPr>
          <a:xfrm>
            <a:off x="352269" y="4859281"/>
            <a:ext cx="11707318" cy="461665"/>
          </a:xfrm>
          <a:prstGeom prst="rect">
            <a:avLst/>
          </a:prstGeom>
          <a:noFill/>
        </p:spPr>
        <p:txBody>
          <a:bodyPr wrap="square" rtlCol="0">
            <a:spAutoFit/>
          </a:bodyPr>
          <a:lstStyle/>
          <a:p>
            <a:r>
              <a:rPr lang="en-US" sz="2400" b="1" dirty="0"/>
              <a:t>How would your optimal solution change if you were able to afford $185 for the purchase?</a:t>
            </a:r>
          </a:p>
        </p:txBody>
      </p:sp>
      <p:sp>
        <p:nvSpPr>
          <p:cNvPr id="5" name="Rectangle 4"/>
          <p:cNvSpPr/>
          <p:nvPr/>
        </p:nvSpPr>
        <p:spPr>
          <a:xfrm>
            <a:off x="352269" y="5516115"/>
            <a:ext cx="11839731" cy="1200329"/>
          </a:xfrm>
          <a:prstGeom prst="rect">
            <a:avLst/>
          </a:prstGeom>
        </p:spPr>
        <p:txBody>
          <a:bodyPr wrap="square">
            <a:spAutoFit/>
          </a:bodyPr>
          <a:lstStyle/>
          <a:p>
            <a:r>
              <a:rPr lang="en-US" sz="2400" b="1" dirty="0"/>
              <a:t>How would your optimal solution change if you decided you could stack all the cabinets which allowed you double the square feet requirement to 144 feet? (Assume your budget is back to $140.) </a:t>
            </a:r>
            <a:endParaRPr lang="en-US" sz="2400" dirty="0"/>
          </a:p>
        </p:txBody>
      </p:sp>
    </p:spTree>
    <p:extLst>
      <p:ext uri="{BB962C8B-B14F-4D97-AF65-F5344CB8AC3E}">
        <p14:creationId xmlns:p14="http://schemas.microsoft.com/office/powerpoint/2010/main" val="413870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2AA6B-983B-4260-8850-03D95936D4CE}"/>
              </a:ext>
            </a:extLst>
          </p:cNvPr>
          <p:cNvSpPr>
            <a:spLocks noGrp="1"/>
          </p:cNvSpPr>
          <p:nvPr>
            <p:ph type="title"/>
          </p:nvPr>
        </p:nvSpPr>
        <p:spPr>
          <a:xfrm>
            <a:off x="821516" y="640263"/>
            <a:ext cx="6204984" cy="1344975"/>
          </a:xfrm>
        </p:spPr>
        <p:txBody>
          <a:bodyPr>
            <a:normAutofit/>
          </a:bodyPr>
          <a:lstStyle/>
          <a:p>
            <a:r>
              <a:rPr lang="en-US" sz="4000"/>
              <a:t>Problem 1 Q1.</a:t>
            </a:r>
            <a:endParaRPr lang="en-US" sz="4000" dirty="0"/>
          </a:p>
        </p:txBody>
      </p:sp>
      <p:sp>
        <p:nvSpPr>
          <p:cNvPr id="3" name="Content Placeholder 2">
            <a:extLst>
              <a:ext uri="{FF2B5EF4-FFF2-40B4-BE49-F238E27FC236}">
                <a16:creationId xmlns:a16="http://schemas.microsoft.com/office/drawing/2014/main" id="{7F7E0B32-911B-476A-89EB-50B856BC6FB5}"/>
              </a:ext>
            </a:extLst>
          </p:cNvPr>
          <p:cNvSpPr>
            <a:spLocks noGrp="1"/>
          </p:cNvSpPr>
          <p:nvPr>
            <p:ph idx="1"/>
          </p:nvPr>
        </p:nvSpPr>
        <p:spPr>
          <a:xfrm>
            <a:off x="821515" y="2121762"/>
            <a:ext cx="6204984" cy="3626917"/>
          </a:xfrm>
        </p:spPr>
        <p:txBody>
          <a:bodyPr>
            <a:normAutofit/>
          </a:bodyPr>
          <a:lstStyle/>
          <a:p>
            <a:r>
              <a:rPr lang="en-US" sz="2400" dirty="0"/>
              <a:t>You would buy 9 X Cabinets and 2 Z Cabinets with a maximum volume of 102</a:t>
            </a:r>
          </a:p>
          <a:p>
            <a:pPr marL="0" indent="0">
              <a:buNone/>
            </a:pPr>
            <a:endParaRPr lang="en-US" sz="2400" dirty="0"/>
          </a:p>
        </p:txBody>
      </p:sp>
      <p:pic>
        <p:nvPicPr>
          <p:cNvPr id="9" name="Picture 8" descr="A close up of a white background&#10;&#10;Description automatically generated">
            <a:extLst>
              <a:ext uri="{FF2B5EF4-FFF2-40B4-BE49-F238E27FC236}">
                <a16:creationId xmlns:a16="http://schemas.microsoft.com/office/drawing/2014/main" id="{39E4F590-93E9-444A-A455-62EF06B2B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982" y="306909"/>
            <a:ext cx="3101546" cy="2286000"/>
          </a:xfrm>
          <a:prstGeom prst="rect">
            <a:avLst/>
          </a:prstGeom>
        </p:spPr>
      </p:pic>
      <p:pic>
        <p:nvPicPr>
          <p:cNvPr id="11" name="Picture 10" descr="A screenshot of text&#10;&#10;Description automatically generated">
            <a:extLst>
              <a:ext uri="{FF2B5EF4-FFF2-40B4-BE49-F238E27FC236}">
                <a16:creationId xmlns:a16="http://schemas.microsoft.com/office/drawing/2014/main" id="{966221D7-1BF8-414E-A131-9A42E3F95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574" y="2828925"/>
            <a:ext cx="3442363" cy="3388994"/>
          </a:xfrm>
          <a:prstGeom prst="rect">
            <a:avLst/>
          </a:prstGeom>
        </p:spPr>
      </p:pic>
    </p:spTree>
    <p:extLst>
      <p:ext uri="{BB962C8B-B14F-4D97-AF65-F5344CB8AC3E}">
        <p14:creationId xmlns:p14="http://schemas.microsoft.com/office/powerpoint/2010/main" val="3979887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A24E71-0CA6-46E8-8E34-3176DC878AB5}"/>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Problem 1 Q2.</a:t>
            </a:r>
          </a:p>
        </p:txBody>
      </p:sp>
      <p:sp>
        <p:nvSpPr>
          <p:cNvPr id="3" name="Content Placeholder 2">
            <a:extLst>
              <a:ext uri="{FF2B5EF4-FFF2-40B4-BE49-F238E27FC236}">
                <a16:creationId xmlns:a16="http://schemas.microsoft.com/office/drawing/2014/main" id="{130337EA-A805-48CA-8F25-ADFFAABFD28E}"/>
              </a:ext>
            </a:extLst>
          </p:cNvPr>
          <p:cNvSpPr>
            <a:spLocks noGrp="1"/>
          </p:cNvSpPr>
          <p:nvPr>
            <p:ph idx="1"/>
          </p:nvPr>
        </p:nvSpPr>
        <p:spPr>
          <a:xfrm>
            <a:off x="643468" y="2638043"/>
            <a:ext cx="3363974" cy="3415623"/>
          </a:xfrm>
        </p:spPr>
        <p:txBody>
          <a:bodyPr>
            <a:normAutofit/>
          </a:bodyPr>
          <a:lstStyle/>
          <a:p>
            <a:r>
              <a:rPr lang="en-US" sz="2000" dirty="0"/>
              <a:t>You would buy 3 X Cabinets and 6 Z Cabinets with a maximum volume of 114  if you increase the price to $185.</a:t>
            </a:r>
          </a:p>
          <a:p>
            <a:pPr marL="0" indent="0">
              <a:buNone/>
            </a:pPr>
            <a:endParaRPr lang="en-US" sz="2000" dirty="0"/>
          </a:p>
        </p:txBody>
      </p:sp>
      <p:pic>
        <p:nvPicPr>
          <p:cNvPr id="5" name="Picture 4" descr="A close up of a white background&#10;&#10;Description automatically generated">
            <a:extLst>
              <a:ext uri="{FF2B5EF4-FFF2-40B4-BE49-F238E27FC236}">
                <a16:creationId xmlns:a16="http://schemas.microsoft.com/office/drawing/2014/main" id="{7E7271E7-D905-4950-8888-8467E1970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183903"/>
            <a:ext cx="6250769" cy="4329326"/>
          </a:xfrm>
          <a:prstGeom prst="rect">
            <a:avLst/>
          </a:prstGeom>
        </p:spPr>
      </p:pic>
    </p:spTree>
    <p:extLst>
      <p:ext uri="{BB962C8B-B14F-4D97-AF65-F5344CB8AC3E}">
        <p14:creationId xmlns:p14="http://schemas.microsoft.com/office/powerpoint/2010/main" val="180016658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67BDD-38A2-491F-B3F5-B515018BE494}"/>
              </a:ext>
            </a:extLst>
          </p:cNvPr>
          <p:cNvSpPr>
            <a:spLocks noGrp="1"/>
          </p:cNvSpPr>
          <p:nvPr>
            <p:ph type="title"/>
          </p:nvPr>
        </p:nvSpPr>
        <p:spPr>
          <a:xfrm>
            <a:off x="821516" y="640263"/>
            <a:ext cx="6204984" cy="1344975"/>
          </a:xfrm>
        </p:spPr>
        <p:txBody>
          <a:bodyPr>
            <a:normAutofit/>
          </a:bodyPr>
          <a:lstStyle/>
          <a:p>
            <a:r>
              <a:rPr lang="en-US" sz="4000"/>
              <a:t>Problem 1 Q3</a:t>
            </a:r>
          </a:p>
        </p:txBody>
      </p:sp>
      <p:sp>
        <p:nvSpPr>
          <p:cNvPr id="3" name="Content Placeholder 2">
            <a:extLst>
              <a:ext uri="{FF2B5EF4-FFF2-40B4-BE49-F238E27FC236}">
                <a16:creationId xmlns:a16="http://schemas.microsoft.com/office/drawing/2014/main" id="{F288DA1E-60CF-4399-BAC3-84013B3F2D49}"/>
              </a:ext>
            </a:extLst>
          </p:cNvPr>
          <p:cNvSpPr>
            <a:spLocks noGrp="1"/>
          </p:cNvSpPr>
          <p:nvPr>
            <p:ph idx="1"/>
          </p:nvPr>
        </p:nvSpPr>
        <p:spPr>
          <a:xfrm>
            <a:off x="821515" y="2121762"/>
            <a:ext cx="6204984" cy="3626917"/>
          </a:xfrm>
        </p:spPr>
        <p:txBody>
          <a:bodyPr>
            <a:normAutofit/>
          </a:bodyPr>
          <a:lstStyle/>
          <a:p>
            <a:r>
              <a:rPr lang="en-US" sz="2400" dirty="0"/>
              <a:t>You Would buy 14 X Cabinets only if you doubled the square feet with a maximum volume of 112.</a:t>
            </a:r>
          </a:p>
          <a:p>
            <a:pPr marL="0" indent="0">
              <a:buNone/>
            </a:pPr>
            <a:endParaRPr lang="en-US" sz="2400" dirty="0"/>
          </a:p>
        </p:txBody>
      </p:sp>
      <p:pic>
        <p:nvPicPr>
          <p:cNvPr id="9" name="Picture 8">
            <a:extLst>
              <a:ext uri="{FF2B5EF4-FFF2-40B4-BE49-F238E27FC236}">
                <a16:creationId xmlns:a16="http://schemas.microsoft.com/office/drawing/2014/main" id="{D963EE68-3751-4F78-922E-F0177F95B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805" y="306909"/>
            <a:ext cx="3263901" cy="228600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69DE3A44-DC68-4C0B-A884-3D49DF667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208" y="2828925"/>
            <a:ext cx="3205095" cy="3388994"/>
          </a:xfrm>
          <a:prstGeom prst="rect">
            <a:avLst/>
          </a:prstGeom>
        </p:spPr>
      </p:pic>
    </p:spTree>
    <p:extLst>
      <p:ext uri="{BB962C8B-B14F-4D97-AF65-F5344CB8AC3E}">
        <p14:creationId xmlns:p14="http://schemas.microsoft.com/office/powerpoint/2010/main" val="93673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a:t>
            </a:r>
          </a:p>
        </p:txBody>
      </p:sp>
      <p:sp>
        <p:nvSpPr>
          <p:cNvPr id="3" name="Content Placeholder 2"/>
          <p:cNvSpPr>
            <a:spLocks noGrp="1"/>
          </p:cNvSpPr>
          <p:nvPr>
            <p:ph idx="1"/>
          </p:nvPr>
        </p:nvSpPr>
        <p:spPr>
          <a:xfrm>
            <a:off x="359764" y="1690688"/>
            <a:ext cx="11722308" cy="2896302"/>
          </a:xfrm>
        </p:spPr>
        <p:txBody>
          <a:bodyPr/>
          <a:lstStyle/>
          <a:p>
            <a:pPr marL="0" indent="0">
              <a:buNone/>
            </a:pPr>
            <a:r>
              <a:rPr lang="en-US" b="1" dirty="0"/>
              <a:t>You have $12,000 to invest, and three different funds from which to choose. The municipal bond fund has a 7% return, the local bank's CDs have an 8% return, and the high-risk account has an expected (hoped-for) 12% return. To minimize risk, you decide not to invest any more than $2,000 in the high-risk account. For tax reasons, you need to invest at least three times as much in the municipal bonds as in the bank CDs. Assuming the year-end yields are as expected, what are the optimal investment amounts?</a:t>
            </a:r>
            <a:endParaRPr lang="en-US" dirty="0"/>
          </a:p>
        </p:txBody>
      </p:sp>
      <p:sp>
        <p:nvSpPr>
          <p:cNvPr id="4" name="TextBox 3"/>
          <p:cNvSpPr txBox="1"/>
          <p:nvPr/>
        </p:nvSpPr>
        <p:spPr>
          <a:xfrm>
            <a:off x="359764" y="4871803"/>
            <a:ext cx="11707318" cy="830997"/>
          </a:xfrm>
          <a:prstGeom prst="rect">
            <a:avLst/>
          </a:prstGeom>
          <a:noFill/>
        </p:spPr>
        <p:txBody>
          <a:bodyPr wrap="square" rtlCol="0">
            <a:spAutoFit/>
          </a:bodyPr>
          <a:lstStyle/>
          <a:p>
            <a:r>
              <a:rPr lang="en-US" sz="2400" b="1" dirty="0"/>
              <a:t>How would your optimal solution change if you decided you could tolerate more risk and could invest up to a third of your money in the high-risk account?</a:t>
            </a:r>
          </a:p>
        </p:txBody>
      </p:sp>
    </p:spTree>
    <p:extLst>
      <p:ext uri="{BB962C8B-B14F-4D97-AF65-F5344CB8AC3E}">
        <p14:creationId xmlns:p14="http://schemas.microsoft.com/office/powerpoint/2010/main" val="17249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60F1-B726-47A9-B94F-D3694B51D668}"/>
              </a:ext>
            </a:extLst>
          </p:cNvPr>
          <p:cNvSpPr>
            <a:spLocks noGrp="1"/>
          </p:cNvSpPr>
          <p:nvPr>
            <p:ph type="title"/>
          </p:nvPr>
        </p:nvSpPr>
        <p:spPr/>
        <p:txBody>
          <a:bodyPr/>
          <a:lstStyle/>
          <a:p>
            <a:r>
              <a:rPr lang="en-US" dirty="0"/>
              <a:t>Problem 2 Q1</a:t>
            </a:r>
          </a:p>
        </p:txBody>
      </p:sp>
      <p:sp>
        <p:nvSpPr>
          <p:cNvPr id="3" name="Content Placeholder 2">
            <a:extLst>
              <a:ext uri="{FF2B5EF4-FFF2-40B4-BE49-F238E27FC236}">
                <a16:creationId xmlns:a16="http://schemas.microsoft.com/office/drawing/2014/main" id="{71902CFB-C286-44BA-9764-EC17398F1407}"/>
              </a:ext>
            </a:extLst>
          </p:cNvPr>
          <p:cNvSpPr>
            <a:spLocks noGrp="1"/>
          </p:cNvSpPr>
          <p:nvPr>
            <p:ph idx="1"/>
          </p:nvPr>
        </p:nvSpPr>
        <p:spPr/>
        <p:txBody>
          <a:bodyPr/>
          <a:lstStyle/>
          <a:p>
            <a:r>
              <a:rPr lang="en-US" dirty="0"/>
              <a:t>We could invest $7500 in Bonds, $2500 in CDs and 2000 in High Yield</a:t>
            </a:r>
          </a:p>
        </p:txBody>
      </p:sp>
      <p:pic>
        <p:nvPicPr>
          <p:cNvPr id="7" name="Picture 6" descr="A screenshot of a cell phone&#10;&#10;Description automatically generated">
            <a:extLst>
              <a:ext uri="{FF2B5EF4-FFF2-40B4-BE49-F238E27FC236}">
                <a16:creationId xmlns:a16="http://schemas.microsoft.com/office/drawing/2014/main" id="{245C1D11-AF8B-4ACE-A5C2-79B0E2E6A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921" y="3188097"/>
            <a:ext cx="3924848" cy="2152950"/>
          </a:xfrm>
          <a:prstGeom prst="rect">
            <a:avLst/>
          </a:prstGeom>
        </p:spPr>
      </p:pic>
    </p:spTree>
    <p:extLst>
      <p:ext uri="{BB962C8B-B14F-4D97-AF65-F5344CB8AC3E}">
        <p14:creationId xmlns:p14="http://schemas.microsoft.com/office/powerpoint/2010/main" val="241173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936-1F37-4983-B297-3669F7A66EC4}"/>
              </a:ext>
            </a:extLst>
          </p:cNvPr>
          <p:cNvSpPr>
            <a:spLocks noGrp="1"/>
          </p:cNvSpPr>
          <p:nvPr>
            <p:ph type="title"/>
          </p:nvPr>
        </p:nvSpPr>
        <p:spPr/>
        <p:txBody>
          <a:bodyPr/>
          <a:lstStyle/>
          <a:p>
            <a:r>
              <a:rPr lang="en-US" dirty="0"/>
              <a:t>Problem 2 Q2</a:t>
            </a:r>
          </a:p>
        </p:txBody>
      </p:sp>
      <p:sp>
        <p:nvSpPr>
          <p:cNvPr id="3" name="Content Placeholder 2">
            <a:extLst>
              <a:ext uri="{FF2B5EF4-FFF2-40B4-BE49-F238E27FC236}">
                <a16:creationId xmlns:a16="http://schemas.microsoft.com/office/drawing/2014/main" id="{EB1144BC-BEE5-47AD-8D79-179CFF38F319}"/>
              </a:ext>
            </a:extLst>
          </p:cNvPr>
          <p:cNvSpPr>
            <a:spLocks noGrp="1"/>
          </p:cNvSpPr>
          <p:nvPr>
            <p:ph idx="1"/>
          </p:nvPr>
        </p:nvSpPr>
        <p:spPr/>
        <p:txBody>
          <a:bodyPr/>
          <a:lstStyle/>
          <a:p>
            <a:r>
              <a:rPr lang="en-US" dirty="0"/>
              <a:t>We could invest $6000 in Bonds, $2000 in CDs and 4000 in High Yield if we can invest a third of our money from High yield.</a:t>
            </a:r>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E585A731-CE25-46B0-9745-AE8C88BA4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790" y="3066394"/>
            <a:ext cx="4067743" cy="2162477"/>
          </a:xfrm>
          <a:prstGeom prst="rect">
            <a:avLst/>
          </a:prstGeom>
        </p:spPr>
      </p:pic>
    </p:spTree>
    <p:extLst>
      <p:ext uri="{BB962C8B-B14F-4D97-AF65-F5344CB8AC3E}">
        <p14:creationId xmlns:p14="http://schemas.microsoft.com/office/powerpoint/2010/main" val="3593946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1984</TotalTime>
  <Words>562</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UNIT 8:  More Practice With Optimization</vt:lpstr>
      <vt:lpstr>Directions</vt:lpstr>
      <vt:lpstr>Problem 1</vt:lpstr>
      <vt:lpstr>Problem 1 Q1.</vt:lpstr>
      <vt:lpstr>Problem 1 Q2.</vt:lpstr>
      <vt:lpstr>Problem 1 Q3</vt:lpstr>
      <vt:lpstr>Problem 2</vt:lpstr>
      <vt:lpstr>Problem 2 Q1</vt:lpstr>
      <vt:lpstr>Problem 2 Q2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  More Practice With Optimization</dc:title>
  <dc:creator>Sadler, Bivin Philip</dc:creator>
  <cp:lastModifiedBy>che</cp:lastModifiedBy>
  <cp:revision>9</cp:revision>
  <dcterms:created xsi:type="dcterms:W3CDTF">2019-10-11T21:56:06Z</dcterms:created>
  <dcterms:modified xsi:type="dcterms:W3CDTF">2019-10-17T21:23:23Z</dcterms:modified>
</cp:coreProperties>
</file>