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1" r:id="rId6"/>
    <p:sldId id="262" r:id="rId7"/>
    <p:sldId id="263" r:id="rId8"/>
    <p:sldId id="264" r:id="rId9"/>
    <p:sldId id="265" r:id="rId10"/>
    <p:sldId id="260" r:id="rId11"/>
    <p:sldId id="266" r:id="rId12"/>
    <p:sldId id="267" r:id="rId13"/>
    <p:sldId id="268" r:id="rId14"/>
    <p:sldId id="269" r:id="rId15"/>
    <p:sldId id="271" r:id="rId16"/>
    <p:sldId id="273" r:id="rId17"/>
    <p:sldId id="272" r:id="rId18"/>
    <p:sldId id="270" r:id="rId19"/>
    <p:sldId id="274" r:id="rId20"/>
    <p:sldId id="275" r:id="rId21"/>
  </p:sldIdLst>
  <p:sldSz cx="1218723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35" autoAdjust="0"/>
  </p:normalViewPr>
  <p:slideViewPr>
    <p:cSldViewPr>
      <p:cViewPr varScale="1">
        <p:scale>
          <a:sx n="71" d="100"/>
          <a:sy n="71" d="100"/>
        </p:scale>
        <p:origin x="-582" y="-108"/>
      </p:cViewPr>
      <p:guideLst>
        <p:guide orient="horz" pos="2160"/>
        <p:guide pos="383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9080B4-06A3-456B-98C6-0A90CFB7390D}" type="datetimeFigureOut">
              <a:rPr lang="zh-CN" altLang="en-US" smtClean="0"/>
              <a:t>2019-02-27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07BFC-B866-4280-8E64-00BAB656D0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28DA9-A90D-4E71-AD84-73123DFA4946}" type="slidenum">
              <a:rPr lang="en-US" altLang="zh-CN"/>
              <a:pPr/>
              <a:t>3</a:t>
            </a:fld>
            <a:endParaRPr lang="en-US" altLang="zh-CN"/>
          </a:p>
        </p:txBody>
      </p:sp>
      <p:sp>
        <p:nvSpPr>
          <p:cNvPr id="545794"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45795" name="Rectangle 3"/>
          <p:cNvSpPr>
            <a:spLocks noChangeArrowheads="1"/>
          </p:cNvSpPr>
          <p:nvPr>
            <p:ph type="body" idx="1"/>
          </p:nvPr>
        </p:nvSpPr>
        <p:spPr bwMode="auto">
          <a:xfrm>
            <a:off x="914635" y="4343400"/>
            <a:ext cx="5028732" cy="4114800"/>
          </a:xfrm>
          <a:prstGeom prst="rect">
            <a:avLst/>
          </a:prstGeom>
          <a:solidFill>
            <a:srgbClr val="FFFFFF"/>
          </a:solidFill>
          <a:ln>
            <a:solidFill>
              <a:srgbClr val="000000"/>
            </a:solidFill>
            <a:miter lim="800000"/>
            <a:headEnd/>
            <a:tailEnd/>
          </a:ln>
        </p:spPr>
        <p:txBody>
          <a:bodyPr lIns="91280" tIns="45639" rIns="91280" bIns="45639"/>
          <a:lstStyle/>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41381-3396-4643-BC2C-56F85CE55640}" type="slidenum">
              <a:rPr lang="en-US" altLang="zh-CN"/>
              <a:pPr/>
              <a:t>17</a:t>
            </a:fld>
            <a:endParaRPr lang="en-US" altLang="zh-CN"/>
          </a:p>
        </p:txBody>
      </p:sp>
      <p:sp>
        <p:nvSpPr>
          <p:cNvPr id="404482" name="Rectangle 1026"/>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404483" name="Rectangle 1027"/>
          <p:cNvSpPr>
            <a:spLocks noChangeArrowheads="1"/>
          </p:cNvSpPr>
          <p:nvPr>
            <p:ph type="body" idx="1"/>
          </p:nvPr>
        </p:nvSpPr>
        <p:spPr bwMode="auto">
          <a:xfrm>
            <a:off x="914635" y="4343400"/>
            <a:ext cx="5028732" cy="4114800"/>
          </a:xfrm>
          <a:prstGeom prst="rect">
            <a:avLst/>
          </a:prstGeom>
          <a:solidFill>
            <a:srgbClr val="FFFFFF"/>
          </a:solidFill>
          <a:ln>
            <a:solidFill>
              <a:srgbClr val="000000"/>
            </a:solidFill>
            <a:miter lim="800000"/>
            <a:headEnd/>
            <a:tailEnd/>
          </a:ln>
        </p:spPr>
        <p:txBody>
          <a:bodyPr lIns="91280" tIns="45639" rIns="91280" bIns="45639"/>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0E58D-3C91-43FD-9204-6DABCD81C427}" type="slidenum">
              <a:rPr lang="en-US" altLang="zh-CN"/>
              <a:pPr/>
              <a:t>4</a:t>
            </a:fld>
            <a:endParaRPr lang="en-US" altLang="zh-CN"/>
          </a:p>
        </p:txBody>
      </p:sp>
      <p:sp>
        <p:nvSpPr>
          <p:cNvPr id="543746"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43747" name="Rectangle 3"/>
          <p:cNvSpPr>
            <a:spLocks noChangeArrowheads="1"/>
          </p:cNvSpPr>
          <p:nvPr>
            <p:ph type="body" idx="1"/>
          </p:nvPr>
        </p:nvSpPr>
        <p:spPr bwMode="auto">
          <a:xfrm>
            <a:off x="914635" y="4343400"/>
            <a:ext cx="5028732" cy="4114800"/>
          </a:xfrm>
          <a:prstGeom prst="rect">
            <a:avLst/>
          </a:prstGeom>
          <a:solidFill>
            <a:srgbClr val="FFFFFF"/>
          </a:solidFill>
          <a:ln>
            <a:solidFill>
              <a:srgbClr val="000000"/>
            </a:solidFill>
            <a:miter lim="800000"/>
            <a:headEnd/>
            <a:tailEnd/>
          </a:ln>
        </p:spPr>
        <p:txBody>
          <a:bodyPr lIns="91280" tIns="45639" rIns="91280" bIns="45639"/>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7EE64-7D12-4C1D-B158-8D038F7276FC}" type="slidenum">
              <a:rPr lang="en-US" altLang="zh-CN"/>
              <a:pPr/>
              <a:t>5</a:t>
            </a:fld>
            <a:endParaRPr lang="en-US" altLang="zh-CN"/>
          </a:p>
        </p:txBody>
      </p:sp>
      <p:sp>
        <p:nvSpPr>
          <p:cNvPr id="41369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413699" name="Rectangle 3"/>
          <p:cNvSpPr>
            <a:spLocks noChangeArrowheads="1"/>
          </p:cNvSpPr>
          <p:nvPr>
            <p:ph type="body" idx="1"/>
          </p:nvPr>
        </p:nvSpPr>
        <p:spPr bwMode="auto">
          <a:xfrm>
            <a:off x="914635" y="4343400"/>
            <a:ext cx="5028732" cy="4114800"/>
          </a:xfrm>
          <a:prstGeom prst="rect">
            <a:avLst/>
          </a:prstGeom>
          <a:solidFill>
            <a:srgbClr val="FFFFFF"/>
          </a:solidFill>
          <a:ln>
            <a:solidFill>
              <a:srgbClr val="000000"/>
            </a:solidFill>
            <a:miter lim="800000"/>
            <a:headEnd/>
            <a:tailEnd/>
          </a:ln>
        </p:spPr>
        <p:txBody>
          <a:bodyPr lIns="91280" tIns="45639" rIns="91280" bIns="45639"/>
          <a:lstStyle/>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F6452-F790-438B-93E6-7FAE86A07A08}" type="slidenum">
              <a:rPr lang="en-US" altLang="zh-CN"/>
              <a:pPr/>
              <a:t>6</a:t>
            </a:fld>
            <a:endParaRPr lang="en-US" altLang="zh-CN"/>
          </a:p>
        </p:txBody>
      </p:sp>
      <p:sp>
        <p:nvSpPr>
          <p:cNvPr id="41881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418819" name="Rectangle 3"/>
          <p:cNvSpPr>
            <a:spLocks noChangeArrowheads="1"/>
          </p:cNvSpPr>
          <p:nvPr>
            <p:ph type="body" idx="1"/>
          </p:nvPr>
        </p:nvSpPr>
        <p:spPr bwMode="auto">
          <a:xfrm>
            <a:off x="914635" y="4343400"/>
            <a:ext cx="5028732" cy="4114800"/>
          </a:xfrm>
          <a:prstGeom prst="rect">
            <a:avLst/>
          </a:prstGeom>
          <a:solidFill>
            <a:srgbClr val="FFFFFF"/>
          </a:solidFill>
          <a:ln>
            <a:solidFill>
              <a:srgbClr val="000000"/>
            </a:solidFill>
            <a:miter lim="800000"/>
            <a:headEnd/>
            <a:tailEnd/>
          </a:ln>
        </p:spPr>
        <p:txBody>
          <a:bodyPr lIns="91280" tIns="45639" rIns="91280" bIns="45639"/>
          <a:lstStyle/>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80201-AEA0-44BD-95C2-83BBD93F7B8E}" type="slidenum">
              <a:rPr lang="en-US" altLang="zh-CN"/>
              <a:pPr/>
              <a:t>7</a:t>
            </a:fld>
            <a:endParaRPr lang="en-US" altLang="zh-CN"/>
          </a:p>
        </p:txBody>
      </p:sp>
      <p:sp>
        <p:nvSpPr>
          <p:cNvPr id="43417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434179" name="Rectangle 3"/>
          <p:cNvSpPr>
            <a:spLocks noChangeArrowheads="1"/>
          </p:cNvSpPr>
          <p:nvPr>
            <p:ph type="body" idx="1"/>
          </p:nvPr>
        </p:nvSpPr>
        <p:spPr bwMode="auto">
          <a:xfrm>
            <a:off x="914635" y="4343400"/>
            <a:ext cx="5028732" cy="4114800"/>
          </a:xfrm>
          <a:prstGeom prst="rect">
            <a:avLst/>
          </a:prstGeom>
          <a:solidFill>
            <a:srgbClr val="FFFFFF"/>
          </a:solidFill>
          <a:ln>
            <a:solidFill>
              <a:srgbClr val="000000"/>
            </a:solidFill>
            <a:miter lim="800000"/>
            <a:headEnd/>
            <a:tailEnd/>
          </a:ln>
        </p:spPr>
        <p:txBody>
          <a:bodyPr lIns="91280" tIns="45639" rIns="91280" bIns="45639"/>
          <a:lstStyle/>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A174B7-97A4-41CB-9BBD-A4EC85F597AB}" type="slidenum">
              <a:rPr lang="en-US" altLang="zh-CN"/>
              <a:pPr/>
              <a:t>8</a:t>
            </a:fld>
            <a:endParaRPr lang="en-US" altLang="zh-CN"/>
          </a:p>
        </p:txBody>
      </p:sp>
      <p:sp>
        <p:nvSpPr>
          <p:cNvPr id="420866"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420867" name="Rectangle 3"/>
          <p:cNvSpPr>
            <a:spLocks noChangeArrowheads="1"/>
          </p:cNvSpPr>
          <p:nvPr>
            <p:ph type="body" idx="1"/>
          </p:nvPr>
        </p:nvSpPr>
        <p:spPr bwMode="auto">
          <a:xfrm>
            <a:off x="914635" y="4343400"/>
            <a:ext cx="5028732" cy="4114800"/>
          </a:xfrm>
          <a:prstGeom prst="rect">
            <a:avLst/>
          </a:prstGeom>
          <a:solidFill>
            <a:srgbClr val="FFFFFF"/>
          </a:solidFill>
          <a:ln>
            <a:solidFill>
              <a:srgbClr val="000000"/>
            </a:solidFill>
            <a:miter lim="800000"/>
            <a:headEnd/>
            <a:tailEnd/>
          </a:ln>
        </p:spPr>
        <p:txBody>
          <a:bodyPr lIns="91280" tIns="45639" rIns="91280" bIns="45639"/>
          <a:lstStyle/>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3F21A-64D4-4934-AC1B-9004396191CA}" type="slidenum">
              <a:rPr lang="en-US" altLang="zh-CN"/>
              <a:pPr/>
              <a:t>9</a:t>
            </a:fld>
            <a:endParaRPr lang="en-US" altLang="zh-CN"/>
          </a:p>
        </p:txBody>
      </p:sp>
      <p:sp>
        <p:nvSpPr>
          <p:cNvPr id="422914"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422915" name="Rectangle 3"/>
          <p:cNvSpPr>
            <a:spLocks noChangeArrowheads="1"/>
          </p:cNvSpPr>
          <p:nvPr>
            <p:ph type="body" idx="1"/>
          </p:nvPr>
        </p:nvSpPr>
        <p:spPr bwMode="auto">
          <a:xfrm>
            <a:off x="914635" y="4343400"/>
            <a:ext cx="5028732" cy="4114800"/>
          </a:xfrm>
          <a:prstGeom prst="rect">
            <a:avLst/>
          </a:prstGeom>
          <a:solidFill>
            <a:srgbClr val="FFFFFF"/>
          </a:solidFill>
          <a:ln>
            <a:solidFill>
              <a:srgbClr val="000000"/>
            </a:solidFill>
            <a:miter lim="800000"/>
            <a:headEnd/>
            <a:tailEnd/>
          </a:ln>
        </p:spPr>
        <p:txBody>
          <a:bodyPr lIns="91280" tIns="45639" rIns="91280" bIns="45639"/>
          <a:lstStyle/>
          <a:p>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1007BFC-B866-4280-8E64-00BAB656D0BF}"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1007BFC-B866-4280-8E64-00BAB656D0BF}"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p:nvPr/>
        </p:nvGrpSpPr>
        <p:grpSpPr bwMode="auto">
          <a:xfrm>
            <a:off x="304681" y="2889251"/>
            <a:ext cx="11476316"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ln>
            <a:effectLst/>
          </p:spPr>
          <p:txBody>
            <a:bodyPr wrap="none" anchor="ctr"/>
            <a:lstStyle/>
            <a:p>
              <a:endParaRPr lang="zh-CN" altLang="zh-CN"/>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ln>
            <a:effectLst/>
          </p:spPr>
          <p:txBody>
            <a:bodyPr wrap="none" anchor="ctr"/>
            <a:lstStyle/>
            <a:p>
              <a:endParaRPr lang="zh-CN" altLang="zh-CN"/>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ln>
            <a:effectLst/>
          </p:spPr>
          <p:txBody>
            <a:bodyPr wrap="none" anchor="ctr"/>
            <a:lstStyle/>
            <a:p>
              <a:endParaRPr lang="zh-CN" altLang="zh-CN"/>
            </a:p>
          </p:txBody>
        </p:sp>
      </p:grpSp>
      <p:sp>
        <p:nvSpPr>
          <p:cNvPr id="10242" name="Rectangle 2"/>
          <p:cNvSpPr>
            <a:spLocks noGrp="1" noChangeArrowheads="1"/>
          </p:cNvSpPr>
          <p:nvPr>
            <p:ph type="ctrTitle"/>
          </p:nvPr>
        </p:nvSpPr>
        <p:spPr>
          <a:xfrm>
            <a:off x="914043" y="685800"/>
            <a:ext cx="10359152" cy="2127250"/>
          </a:xfrm>
        </p:spPr>
        <p:txBody>
          <a:bodyPr/>
          <a:lstStyle>
            <a:lvl1pPr algn="ctr">
              <a:defRPr sz="5800"/>
            </a:lvl1pPr>
          </a:lstStyle>
          <a:p>
            <a:r>
              <a:rPr lang="zh-CN" altLang="en-US" smtClean="0"/>
              <a:t>单击此处编辑母版标题样式</a:t>
            </a:r>
            <a:endParaRPr lang="en-US"/>
          </a:p>
        </p:txBody>
      </p:sp>
      <p:sp>
        <p:nvSpPr>
          <p:cNvPr id="10243" name="Rectangle 3"/>
          <p:cNvSpPr>
            <a:spLocks noGrp="1" noChangeArrowheads="1"/>
          </p:cNvSpPr>
          <p:nvPr>
            <p:ph type="subTitle" idx="1"/>
          </p:nvPr>
        </p:nvSpPr>
        <p:spPr>
          <a:xfrm>
            <a:off x="1828086" y="3270250"/>
            <a:ext cx="8531067" cy="2209800"/>
          </a:xfrm>
        </p:spPr>
        <p:txBody>
          <a:bodyPr/>
          <a:lstStyle>
            <a:lvl1pPr marL="0" indent="0" algn="ctr">
              <a:buFont typeface="Wingdings" panose="05000000000000000000" pitchFamily="2" charset="2"/>
              <a:buNone/>
              <a:defRPr sz="3000"/>
            </a:lvl1pPr>
          </a:lstStyle>
          <a:p>
            <a:r>
              <a:rPr lang="zh-CN" altLang="en-US" smtClean="0"/>
              <a:t>单击此处编辑母版副标题样式</a:t>
            </a:r>
            <a:endParaRPr lang="en-US"/>
          </a:p>
        </p:txBody>
      </p:sp>
      <p:sp>
        <p:nvSpPr>
          <p:cNvPr id="9" name="Rectangle 4"/>
          <p:cNvSpPr>
            <a:spLocks noGrp="1" noChangeArrowheads="1"/>
          </p:cNvSpPr>
          <p:nvPr>
            <p:ph type="dt" sz="half" idx="10"/>
          </p:nvPr>
        </p:nvSpPr>
        <p:spPr>
          <a:xfrm>
            <a:off x="609362" y="6248400"/>
            <a:ext cx="2843689" cy="457200"/>
          </a:xfrm>
        </p:spPr>
        <p:txBody>
          <a:bodyPr/>
          <a:lstStyle>
            <a:lvl1pPr>
              <a:defRPr/>
            </a:lvl1pPr>
          </a:lstStyle>
          <a:p>
            <a:fld id="{441BC778-295E-4A69-B791-570D73223866}" type="datetimeFigureOut">
              <a:rPr lang="zh-CN" altLang="en-US" smtClean="0"/>
              <a:t>2019-02-27</a:t>
            </a:fld>
            <a:endParaRPr lang="zh-CN" altLang="en-US"/>
          </a:p>
        </p:txBody>
      </p:sp>
      <p:sp>
        <p:nvSpPr>
          <p:cNvPr id="11" name="Rectangle 6"/>
          <p:cNvSpPr>
            <a:spLocks noGrp="1" noChangeArrowheads="1"/>
          </p:cNvSpPr>
          <p:nvPr>
            <p:ph type="sldNum" sz="quarter" idx="12"/>
          </p:nvPr>
        </p:nvSpPr>
        <p:spPr>
          <a:xfrm>
            <a:off x="8734187" y="6248400"/>
            <a:ext cx="2843689" cy="457200"/>
          </a:xfrm>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6"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5747" y="277813"/>
            <a:ext cx="2742129" cy="5853112"/>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362" y="277813"/>
            <a:ext cx="8023265"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6"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6"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2708" y="4406901"/>
            <a:ext cx="10359152"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2708" y="2906713"/>
            <a:ext cx="1035915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6"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09362" y="1600201"/>
            <a:ext cx="5382697"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195179" y="1600201"/>
            <a:ext cx="5382697"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7"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362" y="274638"/>
            <a:ext cx="10968514"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362" y="1535113"/>
            <a:ext cx="53848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362" y="2174875"/>
            <a:ext cx="53848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0949" y="1535113"/>
            <a:ext cx="53869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90949" y="2174875"/>
            <a:ext cx="538692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9"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5"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4"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363" y="273050"/>
            <a:ext cx="4009517" cy="1162050"/>
          </a:xfrm>
        </p:spPr>
        <p:txBody>
          <a:bodyPr/>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4871" y="273051"/>
            <a:ext cx="68130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363" y="1435101"/>
            <a:ext cx="400951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7"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8784" y="4800600"/>
            <a:ext cx="7312343" cy="566738"/>
          </a:xfrm>
        </p:spPr>
        <p:txBody>
          <a:bodyPr/>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8784" y="612775"/>
            <a:ext cx="731234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2388784" y="5367338"/>
            <a:ext cx="731234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fld id="{441BC778-295E-4A69-B791-570D73223866}" type="datetimeFigureOut">
              <a:rPr lang="zh-CN" altLang="en-US" smtClean="0"/>
              <a:t>2019-02-27</a:t>
            </a:fld>
            <a:endParaRPr lang="zh-CN" altLang="en-US"/>
          </a:p>
        </p:txBody>
      </p:sp>
      <p:sp>
        <p:nvSpPr>
          <p:cNvPr id="7" name="Rectangle 6"/>
          <p:cNvSpPr>
            <a:spLocks noGrp="1" noChangeArrowheads="1"/>
          </p:cNvSpPr>
          <p:nvPr>
            <p:ph type="sldNum" sz="quarter" idx="12"/>
          </p:nvPr>
        </p:nvSpPr>
        <p:spPr/>
        <p:txBody>
          <a:bodyPr/>
          <a:lstStyle>
            <a:lvl1pPr>
              <a:defRPr/>
            </a:lvl1pPr>
          </a:lstStyle>
          <a:p>
            <a:fld id="{5266BB0E-908A-4832-8CF6-7CDFB57F31F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362" y="277813"/>
            <a:ext cx="10765394" cy="774923"/>
          </a:xfrm>
          <a:prstGeom prst="rect">
            <a:avLst/>
          </a:prstGeom>
          <a:noFill/>
          <a:ln w="9525">
            <a:noFill/>
            <a:miter lim="800000"/>
          </a:ln>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027" name="Rectangle 3"/>
          <p:cNvSpPr>
            <a:spLocks noGrp="1" noChangeArrowheads="1"/>
          </p:cNvSpPr>
          <p:nvPr>
            <p:ph type="body" idx="1"/>
          </p:nvPr>
        </p:nvSpPr>
        <p:spPr bwMode="auto">
          <a:xfrm>
            <a:off x="609362" y="1268760"/>
            <a:ext cx="10968514" cy="511256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9220" name="Rectangle 4"/>
          <p:cNvSpPr>
            <a:spLocks noGrp="1" noChangeArrowheads="1"/>
          </p:cNvSpPr>
          <p:nvPr>
            <p:ph type="dt" sz="half" idx="2"/>
          </p:nvPr>
        </p:nvSpPr>
        <p:spPr bwMode="auto">
          <a:xfrm>
            <a:off x="2234327" y="6553200"/>
            <a:ext cx="1523405" cy="3048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vl1pPr>
          </a:lstStyle>
          <a:p>
            <a:fld id="{441BC778-295E-4A69-B791-570D73223866}" type="datetimeFigureOut">
              <a:rPr lang="zh-CN" altLang="en-US" smtClean="0"/>
              <a:t>2019-02-27</a:t>
            </a:fld>
            <a:endParaRPr lang="zh-CN" altLang="en-US"/>
          </a:p>
        </p:txBody>
      </p:sp>
      <p:sp>
        <p:nvSpPr>
          <p:cNvPr id="9222" name="Rectangle 6"/>
          <p:cNvSpPr>
            <a:spLocks noGrp="1" noChangeArrowheads="1"/>
          </p:cNvSpPr>
          <p:nvPr>
            <p:ph type="sldNum" sz="quarter" idx="4"/>
          </p:nvPr>
        </p:nvSpPr>
        <p:spPr bwMode="auto">
          <a:xfrm>
            <a:off x="9343549" y="6553200"/>
            <a:ext cx="2843689"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5266BB0E-908A-4832-8CF6-7CDFB57F31FF}" type="slidenum">
              <a:rPr lang="zh-CN" altLang="en-US" smtClean="0"/>
              <a:t>‹#›</a:t>
            </a:fld>
            <a:endParaRPr lang="zh-CN" altLang="en-US"/>
          </a:p>
        </p:txBody>
      </p:sp>
      <p:sp>
        <p:nvSpPr>
          <p:cNvPr id="9223" name="Rectangle 7"/>
          <p:cNvSpPr>
            <a:spLocks noChangeArrowheads="1"/>
          </p:cNvSpPr>
          <p:nvPr/>
        </p:nvSpPr>
        <p:spPr bwMode="auto">
          <a:xfrm>
            <a:off x="0" y="0"/>
            <a:ext cx="304681" cy="2286000"/>
          </a:xfrm>
          <a:prstGeom prst="rect">
            <a:avLst/>
          </a:prstGeom>
          <a:solidFill>
            <a:schemeClr val="bg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
        <p:nvSpPr>
          <p:cNvPr id="9224" name="Line 8"/>
          <p:cNvSpPr>
            <a:spLocks noChangeShapeType="1"/>
          </p:cNvSpPr>
          <p:nvPr/>
        </p:nvSpPr>
        <p:spPr bwMode="auto">
          <a:xfrm>
            <a:off x="621011" y="1052736"/>
            <a:ext cx="10765394" cy="0"/>
          </a:xfrm>
          <a:prstGeom prst="line">
            <a:avLst/>
          </a:prstGeom>
          <a:noFill/>
          <a:ln w="19050">
            <a:solidFill>
              <a:schemeClr val="tx2"/>
            </a:solidFill>
            <a:round/>
          </a:ln>
          <a:effectLst/>
        </p:spPr>
        <p:txBody>
          <a:bodyPr/>
          <a:lstStyle/>
          <a:p>
            <a:pPr>
              <a:defRPr/>
            </a:pPr>
            <a:endParaRPr lang="en-US"/>
          </a:p>
        </p:txBody>
      </p:sp>
      <p:sp>
        <p:nvSpPr>
          <p:cNvPr id="9225" name="Rectangle 9"/>
          <p:cNvSpPr>
            <a:spLocks noChangeArrowheads="1"/>
          </p:cNvSpPr>
          <p:nvPr/>
        </p:nvSpPr>
        <p:spPr bwMode="auto">
          <a:xfrm>
            <a:off x="0" y="2286000"/>
            <a:ext cx="304681" cy="2286000"/>
          </a:xfrm>
          <a:prstGeom prst="rect">
            <a:avLst/>
          </a:prstGeom>
          <a:solidFill>
            <a:schemeClr val="accent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
        <p:nvSpPr>
          <p:cNvPr id="9226" name="Rectangle 10"/>
          <p:cNvSpPr>
            <a:spLocks noChangeArrowheads="1"/>
          </p:cNvSpPr>
          <p:nvPr/>
        </p:nvSpPr>
        <p:spPr bwMode="auto">
          <a:xfrm>
            <a:off x="0" y="4572000"/>
            <a:ext cx="304681" cy="2286000"/>
          </a:xfrm>
          <a:prstGeom prst="rect">
            <a:avLst/>
          </a:prstGeom>
          <a:solidFill>
            <a:schemeClr val="tx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aramond" pitchFamily="18" charset="0"/>
        </a:defRPr>
      </a:lvl2pPr>
      <a:lvl3pPr algn="l" rtl="0" eaLnBrk="1" fontAlgn="base" hangingPunct="1">
        <a:spcBef>
          <a:spcPct val="0"/>
        </a:spcBef>
        <a:spcAft>
          <a:spcPct val="0"/>
        </a:spcAft>
        <a:defRPr sz="4400">
          <a:solidFill>
            <a:schemeClr val="tx2"/>
          </a:solidFill>
          <a:latin typeface="Garamond" pitchFamily="18" charset="0"/>
        </a:defRPr>
      </a:lvl3pPr>
      <a:lvl4pPr algn="l" rtl="0" eaLnBrk="1" fontAlgn="base" hangingPunct="1">
        <a:spcBef>
          <a:spcPct val="0"/>
        </a:spcBef>
        <a:spcAft>
          <a:spcPct val="0"/>
        </a:spcAft>
        <a:defRPr sz="4400">
          <a:solidFill>
            <a:schemeClr val="tx2"/>
          </a:solidFill>
          <a:latin typeface="Garamond" pitchFamily="18" charset="0"/>
        </a:defRPr>
      </a:lvl4pPr>
      <a:lvl5pPr algn="l" rtl="0" eaLnBrk="1" fontAlgn="base" hangingPunct="1">
        <a:spcBef>
          <a:spcPct val="0"/>
        </a:spcBef>
        <a:spcAft>
          <a:spcPct val="0"/>
        </a:spcAft>
        <a:defRPr sz="4400">
          <a:solidFill>
            <a:schemeClr val="tx2"/>
          </a:solidFill>
          <a:latin typeface="Garamond" pitchFamily="18" charset="0"/>
        </a:defRPr>
      </a:lvl5pPr>
      <a:lvl6pPr marL="457200" algn="l" rtl="0" eaLnBrk="1" fontAlgn="base" hangingPunct="1">
        <a:spcBef>
          <a:spcPct val="0"/>
        </a:spcBef>
        <a:spcAft>
          <a:spcPct val="0"/>
        </a:spcAft>
        <a:defRPr sz="4400">
          <a:solidFill>
            <a:schemeClr val="tx2"/>
          </a:solidFill>
          <a:latin typeface="Garamond" pitchFamily="18" charset="0"/>
        </a:defRPr>
      </a:lvl6pPr>
      <a:lvl7pPr marL="914400" algn="l" rtl="0" eaLnBrk="1" fontAlgn="base" hangingPunct="1">
        <a:spcBef>
          <a:spcPct val="0"/>
        </a:spcBef>
        <a:spcAft>
          <a:spcPct val="0"/>
        </a:spcAft>
        <a:defRPr sz="4400">
          <a:solidFill>
            <a:schemeClr val="tx2"/>
          </a:solidFill>
          <a:latin typeface="Garamond" pitchFamily="18" charset="0"/>
        </a:defRPr>
      </a:lvl7pPr>
      <a:lvl8pPr marL="1371600" algn="l" rtl="0" eaLnBrk="1" fontAlgn="base" hangingPunct="1">
        <a:spcBef>
          <a:spcPct val="0"/>
        </a:spcBef>
        <a:spcAft>
          <a:spcPct val="0"/>
        </a:spcAft>
        <a:defRPr sz="4400">
          <a:solidFill>
            <a:schemeClr val="tx2"/>
          </a:solidFill>
          <a:latin typeface="Garamond" pitchFamily="18" charset="0"/>
        </a:defRPr>
      </a:lvl8pPr>
      <a:lvl9pPr marL="1828800" algn="l" rtl="0" eaLnBrk="1" fontAlgn="base" hangingPunct="1">
        <a:spcBef>
          <a:spcPct val="0"/>
        </a:spcBef>
        <a:spcAft>
          <a:spcPct val="0"/>
        </a:spcAft>
        <a:defRPr sz="44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Java Servlet Container</a:t>
            </a:r>
            <a:endParaRPr lang="zh-CN" altLang="en-US" b="1" dirty="0"/>
          </a:p>
        </p:txBody>
      </p:sp>
      <p:sp>
        <p:nvSpPr>
          <p:cNvPr id="3" name="副标题 2"/>
          <p:cNvSpPr>
            <a:spLocks noGrp="1"/>
          </p:cNvSpPr>
          <p:nvPr>
            <p:ph type="subTitle" idx="1"/>
          </p:nvPr>
        </p:nvSpPr>
        <p:spPr>
          <a:xfrm>
            <a:off x="1828086" y="5013176"/>
            <a:ext cx="8531067" cy="466874"/>
          </a:xfrm>
        </p:spPr>
        <p:txBody>
          <a:bodyPr/>
          <a:lstStyle/>
          <a:p>
            <a:r>
              <a:rPr lang="en-US" altLang="zh-CN" dirty="0" smtClean="0"/>
              <a:t>JavaEE-2019</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What is a Servlet Container?</a:t>
            </a:r>
            <a:endParaRPr lang="zh-CN" altLang="en-US" dirty="0"/>
          </a:p>
        </p:txBody>
      </p:sp>
      <p:sp>
        <p:nvSpPr>
          <p:cNvPr id="3" name="内容占位符 2"/>
          <p:cNvSpPr>
            <a:spLocks noGrp="1"/>
          </p:cNvSpPr>
          <p:nvPr>
            <p:ph idx="1"/>
          </p:nvPr>
        </p:nvSpPr>
        <p:spPr/>
        <p:txBody>
          <a:bodyPr/>
          <a:lstStyle/>
          <a:p>
            <a:r>
              <a:rPr lang="en-US" altLang="zh-CN" dirty="0" smtClean="0"/>
              <a:t>As Web Server can only response with static web page</a:t>
            </a:r>
          </a:p>
          <a:p>
            <a:r>
              <a:rPr lang="en-US" altLang="zh-CN" dirty="0" smtClean="0"/>
              <a:t>The basic idea of Servlet container is using Java to dynamically generate the web page on the server side. So servlet container is essentially a part of a web server that interacts with the servlets</a:t>
            </a:r>
            <a:r>
              <a:rPr lang="en-US" altLang="zh-CN" dirty="0" smtClean="0"/>
              <a:t>.</a:t>
            </a:r>
          </a:p>
          <a:p>
            <a:r>
              <a:rPr lang="en-US" altLang="zh-CN" i="1" dirty="0" smtClean="0"/>
              <a:t>Servlet container</a:t>
            </a:r>
            <a:r>
              <a:rPr lang="en-US" altLang="zh-CN" dirty="0" smtClean="0"/>
              <a:t> is the container for Servlets.</a:t>
            </a:r>
            <a:endParaRPr lang="en-US" altLang="zh-CN" dirty="0" smtClean="0"/>
          </a:p>
          <a:p>
            <a:pPr>
              <a:buNone/>
            </a:pPr>
            <a:endParaRPr lang="zh-CN" altLang="en-US" dirty="0"/>
          </a:p>
        </p:txBody>
      </p:sp>
      <p:pic>
        <p:nvPicPr>
          <p:cNvPr id="30722" name="Picture 2" descr="https://www.programcreek.com/wp-content/uploads/2013/04/web-server-servlet-container.jpg"/>
          <p:cNvPicPr>
            <a:picLocks noChangeAspect="1" noChangeArrowheads="1"/>
          </p:cNvPicPr>
          <p:nvPr/>
        </p:nvPicPr>
        <p:blipFill>
          <a:blip r:embed="rId2" cstate="print"/>
          <a:srcRect/>
          <a:stretch>
            <a:fillRect/>
          </a:stretch>
        </p:blipFill>
        <p:spPr bwMode="auto">
          <a:xfrm>
            <a:off x="2709243" y="4103619"/>
            <a:ext cx="6984776" cy="275438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Servlet</a:t>
            </a:r>
            <a:r>
              <a:rPr lang="en-US" altLang="zh-CN" b="1" dirty="0" smtClean="0"/>
              <a:t> </a:t>
            </a:r>
            <a:r>
              <a:rPr lang="en-US" altLang="zh-CN" b="1" dirty="0" smtClean="0"/>
              <a:t>Interface</a:t>
            </a:r>
            <a:endParaRPr lang="zh-CN" altLang="en-US" b="1" dirty="0"/>
          </a:p>
        </p:txBody>
      </p:sp>
      <p:sp>
        <p:nvSpPr>
          <p:cNvPr id="3" name="内容占位符 2"/>
          <p:cNvSpPr>
            <a:spLocks noGrp="1"/>
          </p:cNvSpPr>
          <p:nvPr>
            <p:ph idx="1"/>
          </p:nvPr>
        </p:nvSpPr>
        <p:spPr/>
        <p:txBody>
          <a:bodyPr/>
          <a:lstStyle/>
          <a:p>
            <a:r>
              <a:rPr lang="en-US" altLang="zh-CN" dirty="0" smtClean="0"/>
              <a:t>Servlet is an interface defined in javax.servlet package. </a:t>
            </a:r>
            <a:endParaRPr lang="en-US" altLang="zh-CN" dirty="0" smtClean="0"/>
          </a:p>
          <a:p>
            <a:r>
              <a:rPr lang="en-US" altLang="zh-CN" dirty="0" smtClean="0"/>
              <a:t>It </a:t>
            </a:r>
            <a:r>
              <a:rPr lang="en-US" altLang="zh-CN" dirty="0" smtClean="0"/>
              <a:t>declares three essential methods for the life cycle of a servlet – init(), service(), and destroy(). </a:t>
            </a:r>
            <a:endParaRPr lang="en-US" altLang="zh-CN" dirty="0" smtClean="0"/>
          </a:p>
          <a:p>
            <a:r>
              <a:rPr lang="en-US" altLang="zh-CN" dirty="0" smtClean="0"/>
              <a:t>They </a:t>
            </a:r>
            <a:r>
              <a:rPr lang="en-US" altLang="zh-CN" dirty="0" smtClean="0"/>
              <a:t>are implemented by every servlet(defined in SDK or self-defined) and are invoked at specific times by the server.</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Servlet Interface</a:t>
            </a:r>
            <a:endParaRPr lang="zh-CN" altLang="en-US" b="1" dirty="0"/>
          </a:p>
        </p:txBody>
      </p:sp>
      <p:sp>
        <p:nvSpPr>
          <p:cNvPr id="3" name="内容占位符 2"/>
          <p:cNvSpPr>
            <a:spLocks noGrp="1"/>
          </p:cNvSpPr>
          <p:nvPr>
            <p:ph idx="1"/>
          </p:nvPr>
        </p:nvSpPr>
        <p:spPr/>
        <p:txBody>
          <a:bodyPr/>
          <a:lstStyle/>
          <a:p>
            <a:pPr marL="457200" indent="-457200">
              <a:buClrTx/>
              <a:buSzPct val="90000"/>
              <a:buFont typeface="+mj-lt"/>
              <a:buAutoNum type="arabicPeriod"/>
            </a:pPr>
            <a:r>
              <a:rPr lang="en-US" altLang="zh-CN" sz="2400" dirty="0" smtClean="0"/>
              <a:t>The init() method is invoked during initialization stage of the servlet life cycle. It is passed an object implementing the </a:t>
            </a:r>
            <a:r>
              <a:rPr lang="en-US" altLang="zh-CN" sz="2400" i="1" dirty="0" smtClean="0">
                <a:solidFill>
                  <a:srgbClr val="0070C0"/>
                </a:solidFill>
              </a:rPr>
              <a:t>javax.servlet.ServletConfig</a:t>
            </a:r>
            <a:r>
              <a:rPr lang="en-US" altLang="zh-CN" sz="2400" dirty="0" smtClean="0"/>
              <a:t> interface, which allows the servlet to access initialization parameters from the web application.</a:t>
            </a:r>
          </a:p>
          <a:p>
            <a:pPr marL="457200" indent="-457200">
              <a:buClrTx/>
              <a:buSzPct val="90000"/>
              <a:buFont typeface="+mj-lt"/>
              <a:buAutoNum type="arabicPeriod"/>
            </a:pPr>
            <a:r>
              <a:rPr lang="en-US" altLang="zh-CN" sz="2400" dirty="0" smtClean="0"/>
              <a:t>The service() method is invoked upon each request after its initialization. Each request is serviced in its own separate thread. The web container calls the service() method of the servlet for every request. The service() method determines the kind of request being made and dispatches it to an appropriate method to handle the request.</a:t>
            </a:r>
          </a:p>
          <a:p>
            <a:pPr marL="457200" indent="-457200">
              <a:buClrTx/>
              <a:buSzPct val="90000"/>
              <a:buFont typeface="+mj-lt"/>
              <a:buAutoNum type="arabicPeriod"/>
            </a:pPr>
            <a:r>
              <a:rPr lang="en-US" altLang="zh-CN" sz="2400" dirty="0" smtClean="0"/>
              <a:t>The destroy() method is invoked when the servlet object should be destroyed. It releases the resources being held.</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Servlet work</a:t>
            </a:r>
            <a:endParaRPr lang="zh-CN" altLang="en-US" dirty="0"/>
          </a:p>
        </p:txBody>
      </p:sp>
      <p:sp>
        <p:nvSpPr>
          <p:cNvPr id="3" name="内容占位符 2"/>
          <p:cNvSpPr>
            <a:spLocks noGrp="1"/>
          </p:cNvSpPr>
          <p:nvPr>
            <p:ph idx="1"/>
          </p:nvPr>
        </p:nvSpPr>
        <p:spPr/>
        <p:txBody>
          <a:bodyPr/>
          <a:lstStyle/>
          <a:p>
            <a:r>
              <a:rPr lang="en-US" altLang="zh-CN" dirty="0" smtClean="0"/>
              <a:t>From the life cycle of a servlet object, </a:t>
            </a:r>
            <a:r>
              <a:rPr lang="en-US" altLang="zh-CN" u="sng" dirty="0" smtClean="0"/>
              <a:t>servlet </a:t>
            </a:r>
            <a:r>
              <a:rPr lang="en-US" altLang="zh-CN" u="sng" dirty="0" smtClean="0"/>
              <a:t>classes are loaded to container by class loader dynamically</a:t>
            </a:r>
            <a:r>
              <a:rPr lang="en-US" altLang="zh-CN" dirty="0" smtClean="0"/>
              <a:t>. </a:t>
            </a:r>
            <a:r>
              <a:rPr lang="en-US" altLang="zh-CN" b="1" dirty="0" smtClean="0">
                <a:solidFill>
                  <a:schemeClr val="accent6"/>
                </a:solidFill>
              </a:rPr>
              <a:t>Each request is in its own thread</a:t>
            </a:r>
            <a:r>
              <a:rPr lang="en-US" altLang="zh-CN" dirty="0" smtClean="0"/>
              <a:t>, and </a:t>
            </a:r>
            <a:r>
              <a:rPr lang="en-US" altLang="zh-CN" b="1" dirty="0" smtClean="0">
                <a:solidFill>
                  <a:schemeClr val="accent6"/>
                </a:solidFill>
              </a:rPr>
              <a:t>a servlet object can serve multiple threads at the same tim</a:t>
            </a:r>
            <a:r>
              <a:rPr lang="en-US" altLang="zh-CN" dirty="0" smtClean="0">
                <a:solidFill>
                  <a:schemeClr val="accent6"/>
                </a:solidFill>
              </a:rPr>
              <a:t>e</a:t>
            </a:r>
            <a:r>
              <a:rPr lang="en-US" altLang="zh-CN" dirty="0" smtClean="0"/>
              <a:t>(thread</a:t>
            </a:r>
            <a:r>
              <a:rPr lang="en-US" altLang="zh-CN" dirty="0" smtClean="0">
                <a:solidFill>
                  <a:schemeClr val="accent6"/>
                </a:solidFill>
              </a:rPr>
              <a:t> </a:t>
            </a:r>
            <a:r>
              <a:rPr lang="en-US" altLang="zh-CN" dirty="0" smtClean="0"/>
              <a:t>not safe). When it is no longer being </a:t>
            </a:r>
            <a:r>
              <a:rPr lang="en-US" altLang="zh-CN" dirty="0" smtClean="0"/>
              <a:t>used, </a:t>
            </a:r>
            <a:r>
              <a:rPr lang="en-US" altLang="zh-CN" dirty="0" smtClean="0"/>
              <a:t>it should be garbage collected by JVM</a:t>
            </a:r>
            <a:r>
              <a:rPr lang="en-US" altLang="zh-CN" dirty="0" smtClean="0"/>
              <a:t>.</a:t>
            </a:r>
          </a:p>
          <a:p>
            <a:endParaRPr lang="en-US" altLang="zh-CN" dirty="0" smtClean="0"/>
          </a:p>
          <a:p>
            <a:r>
              <a:rPr lang="en-US" altLang="zh-CN" dirty="0" smtClean="0"/>
              <a:t>To handle the complexity of HTTP requests, the servlet container comes in. </a:t>
            </a:r>
            <a:r>
              <a:rPr lang="en-US" altLang="zh-CN" u="sng" dirty="0" smtClean="0"/>
              <a:t>The servlet container is responsible for servlets’ creation, execution and destruction</a:t>
            </a:r>
            <a:r>
              <a:rPr lang="en-US" altLang="zh-CN" dirty="0" smtClean="0"/>
              <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t>How Servlet container and web server process a request?</a:t>
            </a:r>
            <a:endParaRPr lang="zh-CN" altLang="en-US" sz="3600" b="1" dirty="0"/>
          </a:p>
        </p:txBody>
      </p:sp>
      <p:sp>
        <p:nvSpPr>
          <p:cNvPr id="3" name="内容占位符 2"/>
          <p:cNvSpPr>
            <a:spLocks noGrp="1"/>
          </p:cNvSpPr>
          <p:nvPr>
            <p:ph idx="1"/>
          </p:nvPr>
        </p:nvSpPr>
        <p:spPr/>
        <p:txBody>
          <a:bodyPr/>
          <a:lstStyle/>
          <a:p>
            <a:pPr marL="457200" indent="-457200">
              <a:buClrTx/>
              <a:buSzPct val="90000"/>
              <a:buFont typeface="+mj-lt"/>
              <a:buAutoNum type="arabicPeriod"/>
            </a:pPr>
            <a:r>
              <a:rPr lang="en-US" altLang="zh-CN" sz="2400" dirty="0" smtClean="0"/>
              <a:t>Web server receives HTTP request</a:t>
            </a:r>
          </a:p>
          <a:p>
            <a:pPr marL="457200" indent="-457200">
              <a:buClrTx/>
              <a:buSzPct val="90000"/>
              <a:buFont typeface="+mj-lt"/>
              <a:buAutoNum type="arabicPeriod"/>
            </a:pPr>
            <a:r>
              <a:rPr lang="en-US" altLang="zh-CN" sz="2400" dirty="0" smtClean="0"/>
              <a:t>Web server forwards the request to servlet container</a:t>
            </a:r>
          </a:p>
          <a:p>
            <a:pPr marL="457200" indent="-457200">
              <a:buClrTx/>
              <a:buSzPct val="90000"/>
              <a:buFont typeface="+mj-lt"/>
              <a:buAutoNum type="arabicPeriod"/>
            </a:pPr>
            <a:r>
              <a:rPr lang="en-US" altLang="zh-CN" sz="2400" dirty="0" smtClean="0"/>
              <a:t>The servlet is dynamically retrieved and loaded into the address space of the container, if it is not in the container.</a:t>
            </a:r>
          </a:p>
          <a:p>
            <a:pPr marL="457200" indent="-457200">
              <a:buClrTx/>
              <a:buSzPct val="90000"/>
              <a:buFont typeface="+mj-lt"/>
              <a:buAutoNum type="arabicPeriod"/>
            </a:pPr>
            <a:r>
              <a:rPr lang="en-US" altLang="zh-CN" sz="2400" dirty="0" smtClean="0"/>
              <a:t>The container invokes the init() method of the servlet for initialization(invoked once when the servlet is loaded first time)</a:t>
            </a:r>
          </a:p>
          <a:p>
            <a:pPr marL="457200" indent="-457200">
              <a:buClrTx/>
              <a:buSzPct val="90000"/>
              <a:buFont typeface="+mj-lt"/>
              <a:buAutoNum type="arabicPeriod"/>
            </a:pPr>
            <a:r>
              <a:rPr lang="en-US" altLang="zh-CN" sz="2400" dirty="0" smtClean="0"/>
              <a:t>The container invokes the service() method of the servlet to process the HTTP request, i.e., read data in the request and formulate a response. The servlet remains in the container’s address space and can process other HTTP requests.</a:t>
            </a:r>
          </a:p>
          <a:p>
            <a:pPr marL="457200" indent="-457200">
              <a:buClrTx/>
              <a:buSzPct val="90000"/>
              <a:buFont typeface="+mj-lt"/>
              <a:buAutoNum type="arabicPeriod"/>
            </a:pPr>
            <a:r>
              <a:rPr lang="en-US" altLang="zh-CN" sz="2400" dirty="0" smtClean="0"/>
              <a:t>Web server return the dynamically generated results to the correct location</a:t>
            </a:r>
          </a:p>
          <a:p>
            <a:pPr marL="457200" indent="-457200">
              <a:buClrTx/>
              <a:buSzPct val="90000"/>
              <a:buFont typeface="+mj-lt"/>
              <a:buAutoNum type="arabicPeriod"/>
            </a:pP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t>How Servlet container and web server process a request?</a:t>
            </a:r>
            <a:endParaRPr lang="zh-CN" altLang="en-US" sz="3600" b="1" dirty="0"/>
          </a:p>
        </p:txBody>
      </p:sp>
      <p:sp>
        <p:nvSpPr>
          <p:cNvPr id="3" name="内容占位符 2"/>
          <p:cNvSpPr>
            <a:spLocks noGrp="1"/>
          </p:cNvSpPr>
          <p:nvPr>
            <p:ph idx="1"/>
          </p:nvPr>
        </p:nvSpPr>
        <p:spPr/>
        <p:txBody>
          <a:bodyPr/>
          <a:lstStyle/>
          <a:p>
            <a:pPr marL="457200" indent="-457200">
              <a:buClrTx/>
              <a:buSzPct val="90000"/>
              <a:buFont typeface="+mj-lt"/>
              <a:buAutoNum type="arabicPeriod"/>
            </a:pPr>
            <a:r>
              <a:rPr lang="en-US" altLang="zh-CN" sz="2400" dirty="0" smtClean="0"/>
              <a:t>Web server receives HTTP request</a:t>
            </a:r>
          </a:p>
          <a:p>
            <a:pPr marL="457200" indent="-457200">
              <a:buClrTx/>
              <a:buSzPct val="90000"/>
              <a:buFont typeface="+mj-lt"/>
              <a:buAutoNum type="arabicPeriod"/>
            </a:pPr>
            <a:r>
              <a:rPr lang="en-US" altLang="zh-CN" sz="2400" dirty="0" smtClean="0"/>
              <a:t>Web server forwards the request to servlet container</a:t>
            </a:r>
          </a:p>
          <a:p>
            <a:pPr marL="457200" indent="-457200">
              <a:buClrTx/>
              <a:buSzPct val="90000"/>
              <a:buFont typeface="+mj-lt"/>
              <a:buAutoNum type="arabicPeriod"/>
            </a:pPr>
            <a:r>
              <a:rPr lang="en-US" altLang="zh-CN" sz="2400" dirty="0" smtClean="0"/>
              <a:t>The servlet is dynamically retrieved and loaded into the address space of the container, if it is not in the container.</a:t>
            </a:r>
          </a:p>
          <a:p>
            <a:pPr marL="457200" indent="-457200">
              <a:buClrTx/>
              <a:buSzPct val="90000"/>
              <a:buFont typeface="+mj-lt"/>
              <a:buAutoNum type="arabicPeriod"/>
            </a:pPr>
            <a:r>
              <a:rPr lang="en-US" altLang="zh-CN" sz="2400" dirty="0" smtClean="0"/>
              <a:t>The container invokes the init() method of the servlet for initialization(invoked once when the servlet is loaded first time)</a:t>
            </a:r>
          </a:p>
          <a:p>
            <a:pPr marL="457200" indent="-457200">
              <a:buClrTx/>
              <a:buSzPct val="90000"/>
              <a:buFont typeface="+mj-lt"/>
              <a:buAutoNum type="arabicPeriod"/>
            </a:pPr>
            <a:r>
              <a:rPr lang="en-US" altLang="zh-CN" sz="2400" dirty="0" smtClean="0"/>
              <a:t>The container invokes the service() method of the servlet to process the HTTP request, i.e., read data in the request and formulate a response. The servlet remains in the container’s address space and can process other HTTP requests.</a:t>
            </a:r>
          </a:p>
          <a:p>
            <a:pPr marL="457200" indent="-457200">
              <a:buClrTx/>
              <a:buSzPct val="90000"/>
              <a:buFont typeface="+mj-lt"/>
              <a:buAutoNum type="arabicPeriod"/>
            </a:pPr>
            <a:r>
              <a:rPr lang="en-US" altLang="zh-CN" sz="2400" dirty="0" smtClean="0"/>
              <a:t>Web server return the dynamically generated results to the correct location</a:t>
            </a:r>
          </a:p>
          <a:p>
            <a:pPr marL="457200" indent="-457200">
              <a:buClrTx/>
              <a:buSzPct val="90000"/>
              <a:buFont typeface="+mj-lt"/>
              <a:buAutoNum type="arabicPeriod"/>
            </a:pPr>
            <a:endParaRPr lang="zh-CN" altLang="en-US" sz="2400" dirty="0"/>
          </a:p>
        </p:txBody>
      </p:sp>
      <p:pic>
        <p:nvPicPr>
          <p:cNvPr id="4" name="Picture 2" descr="https://www.programcreek.com/wp-content/uploads/2013/04/servlet-container-life-cycle.jpg"/>
          <p:cNvPicPr>
            <a:picLocks noChangeAspect="1" noChangeArrowheads="1"/>
          </p:cNvPicPr>
          <p:nvPr/>
        </p:nvPicPr>
        <p:blipFill>
          <a:blip r:embed="rId3" cstate="print"/>
          <a:srcRect/>
          <a:stretch>
            <a:fillRect/>
          </a:stretch>
        </p:blipFill>
        <p:spPr bwMode="auto">
          <a:xfrm>
            <a:off x="4725467" y="2420888"/>
            <a:ext cx="6578919" cy="374441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3"/>
          <p:cNvSpPr>
            <a:spLocks noGrp="1"/>
          </p:cNvSpPr>
          <p:nvPr>
            <p:ph type="sldNum" sz="quarter" idx="12"/>
          </p:nvPr>
        </p:nvSpPr>
        <p:spPr/>
        <p:txBody>
          <a:bodyPr/>
          <a:lstStyle/>
          <a:p>
            <a:fld id="{AA9E7A09-878B-4CCD-AE7D-DF1CDFE753F3}" type="slidenum">
              <a:rPr lang="en-US" altLang="zh-CN"/>
              <a:pPr/>
              <a:t>16</a:t>
            </a:fld>
            <a:endParaRPr lang="en-US" altLang="zh-CN"/>
          </a:p>
        </p:txBody>
      </p:sp>
      <p:grpSp>
        <p:nvGrpSpPr>
          <p:cNvPr id="2" name="Group 68"/>
          <p:cNvGrpSpPr>
            <a:grpSpLocks/>
          </p:cNvGrpSpPr>
          <p:nvPr/>
        </p:nvGrpSpPr>
        <p:grpSpPr bwMode="auto">
          <a:xfrm>
            <a:off x="406242" y="1143000"/>
            <a:ext cx="11590571" cy="4892675"/>
            <a:chOff x="192" y="720"/>
            <a:chExt cx="5478" cy="3082"/>
          </a:xfrm>
        </p:grpSpPr>
        <p:sp>
          <p:nvSpPr>
            <p:cNvPr id="534530" name="Line 2"/>
            <p:cNvSpPr>
              <a:spLocks noChangeShapeType="1"/>
            </p:cNvSpPr>
            <p:nvPr/>
          </p:nvSpPr>
          <p:spPr bwMode="auto">
            <a:xfrm>
              <a:off x="912" y="1026"/>
              <a:ext cx="0" cy="2766"/>
            </a:xfrm>
            <a:prstGeom prst="line">
              <a:avLst/>
            </a:prstGeom>
            <a:noFill/>
            <a:ln w="9525">
              <a:solidFill>
                <a:schemeClr val="tx1"/>
              </a:solidFill>
              <a:round/>
              <a:headEnd/>
              <a:tailEnd type="arrow" w="med" len="med"/>
            </a:ln>
            <a:effectLst/>
          </p:spPr>
          <p:txBody>
            <a:bodyPr/>
            <a:lstStyle/>
            <a:p>
              <a:endParaRPr lang="zh-CN" altLang="en-US"/>
            </a:p>
          </p:txBody>
        </p:sp>
        <p:sp>
          <p:nvSpPr>
            <p:cNvPr id="534531" name="Text Box 3"/>
            <p:cNvSpPr txBox="1">
              <a:spLocks noChangeArrowheads="1"/>
            </p:cNvSpPr>
            <p:nvPr/>
          </p:nvSpPr>
          <p:spPr bwMode="auto">
            <a:xfrm>
              <a:off x="590" y="720"/>
              <a:ext cx="640" cy="17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sz="1200" b="0">
                  <a:solidFill>
                    <a:schemeClr val="tx1"/>
                  </a:solidFill>
                  <a:effectLst/>
                  <a:latin typeface="Times New Roman" pitchFamily="18" charset="0"/>
                  <a:ea typeface="宋体" pitchFamily="2" charset="-122"/>
                </a:rPr>
                <a:t>Servlet Container</a:t>
              </a:r>
            </a:p>
          </p:txBody>
        </p:sp>
        <p:sp>
          <p:nvSpPr>
            <p:cNvPr id="534532" name="Line 4"/>
            <p:cNvSpPr>
              <a:spLocks noChangeShapeType="1"/>
            </p:cNvSpPr>
            <p:nvPr/>
          </p:nvSpPr>
          <p:spPr bwMode="auto">
            <a:xfrm>
              <a:off x="912" y="1561"/>
              <a:ext cx="3168" cy="0"/>
            </a:xfrm>
            <a:prstGeom prst="line">
              <a:avLst/>
            </a:prstGeom>
            <a:noFill/>
            <a:ln w="9525">
              <a:solidFill>
                <a:schemeClr val="tx1"/>
              </a:solidFill>
              <a:round/>
              <a:headEnd/>
              <a:tailEnd type="triangle" w="med" len="med"/>
            </a:ln>
            <a:effectLst/>
          </p:spPr>
          <p:txBody>
            <a:bodyPr/>
            <a:lstStyle/>
            <a:p>
              <a:endParaRPr lang="zh-CN" altLang="en-US"/>
            </a:p>
          </p:txBody>
        </p:sp>
        <p:sp>
          <p:nvSpPr>
            <p:cNvPr id="534533" name="Line 5"/>
            <p:cNvSpPr>
              <a:spLocks noChangeShapeType="1"/>
            </p:cNvSpPr>
            <p:nvPr/>
          </p:nvSpPr>
          <p:spPr bwMode="auto">
            <a:xfrm>
              <a:off x="912" y="1236"/>
              <a:ext cx="1296" cy="0"/>
            </a:xfrm>
            <a:prstGeom prst="line">
              <a:avLst/>
            </a:prstGeom>
            <a:noFill/>
            <a:ln w="9525">
              <a:solidFill>
                <a:schemeClr val="tx1"/>
              </a:solidFill>
              <a:round/>
              <a:headEnd/>
              <a:tailEnd type="triangle" w="med" len="med"/>
            </a:ln>
            <a:effectLst/>
          </p:spPr>
          <p:txBody>
            <a:bodyPr/>
            <a:lstStyle/>
            <a:p>
              <a:endParaRPr lang="zh-CN" altLang="en-US"/>
            </a:p>
          </p:txBody>
        </p:sp>
        <p:sp>
          <p:nvSpPr>
            <p:cNvPr id="534534" name="Line 6"/>
            <p:cNvSpPr>
              <a:spLocks noChangeShapeType="1"/>
            </p:cNvSpPr>
            <p:nvPr/>
          </p:nvSpPr>
          <p:spPr bwMode="auto">
            <a:xfrm>
              <a:off x="2496" y="1310"/>
              <a:ext cx="0" cy="1750"/>
            </a:xfrm>
            <a:prstGeom prst="line">
              <a:avLst/>
            </a:prstGeom>
            <a:noFill/>
            <a:ln w="9525">
              <a:solidFill>
                <a:schemeClr val="tx1"/>
              </a:solidFill>
              <a:round/>
              <a:headEnd/>
              <a:tailEnd type="arrow" w="med" len="sm"/>
            </a:ln>
            <a:effectLst/>
          </p:spPr>
          <p:txBody>
            <a:bodyPr/>
            <a:lstStyle/>
            <a:p>
              <a:endParaRPr lang="zh-CN" altLang="en-US"/>
            </a:p>
          </p:txBody>
        </p:sp>
        <p:sp>
          <p:nvSpPr>
            <p:cNvPr id="534535" name="Line 7"/>
            <p:cNvSpPr>
              <a:spLocks noChangeShapeType="1"/>
            </p:cNvSpPr>
            <p:nvPr/>
          </p:nvSpPr>
          <p:spPr bwMode="auto">
            <a:xfrm>
              <a:off x="2880" y="1276"/>
              <a:ext cx="0" cy="1784"/>
            </a:xfrm>
            <a:prstGeom prst="line">
              <a:avLst/>
            </a:prstGeom>
            <a:noFill/>
            <a:ln w="9525">
              <a:solidFill>
                <a:schemeClr val="tx1"/>
              </a:solidFill>
              <a:round/>
              <a:headEnd/>
              <a:tailEnd type="arrow" w="med" len="sm"/>
            </a:ln>
            <a:effectLst/>
          </p:spPr>
          <p:txBody>
            <a:bodyPr/>
            <a:lstStyle/>
            <a:p>
              <a:endParaRPr lang="zh-CN" altLang="en-US"/>
            </a:p>
          </p:txBody>
        </p:sp>
        <p:sp>
          <p:nvSpPr>
            <p:cNvPr id="534536" name="Oval 8"/>
            <p:cNvSpPr>
              <a:spLocks noChangeArrowheads="1"/>
            </p:cNvSpPr>
            <p:nvPr/>
          </p:nvSpPr>
          <p:spPr bwMode="auto">
            <a:xfrm>
              <a:off x="2208" y="1032"/>
              <a:ext cx="960" cy="367"/>
            </a:xfrm>
            <a:prstGeom prst="ellipse">
              <a:avLst/>
            </a:prstGeom>
            <a:noFill/>
            <a:ln w="9525">
              <a:solidFill>
                <a:schemeClr val="tx1"/>
              </a:solidFill>
              <a:round/>
              <a:headEnd/>
              <a:tailEnd/>
            </a:ln>
            <a:effectLst/>
          </p:spPr>
          <p:txBody>
            <a:bodyPr wrap="none" anchor="ctr"/>
            <a:lstStyle/>
            <a:p>
              <a:endParaRPr lang="zh-CN" altLang="en-US"/>
            </a:p>
          </p:txBody>
        </p:sp>
        <p:sp>
          <p:nvSpPr>
            <p:cNvPr id="534537" name="Text Box 9"/>
            <p:cNvSpPr txBox="1">
              <a:spLocks noChangeArrowheads="1"/>
            </p:cNvSpPr>
            <p:nvPr/>
          </p:nvSpPr>
          <p:spPr bwMode="auto">
            <a:xfrm>
              <a:off x="2310" y="1125"/>
              <a:ext cx="384" cy="17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altLang="zh-CN" sz="1100" b="0">
                  <a:solidFill>
                    <a:schemeClr val="tx1"/>
                  </a:solidFill>
                  <a:effectLst/>
                  <a:latin typeface="Times New Roman" pitchFamily="18" charset="0"/>
                  <a:ea typeface="宋体" pitchFamily="2" charset="-122"/>
                </a:rPr>
                <a:t>Thread </a:t>
              </a:r>
            </a:p>
          </p:txBody>
        </p:sp>
        <p:sp>
          <p:nvSpPr>
            <p:cNvPr id="534538" name="Text Box 10"/>
            <p:cNvSpPr txBox="1">
              <a:spLocks noChangeArrowheads="1"/>
            </p:cNvSpPr>
            <p:nvPr/>
          </p:nvSpPr>
          <p:spPr bwMode="auto">
            <a:xfrm>
              <a:off x="2656" y="1103"/>
              <a:ext cx="384" cy="17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altLang="zh-CN" sz="1100" b="0">
                  <a:solidFill>
                    <a:schemeClr val="tx1"/>
                  </a:solidFill>
                  <a:effectLst/>
                  <a:latin typeface="Times New Roman" pitchFamily="18" charset="0"/>
                  <a:ea typeface="宋体" pitchFamily="2" charset="-122"/>
                </a:rPr>
                <a:t>Thread </a:t>
              </a:r>
            </a:p>
          </p:txBody>
        </p:sp>
        <p:sp>
          <p:nvSpPr>
            <p:cNvPr id="534539" name="Text Box 11"/>
            <p:cNvSpPr txBox="1">
              <a:spLocks noChangeArrowheads="1"/>
            </p:cNvSpPr>
            <p:nvPr/>
          </p:nvSpPr>
          <p:spPr bwMode="auto">
            <a:xfrm>
              <a:off x="4088" y="1480"/>
              <a:ext cx="432" cy="179"/>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Servlet</a:t>
              </a:r>
            </a:p>
          </p:txBody>
        </p:sp>
        <p:sp>
          <p:nvSpPr>
            <p:cNvPr id="534540" name="Line 12"/>
            <p:cNvSpPr>
              <a:spLocks noChangeShapeType="1"/>
            </p:cNvSpPr>
            <p:nvPr/>
          </p:nvSpPr>
          <p:spPr bwMode="auto">
            <a:xfrm>
              <a:off x="926" y="1805"/>
              <a:ext cx="3360" cy="0"/>
            </a:xfrm>
            <a:prstGeom prst="line">
              <a:avLst/>
            </a:prstGeom>
            <a:noFill/>
            <a:ln w="9525">
              <a:solidFill>
                <a:schemeClr val="tx1"/>
              </a:solidFill>
              <a:round/>
              <a:headEnd/>
              <a:tailEnd type="triangle" w="med" len="med"/>
            </a:ln>
            <a:effectLst/>
          </p:spPr>
          <p:txBody>
            <a:bodyPr/>
            <a:lstStyle/>
            <a:p>
              <a:endParaRPr lang="zh-CN" altLang="en-US"/>
            </a:p>
          </p:txBody>
        </p:sp>
        <p:sp>
          <p:nvSpPr>
            <p:cNvPr id="534541" name="Line 13"/>
            <p:cNvSpPr>
              <a:spLocks noChangeShapeType="1"/>
            </p:cNvSpPr>
            <p:nvPr/>
          </p:nvSpPr>
          <p:spPr bwMode="auto">
            <a:xfrm>
              <a:off x="912" y="2009"/>
              <a:ext cx="1584" cy="0"/>
            </a:xfrm>
            <a:prstGeom prst="line">
              <a:avLst/>
            </a:prstGeom>
            <a:noFill/>
            <a:ln w="9525">
              <a:solidFill>
                <a:schemeClr val="tx1"/>
              </a:solidFill>
              <a:round/>
              <a:headEnd/>
              <a:tailEnd type="triangle" w="med" len="med"/>
            </a:ln>
            <a:effectLst/>
          </p:spPr>
          <p:txBody>
            <a:bodyPr/>
            <a:lstStyle/>
            <a:p>
              <a:endParaRPr lang="zh-CN" altLang="en-US"/>
            </a:p>
          </p:txBody>
        </p:sp>
        <p:sp>
          <p:nvSpPr>
            <p:cNvPr id="534542" name="Line 14"/>
            <p:cNvSpPr>
              <a:spLocks noChangeShapeType="1"/>
            </p:cNvSpPr>
            <p:nvPr/>
          </p:nvSpPr>
          <p:spPr bwMode="auto">
            <a:xfrm flipV="1">
              <a:off x="2496" y="2009"/>
              <a:ext cx="1776" cy="0"/>
            </a:xfrm>
            <a:prstGeom prst="line">
              <a:avLst/>
            </a:prstGeom>
            <a:noFill/>
            <a:ln w="9525">
              <a:solidFill>
                <a:schemeClr val="tx1"/>
              </a:solidFill>
              <a:round/>
              <a:headEnd/>
              <a:tailEnd type="triangle" w="med" len="med"/>
            </a:ln>
            <a:effectLst/>
          </p:spPr>
          <p:txBody>
            <a:bodyPr/>
            <a:lstStyle/>
            <a:p>
              <a:endParaRPr lang="zh-CN" altLang="en-US"/>
            </a:p>
          </p:txBody>
        </p:sp>
        <p:sp>
          <p:nvSpPr>
            <p:cNvPr id="534543" name="Line 15"/>
            <p:cNvSpPr>
              <a:spLocks noChangeShapeType="1"/>
            </p:cNvSpPr>
            <p:nvPr/>
          </p:nvSpPr>
          <p:spPr bwMode="auto">
            <a:xfrm>
              <a:off x="912" y="2334"/>
              <a:ext cx="1968" cy="0"/>
            </a:xfrm>
            <a:prstGeom prst="line">
              <a:avLst/>
            </a:prstGeom>
            <a:noFill/>
            <a:ln w="9525">
              <a:solidFill>
                <a:schemeClr val="tx1"/>
              </a:solidFill>
              <a:round/>
              <a:headEnd/>
              <a:tailEnd type="triangle" w="med" len="med"/>
            </a:ln>
            <a:effectLst/>
          </p:spPr>
          <p:txBody>
            <a:bodyPr/>
            <a:lstStyle/>
            <a:p>
              <a:endParaRPr lang="zh-CN" altLang="en-US"/>
            </a:p>
          </p:txBody>
        </p:sp>
        <p:sp>
          <p:nvSpPr>
            <p:cNvPr id="534544" name="Line 16"/>
            <p:cNvSpPr>
              <a:spLocks noChangeShapeType="1"/>
            </p:cNvSpPr>
            <p:nvPr/>
          </p:nvSpPr>
          <p:spPr bwMode="auto">
            <a:xfrm>
              <a:off x="2880" y="2334"/>
              <a:ext cx="1392" cy="0"/>
            </a:xfrm>
            <a:prstGeom prst="line">
              <a:avLst/>
            </a:prstGeom>
            <a:noFill/>
            <a:ln w="9525">
              <a:solidFill>
                <a:schemeClr val="tx1"/>
              </a:solidFill>
              <a:round/>
              <a:headEnd/>
              <a:tailEnd type="triangle" w="med" len="med"/>
            </a:ln>
            <a:effectLst/>
          </p:spPr>
          <p:txBody>
            <a:bodyPr/>
            <a:lstStyle/>
            <a:p>
              <a:endParaRPr lang="zh-CN" altLang="en-US"/>
            </a:p>
          </p:txBody>
        </p:sp>
        <p:sp>
          <p:nvSpPr>
            <p:cNvPr id="534545" name="AutoShape 17"/>
            <p:cNvSpPr>
              <a:spLocks/>
            </p:cNvSpPr>
            <p:nvPr/>
          </p:nvSpPr>
          <p:spPr bwMode="auto">
            <a:xfrm>
              <a:off x="4848" y="2009"/>
              <a:ext cx="48" cy="529"/>
            </a:xfrm>
            <a:prstGeom prst="rightBracket">
              <a:avLst>
                <a:gd name="adj" fmla="val 91840"/>
              </a:avLst>
            </a:prstGeom>
            <a:noFill/>
            <a:ln w="9525">
              <a:solidFill>
                <a:schemeClr val="tx1"/>
              </a:solidFill>
              <a:round/>
              <a:headEnd/>
              <a:tailEnd/>
            </a:ln>
            <a:effectLst/>
          </p:spPr>
          <p:txBody>
            <a:bodyPr wrap="none" anchor="ctr"/>
            <a:lstStyle/>
            <a:p>
              <a:endParaRPr lang="zh-CN" altLang="en-US"/>
            </a:p>
          </p:txBody>
        </p:sp>
        <p:sp>
          <p:nvSpPr>
            <p:cNvPr id="534546" name="Line 18"/>
            <p:cNvSpPr>
              <a:spLocks noChangeShapeType="1"/>
            </p:cNvSpPr>
            <p:nvPr/>
          </p:nvSpPr>
          <p:spPr bwMode="auto">
            <a:xfrm>
              <a:off x="4224" y="2009"/>
              <a:ext cx="624" cy="0"/>
            </a:xfrm>
            <a:prstGeom prst="line">
              <a:avLst/>
            </a:prstGeom>
            <a:noFill/>
            <a:ln w="9525">
              <a:solidFill>
                <a:schemeClr val="tx1"/>
              </a:solidFill>
              <a:round/>
              <a:headEnd/>
              <a:tailEnd/>
            </a:ln>
            <a:effectLst/>
          </p:spPr>
          <p:txBody>
            <a:bodyPr/>
            <a:lstStyle/>
            <a:p>
              <a:endParaRPr lang="zh-CN" altLang="en-US"/>
            </a:p>
          </p:txBody>
        </p:sp>
        <p:sp>
          <p:nvSpPr>
            <p:cNvPr id="534547" name="Line 19"/>
            <p:cNvSpPr>
              <a:spLocks noChangeShapeType="1"/>
            </p:cNvSpPr>
            <p:nvPr/>
          </p:nvSpPr>
          <p:spPr bwMode="auto">
            <a:xfrm>
              <a:off x="4224" y="2538"/>
              <a:ext cx="624" cy="0"/>
            </a:xfrm>
            <a:prstGeom prst="line">
              <a:avLst/>
            </a:prstGeom>
            <a:noFill/>
            <a:ln w="9525">
              <a:solidFill>
                <a:schemeClr val="tx1"/>
              </a:solidFill>
              <a:round/>
              <a:headEnd/>
              <a:tailEnd/>
            </a:ln>
            <a:effectLst/>
          </p:spPr>
          <p:txBody>
            <a:bodyPr/>
            <a:lstStyle/>
            <a:p>
              <a:endParaRPr lang="zh-CN" altLang="en-US"/>
            </a:p>
          </p:txBody>
        </p:sp>
        <p:sp>
          <p:nvSpPr>
            <p:cNvPr id="534548" name="Line 20"/>
            <p:cNvSpPr>
              <a:spLocks noChangeShapeType="1"/>
            </p:cNvSpPr>
            <p:nvPr/>
          </p:nvSpPr>
          <p:spPr bwMode="auto">
            <a:xfrm flipH="1">
              <a:off x="912" y="2538"/>
              <a:ext cx="3408" cy="0"/>
            </a:xfrm>
            <a:prstGeom prst="line">
              <a:avLst/>
            </a:prstGeom>
            <a:noFill/>
            <a:ln w="9525">
              <a:solidFill>
                <a:schemeClr val="tx1"/>
              </a:solidFill>
              <a:round/>
              <a:headEnd/>
              <a:tailEnd type="triangle" w="med" len="med"/>
            </a:ln>
            <a:effectLst/>
          </p:spPr>
          <p:txBody>
            <a:bodyPr/>
            <a:lstStyle/>
            <a:p>
              <a:endParaRPr lang="zh-CN" altLang="en-US"/>
            </a:p>
          </p:txBody>
        </p:sp>
        <p:sp>
          <p:nvSpPr>
            <p:cNvPr id="534549" name="AutoShape 21"/>
            <p:cNvSpPr>
              <a:spLocks/>
            </p:cNvSpPr>
            <p:nvPr/>
          </p:nvSpPr>
          <p:spPr bwMode="auto">
            <a:xfrm>
              <a:off x="4656" y="2334"/>
              <a:ext cx="48" cy="529"/>
            </a:xfrm>
            <a:prstGeom prst="rightBracket">
              <a:avLst>
                <a:gd name="adj" fmla="val 91840"/>
              </a:avLst>
            </a:prstGeom>
            <a:noFill/>
            <a:ln w="9525">
              <a:solidFill>
                <a:schemeClr val="tx1"/>
              </a:solidFill>
              <a:round/>
              <a:headEnd/>
              <a:tailEnd/>
            </a:ln>
            <a:effectLst/>
          </p:spPr>
          <p:txBody>
            <a:bodyPr wrap="none" anchor="ctr"/>
            <a:lstStyle/>
            <a:p>
              <a:endParaRPr lang="zh-CN" altLang="en-US"/>
            </a:p>
          </p:txBody>
        </p:sp>
        <p:sp>
          <p:nvSpPr>
            <p:cNvPr id="534550" name="Line 22"/>
            <p:cNvSpPr>
              <a:spLocks noChangeShapeType="1"/>
            </p:cNvSpPr>
            <p:nvPr/>
          </p:nvSpPr>
          <p:spPr bwMode="auto">
            <a:xfrm>
              <a:off x="4279" y="2334"/>
              <a:ext cx="377" cy="0"/>
            </a:xfrm>
            <a:prstGeom prst="line">
              <a:avLst/>
            </a:prstGeom>
            <a:noFill/>
            <a:ln w="9525">
              <a:solidFill>
                <a:schemeClr val="tx1"/>
              </a:solidFill>
              <a:round/>
              <a:headEnd/>
              <a:tailEnd/>
            </a:ln>
            <a:effectLst/>
          </p:spPr>
          <p:txBody>
            <a:bodyPr/>
            <a:lstStyle/>
            <a:p>
              <a:endParaRPr lang="zh-CN" altLang="en-US"/>
            </a:p>
          </p:txBody>
        </p:sp>
        <p:sp>
          <p:nvSpPr>
            <p:cNvPr id="534551" name="Line 23"/>
            <p:cNvSpPr>
              <a:spLocks noChangeShapeType="1"/>
            </p:cNvSpPr>
            <p:nvPr/>
          </p:nvSpPr>
          <p:spPr bwMode="auto">
            <a:xfrm flipH="1">
              <a:off x="4320" y="2863"/>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534552" name="Line 24"/>
            <p:cNvSpPr>
              <a:spLocks noChangeShapeType="1"/>
            </p:cNvSpPr>
            <p:nvPr/>
          </p:nvSpPr>
          <p:spPr bwMode="auto">
            <a:xfrm flipH="1" flipV="1">
              <a:off x="899" y="2863"/>
              <a:ext cx="3408" cy="0"/>
            </a:xfrm>
            <a:prstGeom prst="line">
              <a:avLst/>
            </a:prstGeom>
            <a:noFill/>
            <a:ln w="9525">
              <a:solidFill>
                <a:schemeClr val="tx1"/>
              </a:solidFill>
              <a:round/>
              <a:headEnd/>
              <a:tailEnd type="triangle" w="med" len="med"/>
            </a:ln>
            <a:effectLst/>
          </p:spPr>
          <p:txBody>
            <a:bodyPr/>
            <a:lstStyle/>
            <a:p>
              <a:endParaRPr lang="zh-CN" altLang="en-US"/>
            </a:p>
          </p:txBody>
        </p:sp>
        <p:sp>
          <p:nvSpPr>
            <p:cNvPr id="534553" name="Line 25"/>
            <p:cNvSpPr>
              <a:spLocks noChangeShapeType="1"/>
            </p:cNvSpPr>
            <p:nvPr/>
          </p:nvSpPr>
          <p:spPr bwMode="auto">
            <a:xfrm>
              <a:off x="912" y="3066"/>
              <a:ext cx="1584" cy="0"/>
            </a:xfrm>
            <a:prstGeom prst="line">
              <a:avLst/>
            </a:prstGeom>
            <a:noFill/>
            <a:ln w="9525">
              <a:solidFill>
                <a:schemeClr val="tx1"/>
              </a:solidFill>
              <a:round/>
              <a:headEnd/>
              <a:tailEnd type="triangle" w="med" len="med"/>
            </a:ln>
            <a:effectLst/>
          </p:spPr>
          <p:txBody>
            <a:bodyPr/>
            <a:lstStyle/>
            <a:p>
              <a:endParaRPr lang="zh-CN" altLang="en-US"/>
            </a:p>
          </p:txBody>
        </p:sp>
        <p:sp>
          <p:nvSpPr>
            <p:cNvPr id="534554" name="Line 26"/>
            <p:cNvSpPr>
              <a:spLocks noChangeShapeType="1"/>
            </p:cNvSpPr>
            <p:nvPr/>
          </p:nvSpPr>
          <p:spPr bwMode="auto">
            <a:xfrm>
              <a:off x="2496" y="3066"/>
              <a:ext cx="384" cy="0"/>
            </a:xfrm>
            <a:prstGeom prst="line">
              <a:avLst/>
            </a:prstGeom>
            <a:noFill/>
            <a:ln w="9525">
              <a:solidFill>
                <a:schemeClr val="tx1"/>
              </a:solidFill>
              <a:round/>
              <a:headEnd/>
              <a:tailEnd type="triangle" w="med" len="med"/>
            </a:ln>
            <a:effectLst/>
          </p:spPr>
          <p:txBody>
            <a:bodyPr/>
            <a:lstStyle/>
            <a:p>
              <a:endParaRPr lang="zh-CN" altLang="en-US"/>
            </a:p>
          </p:txBody>
        </p:sp>
        <p:sp>
          <p:nvSpPr>
            <p:cNvPr id="534555" name="Line 27"/>
            <p:cNvSpPr>
              <a:spLocks noChangeShapeType="1"/>
            </p:cNvSpPr>
            <p:nvPr/>
          </p:nvSpPr>
          <p:spPr bwMode="auto">
            <a:xfrm>
              <a:off x="912" y="3293"/>
              <a:ext cx="3408" cy="0"/>
            </a:xfrm>
            <a:prstGeom prst="line">
              <a:avLst/>
            </a:prstGeom>
            <a:noFill/>
            <a:ln w="9525">
              <a:solidFill>
                <a:schemeClr val="tx1"/>
              </a:solidFill>
              <a:round/>
              <a:headEnd/>
              <a:tailEnd type="triangle" w="med" len="med"/>
            </a:ln>
            <a:effectLst/>
          </p:spPr>
          <p:txBody>
            <a:bodyPr/>
            <a:lstStyle/>
            <a:p>
              <a:endParaRPr lang="zh-CN" altLang="en-US"/>
            </a:p>
          </p:txBody>
        </p:sp>
        <p:sp>
          <p:nvSpPr>
            <p:cNvPr id="534556" name="Line 28"/>
            <p:cNvSpPr>
              <a:spLocks noChangeShapeType="1"/>
            </p:cNvSpPr>
            <p:nvPr/>
          </p:nvSpPr>
          <p:spPr bwMode="auto">
            <a:xfrm>
              <a:off x="912" y="3513"/>
              <a:ext cx="3408" cy="0"/>
            </a:xfrm>
            <a:prstGeom prst="line">
              <a:avLst/>
            </a:prstGeom>
            <a:noFill/>
            <a:ln w="9525">
              <a:solidFill>
                <a:schemeClr val="tx1"/>
              </a:solidFill>
              <a:round/>
              <a:headEnd/>
              <a:tailEnd type="triangle" w="med" len="med"/>
            </a:ln>
            <a:effectLst/>
          </p:spPr>
          <p:txBody>
            <a:bodyPr/>
            <a:lstStyle/>
            <a:p>
              <a:endParaRPr lang="zh-CN" altLang="en-US"/>
            </a:p>
          </p:txBody>
        </p:sp>
        <p:sp>
          <p:nvSpPr>
            <p:cNvPr id="534557" name="Line 29"/>
            <p:cNvSpPr>
              <a:spLocks noChangeShapeType="1"/>
            </p:cNvSpPr>
            <p:nvPr/>
          </p:nvSpPr>
          <p:spPr bwMode="auto">
            <a:xfrm>
              <a:off x="4314" y="1636"/>
              <a:ext cx="0" cy="1871"/>
            </a:xfrm>
            <a:prstGeom prst="line">
              <a:avLst/>
            </a:prstGeom>
            <a:noFill/>
            <a:ln w="9525">
              <a:solidFill>
                <a:schemeClr val="tx1"/>
              </a:solidFill>
              <a:round/>
              <a:headEnd/>
              <a:tailEnd type="arrow" w="med" len="sm"/>
            </a:ln>
            <a:effectLst/>
          </p:spPr>
          <p:txBody>
            <a:bodyPr/>
            <a:lstStyle/>
            <a:p>
              <a:endParaRPr lang="zh-CN" altLang="en-US"/>
            </a:p>
          </p:txBody>
        </p:sp>
        <p:sp>
          <p:nvSpPr>
            <p:cNvPr id="534558" name="Text Box 30"/>
            <p:cNvSpPr txBox="1">
              <a:spLocks noChangeArrowheads="1"/>
            </p:cNvSpPr>
            <p:nvPr/>
          </p:nvSpPr>
          <p:spPr bwMode="auto">
            <a:xfrm>
              <a:off x="889" y="1053"/>
              <a:ext cx="910"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Create Thread Pool</a:t>
              </a:r>
            </a:p>
          </p:txBody>
        </p:sp>
        <p:sp>
          <p:nvSpPr>
            <p:cNvPr id="534559" name="Text Box 31"/>
            <p:cNvSpPr txBox="1">
              <a:spLocks noChangeArrowheads="1"/>
            </p:cNvSpPr>
            <p:nvPr/>
          </p:nvSpPr>
          <p:spPr bwMode="auto">
            <a:xfrm>
              <a:off x="869" y="1404"/>
              <a:ext cx="912"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Instantiate servlet</a:t>
              </a:r>
            </a:p>
          </p:txBody>
        </p:sp>
        <p:sp>
          <p:nvSpPr>
            <p:cNvPr id="534560" name="Text Box 32"/>
            <p:cNvSpPr txBox="1">
              <a:spLocks noChangeArrowheads="1"/>
            </p:cNvSpPr>
            <p:nvPr/>
          </p:nvSpPr>
          <p:spPr bwMode="auto">
            <a:xfrm>
              <a:off x="871" y="1655"/>
              <a:ext cx="912"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Call init (  ) method</a:t>
              </a:r>
            </a:p>
          </p:txBody>
        </p:sp>
        <p:sp>
          <p:nvSpPr>
            <p:cNvPr id="534561" name="Text Box 33"/>
            <p:cNvSpPr txBox="1">
              <a:spLocks noChangeArrowheads="1"/>
            </p:cNvSpPr>
            <p:nvPr/>
          </p:nvSpPr>
          <p:spPr bwMode="auto">
            <a:xfrm>
              <a:off x="864" y="1859"/>
              <a:ext cx="1248"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Allocate request to thread </a:t>
              </a:r>
            </a:p>
          </p:txBody>
        </p:sp>
        <p:sp>
          <p:nvSpPr>
            <p:cNvPr id="534563" name="Text Box 35"/>
            <p:cNvSpPr txBox="1">
              <a:spLocks noChangeArrowheads="1"/>
            </p:cNvSpPr>
            <p:nvPr/>
          </p:nvSpPr>
          <p:spPr bwMode="auto">
            <a:xfrm>
              <a:off x="864" y="2183"/>
              <a:ext cx="1248"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Allocate request to thread </a:t>
              </a:r>
            </a:p>
          </p:txBody>
        </p:sp>
        <p:sp>
          <p:nvSpPr>
            <p:cNvPr id="534564" name="Text Box 36"/>
            <p:cNvSpPr txBox="1">
              <a:spLocks noChangeArrowheads="1"/>
            </p:cNvSpPr>
            <p:nvPr/>
          </p:nvSpPr>
          <p:spPr bwMode="auto">
            <a:xfrm>
              <a:off x="911" y="2543"/>
              <a:ext cx="1297" cy="288"/>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Block all further requests Wait for active threads to end </a:t>
              </a:r>
            </a:p>
          </p:txBody>
        </p:sp>
        <p:sp>
          <p:nvSpPr>
            <p:cNvPr id="534565" name="Text Box 37"/>
            <p:cNvSpPr txBox="1">
              <a:spLocks noChangeArrowheads="1"/>
            </p:cNvSpPr>
            <p:nvPr/>
          </p:nvSpPr>
          <p:spPr bwMode="auto">
            <a:xfrm>
              <a:off x="1056" y="2049"/>
              <a:ext cx="1248"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a:t>
              </a:r>
            </a:p>
          </p:txBody>
        </p:sp>
        <p:sp>
          <p:nvSpPr>
            <p:cNvPr id="534566" name="Text Box 38"/>
            <p:cNvSpPr txBox="1">
              <a:spLocks noChangeArrowheads="1"/>
            </p:cNvSpPr>
            <p:nvPr/>
          </p:nvSpPr>
          <p:spPr bwMode="auto">
            <a:xfrm>
              <a:off x="891" y="2900"/>
              <a:ext cx="1008"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Terminate thread pool</a:t>
              </a:r>
            </a:p>
          </p:txBody>
        </p:sp>
        <p:sp>
          <p:nvSpPr>
            <p:cNvPr id="534567" name="Text Box 39"/>
            <p:cNvSpPr txBox="1">
              <a:spLocks noChangeArrowheads="1"/>
            </p:cNvSpPr>
            <p:nvPr/>
          </p:nvSpPr>
          <p:spPr bwMode="auto">
            <a:xfrm>
              <a:off x="864" y="3132"/>
              <a:ext cx="1056"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call destroy (  ) method</a:t>
              </a:r>
            </a:p>
          </p:txBody>
        </p:sp>
        <p:sp>
          <p:nvSpPr>
            <p:cNvPr id="534568" name="Text Box 40"/>
            <p:cNvSpPr txBox="1">
              <a:spLocks noChangeArrowheads="1"/>
            </p:cNvSpPr>
            <p:nvPr/>
          </p:nvSpPr>
          <p:spPr bwMode="auto">
            <a:xfrm>
              <a:off x="864" y="3358"/>
              <a:ext cx="816"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terminate servlet</a:t>
              </a:r>
            </a:p>
          </p:txBody>
        </p:sp>
        <p:sp>
          <p:nvSpPr>
            <p:cNvPr id="534569" name="Text Box 41"/>
            <p:cNvSpPr txBox="1">
              <a:spLocks noChangeArrowheads="1"/>
            </p:cNvSpPr>
            <p:nvPr/>
          </p:nvSpPr>
          <p:spPr bwMode="auto">
            <a:xfrm>
              <a:off x="1200" y="3629"/>
              <a:ext cx="960"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Container shutdown</a:t>
              </a:r>
            </a:p>
          </p:txBody>
        </p:sp>
        <p:sp>
          <p:nvSpPr>
            <p:cNvPr id="534570" name="Text Box 42"/>
            <p:cNvSpPr txBox="1">
              <a:spLocks noChangeArrowheads="1"/>
            </p:cNvSpPr>
            <p:nvPr/>
          </p:nvSpPr>
          <p:spPr bwMode="auto">
            <a:xfrm>
              <a:off x="1152" y="2129"/>
              <a:ext cx="1248"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a:t>
              </a:r>
            </a:p>
          </p:txBody>
        </p:sp>
        <p:sp>
          <p:nvSpPr>
            <p:cNvPr id="534571" name="Text Box 43"/>
            <p:cNvSpPr txBox="1">
              <a:spLocks noChangeArrowheads="1"/>
            </p:cNvSpPr>
            <p:nvPr/>
          </p:nvSpPr>
          <p:spPr bwMode="auto">
            <a:xfrm>
              <a:off x="2928" y="1880"/>
              <a:ext cx="1248"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a:t>
              </a:r>
            </a:p>
          </p:txBody>
        </p:sp>
        <p:sp>
          <p:nvSpPr>
            <p:cNvPr id="534572" name="Text Box 44"/>
            <p:cNvSpPr txBox="1">
              <a:spLocks noChangeArrowheads="1"/>
            </p:cNvSpPr>
            <p:nvPr/>
          </p:nvSpPr>
          <p:spPr bwMode="auto">
            <a:xfrm>
              <a:off x="2867" y="1836"/>
              <a:ext cx="1056"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Call service (  ) method</a:t>
              </a:r>
            </a:p>
          </p:txBody>
        </p:sp>
        <p:sp>
          <p:nvSpPr>
            <p:cNvPr id="534573" name="Text Box 45"/>
            <p:cNvSpPr txBox="1">
              <a:spLocks noChangeArrowheads="1"/>
            </p:cNvSpPr>
            <p:nvPr/>
          </p:nvSpPr>
          <p:spPr bwMode="auto">
            <a:xfrm>
              <a:off x="2867" y="2157"/>
              <a:ext cx="1056"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Call service (  ) method</a:t>
              </a:r>
            </a:p>
          </p:txBody>
        </p:sp>
        <p:sp>
          <p:nvSpPr>
            <p:cNvPr id="534574" name="Text Box 46"/>
            <p:cNvSpPr txBox="1">
              <a:spLocks noChangeArrowheads="1"/>
            </p:cNvSpPr>
            <p:nvPr/>
          </p:nvSpPr>
          <p:spPr bwMode="auto">
            <a:xfrm>
              <a:off x="4128" y="1718"/>
              <a:ext cx="1056"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a:t>
              </a:r>
            </a:p>
          </p:txBody>
        </p:sp>
        <p:sp>
          <p:nvSpPr>
            <p:cNvPr id="534575" name="Text Box 47"/>
            <p:cNvSpPr txBox="1">
              <a:spLocks noChangeArrowheads="1"/>
            </p:cNvSpPr>
            <p:nvPr/>
          </p:nvSpPr>
          <p:spPr bwMode="auto">
            <a:xfrm>
              <a:off x="4560" y="1677"/>
              <a:ext cx="624" cy="288"/>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Perform Initialization </a:t>
              </a:r>
            </a:p>
          </p:txBody>
        </p:sp>
        <p:sp>
          <p:nvSpPr>
            <p:cNvPr id="534576" name="Text Box 48"/>
            <p:cNvSpPr txBox="1">
              <a:spLocks noChangeArrowheads="1"/>
            </p:cNvSpPr>
            <p:nvPr/>
          </p:nvSpPr>
          <p:spPr bwMode="auto">
            <a:xfrm>
              <a:off x="4854" y="2199"/>
              <a:ext cx="816"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Perform Service</a:t>
              </a:r>
            </a:p>
          </p:txBody>
        </p:sp>
        <p:sp>
          <p:nvSpPr>
            <p:cNvPr id="534577" name="Text Box 49"/>
            <p:cNvSpPr txBox="1">
              <a:spLocks noChangeArrowheads="1"/>
            </p:cNvSpPr>
            <p:nvPr/>
          </p:nvSpPr>
          <p:spPr bwMode="auto">
            <a:xfrm>
              <a:off x="4585" y="3214"/>
              <a:ext cx="432" cy="288"/>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Perform cleanup </a:t>
              </a:r>
            </a:p>
          </p:txBody>
        </p:sp>
        <p:sp>
          <p:nvSpPr>
            <p:cNvPr id="534578" name="Text Box 50"/>
            <p:cNvSpPr txBox="1">
              <a:spLocks noChangeArrowheads="1"/>
            </p:cNvSpPr>
            <p:nvPr/>
          </p:nvSpPr>
          <p:spPr bwMode="auto">
            <a:xfrm>
              <a:off x="4306" y="3426"/>
              <a:ext cx="903" cy="288"/>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Servlet destroyed &amp; garbage collected</a:t>
              </a:r>
            </a:p>
          </p:txBody>
        </p:sp>
        <p:sp>
          <p:nvSpPr>
            <p:cNvPr id="534579" name="Text Box 51"/>
            <p:cNvSpPr txBox="1">
              <a:spLocks noChangeArrowheads="1"/>
            </p:cNvSpPr>
            <p:nvPr/>
          </p:nvSpPr>
          <p:spPr bwMode="auto">
            <a:xfrm>
              <a:off x="4656" y="2618"/>
              <a:ext cx="816"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Perform Service</a:t>
              </a:r>
            </a:p>
          </p:txBody>
        </p:sp>
        <p:sp>
          <p:nvSpPr>
            <p:cNvPr id="534580" name="Text Box 52"/>
            <p:cNvSpPr txBox="1">
              <a:spLocks noChangeArrowheads="1"/>
            </p:cNvSpPr>
            <p:nvPr/>
          </p:nvSpPr>
          <p:spPr bwMode="auto">
            <a:xfrm>
              <a:off x="192" y="2124"/>
              <a:ext cx="816" cy="173"/>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 </a:t>
              </a:r>
            </a:p>
          </p:txBody>
        </p:sp>
        <p:sp>
          <p:nvSpPr>
            <p:cNvPr id="534581" name="Text Box 53"/>
            <p:cNvSpPr txBox="1">
              <a:spLocks noChangeArrowheads="1"/>
            </p:cNvSpPr>
            <p:nvPr/>
          </p:nvSpPr>
          <p:spPr bwMode="auto">
            <a:xfrm>
              <a:off x="234" y="2356"/>
              <a:ext cx="528" cy="291"/>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Shutdown Initiated</a:t>
              </a:r>
            </a:p>
          </p:txBody>
        </p:sp>
        <p:sp>
          <p:nvSpPr>
            <p:cNvPr id="534582" name="Text Box 54"/>
            <p:cNvSpPr txBox="1">
              <a:spLocks noChangeArrowheads="1"/>
            </p:cNvSpPr>
            <p:nvPr/>
          </p:nvSpPr>
          <p:spPr bwMode="auto">
            <a:xfrm>
              <a:off x="234" y="1770"/>
              <a:ext cx="600" cy="174"/>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HTTP Request 1</a:t>
              </a:r>
            </a:p>
          </p:txBody>
        </p:sp>
        <p:sp>
          <p:nvSpPr>
            <p:cNvPr id="534583" name="Text Box 55"/>
            <p:cNvSpPr txBox="1">
              <a:spLocks noChangeArrowheads="1"/>
            </p:cNvSpPr>
            <p:nvPr/>
          </p:nvSpPr>
          <p:spPr bwMode="auto">
            <a:xfrm>
              <a:off x="234" y="2094"/>
              <a:ext cx="600" cy="174"/>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HTTP Request 2</a:t>
              </a:r>
            </a:p>
          </p:txBody>
        </p:sp>
        <p:sp>
          <p:nvSpPr>
            <p:cNvPr id="534584" name="Text Box 56"/>
            <p:cNvSpPr txBox="1">
              <a:spLocks noChangeArrowheads="1"/>
            </p:cNvSpPr>
            <p:nvPr/>
          </p:nvSpPr>
          <p:spPr bwMode="auto">
            <a:xfrm>
              <a:off x="227" y="2636"/>
              <a:ext cx="600" cy="288"/>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HTTP Response 1</a:t>
              </a:r>
            </a:p>
          </p:txBody>
        </p:sp>
        <p:sp>
          <p:nvSpPr>
            <p:cNvPr id="534585" name="Text Box 57"/>
            <p:cNvSpPr txBox="1">
              <a:spLocks noChangeArrowheads="1"/>
            </p:cNvSpPr>
            <p:nvPr/>
          </p:nvSpPr>
          <p:spPr bwMode="auto">
            <a:xfrm>
              <a:off x="230" y="3176"/>
              <a:ext cx="600" cy="288"/>
            </a:xfrm>
            <a:prstGeom prst="rect">
              <a:avLst/>
            </a:prstGeom>
            <a:noFill/>
            <a:ln w="9525">
              <a:noFill/>
              <a:miter lim="800000"/>
              <a:headEnd/>
              <a:tailEnd/>
            </a:ln>
            <a:effectLst/>
          </p:spPr>
          <p:txBody>
            <a:bodyPr>
              <a:spAutoFit/>
            </a:bodyPr>
            <a:lstStyle/>
            <a:p>
              <a:pPr>
                <a:spcBef>
                  <a:spcPct val="50000"/>
                </a:spcBef>
              </a:pPr>
              <a:r>
                <a:rPr lang="en-US" altLang="zh-CN" sz="1200" b="0">
                  <a:solidFill>
                    <a:schemeClr val="tx1"/>
                  </a:solidFill>
                  <a:effectLst/>
                  <a:latin typeface="Times New Roman" pitchFamily="18" charset="0"/>
                  <a:ea typeface="宋体" pitchFamily="2" charset="-122"/>
                </a:rPr>
                <a:t>HTTP Response 2</a:t>
              </a:r>
            </a:p>
          </p:txBody>
        </p:sp>
        <p:sp>
          <p:nvSpPr>
            <p:cNvPr id="534586" name="Line 58"/>
            <p:cNvSpPr>
              <a:spLocks noChangeShapeType="1"/>
            </p:cNvSpPr>
            <p:nvPr/>
          </p:nvSpPr>
          <p:spPr bwMode="auto">
            <a:xfrm flipH="1">
              <a:off x="576" y="2856"/>
              <a:ext cx="336" cy="407"/>
            </a:xfrm>
            <a:prstGeom prst="line">
              <a:avLst/>
            </a:prstGeom>
            <a:noFill/>
            <a:ln w="9525">
              <a:solidFill>
                <a:schemeClr val="tx1"/>
              </a:solidFill>
              <a:round/>
              <a:headEnd/>
              <a:tailEnd type="triangle" w="med" len="med"/>
            </a:ln>
            <a:effectLst/>
          </p:spPr>
          <p:txBody>
            <a:bodyPr/>
            <a:lstStyle/>
            <a:p>
              <a:endParaRPr lang="zh-CN" altLang="en-US"/>
            </a:p>
          </p:txBody>
        </p:sp>
        <p:sp>
          <p:nvSpPr>
            <p:cNvPr id="534587" name="Line 59"/>
            <p:cNvSpPr>
              <a:spLocks noChangeShapeType="1"/>
            </p:cNvSpPr>
            <p:nvPr/>
          </p:nvSpPr>
          <p:spPr bwMode="auto">
            <a:xfrm flipH="1">
              <a:off x="576" y="2531"/>
              <a:ext cx="336" cy="203"/>
            </a:xfrm>
            <a:prstGeom prst="line">
              <a:avLst/>
            </a:prstGeom>
            <a:noFill/>
            <a:ln w="9525">
              <a:solidFill>
                <a:schemeClr val="tx1"/>
              </a:solidFill>
              <a:round/>
              <a:headEnd/>
              <a:tailEnd type="triangle" w="med" len="med"/>
            </a:ln>
            <a:effectLst/>
          </p:spPr>
          <p:txBody>
            <a:bodyPr/>
            <a:lstStyle/>
            <a:p>
              <a:endParaRPr lang="zh-CN" altLang="en-US"/>
            </a:p>
          </p:txBody>
        </p:sp>
        <p:sp>
          <p:nvSpPr>
            <p:cNvPr id="534588" name="Line 60"/>
            <p:cNvSpPr>
              <a:spLocks noChangeShapeType="1"/>
            </p:cNvSpPr>
            <p:nvPr/>
          </p:nvSpPr>
          <p:spPr bwMode="auto">
            <a:xfrm>
              <a:off x="672" y="1921"/>
              <a:ext cx="240" cy="81"/>
            </a:xfrm>
            <a:prstGeom prst="line">
              <a:avLst/>
            </a:prstGeom>
            <a:noFill/>
            <a:ln w="9525">
              <a:solidFill>
                <a:schemeClr val="tx1"/>
              </a:solidFill>
              <a:round/>
              <a:headEnd/>
              <a:tailEnd type="triangle" w="med" len="med"/>
            </a:ln>
            <a:effectLst/>
          </p:spPr>
          <p:txBody>
            <a:bodyPr/>
            <a:lstStyle/>
            <a:p>
              <a:endParaRPr lang="zh-CN" altLang="en-US"/>
            </a:p>
          </p:txBody>
        </p:sp>
        <p:sp>
          <p:nvSpPr>
            <p:cNvPr id="534589" name="Line 61"/>
            <p:cNvSpPr>
              <a:spLocks noChangeShapeType="1"/>
            </p:cNvSpPr>
            <p:nvPr/>
          </p:nvSpPr>
          <p:spPr bwMode="auto">
            <a:xfrm>
              <a:off x="672" y="2246"/>
              <a:ext cx="240" cy="81"/>
            </a:xfrm>
            <a:prstGeom prst="line">
              <a:avLst/>
            </a:prstGeom>
            <a:noFill/>
            <a:ln w="9525">
              <a:solidFill>
                <a:schemeClr val="tx1"/>
              </a:solidFill>
              <a:round/>
              <a:headEnd/>
              <a:tailEnd type="triangle" w="med" len="med"/>
            </a:ln>
            <a:effectLst/>
          </p:spPr>
          <p:txBody>
            <a:bodyPr/>
            <a:lstStyle/>
            <a:p>
              <a:endParaRPr lang="zh-CN" altLang="en-US"/>
            </a:p>
          </p:txBody>
        </p:sp>
        <p:sp>
          <p:nvSpPr>
            <p:cNvPr id="534590" name="Arc 62"/>
            <p:cNvSpPr>
              <a:spLocks/>
            </p:cNvSpPr>
            <p:nvPr/>
          </p:nvSpPr>
          <p:spPr bwMode="auto">
            <a:xfrm>
              <a:off x="4313" y="1803"/>
              <a:ext cx="295" cy="16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path>
                <a:path w="26601" h="43200" stroke="0"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lnTo>
                    <a:pt x="5001"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534591" name="Arc 63"/>
            <p:cNvSpPr>
              <a:spLocks/>
            </p:cNvSpPr>
            <p:nvPr/>
          </p:nvSpPr>
          <p:spPr bwMode="auto">
            <a:xfrm>
              <a:off x="4313" y="3295"/>
              <a:ext cx="295" cy="12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path>
                <a:path w="26601" h="43200" stroke="0"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lnTo>
                    <a:pt x="5001" y="21600"/>
                  </a:lnTo>
                  <a:close/>
                </a:path>
              </a:pathLst>
            </a:custGeom>
            <a:noFill/>
            <a:ln w="9525">
              <a:solidFill>
                <a:schemeClr val="tx1"/>
              </a:solidFill>
              <a:round/>
              <a:headEnd/>
              <a:tailEnd type="triangle" w="med" len="med"/>
            </a:ln>
            <a:effectLst/>
          </p:spPr>
          <p:txBody>
            <a:bodyPr wrap="none" anchor="ctr"/>
            <a:lstStyle/>
            <a:p>
              <a:endParaRPr lang="zh-CN" altLang="en-US"/>
            </a:p>
          </p:txBody>
        </p:sp>
        <p:sp>
          <p:nvSpPr>
            <p:cNvPr id="534592" name="Arc 64"/>
            <p:cNvSpPr>
              <a:spLocks/>
            </p:cNvSpPr>
            <p:nvPr/>
          </p:nvSpPr>
          <p:spPr bwMode="auto">
            <a:xfrm>
              <a:off x="910" y="3621"/>
              <a:ext cx="295" cy="16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path>
                <a:path w="26601" h="43200" stroke="0"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lnTo>
                    <a:pt x="5001" y="21600"/>
                  </a:lnTo>
                  <a:close/>
                </a:path>
              </a:pathLst>
            </a:custGeom>
            <a:noFill/>
            <a:ln w="9525">
              <a:solidFill>
                <a:schemeClr val="tx1"/>
              </a:solidFill>
              <a:round/>
              <a:headEnd/>
              <a:tailEnd type="triangle" w="med" len="med"/>
            </a:ln>
            <a:effectLst/>
          </p:spPr>
          <p:txBody>
            <a:bodyPr wrap="none" anchor="ctr"/>
            <a:lstStyle/>
            <a:p>
              <a:endParaRPr lang="zh-CN" altLang="en-US"/>
            </a:p>
          </p:txBody>
        </p:sp>
      </p:grpSp>
      <p:sp>
        <p:nvSpPr>
          <p:cNvPr id="534593" name="Rectangle 65"/>
          <p:cNvSpPr>
            <a:spLocks noChangeArrowheads="1"/>
          </p:cNvSpPr>
          <p:nvPr/>
        </p:nvSpPr>
        <p:spPr bwMode="auto">
          <a:xfrm>
            <a:off x="914043" y="76200"/>
            <a:ext cx="10359152" cy="1143000"/>
          </a:xfrm>
          <a:prstGeom prst="rect">
            <a:avLst/>
          </a:prstGeom>
          <a:noFill/>
          <a:ln w="9525">
            <a:noFill/>
            <a:miter lim="800000"/>
            <a:headEnd/>
            <a:tailEnd/>
          </a:ln>
          <a:effectLst/>
        </p:spPr>
        <p:txBody>
          <a:bodyPr anchor="ctr"/>
          <a:lstStyle/>
          <a:p>
            <a:pPr>
              <a:spcBef>
                <a:spcPct val="0"/>
              </a:spcBef>
            </a:pPr>
            <a:r>
              <a:rPr lang="en-US" altLang="zh-CN" sz="3200">
                <a:solidFill>
                  <a:srgbClr val="CC0000"/>
                </a:solidFill>
                <a:effectLst/>
                <a:latin typeface="Garamond" pitchFamily="18" charset="0"/>
                <a:ea typeface="宋体" pitchFamily="2" charset="-122"/>
              </a:rPr>
              <a:t>Servlets</a:t>
            </a:r>
            <a:br>
              <a:rPr lang="en-US" altLang="zh-CN" sz="3200">
                <a:solidFill>
                  <a:srgbClr val="CC0000"/>
                </a:solidFill>
                <a:effectLst/>
                <a:latin typeface="Garamond" pitchFamily="18" charset="0"/>
                <a:ea typeface="宋体" pitchFamily="2" charset="-122"/>
              </a:rPr>
            </a:br>
            <a:r>
              <a:rPr lang="en-US" altLang="zh-CN">
                <a:solidFill>
                  <a:srgbClr val="003399"/>
                </a:solidFill>
                <a:effectLst/>
                <a:ea typeface="宋体" pitchFamily="2" charset="-122"/>
              </a:rPr>
              <a:t>Servlet Lifecycle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1BE1937-102E-4CAB-8B5E-57E0FE793B85}" type="slidenum">
              <a:rPr lang="en-US" altLang="zh-CN"/>
              <a:pPr/>
              <a:t>17</a:t>
            </a:fld>
            <a:endParaRPr lang="en-US" altLang="zh-CN"/>
          </a:p>
        </p:txBody>
      </p:sp>
      <p:sp>
        <p:nvSpPr>
          <p:cNvPr id="403458" name="Rectangle 2"/>
          <p:cNvSpPr>
            <a:spLocks noGrp="1" noChangeArrowheads="1"/>
          </p:cNvSpPr>
          <p:nvPr>
            <p:ph type="body" idx="1"/>
          </p:nvPr>
        </p:nvSpPr>
        <p:spPr>
          <a:xfrm>
            <a:off x="609362" y="1143000"/>
            <a:ext cx="10968514" cy="5257800"/>
          </a:xfrm>
        </p:spPr>
        <p:txBody>
          <a:bodyPr/>
          <a:lstStyle/>
          <a:p>
            <a:pPr marL="609600" indent="-609600"/>
            <a:r>
              <a:rPr lang="en-US" altLang="zh-CN" dirty="0">
                <a:solidFill>
                  <a:srgbClr val="000000"/>
                </a:solidFill>
                <a:ea typeface="Arial Unicode MS" pitchFamily="34" charset="-128"/>
              </a:rPr>
              <a:t>Classes that dynamically process requests and construct responses</a:t>
            </a:r>
          </a:p>
          <a:p>
            <a:pPr marL="1100138" lvl="1" indent="-533400"/>
            <a:r>
              <a:rPr lang="en-US" altLang="zh-CN" sz="2800" dirty="0">
                <a:ea typeface="宋体" pitchFamily="2" charset="-122"/>
                <a:cs typeface="Times New Roman" pitchFamily="18" charset="0"/>
              </a:rPr>
              <a:t>Dynamically generate html pages in response to requests</a:t>
            </a:r>
          </a:p>
          <a:p>
            <a:pPr marL="1100138" lvl="1" indent="-533400"/>
            <a:r>
              <a:rPr lang="en-US" altLang="zh-CN" sz="2800" dirty="0">
                <a:ea typeface="宋体" pitchFamily="2" charset="-122"/>
                <a:cs typeface="Times New Roman" pitchFamily="18" charset="0"/>
              </a:rPr>
              <a:t>May also send data in other forms like XML or serialized Java objects</a:t>
            </a:r>
          </a:p>
          <a:p>
            <a:pPr marL="1100138" lvl="1" indent="-533400"/>
            <a:r>
              <a:rPr lang="en-US" altLang="zh-CN" sz="2800" dirty="0">
                <a:ea typeface="宋体" pitchFamily="2" charset="-122"/>
                <a:cs typeface="Times New Roman" pitchFamily="18" charset="0"/>
              </a:rPr>
              <a:t>Run in a servlet container and have access to services that the container provides</a:t>
            </a:r>
          </a:p>
          <a:p>
            <a:pPr marL="609600" indent="-609600"/>
            <a:r>
              <a:rPr lang="en-US" altLang="zh-CN" dirty="0">
                <a:ea typeface="宋体" pitchFamily="2" charset="-122"/>
                <a:cs typeface="Times New Roman" pitchFamily="18" charset="0"/>
              </a:rPr>
              <a:t>In an application processing of each request will normally be done by a different servlet.</a:t>
            </a:r>
          </a:p>
          <a:p>
            <a:pPr marL="1100138" lvl="1" indent="-533400"/>
            <a:r>
              <a:rPr lang="en-US" altLang="zh-CN" sz="2800" dirty="0">
                <a:ea typeface="宋体" pitchFamily="2" charset="-122"/>
                <a:cs typeface="Times New Roman" pitchFamily="18" charset="0"/>
              </a:rPr>
              <a:t>e.g. search catalog, check out, confirm order etc</a:t>
            </a:r>
            <a:r>
              <a:rPr lang="en-US" altLang="zh-CN" sz="2800" dirty="0" smtClean="0">
                <a:ea typeface="宋体" pitchFamily="2" charset="-122"/>
                <a:cs typeface="Times New Roman" pitchFamily="18" charset="0"/>
              </a:rPr>
              <a:t>.</a:t>
            </a:r>
            <a:endParaRPr lang="en-US" altLang="zh-CN" sz="2800" dirty="0">
              <a:ea typeface="宋体" pitchFamily="2" charset="-122"/>
              <a:cs typeface="Times New Roman" pitchFamily="18" charset="0"/>
            </a:endParaRPr>
          </a:p>
        </p:txBody>
      </p:sp>
      <p:sp>
        <p:nvSpPr>
          <p:cNvPr id="403459" name="Rectangle 3"/>
          <p:cNvSpPr>
            <a:spLocks noChangeArrowheads="1"/>
          </p:cNvSpPr>
          <p:nvPr/>
        </p:nvSpPr>
        <p:spPr bwMode="auto">
          <a:xfrm>
            <a:off x="914043" y="76200"/>
            <a:ext cx="10359152" cy="1143000"/>
          </a:xfrm>
          <a:prstGeom prst="rect">
            <a:avLst/>
          </a:prstGeom>
          <a:noFill/>
          <a:ln w="9525">
            <a:noFill/>
            <a:miter lim="800000"/>
            <a:headEnd/>
            <a:tailEnd/>
          </a:ln>
          <a:effectLst/>
        </p:spPr>
        <p:txBody>
          <a:bodyPr anchor="ctr"/>
          <a:lstStyle/>
          <a:p>
            <a:pPr>
              <a:spcBef>
                <a:spcPct val="0"/>
              </a:spcBef>
            </a:pPr>
            <a:r>
              <a:rPr lang="en-US" altLang="zh-CN" sz="3200" dirty="0">
                <a:solidFill>
                  <a:srgbClr val="CC0000"/>
                </a:solidFill>
                <a:effectLst/>
                <a:latin typeface="Garamond" pitchFamily="18" charset="0"/>
                <a:ea typeface="宋体" pitchFamily="2" charset="-122"/>
              </a:rPr>
              <a:t>Servlets</a:t>
            </a:r>
            <a:br>
              <a:rPr lang="en-US" altLang="zh-CN" sz="3200" dirty="0">
                <a:solidFill>
                  <a:srgbClr val="CC0000"/>
                </a:solidFill>
                <a:effectLst/>
                <a:latin typeface="Garamond" pitchFamily="18" charset="0"/>
                <a:ea typeface="宋体" pitchFamily="2" charset="-122"/>
              </a:rPr>
            </a:br>
            <a:r>
              <a:rPr lang="en-US" altLang="zh-CN" dirty="0">
                <a:solidFill>
                  <a:srgbClr val="003399"/>
                </a:solidFill>
                <a:effectLst/>
                <a:ea typeface="宋体" pitchFamily="2" charset="-122"/>
              </a:rPr>
              <a:t>Introduction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Servlet Implementation</a:t>
            </a:r>
            <a:endParaRPr lang="zh-CN" altLang="en-US" dirty="0"/>
          </a:p>
        </p:txBody>
      </p:sp>
      <p:sp>
        <p:nvSpPr>
          <p:cNvPr id="3" name="内容占位符 2"/>
          <p:cNvSpPr>
            <a:spLocks noGrp="1"/>
          </p:cNvSpPr>
          <p:nvPr>
            <p:ph idx="1"/>
          </p:nvPr>
        </p:nvSpPr>
        <p:spPr/>
        <p:txBody>
          <a:bodyPr/>
          <a:lstStyle/>
          <a:p>
            <a:r>
              <a:rPr lang="en-US" altLang="zh-CN" dirty="0" smtClean="0"/>
              <a:t> Eclipse </a:t>
            </a:r>
          </a:p>
          <a:p>
            <a:r>
              <a:rPr lang="en-US" altLang="zh-CN" dirty="0" smtClean="0"/>
              <a:t> </a:t>
            </a:r>
            <a:r>
              <a:rPr lang="en-US" altLang="zh-CN" dirty="0" smtClean="0"/>
              <a:t>Tomcat/Jetty</a:t>
            </a:r>
          </a:p>
          <a:p>
            <a:r>
              <a:rPr lang="en-US" altLang="zh-CN" dirty="0" smtClean="0"/>
              <a:t> Maven</a:t>
            </a:r>
          </a:p>
          <a:p>
            <a:r>
              <a:rPr lang="en-US" altLang="zh-CN" dirty="0" smtClean="0"/>
              <a:t> </a:t>
            </a:r>
            <a:r>
              <a:rPr lang="en-US" altLang="zh-CN" dirty="0" smtClean="0"/>
              <a:t>Refer to the example: simpleservlet project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dirty="0" smtClean="0"/>
              <a:t>Using servlets allows the JVM to handle each request within a separate Java thread, and this is one of the key advantage of Servlet container. </a:t>
            </a:r>
            <a:endParaRPr lang="en-US" altLang="zh-CN" dirty="0" smtClean="0"/>
          </a:p>
          <a:p>
            <a:r>
              <a:rPr lang="en-US" altLang="zh-CN" dirty="0" smtClean="0"/>
              <a:t>Each </a:t>
            </a:r>
            <a:r>
              <a:rPr lang="en-US" altLang="zh-CN" dirty="0" smtClean="0"/>
              <a:t>servlet is a Java class with special elements responding to HTTP requests. </a:t>
            </a:r>
            <a:endParaRPr lang="en-US" altLang="zh-CN" dirty="0" smtClean="0"/>
          </a:p>
          <a:p>
            <a:r>
              <a:rPr lang="en-US" altLang="zh-CN" dirty="0" smtClean="0"/>
              <a:t>The </a:t>
            </a:r>
            <a:r>
              <a:rPr lang="en-US" altLang="zh-CN" dirty="0" smtClean="0"/>
              <a:t>main function of Servlet contain is to forward requests to correct servlet for processing, and return the dynamically generated results to the correct location after the JVM has processed them. </a:t>
            </a:r>
            <a:endParaRPr lang="en-US" altLang="zh-CN" dirty="0" smtClean="0"/>
          </a:p>
          <a:p>
            <a:r>
              <a:rPr lang="en-US" altLang="zh-CN" dirty="0" smtClean="0"/>
              <a:t>In </a:t>
            </a:r>
            <a:r>
              <a:rPr lang="en-US" altLang="zh-CN" dirty="0" smtClean="0"/>
              <a:t>most cases servlet container runs in a single JVM, but there are solutions when container need multiple JVMs.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r>
              <a:rPr lang="en-US" altLang="zh-CN" dirty="0" smtClean="0"/>
              <a:t>JavaEE Architecture </a:t>
            </a:r>
          </a:p>
          <a:p>
            <a:r>
              <a:rPr lang="en-US" altLang="zh-CN" dirty="0" smtClean="0"/>
              <a:t>How does Java Servlet Container work?</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81051" y="3212976"/>
            <a:ext cx="10359152" cy="1362075"/>
          </a:xfrm>
        </p:spPr>
        <p:txBody>
          <a:bodyPr/>
          <a:lstStyle/>
          <a:p>
            <a:pPr algn="ctr"/>
            <a:r>
              <a:rPr lang="en-US" altLang="zh-CN" dirty="0" smtClean="0"/>
              <a:t>The End</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8DAC9580-EB82-4E6B-8D68-6077B8C77E6D}" type="slidenum">
              <a:rPr lang="en-US" altLang="zh-CN"/>
              <a:pPr/>
              <a:t>3</a:t>
            </a:fld>
            <a:endParaRPr lang="en-US" altLang="zh-CN"/>
          </a:p>
        </p:txBody>
      </p:sp>
      <p:sp>
        <p:nvSpPr>
          <p:cNvPr id="544770" name="Rectangle 2"/>
          <p:cNvSpPr>
            <a:spLocks noGrp="1" noChangeArrowheads="1"/>
          </p:cNvSpPr>
          <p:nvPr>
            <p:ph type="body" idx="1"/>
          </p:nvPr>
        </p:nvSpPr>
        <p:spPr>
          <a:xfrm>
            <a:off x="914043" y="1143000"/>
            <a:ext cx="10968514" cy="3733800"/>
          </a:xfrm>
        </p:spPr>
        <p:txBody>
          <a:bodyPr/>
          <a:lstStyle/>
          <a:p>
            <a:pPr marL="609600" indent="-609600"/>
            <a:r>
              <a:rPr lang="en-US" altLang="zh-CN" sz="2400" dirty="0">
                <a:solidFill>
                  <a:srgbClr val="000000"/>
                </a:solidFill>
                <a:ea typeface="Arial Unicode MS" pitchFamily="34" charset="-128"/>
              </a:rPr>
              <a:t>The owl two-tiered client-erver model has been superceded by the multi-tiered architecture prevelant in the enterprise applications</a:t>
            </a:r>
          </a:p>
          <a:p>
            <a:pPr marL="1100138" lvl="1" indent="-533400"/>
            <a:r>
              <a:rPr lang="en-US" altLang="zh-CN" sz="2000" dirty="0">
                <a:solidFill>
                  <a:srgbClr val="000000"/>
                </a:solidFill>
                <a:ea typeface="Arial Unicode MS" pitchFamily="34" charset="-128"/>
              </a:rPr>
              <a:t>Allows each layer to communicate just with layers above and below it</a:t>
            </a:r>
          </a:p>
          <a:p>
            <a:pPr marL="609600" indent="-609600"/>
            <a:r>
              <a:rPr lang="en-US" altLang="zh-CN" sz="2400" dirty="0">
                <a:solidFill>
                  <a:srgbClr val="000000"/>
                </a:solidFill>
                <a:ea typeface="Arial Unicode MS" pitchFamily="34" charset="-128"/>
              </a:rPr>
              <a:t>Benefits of having a tiered application</a:t>
            </a:r>
          </a:p>
          <a:p>
            <a:pPr marL="1100138" lvl="1" indent="-533400"/>
            <a:r>
              <a:rPr lang="en-US" altLang="zh-CN" sz="2000" dirty="0">
                <a:solidFill>
                  <a:srgbClr val="000000"/>
                </a:solidFill>
                <a:ea typeface="Arial Unicode MS" pitchFamily="34" charset="-128"/>
              </a:rPr>
              <a:t>Encapsulates rules and functionality together providing for easier maintenance &amp; development</a:t>
            </a:r>
          </a:p>
          <a:p>
            <a:pPr marL="1100138" lvl="1" indent="-533400"/>
            <a:r>
              <a:rPr lang="en-US" altLang="zh-CN" sz="2000" dirty="0">
                <a:solidFill>
                  <a:srgbClr val="000000"/>
                </a:solidFill>
                <a:ea typeface="Arial Unicode MS" pitchFamily="34" charset="-128"/>
              </a:rPr>
              <a:t>Enhances flexibility and reusability of logic and software components</a:t>
            </a:r>
          </a:p>
          <a:p>
            <a:pPr marL="1100138" lvl="1" indent="-533400"/>
            <a:r>
              <a:rPr lang="en-US" altLang="zh-CN" sz="2000" dirty="0">
                <a:solidFill>
                  <a:srgbClr val="000000"/>
                </a:solidFill>
                <a:ea typeface="Arial Unicode MS" pitchFamily="34" charset="-128"/>
              </a:rPr>
              <a:t>Allows developers to focus on the area of their speciality e.g. database, servers, web page, etc.</a:t>
            </a:r>
          </a:p>
        </p:txBody>
      </p:sp>
      <p:sp>
        <p:nvSpPr>
          <p:cNvPr id="544771" name="Rectangle 3"/>
          <p:cNvSpPr>
            <a:spLocks noChangeArrowheads="1"/>
          </p:cNvSpPr>
          <p:nvPr/>
        </p:nvSpPr>
        <p:spPr bwMode="auto">
          <a:xfrm>
            <a:off x="914043" y="76200"/>
            <a:ext cx="10359152" cy="1143000"/>
          </a:xfrm>
          <a:prstGeom prst="rect">
            <a:avLst/>
          </a:prstGeom>
          <a:noFill/>
          <a:ln w="9525">
            <a:noFill/>
            <a:miter lim="800000"/>
            <a:headEnd/>
            <a:tailEnd/>
          </a:ln>
          <a:effectLst/>
        </p:spPr>
        <p:txBody>
          <a:bodyPr anchor="ctr"/>
          <a:lstStyle/>
          <a:p>
            <a:pPr>
              <a:spcBef>
                <a:spcPct val="0"/>
              </a:spcBef>
            </a:pPr>
            <a:r>
              <a:rPr lang="en-US" altLang="zh-CN" sz="3200" dirty="0">
                <a:solidFill>
                  <a:srgbClr val="CC0000"/>
                </a:solidFill>
                <a:effectLst/>
                <a:latin typeface="Garamond" pitchFamily="18" charset="0"/>
                <a:ea typeface="宋体" pitchFamily="2" charset="-122"/>
              </a:rPr>
              <a:t>Server Side Development</a:t>
            </a:r>
            <a:br>
              <a:rPr lang="en-US" altLang="zh-CN" sz="3200" dirty="0">
                <a:solidFill>
                  <a:srgbClr val="CC0000"/>
                </a:solidFill>
                <a:effectLst/>
                <a:latin typeface="Garamond" pitchFamily="18" charset="0"/>
                <a:ea typeface="宋体" pitchFamily="2" charset="-122"/>
              </a:rPr>
            </a:br>
            <a:r>
              <a:rPr lang="en-US" altLang="zh-CN" dirty="0">
                <a:solidFill>
                  <a:srgbClr val="003399"/>
                </a:solidFill>
                <a:effectLst/>
                <a:ea typeface="宋体" pitchFamily="2" charset="-122"/>
              </a:rPr>
              <a:t>Tiered Architecture</a:t>
            </a:r>
          </a:p>
        </p:txBody>
      </p:sp>
      <p:grpSp>
        <p:nvGrpSpPr>
          <p:cNvPr id="2" name="Group 17"/>
          <p:cNvGrpSpPr>
            <a:grpSpLocks/>
          </p:cNvGrpSpPr>
          <p:nvPr/>
        </p:nvGrpSpPr>
        <p:grpSpPr bwMode="auto">
          <a:xfrm>
            <a:off x="1897910" y="5029199"/>
            <a:ext cx="8797662" cy="1441450"/>
            <a:chOff x="897" y="2928"/>
            <a:chExt cx="4158" cy="908"/>
          </a:xfrm>
        </p:grpSpPr>
        <p:pic>
          <p:nvPicPr>
            <p:cNvPr id="544772" name="Picture 4" descr="I:\sun450.jpg"/>
            <p:cNvPicPr>
              <a:picLocks noChangeAspect="1" noChangeArrowheads="1"/>
            </p:cNvPicPr>
            <p:nvPr/>
          </p:nvPicPr>
          <p:blipFill>
            <a:blip r:embed="rId3" cstate="print"/>
            <a:srcRect/>
            <a:stretch>
              <a:fillRect/>
            </a:stretch>
          </p:blipFill>
          <p:spPr bwMode="auto">
            <a:xfrm>
              <a:off x="2704" y="2928"/>
              <a:ext cx="512" cy="511"/>
            </a:xfrm>
            <a:prstGeom prst="rect">
              <a:avLst/>
            </a:prstGeom>
            <a:noFill/>
          </p:spPr>
        </p:pic>
        <p:grpSp>
          <p:nvGrpSpPr>
            <p:cNvPr id="3" name="Group 5"/>
            <p:cNvGrpSpPr>
              <a:grpSpLocks/>
            </p:cNvGrpSpPr>
            <p:nvPr/>
          </p:nvGrpSpPr>
          <p:grpSpPr bwMode="auto">
            <a:xfrm>
              <a:off x="4160" y="2943"/>
              <a:ext cx="640" cy="480"/>
              <a:chOff x="1808" y="1523"/>
              <a:chExt cx="278" cy="278"/>
            </a:xfrm>
          </p:grpSpPr>
          <p:grpSp>
            <p:nvGrpSpPr>
              <p:cNvPr id="4" name="Group 6"/>
              <p:cNvGrpSpPr>
                <a:grpSpLocks/>
              </p:cNvGrpSpPr>
              <p:nvPr/>
            </p:nvGrpSpPr>
            <p:grpSpPr bwMode="auto">
              <a:xfrm>
                <a:off x="1808" y="1523"/>
                <a:ext cx="278" cy="278"/>
                <a:chOff x="1808" y="1523"/>
                <a:chExt cx="278" cy="278"/>
              </a:xfrm>
            </p:grpSpPr>
            <p:sp>
              <p:nvSpPr>
                <p:cNvPr id="544775" name="Oval 7"/>
                <p:cNvSpPr>
                  <a:spLocks noChangeArrowheads="1"/>
                </p:cNvSpPr>
                <p:nvPr/>
              </p:nvSpPr>
              <p:spPr bwMode="auto">
                <a:xfrm>
                  <a:off x="1812" y="1523"/>
                  <a:ext cx="269" cy="79"/>
                </a:xfrm>
                <a:prstGeom prst="ellipse">
                  <a:avLst/>
                </a:prstGeom>
                <a:gradFill rotWithShape="0">
                  <a:gsLst>
                    <a:gs pos="0">
                      <a:schemeClr val="tx1"/>
                    </a:gs>
                    <a:gs pos="50000">
                      <a:srgbClr val="A2C1FE"/>
                    </a:gs>
                    <a:gs pos="100000">
                      <a:schemeClr val="tx1"/>
                    </a:gs>
                  </a:gsLst>
                  <a:lin ang="0" scaled="1"/>
                </a:gradFill>
                <a:ln w="12700">
                  <a:solidFill>
                    <a:schemeClr val="tx1"/>
                  </a:solidFill>
                  <a:round/>
                  <a:headEnd/>
                  <a:tailEnd/>
                </a:ln>
                <a:effectLst/>
              </p:spPr>
              <p:txBody>
                <a:bodyPr wrap="none" anchor="ctr"/>
                <a:lstStyle/>
                <a:p>
                  <a:endParaRPr lang="zh-CN" altLang="en-US"/>
                </a:p>
              </p:txBody>
            </p:sp>
            <p:sp>
              <p:nvSpPr>
                <p:cNvPr id="544776" name="Freeform 8"/>
                <p:cNvSpPr>
                  <a:spLocks/>
                </p:cNvSpPr>
                <p:nvPr/>
              </p:nvSpPr>
              <p:spPr bwMode="auto">
                <a:xfrm>
                  <a:off x="1808" y="1566"/>
                  <a:ext cx="278" cy="235"/>
                </a:xfrm>
                <a:custGeom>
                  <a:avLst/>
                  <a:gdLst/>
                  <a:ahLst/>
                  <a:cxnLst>
                    <a:cxn ang="0">
                      <a:pos x="277" y="2"/>
                    </a:cxn>
                    <a:cxn ang="0">
                      <a:pos x="277" y="193"/>
                    </a:cxn>
                    <a:cxn ang="0">
                      <a:pos x="273" y="199"/>
                    </a:cxn>
                    <a:cxn ang="0">
                      <a:pos x="264" y="206"/>
                    </a:cxn>
                    <a:cxn ang="0">
                      <a:pos x="255" y="212"/>
                    </a:cxn>
                    <a:cxn ang="0">
                      <a:pos x="242" y="218"/>
                    </a:cxn>
                    <a:cxn ang="0">
                      <a:pos x="227" y="223"/>
                    </a:cxn>
                    <a:cxn ang="0">
                      <a:pos x="208" y="227"/>
                    </a:cxn>
                    <a:cxn ang="0">
                      <a:pos x="186" y="229"/>
                    </a:cxn>
                    <a:cxn ang="0">
                      <a:pos x="168" y="231"/>
                    </a:cxn>
                    <a:cxn ang="0">
                      <a:pos x="152" y="234"/>
                    </a:cxn>
                    <a:cxn ang="0">
                      <a:pos x="133" y="234"/>
                    </a:cxn>
                    <a:cxn ang="0">
                      <a:pos x="112" y="231"/>
                    </a:cxn>
                    <a:cxn ang="0">
                      <a:pos x="93" y="231"/>
                    </a:cxn>
                    <a:cxn ang="0">
                      <a:pos x="71" y="229"/>
                    </a:cxn>
                    <a:cxn ang="0">
                      <a:pos x="52" y="225"/>
                    </a:cxn>
                    <a:cxn ang="0">
                      <a:pos x="40" y="221"/>
                    </a:cxn>
                    <a:cxn ang="0">
                      <a:pos x="24" y="214"/>
                    </a:cxn>
                    <a:cxn ang="0">
                      <a:pos x="15" y="210"/>
                    </a:cxn>
                    <a:cxn ang="0">
                      <a:pos x="9" y="206"/>
                    </a:cxn>
                    <a:cxn ang="0">
                      <a:pos x="3" y="199"/>
                    </a:cxn>
                    <a:cxn ang="0">
                      <a:pos x="0" y="193"/>
                    </a:cxn>
                    <a:cxn ang="0">
                      <a:pos x="0" y="0"/>
                    </a:cxn>
                    <a:cxn ang="0">
                      <a:pos x="277" y="2"/>
                    </a:cxn>
                  </a:cxnLst>
                  <a:rect l="0" t="0" r="r" b="b"/>
                  <a:pathLst>
                    <a:path w="278" h="235">
                      <a:moveTo>
                        <a:pt x="277" y="2"/>
                      </a:moveTo>
                      <a:lnTo>
                        <a:pt x="277" y="193"/>
                      </a:lnTo>
                      <a:lnTo>
                        <a:pt x="273" y="199"/>
                      </a:lnTo>
                      <a:lnTo>
                        <a:pt x="264" y="206"/>
                      </a:lnTo>
                      <a:lnTo>
                        <a:pt x="255" y="212"/>
                      </a:lnTo>
                      <a:lnTo>
                        <a:pt x="242" y="218"/>
                      </a:lnTo>
                      <a:lnTo>
                        <a:pt x="227" y="223"/>
                      </a:lnTo>
                      <a:lnTo>
                        <a:pt x="208" y="227"/>
                      </a:lnTo>
                      <a:lnTo>
                        <a:pt x="186" y="229"/>
                      </a:lnTo>
                      <a:lnTo>
                        <a:pt x="168" y="231"/>
                      </a:lnTo>
                      <a:lnTo>
                        <a:pt x="152" y="234"/>
                      </a:lnTo>
                      <a:lnTo>
                        <a:pt x="133" y="234"/>
                      </a:lnTo>
                      <a:lnTo>
                        <a:pt x="112" y="231"/>
                      </a:lnTo>
                      <a:lnTo>
                        <a:pt x="93" y="231"/>
                      </a:lnTo>
                      <a:lnTo>
                        <a:pt x="71" y="229"/>
                      </a:lnTo>
                      <a:lnTo>
                        <a:pt x="52" y="225"/>
                      </a:lnTo>
                      <a:lnTo>
                        <a:pt x="40" y="221"/>
                      </a:lnTo>
                      <a:lnTo>
                        <a:pt x="24" y="214"/>
                      </a:lnTo>
                      <a:lnTo>
                        <a:pt x="15" y="210"/>
                      </a:lnTo>
                      <a:lnTo>
                        <a:pt x="9" y="206"/>
                      </a:lnTo>
                      <a:lnTo>
                        <a:pt x="3" y="199"/>
                      </a:lnTo>
                      <a:lnTo>
                        <a:pt x="0" y="193"/>
                      </a:lnTo>
                      <a:lnTo>
                        <a:pt x="0" y="0"/>
                      </a:lnTo>
                      <a:lnTo>
                        <a:pt x="277" y="2"/>
                      </a:lnTo>
                    </a:path>
                  </a:pathLst>
                </a:custGeom>
                <a:gradFill rotWithShape="0">
                  <a:gsLst>
                    <a:gs pos="0">
                      <a:schemeClr val="tx1"/>
                    </a:gs>
                    <a:gs pos="50000">
                      <a:srgbClr val="A2C1FE"/>
                    </a:gs>
                    <a:gs pos="100000">
                      <a:schemeClr val="tx1"/>
                    </a:gs>
                  </a:gsLst>
                  <a:lin ang="0" scaled="1"/>
                </a:gradFill>
                <a:ln w="12700" cap="rnd" cmpd="sng">
                  <a:solidFill>
                    <a:schemeClr val="tx1"/>
                  </a:solidFill>
                  <a:prstDash val="solid"/>
                  <a:round/>
                  <a:headEnd/>
                  <a:tailEnd/>
                </a:ln>
                <a:effectLst/>
              </p:spPr>
              <p:txBody>
                <a:bodyPr/>
                <a:lstStyle/>
                <a:p>
                  <a:endParaRPr lang="zh-CN" altLang="en-US"/>
                </a:p>
              </p:txBody>
            </p:sp>
          </p:grpSp>
          <p:sp>
            <p:nvSpPr>
              <p:cNvPr id="544777" name="Oval 9"/>
              <p:cNvSpPr>
                <a:spLocks noChangeArrowheads="1"/>
              </p:cNvSpPr>
              <p:nvPr/>
            </p:nvSpPr>
            <p:spPr bwMode="auto">
              <a:xfrm>
                <a:off x="1821" y="1528"/>
                <a:ext cx="249" cy="50"/>
              </a:xfrm>
              <a:prstGeom prst="ellipse">
                <a:avLst/>
              </a:prstGeom>
              <a:gradFill rotWithShape="0">
                <a:gsLst>
                  <a:gs pos="0">
                    <a:schemeClr val="tx2"/>
                  </a:gs>
                  <a:gs pos="100000">
                    <a:schemeClr val="folHlink"/>
                  </a:gs>
                </a:gsLst>
                <a:lin ang="5400000" scaled="1"/>
              </a:gradFill>
              <a:ln w="12700">
                <a:solidFill>
                  <a:schemeClr val="bg2"/>
                </a:solidFill>
                <a:round/>
                <a:headEnd/>
                <a:tailEnd/>
              </a:ln>
              <a:effectLst/>
            </p:spPr>
            <p:txBody>
              <a:bodyPr wrap="none" anchor="ctr"/>
              <a:lstStyle/>
              <a:p>
                <a:endParaRPr lang="zh-CN" altLang="en-US"/>
              </a:p>
            </p:txBody>
          </p:sp>
        </p:grpSp>
        <p:sp>
          <p:nvSpPr>
            <p:cNvPr id="544779" name="Text Box 11"/>
            <p:cNvSpPr txBox="1">
              <a:spLocks noChangeArrowheads="1"/>
            </p:cNvSpPr>
            <p:nvPr/>
          </p:nvSpPr>
          <p:spPr bwMode="auto">
            <a:xfrm>
              <a:off x="2615" y="3491"/>
              <a:ext cx="856" cy="330"/>
            </a:xfrm>
            <a:prstGeom prst="rect">
              <a:avLst/>
            </a:prstGeom>
            <a:noFill/>
            <a:ln w="9525">
              <a:noFill/>
              <a:miter lim="800000"/>
              <a:headEnd/>
              <a:tailEnd/>
            </a:ln>
            <a:effectLst/>
          </p:spPr>
          <p:txBody>
            <a:bodyPr wrap="none">
              <a:spAutoFit/>
            </a:bodyPr>
            <a:lstStyle/>
            <a:p>
              <a:pPr algn="ctr"/>
              <a:r>
                <a:rPr lang="en-US" altLang="zh-CN" sz="1400">
                  <a:solidFill>
                    <a:schemeClr val="tx1"/>
                  </a:solidFill>
                  <a:effectLst/>
                  <a:latin typeface="Garamond" pitchFamily="18" charset="0"/>
                  <a:ea typeface="宋体" pitchFamily="2" charset="-122"/>
                </a:rPr>
                <a:t>Web Server</a:t>
              </a:r>
            </a:p>
            <a:p>
              <a:pPr algn="ctr"/>
              <a:r>
                <a:rPr lang="en-US" altLang="zh-CN" sz="1400">
                  <a:solidFill>
                    <a:schemeClr val="tx1"/>
                  </a:solidFill>
                  <a:effectLst/>
                  <a:latin typeface="Garamond" pitchFamily="18" charset="0"/>
                  <a:ea typeface="宋体" pitchFamily="2" charset="-122"/>
                </a:rPr>
                <a:t>(Application Logic)</a:t>
              </a:r>
            </a:p>
          </p:txBody>
        </p:sp>
        <p:sp>
          <p:nvSpPr>
            <p:cNvPr id="544780" name="Text Box 12"/>
            <p:cNvSpPr txBox="1">
              <a:spLocks noChangeArrowheads="1"/>
            </p:cNvSpPr>
            <p:nvPr/>
          </p:nvSpPr>
          <p:spPr bwMode="auto">
            <a:xfrm>
              <a:off x="4083" y="3491"/>
              <a:ext cx="972" cy="330"/>
            </a:xfrm>
            <a:prstGeom prst="rect">
              <a:avLst/>
            </a:prstGeom>
            <a:noFill/>
            <a:ln w="9525">
              <a:noFill/>
              <a:miter lim="800000"/>
              <a:headEnd/>
              <a:tailEnd/>
            </a:ln>
            <a:effectLst/>
          </p:spPr>
          <p:txBody>
            <a:bodyPr wrap="none">
              <a:spAutoFit/>
            </a:bodyPr>
            <a:lstStyle/>
            <a:p>
              <a:pPr algn="ctr"/>
              <a:r>
                <a:rPr lang="en-US" altLang="zh-CN" sz="1400">
                  <a:solidFill>
                    <a:schemeClr val="tx1"/>
                  </a:solidFill>
                  <a:effectLst/>
                  <a:latin typeface="Garamond" pitchFamily="18" charset="0"/>
                  <a:ea typeface="宋体" pitchFamily="2" charset="-122"/>
                </a:rPr>
                <a:t>Database/ FileSystem</a:t>
              </a:r>
            </a:p>
            <a:p>
              <a:pPr algn="ctr"/>
              <a:r>
                <a:rPr lang="en-US" altLang="zh-CN" sz="1400">
                  <a:solidFill>
                    <a:schemeClr val="tx1"/>
                  </a:solidFill>
                  <a:effectLst/>
                  <a:latin typeface="Garamond" pitchFamily="18" charset="0"/>
                  <a:ea typeface="宋体" pitchFamily="2" charset="-122"/>
                </a:rPr>
                <a:t>(Persistent Storage)</a:t>
              </a:r>
            </a:p>
          </p:txBody>
        </p:sp>
        <p:sp>
          <p:nvSpPr>
            <p:cNvPr id="544781" name="Line 13"/>
            <p:cNvSpPr>
              <a:spLocks noChangeShapeType="1"/>
            </p:cNvSpPr>
            <p:nvPr/>
          </p:nvSpPr>
          <p:spPr bwMode="auto">
            <a:xfrm>
              <a:off x="3408" y="3216"/>
              <a:ext cx="480"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544782" name="Line 14"/>
            <p:cNvSpPr>
              <a:spLocks noChangeShapeType="1"/>
            </p:cNvSpPr>
            <p:nvPr/>
          </p:nvSpPr>
          <p:spPr bwMode="auto">
            <a:xfrm>
              <a:off x="1920" y="3216"/>
              <a:ext cx="480" cy="0"/>
            </a:xfrm>
            <a:prstGeom prst="line">
              <a:avLst/>
            </a:prstGeom>
            <a:noFill/>
            <a:ln w="9525">
              <a:solidFill>
                <a:schemeClr val="tx1"/>
              </a:solidFill>
              <a:round/>
              <a:headEnd type="triangle" w="med" len="med"/>
              <a:tailEnd type="triangle" w="med" len="med"/>
            </a:ln>
            <a:effectLst/>
          </p:spPr>
          <p:txBody>
            <a:bodyPr/>
            <a:lstStyle/>
            <a:p>
              <a:endParaRPr lang="zh-CN" altLang="en-US"/>
            </a:p>
          </p:txBody>
        </p:sp>
        <p:pic>
          <p:nvPicPr>
            <p:cNvPr id="544783" name="Picture 15"/>
            <p:cNvPicPr>
              <a:picLocks noChangeAspect="1" noChangeArrowheads="1"/>
            </p:cNvPicPr>
            <p:nvPr/>
          </p:nvPicPr>
          <p:blipFill>
            <a:blip r:embed="rId4" cstate="print"/>
            <a:srcRect/>
            <a:stretch>
              <a:fillRect/>
            </a:stretch>
          </p:blipFill>
          <p:spPr bwMode="auto">
            <a:xfrm>
              <a:off x="1008" y="2976"/>
              <a:ext cx="672" cy="502"/>
            </a:xfrm>
            <a:prstGeom prst="rect">
              <a:avLst/>
            </a:prstGeom>
            <a:noFill/>
            <a:ln w="9525">
              <a:noFill/>
              <a:miter lim="800000"/>
              <a:headEnd/>
              <a:tailEnd/>
            </a:ln>
            <a:effectLst/>
          </p:spPr>
        </p:pic>
        <p:sp>
          <p:nvSpPr>
            <p:cNvPr id="544784" name="Text Box 16"/>
            <p:cNvSpPr txBox="1">
              <a:spLocks noChangeArrowheads="1"/>
            </p:cNvSpPr>
            <p:nvPr/>
          </p:nvSpPr>
          <p:spPr bwMode="auto">
            <a:xfrm>
              <a:off x="897" y="3506"/>
              <a:ext cx="918" cy="330"/>
            </a:xfrm>
            <a:prstGeom prst="rect">
              <a:avLst/>
            </a:prstGeom>
            <a:noFill/>
            <a:ln w="9525">
              <a:noFill/>
              <a:miter lim="800000"/>
              <a:headEnd/>
              <a:tailEnd/>
            </a:ln>
            <a:effectLst/>
          </p:spPr>
          <p:txBody>
            <a:bodyPr wrap="none">
              <a:spAutoFit/>
            </a:bodyPr>
            <a:lstStyle/>
            <a:p>
              <a:pPr algn="ctr"/>
              <a:r>
                <a:rPr lang="en-US" altLang="zh-CN" sz="1400">
                  <a:solidFill>
                    <a:schemeClr val="tx1"/>
                  </a:solidFill>
                  <a:effectLst/>
                  <a:latin typeface="Garamond" pitchFamily="18" charset="0"/>
                  <a:ea typeface="宋体" pitchFamily="2" charset="-122"/>
                </a:rPr>
                <a:t>Application/Browser</a:t>
              </a:r>
            </a:p>
            <a:p>
              <a:pPr algn="ctr"/>
              <a:r>
                <a:rPr lang="en-US" altLang="zh-CN" sz="1400">
                  <a:solidFill>
                    <a:schemeClr val="tx1"/>
                  </a:solidFill>
                  <a:effectLst/>
                  <a:latin typeface="Garamond" pitchFamily="18" charset="0"/>
                  <a:ea typeface="宋体" pitchFamily="2" charset="-122"/>
                </a:rPr>
                <a:t>(User Interface) </a:t>
              </a: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1F5D0C4-8F8E-41CB-B3CB-D677474A0EBD}" type="slidenum">
              <a:rPr lang="en-US" altLang="zh-CN"/>
              <a:pPr/>
              <a:t>4</a:t>
            </a:fld>
            <a:endParaRPr lang="en-US" altLang="zh-CN" dirty="0"/>
          </a:p>
        </p:txBody>
      </p:sp>
      <p:sp>
        <p:nvSpPr>
          <p:cNvPr id="542722" name="Rectangle 2"/>
          <p:cNvSpPr>
            <a:spLocks noGrp="1" noChangeArrowheads="1"/>
          </p:cNvSpPr>
          <p:nvPr>
            <p:ph type="body" idx="1"/>
          </p:nvPr>
        </p:nvSpPr>
        <p:spPr>
          <a:xfrm>
            <a:off x="914043" y="1143000"/>
            <a:ext cx="10866954" cy="4518248"/>
          </a:xfrm>
        </p:spPr>
        <p:txBody>
          <a:bodyPr/>
          <a:lstStyle/>
          <a:p>
            <a:pPr marL="609600" indent="-609600" eaLnBrk="0" hangingPunct="0">
              <a:spcBef>
                <a:spcPct val="0"/>
              </a:spcBef>
            </a:pPr>
            <a:r>
              <a:rPr lang="en-US" altLang="zh-CN" sz="2400" dirty="0">
                <a:ea typeface="宋体" pitchFamily="2" charset="-122"/>
              </a:rPr>
              <a:t>A web server is a program running on the server that listens for incoming requests and services those requests as they come in. </a:t>
            </a:r>
          </a:p>
          <a:p>
            <a:pPr marL="609600" indent="-609600" eaLnBrk="0" hangingPunct="0">
              <a:spcBef>
                <a:spcPct val="0"/>
              </a:spcBef>
            </a:pPr>
            <a:r>
              <a:rPr lang="en-US" altLang="zh-CN" sz="2400" dirty="0">
                <a:ea typeface="宋体" pitchFamily="2" charset="-122"/>
              </a:rPr>
              <a:t>Once the web server receives a request, depending on the type of request the web server might look for a web page, or it might execute a program on the server.</a:t>
            </a:r>
          </a:p>
          <a:p>
            <a:pPr marL="609600" indent="-609600" eaLnBrk="0" hangingPunct="0">
              <a:spcBef>
                <a:spcPct val="0"/>
              </a:spcBef>
            </a:pPr>
            <a:r>
              <a:rPr lang="en-US" altLang="zh-CN" sz="2400" dirty="0">
                <a:ea typeface="宋体" pitchFamily="2" charset="-122"/>
              </a:rPr>
              <a:t>It will always return some kind of results to the web browser, even if its simply an error message saying that it couldn’t process the request.</a:t>
            </a:r>
          </a:p>
          <a:p>
            <a:pPr marL="609600" indent="-609600" eaLnBrk="0" hangingPunct="0">
              <a:spcBef>
                <a:spcPct val="0"/>
              </a:spcBef>
            </a:pPr>
            <a:r>
              <a:rPr lang="en-US" altLang="zh-CN" sz="2400" dirty="0">
                <a:ea typeface="宋体" pitchFamily="2" charset="-122"/>
              </a:rPr>
              <a:t>By default the role of a web server is to serve static pages using the http protocol</a:t>
            </a:r>
          </a:p>
          <a:p>
            <a:pPr marL="609600" indent="-609600" eaLnBrk="0" hangingPunct="0">
              <a:spcBef>
                <a:spcPct val="0"/>
              </a:spcBef>
            </a:pPr>
            <a:r>
              <a:rPr lang="en-US" altLang="zh-CN" sz="2400" dirty="0">
                <a:ea typeface="宋体" pitchFamily="2" charset="-122"/>
              </a:rPr>
              <a:t>Web servers can be made </a:t>
            </a:r>
            <a:endParaRPr lang="en-US" altLang="zh-CN" sz="2400" dirty="0" smtClean="0">
              <a:ea typeface="宋体" pitchFamily="2" charset="-122"/>
            </a:endParaRPr>
          </a:p>
          <a:p>
            <a:pPr marL="609600" indent="-609600" eaLnBrk="0" hangingPunct="0">
              <a:spcBef>
                <a:spcPct val="0"/>
              </a:spcBef>
              <a:buNone/>
            </a:pPr>
            <a:r>
              <a:rPr lang="en-US" altLang="zh-CN" sz="2400" dirty="0" smtClean="0">
                <a:ea typeface="宋体" pitchFamily="2" charset="-122"/>
              </a:rPr>
              <a:t>dynamic </a:t>
            </a:r>
            <a:r>
              <a:rPr lang="en-US" altLang="zh-CN" sz="2400" dirty="0">
                <a:ea typeface="宋体" pitchFamily="2" charset="-122"/>
              </a:rPr>
              <a:t>by adding additional </a:t>
            </a:r>
            <a:endParaRPr lang="en-US" altLang="zh-CN" sz="2400" dirty="0" smtClean="0">
              <a:ea typeface="宋体" pitchFamily="2" charset="-122"/>
            </a:endParaRPr>
          </a:p>
          <a:p>
            <a:pPr marL="609600" indent="-609600" eaLnBrk="0" hangingPunct="0">
              <a:spcBef>
                <a:spcPct val="0"/>
              </a:spcBef>
              <a:buNone/>
            </a:pPr>
            <a:r>
              <a:rPr lang="en-US" altLang="zh-CN" sz="2400" dirty="0" smtClean="0">
                <a:ea typeface="宋体" pitchFamily="2" charset="-122"/>
              </a:rPr>
              <a:t>processing </a:t>
            </a:r>
            <a:r>
              <a:rPr lang="en-US" altLang="zh-CN" sz="2400" dirty="0">
                <a:ea typeface="宋体" pitchFamily="2" charset="-122"/>
              </a:rPr>
              <a:t>capability to the server</a:t>
            </a:r>
            <a:endParaRPr lang="en-US" altLang="zh-CN" sz="2400" dirty="0">
              <a:solidFill>
                <a:srgbClr val="000000"/>
              </a:solidFill>
              <a:latin typeface="Verdana" pitchFamily="34" charset="0"/>
              <a:ea typeface="Arial Unicode MS" pitchFamily="34" charset="-128"/>
            </a:endParaRPr>
          </a:p>
        </p:txBody>
      </p:sp>
      <p:sp>
        <p:nvSpPr>
          <p:cNvPr id="542723" name="Rectangle 3"/>
          <p:cNvSpPr>
            <a:spLocks noChangeArrowheads="1"/>
          </p:cNvSpPr>
          <p:nvPr/>
        </p:nvSpPr>
        <p:spPr bwMode="auto">
          <a:xfrm>
            <a:off x="914043" y="76200"/>
            <a:ext cx="10359152" cy="1143000"/>
          </a:xfrm>
          <a:prstGeom prst="rect">
            <a:avLst/>
          </a:prstGeom>
          <a:noFill/>
          <a:ln w="9525">
            <a:noFill/>
            <a:miter lim="800000"/>
            <a:headEnd/>
            <a:tailEnd/>
          </a:ln>
          <a:effectLst/>
        </p:spPr>
        <p:txBody>
          <a:bodyPr anchor="ctr"/>
          <a:lstStyle/>
          <a:p>
            <a:pPr>
              <a:spcBef>
                <a:spcPct val="0"/>
              </a:spcBef>
            </a:pPr>
            <a:r>
              <a:rPr lang="en-US" altLang="zh-CN" sz="3200">
                <a:solidFill>
                  <a:srgbClr val="CC0000"/>
                </a:solidFill>
                <a:effectLst/>
                <a:latin typeface="Garamond" pitchFamily="18" charset="0"/>
                <a:ea typeface="宋体" pitchFamily="2" charset="-122"/>
              </a:rPr>
              <a:t>Server Side Development</a:t>
            </a:r>
            <a:br>
              <a:rPr lang="en-US" altLang="zh-CN" sz="3200">
                <a:solidFill>
                  <a:srgbClr val="CC0000"/>
                </a:solidFill>
                <a:effectLst/>
                <a:latin typeface="Garamond" pitchFamily="18" charset="0"/>
                <a:ea typeface="宋体" pitchFamily="2" charset="-122"/>
              </a:rPr>
            </a:br>
            <a:r>
              <a:rPr lang="en-US" altLang="zh-CN">
                <a:solidFill>
                  <a:srgbClr val="003399"/>
                </a:solidFill>
                <a:effectLst/>
                <a:ea typeface="宋体" pitchFamily="2" charset="-122"/>
              </a:rPr>
              <a:t>Web Server</a:t>
            </a:r>
          </a:p>
        </p:txBody>
      </p:sp>
      <p:pic>
        <p:nvPicPr>
          <p:cNvPr id="2050" name="Picture 2" descr="https://www.programcreek.com/wp-content/uploads/2013/04/web-server.jpg"/>
          <p:cNvPicPr>
            <a:picLocks noChangeAspect="1" noChangeArrowheads="1"/>
          </p:cNvPicPr>
          <p:nvPr/>
        </p:nvPicPr>
        <p:blipFill>
          <a:blip r:embed="rId3" cstate="print"/>
          <a:srcRect/>
          <a:stretch>
            <a:fillRect/>
          </a:stretch>
        </p:blipFill>
        <p:spPr bwMode="auto">
          <a:xfrm>
            <a:off x="6453659" y="4537176"/>
            <a:ext cx="5589563" cy="2204192"/>
          </a:xfrm>
          <a:prstGeom prst="rect">
            <a:avLst/>
          </a:prstGeom>
          <a:noFill/>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B8E8C76C-6C50-4FAE-847D-AB4E933746C5}" type="slidenum">
              <a:rPr lang="en-US" altLang="zh-CN"/>
              <a:pPr/>
              <a:t>5</a:t>
            </a:fld>
            <a:endParaRPr lang="en-US" altLang="zh-CN"/>
          </a:p>
        </p:txBody>
      </p:sp>
      <p:sp>
        <p:nvSpPr>
          <p:cNvPr id="412674" name="Rectangle 2"/>
          <p:cNvSpPr>
            <a:spLocks noGrp="1" noChangeArrowheads="1"/>
          </p:cNvSpPr>
          <p:nvPr>
            <p:ph type="body" idx="1"/>
          </p:nvPr>
        </p:nvSpPr>
        <p:spPr>
          <a:xfrm>
            <a:off x="914043" y="1143000"/>
            <a:ext cx="10968514" cy="1905000"/>
          </a:xfrm>
        </p:spPr>
        <p:txBody>
          <a:bodyPr/>
          <a:lstStyle/>
          <a:p>
            <a:pPr marL="609600" indent="-609600">
              <a:lnSpc>
                <a:spcPct val="90000"/>
              </a:lnSpc>
            </a:pPr>
            <a:r>
              <a:rPr lang="en-US" altLang="zh-CN" sz="2400">
                <a:solidFill>
                  <a:srgbClr val="000000"/>
                </a:solidFill>
                <a:ea typeface="Arial Unicode MS" pitchFamily="34" charset="-128"/>
              </a:rPr>
              <a:t>Application is considered as a collection of related yet independent components</a:t>
            </a:r>
          </a:p>
          <a:p>
            <a:pPr marL="609600" indent="-609600">
              <a:lnSpc>
                <a:spcPct val="90000"/>
              </a:lnSpc>
            </a:pPr>
            <a:r>
              <a:rPr lang="en-US" altLang="zh-CN" sz="2400">
                <a:solidFill>
                  <a:srgbClr val="000000"/>
                </a:solidFill>
                <a:ea typeface="Arial Unicode MS" pitchFamily="34" charset="-128"/>
              </a:rPr>
              <a:t>Container acts as an execution environment for the components</a:t>
            </a:r>
          </a:p>
          <a:p>
            <a:pPr marL="609600" indent="-609600">
              <a:lnSpc>
                <a:spcPct val="90000"/>
              </a:lnSpc>
            </a:pPr>
            <a:r>
              <a:rPr lang="en-US" altLang="zh-CN" sz="2400">
                <a:solidFill>
                  <a:srgbClr val="000000"/>
                </a:solidFill>
                <a:ea typeface="Arial Unicode MS" pitchFamily="34" charset="-128"/>
              </a:rPr>
              <a:t>Container Provides services to the components</a:t>
            </a:r>
          </a:p>
        </p:txBody>
      </p:sp>
      <p:sp>
        <p:nvSpPr>
          <p:cNvPr id="412675" name="Rectangle 3"/>
          <p:cNvSpPr>
            <a:spLocks noChangeArrowheads="1"/>
          </p:cNvSpPr>
          <p:nvPr/>
        </p:nvSpPr>
        <p:spPr bwMode="auto">
          <a:xfrm>
            <a:off x="914043" y="76200"/>
            <a:ext cx="10359152" cy="1143000"/>
          </a:xfrm>
          <a:prstGeom prst="rect">
            <a:avLst/>
          </a:prstGeom>
          <a:noFill/>
          <a:ln w="9525">
            <a:noFill/>
            <a:miter lim="800000"/>
            <a:headEnd/>
            <a:tailEnd/>
          </a:ln>
          <a:effectLst/>
        </p:spPr>
        <p:txBody>
          <a:bodyPr anchor="ctr"/>
          <a:lstStyle/>
          <a:p>
            <a:pPr>
              <a:spcBef>
                <a:spcPct val="0"/>
              </a:spcBef>
            </a:pPr>
            <a:r>
              <a:rPr lang="en-US" altLang="zh-CN" sz="3200" dirty="0" smtClean="0">
                <a:solidFill>
                  <a:srgbClr val="CC0000"/>
                </a:solidFill>
                <a:effectLst/>
                <a:latin typeface="Garamond" pitchFamily="18" charset="0"/>
                <a:ea typeface="宋体" pitchFamily="2" charset="-122"/>
              </a:rPr>
              <a:t>JavaEE </a:t>
            </a:r>
            <a:r>
              <a:rPr lang="en-US" altLang="zh-CN" sz="3200" dirty="0">
                <a:solidFill>
                  <a:srgbClr val="CC0000"/>
                </a:solidFill>
                <a:effectLst/>
                <a:latin typeface="Garamond" pitchFamily="18" charset="0"/>
                <a:ea typeface="宋体" pitchFamily="2" charset="-122"/>
              </a:rPr>
              <a:t>Architecture</a:t>
            </a:r>
            <a:br>
              <a:rPr lang="en-US" altLang="zh-CN" sz="3200" dirty="0">
                <a:solidFill>
                  <a:srgbClr val="CC0000"/>
                </a:solidFill>
                <a:effectLst/>
                <a:latin typeface="Garamond" pitchFamily="18" charset="0"/>
                <a:ea typeface="宋体" pitchFamily="2" charset="-122"/>
              </a:rPr>
            </a:br>
            <a:r>
              <a:rPr lang="en-US" altLang="zh-CN" dirty="0" smtClean="0">
                <a:solidFill>
                  <a:srgbClr val="003399"/>
                </a:solidFill>
                <a:effectLst/>
                <a:ea typeface="宋体" pitchFamily="2" charset="-122"/>
              </a:rPr>
              <a:t>JavaEE </a:t>
            </a:r>
            <a:r>
              <a:rPr lang="en-US" altLang="zh-CN" dirty="0">
                <a:solidFill>
                  <a:srgbClr val="003399"/>
                </a:solidFill>
                <a:effectLst/>
                <a:ea typeface="宋体" pitchFamily="2" charset="-122"/>
              </a:rPr>
              <a:t>– Container Architecture</a:t>
            </a:r>
            <a:endParaRPr lang="en-US" altLang="zh-CN" sz="3200" b="0" dirty="0">
              <a:solidFill>
                <a:srgbClr val="CC0000"/>
              </a:solidFill>
              <a:effectLst/>
              <a:latin typeface="Arial-BoldMT" charset="0"/>
              <a:ea typeface="宋体" pitchFamily="2" charset="-122"/>
            </a:endParaRPr>
          </a:p>
        </p:txBody>
      </p:sp>
      <p:grpSp>
        <p:nvGrpSpPr>
          <p:cNvPr id="2" name="Group 37"/>
          <p:cNvGrpSpPr>
            <a:grpSpLocks/>
          </p:cNvGrpSpPr>
          <p:nvPr/>
        </p:nvGrpSpPr>
        <p:grpSpPr bwMode="auto">
          <a:xfrm>
            <a:off x="1828086" y="3048000"/>
            <a:ext cx="9241989" cy="2819400"/>
            <a:chOff x="480" y="1968"/>
            <a:chExt cx="4944" cy="2064"/>
          </a:xfrm>
        </p:grpSpPr>
        <p:sp>
          <p:nvSpPr>
            <p:cNvPr id="412690" name="AutoShape 18"/>
            <p:cNvSpPr>
              <a:spLocks noChangeArrowheads="1"/>
            </p:cNvSpPr>
            <p:nvPr/>
          </p:nvSpPr>
          <p:spPr bwMode="auto">
            <a:xfrm>
              <a:off x="2976" y="2256"/>
              <a:ext cx="2448" cy="1428"/>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a:effectLst/>
                  <a:latin typeface="Garamond" pitchFamily="18" charset="0"/>
                  <a:ea typeface="宋体" pitchFamily="2" charset="-122"/>
                </a:rPr>
                <a:t>J2EE Component</a:t>
              </a:r>
            </a:p>
            <a:p>
              <a:pPr algn="ctr"/>
              <a:endParaRPr lang="en-US" altLang="zh-CN">
                <a:effectLst/>
                <a:latin typeface="Garamond" pitchFamily="18" charset="0"/>
                <a:ea typeface="宋体" pitchFamily="2" charset="-122"/>
              </a:endParaRPr>
            </a:p>
            <a:p>
              <a:pPr algn="ctr"/>
              <a:r>
                <a:rPr lang="en-US" altLang="zh-CN">
                  <a:effectLst/>
                  <a:latin typeface="Garamond" pitchFamily="18" charset="0"/>
                  <a:ea typeface="宋体" pitchFamily="2" charset="-122"/>
                </a:rPr>
                <a:t>Component Code </a:t>
              </a:r>
            </a:p>
            <a:p>
              <a:pPr algn="ctr"/>
              <a:r>
                <a:rPr lang="en-US" altLang="zh-CN">
                  <a:effectLst/>
                  <a:latin typeface="Garamond" pitchFamily="18" charset="0"/>
                  <a:ea typeface="宋体" pitchFamily="2" charset="-122"/>
                </a:rPr>
                <a:t>&amp; Resources</a:t>
              </a:r>
            </a:p>
          </p:txBody>
        </p:sp>
        <p:sp>
          <p:nvSpPr>
            <p:cNvPr id="412701" name="Line 29"/>
            <p:cNvSpPr>
              <a:spLocks noChangeShapeType="1"/>
            </p:cNvSpPr>
            <p:nvPr/>
          </p:nvSpPr>
          <p:spPr bwMode="auto">
            <a:xfrm rot="1159956" flipH="1">
              <a:off x="1728" y="1968"/>
              <a:ext cx="1584" cy="1056"/>
            </a:xfrm>
            <a:prstGeom prst="line">
              <a:avLst/>
            </a:prstGeom>
            <a:noFill/>
            <a:ln w="28575">
              <a:solidFill>
                <a:schemeClr val="tx1"/>
              </a:solidFill>
              <a:prstDash val="dash"/>
              <a:round/>
              <a:headEnd/>
              <a:tailEnd/>
            </a:ln>
            <a:effectLst/>
          </p:spPr>
          <p:txBody>
            <a:bodyPr/>
            <a:lstStyle/>
            <a:p>
              <a:endParaRPr lang="zh-CN" altLang="en-US"/>
            </a:p>
          </p:txBody>
        </p:sp>
        <p:sp>
          <p:nvSpPr>
            <p:cNvPr id="412703" name="Line 31"/>
            <p:cNvSpPr>
              <a:spLocks noChangeShapeType="1"/>
            </p:cNvSpPr>
            <p:nvPr/>
          </p:nvSpPr>
          <p:spPr bwMode="auto">
            <a:xfrm rot="-1159956" flipH="1" flipV="1">
              <a:off x="1728" y="2928"/>
              <a:ext cx="1584" cy="1056"/>
            </a:xfrm>
            <a:prstGeom prst="line">
              <a:avLst/>
            </a:prstGeom>
            <a:noFill/>
            <a:ln w="28575">
              <a:solidFill>
                <a:schemeClr val="tx1"/>
              </a:solidFill>
              <a:prstDash val="dash"/>
              <a:round/>
              <a:headEnd/>
              <a:tailEnd/>
            </a:ln>
            <a:effectLst/>
          </p:spPr>
          <p:txBody>
            <a:bodyPr/>
            <a:lstStyle/>
            <a:p>
              <a:endParaRPr lang="zh-CN" altLang="en-US"/>
            </a:p>
          </p:txBody>
        </p:sp>
        <p:grpSp>
          <p:nvGrpSpPr>
            <p:cNvPr id="3" name="Group 36"/>
            <p:cNvGrpSpPr>
              <a:grpSpLocks/>
            </p:cNvGrpSpPr>
            <p:nvPr/>
          </p:nvGrpSpPr>
          <p:grpSpPr bwMode="auto">
            <a:xfrm>
              <a:off x="480" y="2256"/>
              <a:ext cx="1440" cy="1776"/>
              <a:chOff x="480" y="2256"/>
              <a:chExt cx="1440" cy="1776"/>
            </a:xfrm>
          </p:grpSpPr>
          <p:sp>
            <p:nvSpPr>
              <p:cNvPr id="412678" name="Rectangle 6"/>
              <p:cNvSpPr>
                <a:spLocks noChangeArrowheads="1"/>
              </p:cNvSpPr>
              <p:nvPr/>
            </p:nvSpPr>
            <p:spPr bwMode="auto">
              <a:xfrm>
                <a:off x="480" y="2256"/>
                <a:ext cx="1440" cy="288"/>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800">
                    <a:solidFill>
                      <a:schemeClr val="bg1"/>
                    </a:solidFill>
                    <a:effectLst/>
                    <a:latin typeface="Times New Roman" pitchFamily="18" charset="0"/>
                    <a:ea typeface="宋体" pitchFamily="2" charset="-122"/>
                  </a:rPr>
                  <a:t>J2EE Container</a:t>
                </a:r>
              </a:p>
            </p:txBody>
          </p:sp>
          <p:sp>
            <p:nvSpPr>
              <p:cNvPr id="412679" name="Rectangle 7"/>
              <p:cNvSpPr>
                <a:spLocks noChangeArrowheads="1"/>
              </p:cNvSpPr>
              <p:nvPr/>
            </p:nvSpPr>
            <p:spPr bwMode="auto">
              <a:xfrm>
                <a:off x="480" y="2544"/>
                <a:ext cx="1440" cy="1488"/>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2680" name="AutoShape 8"/>
              <p:cNvSpPr>
                <a:spLocks noChangeArrowheads="1"/>
              </p:cNvSpPr>
              <p:nvPr/>
            </p:nvSpPr>
            <p:spPr bwMode="auto">
              <a:xfrm>
                <a:off x="672" y="2736"/>
                <a:ext cx="1104" cy="432"/>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600">
                    <a:solidFill>
                      <a:schemeClr val="tx1"/>
                    </a:solidFill>
                    <a:effectLst/>
                    <a:ea typeface="宋体" pitchFamily="2" charset="-122"/>
                  </a:rPr>
                  <a:t>J2EE </a:t>
                </a:r>
              </a:p>
              <a:p>
                <a:pPr algn="ctr"/>
                <a:r>
                  <a:rPr lang="en-US" altLang="zh-CN" sz="1600">
                    <a:solidFill>
                      <a:schemeClr val="tx1"/>
                    </a:solidFill>
                    <a:effectLst/>
                    <a:ea typeface="宋体" pitchFamily="2" charset="-122"/>
                  </a:rPr>
                  <a:t>Component</a:t>
                </a:r>
              </a:p>
            </p:txBody>
          </p:sp>
          <p:sp>
            <p:nvSpPr>
              <p:cNvPr id="412704" name="AutoShape 32"/>
              <p:cNvSpPr>
                <a:spLocks noChangeArrowheads="1"/>
              </p:cNvSpPr>
              <p:nvPr/>
            </p:nvSpPr>
            <p:spPr bwMode="auto">
              <a:xfrm>
                <a:off x="576" y="3360"/>
                <a:ext cx="1104" cy="432"/>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600">
                    <a:solidFill>
                      <a:schemeClr val="tx1"/>
                    </a:solidFill>
                    <a:effectLst/>
                    <a:ea typeface="宋体" pitchFamily="2" charset="-122"/>
                  </a:rPr>
                  <a:t>J2EE </a:t>
                </a:r>
              </a:p>
              <a:p>
                <a:pPr algn="ctr"/>
                <a:r>
                  <a:rPr lang="en-US" altLang="zh-CN" sz="1600">
                    <a:solidFill>
                      <a:schemeClr val="tx1"/>
                    </a:solidFill>
                    <a:effectLst/>
                    <a:ea typeface="宋体" pitchFamily="2" charset="-122"/>
                  </a:rPr>
                  <a:t>Component</a:t>
                </a:r>
              </a:p>
            </p:txBody>
          </p:sp>
          <p:sp>
            <p:nvSpPr>
              <p:cNvPr id="412705" name="AutoShape 33"/>
              <p:cNvSpPr>
                <a:spLocks noChangeArrowheads="1"/>
              </p:cNvSpPr>
              <p:nvPr/>
            </p:nvSpPr>
            <p:spPr bwMode="auto">
              <a:xfrm>
                <a:off x="624" y="3408"/>
                <a:ext cx="1104" cy="432"/>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600">
                    <a:solidFill>
                      <a:schemeClr val="tx1"/>
                    </a:solidFill>
                    <a:effectLst/>
                    <a:ea typeface="宋体" pitchFamily="2" charset="-122"/>
                  </a:rPr>
                  <a:t>J2EE </a:t>
                </a:r>
              </a:p>
              <a:p>
                <a:pPr algn="ctr"/>
                <a:r>
                  <a:rPr lang="en-US" altLang="zh-CN" sz="1600">
                    <a:solidFill>
                      <a:schemeClr val="tx1"/>
                    </a:solidFill>
                    <a:effectLst/>
                    <a:ea typeface="宋体" pitchFamily="2" charset="-122"/>
                  </a:rPr>
                  <a:t>Component</a:t>
                </a:r>
              </a:p>
            </p:txBody>
          </p:sp>
          <p:sp>
            <p:nvSpPr>
              <p:cNvPr id="412706" name="AutoShape 34"/>
              <p:cNvSpPr>
                <a:spLocks noChangeArrowheads="1"/>
              </p:cNvSpPr>
              <p:nvPr/>
            </p:nvSpPr>
            <p:spPr bwMode="auto">
              <a:xfrm>
                <a:off x="672" y="3456"/>
                <a:ext cx="1104" cy="432"/>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600">
                    <a:solidFill>
                      <a:schemeClr val="tx1"/>
                    </a:solidFill>
                    <a:effectLst/>
                    <a:ea typeface="宋体" pitchFamily="2" charset="-122"/>
                  </a:rPr>
                  <a:t>J2EE </a:t>
                </a:r>
              </a:p>
              <a:p>
                <a:pPr algn="ctr"/>
                <a:r>
                  <a:rPr lang="en-US" altLang="zh-CN" sz="1600">
                    <a:solidFill>
                      <a:schemeClr val="tx1"/>
                    </a:solidFill>
                    <a:effectLst/>
                    <a:ea typeface="宋体" pitchFamily="2" charset="-122"/>
                  </a:rPr>
                  <a:t>Component</a:t>
                </a:r>
              </a:p>
            </p:txBody>
          </p:sp>
          <p:sp>
            <p:nvSpPr>
              <p:cNvPr id="412707" name="AutoShape 35"/>
              <p:cNvSpPr>
                <a:spLocks noChangeArrowheads="1"/>
              </p:cNvSpPr>
              <p:nvPr/>
            </p:nvSpPr>
            <p:spPr bwMode="auto">
              <a:xfrm>
                <a:off x="720" y="3504"/>
                <a:ext cx="1104" cy="432"/>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600">
                    <a:solidFill>
                      <a:schemeClr val="tx1"/>
                    </a:solidFill>
                    <a:effectLst/>
                    <a:ea typeface="宋体" pitchFamily="2" charset="-122"/>
                  </a:rPr>
                  <a:t>Component 2</a:t>
                </a:r>
              </a:p>
            </p:txBody>
          </p:sp>
        </p:gr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页脚占位符 4"/>
          <p:cNvSpPr>
            <a:spLocks noGrp="1"/>
          </p:cNvSpPr>
          <p:nvPr>
            <p:ph type="ftr" sz="quarter" idx="4294967295"/>
          </p:nvPr>
        </p:nvSpPr>
        <p:spPr>
          <a:xfrm>
            <a:off x="10257592" y="6248400"/>
            <a:ext cx="1015603" cy="457200"/>
          </a:xfrm>
          <a:prstGeom prst="rect">
            <a:avLst/>
          </a:prstGeom>
        </p:spPr>
        <p:txBody>
          <a:bodyPr/>
          <a:lstStyle/>
          <a:p>
            <a:r>
              <a:rPr lang="en-US" altLang="zh-CN"/>
              <a:t>of 99</a:t>
            </a:r>
          </a:p>
        </p:txBody>
      </p:sp>
      <p:sp>
        <p:nvSpPr>
          <p:cNvPr id="120" name="灯片编号占位符 5"/>
          <p:cNvSpPr>
            <a:spLocks noGrp="1"/>
          </p:cNvSpPr>
          <p:nvPr>
            <p:ph type="sldNum" sz="quarter" idx="12"/>
          </p:nvPr>
        </p:nvSpPr>
        <p:spPr/>
        <p:txBody>
          <a:bodyPr/>
          <a:lstStyle/>
          <a:p>
            <a:fld id="{14F882F0-7A7A-4A2D-BADD-977F5C5895C4}" type="slidenum">
              <a:rPr lang="en-US" altLang="zh-CN"/>
              <a:pPr/>
              <a:t>6</a:t>
            </a:fld>
            <a:endParaRPr lang="en-US" altLang="zh-CN"/>
          </a:p>
        </p:txBody>
      </p:sp>
      <p:grpSp>
        <p:nvGrpSpPr>
          <p:cNvPr id="2" name="Group 117"/>
          <p:cNvGrpSpPr>
            <a:grpSpLocks/>
          </p:cNvGrpSpPr>
          <p:nvPr/>
        </p:nvGrpSpPr>
        <p:grpSpPr bwMode="auto">
          <a:xfrm>
            <a:off x="340651" y="992188"/>
            <a:ext cx="2132767" cy="5484812"/>
            <a:chOff x="96" y="184"/>
            <a:chExt cx="1008" cy="3936"/>
          </a:xfrm>
        </p:grpSpPr>
        <p:sp>
          <p:nvSpPr>
            <p:cNvPr id="417794" name="Rectangle 2"/>
            <p:cNvSpPr>
              <a:spLocks noChangeArrowheads="1"/>
            </p:cNvSpPr>
            <p:nvPr/>
          </p:nvSpPr>
          <p:spPr bwMode="auto">
            <a:xfrm>
              <a:off x="96" y="184"/>
              <a:ext cx="1008" cy="3936"/>
            </a:xfrm>
            <a:prstGeom prst="rect">
              <a:avLst/>
            </a:prstGeom>
            <a:solidFill>
              <a:srgbClr val="FFFFFF"/>
            </a:solidFill>
            <a:ln w="9525">
              <a:solidFill>
                <a:schemeClr val="tx1"/>
              </a:solidFill>
              <a:prstDash val="dash"/>
              <a:miter lim="800000"/>
              <a:headEnd/>
              <a:tailEnd/>
            </a:ln>
            <a:effectLst/>
          </p:spPr>
          <p:txBody>
            <a:bodyPr wrap="none" anchor="ctr"/>
            <a:lstStyle/>
            <a:p>
              <a:endParaRPr lang="zh-CN" altLang="en-US"/>
            </a:p>
          </p:txBody>
        </p:sp>
        <p:sp>
          <p:nvSpPr>
            <p:cNvPr id="417795" name="Rectangle 3"/>
            <p:cNvSpPr>
              <a:spLocks noChangeArrowheads="1"/>
            </p:cNvSpPr>
            <p:nvPr/>
          </p:nvSpPr>
          <p:spPr bwMode="auto">
            <a:xfrm>
              <a:off x="155" y="412"/>
              <a:ext cx="890" cy="201"/>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Applet</a:t>
              </a:r>
              <a:r>
                <a:rPr lang="en-US" altLang="zh-CN" sz="1000" b="0">
                  <a:solidFill>
                    <a:schemeClr val="bg1"/>
                  </a:solidFill>
                  <a:effectLst/>
                  <a:latin typeface="Times New Roman" pitchFamily="18" charset="0"/>
                  <a:ea typeface="宋体" pitchFamily="2" charset="-122"/>
                </a:rPr>
                <a:t> Container</a:t>
              </a:r>
            </a:p>
          </p:txBody>
        </p:sp>
        <p:sp>
          <p:nvSpPr>
            <p:cNvPr id="417796" name="Rectangle 4"/>
            <p:cNvSpPr>
              <a:spLocks noChangeArrowheads="1"/>
            </p:cNvSpPr>
            <p:nvPr/>
          </p:nvSpPr>
          <p:spPr bwMode="auto">
            <a:xfrm>
              <a:off x="155" y="613"/>
              <a:ext cx="890" cy="460"/>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7797" name="AutoShape 5"/>
            <p:cNvSpPr>
              <a:spLocks noChangeArrowheads="1"/>
            </p:cNvSpPr>
            <p:nvPr/>
          </p:nvSpPr>
          <p:spPr bwMode="auto">
            <a:xfrm>
              <a:off x="260" y="738"/>
              <a:ext cx="683" cy="201"/>
            </a:xfrm>
            <a:prstGeom prst="flowChartPreparation">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7798" name="Text Box 6"/>
            <p:cNvSpPr txBox="1">
              <a:spLocks noChangeArrowheads="1"/>
            </p:cNvSpPr>
            <p:nvPr/>
          </p:nvSpPr>
          <p:spPr bwMode="auto">
            <a:xfrm>
              <a:off x="438" y="752"/>
              <a:ext cx="456" cy="176"/>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latin typeface="Times New Roman" pitchFamily="18" charset="0"/>
                  <a:ea typeface="宋体" pitchFamily="2" charset="-122"/>
                </a:rPr>
                <a:t>Applet</a:t>
              </a:r>
            </a:p>
          </p:txBody>
        </p:sp>
        <p:grpSp>
          <p:nvGrpSpPr>
            <p:cNvPr id="3" name="Group 7"/>
            <p:cNvGrpSpPr>
              <a:grpSpLocks/>
            </p:cNvGrpSpPr>
            <p:nvPr/>
          </p:nvGrpSpPr>
          <p:grpSpPr bwMode="auto">
            <a:xfrm>
              <a:off x="155" y="1180"/>
              <a:ext cx="896" cy="1237"/>
              <a:chOff x="260" y="1820"/>
              <a:chExt cx="1023" cy="1252"/>
            </a:xfrm>
          </p:grpSpPr>
          <p:sp>
            <p:nvSpPr>
              <p:cNvPr id="417800" name="Rectangle 8"/>
              <p:cNvSpPr>
                <a:spLocks noChangeArrowheads="1"/>
              </p:cNvSpPr>
              <p:nvPr/>
            </p:nvSpPr>
            <p:spPr bwMode="auto">
              <a:xfrm>
                <a:off x="260" y="1820"/>
                <a:ext cx="1016" cy="203"/>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Application</a:t>
                </a:r>
                <a:r>
                  <a:rPr lang="en-US" altLang="zh-CN" sz="1000" b="0">
                    <a:solidFill>
                      <a:schemeClr val="bg1"/>
                    </a:solidFill>
                    <a:effectLst/>
                    <a:latin typeface="Times New Roman" pitchFamily="18" charset="0"/>
                    <a:ea typeface="宋体" pitchFamily="2" charset="-122"/>
                  </a:rPr>
                  <a:t> Container</a:t>
                </a:r>
              </a:p>
            </p:txBody>
          </p:sp>
          <p:sp>
            <p:nvSpPr>
              <p:cNvPr id="417801" name="Rectangle 9"/>
              <p:cNvSpPr>
                <a:spLocks noChangeArrowheads="1"/>
              </p:cNvSpPr>
              <p:nvPr/>
            </p:nvSpPr>
            <p:spPr bwMode="auto">
              <a:xfrm>
                <a:off x="267" y="2016"/>
                <a:ext cx="1016" cy="575"/>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7802" name="AutoShape 10"/>
              <p:cNvSpPr>
                <a:spLocks noChangeArrowheads="1"/>
              </p:cNvSpPr>
              <p:nvPr/>
            </p:nvSpPr>
            <p:spPr bwMode="auto">
              <a:xfrm>
                <a:off x="380" y="2211"/>
                <a:ext cx="780" cy="203"/>
              </a:xfrm>
              <a:prstGeom prst="flowChartPreparation">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7803" name="Text Box 11"/>
              <p:cNvSpPr txBox="1">
                <a:spLocks noChangeArrowheads="1"/>
              </p:cNvSpPr>
              <p:nvPr/>
            </p:nvSpPr>
            <p:spPr bwMode="auto">
              <a:xfrm>
                <a:off x="501" y="2217"/>
                <a:ext cx="674" cy="179"/>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latin typeface="Times New Roman" pitchFamily="18" charset="0"/>
                    <a:ea typeface="宋体" pitchFamily="2" charset="-122"/>
                  </a:rPr>
                  <a:t>Application</a:t>
                </a:r>
              </a:p>
            </p:txBody>
          </p:sp>
          <p:sp>
            <p:nvSpPr>
              <p:cNvPr id="417804" name="Rectangle 12"/>
              <p:cNvSpPr>
                <a:spLocks noChangeArrowheads="1"/>
              </p:cNvSpPr>
              <p:nvPr/>
            </p:nvSpPr>
            <p:spPr bwMode="auto">
              <a:xfrm>
                <a:off x="495" y="2497"/>
                <a:ext cx="135" cy="541"/>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7805" name="Text Box 13"/>
              <p:cNvSpPr txBox="1">
                <a:spLocks noChangeArrowheads="1"/>
              </p:cNvSpPr>
              <p:nvPr/>
            </p:nvSpPr>
            <p:spPr bwMode="auto">
              <a:xfrm>
                <a:off x="481" y="2558"/>
                <a:ext cx="172" cy="51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latin typeface="Times New Roman" pitchFamily="18" charset="0"/>
                    <a:ea typeface="宋体" pitchFamily="2" charset="-122"/>
                  </a:rPr>
                  <a:t>JDBC</a:t>
                </a:r>
              </a:p>
            </p:txBody>
          </p:sp>
          <p:sp>
            <p:nvSpPr>
              <p:cNvPr id="417806" name="Rectangle 14"/>
              <p:cNvSpPr>
                <a:spLocks noChangeArrowheads="1"/>
              </p:cNvSpPr>
              <p:nvPr/>
            </p:nvSpPr>
            <p:spPr bwMode="auto">
              <a:xfrm>
                <a:off x="630" y="2497"/>
                <a:ext cx="136" cy="541"/>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7807" name="Rectangle 15"/>
              <p:cNvSpPr>
                <a:spLocks noChangeArrowheads="1"/>
              </p:cNvSpPr>
              <p:nvPr/>
            </p:nvSpPr>
            <p:spPr bwMode="auto">
              <a:xfrm>
                <a:off x="901" y="2497"/>
                <a:ext cx="136" cy="541"/>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7808" name="Rectangle 16"/>
              <p:cNvSpPr>
                <a:spLocks noChangeArrowheads="1"/>
              </p:cNvSpPr>
              <p:nvPr/>
            </p:nvSpPr>
            <p:spPr bwMode="auto">
              <a:xfrm>
                <a:off x="766" y="2497"/>
                <a:ext cx="135" cy="541"/>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417809" name="Text Box 17"/>
              <p:cNvSpPr txBox="1">
                <a:spLocks noChangeArrowheads="1"/>
              </p:cNvSpPr>
              <p:nvPr/>
            </p:nvSpPr>
            <p:spPr bwMode="auto">
              <a:xfrm>
                <a:off x="630" y="2551"/>
                <a:ext cx="169" cy="51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latin typeface="Times New Roman" pitchFamily="18" charset="0"/>
                    <a:ea typeface="宋体" pitchFamily="2" charset="-122"/>
                  </a:rPr>
                  <a:t>JAXP</a:t>
                </a:r>
              </a:p>
            </p:txBody>
          </p:sp>
          <p:sp>
            <p:nvSpPr>
              <p:cNvPr id="417810" name="Text Box 18"/>
              <p:cNvSpPr txBox="1">
                <a:spLocks noChangeArrowheads="1"/>
              </p:cNvSpPr>
              <p:nvPr/>
            </p:nvSpPr>
            <p:spPr bwMode="auto">
              <a:xfrm>
                <a:off x="748" y="2551"/>
                <a:ext cx="137" cy="51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latin typeface="Times New Roman" pitchFamily="18" charset="0"/>
                    <a:ea typeface="宋体" pitchFamily="2" charset="-122"/>
                  </a:rPr>
                  <a:t>JAAS</a:t>
                </a:r>
              </a:p>
            </p:txBody>
          </p:sp>
          <p:sp>
            <p:nvSpPr>
              <p:cNvPr id="417811" name="Text Box 19"/>
              <p:cNvSpPr txBox="1">
                <a:spLocks noChangeArrowheads="1"/>
              </p:cNvSpPr>
              <p:nvPr/>
            </p:nvSpPr>
            <p:spPr bwMode="auto">
              <a:xfrm>
                <a:off x="873" y="2552"/>
                <a:ext cx="144" cy="399"/>
              </a:xfrm>
              <a:prstGeom prst="rect">
                <a:avLst/>
              </a:prstGeom>
              <a:noFill/>
              <a:ln w="9525">
                <a:noFill/>
                <a:miter lim="800000"/>
                <a:headEnd/>
                <a:tailEnd/>
              </a:ln>
              <a:effectLst/>
            </p:spPr>
            <p:txBody>
              <a:bodyPr>
                <a:spAutoFit/>
              </a:bodyPr>
              <a:lstStyle/>
              <a:p>
                <a:pPr>
                  <a:spcBef>
                    <a:spcPct val="0"/>
                  </a:spcBef>
                </a:pPr>
                <a:r>
                  <a:rPr lang="en-US" altLang="zh-CN" sz="1000" b="0">
                    <a:solidFill>
                      <a:schemeClr val="tx1"/>
                    </a:solidFill>
                    <a:effectLst/>
                    <a:latin typeface="Times New Roman" pitchFamily="18" charset="0"/>
                    <a:ea typeface="宋体" pitchFamily="2" charset="-122"/>
                  </a:rPr>
                  <a:t>J</a:t>
                </a:r>
              </a:p>
              <a:p>
                <a:pPr>
                  <a:spcBef>
                    <a:spcPct val="0"/>
                  </a:spcBef>
                </a:pPr>
                <a:r>
                  <a:rPr lang="en-US" altLang="zh-CN" sz="1000" b="0">
                    <a:solidFill>
                      <a:schemeClr val="tx1"/>
                    </a:solidFill>
                    <a:effectLst/>
                    <a:latin typeface="Times New Roman" pitchFamily="18" charset="0"/>
                    <a:ea typeface="宋体" pitchFamily="2" charset="-122"/>
                  </a:rPr>
                  <a:t>M</a:t>
                </a:r>
              </a:p>
              <a:p>
                <a:pPr>
                  <a:spcBef>
                    <a:spcPct val="0"/>
                  </a:spcBef>
                </a:pPr>
                <a:r>
                  <a:rPr lang="en-US" altLang="zh-CN" sz="1000" b="0">
                    <a:solidFill>
                      <a:schemeClr val="tx1"/>
                    </a:solidFill>
                    <a:effectLst/>
                    <a:latin typeface="Times New Roman" pitchFamily="18" charset="0"/>
                    <a:ea typeface="宋体" pitchFamily="2" charset="-122"/>
                  </a:rPr>
                  <a:t>S</a:t>
                </a:r>
              </a:p>
            </p:txBody>
          </p:sp>
        </p:grpSp>
        <p:sp>
          <p:nvSpPr>
            <p:cNvPr id="417812" name="Text Box 20"/>
            <p:cNvSpPr txBox="1">
              <a:spLocks noChangeArrowheads="1"/>
            </p:cNvSpPr>
            <p:nvPr/>
          </p:nvSpPr>
          <p:spPr bwMode="auto">
            <a:xfrm>
              <a:off x="144" y="203"/>
              <a:ext cx="912" cy="219"/>
            </a:xfrm>
            <a:prstGeom prst="rect">
              <a:avLst/>
            </a:prstGeom>
            <a:noFill/>
            <a:ln w="9525">
              <a:noFill/>
              <a:miter lim="800000"/>
              <a:headEnd/>
              <a:tailEnd/>
            </a:ln>
            <a:effectLst/>
          </p:spPr>
          <p:txBody>
            <a:bodyPr>
              <a:spAutoFit/>
            </a:bodyPr>
            <a:lstStyle/>
            <a:p>
              <a:pPr algn="ctr">
                <a:spcBef>
                  <a:spcPct val="50000"/>
                </a:spcBef>
              </a:pPr>
              <a:r>
                <a:rPr lang="en-US" altLang="zh-CN" sz="1400">
                  <a:solidFill>
                    <a:schemeClr val="tx1"/>
                  </a:solidFill>
                  <a:effectLst/>
                  <a:ea typeface="宋体" pitchFamily="2" charset="-122"/>
                </a:rPr>
                <a:t>Client Tier</a:t>
              </a:r>
              <a:r>
                <a:rPr lang="en-US" altLang="zh-CN" sz="1000">
                  <a:solidFill>
                    <a:schemeClr val="tx1"/>
                  </a:solidFill>
                  <a:effectLst/>
                  <a:ea typeface="宋体" pitchFamily="2" charset="-122"/>
                </a:rPr>
                <a:t> </a:t>
              </a:r>
            </a:p>
          </p:txBody>
        </p:sp>
        <p:sp>
          <p:nvSpPr>
            <p:cNvPr id="417813" name="Rectangle 21"/>
            <p:cNvSpPr>
              <a:spLocks noChangeArrowheads="1"/>
            </p:cNvSpPr>
            <p:nvPr/>
          </p:nvSpPr>
          <p:spPr bwMode="auto">
            <a:xfrm>
              <a:off x="138" y="990"/>
              <a:ext cx="882" cy="237"/>
            </a:xfrm>
            <a:prstGeom prst="rect">
              <a:avLst/>
            </a:prstGeom>
            <a:noFill/>
            <a:ln w="9525">
              <a:noFill/>
              <a:miter lim="800000"/>
              <a:headEnd/>
              <a:tailEnd/>
            </a:ln>
            <a:effectLst/>
          </p:spPr>
          <p:txBody>
            <a:bodyPr wrap="none" anchor="ctr"/>
            <a:lstStyle/>
            <a:p>
              <a:endParaRPr lang="zh-CN" altLang="en-US"/>
            </a:p>
          </p:txBody>
        </p:sp>
        <p:sp>
          <p:nvSpPr>
            <p:cNvPr id="417814" name="Rectangle 22"/>
            <p:cNvSpPr>
              <a:spLocks noChangeArrowheads="1"/>
            </p:cNvSpPr>
            <p:nvPr/>
          </p:nvSpPr>
          <p:spPr bwMode="auto">
            <a:xfrm>
              <a:off x="180" y="2366"/>
              <a:ext cx="882" cy="283"/>
            </a:xfrm>
            <a:prstGeom prst="rect">
              <a:avLst/>
            </a:prstGeom>
            <a:noFill/>
            <a:ln w="9525">
              <a:noFill/>
              <a:miter lim="800000"/>
              <a:headEnd/>
              <a:tailEnd/>
            </a:ln>
            <a:effectLst/>
          </p:spPr>
          <p:txBody>
            <a:bodyPr wrap="none" anchor="ctr"/>
            <a:lstStyle/>
            <a:p>
              <a:endParaRPr lang="zh-CN" altLang="en-US"/>
            </a:p>
          </p:txBody>
        </p:sp>
        <p:grpSp>
          <p:nvGrpSpPr>
            <p:cNvPr id="4" name="Group 23"/>
            <p:cNvGrpSpPr>
              <a:grpSpLocks/>
            </p:cNvGrpSpPr>
            <p:nvPr/>
          </p:nvGrpSpPr>
          <p:grpSpPr bwMode="auto">
            <a:xfrm>
              <a:off x="170" y="3053"/>
              <a:ext cx="882" cy="433"/>
              <a:chOff x="261" y="2544"/>
              <a:chExt cx="1008" cy="438"/>
            </a:xfrm>
          </p:grpSpPr>
          <p:sp>
            <p:nvSpPr>
              <p:cNvPr id="417816" name="Rectangle 24"/>
              <p:cNvSpPr>
                <a:spLocks noChangeArrowheads="1"/>
              </p:cNvSpPr>
              <p:nvPr/>
            </p:nvSpPr>
            <p:spPr bwMode="auto">
              <a:xfrm>
                <a:off x="261" y="2544"/>
                <a:ext cx="1008" cy="438"/>
              </a:xfrm>
              <a:prstGeom prst="rect">
                <a:avLst/>
              </a:prstGeom>
              <a:noFill/>
              <a:ln w="9525">
                <a:solidFill>
                  <a:schemeClr val="tx1"/>
                </a:solidFill>
                <a:miter lim="800000"/>
                <a:headEnd/>
                <a:tailEnd/>
              </a:ln>
              <a:effectLst/>
            </p:spPr>
            <p:txBody>
              <a:bodyPr wrap="none" anchor="ctr"/>
              <a:lstStyle/>
              <a:p>
                <a:endParaRPr lang="zh-CN" altLang="en-US"/>
              </a:p>
            </p:txBody>
          </p:sp>
          <p:sp>
            <p:nvSpPr>
              <p:cNvPr id="417817" name="Line 25"/>
              <p:cNvSpPr>
                <a:spLocks noChangeShapeType="1"/>
              </p:cNvSpPr>
              <p:nvPr/>
            </p:nvSpPr>
            <p:spPr bwMode="auto">
              <a:xfrm>
                <a:off x="261" y="2757"/>
                <a:ext cx="1008" cy="0"/>
              </a:xfrm>
              <a:prstGeom prst="line">
                <a:avLst/>
              </a:prstGeom>
              <a:noFill/>
              <a:ln w="9525">
                <a:solidFill>
                  <a:schemeClr val="tx1"/>
                </a:solidFill>
                <a:round/>
                <a:headEnd/>
                <a:tailEnd/>
              </a:ln>
              <a:effectLst/>
            </p:spPr>
            <p:txBody>
              <a:bodyPr/>
              <a:lstStyle/>
              <a:p>
                <a:endParaRPr lang="zh-CN" altLang="en-US"/>
              </a:p>
            </p:txBody>
          </p:sp>
        </p:grpSp>
        <p:grpSp>
          <p:nvGrpSpPr>
            <p:cNvPr id="5" name="Group 26"/>
            <p:cNvGrpSpPr>
              <a:grpSpLocks/>
            </p:cNvGrpSpPr>
            <p:nvPr/>
          </p:nvGrpSpPr>
          <p:grpSpPr bwMode="auto">
            <a:xfrm>
              <a:off x="165" y="2499"/>
              <a:ext cx="882" cy="432"/>
              <a:chOff x="165" y="2499"/>
              <a:chExt cx="882" cy="432"/>
            </a:xfrm>
          </p:grpSpPr>
          <p:grpSp>
            <p:nvGrpSpPr>
              <p:cNvPr id="6" name="Group 27"/>
              <p:cNvGrpSpPr>
                <a:grpSpLocks/>
              </p:cNvGrpSpPr>
              <p:nvPr/>
            </p:nvGrpSpPr>
            <p:grpSpPr bwMode="auto">
              <a:xfrm>
                <a:off x="165" y="2499"/>
                <a:ext cx="882" cy="432"/>
                <a:chOff x="261" y="2544"/>
                <a:chExt cx="1008" cy="438"/>
              </a:xfrm>
            </p:grpSpPr>
            <p:sp>
              <p:nvSpPr>
                <p:cNvPr id="417820" name="Rectangle 28"/>
                <p:cNvSpPr>
                  <a:spLocks noChangeArrowheads="1"/>
                </p:cNvSpPr>
                <p:nvPr/>
              </p:nvSpPr>
              <p:spPr bwMode="auto">
                <a:xfrm>
                  <a:off x="261" y="2544"/>
                  <a:ext cx="1008" cy="438"/>
                </a:xfrm>
                <a:prstGeom prst="rect">
                  <a:avLst/>
                </a:prstGeom>
                <a:noFill/>
                <a:ln w="9525">
                  <a:solidFill>
                    <a:schemeClr val="tx1"/>
                  </a:solidFill>
                  <a:miter lim="800000"/>
                  <a:headEnd/>
                  <a:tailEnd/>
                </a:ln>
                <a:effectLst/>
              </p:spPr>
              <p:txBody>
                <a:bodyPr wrap="none" anchor="ctr"/>
                <a:lstStyle/>
                <a:p>
                  <a:endParaRPr lang="zh-CN" altLang="en-US"/>
                </a:p>
              </p:txBody>
            </p:sp>
            <p:sp>
              <p:nvSpPr>
                <p:cNvPr id="417821" name="Line 29"/>
                <p:cNvSpPr>
                  <a:spLocks noChangeShapeType="1"/>
                </p:cNvSpPr>
                <p:nvPr/>
              </p:nvSpPr>
              <p:spPr bwMode="auto">
                <a:xfrm>
                  <a:off x="261" y="2757"/>
                  <a:ext cx="1008" cy="0"/>
                </a:xfrm>
                <a:prstGeom prst="line">
                  <a:avLst/>
                </a:prstGeom>
                <a:noFill/>
                <a:ln w="9525">
                  <a:solidFill>
                    <a:schemeClr val="tx1"/>
                  </a:solidFill>
                  <a:round/>
                  <a:headEnd/>
                  <a:tailEnd/>
                </a:ln>
                <a:effectLst/>
              </p:spPr>
              <p:txBody>
                <a:bodyPr/>
                <a:lstStyle/>
                <a:p>
                  <a:endParaRPr lang="zh-CN" altLang="en-US"/>
                </a:p>
              </p:txBody>
            </p:sp>
          </p:grpSp>
          <p:sp>
            <p:nvSpPr>
              <p:cNvPr id="417822" name="Text Box 30"/>
              <p:cNvSpPr txBox="1">
                <a:spLocks noChangeArrowheads="1"/>
              </p:cNvSpPr>
              <p:nvPr/>
            </p:nvSpPr>
            <p:spPr bwMode="auto">
              <a:xfrm>
                <a:off x="327" y="2527"/>
                <a:ext cx="672" cy="176"/>
              </a:xfrm>
              <a:prstGeom prst="rect">
                <a:avLst/>
              </a:prstGeom>
              <a:noFill/>
              <a:ln w="9525">
                <a:noFill/>
                <a:miter lim="800000"/>
                <a:headEnd/>
                <a:tailEnd/>
              </a:ln>
              <a:effectLst/>
            </p:spPr>
            <p:txBody>
              <a:bodyPr>
                <a:spAutoFit/>
              </a:bodyPr>
              <a:lstStyle/>
              <a:p>
                <a:pPr>
                  <a:spcBef>
                    <a:spcPct val="50000"/>
                  </a:spcBef>
                </a:pPr>
                <a:r>
                  <a:rPr lang="en-US" altLang="zh-CN" sz="1000" b="0" dirty="0">
                    <a:solidFill>
                      <a:schemeClr val="tx1"/>
                    </a:solidFill>
                    <a:effectLst/>
                    <a:ea typeface="宋体" pitchFamily="2" charset="-122"/>
                  </a:rPr>
                  <a:t>J2EE Server</a:t>
                </a:r>
              </a:p>
            </p:txBody>
          </p:sp>
        </p:grpSp>
        <p:sp>
          <p:nvSpPr>
            <p:cNvPr id="417823" name="Text Box 31"/>
            <p:cNvSpPr txBox="1">
              <a:spLocks noChangeArrowheads="1"/>
            </p:cNvSpPr>
            <p:nvPr/>
          </p:nvSpPr>
          <p:spPr bwMode="auto">
            <a:xfrm>
              <a:off x="364" y="3076"/>
              <a:ext cx="588" cy="176"/>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J2ME App</a:t>
              </a:r>
            </a:p>
          </p:txBody>
        </p:sp>
        <p:grpSp>
          <p:nvGrpSpPr>
            <p:cNvPr id="7" name="Group 32"/>
            <p:cNvGrpSpPr>
              <a:grpSpLocks/>
            </p:cNvGrpSpPr>
            <p:nvPr/>
          </p:nvGrpSpPr>
          <p:grpSpPr bwMode="auto">
            <a:xfrm>
              <a:off x="170" y="3614"/>
              <a:ext cx="882" cy="432"/>
              <a:chOff x="170" y="3614"/>
              <a:chExt cx="882" cy="432"/>
            </a:xfrm>
          </p:grpSpPr>
          <p:sp>
            <p:nvSpPr>
              <p:cNvPr id="417825" name="Rectangle 33"/>
              <p:cNvSpPr>
                <a:spLocks noChangeArrowheads="1"/>
              </p:cNvSpPr>
              <p:nvPr/>
            </p:nvSpPr>
            <p:spPr bwMode="auto">
              <a:xfrm>
                <a:off x="170" y="3614"/>
                <a:ext cx="882" cy="432"/>
              </a:xfrm>
              <a:prstGeom prst="rect">
                <a:avLst/>
              </a:prstGeom>
              <a:noFill/>
              <a:ln w="9525">
                <a:solidFill>
                  <a:schemeClr val="tx1"/>
                </a:solidFill>
                <a:miter lim="800000"/>
                <a:headEnd/>
                <a:tailEnd/>
              </a:ln>
              <a:effectLst/>
            </p:spPr>
            <p:txBody>
              <a:bodyPr wrap="none" anchor="ctr"/>
              <a:lstStyle/>
              <a:p>
                <a:endParaRPr lang="zh-CN" altLang="en-US"/>
              </a:p>
            </p:txBody>
          </p:sp>
          <p:sp>
            <p:nvSpPr>
              <p:cNvPr id="417826" name="Text Box 34"/>
              <p:cNvSpPr txBox="1">
                <a:spLocks noChangeArrowheads="1"/>
              </p:cNvSpPr>
              <p:nvPr/>
            </p:nvSpPr>
            <p:spPr bwMode="auto">
              <a:xfrm>
                <a:off x="303" y="3645"/>
                <a:ext cx="630" cy="287"/>
              </a:xfrm>
              <a:prstGeom prst="rect">
                <a:avLst/>
              </a:prstGeom>
              <a:noFill/>
              <a:ln w="9525">
                <a:noFill/>
                <a:miter lim="800000"/>
                <a:headEnd/>
                <a:tailEnd/>
              </a:ln>
              <a:effectLst/>
            </p:spPr>
            <p:txBody>
              <a:bodyPr>
                <a:spAutoFit/>
              </a:bodyPr>
              <a:lstStyle/>
              <a:p>
                <a:pPr algn="ctr">
                  <a:spcBef>
                    <a:spcPct val="50000"/>
                  </a:spcBef>
                </a:pPr>
                <a:r>
                  <a:rPr lang="en-US" altLang="zh-CN" sz="1000" b="0">
                    <a:solidFill>
                      <a:schemeClr val="tx1"/>
                    </a:solidFill>
                    <a:effectLst/>
                    <a:ea typeface="宋体" pitchFamily="2" charset="-122"/>
                  </a:rPr>
                  <a:t>Other Application or Server</a:t>
                </a:r>
              </a:p>
            </p:txBody>
          </p:sp>
        </p:grpSp>
      </p:grpSp>
      <p:sp>
        <p:nvSpPr>
          <p:cNvPr id="417828" name="Oval 36"/>
          <p:cNvSpPr>
            <a:spLocks noChangeArrowheads="1"/>
          </p:cNvSpPr>
          <p:nvPr/>
        </p:nvSpPr>
        <p:spPr bwMode="auto">
          <a:xfrm>
            <a:off x="2981219" y="3516313"/>
            <a:ext cx="507802" cy="304800"/>
          </a:xfrm>
          <a:prstGeom prst="ellipse">
            <a:avLst/>
          </a:prstGeom>
          <a:noFill/>
          <a:ln w="9525">
            <a:noFill/>
            <a:round/>
            <a:headEnd/>
            <a:tailEnd/>
          </a:ln>
          <a:effectLst/>
        </p:spPr>
        <p:txBody>
          <a:bodyPr wrap="none" anchor="ctr"/>
          <a:lstStyle/>
          <a:p>
            <a:endParaRPr lang="zh-CN" altLang="en-US"/>
          </a:p>
        </p:txBody>
      </p:sp>
      <p:sp>
        <p:nvSpPr>
          <p:cNvPr id="417829" name="Oval 37"/>
          <p:cNvSpPr>
            <a:spLocks noChangeArrowheads="1"/>
          </p:cNvSpPr>
          <p:nvPr/>
        </p:nvSpPr>
        <p:spPr bwMode="auto">
          <a:xfrm>
            <a:off x="2625758" y="3354388"/>
            <a:ext cx="914043" cy="45720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417830" name="Oval 38"/>
          <p:cNvSpPr>
            <a:spLocks noChangeArrowheads="1"/>
          </p:cNvSpPr>
          <p:nvPr/>
        </p:nvSpPr>
        <p:spPr bwMode="auto">
          <a:xfrm>
            <a:off x="8632627" y="3367088"/>
            <a:ext cx="914043" cy="457200"/>
          </a:xfrm>
          <a:prstGeom prst="ellipse">
            <a:avLst/>
          </a:prstGeom>
          <a:noFill/>
          <a:ln w="9525">
            <a:solidFill>
              <a:schemeClr val="tx1"/>
            </a:solidFill>
            <a:prstDash val="dash"/>
            <a:round/>
            <a:headEnd/>
            <a:tailEnd/>
          </a:ln>
          <a:effectLst/>
        </p:spPr>
        <p:txBody>
          <a:bodyPr wrap="none" anchor="ctr"/>
          <a:lstStyle/>
          <a:p>
            <a:endParaRPr lang="zh-CN" altLang="en-US"/>
          </a:p>
        </p:txBody>
      </p:sp>
      <p:grpSp>
        <p:nvGrpSpPr>
          <p:cNvPr id="8" name="Group 118"/>
          <p:cNvGrpSpPr>
            <a:grpSpLocks/>
          </p:cNvGrpSpPr>
          <p:nvPr/>
        </p:nvGrpSpPr>
        <p:grpSpPr bwMode="auto">
          <a:xfrm>
            <a:off x="9665157" y="992188"/>
            <a:ext cx="2149693" cy="5484812"/>
            <a:chOff x="4656" y="192"/>
            <a:chExt cx="1016" cy="3936"/>
          </a:xfrm>
        </p:grpSpPr>
        <p:sp>
          <p:nvSpPr>
            <p:cNvPr id="417833" name="Rectangle 41"/>
            <p:cNvSpPr>
              <a:spLocks noChangeArrowheads="1"/>
            </p:cNvSpPr>
            <p:nvPr/>
          </p:nvSpPr>
          <p:spPr bwMode="auto">
            <a:xfrm>
              <a:off x="4656" y="192"/>
              <a:ext cx="1008" cy="3936"/>
            </a:xfrm>
            <a:prstGeom prst="rect">
              <a:avLst/>
            </a:prstGeom>
            <a:solidFill>
              <a:srgbClr val="FFFFFF"/>
            </a:solidFill>
            <a:ln w="9525">
              <a:solidFill>
                <a:schemeClr val="tx1"/>
              </a:solidFill>
              <a:prstDash val="dash"/>
              <a:miter lim="800000"/>
              <a:headEnd/>
              <a:tailEnd/>
            </a:ln>
            <a:effectLst/>
          </p:spPr>
          <p:txBody>
            <a:bodyPr wrap="none" anchor="ctr"/>
            <a:lstStyle/>
            <a:p>
              <a:endParaRPr lang="zh-CN" altLang="en-US"/>
            </a:p>
          </p:txBody>
        </p:sp>
        <p:sp>
          <p:nvSpPr>
            <p:cNvPr id="417834" name="AutoShape 42"/>
            <p:cNvSpPr>
              <a:spLocks noChangeArrowheads="1"/>
            </p:cNvSpPr>
            <p:nvPr/>
          </p:nvSpPr>
          <p:spPr bwMode="auto">
            <a:xfrm>
              <a:off x="4832" y="576"/>
              <a:ext cx="672" cy="912"/>
            </a:xfrm>
            <a:prstGeom prst="flowChartMagneticDisk">
              <a:avLst/>
            </a:prstGeom>
            <a:noFill/>
            <a:ln w="9525">
              <a:solidFill>
                <a:schemeClr val="tx1"/>
              </a:solidFill>
              <a:round/>
              <a:headEnd/>
              <a:tailEnd/>
            </a:ln>
            <a:effectLst/>
          </p:spPr>
          <p:txBody>
            <a:bodyPr wrap="none" anchor="ctr"/>
            <a:lstStyle/>
            <a:p>
              <a:endParaRPr lang="zh-CN" altLang="en-US"/>
            </a:p>
          </p:txBody>
        </p:sp>
        <p:grpSp>
          <p:nvGrpSpPr>
            <p:cNvPr id="9" name="Group 43"/>
            <p:cNvGrpSpPr>
              <a:grpSpLocks/>
            </p:cNvGrpSpPr>
            <p:nvPr/>
          </p:nvGrpSpPr>
          <p:grpSpPr bwMode="auto">
            <a:xfrm>
              <a:off x="4720" y="2784"/>
              <a:ext cx="882" cy="432"/>
              <a:chOff x="165" y="2499"/>
              <a:chExt cx="882" cy="432"/>
            </a:xfrm>
          </p:grpSpPr>
          <p:grpSp>
            <p:nvGrpSpPr>
              <p:cNvPr id="10" name="Group 44"/>
              <p:cNvGrpSpPr>
                <a:grpSpLocks/>
              </p:cNvGrpSpPr>
              <p:nvPr/>
            </p:nvGrpSpPr>
            <p:grpSpPr bwMode="auto">
              <a:xfrm>
                <a:off x="165" y="2499"/>
                <a:ext cx="882" cy="432"/>
                <a:chOff x="261" y="2544"/>
                <a:chExt cx="1008" cy="438"/>
              </a:xfrm>
            </p:grpSpPr>
            <p:sp>
              <p:nvSpPr>
                <p:cNvPr id="417837" name="Rectangle 45"/>
                <p:cNvSpPr>
                  <a:spLocks noChangeArrowheads="1"/>
                </p:cNvSpPr>
                <p:nvPr/>
              </p:nvSpPr>
              <p:spPr bwMode="auto">
                <a:xfrm>
                  <a:off x="261" y="2544"/>
                  <a:ext cx="1008" cy="438"/>
                </a:xfrm>
                <a:prstGeom prst="rect">
                  <a:avLst/>
                </a:prstGeom>
                <a:noFill/>
                <a:ln w="9525">
                  <a:solidFill>
                    <a:schemeClr val="tx1"/>
                  </a:solidFill>
                  <a:miter lim="800000"/>
                  <a:headEnd/>
                  <a:tailEnd/>
                </a:ln>
                <a:effectLst/>
              </p:spPr>
              <p:txBody>
                <a:bodyPr wrap="none" anchor="ctr"/>
                <a:lstStyle/>
                <a:p>
                  <a:endParaRPr lang="zh-CN" altLang="en-US"/>
                </a:p>
              </p:txBody>
            </p:sp>
            <p:sp>
              <p:nvSpPr>
                <p:cNvPr id="417838" name="Line 46"/>
                <p:cNvSpPr>
                  <a:spLocks noChangeShapeType="1"/>
                </p:cNvSpPr>
                <p:nvPr/>
              </p:nvSpPr>
              <p:spPr bwMode="auto">
                <a:xfrm>
                  <a:off x="261" y="2757"/>
                  <a:ext cx="1008" cy="0"/>
                </a:xfrm>
                <a:prstGeom prst="line">
                  <a:avLst/>
                </a:prstGeom>
                <a:noFill/>
                <a:ln w="9525">
                  <a:solidFill>
                    <a:schemeClr val="tx1"/>
                  </a:solidFill>
                  <a:round/>
                  <a:headEnd/>
                  <a:tailEnd/>
                </a:ln>
                <a:effectLst/>
              </p:spPr>
              <p:txBody>
                <a:bodyPr/>
                <a:lstStyle/>
                <a:p>
                  <a:endParaRPr lang="zh-CN" altLang="en-US"/>
                </a:p>
              </p:txBody>
            </p:sp>
          </p:grpSp>
          <p:sp>
            <p:nvSpPr>
              <p:cNvPr id="417839" name="Text Box 47"/>
              <p:cNvSpPr txBox="1">
                <a:spLocks noChangeArrowheads="1"/>
              </p:cNvSpPr>
              <p:nvPr/>
            </p:nvSpPr>
            <p:spPr bwMode="auto">
              <a:xfrm>
                <a:off x="327" y="2527"/>
                <a:ext cx="672" cy="176"/>
              </a:xfrm>
              <a:prstGeom prst="rect">
                <a:avLst/>
              </a:prstGeom>
              <a:noFill/>
              <a:ln w="9525">
                <a:noFill/>
                <a:miter lim="800000"/>
                <a:headEnd/>
                <a:tailEnd/>
              </a:ln>
              <a:effectLst/>
            </p:spPr>
            <p:txBody>
              <a:bodyPr>
                <a:spAutoFit/>
              </a:bodyPr>
              <a:lstStyle/>
              <a:p>
                <a:pPr>
                  <a:spcBef>
                    <a:spcPct val="50000"/>
                  </a:spcBef>
                </a:pPr>
                <a:r>
                  <a:rPr lang="en-US" altLang="zh-CN" sz="1000" b="0" dirty="0">
                    <a:solidFill>
                      <a:schemeClr val="tx1"/>
                    </a:solidFill>
                    <a:effectLst/>
                    <a:ea typeface="宋体" pitchFamily="2" charset="-122"/>
                  </a:rPr>
                  <a:t>J2EE Server</a:t>
                </a:r>
              </a:p>
            </p:txBody>
          </p:sp>
        </p:grpSp>
        <p:grpSp>
          <p:nvGrpSpPr>
            <p:cNvPr id="11" name="Group 48"/>
            <p:cNvGrpSpPr>
              <a:grpSpLocks/>
            </p:cNvGrpSpPr>
            <p:nvPr/>
          </p:nvGrpSpPr>
          <p:grpSpPr bwMode="auto">
            <a:xfrm>
              <a:off x="4720" y="2096"/>
              <a:ext cx="882" cy="432"/>
              <a:chOff x="170" y="3614"/>
              <a:chExt cx="882" cy="432"/>
            </a:xfrm>
          </p:grpSpPr>
          <p:sp>
            <p:nvSpPr>
              <p:cNvPr id="417841" name="Rectangle 49"/>
              <p:cNvSpPr>
                <a:spLocks noChangeArrowheads="1"/>
              </p:cNvSpPr>
              <p:nvPr/>
            </p:nvSpPr>
            <p:spPr bwMode="auto">
              <a:xfrm>
                <a:off x="170" y="3614"/>
                <a:ext cx="882" cy="432"/>
              </a:xfrm>
              <a:prstGeom prst="rect">
                <a:avLst/>
              </a:prstGeom>
              <a:noFill/>
              <a:ln w="9525">
                <a:solidFill>
                  <a:schemeClr val="tx1"/>
                </a:solidFill>
                <a:miter lim="800000"/>
                <a:headEnd/>
                <a:tailEnd/>
              </a:ln>
              <a:effectLst/>
            </p:spPr>
            <p:txBody>
              <a:bodyPr wrap="none" anchor="ctr"/>
              <a:lstStyle/>
              <a:p>
                <a:endParaRPr lang="zh-CN" altLang="en-US"/>
              </a:p>
            </p:txBody>
          </p:sp>
          <p:sp>
            <p:nvSpPr>
              <p:cNvPr id="417842" name="Text Box 50"/>
              <p:cNvSpPr txBox="1">
                <a:spLocks noChangeArrowheads="1"/>
              </p:cNvSpPr>
              <p:nvPr/>
            </p:nvSpPr>
            <p:spPr bwMode="auto">
              <a:xfrm>
                <a:off x="303" y="3646"/>
                <a:ext cx="630" cy="394"/>
              </a:xfrm>
              <a:prstGeom prst="rect">
                <a:avLst/>
              </a:prstGeom>
              <a:noFill/>
              <a:ln w="9525">
                <a:noFill/>
                <a:miter lim="800000"/>
                <a:headEnd/>
                <a:tailEnd/>
              </a:ln>
              <a:effectLst/>
            </p:spPr>
            <p:txBody>
              <a:bodyPr>
                <a:spAutoFit/>
              </a:bodyPr>
              <a:lstStyle/>
              <a:p>
                <a:pPr algn="ctr">
                  <a:spcBef>
                    <a:spcPct val="50000"/>
                  </a:spcBef>
                </a:pPr>
                <a:r>
                  <a:rPr lang="en-US" altLang="zh-CN" sz="1000" b="0">
                    <a:solidFill>
                      <a:schemeClr val="tx1"/>
                    </a:solidFill>
                    <a:effectLst/>
                    <a:ea typeface="宋体" pitchFamily="2" charset="-122"/>
                  </a:rPr>
                  <a:t>Enterprise Information System</a:t>
                </a:r>
              </a:p>
            </p:txBody>
          </p:sp>
        </p:grpSp>
        <p:grpSp>
          <p:nvGrpSpPr>
            <p:cNvPr id="12" name="Group 51"/>
            <p:cNvGrpSpPr>
              <a:grpSpLocks/>
            </p:cNvGrpSpPr>
            <p:nvPr/>
          </p:nvGrpSpPr>
          <p:grpSpPr bwMode="auto">
            <a:xfrm>
              <a:off x="4718" y="3472"/>
              <a:ext cx="882" cy="432"/>
              <a:chOff x="261" y="2544"/>
              <a:chExt cx="1008" cy="438"/>
            </a:xfrm>
          </p:grpSpPr>
          <p:sp>
            <p:nvSpPr>
              <p:cNvPr id="417844" name="Rectangle 52"/>
              <p:cNvSpPr>
                <a:spLocks noChangeArrowheads="1"/>
              </p:cNvSpPr>
              <p:nvPr/>
            </p:nvSpPr>
            <p:spPr bwMode="auto">
              <a:xfrm>
                <a:off x="261" y="2544"/>
                <a:ext cx="1008" cy="438"/>
              </a:xfrm>
              <a:prstGeom prst="rect">
                <a:avLst/>
              </a:prstGeom>
              <a:noFill/>
              <a:ln w="9525">
                <a:solidFill>
                  <a:schemeClr val="tx1"/>
                </a:solidFill>
                <a:miter lim="800000"/>
                <a:headEnd/>
                <a:tailEnd/>
              </a:ln>
              <a:effectLst/>
            </p:spPr>
            <p:txBody>
              <a:bodyPr wrap="none" anchor="ctr"/>
              <a:lstStyle/>
              <a:p>
                <a:endParaRPr lang="zh-CN" altLang="en-US"/>
              </a:p>
            </p:txBody>
          </p:sp>
          <p:sp>
            <p:nvSpPr>
              <p:cNvPr id="417845" name="Line 53"/>
              <p:cNvSpPr>
                <a:spLocks noChangeShapeType="1"/>
              </p:cNvSpPr>
              <p:nvPr/>
            </p:nvSpPr>
            <p:spPr bwMode="auto">
              <a:xfrm>
                <a:off x="261" y="2757"/>
                <a:ext cx="1008" cy="0"/>
              </a:xfrm>
              <a:prstGeom prst="line">
                <a:avLst/>
              </a:prstGeom>
              <a:noFill/>
              <a:ln w="9525">
                <a:solidFill>
                  <a:schemeClr val="tx1"/>
                </a:solidFill>
                <a:round/>
                <a:headEnd/>
                <a:tailEnd/>
              </a:ln>
              <a:effectLst/>
            </p:spPr>
            <p:txBody>
              <a:bodyPr/>
              <a:lstStyle/>
              <a:p>
                <a:endParaRPr lang="zh-CN" altLang="en-US"/>
              </a:p>
            </p:txBody>
          </p:sp>
        </p:grpSp>
        <p:sp>
          <p:nvSpPr>
            <p:cNvPr id="417846" name="Text Box 54"/>
            <p:cNvSpPr txBox="1">
              <a:spLocks noChangeArrowheads="1"/>
            </p:cNvSpPr>
            <p:nvPr/>
          </p:nvSpPr>
          <p:spPr bwMode="auto">
            <a:xfrm>
              <a:off x="4824" y="3500"/>
              <a:ext cx="848" cy="176"/>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Non-Java Sever</a:t>
              </a:r>
            </a:p>
          </p:txBody>
        </p:sp>
        <p:sp>
          <p:nvSpPr>
            <p:cNvPr id="417847" name="Text Box 55"/>
            <p:cNvSpPr txBox="1">
              <a:spLocks noChangeArrowheads="1"/>
            </p:cNvSpPr>
            <p:nvPr/>
          </p:nvSpPr>
          <p:spPr bwMode="auto">
            <a:xfrm>
              <a:off x="4960" y="1488"/>
              <a:ext cx="480" cy="176"/>
            </a:xfrm>
            <a:prstGeom prst="rect">
              <a:avLst/>
            </a:prstGeom>
            <a:noFill/>
            <a:ln w="9525">
              <a:noFill/>
              <a:miter lim="800000"/>
              <a:headEnd/>
              <a:tailEnd/>
            </a:ln>
            <a:effectLst/>
          </p:spPr>
          <p:txBody>
            <a:bodyPr>
              <a:spAutoFit/>
            </a:bodyPr>
            <a:lstStyle/>
            <a:p>
              <a:pPr>
                <a:spcBef>
                  <a:spcPct val="50000"/>
                </a:spcBef>
              </a:pPr>
              <a:r>
                <a:rPr lang="en-US" altLang="zh-CN" sz="1000">
                  <a:solidFill>
                    <a:schemeClr val="tx1"/>
                  </a:solidFill>
                  <a:effectLst/>
                  <a:ea typeface="宋体" pitchFamily="2" charset="-122"/>
                </a:rPr>
                <a:t>Database</a:t>
              </a:r>
            </a:p>
          </p:txBody>
        </p:sp>
        <p:sp>
          <p:nvSpPr>
            <p:cNvPr id="417848" name="Text Box 56"/>
            <p:cNvSpPr txBox="1">
              <a:spLocks noChangeArrowheads="1"/>
            </p:cNvSpPr>
            <p:nvPr/>
          </p:nvSpPr>
          <p:spPr bwMode="auto">
            <a:xfrm>
              <a:off x="4704" y="239"/>
              <a:ext cx="912" cy="221"/>
            </a:xfrm>
            <a:prstGeom prst="rect">
              <a:avLst/>
            </a:prstGeom>
            <a:noFill/>
            <a:ln w="9525">
              <a:noFill/>
              <a:miter lim="800000"/>
              <a:headEnd/>
              <a:tailEnd/>
            </a:ln>
            <a:effectLst/>
          </p:spPr>
          <p:txBody>
            <a:bodyPr>
              <a:spAutoFit/>
            </a:bodyPr>
            <a:lstStyle/>
            <a:p>
              <a:pPr>
                <a:spcBef>
                  <a:spcPct val="50000"/>
                </a:spcBef>
              </a:pPr>
              <a:r>
                <a:rPr lang="en-US" altLang="zh-CN" sz="1400">
                  <a:solidFill>
                    <a:schemeClr val="tx1"/>
                  </a:solidFill>
                  <a:effectLst/>
                  <a:ea typeface="宋体" pitchFamily="2" charset="-122"/>
                </a:rPr>
                <a:t>3</a:t>
              </a:r>
              <a:r>
                <a:rPr lang="en-US" altLang="zh-CN" sz="1400" baseline="30000">
                  <a:solidFill>
                    <a:schemeClr val="tx1"/>
                  </a:solidFill>
                  <a:effectLst/>
                  <a:ea typeface="宋体" pitchFamily="2" charset="-122"/>
                </a:rPr>
                <a:t>rd</a:t>
              </a:r>
              <a:r>
                <a:rPr lang="en-US" altLang="zh-CN" sz="1400">
                  <a:solidFill>
                    <a:schemeClr val="tx1"/>
                  </a:solidFill>
                  <a:effectLst/>
                  <a:ea typeface="宋体" pitchFamily="2" charset="-122"/>
                </a:rPr>
                <a:t> &amp; Nth Tiers</a:t>
              </a:r>
            </a:p>
          </p:txBody>
        </p:sp>
      </p:grpSp>
      <p:grpSp>
        <p:nvGrpSpPr>
          <p:cNvPr id="13" name="Group 119"/>
          <p:cNvGrpSpPr>
            <a:grpSpLocks/>
          </p:cNvGrpSpPr>
          <p:nvPr/>
        </p:nvGrpSpPr>
        <p:grpSpPr bwMode="auto">
          <a:xfrm>
            <a:off x="3658288" y="2335213"/>
            <a:ext cx="4872779" cy="2667000"/>
            <a:chOff x="1664" y="1326"/>
            <a:chExt cx="2303" cy="1680"/>
          </a:xfrm>
        </p:grpSpPr>
        <p:sp>
          <p:nvSpPr>
            <p:cNvPr id="417827" name="Rectangle 35"/>
            <p:cNvSpPr>
              <a:spLocks noChangeArrowheads="1"/>
            </p:cNvSpPr>
            <p:nvPr/>
          </p:nvSpPr>
          <p:spPr bwMode="auto">
            <a:xfrm>
              <a:off x="1664" y="1326"/>
              <a:ext cx="2303" cy="1680"/>
            </a:xfrm>
            <a:prstGeom prst="rect">
              <a:avLst/>
            </a:prstGeom>
            <a:noFill/>
            <a:ln w="9525">
              <a:solidFill>
                <a:schemeClr val="tx1"/>
              </a:solidFill>
              <a:prstDash val="dash"/>
              <a:miter lim="800000"/>
              <a:headEnd/>
              <a:tailEnd/>
            </a:ln>
            <a:effectLst/>
          </p:spPr>
          <p:txBody>
            <a:bodyPr wrap="none" anchor="ctr"/>
            <a:lstStyle/>
            <a:p>
              <a:pPr algn="ctr"/>
              <a:endParaRPr lang="zh-CN" altLang="zh-CN">
                <a:effectLst/>
              </a:endParaRPr>
            </a:p>
          </p:txBody>
        </p:sp>
        <p:sp>
          <p:nvSpPr>
            <p:cNvPr id="417831" name="Rectangle 39"/>
            <p:cNvSpPr>
              <a:spLocks noChangeArrowheads="1"/>
            </p:cNvSpPr>
            <p:nvPr/>
          </p:nvSpPr>
          <p:spPr bwMode="auto">
            <a:xfrm>
              <a:off x="1724" y="1720"/>
              <a:ext cx="2183" cy="1200"/>
            </a:xfrm>
            <a:prstGeom prst="rect">
              <a:avLst/>
            </a:prstGeom>
            <a:noFill/>
            <a:ln w="9525">
              <a:solidFill>
                <a:schemeClr val="tx1"/>
              </a:solidFill>
              <a:miter lim="800000"/>
              <a:headEnd/>
              <a:tailEnd/>
            </a:ln>
            <a:effectLst/>
          </p:spPr>
          <p:txBody>
            <a:bodyPr wrap="none" anchor="ctr"/>
            <a:lstStyle/>
            <a:p>
              <a:endParaRPr lang="zh-CN" altLang="en-US"/>
            </a:p>
          </p:txBody>
        </p:sp>
        <p:sp>
          <p:nvSpPr>
            <p:cNvPr id="417832" name="Line 40"/>
            <p:cNvSpPr>
              <a:spLocks noChangeShapeType="1"/>
            </p:cNvSpPr>
            <p:nvPr/>
          </p:nvSpPr>
          <p:spPr bwMode="auto">
            <a:xfrm>
              <a:off x="1732" y="1864"/>
              <a:ext cx="2167" cy="0"/>
            </a:xfrm>
            <a:prstGeom prst="line">
              <a:avLst/>
            </a:prstGeom>
            <a:noFill/>
            <a:ln w="9525">
              <a:solidFill>
                <a:schemeClr val="tx1"/>
              </a:solidFill>
              <a:round/>
              <a:headEnd/>
              <a:tailEnd/>
            </a:ln>
            <a:effectLst/>
          </p:spPr>
          <p:txBody>
            <a:bodyPr/>
            <a:lstStyle/>
            <a:p>
              <a:endParaRPr lang="zh-CN" altLang="en-US"/>
            </a:p>
          </p:txBody>
        </p:sp>
        <p:grpSp>
          <p:nvGrpSpPr>
            <p:cNvPr id="14" name="Group 57"/>
            <p:cNvGrpSpPr>
              <a:grpSpLocks/>
            </p:cNvGrpSpPr>
            <p:nvPr/>
          </p:nvGrpSpPr>
          <p:grpSpPr bwMode="auto">
            <a:xfrm>
              <a:off x="1754" y="1984"/>
              <a:ext cx="1039" cy="982"/>
              <a:chOff x="1760" y="1984"/>
              <a:chExt cx="1104" cy="982"/>
            </a:xfrm>
          </p:grpSpPr>
          <p:sp>
            <p:nvSpPr>
              <p:cNvPr id="417850" name="Rectangle 58"/>
              <p:cNvSpPr>
                <a:spLocks noChangeArrowheads="1"/>
              </p:cNvSpPr>
              <p:nvPr/>
            </p:nvSpPr>
            <p:spPr bwMode="auto">
              <a:xfrm>
                <a:off x="1760" y="1984"/>
                <a:ext cx="1104" cy="128"/>
              </a:xfrm>
              <a:prstGeom prst="rect">
                <a:avLst/>
              </a:prstGeom>
              <a:solidFill>
                <a:srgbClr val="000000"/>
              </a:solidFill>
              <a:ln w="9525">
                <a:solidFill>
                  <a:schemeClr val="tx1"/>
                </a:solidFill>
                <a:miter lim="800000"/>
                <a:headEnd/>
                <a:tailEnd/>
              </a:ln>
              <a:effectLst/>
            </p:spPr>
            <p:txBody>
              <a:bodyPr wrap="none" anchor="ctr"/>
              <a:lstStyle/>
              <a:p>
                <a:pPr algn="ctr"/>
                <a:r>
                  <a:rPr lang="en-US" altLang="zh-CN" sz="1000">
                    <a:solidFill>
                      <a:schemeClr val="bg1"/>
                    </a:solidFill>
                    <a:effectLst/>
                    <a:ea typeface="宋体" pitchFamily="2" charset="-122"/>
                  </a:rPr>
                  <a:t>Web </a:t>
                </a:r>
                <a:r>
                  <a:rPr lang="en-US" altLang="zh-CN" sz="1000" b="0">
                    <a:solidFill>
                      <a:schemeClr val="bg1"/>
                    </a:solidFill>
                    <a:effectLst/>
                    <a:ea typeface="宋体" pitchFamily="2" charset="-122"/>
                  </a:rPr>
                  <a:t>Container</a:t>
                </a:r>
                <a:endParaRPr lang="en-US" altLang="zh-CN" sz="1000">
                  <a:solidFill>
                    <a:schemeClr val="bg1"/>
                  </a:solidFill>
                  <a:effectLst/>
                  <a:ea typeface="宋体" pitchFamily="2" charset="-122"/>
                </a:endParaRPr>
              </a:p>
            </p:txBody>
          </p:sp>
          <p:sp>
            <p:nvSpPr>
              <p:cNvPr id="417851" name="Rectangle 59"/>
              <p:cNvSpPr>
                <a:spLocks noChangeArrowheads="1"/>
              </p:cNvSpPr>
              <p:nvPr/>
            </p:nvSpPr>
            <p:spPr bwMode="auto">
              <a:xfrm>
                <a:off x="1760" y="2112"/>
                <a:ext cx="1104" cy="432"/>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15" name="Group 60"/>
              <p:cNvGrpSpPr>
                <a:grpSpLocks/>
              </p:cNvGrpSpPr>
              <p:nvPr/>
            </p:nvGrpSpPr>
            <p:grpSpPr bwMode="auto">
              <a:xfrm>
                <a:off x="1824" y="2160"/>
                <a:ext cx="432" cy="240"/>
                <a:chOff x="1776" y="3552"/>
                <a:chExt cx="432" cy="240"/>
              </a:xfrm>
            </p:grpSpPr>
            <p:sp>
              <p:nvSpPr>
                <p:cNvPr id="417853" name="AutoShape 61"/>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54" name="AutoShape 62"/>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55" name="AutoShape 63"/>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grpSp>
          <p:grpSp>
            <p:nvGrpSpPr>
              <p:cNvPr id="16" name="Group 64"/>
              <p:cNvGrpSpPr>
                <a:grpSpLocks/>
              </p:cNvGrpSpPr>
              <p:nvPr/>
            </p:nvGrpSpPr>
            <p:grpSpPr bwMode="auto">
              <a:xfrm>
                <a:off x="2384" y="2160"/>
                <a:ext cx="432" cy="240"/>
                <a:chOff x="1776" y="3552"/>
                <a:chExt cx="432" cy="240"/>
              </a:xfrm>
            </p:grpSpPr>
            <p:sp>
              <p:nvSpPr>
                <p:cNvPr id="417857" name="AutoShape 65"/>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58" name="AutoShape 66"/>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59" name="AutoShape 67"/>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grpSp>
          <p:grpSp>
            <p:nvGrpSpPr>
              <p:cNvPr id="17" name="Group 68"/>
              <p:cNvGrpSpPr>
                <a:grpSpLocks/>
              </p:cNvGrpSpPr>
              <p:nvPr/>
            </p:nvGrpSpPr>
            <p:grpSpPr bwMode="auto">
              <a:xfrm>
                <a:off x="1984" y="2448"/>
                <a:ext cx="672" cy="384"/>
                <a:chOff x="1968" y="2448"/>
                <a:chExt cx="672" cy="384"/>
              </a:xfrm>
            </p:grpSpPr>
            <p:sp>
              <p:nvSpPr>
                <p:cNvPr id="417861" name="Rectangle 69"/>
                <p:cNvSpPr>
                  <a:spLocks noChangeArrowheads="1"/>
                </p:cNvSpPr>
                <p:nvPr/>
              </p:nvSpPr>
              <p:spPr bwMode="auto">
                <a:xfrm>
                  <a:off x="1968"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62" name="Rectangle 70"/>
                <p:cNvSpPr>
                  <a:spLocks noChangeArrowheads="1"/>
                </p:cNvSpPr>
                <p:nvPr/>
              </p:nvSpPr>
              <p:spPr bwMode="auto">
                <a:xfrm>
                  <a:off x="2064"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63" name="Rectangle 71"/>
                <p:cNvSpPr>
                  <a:spLocks noChangeArrowheads="1"/>
                </p:cNvSpPr>
                <p:nvPr/>
              </p:nvSpPr>
              <p:spPr bwMode="auto">
                <a:xfrm>
                  <a:off x="2160"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64" name="Rectangle 72"/>
                <p:cNvSpPr>
                  <a:spLocks noChangeArrowheads="1"/>
                </p:cNvSpPr>
                <p:nvPr/>
              </p:nvSpPr>
              <p:spPr bwMode="auto">
                <a:xfrm>
                  <a:off x="2256"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65" name="Rectangle 73"/>
                <p:cNvSpPr>
                  <a:spLocks noChangeArrowheads="1"/>
                </p:cNvSpPr>
                <p:nvPr/>
              </p:nvSpPr>
              <p:spPr bwMode="auto">
                <a:xfrm>
                  <a:off x="2352"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66" name="Rectangle 74"/>
                <p:cNvSpPr>
                  <a:spLocks noChangeArrowheads="1"/>
                </p:cNvSpPr>
                <p:nvPr/>
              </p:nvSpPr>
              <p:spPr bwMode="auto">
                <a:xfrm>
                  <a:off x="2448"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67" name="Rectangle 75"/>
                <p:cNvSpPr>
                  <a:spLocks noChangeArrowheads="1"/>
                </p:cNvSpPr>
                <p:nvPr/>
              </p:nvSpPr>
              <p:spPr bwMode="auto">
                <a:xfrm>
                  <a:off x="2544"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sp>
            <p:nvSpPr>
              <p:cNvPr id="417868" name="Text Box 76"/>
              <p:cNvSpPr txBox="1">
                <a:spLocks noChangeArrowheads="1"/>
              </p:cNvSpPr>
              <p:nvPr/>
            </p:nvSpPr>
            <p:spPr bwMode="auto">
              <a:xfrm rot="5400000">
                <a:off x="2349" y="2580"/>
                <a:ext cx="513" cy="108"/>
              </a:xfrm>
              <a:prstGeom prst="rect">
                <a:avLst/>
              </a:prstGeom>
              <a:noFill/>
              <a:ln w="9525">
                <a:noFill/>
                <a:miter lim="800000"/>
                <a:headEnd/>
                <a:tailEnd/>
              </a:ln>
              <a:effectLst/>
            </p:spPr>
            <p:txBody>
              <a:bodyPr wrap="none">
                <a:spAutoFit/>
              </a:bodyPr>
              <a:lstStyle/>
              <a:p>
                <a:r>
                  <a:rPr lang="en-US" altLang="zh-CN" sz="800" b="0">
                    <a:solidFill>
                      <a:schemeClr val="tx1"/>
                    </a:solidFill>
                    <a:effectLst/>
                    <a:ea typeface="宋体" pitchFamily="2" charset="-122"/>
                  </a:rPr>
                  <a:t>Connections</a:t>
                </a:r>
              </a:p>
            </p:txBody>
          </p:sp>
          <p:sp>
            <p:nvSpPr>
              <p:cNvPr id="417869" name="Text Box 77"/>
              <p:cNvSpPr txBox="1">
                <a:spLocks noChangeArrowheads="1"/>
              </p:cNvSpPr>
              <p:nvPr/>
            </p:nvSpPr>
            <p:spPr bwMode="auto">
              <a:xfrm rot="5400000">
                <a:off x="2298" y="2620"/>
                <a:ext cx="432" cy="116"/>
              </a:xfrm>
              <a:prstGeom prst="rect">
                <a:avLst/>
              </a:prstGeom>
              <a:noFill/>
              <a:ln w="9525">
                <a:noFill/>
                <a:miter lim="800000"/>
                <a:headEnd/>
                <a:tailEnd/>
              </a:ln>
              <a:effectLst/>
            </p:spPr>
            <p:txBody>
              <a:bodyPr>
                <a:spAutoFit/>
              </a:bodyPr>
              <a:lstStyle/>
              <a:p>
                <a:pPr>
                  <a:spcBef>
                    <a:spcPct val="50000"/>
                  </a:spcBef>
                </a:pPr>
                <a:r>
                  <a:rPr lang="en-US" altLang="zh-CN" sz="900">
                    <a:solidFill>
                      <a:schemeClr val="tx1"/>
                    </a:solidFill>
                    <a:effectLst/>
                    <a:ea typeface="宋体" pitchFamily="2" charset="-122"/>
                  </a:rPr>
                  <a:t>JDBC</a:t>
                </a:r>
              </a:p>
            </p:txBody>
          </p:sp>
          <p:sp>
            <p:nvSpPr>
              <p:cNvPr id="417870" name="Text Box 78"/>
              <p:cNvSpPr txBox="1">
                <a:spLocks noChangeArrowheads="1"/>
              </p:cNvSpPr>
              <p:nvPr/>
            </p:nvSpPr>
            <p:spPr bwMode="auto">
              <a:xfrm rot="5400000">
                <a:off x="2251" y="2557"/>
                <a:ext cx="317" cy="116"/>
              </a:xfrm>
              <a:prstGeom prst="rect">
                <a:avLst/>
              </a:prstGeom>
              <a:noFill/>
              <a:ln w="9525">
                <a:noFill/>
                <a:miter lim="800000"/>
                <a:headEnd/>
                <a:tailEnd/>
              </a:ln>
              <a:effectLst/>
            </p:spPr>
            <p:txBody>
              <a:bodyPr>
                <a:spAutoFit/>
              </a:bodyPr>
              <a:lstStyle/>
              <a:p>
                <a:pPr>
                  <a:spcBef>
                    <a:spcPct val="50000"/>
                  </a:spcBef>
                </a:pPr>
                <a:r>
                  <a:rPr lang="en-US" altLang="zh-CN" sz="900">
                    <a:solidFill>
                      <a:schemeClr val="tx1"/>
                    </a:solidFill>
                    <a:effectLst/>
                    <a:ea typeface="宋体" pitchFamily="2" charset="-122"/>
                  </a:rPr>
                  <a:t>JAXP</a:t>
                </a:r>
              </a:p>
            </p:txBody>
          </p:sp>
          <p:sp>
            <p:nvSpPr>
              <p:cNvPr id="417871" name="Text Box 79"/>
              <p:cNvSpPr txBox="1">
                <a:spLocks noChangeArrowheads="1"/>
              </p:cNvSpPr>
              <p:nvPr/>
            </p:nvSpPr>
            <p:spPr bwMode="auto">
              <a:xfrm rot="5400000">
                <a:off x="2029" y="2624"/>
                <a:ext cx="576" cy="108"/>
              </a:xfrm>
              <a:prstGeom prst="rect">
                <a:avLst/>
              </a:prstGeom>
              <a:noFill/>
              <a:ln w="9525">
                <a:noFill/>
                <a:miter lim="800000"/>
                <a:headEnd/>
                <a:tailEnd/>
              </a:ln>
              <a:effectLst/>
            </p:spPr>
            <p:txBody>
              <a:bodyPr>
                <a:spAutoFit/>
              </a:bodyPr>
              <a:lstStyle/>
              <a:p>
                <a:pPr>
                  <a:spcBef>
                    <a:spcPct val="50000"/>
                  </a:spcBef>
                </a:pPr>
                <a:r>
                  <a:rPr lang="en-US" altLang="zh-CN" sz="800" b="0">
                    <a:solidFill>
                      <a:schemeClr val="tx1"/>
                    </a:solidFill>
                    <a:effectLst/>
                    <a:ea typeface="宋体" pitchFamily="2" charset="-122"/>
                  </a:rPr>
                  <a:t>JavaMail/JAF</a:t>
                </a:r>
              </a:p>
            </p:txBody>
          </p:sp>
          <p:sp>
            <p:nvSpPr>
              <p:cNvPr id="417872" name="Text Box 80"/>
              <p:cNvSpPr txBox="1">
                <a:spLocks noChangeArrowheads="1"/>
              </p:cNvSpPr>
              <p:nvPr/>
            </p:nvSpPr>
            <p:spPr bwMode="auto">
              <a:xfrm rot="5400000">
                <a:off x="2032" y="2624"/>
                <a:ext cx="379" cy="12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JTA</a:t>
                </a:r>
              </a:p>
            </p:txBody>
          </p:sp>
          <p:sp>
            <p:nvSpPr>
              <p:cNvPr id="417873" name="Text Box 81"/>
              <p:cNvSpPr txBox="1">
                <a:spLocks noChangeArrowheads="1"/>
              </p:cNvSpPr>
              <p:nvPr/>
            </p:nvSpPr>
            <p:spPr bwMode="auto">
              <a:xfrm rot="5400000">
                <a:off x="1937" y="2605"/>
                <a:ext cx="379" cy="12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JAAS</a:t>
                </a:r>
              </a:p>
            </p:txBody>
          </p:sp>
          <p:sp>
            <p:nvSpPr>
              <p:cNvPr id="417874" name="Text Box 82"/>
              <p:cNvSpPr txBox="1">
                <a:spLocks noChangeArrowheads="1"/>
              </p:cNvSpPr>
              <p:nvPr/>
            </p:nvSpPr>
            <p:spPr bwMode="auto">
              <a:xfrm rot="5400000">
                <a:off x="1840" y="2624"/>
                <a:ext cx="379" cy="12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JMS</a:t>
                </a:r>
              </a:p>
            </p:txBody>
          </p:sp>
        </p:grpSp>
        <p:sp>
          <p:nvSpPr>
            <p:cNvPr id="417875" name="Rectangle 83"/>
            <p:cNvSpPr>
              <a:spLocks noChangeArrowheads="1"/>
            </p:cNvSpPr>
            <p:nvPr/>
          </p:nvSpPr>
          <p:spPr bwMode="auto">
            <a:xfrm>
              <a:off x="2838" y="1984"/>
              <a:ext cx="1039" cy="128"/>
            </a:xfrm>
            <a:prstGeom prst="rect">
              <a:avLst/>
            </a:prstGeom>
            <a:solidFill>
              <a:srgbClr val="000000"/>
            </a:solidFill>
            <a:ln w="9525">
              <a:solidFill>
                <a:schemeClr val="tx1"/>
              </a:solidFill>
              <a:miter lim="800000"/>
              <a:headEnd/>
              <a:tailEnd/>
            </a:ln>
            <a:effectLst/>
          </p:spPr>
          <p:txBody>
            <a:bodyPr wrap="none" anchor="ctr"/>
            <a:lstStyle/>
            <a:p>
              <a:pPr algn="ctr"/>
              <a:r>
                <a:rPr lang="en-US" altLang="zh-CN" sz="1000">
                  <a:solidFill>
                    <a:schemeClr val="bg1"/>
                  </a:solidFill>
                  <a:effectLst/>
                  <a:ea typeface="宋体" pitchFamily="2" charset="-122"/>
                </a:rPr>
                <a:t>Web </a:t>
              </a:r>
              <a:r>
                <a:rPr lang="en-US" altLang="zh-CN" sz="1000" b="0">
                  <a:solidFill>
                    <a:schemeClr val="bg1"/>
                  </a:solidFill>
                  <a:effectLst/>
                  <a:ea typeface="宋体" pitchFamily="2" charset="-122"/>
                </a:rPr>
                <a:t>Container</a:t>
              </a:r>
              <a:endParaRPr lang="en-US" altLang="zh-CN" sz="1000">
                <a:solidFill>
                  <a:schemeClr val="bg1"/>
                </a:solidFill>
                <a:effectLst/>
                <a:ea typeface="宋体" pitchFamily="2" charset="-122"/>
              </a:endParaRPr>
            </a:p>
          </p:txBody>
        </p:sp>
        <p:sp>
          <p:nvSpPr>
            <p:cNvPr id="417876" name="Rectangle 84"/>
            <p:cNvSpPr>
              <a:spLocks noChangeArrowheads="1"/>
            </p:cNvSpPr>
            <p:nvPr/>
          </p:nvSpPr>
          <p:spPr bwMode="auto">
            <a:xfrm>
              <a:off x="2838" y="2112"/>
              <a:ext cx="1039" cy="432"/>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18" name="Group 85"/>
            <p:cNvGrpSpPr>
              <a:grpSpLocks/>
            </p:cNvGrpSpPr>
            <p:nvPr/>
          </p:nvGrpSpPr>
          <p:grpSpPr bwMode="auto">
            <a:xfrm>
              <a:off x="3162" y="2160"/>
              <a:ext cx="406" cy="240"/>
              <a:chOff x="1776" y="3552"/>
              <a:chExt cx="432" cy="240"/>
            </a:xfrm>
          </p:grpSpPr>
          <p:sp>
            <p:nvSpPr>
              <p:cNvPr id="417878" name="AutoShape 86"/>
              <p:cNvSpPr>
                <a:spLocks noChangeArrowheads="1"/>
              </p:cNvSpPr>
              <p:nvPr/>
            </p:nvSpPr>
            <p:spPr bwMode="auto">
              <a:xfrm>
                <a:off x="1776" y="3648"/>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79" name="AutoShape 87"/>
              <p:cNvSpPr>
                <a:spLocks noChangeArrowheads="1"/>
              </p:cNvSpPr>
              <p:nvPr/>
            </p:nvSpPr>
            <p:spPr bwMode="auto">
              <a:xfrm>
                <a:off x="1776" y="3600"/>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80" name="AutoShape 88"/>
              <p:cNvSpPr>
                <a:spLocks noChangeArrowheads="1"/>
              </p:cNvSpPr>
              <p:nvPr/>
            </p:nvSpPr>
            <p:spPr bwMode="auto">
              <a:xfrm>
                <a:off x="1776" y="3552"/>
                <a:ext cx="432" cy="144"/>
              </a:xfrm>
              <a:prstGeom prst="flowChartPreparation">
                <a:avLst/>
              </a:prstGeom>
              <a:solidFill>
                <a:schemeClr val="bg1"/>
              </a:solidFill>
              <a:ln w="9525">
                <a:solidFill>
                  <a:schemeClr val="tx1"/>
                </a:solidFill>
                <a:miter lim="800000"/>
                <a:headEnd/>
                <a:tailEnd/>
              </a:ln>
              <a:effectLst/>
            </p:spPr>
            <p:txBody>
              <a:bodyPr wrap="none" anchor="ctr"/>
              <a:lstStyle/>
              <a:p>
                <a:endParaRPr lang="zh-CN" altLang="en-US"/>
              </a:p>
            </p:txBody>
          </p:sp>
        </p:grpSp>
        <p:grpSp>
          <p:nvGrpSpPr>
            <p:cNvPr id="19" name="Group 89"/>
            <p:cNvGrpSpPr>
              <a:grpSpLocks/>
            </p:cNvGrpSpPr>
            <p:nvPr/>
          </p:nvGrpSpPr>
          <p:grpSpPr bwMode="auto">
            <a:xfrm>
              <a:off x="3049" y="2448"/>
              <a:ext cx="632" cy="384"/>
              <a:chOff x="1968" y="2448"/>
              <a:chExt cx="672" cy="384"/>
            </a:xfrm>
          </p:grpSpPr>
          <p:sp>
            <p:nvSpPr>
              <p:cNvPr id="417882" name="Rectangle 90"/>
              <p:cNvSpPr>
                <a:spLocks noChangeArrowheads="1"/>
              </p:cNvSpPr>
              <p:nvPr/>
            </p:nvSpPr>
            <p:spPr bwMode="auto">
              <a:xfrm>
                <a:off x="1968"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83" name="Rectangle 91"/>
              <p:cNvSpPr>
                <a:spLocks noChangeArrowheads="1"/>
              </p:cNvSpPr>
              <p:nvPr/>
            </p:nvSpPr>
            <p:spPr bwMode="auto">
              <a:xfrm>
                <a:off x="2064"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84" name="Rectangle 92"/>
              <p:cNvSpPr>
                <a:spLocks noChangeArrowheads="1"/>
              </p:cNvSpPr>
              <p:nvPr/>
            </p:nvSpPr>
            <p:spPr bwMode="auto">
              <a:xfrm>
                <a:off x="2160"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85" name="Rectangle 93"/>
              <p:cNvSpPr>
                <a:spLocks noChangeArrowheads="1"/>
              </p:cNvSpPr>
              <p:nvPr/>
            </p:nvSpPr>
            <p:spPr bwMode="auto">
              <a:xfrm>
                <a:off x="2256"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86" name="Rectangle 94"/>
              <p:cNvSpPr>
                <a:spLocks noChangeArrowheads="1"/>
              </p:cNvSpPr>
              <p:nvPr/>
            </p:nvSpPr>
            <p:spPr bwMode="auto">
              <a:xfrm>
                <a:off x="2352"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87" name="Rectangle 95"/>
              <p:cNvSpPr>
                <a:spLocks noChangeArrowheads="1"/>
              </p:cNvSpPr>
              <p:nvPr/>
            </p:nvSpPr>
            <p:spPr bwMode="auto">
              <a:xfrm>
                <a:off x="2448"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7888" name="Rectangle 96"/>
              <p:cNvSpPr>
                <a:spLocks noChangeArrowheads="1"/>
              </p:cNvSpPr>
              <p:nvPr/>
            </p:nvSpPr>
            <p:spPr bwMode="auto">
              <a:xfrm>
                <a:off x="2544" y="2448"/>
                <a:ext cx="96" cy="3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sp>
          <p:nvSpPr>
            <p:cNvPr id="417889" name="Text Box 97"/>
            <p:cNvSpPr txBox="1">
              <a:spLocks noChangeArrowheads="1"/>
            </p:cNvSpPr>
            <p:nvPr/>
          </p:nvSpPr>
          <p:spPr bwMode="auto">
            <a:xfrm rot="5400000">
              <a:off x="3377" y="2584"/>
              <a:ext cx="513" cy="102"/>
            </a:xfrm>
            <a:prstGeom prst="rect">
              <a:avLst/>
            </a:prstGeom>
            <a:noFill/>
            <a:ln w="9525">
              <a:noFill/>
              <a:miter lim="800000"/>
              <a:headEnd/>
              <a:tailEnd/>
            </a:ln>
            <a:effectLst/>
          </p:spPr>
          <p:txBody>
            <a:bodyPr wrap="none">
              <a:spAutoFit/>
            </a:bodyPr>
            <a:lstStyle/>
            <a:p>
              <a:r>
                <a:rPr lang="en-US" altLang="zh-CN" sz="800" b="0">
                  <a:solidFill>
                    <a:schemeClr val="tx1"/>
                  </a:solidFill>
                  <a:effectLst/>
                  <a:ea typeface="宋体" pitchFamily="2" charset="-122"/>
                </a:rPr>
                <a:t>Connections</a:t>
              </a:r>
            </a:p>
          </p:txBody>
        </p:sp>
        <p:sp>
          <p:nvSpPr>
            <p:cNvPr id="417890" name="Text Box 98"/>
            <p:cNvSpPr txBox="1">
              <a:spLocks noChangeArrowheads="1"/>
            </p:cNvSpPr>
            <p:nvPr/>
          </p:nvSpPr>
          <p:spPr bwMode="auto">
            <a:xfrm rot="5400000">
              <a:off x="3331" y="2623"/>
              <a:ext cx="432" cy="109"/>
            </a:xfrm>
            <a:prstGeom prst="rect">
              <a:avLst/>
            </a:prstGeom>
            <a:noFill/>
            <a:ln w="9525">
              <a:noFill/>
              <a:miter lim="800000"/>
              <a:headEnd/>
              <a:tailEnd/>
            </a:ln>
            <a:effectLst/>
          </p:spPr>
          <p:txBody>
            <a:bodyPr>
              <a:spAutoFit/>
            </a:bodyPr>
            <a:lstStyle/>
            <a:p>
              <a:pPr>
                <a:spcBef>
                  <a:spcPct val="50000"/>
                </a:spcBef>
              </a:pPr>
              <a:r>
                <a:rPr lang="en-US" altLang="zh-CN" sz="900">
                  <a:solidFill>
                    <a:schemeClr val="tx1"/>
                  </a:solidFill>
                  <a:effectLst/>
                  <a:ea typeface="宋体" pitchFamily="2" charset="-122"/>
                </a:rPr>
                <a:t>JDBC</a:t>
              </a:r>
            </a:p>
          </p:txBody>
        </p:sp>
        <p:sp>
          <p:nvSpPr>
            <p:cNvPr id="417891" name="Text Box 99"/>
            <p:cNvSpPr txBox="1">
              <a:spLocks noChangeArrowheads="1"/>
            </p:cNvSpPr>
            <p:nvPr/>
          </p:nvSpPr>
          <p:spPr bwMode="auto">
            <a:xfrm rot="5400000">
              <a:off x="3290" y="2560"/>
              <a:ext cx="317" cy="109"/>
            </a:xfrm>
            <a:prstGeom prst="rect">
              <a:avLst/>
            </a:prstGeom>
            <a:noFill/>
            <a:ln w="9525">
              <a:noFill/>
              <a:miter lim="800000"/>
              <a:headEnd/>
              <a:tailEnd/>
            </a:ln>
            <a:effectLst/>
          </p:spPr>
          <p:txBody>
            <a:bodyPr>
              <a:spAutoFit/>
            </a:bodyPr>
            <a:lstStyle/>
            <a:p>
              <a:pPr>
                <a:spcBef>
                  <a:spcPct val="50000"/>
                </a:spcBef>
              </a:pPr>
              <a:r>
                <a:rPr lang="en-US" altLang="zh-CN" sz="900">
                  <a:solidFill>
                    <a:schemeClr val="tx1"/>
                  </a:solidFill>
                  <a:effectLst/>
                  <a:ea typeface="宋体" pitchFamily="2" charset="-122"/>
                </a:rPr>
                <a:t>JAXP</a:t>
              </a:r>
            </a:p>
          </p:txBody>
        </p:sp>
        <p:sp>
          <p:nvSpPr>
            <p:cNvPr id="417892" name="Text Box 100"/>
            <p:cNvSpPr txBox="1">
              <a:spLocks noChangeArrowheads="1"/>
            </p:cNvSpPr>
            <p:nvPr/>
          </p:nvSpPr>
          <p:spPr bwMode="auto">
            <a:xfrm rot="5400000">
              <a:off x="3075" y="2627"/>
              <a:ext cx="576" cy="102"/>
            </a:xfrm>
            <a:prstGeom prst="rect">
              <a:avLst/>
            </a:prstGeom>
            <a:noFill/>
            <a:ln w="9525">
              <a:noFill/>
              <a:miter lim="800000"/>
              <a:headEnd/>
              <a:tailEnd/>
            </a:ln>
            <a:effectLst/>
          </p:spPr>
          <p:txBody>
            <a:bodyPr>
              <a:spAutoFit/>
            </a:bodyPr>
            <a:lstStyle/>
            <a:p>
              <a:pPr>
                <a:spcBef>
                  <a:spcPct val="50000"/>
                </a:spcBef>
              </a:pPr>
              <a:r>
                <a:rPr lang="en-US" altLang="zh-CN" sz="800" b="0">
                  <a:solidFill>
                    <a:schemeClr val="tx1"/>
                  </a:solidFill>
                  <a:effectLst/>
                  <a:ea typeface="宋体" pitchFamily="2" charset="-122"/>
                </a:rPr>
                <a:t>JavaMail/JAF</a:t>
              </a:r>
            </a:p>
          </p:txBody>
        </p:sp>
        <p:sp>
          <p:nvSpPr>
            <p:cNvPr id="417893" name="Text Box 101"/>
            <p:cNvSpPr txBox="1">
              <a:spLocks noChangeArrowheads="1"/>
            </p:cNvSpPr>
            <p:nvPr/>
          </p:nvSpPr>
          <p:spPr bwMode="auto">
            <a:xfrm rot="5400000">
              <a:off x="3083" y="2628"/>
              <a:ext cx="379" cy="116"/>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JTA</a:t>
              </a:r>
            </a:p>
          </p:txBody>
        </p:sp>
        <p:sp>
          <p:nvSpPr>
            <p:cNvPr id="417894" name="Text Box 102"/>
            <p:cNvSpPr txBox="1">
              <a:spLocks noChangeArrowheads="1"/>
            </p:cNvSpPr>
            <p:nvPr/>
          </p:nvSpPr>
          <p:spPr bwMode="auto">
            <a:xfrm rot="5400000">
              <a:off x="2992" y="2609"/>
              <a:ext cx="379" cy="116"/>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JAAS</a:t>
              </a:r>
            </a:p>
          </p:txBody>
        </p:sp>
        <p:sp>
          <p:nvSpPr>
            <p:cNvPr id="417895" name="Text Box 103"/>
            <p:cNvSpPr txBox="1">
              <a:spLocks noChangeArrowheads="1"/>
            </p:cNvSpPr>
            <p:nvPr/>
          </p:nvSpPr>
          <p:spPr bwMode="auto">
            <a:xfrm rot="5400000">
              <a:off x="2902" y="2628"/>
              <a:ext cx="379" cy="116"/>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JMS</a:t>
              </a:r>
            </a:p>
          </p:txBody>
        </p:sp>
        <p:sp>
          <p:nvSpPr>
            <p:cNvPr id="417896" name="Text Box 104"/>
            <p:cNvSpPr txBox="1">
              <a:spLocks noChangeArrowheads="1"/>
            </p:cNvSpPr>
            <p:nvPr/>
          </p:nvSpPr>
          <p:spPr bwMode="auto">
            <a:xfrm>
              <a:off x="2417" y="2152"/>
              <a:ext cx="361" cy="15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JSPs </a:t>
              </a:r>
            </a:p>
          </p:txBody>
        </p:sp>
        <p:sp>
          <p:nvSpPr>
            <p:cNvPr id="417897" name="Text Box 105"/>
            <p:cNvSpPr txBox="1">
              <a:spLocks noChangeArrowheads="1"/>
            </p:cNvSpPr>
            <p:nvPr/>
          </p:nvSpPr>
          <p:spPr bwMode="auto">
            <a:xfrm>
              <a:off x="1830" y="2144"/>
              <a:ext cx="451" cy="15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Servlets </a:t>
              </a:r>
            </a:p>
          </p:txBody>
        </p:sp>
        <p:sp>
          <p:nvSpPr>
            <p:cNvPr id="417898" name="Text Box 106"/>
            <p:cNvSpPr txBox="1">
              <a:spLocks noChangeArrowheads="1"/>
            </p:cNvSpPr>
            <p:nvPr/>
          </p:nvSpPr>
          <p:spPr bwMode="auto">
            <a:xfrm>
              <a:off x="3222" y="2152"/>
              <a:ext cx="316" cy="154"/>
            </a:xfrm>
            <a:prstGeom prst="rect">
              <a:avLst/>
            </a:prstGeom>
            <a:noFill/>
            <a:ln w="9525">
              <a:noFill/>
              <a:miter lim="800000"/>
              <a:headEnd/>
              <a:tailEnd/>
            </a:ln>
            <a:effectLst/>
          </p:spPr>
          <p:txBody>
            <a:bodyPr>
              <a:spAutoFit/>
            </a:bodyPr>
            <a:lstStyle/>
            <a:p>
              <a:pPr>
                <a:spcBef>
                  <a:spcPct val="50000"/>
                </a:spcBef>
              </a:pPr>
              <a:r>
                <a:rPr lang="en-US" altLang="zh-CN" sz="1000" b="0">
                  <a:solidFill>
                    <a:schemeClr val="tx1"/>
                  </a:solidFill>
                  <a:effectLst/>
                  <a:ea typeface="宋体" pitchFamily="2" charset="-122"/>
                </a:rPr>
                <a:t>EJBs</a:t>
              </a:r>
            </a:p>
          </p:txBody>
        </p:sp>
        <p:sp>
          <p:nvSpPr>
            <p:cNvPr id="417899" name="Text Box 107"/>
            <p:cNvSpPr txBox="1">
              <a:spLocks noChangeArrowheads="1"/>
            </p:cNvSpPr>
            <p:nvPr/>
          </p:nvSpPr>
          <p:spPr bwMode="auto">
            <a:xfrm>
              <a:off x="2507" y="1704"/>
              <a:ext cx="722" cy="173"/>
            </a:xfrm>
            <a:prstGeom prst="rect">
              <a:avLst/>
            </a:prstGeom>
            <a:noFill/>
            <a:ln w="9525">
              <a:noFill/>
              <a:miter lim="800000"/>
              <a:headEnd/>
              <a:tailEnd/>
            </a:ln>
            <a:effectLst/>
          </p:spPr>
          <p:txBody>
            <a:bodyPr>
              <a:spAutoFit/>
            </a:bodyPr>
            <a:lstStyle/>
            <a:p>
              <a:pPr>
                <a:spcBef>
                  <a:spcPct val="50000"/>
                </a:spcBef>
              </a:pPr>
              <a:r>
                <a:rPr lang="en-US" altLang="zh-CN" sz="1200">
                  <a:solidFill>
                    <a:schemeClr val="tx1"/>
                  </a:solidFill>
                  <a:effectLst/>
                  <a:ea typeface="宋体" pitchFamily="2" charset="-122"/>
                </a:rPr>
                <a:t>J2EE Server</a:t>
              </a:r>
            </a:p>
          </p:txBody>
        </p:sp>
        <p:sp>
          <p:nvSpPr>
            <p:cNvPr id="417900" name="Text Box 108"/>
            <p:cNvSpPr txBox="1">
              <a:spLocks noChangeArrowheads="1"/>
            </p:cNvSpPr>
            <p:nvPr/>
          </p:nvSpPr>
          <p:spPr bwMode="auto">
            <a:xfrm>
              <a:off x="2469" y="1392"/>
              <a:ext cx="795" cy="192"/>
            </a:xfrm>
            <a:prstGeom prst="rect">
              <a:avLst/>
            </a:prstGeom>
            <a:noFill/>
            <a:ln w="9525">
              <a:noFill/>
              <a:miter lim="800000"/>
              <a:headEnd/>
              <a:tailEnd/>
            </a:ln>
            <a:effectLst/>
          </p:spPr>
          <p:txBody>
            <a:bodyPr>
              <a:spAutoFit/>
            </a:bodyPr>
            <a:lstStyle/>
            <a:p>
              <a:pPr>
                <a:spcBef>
                  <a:spcPct val="50000"/>
                </a:spcBef>
              </a:pPr>
              <a:r>
                <a:rPr lang="en-US" altLang="zh-CN" sz="1400">
                  <a:solidFill>
                    <a:schemeClr val="tx1"/>
                  </a:solidFill>
                  <a:effectLst/>
                  <a:latin typeface="Garamond" pitchFamily="18" charset="0"/>
                  <a:ea typeface="宋体" pitchFamily="2" charset="-122"/>
                </a:rPr>
                <a:t>Middle Tier</a:t>
              </a:r>
              <a:r>
                <a:rPr lang="en-US" altLang="zh-CN" sz="1400" b="0">
                  <a:solidFill>
                    <a:schemeClr val="tx1"/>
                  </a:solidFill>
                  <a:effectLst/>
                  <a:ea typeface="宋体" pitchFamily="2" charset="-122"/>
                </a:rPr>
                <a:t> </a:t>
              </a:r>
            </a:p>
          </p:txBody>
        </p:sp>
      </p:grpSp>
      <p:sp>
        <p:nvSpPr>
          <p:cNvPr id="417901" name="Text Box 109"/>
          <p:cNvSpPr txBox="1">
            <a:spLocks noChangeArrowheads="1"/>
          </p:cNvSpPr>
          <p:nvPr/>
        </p:nvSpPr>
        <p:spPr bwMode="auto">
          <a:xfrm>
            <a:off x="2676538" y="3449638"/>
            <a:ext cx="1015603" cy="260350"/>
          </a:xfrm>
          <a:prstGeom prst="rect">
            <a:avLst/>
          </a:prstGeom>
          <a:noFill/>
          <a:ln w="9525">
            <a:noFill/>
            <a:miter lim="800000"/>
            <a:headEnd/>
            <a:tailEnd/>
          </a:ln>
          <a:effectLst/>
        </p:spPr>
        <p:txBody>
          <a:bodyPr>
            <a:spAutoFit/>
          </a:bodyPr>
          <a:lstStyle/>
          <a:p>
            <a:pPr>
              <a:spcBef>
                <a:spcPct val="50000"/>
              </a:spcBef>
            </a:pPr>
            <a:r>
              <a:rPr lang="en-US" altLang="zh-CN" sz="1100" b="0">
                <a:solidFill>
                  <a:schemeClr val="tx1"/>
                </a:solidFill>
                <a:effectLst/>
                <a:ea typeface="宋体" pitchFamily="2" charset="-122"/>
              </a:rPr>
              <a:t>internet</a:t>
            </a:r>
          </a:p>
        </p:txBody>
      </p:sp>
      <p:sp>
        <p:nvSpPr>
          <p:cNvPr id="417902" name="Text Box 110"/>
          <p:cNvSpPr txBox="1">
            <a:spLocks noChangeArrowheads="1"/>
          </p:cNvSpPr>
          <p:nvPr/>
        </p:nvSpPr>
        <p:spPr bwMode="auto">
          <a:xfrm>
            <a:off x="8683407" y="3468688"/>
            <a:ext cx="1015603" cy="260350"/>
          </a:xfrm>
          <a:prstGeom prst="rect">
            <a:avLst/>
          </a:prstGeom>
          <a:noFill/>
          <a:ln w="9525">
            <a:noFill/>
            <a:miter lim="800000"/>
            <a:headEnd/>
            <a:tailEnd/>
          </a:ln>
          <a:effectLst/>
        </p:spPr>
        <p:txBody>
          <a:bodyPr>
            <a:spAutoFit/>
          </a:bodyPr>
          <a:lstStyle/>
          <a:p>
            <a:pPr>
              <a:spcBef>
                <a:spcPct val="50000"/>
              </a:spcBef>
            </a:pPr>
            <a:r>
              <a:rPr lang="en-US" altLang="zh-CN" sz="1100" b="0">
                <a:solidFill>
                  <a:schemeClr val="tx1"/>
                </a:solidFill>
                <a:effectLst/>
                <a:ea typeface="宋体" pitchFamily="2" charset="-122"/>
              </a:rPr>
              <a:t>internet</a:t>
            </a:r>
          </a:p>
        </p:txBody>
      </p:sp>
      <p:sp>
        <p:nvSpPr>
          <p:cNvPr id="417903" name="Line 111"/>
          <p:cNvSpPr>
            <a:spLocks noChangeShapeType="1"/>
          </p:cNvSpPr>
          <p:nvPr/>
        </p:nvSpPr>
        <p:spPr bwMode="auto">
          <a:xfrm>
            <a:off x="2490344" y="3582988"/>
            <a:ext cx="101560" cy="0"/>
          </a:xfrm>
          <a:prstGeom prst="line">
            <a:avLst/>
          </a:prstGeom>
          <a:noFill/>
          <a:ln w="9525">
            <a:solidFill>
              <a:schemeClr val="tx1"/>
            </a:solidFill>
            <a:round/>
            <a:headEnd/>
            <a:tailEnd/>
          </a:ln>
          <a:effectLst/>
        </p:spPr>
        <p:txBody>
          <a:bodyPr/>
          <a:lstStyle/>
          <a:p>
            <a:endParaRPr lang="zh-CN" altLang="en-US"/>
          </a:p>
        </p:txBody>
      </p:sp>
      <p:sp>
        <p:nvSpPr>
          <p:cNvPr id="417904" name="Line 112"/>
          <p:cNvSpPr>
            <a:spLocks noChangeShapeType="1"/>
          </p:cNvSpPr>
          <p:nvPr/>
        </p:nvSpPr>
        <p:spPr bwMode="auto">
          <a:xfrm flipH="1">
            <a:off x="3556728" y="3582988"/>
            <a:ext cx="101560" cy="0"/>
          </a:xfrm>
          <a:prstGeom prst="line">
            <a:avLst/>
          </a:prstGeom>
          <a:noFill/>
          <a:ln w="9525">
            <a:solidFill>
              <a:schemeClr val="tx1"/>
            </a:solidFill>
            <a:round/>
            <a:headEnd/>
            <a:tailEnd/>
          </a:ln>
          <a:effectLst/>
        </p:spPr>
        <p:txBody>
          <a:bodyPr/>
          <a:lstStyle/>
          <a:p>
            <a:endParaRPr lang="zh-CN" altLang="en-US"/>
          </a:p>
        </p:txBody>
      </p:sp>
      <p:sp>
        <p:nvSpPr>
          <p:cNvPr id="417905" name="Line 113"/>
          <p:cNvSpPr>
            <a:spLocks noChangeShapeType="1"/>
          </p:cNvSpPr>
          <p:nvPr/>
        </p:nvSpPr>
        <p:spPr bwMode="auto">
          <a:xfrm>
            <a:off x="8531067" y="3582988"/>
            <a:ext cx="101560" cy="0"/>
          </a:xfrm>
          <a:prstGeom prst="line">
            <a:avLst/>
          </a:prstGeom>
          <a:noFill/>
          <a:ln w="9525">
            <a:solidFill>
              <a:schemeClr val="tx1"/>
            </a:solidFill>
            <a:round/>
            <a:headEnd/>
            <a:tailEnd/>
          </a:ln>
          <a:effectLst/>
        </p:spPr>
        <p:txBody>
          <a:bodyPr/>
          <a:lstStyle/>
          <a:p>
            <a:endParaRPr lang="zh-CN" altLang="en-US"/>
          </a:p>
        </p:txBody>
      </p:sp>
      <p:sp>
        <p:nvSpPr>
          <p:cNvPr id="417906" name="Line 114"/>
          <p:cNvSpPr>
            <a:spLocks noChangeShapeType="1"/>
          </p:cNvSpPr>
          <p:nvPr/>
        </p:nvSpPr>
        <p:spPr bwMode="auto">
          <a:xfrm flipH="1">
            <a:off x="9563597" y="3582988"/>
            <a:ext cx="101560" cy="0"/>
          </a:xfrm>
          <a:prstGeom prst="line">
            <a:avLst/>
          </a:prstGeom>
          <a:noFill/>
          <a:ln w="9525">
            <a:solidFill>
              <a:schemeClr val="tx1"/>
            </a:solidFill>
            <a:round/>
            <a:headEnd/>
            <a:tailEnd/>
          </a:ln>
          <a:effectLst/>
        </p:spPr>
        <p:txBody>
          <a:bodyPr/>
          <a:lstStyle/>
          <a:p>
            <a:endParaRPr lang="zh-CN" altLang="en-US"/>
          </a:p>
        </p:txBody>
      </p:sp>
      <p:sp>
        <p:nvSpPr>
          <p:cNvPr id="417907" name="Rectangle 115"/>
          <p:cNvSpPr>
            <a:spLocks noChangeArrowheads="1"/>
          </p:cNvSpPr>
          <p:nvPr/>
        </p:nvSpPr>
        <p:spPr bwMode="auto">
          <a:xfrm>
            <a:off x="914043" y="0"/>
            <a:ext cx="10359152" cy="1143000"/>
          </a:xfrm>
          <a:prstGeom prst="rect">
            <a:avLst/>
          </a:prstGeom>
          <a:noFill/>
          <a:ln w="9525">
            <a:noFill/>
            <a:miter lim="800000"/>
            <a:headEnd/>
            <a:tailEnd/>
          </a:ln>
          <a:effectLst/>
        </p:spPr>
        <p:txBody>
          <a:bodyPr anchor="ctr"/>
          <a:lstStyle/>
          <a:p>
            <a:pPr>
              <a:spcBef>
                <a:spcPct val="0"/>
              </a:spcBef>
            </a:pPr>
            <a:r>
              <a:rPr lang="en-US" altLang="zh-CN" sz="3200" dirty="0" smtClean="0">
                <a:solidFill>
                  <a:srgbClr val="CC0000"/>
                </a:solidFill>
                <a:effectLst/>
                <a:latin typeface="Garamond" pitchFamily="18" charset="0"/>
                <a:ea typeface="宋体" pitchFamily="2" charset="-122"/>
              </a:rPr>
              <a:t>JavaEE </a:t>
            </a:r>
            <a:r>
              <a:rPr lang="en-US" altLang="zh-CN" sz="3200" dirty="0">
                <a:solidFill>
                  <a:srgbClr val="CC0000"/>
                </a:solidFill>
                <a:effectLst/>
                <a:latin typeface="Garamond" pitchFamily="18" charset="0"/>
                <a:ea typeface="宋体" pitchFamily="2" charset="-122"/>
              </a:rPr>
              <a:t>Architecture</a:t>
            </a:r>
            <a:br>
              <a:rPr lang="en-US" altLang="zh-CN" sz="3200" dirty="0">
                <a:solidFill>
                  <a:srgbClr val="CC0000"/>
                </a:solidFill>
                <a:effectLst/>
                <a:latin typeface="Garamond" pitchFamily="18" charset="0"/>
                <a:ea typeface="宋体" pitchFamily="2" charset="-122"/>
              </a:rPr>
            </a:br>
            <a:r>
              <a:rPr lang="en-US" altLang="zh-CN" dirty="0" smtClean="0">
                <a:solidFill>
                  <a:srgbClr val="003399"/>
                </a:solidFill>
                <a:effectLst/>
                <a:ea typeface="宋体" pitchFamily="2" charset="-122"/>
              </a:rPr>
              <a:t>JavaEE </a:t>
            </a:r>
            <a:r>
              <a:rPr lang="en-US" altLang="zh-CN" dirty="0">
                <a:solidFill>
                  <a:srgbClr val="003399"/>
                </a:solidFill>
                <a:effectLst/>
                <a:ea typeface="宋体" pitchFamily="2" charset="-122"/>
              </a:rPr>
              <a:t>– Container Architecture, cont’d.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E50873-32EF-47FE-88C6-FC8697ED17E8}" type="slidenum">
              <a:rPr lang="en-US" altLang="zh-CN"/>
              <a:pPr/>
              <a:t>7</a:t>
            </a:fld>
            <a:endParaRPr lang="en-US" altLang="zh-CN"/>
          </a:p>
        </p:txBody>
      </p:sp>
      <p:sp>
        <p:nvSpPr>
          <p:cNvPr id="433154" name="Rectangle 2"/>
          <p:cNvSpPr>
            <a:spLocks noGrp="1" noChangeArrowheads="1"/>
          </p:cNvSpPr>
          <p:nvPr>
            <p:ph type="body" idx="1"/>
          </p:nvPr>
        </p:nvSpPr>
        <p:spPr>
          <a:xfrm>
            <a:off x="406241" y="1143000"/>
            <a:ext cx="11476316" cy="4662264"/>
          </a:xfrm>
        </p:spPr>
        <p:txBody>
          <a:bodyPr/>
          <a:lstStyle/>
          <a:p>
            <a:pPr marL="609600" indent="-609600"/>
            <a:r>
              <a:rPr lang="en-US" altLang="zh-CN" sz="2600" dirty="0">
                <a:solidFill>
                  <a:srgbClr val="000000"/>
                </a:solidFill>
                <a:ea typeface="Arial Unicode MS" pitchFamily="34" charset="-128"/>
              </a:rPr>
              <a:t>Web Container</a:t>
            </a:r>
          </a:p>
          <a:p>
            <a:pPr marL="1100138" lvl="1" indent="-533400"/>
            <a:r>
              <a:rPr lang="en-US" altLang="zh-CN" sz="2200" dirty="0">
                <a:solidFill>
                  <a:srgbClr val="000000"/>
                </a:solidFill>
                <a:ea typeface="Arial Unicode MS" pitchFamily="34" charset="-128"/>
              </a:rPr>
              <a:t>Manages execution of servlets and JSPs</a:t>
            </a:r>
          </a:p>
          <a:p>
            <a:pPr marL="1100138" lvl="1" indent="-533400"/>
            <a:r>
              <a:rPr lang="en-US" altLang="zh-CN" sz="2200" dirty="0">
                <a:solidFill>
                  <a:srgbClr val="000000"/>
                </a:solidFill>
                <a:ea typeface="Arial Unicode MS" pitchFamily="34" charset="-128"/>
              </a:rPr>
              <a:t>Part of web or application server</a:t>
            </a:r>
          </a:p>
          <a:p>
            <a:pPr marL="1100138" lvl="1" indent="-533400"/>
            <a:r>
              <a:rPr lang="en-US" altLang="zh-CN" sz="2200" dirty="0">
                <a:solidFill>
                  <a:srgbClr val="000000"/>
                </a:solidFill>
                <a:ea typeface="Arial Unicode MS" pitchFamily="34" charset="-128"/>
              </a:rPr>
              <a:t>Supports HTTP </a:t>
            </a:r>
          </a:p>
          <a:p>
            <a:pPr marL="609600" indent="-609600"/>
            <a:r>
              <a:rPr lang="en-US" altLang="zh-CN" sz="2600" dirty="0">
                <a:solidFill>
                  <a:srgbClr val="000000"/>
                </a:solidFill>
                <a:ea typeface="Arial Unicode MS" pitchFamily="34" charset="-128"/>
              </a:rPr>
              <a:t>EJB Container</a:t>
            </a:r>
          </a:p>
          <a:p>
            <a:pPr marL="1100138" lvl="1" indent="-533400"/>
            <a:r>
              <a:rPr lang="en-US" altLang="zh-CN" sz="2200" dirty="0">
                <a:solidFill>
                  <a:srgbClr val="000000"/>
                </a:solidFill>
                <a:ea typeface="Arial Unicode MS" pitchFamily="34" charset="-128"/>
              </a:rPr>
              <a:t>Business Components that contain business logic or rules</a:t>
            </a:r>
          </a:p>
          <a:p>
            <a:pPr marL="1100138" lvl="1" indent="-533400"/>
            <a:r>
              <a:rPr lang="en-US" altLang="zh-CN" sz="2200" dirty="0">
                <a:solidFill>
                  <a:srgbClr val="000000"/>
                </a:solidFill>
                <a:ea typeface="Arial Unicode MS" pitchFamily="34" charset="-128"/>
              </a:rPr>
              <a:t>Two types of EJBs</a:t>
            </a:r>
          </a:p>
          <a:p>
            <a:pPr marL="1366838" lvl="2" indent="-457200"/>
            <a:r>
              <a:rPr lang="en-US" altLang="zh-CN" sz="2000" dirty="0">
                <a:solidFill>
                  <a:srgbClr val="000000"/>
                </a:solidFill>
                <a:ea typeface="Arial Unicode MS" pitchFamily="34" charset="-128"/>
              </a:rPr>
              <a:t>Session Beans – Logic Oriented and deal with handling client requests and data processing</a:t>
            </a:r>
          </a:p>
          <a:p>
            <a:pPr marL="1366838" lvl="2" indent="-457200"/>
            <a:r>
              <a:rPr lang="en-US" altLang="zh-CN" sz="2000" dirty="0">
                <a:solidFill>
                  <a:srgbClr val="000000"/>
                </a:solidFill>
                <a:ea typeface="Arial Unicode MS" pitchFamily="34" charset="-128"/>
              </a:rPr>
              <a:t>Entity Beand – Strongly coupled with data and deal with data access and persistence</a:t>
            </a:r>
          </a:p>
        </p:txBody>
      </p:sp>
      <p:sp>
        <p:nvSpPr>
          <p:cNvPr id="433155" name="Rectangle 3"/>
          <p:cNvSpPr>
            <a:spLocks noChangeArrowheads="1"/>
          </p:cNvSpPr>
          <p:nvPr/>
        </p:nvSpPr>
        <p:spPr bwMode="auto">
          <a:xfrm>
            <a:off x="914043" y="76200"/>
            <a:ext cx="10359152" cy="1143000"/>
          </a:xfrm>
          <a:prstGeom prst="rect">
            <a:avLst/>
          </a:prstGeom>
          <a:noFill/>
          <a:ln w="9525">
            <a:noFill/>
            <a:miter lim="800000"/>
            <a:headEnd/>
            <a:tailEnd/>
          </a:ln>
          <a:effectLst/>
        </p:spPr>
        <p:txBody>
          <a:bodyPr anchor="ctr"/>
          <a:lstStyle/>
          <a:p>
            <a:pPr>
              <a:spcBef>
                <a:spcPct val="0"/>
              </a:spcBef>
            </a:pPr>
            <a:r>
              <a:rPr lang="en-US" altLang="zh-CN" sz="3200" dirty="0" smtClean="0">
                <a:solidFill>
                  <a:srgbClr val="CC0000"/>
                </a:solidFill>
                <a:effectLst/>
                <a:latin typeface="Garamond" pitchFamily="18" charset="0"/>
                <a:ea typeface="宋体" pitchFamily="2" charset="-122"/>
              </a:rPr>
              <a:t>JavaEE </a:t>
            </a:r>
            <a:r>
              <a:rPr lang="en-US" altLang="zh-CN" sz="3200" dirty="0">
                <a:solidFill>
                  <a:srgbClr val="CC0000"/>
                </a:solidFill>
                <a:effectLst/>
                <a:latin typeface="Garamond" pitchFamily="18" charset="0"/>
                <a:ea typeface="宋体" pitchFamily="2" charset="-122"/>
              </a:rPr>
              <a:t>Architecture</a:t>
            </a:r>
            <a:br>
              <a:rPr lang="en-US" altLang="zh-CN" sz="3200" dirty="0">
                <a:solidFill>
                  <a:srgbClr val="CC0000"/>
                </a:solidFill>
                <a:effectLst/>
                <a:latin typeface="Garamond" pitchFamily="18" charset="0"/>
                <a:ea typeface="宋体" pitchFamily="2" charset="-122"/>
              </a:rPr>
            </a:br>
            <a:r>
              <a:rPr lang="en-US" altLang="zh-CN" dirty="0">
                <a:solidFill>
                  <a:srgbClr val="003399"/>
                </a:solidFill>
                <a:effectLst/>
                <a:ea typeface="宋体" pitchFamily="2" charset="-122"/>
              </a:rPr>
              <a:t>Middle Tier Container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fld id="{90DA4BF8-0DD6-4304-B93F-2FAD54B58FBA}" type="slidenum">
              <a:rPr lang="en-US" altLang="zh-CN"/>
              <a:pPr/>
              <a:t>8</a:t>
            </a:fld>
            <a:endParaRPr lang="en-US" altLang="zh-CN"/>
          </a:p>
        </p:txBody>
      </p:sp>
      <p:sp>
        <p:nvSpPr>
          <p:cNvPr id="419842" name="Rectangle 2"/>
          <p:cNvSpPr>
            <a:spLocks noChangeArrowheads="1"/>
          </p:cNvSpPr>
          <p:nvPr/>
        </p:nvSpPr>
        <p:spPr bwMode="auto">
          <a:xfrm>
            <a:off x="914043" y="76200"/>
            <a:ext cx="10359152" cy="1143000"/>
          </a:xfrm>
          <a:prstGeom prst="rect">
            <a:avLst/>
          </a:prstGeom>
          <a:noFill/>
          <a:ln w="9525">
            <a:noFill/>
            <a:miter lim="800000"/>
            <a:headEnd/>
            <a:tailEnd/>
          </a:ln>
          <a:effectLst/>
        </p:spPr>
        <p:txBody>
          <a:bodyPr anchor="ctr"/>
          <a:lstStyle/>
          <a:p>
            <a:pPr>
              <a:spcBef>
                <a:spcPct val="0"/>
              </a:spcBef>
            </a:pPr>
            <a:r>
              <a:rPr lang="en-US" altLang="zh-CN" sz="3200" dirty="0" smtClean="0">
                <a:solidFill>
                  <a:srgbClr val="CC0000"/>
                </a:solidFill>
                <a:effectLst/>
                <a:latin typeface="Garamond" pitchFamily="18" charset="0"/>
                <a:ea typeface="宋体" pitchFamily="2" charset="-122"/>
              </a:rPr>
              <a:t>JavaEE </a:t>
            </a:r>
            <a:r>
              <a:rPr lang="en-US" altLang="zh-CN" sz="3200" dirty="0">
                <a:solidFill>
                  <a:srgbClr val="CC0000"/>
                </a:solidFill>
                <a:effectLst/>
                <a:latin typeface="Garamond" pitchFamily="18" charset="0"/>
                <a:ea typeface="宋体" pitchFamily="2" charset="-122"/>
              </a:rPr>
              <a:t>Architecture</a:t>
            </a:r>
            <a:br>
              <a:rPr lang="en-US" altLang="zh-CN" sz="3200" dirty="0">
                <a:solidFill>
                  <a:srgbClr val="CC0000"/>
                </a:solidFill>
                <a:effectLst/>
                <a:latin typeface="Garamond" pitchFamily="18" charset="0"/>
                <a:ea typeface="宋体" pitchFamily="2" charset="-122"/>
              </a:rPr>
            </a:br>
            <a:r>
              <a:rPr lang="en-US" altLang="zh-CN" dirty="0">
                <a:solidFill>
                  <a:srgbClr val="003399"/>
                </a:solidFill>
                <a:effectLst/>
                <a:ea typeface="宋体" pitchFamily="2" charset="-122"/>
              </a:rPr>
              <a:t>E-Commerce Scenario</a:t>
            </a:r>
          </a:p>
        </p:txBody>
      </p:sp>
      <p:sp>
        <p:nvSpPr>
          <p:cNvPr id="419843" name="Rectangle 3"/>
          <p:cNvSpPr>
            <a:spLocks noChangeArrowheads="1"/>
          </p:cNvSpPr>
          <p:nvPr/>
        </p:nvSpPr>
        <p:spPr bwMode="auto">
          <a:xfrm>
            <a:off x="6440617" y="1647825"/>
            <a:ext cx="2945249" cy="376238"/>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400">
                <a:solidFill>
                  <a:schemeClr val="bg1"/>
                </a:solidFill>
                <a:effectLst/>
                <a:latin typeface="Times New Roman" pitchFamily="18" charset="0"/>
                <a:ea typeface="宋体" pitchFamily="2" charset="-122"/>
              </a:rPr>
              <a:t>WEB </a:t>
            </a:r>
            <a:r>
              <a:rPr lang="en-US" altLang="zh-CN" sz="1400" b="0">
                <a:solidFill>
                  <a:schemeClr val="bg1"/>
                </a:solidFill>
                <a:effectLst/>
                <a:latin typeface="Times New Roman" pitchFamily="18" charset="0"/>
                <a:ea typeface="宋体" pitchFamily="2" charset="-122"/>
              </a:rPr>
              <a:t>Container</a:t>
            </a:r>
          </a:p>
        </p:txBody>
      </p:sp>
      <p:sp>
        <p:nvSpPr>
          <p:cNvPr id="419844" name="Rectangle 4"/>
          <p:cNvSpPr>
            <a:spLocks noChangeArrowheads="1"/>
          </p:cNvSpPr>
          <p:nvPr/>
        </p:nvSpPr>
        <p:spPr bwMode="auto">
          <a:xfrm>
            <a:off x="203121" y="1628775"/>
            <a:ext cx="2234327" cy="1143000"/>
          </a:xfrm>
          <a:prstGeom prst="rect">
            <a:avLst/>
          </a:prstGeom>
          <a:noFill/>
          <a:ln w="9525">
            <a:noFill/>
            <a:miter lim="800000"/>
            <a:headEnd/>
            <a:tailEnd/>
          </a:ln>
          <a:effectLst/>
        </p:spPr>
        <p:txBody>
          <a:bodyPr wrap="none" anchor="ctr"/>
          <a:lstStyle/>
          <a:p>
            <a:endParaRPr lang="zh-CN" altLang="en-US"/>
          </a:p>
        </p:txBody>
      </p:sp>
      <p:sp>
        <p:nvSpPr>
          <p:cNvPr id="419845" name="Rectangle 5"/>
          <p:cNvSpPr>
            <a:spLocks noChangeArrowheads="1"/>
          </p:cNvSpPr>
          <p:nvPr/>
        </p:nvSpPr>
        <p:spPr bwMode="auto">
          <a:xfrm>
            <a:off x="6440617" y="2028825"/>
            <a:ext cx="2945249" cy="1219200"/>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400">
                <a:solidFill>
                  <a:schemeClr val="bg1"/>
                </a:solidFill>
                <a:effectLst/>
                <a:latin typeface="Times New Roman" pitchFamily="18" charset="0"/>
                <a:ea typeface="宋体" pitchFamily="2" charset="-122"/>
              </a:rPr>
              <a:t>WEB </a:t>
            </a:r>
            <a:r>
              <a:rPr lang="en-US" altLang="zh-CN" sz="1400" b="0">
                <a:solidFill>
                  <a:schemeClr val="bg1"/>
                </a:solidFill>
                <a:effectLst/>
                <a:latin typeface="Times New Roman" pitchFamily="18" charset="0"/>
                <a:ea typeface="宋体" pitchFamily="2" charset="-122"/>
              </a:rPr>
              <a:t>Container </a:t>
            </a:r>
          </a:p>
        </p:txBody>
      </p:sp>
      <p:sp>
        <p:nvSpPr>
          <p:cNvPr id="419846" name="AutoShape 6"/>
          <p:cNvSpPr>
            <a:spLocks noChangeArrowheads="1"/>
          </p:cNvSpPr>
          <p:nvPr/>
        </p:nvSpPr>
        <p:spPr bwMode="auto">
          <a:xfrm>
            <a:off x="6597189" y="2181225"/>
            <a:ext cx="2742129" cy="990600"/>
          </a:xfrm>
          <a:prstGeom prst="flowChartPreparation">
            <a:avLst/>
          </a:prstGeom>
          <a:solidFill>
            <a:srgbClr val="FFFFFF"/>
          </a:solidFill>
          <a:ln w="9525">
            <a:solidFill>
              <a:schemeClr val="tx1"/>
            </a:solidFill>
            <a:miter lim="800000"/>
            <a:headEnd/>
            <a:tailEnd/>
          </a:ln>
          <a:effectLst/>
        </p:spPr>
        <p:txBody>
          <a:bodyPr anchorCtr="1"/>
          <a:lstStyle/>
          <a:p>
            <a:pPr algn="ctr"/>
            <a:r>
              <a:rPr lang="en-US" altLang="zh-CN" sz="1000">
                <a:solidFill>
                  <a:schemeClr val="tx1"/>
                </a:solidFill>
                <a:effectLst/>
                <a:ea typeface="宋体" pitchFamily="2" charset="-122"/>
              </a:rPr>
              <a:t>OrderManager Application</a:t>
            </a:r>
          </a:p>
        </p:txBody>
      </p:sp>
      <p:grpSp>
        <p:nvGrpSpPr>
          <p:cNvPr id="2" name="Group 7"/>
          <p:cNvGrpSpPr>
            <a:grpSpLocks/>
          </p:cNvGrpSpPr>
          <p:nvPr/>
        </p:nvGrpSpPr>
        <p:grpSpPr bwMode="auto">
          <a:xfrm>
            <a:off x="101560" y="2276475"/>
            <a:ext cx="1828086" cy="838200"/>
            <a:chOff x="96" y="1776"/>
            <a:chExt cx="1008" cy="528"/>
          </a:xfrm>
        </p:grpSpPr>
        <p:sp>
          <p:nvSpPr>
            <p:cNvPr id="419848" name="Rectangle 8"/>
            <p:cNvSpPr>
              <a:spLocks noChangeArrowheads="1"/>
            </p:cNvSpPr>
            <p:nvPr/>
          </p:nvSpPr>
          <p:spPr bwMode="auto">
            <a:xfrm>
              <a:off x="96" y="1776"/>
              <a:ext cx="1008" cy="192"/>
            </a:xfrm>
            <a:prstGeom prst="rect">
              <a:avLst/>
            </a:prstGeom>
            <a:solidFill>
              <a:schemeClr val="tx1"/>
            </a:solidFill>
            <a:ln w="9525">
              <a:solidFill>
                <a:schemeClr val="tx1"/>
              </a:solidFill>
              <a:miter lim="800000"/>
              <a:headEnd/>
              <a:tailEnd/>
            </a:ln>
            <a:effectLst/>
          </p:spPr>
          <p:txBody>
            <a:bodyPr wrap="none" anchor="ctr"/>
            <a:lstStyle/>
            <a:p>
              <a:pPr algn="ctr"/>
              <a:r>
                <a:rPr lang="en-US" altLang="zh-CN" sz="1000">
                  <a:solidFill>
                    <a:schemeClr val="bg1"/>
                  </a:solidFill>
                  <a:effectLst/>
                  <a:ea typeface="宋体" pitchFamily="2" charset="-122"/>
                </a:rPr>
                <a:t>Application</a:t>
              </a:r>
              <a:r>
                <a:rPr lang="en-US" altLang="zh-CN" sz="1000">
                  <a:effectLst/>
                  <a:ea typeface="宋体" pitchFamily="2" charset="-122"/>
                </a:rPr>
                <a:t> </a:t>
              </a:r>
              <a:r>
                <a:rPr lang="en-US" altLang="zh-CN" sz="1000">
                  <a:solidFill>
                    <a:schemeClr val="bg1"/>
                  </a:solidFill>
                  <a:effectLst/>
                  <a:ea typeface="宋体" pitchFamily="2" charset="-122"/>
                </a:rPr>
                <a:t>Container</a:t>
              </a:r>
            </a:p>
          </p:txBody>
        </p:sp>
        <p:sp>
          <p:nvSpPr>
            <p:cNvPr id="419849" name="Rectangle 9"/>
            <p:cNvSpPr>
              <a:spLocks noChangeArrowheads="1"/>
            </p:cNvSpPr>
            <p:nvPr/>
          </p:nvSpPr>
          <p:spPr bwMode="auto">
            <a:xfrm>
              <a:off x="96" y="1968"/>
              <a:ext cx="1008" cy="336"/>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19850" name="AutoShape 10"/>
            <p:cNvSpPr>
              <a:spLocks noChangeArrowheads="1"/>
            </p:cNvSpPr>
            <p:nvPr/>
          </p:nvSpPr>
          <p:spPr bwMode="auto">
            <a:xfrm>
              <a:off x="144" y="2016"/>
              <a:ext cx="877" cy="241"/>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200" b="0">
                  <a:solidFill>
                    <a:schemeClr val="tx1"/>
                  </a:solidFill>
                  <a:effectLst/>
                  <a:ea typeface="宋体" pitchFamily="2" charset="-122"/>
                </a:rPr>
                <a:t>ClientApp</a:t>
              </a:r>
            </a:p>
          </p:txBody>
        </p:sp>
        <p:sp>
          <p:nvSpPr>
            <p:cNvPr id="419851" name="Line 11"/>
            <p:cNvSpPr>
              <a:spLocks noChangeShapeType="1"/>
            </p:cNvSpPr>
            <p:nvPr/>
          </p:nvSpPr>
          <p:spPr bwMode="auto">
            <a:xfrm>
              <a:off x="1008" y="2112"/>
              <a:ext cx="48" cy="48"/>
            </a:xfrm>
            <a:prstGeom prst="line">
              <a:avLst/>
            </a:prstGeom>
            <a:noFill/>
            <a:ln w="9525">
              <a:noFill/>
              <a:round/>
              <a:headEnd type="triangle" w="med" len="med"/>
              <a:tailEnd type="triangle" w="med" len="med"/>
            </a:ln>
            <a:effectLst/>
          </p:spPr>
          <p:txBody>
            <a:bodyPr wrap="none">
              <a:spAutoFit/>
            </a:bodyPr>
            <a:lstStyle/>
            <a:p>
              <a:endParaRPr lang="zh-CN" altLang="en-US"/>
            </a:p>
          </p:txBody>
        </p:sp>
      </p:grpSp>
      <p:sp>
        <p:nvSpPr>
          <p:cNvPr id="419852" name="Rectangle 12"/>
          <p:cNvSpPr>
            <a:spLocks noChangeArrowheads="1"/>
          </p:cNvSpPr>
          <p:nvPr/>
        </p:nvSpPr>
        <p:spPr bwMode="auto">
          <a:xfrm>
            <a:off x="2695581" y="1138239"/>
            <a:ext cx="3508063" cy="376237"/>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400">
                <a:solidFill>
                  <a:schemeClr val="bg1"/>
                </a:solidFill>
                <a:effectLst/>
                <a:latin typeface="Times New Roman" pitchFamily="18" charset="0"/>
                <a:ea typeface="宋体" pitchFamily="2" charset="-122"/>
              </a:rPr>
              <a:t>WEB </a:t>
            </a:r>
            <a:r>
              <a:rPr lang="en-US" altLang="zh-CN" sz="1400" b="0">
                <a:solidFill>
                  <a:schemeClr val="bg1"/>
                </a:solidFill>
                <a:effectLst/>
                <a:latin typeface="Times New Roman" pitchFamily="18" charset="0"/>
                <a:ea typeface="宋体" pitchFamily="2" charset="-122"/>
              </a:rPr>
              <a:t>Container</a:t>
            </a:r>
          </a:p>
        </p:txBody>
      </p:sp>
      <p:sp>
        <p:nvSpPr>
          <p:cNvPr id="419853" name="Rectangle 13"/>
          <p:cNvSpPr>
            <a:spLocks noChangeArrowheads="1"/>
          </p:cNvSpPr>
          <p:nvPr/>
        </p:nvSpPr>
        <p:spPr bwMode="auto">
          <a:xfrm>
            <a:off x="2695581" y="1476376"/>
            <a:ext cx="3508063" cy="2409825"/>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400">
                <a:solidFill>
                  <a:schemeClr val="bg1"/>
                </a:solidFill>
                <a:effectLst/>
                <a:latin typeface="Times New Roman" pitchFamily="18" charset="0"/>
                <a:ea typeface="宋体" pitchFamily="2" charset="-122"/>
              </a:rPr>
              <a:t>WEB </a:t>
            </a:r>
            <a:r>
              <a:rPr lang="en-US" altLang="zh-CN" sz="1400" b="0">
                <a:solidFill>
                  <a:schemeClr val="bg1"/>
                </a:solidFill>
                <a:effectLst/>
                <a:latin typeface="Times New Roman" pitchFamily="18" charset="0"/>
                <a:ea typeface="宋体" pitchFamily="2" charset="-122"/>
              </a:rPr>
              <a:t>Container</a:t>
            </a:r>
          </a:p>
        </p:txBody>
      </p:sp>
      <p:sp>
        <p:nvSpPr>
          <p:cNvPr id="419854" name="AutoShape 14"/>
          <p:cNvSpPr>
            <a:spLocks noChangeArrowheads="1"/>
          </p:cNvSpPr>
          <p:nvPr/>
        </p:nvSpPr>
        <p:spPr bwMode="auto">
          <a:xfrm>
            <a:off x="2945249" y="1628776"/>
            <a:ext cx="2632105" cy="2105025"/>
          </a:xfrm>
          <a:prstGeom prst="flowChartPreparation">
            <a:avLst/>
          </a:prstGeom>
          <a:solidFill>
            <a:srgbClr val="FFFFFF"/>
          </a:solidFill>
          <a:ln w="9525">
            <a:solidFill>
              <a:schemeClr val="tx1"/>
            </a:solidFill>
            <a:miter lim="800000"/>
            <a:headEnd/>
            <a:tailEnd/>
          </a:ln>
          <a:effectLst/>
        </p:spPr>
        <p:txBody>
          <a:bodyPr/>
          <a:lstStyle/>
          <a:p>
            <a:pPr algn="ctr"/>
            <a:r>
              <a:rPr lang="en-US" altLang="zh-CN" sz="1000">
                <a:solidFill>
                  <a:schemeClr val="tx1"/>
                </a:solidFill>
                <a:effectLst/>
                <a:ea typeface="宋体" pitchFamily="2" charset="-122"/>
              </a:rPr>
              <a:t>Shopping Cart Application</a:t>
            </a:r>
          </a:p>
        </p:txBody>
      </p:sp>
      <p:sp>
        <p:nvSpPr>
          <p:cNvPr id="419855" name="AutoShape 15"/>
          <p:cNvSpPr>
            <a:spLocks noChangeArrowheads="1"/>
          </p:cNvSpPr>
          <p:nvPr/>
        </p:nvSpPr>
        <p:spPr bwMode="auto">
          <a:xfrm>
            <a:off x="3440357" y="2659063"/>
            <a:ext cx="1656703" cy="273050"/>
          </a:xfrm>
          <a:prstGeom prst="roundRect">
            <a:avLst>
              <a:gd name="adj" fmla="val 16667"/>
            </a:avLst>
          </a:prstGeom>
          <a:noFill/>
          <a:ln w="9525">
            <a:solidFill>
              <a:schemeClr val="tx1"/>
            </a:solidFill>
            <a:round/>
            <a:headEnd/>
            <a:tailEnd/>
          </a:ln>
          <a:effectLst/>
        </p:spPr>
        <p:txBody>
          <a:bodyPr anchor="ctr">
            <a:spAutoFit/>
          </a:bodyPr>
          <a:lstStyle/>
          <a:p>
            <a:pPr algn="ctr"/>
            <a:r>
              <a:rPr lang="en-US" altLang="zh-CN" sz="1000">
                <a:solidFill>
                  <a:schemeClr val="tx1"/>
                </a:solidFill>
                <a:effectLst/>
                <a:ea typeface="宋体" pitchFamily="2" charset="-122"/>
              </a:rPr>
              <a:t>Process Servlet</a:t>
            </a:r>
          </a:p>
        </p:txBody>
      </p:sp>
      <p:sp>
        <p:nvSpPr>
          <p:cNvPr id="419856" name="Text Box 16"/>
          <p:cNvSpPr txBox="1">
            <a:spLocks noChangeArrowheads="1"/>
          </p:cNvSpPr>
          <p:nvPr/>
        </p:nvSpPr>
        <p:spPr bwMode="auto">
          <a:xfrm>
            <a:off x="2035679" y="2492376"/>
            <a:ext cx="551753" cy="246221"/>
          </a:xfrm>
          <a:prstGeom prst="rect">
            <a:avLst/>
          </a:prstGeom>
          <a:noFill/>
          <a:ln w="9525">
            <a:noFill/>
            <a:miter lim="800000"/>
            <a:headEnd/>
            <a:tailEnd/>
          </a:ln>
          <a:effectLst/>
        </p:spPr>
        <p:txBody>
          <a:bodyPr wrap="none">
            <a:spAutoFit/>
          </a:bodyPr>
          <a:lstStyle/>
          <a:p>
            <a:pPr algn="ctr"/>
            <a:r>
              <a:rPr lang="en-US" altLang="zh-CN" sz="1000">
                <a:solidFill>
                  <a:schemeClr val="tx1"/>
                </a:solidFill>
                <a:effectLst/>
                <a:ea typeface="宋体" pitchFamily="2" charset="-122"/>
              </a:rPr>
              <a:t>Order</a:t>
            </a:r>
          </a:p>
        </p:txBody>
      </p:sp>
      <p:sp>
        <p:nvSpPr>
          <p:cNvPr id="419857" name="Line 17"/>
          <p:cNvSpPr>
            <a:spLocks noChangeShapeType="1"/>
          </p:cNvSpPr>
          <p:nvPr/>
        </p:nvSpPr>
        <p:spPr bwMode="auto">
          <a:xfrm>
            <a:off x="2742129" y="3429000"/>
            <a:ext cx="1929646" cy="0"/>
          </a:xfrm>
          <a:prstGeom prst="line">
            <a:avLst/>
          </a:prstGeom>
          <a:noFill/>
          <a:ln w="9525">
            <a:noFill/>
            <a:round/>
            <a:headEnd type="triangle" w="med" len="med"/>
            <a:tailEnd type="triangle" w="med" len="med"/>
          </a:ln>
          <a:effectLst/>
        </p:spPr>
        <p:txBody>
          <a:bodyPr wrap="none" anchor="ctr">
            <a:spAutoFit/>
          </a:bodyPr>
          <a:lstStyle/>
          <a:p>
            <a:endParaRPr lang="zh-CN" altLang="en-US"/>
          </a:p>
        </p:txBody>
      </p:sp>
      <p:sp>
        <p:nvSpPr>
          <p:cNvPr id="419858" name="Line 18"/>
          <p:cNvSpPr>
            <a:spLocks noChangeShapeType="1"/>
          </p:cNvSpPr>
          <p:nvPr/>
        </p:nvSpPr>
        <p:spPr bwMode="auto">
          <a:xfrm>
            <a:off x="1929646" y="2695575"/>
            <a:ext cx="1015603" cy="0"/>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sp>
        <p:nvSpPr>
          <p:cNvPr id="419859" name="Rectangle 19"/>
          <p:cNvSpPr>
            <a:spLocks noChangeArrowheads="1"/>
          </p:cNvSpPr>
          <p:nvPr/>
        </p:nvSpPr>
        <p:spPr bwMode="auto">
          <a:xfrm>
            <a:off x="2594020" y="2939534"/>
            <a:ext cx="7007662" cy="369332"/>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19860" name="Rectangle 20"/>
          <p:cNvSpPr>
            <a:spLocks noChangeArrowheads="1"/>
          </p:cNvSpPr>
          <p:nvPr/>
        </p:nvSpPr>
        <p:spPr bwMode="auto">
          <a:xfrm>
            <a:off x="6339056" y="1143001"/>
            <a:ext cx="3148370" cy="352425"/>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400">
                <a:solidFill>
                  <a:schemeClr val="tx1"/>
                </a:solidFill>
                <a:effectLst/>
                <a:latin typeface="Times New Roman" pitchFamily="18" charset="0"/>
                <a:ea typeface="宋体" pitchFamily="2" charset="-122"/>
              </a:rPr>
              <a:t>J2EE Server</a:t>
            </a:r>
          </a:p>
        </p:txBody>
      </p:sp>
      <p:sp>
        <p:nvSpPr>
          <p:cNvPr id="419861" name="Rectangle 21"/>
          <p:cNvSpPr>
            <a:spLocks noChangeArrowheads="1"/>
          </p:cNvSpPr>
          <p:nvPr/>
        </p:nvSpPr>
        <p:spPr bwMode="auto">
          <a:xfrm>
            <a:off x="6339056" y="1495425"/>
            <a:ext cx="3148370" cy="3505200"/>
          </a:xfrm>
          <a:prstGeom prst="rect">
            <a:avLst/>
          </a:prstGeom>
          <a:noFill/>
          <a:ln w="9525">
            <a:solidFill>
              <a:schemeClr val="tx1"/>
            </a:solidFill>
            <a:miter lim="800000"/>
            <a:headEnd/>
            <a:tailEnd/>
          </a:ln>
          <a:effectLst/>
        </p:spPr>
        <p:txBody>
          <a:bodyPr wrap="none" anchor="ctr"/>
          <a:lstStyle/>
          <a:p>
            <a:endParaRPr lang="zh-CN" altLang="en-US"/>
          </a:p>
        </p:txBody>
      </p:sp>
      <p:sp>
        <p:nvSpPr>
          <p:cNvPr id="419862" name="Rectangle 22"/>
          <p:cNvSpPr>
            <a:spLocks noChangeArrowheads="1"/>
          </p:cNvSpPr>
          <p:nvPr/>
        </p:nvSpPr>
        <p:spPr bwMode="auto">
          <a:xfrm>
            <a:off x="6440617" y="3324225"/>
            <a:ext cx="2945249" cy="381000"/>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400">
                <a:solidFill>
                  <a:schemeClr val="bg1"/>
                </a:solidFill>
                <a:effectLst/>
                <a:latin typeface="Times New Roman" pitchFamily="18" charset="0"/>
                <a:ea typeface="宋体" pitchFamily="2" charset="-122"/>
              </a:rPr>
              <a:t>EJB </a:t>
            </a:r>
            <a:r>
              <a:rPr lang="en-US" altLang="zh-CN" sz="1400" b="0">
                <a:solidFill>
                  <a:schemeClr val="bg1"/>
                </a:solidFill>
                <a:effectLst/>
                <a:latin typeface="Times New Roman" pitchFamily="18" charset="0"/>
                <a:ea typeface="宋体" pitchFamily="2" charset="-122"/>
              </a:rPr>
              <a:t>Container</a:t>
            </a:r>
          </a:p>
        </p:txBody>
      </p:sp>
      <p:sp>
        <p:nvSpPr>
          <p:cNvPr id="419863" name="Rectangle 23"/>
          <p:cNvSpPr>
            <a:spLocks noChangeArrowheads="1"/>
          </p:cNvSpPr>
          <p:nvPr/>
        </p:nvSpPr>
        <p:spPr bwMode="auto">
          <a:xfrm>
            <a:off x="6440617" y="3705225"/>
            <a:ext cx="2945249" cy="1219200"/>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400">
                <a:solidFill>
                  <a:schemeClr val="bg1"/>
                </a:solidFill>
                <a:effectLst/>
                <a:latin typeface="Times New Roman" pitchFamily="18" charset="0"/>
                <a:ea typeface="宋体" pitchFamily="2" charset="-122"/>
              </a:rPr>
              <a:t>WEB </a:t>
            </a:r>
            <a:r>
              <a:rPr lang="en-US" altLang="zh-CN" sz="1400" b="0">
                <a:solidFill>
                  <a:schemeClr val="bg1"/>
                </a:solidFill>
                <a:effectLst/>
                <a:latin typeface="Times New Roman" pitchFamily="18" charset="0"/>
                <a:ea typeface="宋体" pitchFamily="2" charset="-122"/>
              </a:rPr>
              <a:t>Container </a:t>
            </a:r>
          </a:p>
        </p:txBody>
      </p:sp>
      <p:sp>
        <p:nvSpPr>
          <p:cNvPr id="419864" name="AutoShape 24"/>
          <p:cNvSpPr>
            <a:spLocks noChangeArrowheads="1"/>
          </p:cNvSpPr>
          <p:nvPr/>
        </p:nvSpPr>
        <p:spPr bwMode="auto">
          <a:xfrm>
            <a:off x="6542177" y="3781425"/>
            <a:ext cx="2742129" cy="1066800"/>
          </a:xfrm>
          <a:prstGeom prst="flowChartPreparation">
            <a:avLst/>
          </a:prstGeom>
          <a:solidFill>
            <a:srgbClr val="FFFFFF"/>
          </a:solidFill>
          <a:ln w="9525">
            <a:solidFill>
              <a:schemeClr val="tx1"/>
            </a:solidFill>
            <a:miter lim="800000"/>
            <a:headEnd/>
            <a:tailEnd/>
          </a:ln>
          <a:effectLst/>
        </p:spPr>
        <p:txBody>
          <a:bodyPr wrap="none" anchor="ctr"/>
          <a:lstStyle/>
          <a:p>
            <a:pPr algn="ctr"/>
            <a:endParaRPr lang="zh-CN" altLang="zh-CN" sz="1200" b="0">
              <a:solidFill>
                <a:schemeClr val="tx1"/>
              </a:solidFill>
              <a:effectLst/>
            </a:endParaRPr>
          </a:p>
        </p:txBody>
      </p:sp>
      <p:sp>
        <p:nvSpPr>
          <p:cNvPr id="419865" name="AutoShape 25"/>
          <p:cNvSpPr>
            <a:spLocks noChangeArrowheads="1"/>
          </p:cNvSpPr>
          <p:nvPr/>
        </p:nvSpPr>
        <p:spPr bwMode="auto">
          <a:xfrm>
            <a:off x="7064791" y="4389439"/>
            <a:ext cx="1696904" cy="306387"/>
          </a:xfrm>
          <a:prstGeom prst="roundRect">
            <a:avLst>
              <a:gd name="adj" fmla="val 16667"/>
            </a:avLst>
          </a:prstGeom>
          <a:noFill/>
          <a:ln w="9525">
            <a:solidFill>
              <a:schemeClr val="tx1"/>
            </a:solidFill>
            <a:round/>
            <a:headEnd/>
            <a:tailEnd/>
          </a:ln>
          <a:effectLst/>
        </p:spPr>
        <p:txBody>
          <a:bodyPr anchor="ctr">
            <a:spAutoFit/>
          </a:bodyPr>
          <a:lstStyle/>
          <a:p>
            <a:pPr algn="ctr"/>
            <a:r>
              <a:rPr lang="en-US" altLang="zh-CN" sz="1200" b="0">
                <a:solidFill>
                  <a:schemeClr val="tx1"/>
                </a:solidFill>
                <a:effectLst/>
                <a:ea typeface="宋体" pitchFamily="2" charset="-122"/>
              </a:rPr>
              <a:t>Order EJB</a:t>
            </a:r>
          </a:p>
        </p:txBody>
      </p:sp>
      <p:sp>
        <p:nvSpPr>
          <p:cNvPr id="419866" name="Text Box 26"/>
          <p:cNvSpPr txBox="1">
            <a:spLocks noChangeArrowheads="1"/>
          </p:cNvSpPr>
          <p:nvPr/>
        </p:nvSpPr>
        <p:spPr bwMode="auto">
          <a:xfrm>
            <a:off x="7130381" y="4010025"/>
            <a:ext cx="1544563" cy="304800"/>
          </a:xfrm>
          <a:prstGeom prst="rect">
            <a:avLst/>
          </a:prstGeom>
          <a:noFill/>
          <a:ln w="9525">
            <a:noFill/>
            <a:miter lim="800000"/>
            <a:headEnd/>
            <a:tailEnd/>
          </a:ln>
          <a:effectLst/>
        </p:spPr>
        <p:txBody>
          <a:bodyPr>
            <a:spAutoFit/>
          </a:bodyPr>
          <a:lstStyle/>
          <a:p>
            <a:pPr algn="ctr">
              <a:spcBef>
                <a:spcPct val="0"/>
              </a:spcBef>
            </a:pPr>
            <a:endParaRPr lang="zh-CN" altLang="zh-CN" sz="1400">
              <a:solidFill>
                <a:schemeClr val="bg1"/>
              </a:solidFill>
              <a:effectLst/>
              <a:latin typeface="Times New Roman" pitchFamily="18" charset="0"/>
            </a:endParaRPr>
          </a:p>
        </p:txBody>
      </p:sp>
      <p:sp>
        <p:nvSpPr>
          <p:cNvPr id="419867" name="Text Box 27"/>
          <p:cNvSpPr txBox="1">
            <a:spLocks noChangeArrowheads="1"/>
          </p:cNvSpPr>
          <p:nvPr/>
        </p:nvSpPr>
        <p:spPr bwMode="auto">
          <a:xfrm>
            <a:off x="7151539" y="3827464"/>
            <a:ext cx="1523405" cy="396875"/>
          </a:xfrm>
          <a:prstGeom prst="rect">
            <a:avLst/>
          </a:prstGeom>
          <a:solidFill>
            <a:srgbClr val="FFFFFF"/>
          </a:solidFill>
          <a:ln w="9525">
            <a:noFill/>
            <a:miter lim="800000"/>
            <a:headEnd/>
            <a:tailEnd/>
          </a:ln>
          <a:effectLst/>
        </p:spPr>
        <p:txBody>
          <a:bodyPr>
            <a:spAutoFit/>
          </a:bodyPr>
          <a:lstStyle/>
          <a:p>
            <a:pPr algn="ctr">
              <a:spcBef>
                <a:spcPct val="50000"/>
              </a:spcBef>
            </a:pPr>
            <a:r>
              <a:rPr lang="en-US" altLang="zh-CN" sz="1000">
                <a:solidFill>
                  <a:schemeClr val="tx1"/>
                </a:solidFill>
                <a:effectLst/>
                <a:latin typeface="Times New Roman" pitchFamily="18" charset="0"/>
                <a:ea typeface="宋体" pitchFamily="2" charset="-122"/>
              </a:rPr>
              <a:t>Order Manager EJBApplication</a:t>
            </a:r>
          </a:p>
        </p:txBody>
      </p:sp>
      <p:sp>
        <p:nvSpPr>
          <p:cNvPr id="419868" name="Rectangle 28"/>
          <p:cNvSpPr>
            <a:spLocks noChangeArrowheads="1"/>
          </p:cNvSpPr>
          <p:nvPr/>
        </p:nvSpPr>
        <p:spPr bwMode="auto">
          <a:xfrm>
            <a:off x="10676528" y="2266950"/>
            <a:ext cx="1218724" cy="381000"/>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000">
                <a:solidFill>
                  <a:schemeClr val="tx1"/>
                </a:solidFill>
                <a:effectLst/>
                <a:latin typeface="Times New Roman" pitchFamily="18" charset="0"/>
                <a:ea typeface="宋体" pitchFamily="2" charset="-122"/>
              </a:rPr>
              <a:t>Supplier Server</a:t>
            </a:r>
          </a:p>
        </p:txBody>
      </p:sp>
      <p:sp>
        <p:nvSpPr>
          <p:cNvPr id="419869" name="AutoShape 29"/>
          <p:cNvSpPr>
            <a:spLocks noChangeArrowheads="1"/>
          </p:cNvSpPr>
          <p:nvPr/>
        </p:nvSpPr>
        <p:spPr bwMode="auto">
          <a:xfrm>
            <a:off x="7096527" y="2635370"/>
            <a:ext cx="1743452" cy="442674"/>
          </a:xfrm>
          <a:prstGeom prst="roundRect">
            <a:avLst>
              <a:gd name="adj" fmla="val 16667"/>
            </a:avLst>
          </a:prstGeom>
          <a:noFill/>
          <a:ln w="9525">
            <a:solidFill>
              <a:schemeClr val="tx1"/>
            </a:solidFill>
            <a:round/>
            <a:headEnd/>
            <a:tailEnd/>
          </a:ln>
          <a:effectLst/>
        </p:spPr>
        <p:txBody>
          <a:bodyPr anchor="ctr">
            <a:spAutoFit/>
          </a:bodyPr>
          <a:lstStyle/>
          <a:p>
            <a:pPr algn="ctr"/>
            <a:r>
              <a:rPr lang="en-US" altLang="zh-CN" sz="1000">
                <a:solidFill>
                  <a:schemeClr val="tx1"/>
                </a:solidFill>
                <a:effectLst/>
                <a:ea typeface="宋体" pitchFamily="2" charset="-122"/>
              </a:rPr>
              <a:t>Order Manager</a:t>
            </a:r>
          </a:p>
          <a:p>
            <a:pPr algn="ctr"/>
            <a:r>
              <a:rPr lang="en-US" altLang="zh-CN" sz="1000">
                <a:solidFill>
                  <a:schemeClr val="tx1"/>
                </a:solidFill>
                <a:effectLst/>
                <a:ea typeface="宋体" pitchFamily="2" charset="-122"/>
              </a:rPr>
              <a:t>Servlet</a:t>
            </a:r>
          </a:p>
        </p:txBody>
      </p:sp>
      <p:sp>
        <p:nvSpPr>
          <p:cNvPr id="419870" name="Rectangle 30"/>
          <p:cNvSpPr>
            <a:spLocks noChangeArrowheads="1"/>
          </p:cNvSpPr>
          <p:nvPr/>
        </p:nvSpPr>
        <p:spPr bwMode="auto">
          <a:xfrm>
            <a:off x="10676528" y="2647951"/>
            <a:ext cx="1218724" cy="333375"/>
          </a:xfrm>
          <a:prstGeom prst="rect">
            <a:avLst/>
          </a:prstGeom>
          <a:noFill/>
          <a:ln w="9525">
            <a:solidFill>
              <a:schemeClr val="tx1"/>
            </a:solidFill>
            <a:miter lim="800000"/>
            <a:headEnd/>
            <a:tailEnd/>
          </a:ln>
          <a:effectLst/>
        </p:spPr>
        <p:txBody>
          <a:bodyPr wrap="none" anchor="ctr"/>
          <a:lstStyle/>
          <a:p>
            <a:endParaRPr lang="zh-CN" altLang="en-US"/>
          </a:p>
        </p:txBody>
      </p:sp>
      <p:sp>
        <p:nvSpPr>
          <p:cNvPr id="419871" name="Line 31"/>
          <p:cNvSpPr>
            <a:spLocks noChangeShapeType="1"/>
          </p:cNvSpPr>
          <p:nvPr/>
        </p:nvSpPr>
        <p:spPr bwMode="auto">
          <a:xfrm>
            <a:off x="7909010" y="3019425"/>
            <a:ext cx="0" cy="137160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19872" name="Line 32"/>
          <p:cNvSpPr>
            <a:spLocks noChangeShapeType="1"/>
          </p:cNvSpPr>
          <p:nvPr/>
        </p:nvSpPr>
        <p:spPr bwMode="auto">
          <a:xfrm rot="1160373" flipV="1">
            <a:off x="5596397" y="2884488"/>
            <a:ext cx="1193334" cy="182880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19873" name="Text Box 33"/>
          <p:cNvSpPr txBox="1">
            <a:spLocks noChangeArrowheads="1"/>
          </p:cNvSpPr>
          <p:nvPr/>
        </p:nvSpPr>
        <p:spPr bwMode="auto">
          <a:xfrm>
            <a:off x="9674428" y="2473326"/>
            <a:ext cx="912429" cy="400110"/>
          </a:xfrm>
          <a:prstGeom prst="rect">
            <a:avLst/>
          </a:prstGeom>
          <a:noFill/>
          <a:ln w="9525">
            <a:noFill/>
            <a:miter lim="800000"/>
            <a:headEnd/>
            <a:tailEnd/>
          </a:ln>
          <a:effectLst/>
        </p:spPr>
        <p:txBody>
          <a:bodyPr wrap="none">
            <a:spAutoFit/>
          </a:bodyPr>
          <a:lstStyle/>
          <a:p>
            <a:pPr algn="ctr">
              <a:spcBef>
                <a:spcPct val="0"/>
              </a:spcBef>
            </a:pPr>
            <a:r>
              <a:rPr lang="en-US" altLang="zh-CN" sz="1000">
                <a:solidFill>
                  <a:schemeClr val="tx1"/>
                </a:solidFill>
                <a:effectLst/>
                <a:ea typeface="宋体" pitchFamily="2" charset="-122"/>
              </a:rPr>
              <a:t>StockOrder</a:t>
            </a:r>
          </a:p>
          <a:p>
            <a:pPr algn="ctr">
              <a:spcBef>
                <a:spcPct val="0"/>
              </a:spcBef>
            </a:pPr>
            <a:r>
              <a:rPr lang="en-US" altLang="zh-CN" sz="1000">
                <a:solidFill>
                  <a:schemeClr val="tx1"/>
                </a:solidFill>
                <a:effectLst/>
                <a:ea typeface="宋体" pitchFamily="2" charset="-122"/>
              </a:rPr>
              <a:t>(XML)</a:t>
            </a:r>
          </a:p>
        </p:txBody>
      </p:sp>
      <p:sp>
        <p:nvSpPr>
          <p:cNvPr id="419874" name="AutoShape 34"/>
          <p:cNvSpPr>
            <a:spLocks noChangeArrowheads="1"/>
          </p:cNvSpPr>
          <p:nvPr/>
        </p:nvSpPr>
        <p:spPr bwMode="auto">
          <a:xfrm>
            <a:off x="3922767" y="4267200"/>
            <a:ext cx="1320284" cy="762000"/>
          </a:xfrm>
          <a:prstGeom prst="flowChartMagneticDisk">
            <a:avLst/>
          </a:prstGeom>
          <a:noFill/>
          <a:ln w="9525">
            <a:solidFill>
              <a:schemeClr val="tx1"/>
            </a:solidFill>
            <a:round/>
            <a:headEnd/>
            <a:tailEnd/>
          </a:ln>
          <a:effectLst/>
        </p:spPr>
        <p:txBody>
          <a:bodyPr wrap="none" anchor="ctr"/>
          <a:lstStyle/>
          <a:p>
            <a:pPr algn="ctr">
              <a:spcBef>
                <a:spcPct val="0"/>
              </a:spcBef>
            </a:pPr>
            <a:r>
              <a:rPr lang="en-US" altLang="zh-CN" sz="1400">
                <a:solidFill>
                  <a:schemeClr val="tx1"/>
                </a:solidFill>
                <a:effectLst/>
                <a:latin typeface="Times New Roman" pitchFamily="18" charset="0"/>
                <a:ea typeface="宋体" pitchFamily="2" charset="-122"/>
              </a:rPr>
              <a:t>Database</a:t>
            </a:r>
          </a:p>
        </p:txBody>
      </p:sp>
      <p:sp>
        <p:nvSpPr>
          <p:cNvPr id="419875" name="Line 35"/>
          <p:cNvSpPr>
            <a:spLocks noChangeShapeType="1"/>
          </p:cNvSpPr>
          <p:nvPr/>
        </p:nvSpPr>
        <p:spPr bwMode="auto">
          <a:xfrm flipV="1">
            <a:off x="9343550" y="2674939"/>
            <a:ext cx="1332979" cy="1587"/>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sp>
        <p:nvSpPr>
          <p:cNvPr id="419876" name="Line 36"/>
          <p:cNvSpPr>
            <a:spLocks noChangeShapeType="1"/>
          </p:cNvSpPr>
          <p:nvPr/>
        </p:nvSpPr>
        <p:spPr bwMode="auto">
          <a:xfrm>
            <a:off x="5243051" y="4572000"/>
            <a:ext cx="1828086" cy="0"/>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sp>
        <p:nvSpPr>
          <p:cNvPr id="419877" name="AutoShape 37"/>
          <p:cNvSpPr>
            <a:spLocks noChangeArrowheads="1"/>
          </p:cNvSpPr>
          <p:nvPr/>
        </p:nvSpPr>
        <p:spPr bwMode="auto">
          <a:xfrm>
            <a:off x="3440357" y="2049463"/>
            <a:ext cx="1656703" cy="273050"/>
          </a:xfrm>
          <a:prstGeom prst="roundRect">
            <a:avLst>
              <a:gd name="adj" fmla="val 16667"/>
            </a:avLst>
          </a:prstGeom>
          <a:noFill/>
          <a:ln w="9525">
            <a:solidFill>
              <a:schemeClr val="tx1"/>
            </a:solidFill>
            <a:round/>
            <a:headEnd/>
            <a:tailEnd/>
          </a:ln>
          <a:effectLst/>
        </p:spPr>
        <p:txBody>
          <a:bodyPr anchor="ctr">
            <a:spAutoFit/>
          </a:bodyPr>
          <a:lstStyle/>
          <a:p>
            <a:pPr algn="ctr"/>
            <a:r>
              <a:rPr lang="en-US" altLang="zh-CN" sz="1000">
                <a:solidFill>
                  <a:schemeClr val="tx1"/>
                </a:solidFill>
                <a:effectLst/>
                <a:ea typeface="宋体" pitchFamily="2" charset="-122"/>
              </a:rPr>
              <a:t>Catalog Servlet</a:t>
            </a:r>
          </a:p>
        </p:txBody>
      </p:sp>
      <p:sp>
        <p:nvSpPr>
          <p:cNvPr id="419878" name="AutoShape 38"/>
          <p:cNvSpPr>
            <a:spLocks noChangeArrowheads="1"/>
          </p:cNvSpPr>
          <p:nvPr/>
        </p:nvSpPr>
        <p:spPr bwMode="auto">
          <a:xfrm>
            <a:off x="3440357" y="2354263"/>
            <a:ext cx="1656703" cy="273050"/>
          </a:xfrm>
          <a:prstGeom prst="roundRect">
            <a:avLst>
              <a:gd name="adj" fmla="val 16667"/>
            </a:avLst>
          </a:prstGeom>
          <a:noFill/>
          <a:ln w="9525">
            <a:solidFill>
              <a:schemeClr val="tx1"/>
            </a:solidFill>
            <a:round/>
            <a:headEnd/>
            <a:tailEnd/>
          </a:ln>
          <a:effectLst/>
        </p:spPr>
        <p:txBody>
          <a:bodyPr anchor="ctr">
            <a:spAutoFit/>
          </a:bodyPr>
          <a:lstStyle/>
          <a:p>
            <a:pPr algn="ctr"/>
            <a:r>
              <a:rPr lang="en-US" altLang="zh-CN" sz="1000">
                <a:solidFill>
                  <a:schemeClr val="tx1"/>
                </a:solidFill>
                <a:effectLst/>
                <a:ea typeface="宋体" pitchFamily="2" charset="-122"/>
              </a:rPr>
              <a:t>Cart Servlet</a:t>
            </a:r>
          </a:p>
        </p:txBody>
      </p:sp>
      <p:sp>
        <p:nvSpPr>
          <p:cNvPr id="419879" name="Rectangle 39"/>
          <p:cNvSpPr>
            <a:spLocks noGrp="1" noChangeArrowheads="1"/>
          </p:cNvSpPr>
          <p:nvPr>
            <p:ph type="body" idx="1"/>
          </p:nvPr>
        </p:nvSpPr>
        <p:spPr>
          <a:xfrm>
            <a:off x="304681" y="5334000"/>
            <a:ext cx="11577876" cy="903312"/>
          </a:xfrm>
          <a:noFill/>
          <a:ln/>
        </p:spPr>
        <p:txBody>
          <a:bodyPr/>
          <a:lstStyle/>
          <a:p>
            <a:pPr marL="609600" indent="-609600"/>
            <a:r>
              <a:rPr lang="en-US" altLang="zh-CN" sz="2000" dirty="0">
                <a:solidFill>
                  <a:srgbClr val="000000"/>
                </a:solidFill>
                <a:latin typeface="Verdana" pitchFamily="34" charset="0"/>
                <a:ea typeface="Arial Unicode MS" pitchFamily="34" charset="-128"/>
              </a:rPr>
              <a:t>Two distinct parts of the applications</a:t>
            </a:r>
          </a:p>
          <a:p>
            <a:pPr marL="1100138" lvl="1" indent="-533400"/>
            <a:r>
              <a:rPr lang="en-US" altLang="zh-CN" sz="1800" dirty="0">
                <a:solidFill>
                  <a:srgbClr val="000000"/>
                </a:solidFill>
                <a:latin typeface="Verdana" pitchFamily="34" charset="0"/>
                <a:ea typeface="Arial Unicode MS" pitchFamily="34" charset="-128"/>
              </a:rPr>
              <a:t>Shopping Cart: Handles consumer side of the store</a:t>
            </a:r>
          </a:p>
          <a:p>
            <a:pPr marL="1100138" lvl="1" indent="-533400"/>
            <a:r>
              <a:rPr lang="en-US" altLang="zh-CN" sz="1800" dirty="0">
                <a:solidFill>
                  <a:srgbClr val="000000"/>
                </a:solidFill>
                <a:latin typeface="Verdana" pitchFamily="34" charset="0"/>
                <a:ea typeface="Arial Unicode MS" pitchFamily="34" charset="-128"/>
              </a:rPr>
              <a:t>Order Manager: Handles back end processing</a:t>
            </a:r>
          </a:p>
        </p:txBody>
      </p:sp>
      <p:sp>
        <p:nvSpPr>
          <p:cNvPr id="419880" name="Line 40"/>
          <p:cNvSpPr>
            <a:spLocks noChangeShapeType="1"/>
          </p:cNvSpPr>
          <p:nvPr/>
        </p:nvSpPr>
        <p:spPr bwMode="auto">
          <a:xfrm>
            <a:off x="5573122" y="2676525"/>
            <a:ext cx="1015603" cy="0"/>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sp>
        <p:nvSpPr>
          <p:cNvPr id="419881" name="AutoShape 41"/>
          <p:cNvSpPr>
            <a:spLocks noChangeArrowheads="1"/>
          </p:cNvSpPr>
          <p:nvPr/>
        </p:nvSpPr>
        <p:spPr bwMode="auto">
          <a:xfrm>
            <a:off x="3859292" y="3043119"/>
            <a:ext cx="184731" cy="390763"/>
          </a:xfrm>
          <a:prstGeom prst="foldedCorner">
            <a:avLst>
              <a:gd name="adj" fmla="val 12500"/>
            </a:avLst>
          </a:prstGeom>
          <a:solidFill>
            <a:schemeClr val="bg1"/>
          </a:solidFill>
          <a:ln w="6350">
            <a:solidFill>
              <a:schemeClr val="tx1"/>
            </a:solidFill>
            <a:round/>
            <a:headEnd/>
            <a:tailEnd/>
          </a:ln>
          <a:effectLst/>
        </p:spPr>
        <p:txBody>
          <a:bodyPr wrap="none" anchor="ctr">
            <a:spAutoFit/>
          </a:bodyPr>
          <a:lstStyle/>
          <a:p>
            <a:endParaRPr lang="zh-CN" altLang="en-US"/>
          </a:p>
        </p:txBody>
      </p:sp>
      <p:sp>
        <p:nvSpPr>
          <p:cNvPr id="419882" name="AutoShape 42"/>
          <p:cNvSpPr>
            <a:spLocks noChangeArrowheads="1"/>
          </p:cNvSpPr>
          <p:nvPr/>
        </p:nvSpPr>
        <p:spPr bwMode="auto">
          <a:xfrm>
            <a:off x="3960852" y="3119319"/>
            <a:ext cx="184731" cy="390763"/>
          </a:xfrm>
          <a:prstGeom prst="foldedCorner">
            <a:avLst>
              <a:gd name="adj" fmla="val 12500"/>
            </a:avLst>
          </a:prstGeom>
          <a:solidFill>
            <a:schemeClr val="bg1"/>
          </a:solidFill>
          <a:ln w="6350">
            <a:solidFill>
              <a:schemeClr val="tx1"/>
            </a:solidFill>
            <a:round/>
            <a:headEnd/>
            <a:tailEnd/>
          </a:ln>
          <a:effectLst/>
        </p:spPr>
        <p:txBody>
          <a:bodyPr wrap="none" anchor="ctr">
            <a:spAutoFit/>
          </a:bodyPr>
          <a:lstStyle/>
          <a:p>
            <a:endParaRPr lang="zh-CN" altLang="en-US"/>
          </a:p>
        </p:txBody>
      </p:sp>
      <p:sp>
        <p:nvSpPr>
          <p:cNvPr id="419883" name="AutoShape 43"/>
          <p:cNvSpPr>
            <a:spLocks noChangeArrowheads="1"/>
          </p:cNvSpPr>
          <p:nvPr/>
        </p:nvSpPr>
        <p:spPr bwMode="auto">
          <a:xfrm>
            <a:off x="4062413" y="3195519"/>
            <a:ext cx="184731" cy="390763"/>
          </a:xfrm>
          <a:prstGeom prst="foldedCorner">
            <a:avLst>
              <a:gd name="adj" fmla="val 12500"/>
            </a:avLst>
          </a:prstGeom>
          <a:solidFill>
            <a:schemeClr val="bg1"/>
          </a:solidFill>
          <a:ln w="6350">
            <a:solidFill>
              <a:schemeClr val="tx1"/>
            </a:solidFill>
            <a:round/>
            <a:headEnd/>
            <a:tailEnd/>
          </a:ln>
          <a:effectLst/>
        </p:spPr>
        <p:txBody>
          <a:bodyPr wrap="none" anchor="ctr">
            <a:spAutoFit/>
          </a:bodyPr>
          <a:lstStyle/>
          <a:p>
            <a:endParaRPr lang="zh-CN" altLang="en-US"/>
          </a:p>
        </p:txBody>
      </p:sp>
      <p:sp>
        <p:nvSpPr>
          <p:cNvPr id="419884" name="AutoShape 44"/>
          <p:cNvSpPr>
            <a:spLocks noChangeArrowheads="1"/>
          </p:cNvSpPr>
          <p:nvPr/>
        </p:nvSpPr>
        <p:spPr bwMode="auto">
          <a:xfrm>
            <a:off x="4163973" y="3276600"/>
            <a:ext cx="406241" cy="381000"/>
          </a:xfrm>
          <a:prstGeom prst="foldedCorner">
            <a:avLst>
              <a:gd name="adj" fmla="val 12500"/>
            </a:avLst>
          </a:prstGeom>
          <a:solidFill>
            <a:schemeClr val="bg1"/>
          </a:solidFill>
          <a:ln w="6350">
            <a:solidFill>
              <a:schemeClr val="tx1"/>
            </a:solidFill>
            <a:round/>
            <a:headEnd/>
            <a:tailEnd/>
          </a:ln>
          <a:effectLst/>
        </p:spPr>
        <p:txBody>
          <a:bodyPr lIns="0" tIns="0" rIns="0" bIns="0" anchor="ctr"/>
          <a:lstStyle/>
          <a:p>
            <a:pPr algn="ctr">
              <a:spcBef>
                <a:spcPct val="0"/>
              </a:spcBef>
            </a:pPr>
            <a:r>
              <a:rPr lang="en-US" altLang="zh-CN" sz="800">
                <a:solidFill>
                  <a:schemeClr val="tx1"/>
                </a:solidFill>
                <a:effectLst/>
                <a:latin typeface="Times New Roman" pitchFamily="18" charset="0"/>
                <a:ea typeface="宋体" pitchFamily="2" charset="-122"/>
              </a:rPr>
              <a:t>Static</a:t>
            </a:r>
          </a:p>
          <a:p>
            <a:pPr algn="ctr">
              <a:spcBef>
                <a:spcPct val="0"/>
              </a:spcBef>
            </a:pPr>
            <a:r>
              <a:rPr lang="en-US" altLang="zh-CN" sz="800">
                <a:solidFill>
                  <a:schemeClr val="tx1"/>
                </a:solidFill>
                <a:effectLst/>
                <a:latin typeface="Times New Roman" pitchFamily="18" charset="0"/>
                <a:ea typeface="宋体" pitchFamily="2" charset="-122"/>
              </a:rPr>
              <a:t> Pages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C4139F2C-48F0-4BC7-BBCC-F1A041551677}" type="slidenum">
              <a:rPr lang="en-US" altLang="zh-CN"/>
              <a:pPr/>
              <a:t>9</a:t>
            </a:fld>
            <a:endParaRPr lang="en-US" altLang="zh-CN"/>
          </a:p>
        </p:txBody>
      </p:sp>
      <p:sp>
        <p:nvSpPr>
          <p:cNvPr id="421890" name="Rectangle 2"/>
          <p:cNvSpPr>
            <a:spLocks noChangeArrowheads="1"/>
          </p:cNvSpPr>
          <p:nvPr/>
        </p:nvSpPr>
        <p:spPr bwMode="auto">
          <a:xfrm>
            <a:off x="914043" y="76200"/>
            <a:ext cx="10359152" cy="1143000"/>
          </a:xfrm>
          <a:prstGeom prst="rect">
            <a:avLst/>
          </a:prstGeom>
          <a:noFill/>
          <a:ln w="9525">
            <a:noFill/>
            <a:miter lim="800000"/>
            <a:headEnd/>
            <a:tailEnd/>
          </a:ln>
          <a:effectLst/>
        </p:spPr>
        <p:txBody>
          <a:bodyPr anchor="ctr"/>
          <a:lstStyle/>
          <a:p>
            <a:pPr>
              <a:spcBef>
                <a:spcPct val="0"/>
              </a:spcBef>
            </a:pPr>
            <a:r>
              <a:rPr lang="en-US" altLang="zh-CN" sz="3200" dirty="0" smtClean="0">
                <a:solidFill>
                  <a:srgbClr val="CC0000"/>
                </a:solidFill>
                <a:effectLst/>
                <a:latin typeface="Garamond" pitchFamily="18" charset="0"/>
                <a:ea typeface="宋体" pitchFamily="2" charset="-122"/>
              </a:rPr>
              <a:t>JavaEE </a:t>
            </a:r>
            <a:r>
              <a:rPr lang="en-US" altLang="zh-CN" sz="3200" dirty="0">
                <a:solidFill>
                  <a:srgbClr val="CC0000"/>
                </a:solidFill>
                <a:effectLst/>
                <a:latin typeface="Garamond" pitchFamily="18" charset="0"/>
                <a:ea typeface="宋体" pitchFamily="2" charset="-122"/>
              </a:rPr>
              <a:t>Architecture</a:t>
            </a:r>
            <a:br>
              <a:rPr lang="en-US" altLang="zh-CN" sz="3200" dirty="0">
                <a:solidFill>
                  <a:srgbClr val="CC0000"/>
                </a:solidFill>
                <a:effectLst/>
                <a:latin typeface="Garamond" pitchFamily="18" charset="0"/>
                <a:ea typeface="宋体" pitchFamily="2" charset="-122"/>
              </a:rPr>
            </a:br>
            <a:r>
              <a:rPr lang="en-US" altLang="zh-CN" dirty="0">
                <a:solidFill>
                  <a:srgbClr val="003399"/>
                </a:solidFill>
                <a:effectLst/>
                <a:ea typeface="宋体" pitchFamily="2" charset="-122"/>
              </a:rPr>
              <a:t>E-Auctions</a:t>
            </a:r>
          </a:p>
        </p:txBody>
      </p:sp>
      <p:sp>
        <p:nvSpPr>
          <p:cNvPr id="421901" name="Line 13"/>
          <p:cNvSpPr>
            <a:spLocks noChangeShapeType="1"/>
          </p:cNvSpPr>
          <p:nvPr/>
        </p:nvSpPr>
        <p:spPr bwMode="auto">
          <a:xfrm>
            <a:off x="2742129" y="3429000"/>
            <a:ext cx="1929646" cy="0"/>
          </a:xfrm>
          <a:prstGeom prst="line">
            <a:avLst/>
          </a:prstGeom>
          <a:noFill/>
          <a:ln w="9525">
            <a:noFill/>
            <a:round/>
            <a:headEnd type="triangle" w="med" len="med"/>
            <a:tailEnd type="triangle" w="med" len="med"/>
          </a:ln>
          <a:effectLst/>
        </p:spPr>
        <p:txBody>
          <a:bodyPr wrap="none" anchor="ctr">
            <a:spAutoFit/>
          </a:bodyPr>
          <a:lstStyle/>
          <a:p>
            <a:endParaRPr lang="zh-CN" altLang="en-US"/>
          </a:p>
        </p:txBody>
      </p:sp>
      <p:grpSp>
        <p:nvGrpSpPr>
          <p:cNvPr id="2" name="Group 69"/>
          <p:cNvGrpSpPr>
            <a:grpSpLocks/>
          </p:cNvGrpSpPr>
          <p:nvPr/>
        </p:nvGrpSpPr>
        <p:grpSpPr bwMode="auto">
          <a:xfrm>
            <a:off x="1117164" y="1295400"/>
            <a:ext cx="10359152" cy="3970338"/>
            <a:chOff x="384" y="889"/>
            <a:chExt cx="4896" cy="2501"/>
          </a:xfrm>
        </p:grpSpPr>
        <p:grpSp>
          <p:nvGrpSpPr>
            <p:cNvPr id="3" name="Group 66"/>
            <p:cNvGrpSpPr>
              <a:grpSpLocks/>
            </p:cNvGrpSpPr>
            <p:nvPr/>
          </p:nvGrpSpPr>
          <p:grpSpPr bwMode="auto">
            <a:xfrm>
              <a:off x="3888" y="1074"/>
              <a:ext cx="1056" cy="528"/>
              <a:chOff x="3888" y="720"/>
              <a:chExt cx="1056" cy="720"/>
            </a:xfrm>
          </p:grpSpPr>
          <p:sp>
            <p:nvSpPr>
              <p:cNvPr id="421892" name="Rectangle 4"/>
              <p:cNvSpPr>
                <a:spLocks noChangeArrowheads="1"/>
              </p:cNvSpPr>
              <p:nvPr/>
            </p:nvSpPr>
            <p:spPr bwMode="auto">
              <a:xfrm>
                <a:off x="3888" y="720"/>
                <a:ext cx="1056" cy="720"/>
              </a:xfrm>
              <a:prstGeom prst="rect">
                <a:avLst/>
              </a:prstGeom>
              <a:noFill/>
              <a:ln w="9525">
                <a:noFill/>
                <a:miter lim="800000"/>
                <a:headEnd/>
                <a:tailEnd/>
              </a:ln>
              <a:effectLst/>
            </p:spPr>
            <p:txBody>
              <a:bodyPr wrap="none" anchor="ctr"/>
              <a:lstStyle/>
              <a:p>
                <a:endParaRPr lang="zh-CN" altLang="en-US"/>
              </a:p>
            </p:txBody>
          </p:sp>
          <p:sp>
            <p:nvSpPr>
              <p:cNvPr id="421893" name="Rectangle 5"/>
              <p:cNvSpPr>
                <a:spLocks noChangeArrowheads="1"/>
              </p:cNvSpPr>
              <p:nvPr/>
            </p:nvSpPr>
            <p:spPr bwMode="auto">
              <a:xfrm>
                <a:off x="3912" y="816"/>
                <a:ext cx="1008" cy="192"/>
              </a:xfrm>
              <a:prstGeom prst="rect">
                <a:avLst/>
              </a:prstGeom>
              <a:solidFill>
                <a:schemeClr val="tx1"/>
              </a:solidFill>
              <a:ln w="9525">
                <a:solidFill>
                  <a:schemeClr val="tx1"/>
                </a:solidFill>
                <a:miter lim="800000"/>
                <a:headEnd/>
                <a:tailEnd/>
              </a:ln>
              <a:effectLst/>
            </p:spPr>
            <p:txBody>
              <a:bodyPr wrap="none" anchor="ctr"/>
              <a:lstStyle/>
              <a:p>
                <a:pPr algn="ctr"/>
                <a:r>
                  <a:rPr lang="en-US" altLang="zh-CN" sz="1200">
                    <a:solidFill>
                      <a:schemeClr val="bg1"/>
                    </a:solidFill>
                    <a:effectLst/>
                    <a:ea typeface="宋体" pitchFamily="2" charset="-122"/>
                  </a:rPr>
                  <a:t>Applet</a:t>
                </a:r>
                <a:r>
                  <a:rPr lang="en-US" altLang="zh-CN" sz="1200">
                    <a:effectLst/>
                    <a:ea typeface="宋体" pitchFamily="2" charset="-122"/>
                  </a:rPr>
                  <a:t> </a:t>
                </a:r>
                <a:r>
                  <a:rPr lang="en-US" altLang="zh-CN" sz="1200">
                    <a:solidFill>
                      <a:schemeClr val="bg1"/>
                    </a:solidFill>
                    <a:effectLst/>
                    <a:ea typeface="宋体" pitchFamily="2" charset="-122"/>
                  </a:rPr>
                  <a:t>Container</a:t>
                </a:r>
              </a:p>
            </p:txBody>
          </p:sp>
          <p:sp>
            <p:nvSpPr>
              <p:cNvPr id="421894" name="Rectangle 6"/>
              <p:cNvSpPr>
                <a:spLocks noChangeArrowheads="1"/>
              </p:cNvSpPr>
              <p:nvPr/>
            </p:nvSpPr>
            <p:spPr bwMode="auto">
              <a:xfrm>
                <a:off x="3912" y="1008"/>
                <a:ext cx="1008" cy="336"/>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21895" name="AutoShape 7"/>
              <p:cNvSpPr>
                <a:spLocks noChangeArrowheads="1"/>
              </p:cNvSpPr>
              <p:nvPr/>
            </p:nvSpPr>
            <p:spPr bwMode="auto">
              <a:xfrm>
                <a:off x="3977" y="1056"/>
                <a:ext cx="877" cy="241"/>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200" b="0">
                    <a:solidFill>
                      <a:schemeClr val="tx1"/>
                    </a:solidFill>
                    <a:effectLst/>
                    <a:ea typeface="宋体" pitchFamily="2" charset="-122"/>
                  </a:rPr>
                  <a:t>PaymentApplet</a:t>
                </a:r>
              </a:p>
            </p:txBody>
          </p:sp>
          <p:sp>
            <p:nvSpPr>
              <p:cNvPr id="421899" name="Line 11"/>
              <p:cNvSpPr>
                <a:spLocks noChangeShapeType="1"/>
              </p:cNvSpPr>
              <p:nvPr/>
            </p:nvSpPr>
            <p:spPr bwMode="auto">
              <a:xfrm>
                <a:off x="4392" y="1152"/>
                <a:ext cx="48" cy="48"/>
              </a:xfrm>
              <a:prstGeom prst="line">
                <a:avLst/>
              </a:prstGeom>
              <a:noFill/>
              <a:ln w="9525">
                <a:noFill/>
                <a:round/>
                <a:headEnd type="triangle" w="med" len="med"/>
                <a:tailEnd type="triangle" w="med" len="med"/>
              </a:ln>
              <a:effectLst/>
            </p:spPr>
            <p:txBody>
              <a:bodyPr wrap="none">
                <a:spAutoFit/>
              </a:bodyPr>
              <a:lstStyle/>
              <a:p>
                <a:endParaRPr lang="zh-CN" altLang="en-US"/>
              </a:p>
            </p:txBody>
          </p:sp>
        </p:grpSp>
        <p:grpSp>
          <p:nvGrpSpPr>
            <p:cNvPr id="4" name="Group 68"/>
            <p:cNvGrpSpPr>
              <a:grpSpLocks/>
            </p:cNvGrpSpPr>
            <p:nvPr/>
          </p:nvGrpSpPr>
          <p:grpSpPr bwMode="auto">
            <a:xfrm>
              <a:off x="384" y="889"/>
              <a:ext cx="192" cy="2501"/>
              <a:chOff x="384" y="960"/>
              <a:chExt cx="192" cy="2501"/>
            </a:xfrm>
          </p:grpSpPr>
          <p:sp>
            <p:nvSpPr>
              <p:cNvPr id="421918" name="Rectangle 30"/>
              <p:cNvSpPr>
                <a:spLocks noChangeArrowheads="1"/>
              </p:cNvSpPr>
              <p:nvPr/>
            </p:nvSpPr>
            <p:spPr bwMode="auto">
              <a:xfrm>
                <a:off x="384" y="960"/>
                <a:ext cx="192" cy="857"/>
              </a:xfrm>
              <a:prstGeom prst="rect">
                <a:avLst/>
              </a:prstGeom>
              <a:noFill/>
              <a:ln w="9525">
                <a:solidFill>
                  <a:schemeClr val="tx1"/>
                </a:solidFill>
                <a:miter lim="800000"/>
                <a:headEnd/>
                <a:tailEnd/>
              </a:ln>
              <a:effectLst/>
            </p:spPr>
            <p:txBody>
              <a:bodyPr vert="eaVert" wrap="none" anchor="ctr"/>
              <a:lstStyle/>
              <a:p>
                <a:pPr algn="ctr">
                  <a:spcBef>
                    <a:spcPct val="0"/>
                  </a:spcBef>
                </a:pPr>
                <a:r>
                  <a:rPr lang="en-US" altLang="zh-CN" sz="1400">
                    <a:solidFill>
                      <a:schemeClr val="tx1"/>
                    </a:solidFill>
                    <a:effectLst/>
                    <a:latin typeface="Times New Roman" pitchFamily="18" charset="0"/>
                    <a:ea typeface="宋体" pitchFamily="2" charset="-122"/>
                  </a:rPr>
                  <a:t>Client Tier</a:t>
                </a:r>
              </a:p>
            </p:txBody>
          </p:sp>
          <p:sp>
            <p:nvSpPr>
              <p:cNvPr id="421919" name="Rectangle 31"/>
              <p:cNvSpPr>
                <a:spLocks noChangeArrowheads="1"/>
              </p:cNvSpPr>
              <p:nvPr/>
            </p:nvSpPr>
            <p:spPr bwMode="auto">
              <a:xfrm>
                <a:off x="384" y="1817"/>
                <a:ext cx="192" cy="821"/>
              </a:xfrm>
              <a:prstGeom prst="rect">
                <a:avLst/>
              </a:prstGeom>
              <a:noFill/>
              <a:ln w="9525">
                <a:solidFill>
                  <a:schemeClr val="tx1"/>
                </a:solidFill>
                <a:miter lim="800000"/>
                <a:headEnd/>
                <a:tailEnd/>
              </a:ln>
              <a:effectLst/>
            </p:spPr>
            <p:txBody>
              <a:bodyPr vert="eaVert" wrap="none" anchor="ctr"/>
              <a:lstStyle/>
              <a:p>
                <a:pPr algn="ctr">
                  <a:spcBef>
                    <a:spcPct val="0"/>
                  </a:spcBef>
                </a:pPr>
                <a:r>
                  <a:rPr lang="en-US" altLang="zh-CN" sz="1400">
                    <a:solidFill>
                      <a:schemeClr val="tx1"/>
                    </a:solidFill>
                    <a:effectLst/>
                    <a:latin typeface="Times New Roman" pitchFamily="18" charset="0"/>
                    <a:ea typeface="宋体" pitchFamily="2" charset="-122"/>
                  </a:rPr>
                  <a:t>Middle Tier</a:t>
                </a:r>
              </a:p>
            </p:txBody>
          </p:sp>
          <p:sp>
            <p:nvSpPr>
              <p:cNvPr id="421920" name="Rectangle 32"/>
              <p:cNvSpPr>
                <a:spLocks noChangeArrowheads="1"/>
              </p:cNvSpPr>
              <p:nvPr/>
            </p:nvSpPr>
            <p:spPr bwMode="auto">
              <a:xfrm>
                <a:off x="384" y="2638"/>
                <a:ext cx="192" cy="823"/>
              </a:xfrm>
              <a:prstGeom prst="rect">
                <a:avLst/>
              </a:prstGeom>
              <a:noFill/>
              <a:ln w="9525">
                <a:solidFill>
                  <a:schemeClr val="tx1"/>
                </a:solidFill>
                <a:miter lim="800000"/>
                <a:headEnd/>
                <a:tailEnd/>
              </a:ln>
              <a:effectLst/>
            </p:spPr>
            <p:txBody>
              <a:bodyPr vert="eaVert" wrap="none" anchor="ctr"/>
              <a:lstStyle/>
              <a:p>
                <a:pPr algn="ctr">
                  <a:spcBef>
                    <a:spcPct val="0"/>
                  </a:spcBef>
                </a:pPr>
                <a:r>
                  <a:rPr lang="en-US" altLang="zh-CN" sz="1400">
                    <a:solidFill>
                      <a:schemeClr val="tx1"/>
                    </a:solidFill>
                    <a:effectLst/>
                    <a:latin typeface="Times New Roman" pitchFamily="18" charset="0"/>
                    <a:ea typeface="宋体" pitchFamily="2" charset="-122"/>
                  </a:rPr>
                  <a:t>Database Tier</a:t>
                </a:r>
              </a:p>
            </p:txBody>
          </p:sp>
        </p:grpSp>
        <p:sp>
          <p:nvSpPr>
            <p:cNvPr id="421922" name="Text Box 34"/>
            <p:cNvSpPr txBox="1">
              <a:spLocks noChangeArrowheads="1"/>
            </p:cNvSpPr>
            <p:nvPr/>
          </p:nvSpPr>
          <p:spPr bwMode="auto">
            <a:xfrm>
              <a:off x="3194" y="1728"/>
              <a:ext cx="262" cy="864"/>
            </a:xfrm>
            <a:prstGeom prst="rect">
              <a:avLst/>
            </a:prstGeom>
            <a:noFill/>
            <a:ln w="9525">
              <a:noFill/>
              <a:miter lim="800000"/>
              <a:headEnd/>
              <a:tailEnd/>
            </a:ln>
            <a:effectLst/>
          </p:spPr>
          <p:txBody>
            <a:bodyPr vert="eaVert">
              <a:spAutoFit/>
            </a:bodyPr>
            <a:lstStyle/>
            <a:p>
              <a:pPr algn="ctr">
                <a:spcBef>
                  <a:spcPct val="0"/>
                </a:spcBef>
              </a:pPr>
              <a:r>
                <a:rPr lang="en-US" altLang="zh-CN" sz="1200">
                  <a:solidFill>
                    <a:schemeClr val="tx1"/>
                  </a:solidFill>
                  <a:effectLst/>
                  <a:latin typeface="Times New Roman" pitchFamily="18" charset="0"/>
                  <a:ea typeface="宋体" pitchFamily="2" charset="-122"/>
                </a:rPr>
                <a:t>Sales &amp; Auction Cluster</a:t>
              </a:r>
            </a:p>
          </p:txBody>
        </p:sp>
        <p:grpSp>
          <p:nvGrpSpPr>
            <p:cNvPr id="5" name="Group 63"/>
            <p:cNvGrpSpPr>
              <a:grpSpLocks/>
            </p:cNvGrpSpPr>
            <p:nvPr/>
          </p:nvGrpSpPr>
          <p:grpSpPr bwMode="auto">
            <a:xfrm>
              <a:off x="3552" y="1758"/>
              <a:ext cx="1728" cy="816"/>
              <a:chOff x="3504" y="1758"/>
              <a:chExt cx="2112" cy="816"/>
            </a:xfrm>
          </p:grpSpPr>
          <p:sp>
            <p:nvSpPr>
              <p:cNvPr id="421923" name="Rectangle 35"/>
              <p:cNvSpPr>
                <a:spLocks noChangeArrowheads="1"/>
              </p:cNvSpPr>
              <p:nvPr/>
            </p:nvSpPr>
            <p:spPr bwMode="auto">
              <a:xfrm>
                <a:off x="3504" y="2044"/>
                <a:ext cx="2112"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1930" name="Rectangle 42"/>
              <p:cNvSpPr>
                <a:spLocks noChangeArrowheads="1"/>
              </p:cNvSpPr>
              <p:nvPr/>
            </p:nvSpPr>
            <p:spPr bwMode="auto">
              <a:xfrm>
                <a:off x="3552" y="1824"/>
                <a:ext cx="864" cy="177"/>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31" name="Rectangle 43"/>
              <p:cNvSpPr>
                <a:spLocks noChangeArrowheads="1"/>
              </p:cNvSpPr>
              <p:nvPr/>
            </p:nvSpPr>
            <p:spPr bwMode="auto">
              <a:xfrm>
                <a:off x="3552" y="2003"/>
                <a:ext cx="864" cy="397"/>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32" name="AutoShape 44"/>
              <p:cNvSpPr>
                <a:spLocks noChangeArrowheads="1"/>
              </p:cNvSpPr>
              <p:nvPr/>
            </p:nvSpPr>
            <p:spPr bwMode="auto">
              <a:xfrm>
                <a:off x="3565" y="2039"/>
                <a:ext cx="826" cy="317"/>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000">
                    <a:solidFill>
                      <a:schemeClr val="tx1"/>
                    </a:solidFill>
                    <a:effectLst/>
                    <a:ea typeface="宋体" pitchFamily="2" charset="-122"/>
                  </a:rPr>
                  <a:t>Payment </a:t>
                </a:r>
              </a:p>
              <a:p>
                <a:pPr algn="ctr"/>
                <a:r>
                  <a:rPr lang="en-US" altLang="zh-CN" sz="1000">
                    <a:solidFill>
                      <a:schemeClr val="tx1"/>
                    </a:solidFill>
                    <a:effectLst/>
                    <a:ea typeface="宋体" pitchFamily="2" charset="-122"/>
                  </a:rPr>
                  <a:t>Application</a:t>
                </a:r>
              </a:p>
            </p:txBody>
          </p:sp>
          <p:sp>
            <p:nvSpPr>
              <p:cNvPr id="421933" name="Rectangle 45"/>
              <p:cNvSpPr>
                <a:spLocks noChangeArrowheads="1"/>
              </p:cNvSpPr>
              <p:nvPr/>
            </p:nvSpPr>
            <p:spPr bwMode="auto">
              <a:xfrm>
                <a:off x="4464" y="1824"/>
                <a:ext cx="864" cy="177"/>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34" name="Rectangle 46"/>
              <p:cNvSpPr>
                <a:spLocks noChangeArrowheads="1"/>
              </p:cNvSpPr>
              <p:nvPr/>
            </p:nvSpPr>
            <p:spPr bwMode="auto">
              <a:xfrm>
                <a:off x="4464" y="2003"/>
                <a:ext cx="864" cy="397"/>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35" name="AutoShape 47"/>
              <p:cNvSpPr>
                <a:spLocks noChangeArrowheads="1"/>
              </p:cNvSpPr>
              <p:nvPr/>
            </p:nvSpPr>
            <p:spPr bwMode="auto">
              <a:xfrm>
                <a:off x="4477" y="2039"/>
                <a:ext cx="826" cy="317"/>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000">
                    <a:solidFill>
                      <a:schemeClr val="tx1"/>
                    </a:solidFill>
                    <a:effectLst/>
                    <a:ea typeface="宋体" pitchFamily="2" charset="-122"/>
                  </a:rPr>
                  <a:t>Payment </a:t>
                </a:r>
              </a:p>
              <a:p>
                <a:pPr algn="ctr"/>
                <a:r>
                  <a:rPr lang="en-US" altLang="zh-CN" sz="1000">
                    <a:solidFill>
                      <a:schemeClr val="tx1"/>
                    </a:solidFill>
                    <a:effectLst/>
                    <a:ea typeface="宋体" pitchFamily="2" charset="-122"/>
                  </a:rPr>
                  <a:t>Application</a:t>
                </a:r>
              </a:p>
            </p:txBody>
          </p:sp>
          <p:sp>
            <p:nvSpPr>
              <p:cNvPr id="421936" name="Text Box 48"/>
              <p:cNvSpPr txBox="1">
                <a:spLocks noChangeArrowheads="1"/>
              </p:cNvSpPr>
              <p:nvPr/>
            </p:nvSpPr>
            <p:spPr bwMode="auto">
              <a:xfrm>
                <a:off x="5387" y="1758"/>
                <a:ext cx="213" cy="816"/>
              </a:xfrm>
              <a:prstGeom prst="rect">
                <a:avLst/>
              </a:prstGeom>
              <a:noFill/>
              <a:ln w="9525">
                <a:noFill/>
                <a:miter lim="800000"/>
                <a:headEnd/>
                <a:tailEnd/>
              </a:ln>
              <a:effectLst/>
            </p:spPr>
            <p:txBody>
              <a:bodyPr vert="eaVert">
                <a:spAutoFit/>
              </a:bodyPr>
              <a:lstStyle/>
              <a:p>
                <a:pPr algn="ctr">
                  <a:spcBef>
                    <a:spcPct val="0"/>
                  </a:spcBef>
                </a:pPr>
                <a:r>
                  <a:rPr lang="en-US" altLang="zh-CN" sz="1200">
                    <a:solidFill>
                      <a:schemeClr val="tx1"/>
                    </a:solidFill>
                    <a:effectLst/>
                    <a:latin typeface="Times New Roman" pitchFamily="18" charset="0"/>
                    <a:ea typeface="宋体" pitchFamily="2" charset="-122"/>
                  </a:rPr>
                  <a:t>Payment Cluster</a:t>
                </a:r>
              </a:p>
            </p:txBody>
          </p:sp>
        </p:grpSp>
        <p:grpSp>
          <p:nvGrpSpPr>
            <p:cNvPr id="6" name="Group 62"/>
            <p:cNvGrpSpPr>
              <a:grpSpLocks/>
            </p:cNvGrpSpPr>
            <p:nvPr/>
          </p:nvGrpSpPr>
          <p:grpSpPr bwMode="auto">
            <a:xfrm>
              <a:off x="720" y="1728"/>
              <a:ext cx="2688" cy="864"/>
              <a:chOff x="336" y="1728"/>
              <a:chExt cx="3072" cy="864"/>
            </a:xfrm>
          </p:grpSpPr>
          <p:sp>
            <p:nvSpPr>
              <p:cNvPr id="421921" name="Rectangle 33"/>
              <p:cNvSpPr>
                <a:spLocks noChangeArrowheads="1"/>
              </p:cNvSpPr>
              <p:nvPr/>
            </p:nvSpPr>
            <p:spPr bwMode="auto">
              <a:xfrm>
                <a:off x="336" y="1728"/>
                <a:ext cx="3072" cy="864"/>
              </a:xfrm>
              <a:prstGeom prst="rect">
                <a:avLst/>
              </a:prstGeom>
              <a:noFill/>
              <a:ln w="9525">
                <a:solidFill>
                  <a:schemeClr val="tx1"/>
                </a:solidFill>
                <a:miter lim="800000"/>
                <a:headEnd/>
                <a:tailEnd/>
              </a:ln>
              <a:effectLst/>
            </p:spPr>
            <p:txBody>
              <a:bodyPr wrap="none" anchor="ctr"/>
              <a:lstStyle/>
              <a:p>
                <a:pPr algn="ctr">
                  <a:spcBef>
                    <a:spcPct val="0"/>
                  </a:spcBef>
                </a:pPr>
                <a:endParaRPr lang="zh-CN" altLang="zh-CN" sz="1000" b="0">
                  <a:solidFill>
                    <a:schemeClr val="bg1"/>
                  </a:solidFill>
                  <a:effectLst/>
                  <a:latin typeface="Times New Roman" pitchFamily="18" charset="0"/>
                </a:endParaRPr>
              </a:p>
            </p:txBody>
          </p:sp>
          <p:sp>
            <p:nvSpPr>
              <p:cNvPr id="421924" name="Rectangle 36"/>
              <p:cNvSpPr>
                <a:spLocks noChangeArrowheads="1"/>
              </p:cNvSpPr>
              <p:nvPr/>
            </p:nvSpPr>
            <p:spPr bwMode="auto">
              <a:xfrm>
                <a:off x="1326" y="1824"/>
                <a:ext cx="864" cy="177"/>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25" name="Rectangle 37"/>
              <p:cNvSpPr>
                <a:spLocks noChangeArrowheads="1"/>
              </p:cNvSpPr>
              <p:nvPr/>
            </p:nvSpPr>
            <p:spPr bwMode="auto">
              <a:xfrm>
                <a:off x="1326" y="2003"/>
                <a:ext cx="864" cy="397"/>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26" name="AutoShape 38"/>
              <p:cNvSpPr>
                <a:spLocks noChangeArrowheads="1"/>
              </p:cNvSpPr>
              <p:nvPr/>
            </p:nvSpPr>
            <p:spPr bwMode="auto">
              <a:xfrm>
                <a:off x="1345" y="2039"/>
                <a:ext cx="826" cy="317"/>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000">
                    <a:solidFill>
                      <a:schemeClr val="tx1"/>
                    </a:solidFill>
                    <a:effectLst/>
                    <a:ea typeface="宋体" pitchFamily="2" charset="-122"/>
                  </a:rPr>
                  <a:t>Sales/Auction</a:t>
                </a:r>
              </a:p>
              <a:p>
                <a:pPr algn="ctr"/>
                <a:r>
                  <a:rPr lang="en-US" altLang="zh-CN" sz="1000">
                    <a:solidFill>
                      <a:schemeClr val="tx1"/>
                    </a:solidFill>
                    <a:effectLst/>
                    <a:ea typeface="宋体" pitchFamily="2" charset="-122"/>
                  </a:rPr>
                  <a:t>Application</a:t>
                </a:r>
              </a:p>
            </p:txBody>
          </p:sp>
          <p:sp>
            <p:nvSpPr>
              <p:cNvPr id="421927" name="Rectangle 39"/>
              <p:cNvSpPr>
                <a:spLocks noChangeArrowheads="1"/>
              </p:cNvSpPr>
              <p:nvPr/>
            </p:nvSpPr>
            <p:spPr bwMode="auto">
              <a:xfrm>
                <a:off x="2262" y="1824"/>
                <a:ext cx="864" cy="177"/>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28" name="Rectangle 40"/>
              <p:cNvSpPr>
                <a:spLocks noChangeArrowheads="1"/>
              </p:cNvSpPr>
              <p:nvPr/>
            </p:nvSpPr>
            <p:spPr bwMode="auto">
              <a:xfrm>
                <a:off x="2262" y="2003"/>
                <a:ext cx="864" cy="397"/>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29" name="AutoShape 41"/>
              <p:cNvSpPr>
                <a:spLocks noChangeArrowheads="1"/>
              </p:cNvSpPr>
              <p:nvPr/>
            </p:nvSpPr>
            <p:spPr bwMode="auto">
              <a:xfrm>
                <a:off x="2275" y="2039"/>
                <a:ext cx="826" cy="317"/>
              </a:xfrm>
              <a:prstGeom prst="flowChartPreparation">
                <a:avLst/>
              </a:prstGeom>
              <a:solidFill>
                <a:srgbClr val="FFFFFF"/>
              </a:solidFill>
              <a:ln w="9525">
                <a:solidFill>
                  <a:schemeClr val="tx1"/>
                </a:solidFill>
                <a:miter lim="800000"/>
                <a:headEnd/>
                <a:tailEnd/>
              </a:ln>
              <a:effectLst/>
            </p:spPr>
            <p:txBody>
              <a:bodyPr wrap="none" anchor="ctr"/>
              <a:lstStyle/>
              <a:p>
                <a:pPr algn="ctr"/>
                <a:endParaRPr lang="en-US" altLang="zh-CN" sz="1000">
                  <a:solidFill>
                    <a:schemeClr val="tx1"/>
                  </a:solidFill>
                  <a:effectLst/>
                  <a:ea typeface="宋体" pitchFamily="2" charset="-122"/>
                </a:endParaRPr>
              </a:p>
              <a:p>
                <a:pPr algn="ctr"/>
                <a:r>
                  <a:rPr lang="en-US" altLang="zh-CN" sz="1000">
                    <a:solidFill>
                      <a:schemeClr val="tx1"/>
                    </a:solidFill>
                    <a:effectLst/>
                    <a:ea typeface="宋体" pitchFamily="2" charset="-122"/>
                  </a:rPr>
                  <a:t>Sales/Auction</a:t>
                </a:r>
              </a:p>
              <a:p>
                <a:pPr algn="ctr"/>
                <a:r>
                  <a:rPr lang="en-US" altLang="zh-CN" sz="1000">
                    <a:solidFill>
                      <a:schemeClr val="tx1"/>
                    </a:solidFill>
                    <a:effectLst/>
                    <a:ea typeface="宋体" pitchFamily="2" charset="-122"/>
                  </a:rPr>
                  <a:t>Application</a:t>
                </a:r>
              </a:p>
              <a:p>
                <a:pPr algn="ctr"/>
                <a:endParaRPr lang="en-US" altLang="zh-CN" sz="1000">
                  <a:solidFill>
                    <a:schemeClr val="tx1"/>
                  </a:solidFill>
                  <a:effectLst/>
                  <a:ea typeface="宋体" pitchFamily="2" charset="-122"/>
                </a:endParaRPr>
              </a:p>
            </p:txBody>
          </p:sp>
          <p:sp>
            <p:nvSpPr>
              <p:cNvPr id="421937" name="Rectangle 49"/>
              <p:cNvSpPr>
                <a:spLocks noChangeArrowheads="1"/>
              </p:cNvSpPr>
              <p:nvPr/>
            </p:nvSpPr>
            <p:spPr bwMode="auto">
              <a:xfrm>
                <a:off x="402" y="1824"/>
                <a:ext cx="864" cy="177"/>
              </a:xfrm>
              <a:prstGeom prst="rect">
                <a:avLst/>
              </a:prstGeom>
              <a:solidFill>
                <a:srgbClr val="000000"/>
              </a:solid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38" name="Rectangle 50"/>
              <p:cNvSpPr>
                <a:spLocks noChangeArrowheads="1"/>
              </p:cNvSpPr>
              <p:nvPr/>
            </p:nvSpPr>
            <p:spPr bwMode="auto">
              <a:xfrm>
                <a:off x="402" y="2003"/>
                <a:ext cx="864" cy="397"/>
              </a:xfrm>
              <a:prstGeom prst="rect">
                <a:avLst/>
              </a:prstGeom>
              <a:noFill/>
              <a:ln w="9525">
                <a:solidFill>
                  <a:schemeClr val="tx1"/>
                </a:solidFill>
                <a:miter lim="800000"/>
                <a:headEnd/>
                <a:tailEnd/>
              </a:ln>
              <a:effectLst/>
            </p:spPr>
            <p:txBody>
              <a:bodyPr wrap="none" anchor="ctr"/>
              <a:lstStyle/>
              <a:p>
                <a:pPr algn="ctr">
                  <a:spcBef>
                    <a:spcPct val="0"/>
                  </a:spcBef>
                </a:pPr>
                <a:r>
                  <a:rPr lang="en-US" altLang="zh-CN" sz="1000">
                    <a:solidFill>
                      <a:schemeClr val="bg1"/>
                    </a:solidFill>
                    <a:effectLst/>
                    <a:latin typeface="Times New Roman" pitchFamily="18" charset="0"/>
                    <a:ea typeface="宋体" pitchFamily="2" charset="-122"/>
                  </a:rPr>
                  <a:t>WEB Container</a:t>
                </a:r>
              </a:p>
            </p:txBody>
          </p:sp>
          <p:sp>
            <p:nvSpPr>
              <p:cNvPr id="421939" name="AutoShape 51"/>
              <p:cNvSpPr>
                <a:spLocks noChangeArrowheads="1"/>
              </p:cNvSpPr>
              <p:nvPr/>
            </p:nvSpPr>
            <p:spPr bwMode="auto">
              <a:xfrm>
                <a:off x="415" y="2039"/>
                <a:ext cx="826" cy="317"/>
              </a:xfrm>
              <a:prstGeom prst="flowChartPreparation">
                <a:avLst/>
              </a:prstGeom>
              <a:solidFill>
                <a:srgbClr val="FFFFFF"/>
              </a:solidFill>
              <a:ln w="9525">
                <a:solidFill>
                  <a:schemeClr val="tx1"/>
                </a:solidFill>
                <a:miter lim="800000"/>
                <a:headEnd/>
                <a:tailEnd/>
              </a:ln>
              <a:effectLst/>
            </p:spPr>
            <p:txBody>
              <a:bodyPr wrap="none" anchor="ctr"/>
              <a:lstStyle/>
              <a:p>
                <a:pPr algn="ctr"/>
                <a:r>
                  <a:rPr lang="en-US" altLang="zh-CN" sz="1000">
                    <a:solidFill>
                      <a:schemeClr val="tx1"/>
                    </a:solidFill>
                    <a:effectLst/>
                    <a:ea typeface="宋体" pitchFamily="2" charset="-122"/>
                  </a:rPr>
                  <a:t>Sales/Auction</a:t>
                </a:r>
              </a:p>
              <a:p>
                <a:pPr algn="ctr"/>
                <a:r>
                  <a:rPr lang="en-US" altLang="zh-CN" sz="1000">
                    <a:solidFill>
                      <a:schemeClr val="tx1"/>
                    </a:solidFill>
                    <a:effectLst/>
                    <a:ea typeface="宋体" pitchFamily="2" charset="-122"/>
                  </a:rPr>
                  <a:t>Application</a:t>
                </a:r>
              </a:p>
            </p:txBody>
          </p:sp>
        </p:grpSp>
        <p:sp>
          <p:nvSpPr>
            <p:cNvPr id="421942" name="AutoShape 54"/>
            <p:cNvSpPr>
              <a:spLocks noChangeArrowheads="1"/>
            </p:cNvSpPr>
            <p:nvPr/>
          </p:nvSpPr>
          <p:spPr bwMode="auto">
            <a:xfrm>
              <a:off x="1704" y="2784"/>
              <a:ext cx="720" cy="432"/>
            </a:xfrm>
            <a:prstGeom prst="flowChartMagneticDisk">
              <a:avLst/>
            </a:prstGeom>
            <a:noFill/>
            <a:ln w="9525">
              <a:solidFill>
                <a:schemeClr val="tx1"/>
              </a:solidFill>
              <a:round/>
              <a:headEnd/>
              <a:tailEnd/>
            </a:ln>
            <a:effectLst/>
          </p:spPr>
          <p:txBody>
            <a:bodyPr anchor="ctr"/>
            <a:lstStyle/>
            <a:p>
              <a:pPr algn="ctr">
                <a:spcBef>
                  <a:spcPct val="0"/>
                </a:spcBef>
              </a:pPr>
              <a:r>
                <a:rPr lang="en-US" altLang="zh-CN" sz="1000">
                  <a:solidFill>
                    <a:schemeClr val="tx1"/>
                  </a:solidFill>
                  <a:effectLst/>
                  <a:latin typeface="Times New Roman" pitchFamily="18" charset="0"/>
                  <a:ea typeface="宋体" pitchFamily="2" charset="-122"/>
                </a:rPr>
                <a:t>Sales &amp; Auction Database</a:t>
              </a:r>
            </a:p>
          </p:txBody>
        </p:sp>
        <p:sp>
          <p:nvSpPr>
            <p:cNvPr id="421944" name="Line 56"/>
            <p:cNvSpPr>
              <a:spLocks noChangeShapeType="1"/>
            </p:cNvSpPr>
            <p:nvPr/>
          </p:nvSpPr>
          <p:spPr bwMode="auto">
            <a:xfrm>
              <a:off x="4416" y="2592"/>
              <a:ext cx="0" cy="192"/>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sp>
          <p:nvSpPr>
            <p:cNvPr id="421945" name="Line 57"/>
            <p:cNvSpPr>
              <a:spLocks noChangeShapeType="1"/>
            </p:cNvSpPr>
            <p:nvPr/>
          </p:nvSpPr>
          <p:spPr bwMode="auto">
            <a:xfrm>
              <a:off x="2064" y="2592"/>
              <a:ext cx="0" cy="192"/>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sp>
          <p:nvSpPr>
            <p:cNvPr id="421946" name="AutoShape 58"/>
            <p:cNvSpPr>
              <a:spLocks noChangeArrowheads="1"/>
            </p:cNvSpPr>
            <p:nvPr/>
          </p:nvSpPr>
          <p:spPr bwMode="auto">
            <a:xfrm>
              <a:off x="4056" y="2784"/>
              <a:ext cx="720" cy="342"/>
            </a:xfrm>
            <a:prstGeom prst="flowChartMagneticDisk">
              <a:avLst/>
            </a:prstGeom>
            <a:noFill/>
            <a:ln w="9525">
              <a:solidFill>
                <a:schemeClr val="tx1"/>
              </a:solidFill>
              <a:round/>
              <a:headEnd/>
              <a:tailEnd/>
            </a:ln>
            <a:effectLst/>
          </p:spPr>
          <p:txBody>
            <a:bodyPr anchor="ctr"/>
            <a:lstStyle/>
            <a:p>
              <a:pPr algn="ctr">
                <a:spcBef>
                  <a:spcPct val="0"/>
                </a:spcBef>
              </a:pPr>
              <a:r>
                <a:rPr lang="en-US" altLang="zh-CN" sz="1000">
                  <a:solidFill>
                    <a:schemeClr val="tx1"/>
                  </a:solidFill>
                  <a:effectLst/>
                  <a:latin typeface="Times New Roman" pitchFamily="18" charset="0"/>
                  <a:ea typeface="宋体" pitchFamily="2" charset="-122"/>
                </a:rPr>
                <a:t>Payment Database</a:t>
              </a:r>
            </a:p>
          </p:txBody>
        </p:sp>
        <p:sp>
          <p:nvSpPr>
            <p:cNvPr id="421948" name="Line 60"/>
            <p:cNvSpPr>
              <a:spLocks noChangeShapeType="1"/>
            </p:cNvSpPr>
            <p:nvPr/>
          </p:nvSpPr>
          <p:spPr bwMode="auto">
            <a:xfrm>
              <a:off x="4416" y="1536"/>
              <a:ext cx="0" cy="192"/>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sp>
          <p:nvSpPr>
            <p:cNvPr id="421940" name="Rectangle 52"/>
            <p:cNvSpPr>
              <a:spLocks noChangeArrowheads="1"/>
            </p:cNvSpPr>
            <p:nvPr/>
          </p:nvSpPr>
          <p:spPr bwMode="auto">
            <a:xfrm>
              <a:off x="1656" y="1194"/>
              <a:ext cx="816" cy="179"/>
            </a:xfrm>
            <a:prstGeom prst="rect">
              <a:avLst/>
            </a:prstGeom>
            <a:noFill/>
            <a:ln w="9525">
              <a:solidFill>
                <a:schemeClr val="tx1"/>
              </a:solidFill>
              <a:miter lim="800000"/>
              <a:headEnd/>
              <a:tailEnd/>
            </a:ln>
            <a:effectLst/>
          </p:spPr>
          <p:txBody>
            <a:bodyPr anchor="ctr">
              <a:spAutoFit/>
            </a:bodyPr>
            <a:lstStyle/>
            <a:p>
              <a:pPr algn="ctr">
                <a:spcBef>
                  <a:spcPct val="0"/>
                </a:spcBef>
              </a:pPr>
              <a:r>
                <a:rPr lang="en-US" altLang="zh-CN" sz="1200">
                  <a:solidFill>
                    <a:schemeClr val="tx1"/>
                  </a:solidFill>
                  <a:effectLst/>
                  <a:latin typeface="Times New Roman" pitchFamily="18" charset="0"/>
                  <a:ea typeface="宋体" pitchFamily="2" charset="-122"/>
                </a:rPr>
                <a:t>Browser</a:t>
              </a:r>
            </a:p>
          </p:txBody>
        </p:sp>
        <p:sp>
          <p:nvSpPr>
            <p:cNvPr id="421941" name="Rectangle 53"/>
            <p:cNvSpPr>
              <a:spLocks noChangeArrowheads="1"/>
            </p:cNvSpPr>
            <p:nvPr/>
          </p:nvSpPr>
          <p:spPr bwMode="auto">
            <a:xfrm>
              <a:off x="1656" y="1376"/>
              <a:ext cx="816" cy="160"/>
            </a:xfrm>
            <a:prstGeom prst="rect">
              <a:avLst/>
            </a:prstGeom>
            <a:noFill/>
            <a:ln w="9525">
              <a:solidFill>
                <a:schemeClr val="tx1"/>
              </a:solidFill>
              <a:miter lim="800000"/>
              <a:headEnd/>
              <a:tailEnd/>
            </a:ln>
            <a:effectLst/>
          </p:spPr>
          <p:txBody>
            <a:bodyPr anchor="ctr">
              <a:spAutoFit/>
            </a:bodyPr>
            <a:lstStyle/>
            <a:p>
              <a:pPr algn="ctr">
                <a:spcBef>
                  <a:spcPct val="0"/>
                </a:spcBef>
              </a:pPr>
              <a:endParaRPr lang="zh-CN" altLang="zh-CN" sz="1000" b="0">
                <a:solidFill>
                  <a:schemeClr val="tx1"/>
                </a:solidFill>
                <a:effectLst/>
                <a:latin typeface="Times New Roman" pitchFamily="18" charset="0"/>
              </a:endParaRPr>
            </a:p>
          </p:txBody>
        </p:sp>
        <p:sp>
          <p:nvSpPr>
            <p:cNvPr id="421949" name="Line 61"/>
            <p:cNvSpPr>
              <a:spLocks noChangeShapeType="1"/>
            </p:cNvSpPr>
            <p:nvPr/>
          </p:nvSpPr>
          <p:spPr bwMode="auto">
            <a:xfrm>
              <a:off x="2064" y="1536"/>
              <a:ext cx="0" cy="192"/>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grpSp>
    </p:spTree>
  </p:cSld>
  <p:clrMapOvr>
    <a:masterClrMapping/>
  </p:clrMapOvr>
  <p:transition/>
</p:sld>
</file>

<file path=ppt/theme/theme1.xml><?xml version="1.0" encoding="utf-8"?>
<a:theme xmlns:a="http://schemas.openxmlformats.org/drawingml/2006/main" name="android theme">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android theme</Template>
  <TotalTime>73</TotalTime>
  <Words>1345</Words>
  <Application>Microsoft Office PowerPoint</Application>
  <PresentationFormat>自定义</PresentationFormat>
  <Paragraphs>258</Paragraphs>
  <Slides>20</Slides>
  <Notes>10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android theme</vt:lpstr>
      <vt:lpstr>Java Servlet Container</vt:lpstr>
      <vt:lpstr>Contents</vt:lpstr>
      <vt:lpstr>幻灯片 3</vt:lpstr>
      <vt:lpstr>幻灯片 4</vt:lpstr>
      <vt:lpstr>幻灯片 5</vt:lpstr>
      <vt:lpstr>幻灯片 6</vt:lpstr>
      <vt:lpstr>幻灯片 7</vt:lpstr>
      <vt:lpstr>幻灯片 8</vt:lpstr>
      <vt:lpstr>幻灯片 9</vt:lpstr>
      <vt:lpstr>What is a Servlet Container?</vt:lpstr>
      <vt:lpstr>Servlet Interface</vt:lpstr>
      <vt:lpstr>Servlet Interface</vt:lpstr>
      <vt:lpstr>How Servlet work</vt:lpstr>
      <vt:lpstr>How Servlet container and web server process a request?</vt:lpstr>
      <vt:lpstr>How Servlet container and web server process a request?</vt:lpstr>
      <vt:lpstr>幻灯片 16</vt:lpstr>
      <vt:lpstr>幻灯片 17</vt:lpstr>
      <vt:lpstr>Servlet Implementation</vt:lpstr>
      <vt:lpstr>Conclusion</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 Container</dc:title>
  <dc:creator>Administrator</dc:creator>
  <cp:lastModifiedBy>Administrator</cp:lastModifiedBy>
  <cp:revision>11</cp:revision>
  <dcterms:created xsi:type="dcterms:W3CDTF">2019-02-27T13:03:12Z</dcterms:created>
  <dcterms:modified xsi:type="dcterms:W3CDTF">2019-02-27T14:16:52Z</dcterms:modified>
</cp:coreProperties>
</file>