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notesSlides/notesSlide8.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8"/>
  </p:notesMasterIdLst>
  <p:sldIdLst>
    <p:sldId id="256" r:id="rId2"/>
    <p:sldId id="262" r:id="rId3"/>
    <p:sldId id="263" r:id="rId4"/>
    <p:sldId id="258" r:id="rId5"/>
    <p:sldId id="259" r:id="rId6"/>
    <p:sldId id="260" r:id="rId7"/>
    <p:sldId id="261" r:id="rId8"/>
    <p:sldId id="257" r:id="rId9"/>
    <p:sldId id="264"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65" r:id="rId30"/>
    <p:sldId id="285" r:id="rId31"/>
    <p:sldId id="287" r:id="rId32"/>
    <p:sldId id="292" r:id="rId33"/>
    <p:sldId id="293" r:id="rId34"/>
    <p:sldId id="289" r:id="rId35"/>
    <p:sldId id="290" r:id="rId36"/>
    <p:sldId id="291"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286" r:id="rId57"/>
  </p:sldIdLst>
  <p:sldSz cx="12187238"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744" y="-102"/>
      </p:cViewPr>
      <p:guideLst>
        <p:guide orient="horz" pos="2160"/>
        <p:guide pos="3839"/>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85BA59B-579D-49DB-A12D-7D64029DFA04}" type="datetimeFigureOut">
              <a:rPr lang="zh-CN" altLang="en-US" smtClean="0"/>
              <a:t>2019-03-06</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B3EF79-FCB3-4C83-9A5D-1C0D859FB3D8}"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01D777-79EE-421A-8BEA-B74229E6716C}" type="slidenum">
              <a:rPr lang="en-US" altLang="zh-CN"/>
              <a:pPr/>
              <a:t>2</a:t>
            </a:fld>
            <a:endParaRPr lang="en-US" altLang="zh-CN"/>
          </a:p>
        </p:txBody>
      </p:sp>
      <p:sp>
        <p:nvSpPr>
          <p:cNvPr id="189442" name="Rectangle 2"/>
          <p:cNvSpPr>
            <a:spLocks noRot="1" noChangeArrowheads="1" noTextEdit="1"/>
          </p:cNvSpPr>
          <p:nvPr>
            <p:ph type="sldImg"/>
          </p:nvPr>
        </p:nvSpPr>
        <p:spPr>
          <a:ln/>
        </p:spPr>
      </p:sp>
      <p:sp>
        <p:nvSpPr>
          <p:cNvPr id="1894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F9C725-B28F-46E9-8AB5-1105B8E4EFEB}" type="slidenum">
              <a:rPr lang="en-US" altLang="zh-CN"/>
              <a:pPr/>
              <a:t>3</a:t>
            </a:fld>
            <a:endParaRPr lang="en-US" altLang="zh-CN"/>
          </a:p>
        </p:txBody>
      </p:sp>
      <p:sp>
        <p:nvSpPr>
          <p:cNvPr id="193538" name="Rectangle 2"/>
          <p:cNvSpPr>
            <a:spLocks noRot="1" noChangeArrowheads="1" noTextEdit="1"/>
          </p:cNvSpPr>
          <p:nvPr>
            <p:ph type="sldImg"/>
          </p:nvPr>
        </p:nvSpPr>
        <p:spPr>
          <a:ln/>
        </p:spPr>
      </p:sp>
      <p:sp>
        <p:nvSpPr>
          <p:cNvPr id="1935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7EB46B-6D38-4F06-81EC-6CF3945B1158}" type="slidenum">
              <a:rPr lang="en-US" altLang="zh-CN"/>
              <a:pPr/>
              <a:t>4</a:t>
            </a:fld>
            <a:endParaRPr lang="en-US" altLang="zh-CN"/>
          </a:p>
        </p:txBody>
      </p:sp>
      <p:sp>
        <p:nvSpPr>
          <p:cNvPr id="92162" name="Rectangle 2"/>
          <p:cNvSpPr>
            <a:spLocks noChangeArrowheads="1" noTextEdit="1"/>
          </p:cNvSpPr>
          <p:nvPr>
            <p:ph type="sldImg"/>
          </p:nvPr>
        </p:nvSpPr>
        <p:spPr>
          <a:ln/>
        </p:spPr>
      </p:sp>
      <p:sp>
        <p:nvSpPr>
          <p:cNvPr id="921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73B214-417D-43C2-8915-AE9A69DDAAE2}" type="slidenum">
              <a:rPr lang="en-US" altLang="zh-CN"/>
              <a:pPr/>
              <a:t>6</a:t>
            </a:fld>
            <a:endParaRPr lang="en-US" altLang="zh-CN"/>
          </a:p>
        </p:txBody>
      </p:sp>
      <p:sp>
        <p:nvSpPr>
          <p:cNvPr id="125954" name="Rectangle 1026"/>
          <p:cNvSpPr>
            <a:spLocks noChangeArrowheads="1" noTextEdit="1"/>
          </p:cNvSpPr>
          <p:nvPr>
            <p:ph type="sldImg"/>
          </p:nvPr>
        </p:nvSpPr>
        <p:spPr>
          <a:ln/>
        </p:spPr>
      </p:sp>
      <p:sp>
        <p:nvSpPr>
          <p:cNvPr id="125955" name="Rectangle 1027"/>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D3BE30-A416-4C0B-9EA2-F7BAC9273838}" type="slidenum">
              <a:rPr lang="en-US" altLang="zh-CN"/>
              <a:pPr/>
              <a:t>7</a:t>
            </a:fld>
            <a:endParaRPr lang="en-US" altLang="zh-CN"/>
          </a:p>
        </p:txBody>
      </p:sp>
      <p:sp>
        <p:nvSpPr>
          <p:cNvPr id="126978" name="Rectangle 2"/>
          <p:cNvSpPr>
            <a:spLocks noChangeArrowheads="1" noTextEdit="1"/>
          </p:cNvSpPr>
          <p:nvPr>
            <p:ph type="sldImg"/>
          </p:nvPr>
        </p:nvSpPr>
        <p:spPr>
          <a:ln/>
        </p:spPr>
      </p:sp>
      <p:sp>
        <p:nvSpPr>
          <p:cNvPr id="1269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idi pildi kohatäide 1"/>
          <p:cNvSpPr>
            <a:spLocks noGrp="1" noRot="1" noChangeAspect="1"/>
          </p:cNvSpPr>
          <p:nvPr>
            <p:ph type="sldImg"/>
          </p:nvPr>
        </p:nvSpPr>
        <p:spPr/>
      </p:sp>
      <p:sp>
        <p:nvSpPr>
          <p:cNvPr id="3" name="Märkmete kohatäide 2"/>
          <p:cNvSpPr>
            <a:spLocks noGrp="1"/>
          </p:cNvSpPr>
          <p:nvPr>
            <p:ph type="body" idx="1"/>
          </p:nvPr>
        </p:nvSpPr>
        <p:spPr/>
        <p:txBody>
          <a:bodyPr/>
          <a:lstStyle/>
          <a:p>
            <a:endParaRPr lang="et-EE"/>
          </a:p>
        </p:txBody>
      </p:sp>
      <p:sp>
        <p:nvSpPr>
          <p:cNvPr id="4" name="Slaidinumbri kohatäide 3"/>
          <p:cNvSpPr>
            <a:spLocks noGrp="1"/>
          </p:cNvSpPr>
          <p:nvPr>
            <p:ph type="sldNum" sz="quarter" idx="10"/>
          </p:nvPr>
        </p:nvSpPr>
        <p:spPr/>
        <p:txBody>
          <a:bodyPr/>
          <a:lstStyle/>
          <a:p>
            <a:fld id="{70159DD2-4EA7-4B20-B1EC-D7911C9136B1}" type="slidenum">
              <a:rPr lang="et-EE" smtClean="0"/>
              <a:pPr/>
              <a:t>31</a:t>
            </a:fld>
            <a:endParaRPr lang="et-EE"/>
          </a:p>
        </p:txBody>
      </p:sp>
    </p:spTree>
    <p:extLst>
      <p:ext uri="{BB962C8B-B14F-4D97-AF65-F5344CB8AC3E}">
        <p14:creationId xmlns:p14="http://schemas.microsoft.com/office/powerpoint/2010/main" xmlns="" val="26160175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310">
              <a:defRPr/>
            </a:pPr>
            <a:endParaRPr lang="et-EE" b="1" dirty="0"/>
          </a:p>
        </p:txBody>
      </p:sp>
      <p:sp>
        <p:nvSpPr>
          <p:cNvPr id="4" name="Slide Number Placeholder 3"/>
          <p:cNvSpPr>
            <a:spLocks noGrp="1"/>
          </p:cNvSpPr>
          <p:nvPr>
            <p:ph type="sldNum" sz="quarter" idx="10"/>
          </p:nvPr>
        </p:nvSpPr>
        <p:spPr/>
        <p:txBody>
          <a:bodyPr/>
          <a:lstStyle/>
          <a:p>
            <a:fld id="{70159DD2-4EA7-4B20-B1EC-D7911C9136B1}" type="slidenum">
              <a:rPr lang="et-EE" smtClean="0"/>
              <a:pPr/>
              <a:t>34</a:t>
            </a:fld>
            <a:endParaRPr lang="et-EE"/>
          </a:p>
        </p:txBody>
      </p:sp>
    </p:spTree>
    <p:extLst>
      <p:ext uri="{BB962C8B-B14F-4D97-AF65-F5344CB8AC3E}">
        <p14:creationId xmlns:p14="http://schemas.microsoft.com/office/powerpoint/2010/main" xmlns="" val="9727084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idi pildi kohatäide 1"/>
          <p:cNvSpPr>
            <a:spLocks noGrp="1" noRot="1" noChangeAspect="1"/>
          </p:cNvSpPr>
          <p:nvPr>
            <p:ph type="sldImg"/>
          </p:nvPr>
        </p:nvSpPr>
        <p:spPr/>
      </p:sp>
      <p:sp>
        <p:nvSpPr>
          <p:cNvPr id="3" name="Märkmete kohatäide 2"/>
          <p:cNvSpPr>
            <a:spLocks noGrp="1"/>
          </p:cNvSpPr>
          <p:nvPr>
            <p:ph type="body" idx="1"/>
          </p:nvPr>
        </p:nvSpPr>
        <p:spPr/>
        <p:txBody>
          <a:bodyPr/>
          <a:lstStyle/>
          <a:p>
            <a:endParaRPr lang="et-EE"/>
          </a:p>
        </p:txBody>
      </p:sp>
      <p:sp>
        <p:nvSpPr>
          <p:cNvPr id="4" name="Slaidinumbri kohatäide 3"/>
          <p:cNvSpPr>
            <a:spLocks noGrp="1"/>
          </p:cNvSpPr>
          <p:nvPr>
            <p:ph type="sldNum" sz="quarter" idx="10"/>
          </p:nvPr>
        </p:nvSpPr>
        <p:spPr/>
        <p:txBody>
          <a:bodyPr/>
          <a:lstStyle/>
          <a:p>
            <a:fld id="{70159DD2-4EA7-4B20-B1EC-D7911C9136B1}" type="slidenum">
              <a:rPr lang="et-EE" smtClean="0"/>
              <a:pPr/>
              <a:t>35</a:t>
            </a:fld>
            <a:endParaRPr lang="et-EE"/>
          </a:p>
        </p:txBody>
      </p:sp>
    </p:spTree>
    <p:extLst>
      <p:ext uri="{BB962C8B-B14F-4D97-AF65-F5344CB8AC3E}">
        <p14:creationId xmlns:p14="http://schemas.microsoft.com/office/powerpoint/2010/main" xmlns="" val="27198711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idi pildi kohatäide 1"/>
          <p:cNvSpPr>
            <a:spLocks noGrp="1" noRot="1" noChangeAspect="1"/>
          </p:cNvSpPr>
          <p:nvPr>
            <p:ph type="sldImg"/>
          </p:nvPr>
        </p:nvSpPr>
        <p:spPr/>
      </p:sp>
      <p:sp>
        <p:nvSpPr>
          <p:cNvPr id="3" name="Märkmete kohatäide 2"/>
          <p:cNvSpPr>
            <a:spLocks noGrp="1"/>
          </p:cNvSpPr>
          <p:nvPr>
            <p:ph type="body" idx="1"/>
          </p:nvPr>
        </p:nvSpPr>
        <p:spPr/>
        <p:txBody>
          <a:bodyPr/>
          <a:lstStyle/>
          <a:p>
            <a:endParaRPr lang="et-EE"/>
          </a:p>
        </p:txBody>
      </p:sp>
      <p:sp>
        <p:nvSpPr>
          <p:cNvPr id="4" name="Slaidinumbri kohatäide 3"/>
          <p:cNvSpPr>
            <a:spLocks noGrp="1"/>
          </p:cNvSpPr>
          <p:nvPr>
            <p:ph type="sldNum" sz="quarter" idx="10"/>
          </p:nvPr>
        </p:nvSpPr>
        <p:spPr/>
        <p:txBody>
          <a:bodyPr/>
          <a:lstStyle/>
          <a:p>
            <a:fld id="{70159DD2-4EA7-4B20-B1EC-D7911C9136B1}" type="slidenum">
              <a:rPr lang="et-EE" smtClean="0"/>
              <a:pPr/>
              <a:t>36</a:t>
            </a:fld>
            <a:endParaRPr lang="et-EE"/>
          </a:p>
        </p:txBody>
      </p:sp>
    </p:spTree>
    <p:extLst>
      <p:ext uri="{BB962C8B-B14F-4D97-AF65-F5344CB8AC3E}">
        <p14:creationId xmlns:p14="http://schemas.microsoft.com/office/powerpoint/2010/main" xmlns="" val="18632347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 name="Group 7"/>
          <p:cNvGrpSpPr/>
          <p:nvPr/>
        </p:nvGrpSpPr>
        <p:grpSpPr bwMode="auto">
          <a:xfrm>
            <a:off x="304681" y="2889251"/>
            <a:ext cx="11476316" cy="201613"/>
            <a:chOff x="144" y="1680"/>
            <a:chExt cx="5424" cy="144"/>
          </a:xfrm>
        </p:grpSpPr>
        <p:sp>
          <p:nvSpPr>
            <p:cNvPr id="5" name="Rectangle 8"/>
            <p:cNvSpPr>
              <a:spLocks noChangeArrowheads="1"/>
            </p:cNvSpPr>
            <p:nvPr userDrawn="1"/>
          </p:nvSpPr>
          <p:spPr bwMode="auto">
            <a:xfrm>
              <a:off x="144" y="1680"/>
              <a:ext cx="1808" cy="144"/>
            </a:xfrm>
            <a:prstGeom prst="rect">
              <a:avLst/>
            </a:prstGeom>
            <a:solidFill>
              <a:schemeClr val="bg2"/>
            </a:solidFill>
            <a:ln w="9525">
              <a:noFill/>
              <a:miter lim="800000"/>
            </a:ln>
            <a:effectLst/>
          </p:spPr>
          <p:txBody>
            <a:bodyPr wrap="none" anchor="ctr"/>
            <a:lstStyle/>
            <a:p>
              <a:endParaRPr lang="zh-CN" altLang="zh-CN"/>
            </a:p>
          </p:txBody>
        </p:sp>
        <p:sp>
          <p:nvSpPr>
            <p:cNvPr id="6" name="Rectangle 9"/>
            <p:cNvSpPr>
              <a:spLocks noChangeArrowheads="1"/>
            </p:cNvSpPr>
            <p:nvPr userDrawn="1"/>
          </p:nvSpPr>
          <p:spPr bwMode="auto">
            <a:xfrm>
              <a:off x="1952" y="1680"/>
              <a:ext cx="1808" cy="144"/>
            </a:xfrm>
            <a:prstGeom prst="rect">
              <a:avLst/>
            </a:prstGeom>
            <a:solidFill>
              <a:schemeClr val="accent1"/>
            </a:solidFill>
            <a:ln w="9525">
              <a:noFill/>
              <a:miter lim="800000"/>
            </a:ln>
            <a:effectLst/>
          </p:spPr>
          <p:txBody>
            <a:bodyPr wrap="none" anchor="ctr"/>
            <a:lstStyle/>
            <a:p>
              <a:endParaRPr lang="zh-CN" altLang="zh-CN"/>
            </a:p>
          </p:txBody>
        </p:sp>
        <p:sp>
          <p:nvSpPr>
            <p:cNvPr id="7" name="Rectangle 10"/>
            <p:cNvSpPr>
              <a:spLocks noChangeArrowheads="1"/>
            </p:cNvSpPr>
            <p:nvPr userDrawn="1"/>
          </p:nvSpPr>
          <p:spPr bwMode="auto">
            <a:xfrm>
              <a:off x="3760" y="1680"/>
              <a:ext cx="1808" cy="144"/>
            </a:xfrm>
            <a:prstGeom prst="rect">
              <a:avLst/>
            </a:prstGeom>
            <a:solidFill>
              <a:schemeClr val="tx2"/>
            </a:solidFill>
            <a:ln w="9525">
              <a:noFill/>
              <a:miter lim="800000"/>
            </a:ln>
            <a:effectLst/>
          </p:spPr>
          <p:txBody>
            <a:bodyPr wrap="none" anchor="ctr"/>
            <a:lstStyle/>
            <a:p>
              <a:endParaRPr lang="zh-CN" altLang="zh-CN"/>
            </a:p>
          </p:txBody>
        </p:sp>
      </p:grpSp>
      <p:sp>
        <p:nvSpPr>
          <p:cNvPr id="10242" name="Rectangle 2"/>
          <p:cNvSpPr>
            <a:spLocks noGrp="1" noChangeArrowheads="1"/>
          </p:cNvSpPr>
          <p:nvPr>
            <p:ph type="ctrTitle"/>
          </p:nvPr>
        </p:nvSpPr>
        <p:spPr>
          <a:xfrm>
            <a:off x="914043" y="685800"/>
            <a:ext cx="10359152" cy="2127250"/>
          </a:xfrm>
        </p:spPr>
        <p:txBody>
          <a:bodyPr/>
          <a:lstStyle>
            <a:lvl1pPr algn="ctr">
              <a:defRPr sz="5800"/>
            </a:lvl1pPr>
          </a:lstStyle>
          <a:p>
            <a:r>
              <a:rPr lang="zh-CN" altLang="en-US" smtClean="0"/>
              <a:t>单击此处编辑母版标题样式</a:t>
            </a:r>
            <a:endParaRPr lang="en-US"/>
          </a:p>
        </p:txBody>
      </p:sp>
      <p:sp>
        <p:nvSpPr>
          <p:cNvPr id="10243" name="Rectangle 3"/>
          <p:cNvSpPr>
            <a:spLocks noGrp="1" noChangeArrowheads="1"/>
          </p:cNvSpPr>
          <p:nvPr>
            <p:ph type="subTitle" idx="1"/>
          </p:nvPr>
        </p:nvSpPr>
        <p:spPr>
          <a:xfrm>
            <a:off x="1828086" y="3270250"/>
            <a:ext cx="8531067" cy="2209800"/>
          </a:xfrm>
        </p:spPr>
        <p:txBody>
          <a:bodyPr/>
          <a:lstStyle>
            <a:lvl1pPr marL="0" indent="0" algn="ctr">
              <a:buFont typeface="Wingdings" panose="05000000000000000000" pitchFamily="2" charset="2"/>
              <a:buNone/>
              <a:defRPr sz="3000"/>
            </a:lvl1pPr>
          </a:lstStyle>
          <a:p>
            <a:r>
              <a:rPr lang="zh-CN" altLang="en-US" smtClean="0"/>
              <a:t>单击此处编辑母版副标题样式</a:t>
            </a:r>
            <a:endParaRPr lang="en-US"/>
          </a:p>
        </p:txBody>
      </p:sp>
      <p:sp>
        <p:nvSpPr>
          <p:cNvPr id="9" name="Rectangle 4"/>
          <p:cNvSpPr>
            <a:spLocks noGrp="1" noChangeArrowheads="1"/>
          </p:cNvSpPr>
          <p:nvPr>
            <p:ph type="dt" sz="half" idx="10"/>
          </p:nvPr>
        </p:nvSpPr>
        <p:spPr>
          <a:xfrm>
            <a:off x="609362" y="6248400"/>
            <a:ext cx="2843689" cy="457200"/>
          </a:xfrm>
        </p:spPr>
        <p:txBody>
          <a:bodyPr/>
          <a:lstStyle>
            <a:lvl1pPr>
              <a:defRPr/>
            </a:lvl1pPr>
          </a:lstStyle>
          <a:p>
            <a:fld id="{C68B492A-2412-4242-9469-20CC868A7156}" type="datetimeFigureOut">
              <a:rPr lang="zh-CN" altLang="en-US" smtClean="0"/>
              <a:t>2019-03-06</a:t>
            </a:fld>
            <a:endParaRPr lang="zh-CN" altLang="en-US"/>
          </a:p>
        </p:txBody>
      </p:sp>
      <p:sp>
        <p:nvSpPr>
          <p:cNvPr id="11" name="Rectangle 6"/>
          <p:cNvSpPr>
            <a:spLocks noGrp="1" noChangeArrowheads="1"/>
          </p:cNvSpPr>
          <p:nvPr>
            <p:ph type="sldNum" sz="quarter" idx="12"/>
          </p:nvPr>
        </p:nvSpPr>
        <p:spPr>
          <a:xfrm>
            <a:off x="8734187" y="6248400"/>
            <a:ext cx="2843689" cy="457200"/>
          </a:xfrm>
        </p:spPr>
        <p:txBody>
          <a:bodyPr/>
          <a:lstStyle>
            <a:lvl1pPr>
              <a:defRPr/>
            </a:lvl1pPr>
          </a:lstStyle>
          <a:p>
            <a:fld id="{558F8A8E-12A2-41C5-A8FA-20E447FEBCE8}"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Rectangle 4"/>
          <p:cNvSpPr>
            <a:spLocks noGrp="1" noChangeArrowheads="1"/>
          </p:cNvSpPr>
          <p:nvPr>
            <p:ph type="dt" sz="half" idx="10"/>
          </p:nvPr>
        </p:nvSpPr>
        <p:spPr/>
        <p:txBody>
          <a:bodyPr/>
          <a:lstStyle>
            <a:lvl1pPr>
              <a:defRPr/>
            </a:lvl1pPr>
          </a:lstStyle>
          <a:p>
            <a:fld id="{C68B492A-2412-4242-9469-20CC868A7156}" type="datetimeFigureOut">
              <a:rPr lang="zh-CN" altLang="en-US" smtClean="0"/>
              <a:t>2019-03-06</a:t>
            </a:fld>
            <a:endParaRPr lang="zh-CN" altLang="en-US"/>
          </a:p>
        </p:txBody>
      </p:sp>
      <p:sp>
        <p:nvSpPr>
          <p:cNvPr id="6" name="Rectangle 6"/>
          <p:cNvSpPr>
            <a:spLocks noGrp="1" noChangeArrowheads="1"/>
          </p:cNvSpPr>
          <p:nvPr>
            <p:ph type="sldNum" sz="quarter" idx="12"/>
          </p:nvPr>
        </p:nvSpPr>
        <p:spPr/>
        <p:txBody>
          <a:bodyPr/>
          <a:lstStyle>
            <a:lvl1pPr>
              <a:defRPr/>
            </a:lvl1pPr>
          </a:lstStyle>
          <a:p>
            <a:fld id="{558F8A8E-12A2-41C5-A8FA-20E447FEBCE8}"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5747" y="277813"/>
            <a:ext cx="2742129" cy="5853112"/>
          </a:xfr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609362" y="277813"/>
            <a:ext cx="8023265"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Rectangle 4"/>
          <p:cNvSpPr>
            <a:spLocks noGrp="1" noChangeArrowheads="1"/>
          </p:cNvSpPr>
          <p:nvPr>
            <p:ph type="dt" sz="half" idx="10"/>
          </p:nvPr>
        </p:nvSpPr>
        <p:spPr/>
        <p:txBody>
          <a:bodyPr/>
          <a:lstStyle>
            <a:lvl1pPr>
              <a:defRPr/>
            </a:lvl1pPr>
          </a:lstStyle>
          <a:p>
            <a:fld id="{C68B492A-2412-4242-9469-20CC868A7156}" type="datetimeFigureOut">
              <a:rPr lang="zh-CN" altLang="en-US" smtClean="0"/>
              <a:t>2019-03-06</a:t>
            </a:fld>
            <a:endParaRPr lang="zh-CN" altLang="en-US"/>
          </a:p>
        </p:txBody>
      </p:sp>
      <p:sp>
        <p:nvSpPr>
          <p:cNvPr id="6" name="Rectangle 6"/>
          <p:cNvSpPr>
            <a:spLocks noGrp="1" noChangeArrowheads="1"/>
          </p:cNvSpPr>
          <p:nvPr>
            <p:ph type="sldNum" sz="quarter" idx="12"/>
          </p:nvPr>
        </p:nvSpPr>
        <p:spPr/>
        <p:txBody>
          <a:bodyPr/>
          <a:lstStyle>
            <a:lvl1pPr>
              <a:defRPr/>
            </a:lvl1pPr>
          </a:lstStyle>
          <a:p>
            <a:fld id="{558F8A8E-12A2-41C5-A8FA-20E447FEBCE8}"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heading_list">
    <p:spTree>
      <p:nvGrpSpPr>
        <p:cNvPr id="1" name=""/>
        <p:cNvGrpSpPr/>
        <p:nvPr/>
      </p:nvGrpSpPr>
      <p:grpSpPr>
        <a:xfrm>
          <a:off x="0" y="0"/>
          <a:ext cx="0" cy="0"/>
          <a:chOff x="0" y="0"/>
          <a:chExt cx="0" cy="0"/>
        </a:xfrm>
      </p:grpSpPr>
      <p:sp>
        <p:nvSpPr>
          <p:cNvPr id="2" name="Title 1"/>
          <p:cNvSpPr>
            <a:spLocks noGrp="1"/>
          </p:cNvSpPr>
          <p:nvPr>
            <p:ph type="title"/>
          </p:nvPr>
        </p:nvSpPr>
        <p:spPr>
          <a:xfrm>
            <a:off x="609362" y="764704"/>
            <a:ext cx="10090969" cy="792088"/>
          </a:xfrm>
          <a:prstGeom prst="rect">
            <a:avLst/>
          </a:prstGeom>
        </p:spPr>
        <p:txBody>
          <a:bodyPr/>
          <a:lstStyle>
            <a:lvl1pPr algn="l">
              <a:defRPr sz="4000" b="1">
                <a:solidFill>
                  <a:schemeClr val="accent3"/>
                </a:solidFill>
              </a:defRPr>
            </a:lvl1pPr>
          </a:lstStyle>
          <a:p>
            <a:r>
              <a:rPr lang="en-US" smtClean="0"/>
              <a:t>Click to edit Master title style</a:t>
            </a:r>
            <a:endParaRPr lang="et-EE" dirty="0"/>
          </a:p>
        </p:txBody>
      </p:sp>
      <p:sp>
        <p:nvSpPr>
          <p:cNvPr id="8" name="Content Placeholder 7"/>
          <p:cNvSpPr>
            <a:spLocks noGrp="1"/>
          </p:cNvSpPr>
          <p:nvPr>
            <p:ph sz="quarter" idx="10"/>
          </p:nvPr>
        </p:nvSpPr>
        <p:spPr>
          <a:xfrm>
            <a:off x="624174" y="1988841"/>
            <a:ext cx="10076158" cy="4319885"/>
          </a:xfrm>
          <a:prstGeom prst="rect">
            <a:avLst/>
          </a:prstGeom>
        </p:spPr>
        <p:txBody>
          <a:bodyPr/>
          <a:lstStyle>
            <a:lvl1pPr marL="342900" indent="-342900">
              <a:buFontTx/>
              <a:buBlip>
                <a:blip r:embed="rId2"/>
              </a:buBlip>
              <a:defRPr sz="3200">
                <a:solidFill>
                  <a:schemeClr val="tx1"/>
                </a:solidFill>
              </a:defRPr>
            </a:lvl1pPr>
            <a:lvl2pPr marL="742950" indent="-285750">
              <a:buFontTx/>
              <a:buBlip>
                <a:blip r:embed="rId2"/>
              </a:buBlip>
              <a:defRPr sz="2400">
                <a:solidFill>
                  <a:schemeClr val="tx1"/>
                </a:solidFill>
              </a:defRPr>
            </a:lvl2pPr>
            <a:lvl3pPr marL="1143000" indent="-228600">
              <a:buFontTx/>
              <a:buBlip>
                <a:blip r:embed="rId2"/>
              </a:buBlip>
              <a:defRPr sz="2400">
                <a:solidFill>
                  <a:schemeClr val="tx1"/>
                </a:solidFill>
              </a:defRPr>
            </a:lvl3pPr>
            <a:lvl4pPr marL="1600200" indent="-228600">
              <a:buFontTx/>
              <a:buBlip>
                <a:blip r:embed="rId2"/>
              </a:buBlip>
              <a:defRPr sz="2000"/>
            </a:lvl4pPr>
            <a:lvl5pPr marL="2057400" indent="-228600">
              <a:buFontTx/>
              <a:buBlip>
                <a:blip r:embed="rId2"/>
              </a:buBlip>
              <a:defRPr sz="20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xmlns="" val="3915099454"/>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Rectangle 4"/>
          <p:cNvSpPr>
            <a:spLocks noGrp="1" noChangeArrowheads="1"/>
          </p:cNvSpPr>
          <p:nvPr>
            <p:ph type="dt" sz="half" idx="10"/>
          </p:nvPr>
        </p:nvSpPr>
        <p:spPr/>
        <p:txBody>
          <a:bodyPr/>
          <a:lstStyle>
            <a:lvl1pPr>
              <a:defRPr/>
            </a:lvl1pPr>
          </a:lstStyle>
          <a:p>
            <a:fld id="{C68B492A-2412-4242-9469-20CC868A7156}" type="datetimeFigureOut">
              <a:rPr lang="zh-CN" altLang="en-US" smtClean="0"/>
              <a:t>2019-03-06</a:t>
            </a:fld>
            <a:endParaRPr lang="zh-CN" altLang="en-US"/>
          </a:p>
        </p:txBody>
      </p:sp>
      <p:sp>
        <p:nvSpPr>
          <p:cNvPr id="6" name="Rectangle 6"/>
          <p:cNvSpPr>
            <a:spLocks noGrp="1" noChangeArrowheads="1"/>
          </p:cNvSpPr>
          <p:nvPr>
            <p:ph type="sldNum" sz="quarter" idx="12"/>
          </p:nvPr>
        </p:nvSpPr>
        <p:spPr/>
        <p:txBody>
          <a:bodyPr/>
          <a:lstStyle>
            <a:lvl1pPr>
              <a:defRPr/>
            </a:lvl1pPr>
          </a:lstStyle>
          <a:p>
            <a:fld id="{558F8A8E-12A2-41C5-A8FA-20E447FEBCE8}"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962708" y="4406901"/>
            <a:ext cx="10359152" cy="1362075"/>
          </a:xfrm>
        </p:spPr>
        <p:txBody>
          <a:bodyPr anchor="t"/>
          <a:lstStyle>
            <a:lvl1pPr algn="l">
              <a:defRPr sz="4000" b="1" cap="all"/>
            </a:lvl1pPr>
          </a:lstStyle>
          <a:p>
            <a:r>
              <a:rPr lang="zh-CN" altLang="en-US" smtClean="0"/>
              <a:t>单击此处编辑母版标题样式</a:t>
            </a:r>
            <a:endParaRPr lang="en-US"/>
          </a:p>
        </p:txBody>
      </p:sp>
      <p:sp>
        <p:nvSpPr>
          <p:cNvPr id="3" name="Text Placeholder 2"/>
          <p:cNvSpPr>
            <a:spLocks noGrp="1"/>
          </p:cNvSpPr>
          <p:nvPr>
            <p:ph type="body" idx="1"/>
          </p:nvPr>
        </p:nvSpPr>
        <p:spPr>
          <a:xfrm>
            <a:off x="962708" y="2906713"/>
            <a:ext cx="10359152"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p:txBody>
          <a:bodyPr/>
          <a:lstStyle>
            <a:lvl1pPr>
              <a:defRPr/>
            </a:lvl1pPr>
          </a:lstStyle>
          <a:p>
            <a:fld id="{C68B492A-2412-4242-9469-20CC868A7156}" type="datetimeFigureOut">
              <a:rPr lang="zh-CN" altLang="en-US" smtClean="0"/>
              <a:t>2019-03-06</a:t>
            </a:fld>
            <a:endParaRPr lang="zh-CN" altLang="en-US"/>
          </a:p>
        </p:txBody>
      </p:sp>
      <p:sp>
        <p:nvSpPr>
          <p:cNvPr id="6" name="Rectangle 6"/>
          <p:cNvSpPr>
            <a:spLocks noGrp="1" noChangeArrowheads="1"/>
          </p:cNvSpPr>
          <p:nvPr>
            <p:ph type="sldNum" sz="quarter" idx="12"/>
          </p:nvPr>
        </p:nvSpPr>
        <p:spPr/>
        <p:txBody>
          <a:bodyPr/>
          <a:lstStyle>
            <a:lvl1pPr>
              <a:defRPr/>
            </a:lvl1pPr>
          </a:lstStyle>
          <a:p>
            <a:fld id="{558F8A8E-12A2-41C5-A8FA-20E447FEBCE8}"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a:off x="609362" y="1600201"/>
            <a:ext cx="5382697"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Content Placeholder 3"/>
          <p:cNvSpPr>
            <a:spLocks noGrp="1"/>
          </p:cNvSpPr>
          <p:nvPr>
            <p:ph sz="half" idx="2"/>
          </p:nvPr>
        </p:nvSpPr>
        <p:spPr>
          <a:xfrm>
            <a:off x="6195179" y="1600201"/>
            <a:ext cx="5382697"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Rectangle 4"/>
          <p:cNvSpPr>
            <a:spLocks noGrp="1" noChangeArrowheads="1"/>
          </p:cNvSpPr>
          <p:nvPr>
            <p:ph type="dt" sz="half" idx="10"/>
          </p:nvPr>
        </p:nvSpPr>
        <p:spPr/>
        <p:txBody>
          <a:bodyPr/>
          <a:lstStyle>
            <a:lvl1pPr>
              <a:defRPr/>
            </a:lvl1pPr>
          </a:lstStyle>
          <a:p>
            <a:fld id="{C68B492A-2412-4242-9469-20CC868A7156}" type="datetimeFigureOut">
              <a:rPr lang="zh-CN" altLang="en-US" smtClean="0"/>
              <a:t>2019-03-06</a:t>
            </a:fld>
            <a:endParaRPr lang="zh-CN" altLang="en-US"/>
          </a:p>
        </p:txBody>
      </p:sp>
      <p:sp>
        <p:nvSpPr>
          <p:cNvPr id="7" name="Rectangle 6"/>
          <p:cNvSpPr>
            <a:spLocks noGrp="1" noChangeArrowheads="1"/>
          </p:cNvSpPr>
          <p:nvPr>
            <p:ph type="sldNum" sz="quarter" idx="12"/>
          </p:nvPr>
        </p:nvSpPr>
        <p:spPr/>
        <p:txBody>
          <a:bodyPr/>
          <a:lstStyle>
            <a:lvl1pPr>
              <a:defRPr/>
            </a:lvl1pPr>
          </a:lstStyle>
          <a:p>
            <a:fld id="{558F8A8E-12A2-41C5-A8FA-20E447FEBCE8}"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09362" y="274638"/>
            <a:ext cx="10968514" cy="1143000"/>
          </a:xfrm>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609362" y="1535113"/>
            <a:ext cx="538481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09362" y="2174875"/>
            <a:ext cx="538481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Text Placeholder 4"/>
          <p:cNvSpPr>
            <a:spLocks noGrp="1"/>
          </p:cNvSpPr>
          <p:nvPr>
            <p:ph type="body" sz="quarter" idx="3"/>
          </p:nvPr>
        </p:nvSpPr>
        <p:spPr>
          <a:xfrm>
            <a:off x="6190949" y="1535113"/>
            <a:ext cx="538692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90949" y="2174875"/>
            <a:ext cx="538692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Rectangle 4"/>
          <p:cNvSpPr>
            <a:spLocks noGrp="1" noChangeArrowheads="1"/>
          </p:cNvSpPr>
          <p:nvPr>
            <p:ph type="dt" sz="half" idx="10"/>
          </p:nvPr>
        </p:nvSpPr>
        <p:spPr/>
        <p:txBody>
          <a:bodyPr/>
          <a:lstStyle>
            <a:lvl1pPr>
              <a:defRPr/>
            </a:lvl1pPr>
          </a:lstStyle>
          <a:p>
            <a:fld id="{C68B492A-2412-4242-9469-20CC868A7156}" type="datetimeFigureOut">
              <a:rPr lang="zh-CN" altLang="en-US" smtClean="0"/>
              <a:t>2019-03-06</a:t>
            </a:fld>
            <a:endParaRPr lang="zh-CN" altLang="en-US"/>
          </a:p>
        </p:txBody>
      </p:sp>
      <p:sp>
        <p:nvSpPr>
          <p:cNvPr id="9" name="Rectangle 6"/>
          <p:cNvSpPr>
            <a:spLocks noGrp="1" noChangeArrowheads="1"/>
          </p:cNvSpPr>
          <p:nvPr>
            <p:ph type="sldNum" sz="quarter" idx="12"/>
          </p:nvPr>
        </p:nvSpPr>
        <p:spPr/>
        <p:txBody>
          <a:bodyPr/>
          <a:lstStyle>
            <a:lvl1pPr>
              <a:defRPr/>
            </a:lvl1pPr>
          </a:lstStyle>
          <a:p>
            <a:fld id="{558F8A8E-12A2-41C5-A8FA-20E447FEBCE8}"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Rectangle 4"/>
          <p:cNvSpPr>
            <a:spLocks noGrp="1" noChangeArrowheads="1"/>
          </p:cNvSpPr>
          <p:nvPr>
            <p:ph type="dt" sz="half" idx="10"/>
          </p:nvPr>
        </p:nvSpPr>
        <p:spPr/>
        <p:txBody>
          <a:bodyPr/>
          <a:lstStyle>
            <a:lvl1pPr>
              <a:defRPr/>
            </a:lvl1pPr>
          </a:lstStyle>
          <a:p>
            <a:fld id="{C68B492A-2412-4242-9469-20CC868A7156}" type="datetimeFigureOut">
              <a:rPr lang="zh-CN" altLang="en-US" smtClean="0"/>
              <a:t>2019-03-06</a:t>
            </a:fld>
            <a:endParaRPr lang="zh-CN" altLang="en-US"/>
          </a:p>
        </p:txBody>
      </p:sp>
      <p:sp>
        <p:nvSpPr>
          <p:cNvPr id="5" name="Rectangle 6"/>
          <p:cNvSpPr>
            <a:spLocks noGrp="1" noChangeArrowheads="1"/>
          </p:cNvSpPr>
          <p:nvPr>
            <p:ph type="sldNum" sz="quarter" idx="12"/>
          </p:nvPr>
        </p:nvSpPr>
        <p:spPr/>
        <p:txBody>
          <a:bodyPr/>
          <a:lstStyle>
            <a:lvl1pPr>
              <a:defRPr/>
            </a:lvl1pPr>
          </a:lstStyle>
          <a:p>
            <a:fld id="{558F8A8E-12A2-41C5-A8FA-20E447FEBCE8}"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fld id="{C68B492A-2412-4242-9469-20CC868A7156}" type="datetimeFigureOut">
              <a:rPr lang="zh-CN" altLang="en-US" smtClean="0"/>
              <a:t>2019-03-06</a:t>
            </a:fld>
            <a:endParaRPr lang="zh-CN" altLang="en-US"/>
          </a:p>
        </p:txBody>
      </p:sp>
      <p:sp>
        <p:nvSpPr>
          <p:cNvPr id="4" name="Rectangle 6"/>
          <p:cNvSpPr>
            <a:spLocks noGrp="1" noChangeArrowheads="1"/>
          </p:cNvSpPr>
          <p:nvPr>
            <p:ph type="sldNum" sz="quarter" idx="12"/>
          </p:nvPr>
        </p:nvSpPr>
        <p:spPr/>
        <p:txBody>
          <a:bodyPr/>
          <a:lstStyle>
            <a:lvl1pPr>
              <a:defRPr/>
            </a:lvl1pPr>
          </a:lstStyle>
          <a:p>
            <a:fld id="{558F8A8E-12A2-41C5-A8FA-20E447FEBCE8}"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09363" y="273050"/>
            <a:ext cx="4009517" cy="1162050"/>
          </a:xfrm>
        </p:spPr>
        <p:txBody>
          <a:bodyPr/>
          <a:lstStyle>
            <a:lvl1pPr algn="l">
              <a:defRPr sz="2000" b="1"/>
            </a:lvl1pPr>
          </a:lstStyle>
          <a:p>
            <a:r>
              <a:rPr lang="zh-CN" altLang="en-US" smtClean="0"/>
              <a:t>单击此处编辑母版标题样式</a:t>
            </a:r>
            <a:endParaRPr lang="en-US"/>
          </a:p>
        </p:txBody>
      </p:sp>
      <p:sp>
        <p:nvSpPr>
          <p:cNvPr id="3" name="Content Placeholder 2"/>
          <p:cNvSpPr>
            <a:spLocks noGrp="1"/>
          </p:cNvSpPr>
          <p:nvPr>
            <p:ph idx="1"/>
          </p:nvPr>
        </p:nvSpPr>
        <p:spPr>
          <a:xfrm>
            <a:off x="4764871" y="273051"/>
            <a:ext cx="681300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Text Placeholder 3"/>
          <p:cNvSpPr>
            <a:spLocks noGrp="1"/>
          </p:cNvSpPr>
          <p:nvPr>
            <p:ph type="body" sz="half" idx="2"/>
          </p:nvPr>
        </p:nvSpPr>
        <p:spPr>
          <a:xfrm>
            <a:off x="609363" y="1435101"/>
            <a:ext cx="4009517"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defRPr/>
            </a:lvl1pPr>
          </a:lstStyle>
          <a:p>
            <a:fld id="{C68B492A-2412-4242-9469-20CC868A7156}" type="datetimeFigureOut">
              <a:rPr lang="zh-CN" altLang="en-US" smtClean="0"/>
              <a:t>2019-03-06</a:t>
            </a:fld>
            <a:endParaRPr lang="zh-CN" altLang="en-US"/>
          </a:p>
        </p:txBody>
      </p:sp>
      <p:sp>
        <p:nvSpPr>
          <p:cNvPr id="7" name="Rectangle 6"/>
          <p:cNvSpPr>
            <a:spLocks noGrp="1" noChangeArrowheads="1"/>
          </p:cNvSpPr>
          <p:nvPr>
            <p:ph type="sldNum" sz="quarter" idx="12"/>
          </p:nvPr>
        </p:nvSpPr>
        <p:spPr/>
        <p:txBody>
          <a:bodyPr/>
          <a:lstStyle>
            <a:lvl1pPr>
              <a:defRPr/>
            </a:lvl1pPr>
          </a:lstStyle>
          <a:p>
            <a:fld id="{558F8A8E-12A2-41C5-A8FA-20E447FEBCE8}"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388784" y="4800600"/>
            <a:ext cx="7312343" cy="566738"/>
          </a:xfrm>
        </p:spPr>
        <p:txBody>
          <a:bodyPr/>
          <a:lstStyle>
            <a:lvl1pPr algn="l">
              <a:defRPr sz="2000" b="1"/>
            </a:lvl1pPr>
          </a:lstStyle>
          <a:p>
            <a:r>
              <a:rPr lang="zh-CN" altLang="en-US" smtClean="0"/>
              <a:t>单击此处编辑母版标题样式</a:t>
            </a:r>
            <a:endParaRPr lang="en-US"/>
          </a:p>
        </p:txBody>
      </p:sp>
      <p:sp>
        <p:nvSpPr>
          <p:cNvPr id="3" name="Picture Placeholder 2"/>
          <p:cNvSpPr>
            <a:spLocks noGrp="1"/>
          </p:cNvSpPr>
          <p:nvPr>
            <p:ph type="pic" idx="1"/>
          </p:nvPr>
        </p:nvSpPr>
        <p:spPr>
          <a:xfrm>
            <a:off x="2388784" y="612775"/>
            <a:ext cx="7312343"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smtClean="0"/>
          </a:p>
        </p:txBody>
      </p:sp>
      <p:sp>
        <p:nvSpPr>
          <p:cNvPr id="4" name="Text Placeholder 3"/>
          <p:cNvSpPr>
            <a:spLocks noGrp="1"/>
          </p:cNvSpPr>
          <p:nvPr>
            <p:ph type="body" sz="half" idx="2"/>
          </p:nvPr>
        </p:nvSpPr>
        <p:spPr>
          <a:xfrm>
            <a:off x="2388784" y="5367338"/>
            <a:ext cx="7312343"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defRPr/>
            </a:lvl1pPr>
          </a:lstStyle>
          <a:p>
            <a:fld id="{C68B492A-2412-4242-9469-20CC868A7156}" type="datetimeFigureOut">
              <a:rPr lang="zh-CN" altLang="en-US" smtClean="0"/>
              <a:t>2019-03-06</a:t>
            </a:fld>
            <a:endParaRPr lang="zh-CN" altLang="en-US"/>
          </a:p>
        </p:txBody>
      </p:sp>
      <p:sp>
        <p:nvSpPr>
          <p:cNvPr id="7" name="Rectangle 6"/>
          <p:cNvSpPr>
            <a:spLocks noGrp="1" noChangeArrowheads="1"/>
          </p:cNvSpPr>
          <p:nvPr>
            <p:ph type="sldNum" sz="quarter" idx="12"/>
          </p:nvPr>
        </p:nvSpPr>
        <p:spPr/>
        <p:txBody>
          <a:bodyPr/>
          <a:lstStyle>
            <a:lvl1pPr>
              <a:defRPr/>
            </a:lvl1pPr>
          </a:lstStyle>
          <a:p>
            <a:fld id="{558F8A8E-12A2-41C5-A8FA-20E447FEBCE8}"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362" y="277813"/>
            <a:ext cx="10765394" cy="1139825"/>
          </a:xfrm>
          <a:prstGeom prst="rect">
            <a:avLst/>
          </a:prstGeom>
          <a:noFill/>
          <a:ln w="9525">
            <a:noFill/>
            <a:miter lim="800000"/>
          </a:ln>
        </p:spPr>
        <p:txBody>
          <a:bodyPr vert="horz" wrap="square" lIns="91440" tIns="45720" rIns="91440" bIns="45720" numCol="1" anchor="b" anchorCtr="0" compatLnSpc="1"/>
          <a:lstStyle/>
          <a:p>
            <a:pPr lvl="0"/>
            <a:r>
              <a:rPr lang="zh-CN" altLang="en-US" smtClean="0"/>
              <a:t>单击此处编辑母版标题样式</a:t>
            </a:r>
            <a:endParaRPr lang="en-US" altLang="zh-CN" smtClean="0"/>
          </a:p>
        </p:txBody>
      </p:sp>
      <p:sp>
        <p:nvSpPr>
          <p:cNvPr id="1027" name="Rectangle 3"/>
          <p:cNvSpPr>
            <a:spLocks noGrp="1" noChangeArrowheads="1"/>
          </p:cNvSpPr>
          <p:nvPr>
            <p:ph type="body" idx="1"/>
          </p:nvPr>
        </p:nvSpPr>
        <p:spPr bwMode="auto">
          <a:xfrm>
            <a:off x="609362" y="1600201"/>
            <a:ext cx="10968514" cy="4530725"/>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9220" name="Rectangle 4"/>
          <p:cNvSpPr>
            <a:spLocks noGrp="1" noChangeArrowheads="1"/>
          </p:cNvSpPr>
          <p:nvPr>
            <p:ph type="dt" sz="half" idx="2"/>
          </p:nvPr>
        </p:nvSpPr>
        <p:spPr bwMode="auto">
          <a:xfrm>
            <a:off x="2234327" y="6553200"/>
            <a:ext cx="1523405" cy="304800"/>
          </a:xfrm>
          <a:prstGeom prst="rect">
            <a:avLst/>
          </a:prstGeom>
          <a:noFill/>
          <a:ln w="9525">
            <a:noFill/>
            <a:miter lim="800000"/>
          </a:ln>
          <a:effectLst/>
        </p:spPr>
        <p:txBody>
          <a:bodyPr vert="horz" wrap="square" lIns="91440" tIns="45720" rIns="91440" bIns="45720" numCol="1" anchor="t" anchorCtr="0" compatLnSpc="1"/>
          <a:lstStyle>
            <a:lvl1pPr eaLnBrk="1" hangingPunct="1">
              <a:defRPr sz="1000"/>
            </a:lvl1pPr>
          </a:lstStyle>
          <a:p>
            <a:fld id="{C68B492A-2412-4242-9469-20CC868A7156}" type="datetimeFigureOut">
              <a:rPr lang="zh-CN" altLang="en-US" smtClean="0"/>
              <a:t>2019-03-06</a:t>
            </a:fld>
            <a:endParaRPr lang="zh-CN" altLang="en-US"/>
          </a:p>
        </p:txBody>
      </p:sp>
      <p:sp>
        <p:nvSpPr>
          <p:cNvPr id="9222" name="Rectangle 6"/>
          <p:cNvSpPr>
            <a:spLocks noGrp="1" noChangeArrowheads="1"/>
          </p:cNvSpPr>
          <p:nvPr>
            <p:ph type="sldNum" sz="quarter" idx="4"/>
          </p:nvPr>
        </p:nvSpPr>
        <p:spPr bwMode="auto">
          <a:xfrm>
            <a:off x="9343549" y="6553200"/>
            <a:ext cx="2843689" cy="3048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000">
                <a:ea typeface="宋体" panose="02010600030101010101" pitchFamily="2" charset="-122"/>
              </a:defRPr>
            </a:lvl1pPr>
          </a:lstStyle>
          <a:p>
            <a:fld id="{558F8A8E-12A2-41C5-A8FA-20E447FEBCE8}" type="slidenum">
              <a:rPr lang="zh-CN" altLang="en-US" smtClean="0"/>
              <a:t>‹#›</a:t>
            </a:fld>
            <a:endParaRPr lang="zh-CN" altLang="en-US"/>
          </a:p>
        </p:txBody>
      </p:sp>
      <p:sp>
        <p:nvSpPr>
          <p:cNvPr id="9223" name="Rectangle 7"/>
          <p:cNvSpPr>
            <a:spLocks noChangeArrowheads="1"/>
          </p:cNvSpPr>
          <p:nvPr/>
        </p:nvSpPr>
        <p:spPr bwMode="auto">
          <a:xfrm>
            <a:off x="0" y="0"/>
            <a:ext cx="304681" cy="2286000"/>
          </a:xfrm>
          <a:prstGeom prst="rect">
            <a:avLst/>
          </a:prstGeom>
          <a:solidFill>
            <a:schemeClr val="bg2"/>
          </a:solidFill>
          <a:ln w="9525">
            <a:noFill/>
            <a:miter lim="800000"/>
          </a:ln>
          <a:effectLst/>
        </p:spPr>
        <p:txBody>
          <a:bodyPr wrap="none" anchor="ctr"/>
          <a:lstStyle/>
          <a:p>
            <a:pPr algn="ctr" eaLnBrk="1" hangingPunct="1"/>
            <a:endParaRPr lang="zh-CN" altLang="zh-CN" sz="2400">
              <a:latin typeface="Times New Roman" panose="02020603050405020304" pitchFamily="18" charset="0"/>
            </a:endParaRPr>
          </a:p>
        </p:txBody>
      </p:sp>
      <p:sp>
        <p:nvSpPr>
          <p:cNvPr id="9224" name="Line 8"/>
          <p:cNvSpPr>
            <a:spLocks noChangeShapeType="1"/>
          </p:cNvSpPr>
          <p:nvPr/>
        </p:nvSpPr>
        <p:spPr bwMode="auto">
          <a:xfrm>
            <a:off x="609362" y="1447800"/>
            <a:ext cx="10765394" cy="0"/>
          </a:xfrm>
          <a:prstGeom prst="line">
            <a:avLst/>
          </a:prstGeom>
          <a:noFill/>
          <a:ln w="19050">
            <a:solidFill>
              <a:schemeClr val="tx2"/>
            </a:solidFill>
            <a:round/>
          </a:ln>
          <a:effectLst/>
        </p:spPr>
        <p:txBody>
          <a:bodyPr/>
          <a:lstStyle/>
          <a:p>
            <a:pPr>
              <a:defRPr/>
            </a:pPr>
            <a:endParaRPr lang="en-US"/>
          </a:p>
        </p:txBody>
      </p:sp>
      <p:sp>
        <p:nvSpPr>
          <p:cNvPr id="9225" name="Rectangle 9"/>
          <p:cNvSpPr>
            <a:spLocks noChangeArrowheads="1"/>
          </p:cNvSpPr>
          <p:nvPr/>
        </p:nvSpPr>
        <p:spPr bwMode="auto">
          <a:xfrm>
            <a:off x="0" y="2286000"/>
            <a:ext cx="304681" cy="2286000"/>
          </a:xfrm>
          <a:prstGeom prst="rect">
            <a:avLst/>
          </a:prstGeom>
          <a:solidFill>
            <a:schemeClr val="accent2"/>
          </a:solidFill>
          <a:ln w="9525">
            <a:noFill/>
            <a:miter lim="800000"/>
          </a:ln>
          <a:effectLst/>
        </p:spPr>
        <p:txBody>
          <a:bodyPr wrap="none" anchor="ctr"/>
          <a:lstStyle/>
          <a:p>
            <a:pPr algn="ctr" eaLnBrk="1" hangingPunct="1"/>
            <a:endParaRPr lang="zh-CN" altLang="zh-CN" sz="2400">
              <a:latin typeface="Times New Roman" panose="02020603050405020304" pitchFamily="18" charset="0"/>
            </a:endParaRPr>
          </a:p>
        </p:txBody>
      </p:sp>
      <p:sp>
        <p:nvSpPr>
          <p:cNvPr id="9226" name="Rectangle 10"/>
          <p:cNvSpPr>
            <a:spLocks noChangeArrowheads="1"/>
          </p:cNvSpPr>
          <p:nvPr/>
        </p:nvSpPr>
        <p:spPr bwMode="auto">
          <a:xfrm>
            <a:off x="0" y="4572000"/>
            <a:ext cx="304681" cy="2286000"/>
          </a:xfrm>
          <a:prstGeom prst="rect">
            <a:avLst/>
          </a:prstGeom>
          <a:solidFill>
            <a:schemeClr val="tx2"/>
          </a:solidFill>
          <a:ln w="9525">
            <a:noFill/>
            <a:miter lim="800000"/>
          </a:ln>
          <a:effectLst/>
        </p:spPr>
        <p:txBody>
          <a:bodyPr wrap="none" anchor="ctr"/>
          <a:lstStyle/>
          <a:p>
            <a:pPr algn="ctr" eaLnBrk="1" hangingPunct="1"/>
            <a:endParaRPr lang="zh-CN" altLang="zh-CN" sz="2400">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spcBef>
          <a:spcPct val="0"/>
        </a:spcBef>
        <a:spcAft>
          <a:spcPct val="0"/>
        </a:spcAft>
        <a:defRPr sz="44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Garamond" pitchFamily="18" charset="0"/>
        </a:defRPr>
      </a:lvl2pPr>
      <a:lvl3pPr algn="l" rtl="0" eaLnBrk="1" fontAlgn="base" hangingPunct="1">
        <a:spcBef>
          <a:spcPct val="0"/>
        </a:spcBef>
        <a:spcAft>
          <a:spcPct val="0"/>
        </a:spcAft>
        <a:defRPr sz="4400">
          <a:solidFill>
            <a:schemeClr val="tx2"/>
          </a:solidFill>
          <a:latin typeface="Garamond" pitchFamily="18" charset="0"/>
        </a:defRPr>
      </a:lvl3pPr>
      <a:lvl4pPr algn="l" rtl="0" eaLnBrk="1" fontAlgn="base" hangingPunct="1">
        <a:spcBef>
          <a:spcPct val="0"/>
        </a:spcBef>
        <a:spcAft>
          <a:spcPct val="0"/>
        </a:spcAft>
        <a:defRPr sz="4400">
          <a:solidFill>
            <a:schemeClr val="tx2"/>
          </a:solidFill>
          <a:latin typeface="Garamond" pitchFamily="18" charset="0"/>
        </a:defRPr>
      </a:lvl4pPr>
      <a:lvl5pPr algn="l" rtl="0" eaLnBrk="1" fontAlgn="base" hangingPunct="1">
        <a:spcBef>
          <a:spcPct val="0"/>
        </a:spcBef>
        <a:spcAft>
          <a:spcPct val="0"/>
        </a:spcAft>
        <a:defRPr sz="4400">
          <a:solidFill>
            <a:schemeClr val="tx2"/>
          </a:solidFill>
          <a:latin typeface="Garamond" pitchFamily="18" charset="0"/>
        </a:defRPr>
      </a:lvl5pPr>
      <a:lvl6pPr marL="457200" algn="l" rtl="0" eaLnBrk="1" fontAlgn="base" hangingPunct="1">
        <a:spcBef>
          <a:spcPct val="0"/>
        </a:spcBef>
        <a:spcAft>
          <a:spcPct val="0"/>
        </a:spcAft>
        <a:defRPr sz="4400">
          <a:solidFill>
            <a:schemeClr val="tx2"/>
          </a:solidFill>
          <a:latin typeface="Garamond" pitchFamily="18" charset="0"/>
        </a:defRPr>
      </a:lvl6pPr>
      <a:lvl7pPr marL="914400" algn="l" rtl="0" eaLnBrk="1" fontAlgn="base" hangingPunct="1">
        <a:spcBef>
          <a:spcPct val="0"/>
        </a:spcBef>
        <a:spcAft>
          <a:spcPct val="0"/>
        </a:spcAft>
        <a:defRPr sz="4400">
          <a:solidFill>
            <a:schemeClr val="tx2"/>
          </a:solidFill>
          <a:latin typeface="Garamond" pitchFamily="18" charset="0"/>
        </a:defRPr>
      </a:lvl7pPr>
      <a:lvl8pPr marL="1371600" algn="l" rtl="0" eaLnBrk="1" fontAlgn="base" hangingPunct="1">
        <a:spcBef>
          <a:spcPct val="0"/>
        </a:spcBef>
        <a:spcAft>
          <a:spcPct val="0"/>
        </a:spcAft>
        <a:defRPr sz="4400">
          <a:solidFill>
            <a:schemeClr val="tx2"/>
          </a:solidFill>
          <a:latin typeface="Garamond" pitchFamily="18" charset="0"/>
        </a:defRPr>
      </a:lvl8pPr>
      <a:lvl9pPr marL="1828800" algn="l" rtl="0" eaLnBrk="1" fontAlgn="base" hangingPunct="1">
        <a:spcBef>
          <a:spcPct val="0"/>
        </a:spcBef>
        <a:spcAft>
          <a:spcPct val="0"/>
        </a:spcAft>
        <a:defRPr sz="4400">
          <a:solidFill>
            <a:schemeClr val="tx2"/>
          </a:solidFill>
          <a:latin typeface="Garamond" pitchFamily="18" charset="0"/>
        </a:defRPr>
      </a:lvl9pPr>
    </p:titleStyle>
    <p:bodyStyle>
      <a:lvl1pPr marL="342900" indent="-342900" algn="l" rtl="0" eaLnBrk="1" fontAlgn="base" hangingPunct="1">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SzPct val="75000"/>
        <a:buFont typeface="Wingdings" panose="05000000000000000000" pitchFamily="2" charset="2"/>
        <a:buChar char="n"/>
        <a:defRPr sz="2400">
          <a:solidFill>
            <a:schemeClr val="tx1"/>
          </a:solidFill>
          <a:latin typeface="+mn-lt"/>
        </a:defRPr>
      </a:lvl2pPr>
      <a:lvl3pPr marL="1143000" indent="-228600" algn="l" rtl="0" eaLnBrk="1" fontAlgn="base" hangingPunct="1">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defRPr>
      </a:lvl3pPr>
      <a:lvl4pPr marL="1600200" indent="-228600" algn="l" rtl="0" eaLnBrk="1" fontAlgn="base" hangingPunct="1">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20574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5pPr>
      <a:lvl6pPr marL="25146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springsource.org/javaconfig" TargetMode="External"/><Relationship Id="rId2" Type="http://schemas.openxmlformats.org/officeDocument/2006/relationships/hyperlink" Target="http://docs.spring.io/spring-framework/docs/3.2.x/spring-framework-reference/htmlsingle/"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www.tutorialspoint.com/spring/spring_autowired_annotation.htm" TargetMode="External"/><Relationship Id="rId2" Type="http://schemas.openxmlformats.org/officeDocument/2006/relationships/hyperlink" Target="http://www.tutorialspoint.com/spring/spring_required_annotation.htm" TargetMode="External"/><Relationship Id="rId1" Type="http://schemas.openxmlformats.org/officeDocument/2006/relationships/slideLayout" Target="../slideLayouts/slideLayout2.xml"/><Relationship Id="rId5" Type="http://schemas.openxmlformats.org/officeDocument/2006/relationships/hyperlink" Target="http://www.tutorialspoint.com/spring/spring_jsr250_annotations.htm" TargetMode="External"/><Relationship Id="rId4" Type="http://schemas.openxmlformats.org/officeDocument/2006/relationships/hyperlink" Target="http://www.tutorialspoint.com/spring/spring_qualifier_annotation.htm"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docs.spring.io/spring/docs/5.1.5.RELEASE/spring-framework-reference/core.html#bean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2" Type="http://schemas.openxmlformats.org/officeDocument/2006/relationships/hyperlink" Target="https://docs.spring.io/spring-framework/docs/5.1.5.RELEASE/spring-framework-reference/web.html#mvc" TargetMode="Externa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hyperlink" Target="http://java.sun.com/blueprints/patterns/MVC-detailed.html"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en.wikipedia.org/wiki/Application_framework"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www.springframework.org/"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headwaysoftware.com/products/structure101/" TargetMode="External"/><Relationship Id="rId2" Type="http://schemas.openxmlformats.org/officeDocument/2006/relationships/hyperlink" Target="http://chris.headwaysoftware.com/2006/07/springs_structu.html" TargetMode="Externa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en.wikipedia.org/wiki/Spring_framework"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docs.spring.io/spring/docs/5.1.5.RELEASE/spring-framework-reference/core.html#beans"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Spring IOC and Spring MVC</a:t>
            </a:r>
            <a:endParaRPr lang="zh-CN" altLang="en-US" dirty="0"/>
          </a:p>
        </p:txBody>
      </p:sp>
      <p:sp>
        <p:nvSpPr>
          <p:cNvPr id="3" name="副标题 2"/>
          <p:cNvSpPr>
            <a:spLocks noGrp="1"/>
          </p:cNvSpPr>
          <p:nvPr>
            <p:ph type="subTitle" idx="1"/>
          </p:nvPr>
        </p:nvSpPr>
        <p:spPr>
          <a:xfrm>
            <a:off x="1828086" y="4581128"/>
            <a:ext cx="8531067" cy="898922"/>
          </a:xfrm>
        </p:spPr>
        <p:txBody>
          <a:bodyPr/>
          <a:lstStyle/>
          <a:p>
            <a:r>
              <a:rPr lang="en-US" altLang="zh-CN" dirty="0" smtClean="0"/>
              <a:t>JavaEE-week2</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a:t>The </a:t>
            </a:r>
            <a:r>
              <a:rPr lang="en-US" sz="2400" i="1" dirty="0"/>
              <a:t>interface </a:t>
            </a:r>
            <a:r>
              <a:rPr lang="en-US" sz="2400" b="1" i="1" dirty="0" err="1"/>
              <a:t>org.springframework.context.ApplicationContext</a:t>
            </a:r>
            <a:r>
              <a:rPr lang="en-US" sz="2400" b="1" i="1" dirty="0"/>
              <a:t> </a:t>
            </a:r>
            <a:r>
              <a:rPr lang="en-US" sz="2400" dirty="0"/>
              <a:t>represents the Spring </a:t>
            </a:r>
            <a:r>
              <a:rPr lang="en-US" sz="2400" dirty="0" err="1"/>
              <a:t>IoC</a:t>
            </a:r>
            <a:r>
              <a:rPr lang="en-US" sz="2400" dirty="0"/>
              <a:t> container and is responsible for instantiating, configuring, and assembling the aforementioned beans.</a:t>
            </a:r>
          </a:p>
        </p:txBody>
      </p:sp>
      <p:sp>
        <p:nvSpPr>
          <p:cNvPr id="3" name="Title 2"/>
          <p:cNvSpPr>
            <a:spLocks noGrp="1"/>
          </p:cNvSpPr>
          <p:nvPr>
            <p:ph type="title"/>
          </p:nvPr>
        </p:nvSpPr>
        <p:spPr/>
        <p:txBody>
          <a:bodyPr>
            <a:normAutofit/>
          </a:bodyPr>
          <a:lstStyle/>
          <a:p>
            <a:r>
              <a:rPr lang="en-US" sz="2800" dirty="0"/>
              <a:t>Spring Application Context</a:t>
            </a:r>
            <a:r>
              <a:rPr lang="en-US" sz="2800" dirty="0" smtClean="0"/>
              <a:t>	</a:t>
            </a:r>
            <a:endParaRPr lang="en-US" sz="2800" dirty="0"/>
          </a:p>
        </p:txBody>
      </p:sp>
      <p:pic>
        <p:nvPicPr>
          <p:cNvPr id="4" name="Picture 3"/>
          <p:cNvPicPr>
            <a:picLocks noChangeAspect="1"/>
          </p:cNvPicPr>
          <p:nvPr/>
        </p:nvPicPr>
        <p:blipFill>
          <a:blip r:embed="rId2" cstate="print"/>
          <a:stretch>
            <a:fillRect/>
          </a:stretch>
        </p:blipFill>
        <p:spPr>
          <a:xfrm>
            <a:off x="6282134" y="3356992"/>
            <a:ext cx="5299064" cy="324036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5" name="Picture 4"/>
          <p:cNvPicPr>
            <a:picLocks noChangeAspect="1"/>
          </p:cNvPicPr>
          <p:nvPr/>
        </p:nvPicPr>
        <p:blipFill>
          <a:blip r:embed="rId3" cstate="print"/>
          <a:stretch>
            <a:fillRect/>
          </a:stretch>
        </p:blipFill>
        <p:spPr>
          <a:xfrm>
            <a:off x="549003" y="3789040"/>
            <a:ext cx="5284928" cy="2520280"/>
          </a:xfrm>
          <a:prstGeom prst="rect">
            <a:avLst/>
          </a:prstGeom>
        </p:spPr>
      </p:pic>
    </p:spTree>
    <p:extLst>
      <p:ext uri="{BB962C8B-B14F-4D97-AF65-F5344CB8AC3E}">
        <p14:creationId xmlns:p14="http://schemas.microsoft.com/office/powerpoint/2010/main" xmlns="" val="1984210012"/>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sz="2400" dirty="0">
                <a:hlinkClick r:id="rId2" tooltip="5.9 Annotation-based container configuration"/>
              </a:rPr>
              <a:t>XML-based configuration</a:t>
            </a:r>
            <a:r>
              <a:rPr lang="en-US" sz="2400" dirty="0"/>
              <a:t>: Configuration metadata is traditionally supplied in a simple and intuitive XML format</a:t>
            </a:r>
          </a:p>
          <a:p>
            <a:endParaRPr lang="en-US" sz="2400" dirty="0" smtClean="0">
              <a:hlinkClick r:id="rId2" tooltip="5.9 Annotation-based container configuration"/>
            </a:endParaRPr>
          </a:p>
          <a:p>
            <a:r>
              <a:rPr lang="en-US" sz="2400" dirty="0" smtClean="0">
                <a:hlinkClick r:id="rId2" tooltip="5.9 Annotation-based container configuration"/>
              </a:rPr>
              <a:t>Annotation-based </a:t>
            </a:r>
            <a:r>
              <a:rPr lang="en-US" sz="2400" dirty="0">
                <a:hlinkClick r:id="rId2" tooltip="5.9 Annotation-based container configuration"/>
              </a:rPr>
              <a:t>configuration</a:t>
            </a:r>
            <a:r>
              <a:rPr lang="en-US" sz="2400" dirty="0"/>
              <a:t>: Spring 2.5 introduced support for annotation-based configuration metadata.</a:t>
            </a:r>
          </a:p>
          <a:p>
            <a:endParaRPr lang="en-US" sz="2400" dirty="0" smtClean="0">
              <a:hlinkClick r:id="rId2" tooltip="5.12 Java-based container configuration"/>
            </a:endParaRPr>
          </a:p>
          <a:p>
            <a:r>
              <a:rPr lang="en-US" sz="2400" dirty="0" smtClean="0">
                <a:hlinkClick r:id="rId2" tooltip="5.12 Java-based container configuration"/>
              </a:rPr>
              <a:t>Java-based </a:t>
            </a:r>
            <a:r>
              <a:rPr lang="en-US" sz="2400" dirty="0">
                <a:hlinkClick r:id="rId2" tooltip="5.12 Java-based container configuration"/>
              </a:rPr>
              <a:t>configuration</a:t>
            </a:r>
            <a:r>
              <a:rPr lang="en-US" sz="2400" dirty="0"/>
              <a:t>: Starting with Spring 3.0, many features provided by the </a:t>
            </a:r>
            <a:r>
              <a:rPr lang="en-US" sz="2400" dirty="0">
                <a:hlinkClick r:id="rId3"/>
              </a:rPr>
              <a:t>Spring JavaConfig project</a:t>
            </a:r>
            <a:r>
              <a:rPr lang="en-US" sz="2400" dirty="0"/>
              <a:t> became part of the core Spring Framework. Thus you can define beans external to your application classes by using Java rather than XML files. To use these new features, see the @Configuration, @Bean, @Import and @</a:t>
            </a:r>
            <a:r>
              <a:rPr lang="en-US" sz="2400" dirty="0" err="1"/>
              <a:t>DependsOn</a:t>
            </a:r>
            <a:r>
              <a:rPr lang="en-US" sz="2400" dirty="0"/>
              <a:t> annotations.</a:t>
            </a:r>
          </a:p>
          <a:p>
            <a:endParaRPr lang="en-US" sz="2400" dirty="0"/>
          </a:p>
          <a:p>
            <a:endParaRPr lang="en-US" sz="2400" dirty="0"/>
          </a:p>
        </p:txBody>
      </p:sp>
      <p:sp>
        <p:nvSpPr>
          <p:cNvPr id="3" name="Title 2"/>
          <p:cNvSpPr>
            <a:spLocks noGrp="1"/>
          </p:cNvSpPr>
          <p:nvPr>
            <p:ph type="title"/>
          </p:nvPr>
        </p:nvSpPr>
        <p:spPr/>
        <p:txBody>
          <a:bodyPr>
            <a:normAutofit/>
          </a:bodyPr>
          <a:lstStyle/>
          <a:p>
            <a:r>
              <a:rPr lang="en-US" sz="2800" dirty="0"/>
              <a:t>Spring Application Context</a:t>
            </a:r>
          </a:p>
        </p:txBody>
      </p:sp>
    </p:spTree>
    <p:extLst>
      <p:ext uri="{BB962C8B-B14F-4D97-AF65-F5344CB8AC3E}">
        <p14:creationId xmlns:p14="http://schemas.microsoft.com/office/powerpoint/2010/main" xmlns="" val="855636226"/>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21011" y="1556792"/>
            <a:ext cx="10968514" cy="4530725"/>
          </a:xfrm>
        </p:spPr>
        <p:txBody>
          <a:bodyPr/>
          <a:lstStyle/>
          <a:p>
            <a:r>
              <a:rPr lang="en-US" sz="2400" dirty="0"/>
              <a:t>The most commonly used </a:t>
            </a:r>
            <a:r>
              <a:rPr lang="en-US" sz="2400" dirty="0" err="1"/>
              <a:t>ApplicationContext</a:t>
            </a:r>
            <a:r>
              <a:rPr lang="en-US" sz="2400" dirty="0"/>
              <a:t> implementations are: </a:t>
            </a:r>
          </a:p>
          <a:p>
            <a:pPr marL="285750" indent="-285750">
              <a:buFont typeface="Arial" panose="020B0604020202020204" pitchFamily="34" charset="0"/>
              <a:buChar char="•"/>
            </a:pPr>
            <a:r>
              <a:rPr lang="en-US" sz="2400" b="1" dirty="0" err="1"/>
              <a:t>FileSystemXmlApplicationContext</a:t>
            </a:r>
            <a:r>
              <a:rPr lang="en-US" sz="2400" dirty="0"/>
              <a:t>: This container loads the definitions of the beans from an XML file. Here you need to provide the full path of the XML bean configuration file to the constructor.</a:t>
            </a:r>
          </a:p>
          <a:p>
            <a:pPr marL="285750" indent="-285750">
              <a:buFont typeface="Arial" panose="020B0604020202020204" pitchFamily="34" charset="0"/>
              <a:buChar char="•"/>
            </a:pPr>
            <a:endParaRPr lang="en-US" sz="2400" b="1" dirty="0" smtClean="0"/>
          </a:p>
          <a:p>
            <a:pPr marL="285750" indent="-285750">
              <a:buFont typeface="Arial" panose="020B0604020202020204" pitchFamily="34" charset="0"/>
              <a:buChar char="•"/>
            </a:pPr>
            <a:r>
              <a:rPr lang="en-US" sz="2400" b="1" dirty="0" err="1" smtClean="0"/>
              <a:t>ClassPathXmlApplicationContext</a:t>
            </a:r>
            <a:r>
              <a:rPr lang="en-US" sz="2400" dirty="0" smtClean="0"/>
              <a:t> </a:t>
            </a:r>
            <a:r>
              <a:rPr lang="en-US" sz="2400" dirty="0"/>
              <a:t>This container loads the definitions of the beans from an XML file. Here you do not need to provide the full path of the XML file but you need to set CLASSPATH properly because this container will look bean configuration XML file in CLASSPATH.</a:t>
            </a:r>
          </a:p>
          <a:p>
            <a:pPr marL="285750" indent="-285750">
              <a:buFont typeface="Arial" panose="020B0604020202020204" pitchFamily="34" charset="0"/>
              <a:buChar char="•"/>
            </a:pPr>
            <a:endParaRPr lang="en-US" sz="2400" b="1" dirty="0" smtClean="0"/>
          </a:p>
          <a:p>
            <a:pPr marL="285750" indent="-285750">
              <a:buFont typeface="Arial" panose="020B0604020202020204" pitchFamily="34" charset="0"/>
              <a:buChar char="•"/>
            </a:pPr>
            <a:r>
              <a:rPr lang="en-US" sz="2400" b="1" dirty="0" err="1" smtClean="0"/>
              <a:t>WebXmlApplicationContext</a:t>
            </a:r>
            <a:r>
              <a:rPr lang="en-US" sz="2400" b="1" dirty="0"/>
              <a:t>:</a:t>
            </a:r>
            <a:r>
              <a:rPr lang="en-US" sz="2400" dirty="0"/>
              <a:t> This container loads the XML file with definitions of all beans from within a web application.</a:t>
            </a:r>
          </a:p>
          <a:p>
            <a:pPr marL="285750" indent="-285750">
              <a:buFont typeface="Arial" panose="020B0604020202020204" pitchFamily="34" charset="0"/>
              <a:buChar char="•"/>
            </a:pPr>
            <a:endParaRPr lang="en-US" sz="2400" dirty="0"/>
          </a:p>
        </p:txBody>
      </p:sp>
      <p:sp>
        <p:nvSpPr>
          <p:cNvPr id="3" name="Title 2"/>
          <p:cNvSpPr>
            <a:spLocks noGrp="1"/>
          </p:cNvSpPr>
          <p:nvPr>
            <p:ph type="title"/>
          </p:nvPr>
        </p:nvSpPr>
        <p:spPr/>
        <p:txBody>
          <a:bodyPr>
            <a:normAutofit/>
          </a:bodyPr>
          <a:lstStyle/>
          <a:p>
            <a:r>
              <a:rPr lang="en-US" sz="2800" dirty="0" err="1"/>
              <a:t>ApplicationContext</a:t>
            </a:r>
            <a:r>
              <a:rPr lang="en-US" sz="2800" dirty="0"/>
              <a:t> </a:t>
            </a:r>
            <a:r>
              <a:rPr lang="en-US" sz="2800" dirty="0" smtClean="0"/>
              <a:t>implementations</a:t>
            </a:r>
            <a:endParaRPr lang="en-US" sz="2800" dirty="0"/>
          </a:p>
        </p:txBody>
      </p:sp>
    </p:spTree>
    <p:extLst>
      <p:ext uri="{BB962C8B-B14F-4D97-AF65-F5344CB8AC3E}">
        <p14:creationId xmlns:p14="http://schemas.microsoft.com/office/powerpoint/2010/main" xmlns="" val="1749698586"/>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361" y="1484785"/>
            <a:ext cx="11316905" cy="5373216"/>
          </a:xfrm>
        </p:spPr>
        <p:txBody>
          <a:bodyPr/>
          <a:lstStyle/>
          <a:p>
            <a:endParaRPr lang="en-US" dirty="0" smtClean="0">
              <a:solidFill>
                <a:schemeClr val="tx2"/>
              </a:solidFill>
            </a:endParaRPr>
          </a:p>
          <a:p>
            <a:endParaRPr lang="en-US" dirty="0">
              <a:solidFill>
                <a:schemeClr val="tx2"/>
              </a:solidFill>
            </a:endParaRPr>
          </a:p>
          <a:p>
            <a:endParaRPr lang="en-US" dirty="0" smtClean="0">
              <a:solidFill>
                <a:schemeClr val="tx2"/>
              </a:solidFill>
            </a:endParaRPr>
          </a:p>
          <a:p>
            <a:endParaRPr lang="en-US" dirty="0">
              <a:solidFill>
                <a:schemeClr val="tx2"/>
              </a:solidFill>
            </a:endParaRPr>
          </a:p>
          <a:p>
            <a:endParaRPr lang="en-US" dirty="0">
              <a:solidFill>
                <a:schemeClr val="tx2"/>
              </a:solidFill>
            </a:endParaRPr>
          </a:p>
          <a:p>
            <a:pPr>
              <a:buNone/>
            </a:pPr>
            <a:endParaRPr lang="en-US" dirty="0">
              <a:solidFill>
                <a:schemeClr val="tx2"/>
              </a:solidFill>
            </a:endParaRPr>
          </a:p>
          <a:p>
            <a:r>
              <a:rPr lang="en-US" sz="2000" dirty="0"/>
              <a:t>Instantiate XML context</a:t>
            </a:r>
          </a:p>
          <a:p>
            <a:pPr>
              <a:buNone/>
            </a:pPr>
            <a:r>
              <a:rPr lang="en-US" sz="2000" dirty="0">
                <a:solidFill>
                  <a:schemeClr val="tx2"/>
                </a:solidFill>
              </a:rPr>
              <a:t> </a:t>
            </a:r>
            <a:r>
              <a:rPr lang="en-US" sz="2000" dirty="0" err="1">
                <a:solidFill>
                  <a:schemeClr val="tx2"/>
                </a:solidFill>
              </a:rPr>
              <a:t>ApplicationContext</a:t>
            </a:r>
            <a:r>
              <a:rPr lang="en-US" sz="2000" dirty="0">
                <a:solidFill>
                  <a:schemeClr val="tx2"/>
                </a:solidFill>
              </a:rPr>
              <a:t> context = new </a:t>
            </a:r>
            <a:r>
              <a:rPr lang="en-US" sz="2000" dirty="0" err="1">
                <a:solidFill>
                  <a:schemeClr val="tx2"/>
                </a:solidFill>
              </a:rPr>
              <a:t>ClassPathXmlApplicationContext</a:t>
            </a:r>
            <a:r>
              <a:rPr lang="en-US" sz="2000" dirty="0">
                <a:solidFill>
                  <a:schemeClr val="tx2"/>
                </a:solidFill>
              </a:rPr>
              <a:t>("spring-</a:t>
            </a:r>
            <a:r>
              <a:rPr lang="en-US" sz="2000" dirty="0" err="1">
                <a:solidFill>
                  <a:schemeClr val="tx2"/>
                </a:solidFill>
              </a:rPr>
              <a:t>config.xml</a:t>
            </a:r>
            <a:r>
              <a:rPr lang="en-US" sz="2000" dirty="0">
                <a:solidFill>
                  <a:schemeClr val="tx2"/>
                </a:solidFill>
              </a:rPr>
              <a:t>");</a:t>
            </a:r>
          </a:p>
          <a:p>
            <a:pPr>
              <a:buNone/>
            </a:pPr>
            <a:r>
              <a:rPr lang="en-US" sz="2000" dirty="0">
                <a:solidFill>
                  <a:schemeClr val="tx2"/>
                </a:solidFill>
              </a:rPr>
              <a:t>  </a:t>
            </a:r>
            <a:r>
              <a:rPr lang="en-US" sz="2000" dirty="0" err="1">
                <a:solidFill>
                  <a:schemeClr val="tx2"/>
                </a:solidFill>
              </a:rPr>
              <a:t>PetStoreServiceImpl</a:t>
            </a:r>
            <a:r>
              <a:rPr lang="en-US" sz="2000" dirty="0">
                <a:solidFill>
                  <a:schemeClr val="tx2"/>
                </a:solidFill>
              </a:rPr>
              <a:t> </a:t>
            </a:r>
            <a:r>
              <a:rPr lang="en-US" sz="2000" dirty="0" err="1">
                <a:solidFill>
                  <a:schemeClr val="tx2"/>
                </a:solidFill>
              </a:rPr>
              <a:t>helloService</a:t>
            </a:r>
            <a:r>
              <a:rPr lang="en-US" sz="2000" dirty="0">
                <a:solidFill>
                  <a:schemeClr val="tx2"/>
                </a:solidFill>
              </a:rPr>
              <a:t> = </a:t>
            </a:r>
            <a:r>
              <a:rPr lang="en-US" sz="2000" dirty="0" err="1">
                <a:solidFill>
                  <a:schemeClr val="tx2"/>
                </a:solidFill>
              </a:rPr>
              <a:t>context.getBean</a:t>
            </a:r>
            <a:r>
              <a:rPr lang="en-US" sz="2000" dirty="0">
                <a:solidFill>
                  <a:schemeClr val="tx2"/>
                </a:solidFill>
              </a:rPr>
              <a:t>(“</a:t>
            </a:r>
            <a:r>
              <a:rPr lang="en-US" sz="2000" dirty="0" err="1">
                <a:solidFill>
                  <a:schemeClr val="tx2"/>
                </a:solidFill>
              </a:rPr>
              <a:t>petStore</a:t>
            </a:r>
            <a:r>
              <a:rPr lang="en-US" sz="2000" dirty="0">
                <a:solidFill>
                  <a:schemeClr val="tx2"/>
                </a:solidFill>
              </a:rPr>
              <a:t>”, </a:t>
            </a:r>
            <a:r>
              <a:rPr lang="en-US" sz="2000" dirty="0" err="1">
                <a:solidFill>
                  <a:schemeClr val="tx2"/>
                </a:solidFill>
              </a:rPr>
              <a:t>PetStoreServiceImpl.class</a:t>
            </a:r>
            <a:r>
              <a:rPr lang="en-US" sz="2000" dirty="0">
                <a:solidFill>
                  <a:schemeClr val="tx2"/>
                </a:solidFill>
              </a:rPr>
              <a:t>);</a:t>
            </a:r>
          </a:p>
          <a:p>
            <a:pPr>
              <a:buNone/>
            </a:pPr>
            <a:r>
              <a:rPr lang="en-US" sz="2000" dirty="0">
                <a:solidFill>
                  <a:schemeClr val="tx2"/>
                </a:solidFill>
              </a:rPr>
              <a:t>  List </a:t>
            </a:r>
            <a:r>
              <a:rPr lang="en-US" sz="2000" dirty="0" err="1">
                <a:solidFill>
                  <a:schemeClr val="tx2"/>
                </a:solidFill>
              </a:rPr>
              <a:t>userList</a:t>
            </a:r>
            <a:r>
              <a:rPr lang="en-US" sz="2000" dirty="0">
                <a:solidFill>
                  <a:schemeClr val="tx2"/>
                </a:solidFill>
              </a:rPr>
              <a:t> = </a:t>
            </a:r>
            <a:r>
              <a:rPr lang="en-US" sz="2000" dirty="0" err="1">
                <a:solidFill>
                  <a:schemeClr val="tx2"/>
                </a:solidFill>
              </a:rPr>
              <a:t>service.getUsernameList</a:t>
            </a:r>
            <a:r>
              <a:rPr lang="en-US" sz="2000" dirty="0">
                <a:solidFill>
                  <a:schemeClr val="tx2"/>
                </a:solidFill>
              </a:rPr>
              <a:t>();</a:t>
            </a:r>
          </a:p>
          <a:p>
            <a:pPr marL="285750" indent="-285750">
              <a:buFont typeface="Arial"/>
              <a:buChar char="•"/>
            </a:pPr>
            <a:endParaRPr lang="en-US" dirty="0">
              <a:solidFill>
                <a:schemeClr val="tx2"/>
              </a:solidFill>
            </a:endParaRPr>
          </a:p>
        </p:txBody>
      </p:sp>
      <p:sp>
        <p:nvSpPr>
          <p:cNvPr id="3" name="Title 2"/>
          <p:cNvSpPr>
            <a:spLocks noGrp="1"/>
          </p:cNvSpPr>
          <p:nvPr>
            <p:ph type="title"/>
          </p:nvPr>
        </p:nvSpPr>
        <p:spPr/>
        <p:txBody>
          <a:bodyPr>
            <a:normAutofit/>
          </a:bodyPr>
          <a:lstStyle/>
          <a:p>
            <a:r>
              <a:rPr lang="en-US" sz="2800" dirty="0" err="1"/>
              <a:t>ApplicationContext</a:t>
            </a:r>
            <a:r>
              <a:rPr lang="en-US" sz="2800" dirty="0"/>
              <a:t> implementations</a:t>
            </a:r>
          </a:p>
        </p:txBody>
      </p:sp>
      <p:pic>
        <p:nvPicPr>
          <p:cNvPr id="4" name="Picture 3"/>
          <p:cNvPicPr>
            <a:picLocks noChangeAspect="1"/>
          </p:cNvPicPr>
          <p:nvPr/>
        </p:nvPicPr>
        <p:blipFill>
          <a:blip r:embed="rId2" cstate="print"/>
          <a:stretch>
            <a:fillRect/>
          </a:stretch>
        </p:blipFill>
        <p:spPr>
          <a:xfrm>
            <a:off x="693019" y="1556793"/>
            <a:ext cx="9605913" cy="2952328"/>
          </a:xfrm>
          <a:prstGeom prst="rect">
            <a:avLst/>
          </a:prstGeom>
        </p:spPr>
      </p:pic>
    </p:spTree>
    <p:extLst>
      <p:ext uri="{BB962C8B-B14F-4D97-AF65-F5344CB8AC3E}">
        <p14:creationId xmlns:p14="http://schemas.microsoft.com/office/powerpoint/2010/main" xmlns="" val="1469348094"/>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361" y="1484785"/>
            <a:ext cx="11316906" cy="4646142"/>
          </a:xfrm>
        </p:spPr>
        <p:txBody>
          <a:bodyPr>
            <a:normAutofit/>
          </a:bodyPr>
          <a:lstStyle/>
          <a:p>
            <a:r>
              <a:rPr lang="en-US" sz="2000" dirty="0" smtClean="0"/>
              <a:t>We </a:t>
            </a:r>
            <a:r>
              <a:rPr lang="en-US" sz="2000" dirty="0"/>
              <a:t>can use the application context constructor to load bean definitions from all these XML fragments. This constructor takes multiple Resource locations, as was shown in the previous section. Alternatively, use one or more occurrences of the &lt;import/&gt; element to load bean definitions from another file or files. For example:</a:t>
            </a:r>
          </a:p>
          <a:p>
            <a:pPr marL="285750" indent="-285750">
              <a:buFont typeface="Arial"/>
              <a:buChar char="•"/>
            </a:pPr>
            <a:endParaRPr lang="en-US" sz="2000" dirty="0">
              <a:solidFill>
                <a:schemeClr val="tx2"/>
              </a:solidFill>
            </a:endParaRPr>
          </a:p>
        </p:txBody>
      </p:sp>
      <p:sp>
        <p:nvSpPr>
          <p:cNvPr id="3" name="Title 2"/>
          <p:cNvSpPr>
            <a:spLocks noGrp="1"/>
          </p:cNvSpPr>
          <p:nvPr>
            <p:ph type="title"/>
          </p:nvPr>
        </p:nvSpPr>
        <p:spPr/>
        <p:txBody>
          <a:bodyPr>
            <a:normAutofit/>
          </a:bodyPr>
          <a:lstStyle/>
          <a:p>
            <a:r>
              <a:rPr lang="en-US" sz="2800" dirty="0" err="1"/>
              <a:t>ApplicationContext</a:t>
            </a:r>
            <a:r>
              <a:rPr lang="en-US" sz="2800" dirty="0"/>
              <a:t> implementations</a:t>
            </a:r>
          </a:p>
        </p:txBody>
      </p:sp>
      <p:pic>
        <p:nvPicPr>
          <p:cNvPr id="4" name="Picture 3"/>
          <p:cNvPicPr>
            <a:picLocks noChangeAspect="1"/>
          </p:cNvPicPr>
          <p:nvPr/>
        </p:nvPicPr>
        <p:blipFill>
          <a:blip r:embed="rId2" cstate="print"/>
          <a:stretch>
            <a:fillRect/>
          </a:stretch>
        </p:blipFill>
        <p:spPr>
          <a:xfrm>
            <a:off x="3141291" y="2996952"/>
            <a:ext cx="6168143" cy="1696903"/>
          </a:xfrm>
          <a:prstGeom prst="rect">
            <a:avLst/>
          </a:prstGeom>
        </p:spPr>
      </p:pic>
      <p:pic>
        <p:nvPicPr>
          <p:cNvPr id="5" name="Picture 4"/>
          <p:cNvPicPr>
            <a:picLocks noChangeAspect="1"/>
          </p:cNvPicPr>
          <p:nvPr/>
        </p:nvPicPr>
        <p:blipFill>
          <a:blip r:embed="rId3" cstate="print"/>
          <a:stretch>
            <a:fillRect/>
          </a:stretch>
        </p:blipFill>
        <p:spPr>
          <a:xfrm>
            <a:off x="1341091" y="5013176"/>
            <a:ext cx="9738336" cy="1584176"/>
          </a:xfrm>
          <a:prstGeom prst="rect">
            <a:avLst/>
          </a:prstGeom>
        </p:spPr>
      </p:pic>
    </p:spTree>
    <p:extLst>
      <p:ext uri="{BB962C8B-B14F-4D97-AF65-F5344CB8AC3E}">
        <p14:creationId xmlns:p14="http://schemas.microsoft.com/office/powerpoint/2010/main" xmlns="" val="1956297539"/>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0" indent="-457200">
              <a:buFont typeface="+mj-lt"/>
              <a:buAutoNum type="arabicPeriod"/>
            </a:pPr>
            <a:r>
              <a:rPr lang="en-US" sz="2000" dirty="0">
                <a:solidFill>
                  <a:schemeClr val="tx2"/>
                </a:solidFill>
              </a:rPr>
              <a:t>Id</a:t>
            </a:r>
          </a:p>
          <a:p>
            <a:pPr marL="911225" lvl="1" indent="-457200"/>
            <a:r>
              <a:rPr lang="en-US" sz="2000" dirty="0">
                <a:solidFill>
                  <a:schemeClr val="tx2"/>
                </a:solidFill>
              </a:rPr>
              <a:t>Unique identifier of a bean</a:t>
            </a:r>
          </a:p>
          <a:p>
            <a:pPr marL="911225" lvl="1" indent="-457200"/>
            <a:r>
              <a:rPr lang="en-US" sz="2000" dirty="0">
                <a:solidFill>
                  <a:schemeClr val="tx2"/>
                </a:solidFill>
              </a:rPr>
              <a:t>Unique per application context</a:t>
            </a:r>
          </a:p>
          <a:p>
            <a:pPr marL="457200" indent="-457200">
              <a:buFont typeface="+mj-lt"/>
              <a:buAutoNum type="arabicPeriod"/>
            </a:pPr>
            <a:r>
              <a:rPr lang="en-US" sz="2000" dirty="0">
                <a:solidFill>
                  <a:schemeClr val="tx2"/>
                </a:solidFill>
              </a:rPr>
              <a:t>Name</a:t>
            </a:r>
          </a:p>
          <a:p>
            <a:pPr marL="911225" lvl="1" indent="-457200"/>
            <a:r>
              <a:rPr lang="en-US" sz="2000" dirty="0">
                <a:solidFill>
                  <a:schemeClr val="tx2"/>
                </a:solidFill>
              </a:rPr>
              <a:t>Can be used as kind of aliases</a:t>
            </a:r>
          </a:p>
          <a:p>
            <a:pPr marL="911225" lvl="1" indent="-457200"/>
            <a:r>
              <a:rPr lang="en-US" sz="2000" dirty="0">
                <a:solidFill>
                  <a:schemeClr val="tx2"/>
                </a:solidFill>
              </a:rPr>
              <a:t>Does not have to be unique</a:t>
            </a:r>
          </a:p>
          <a:p>
            <a:pPr marL="911225" lvl="1" indent="-457200"/>
            <a:r>
              <a:rPr lang="en-US" sz="2000" dirty="0">
                <a:solidFill>
                  <a:schemeClr val="tx2"/>
                </a:solidFill>
              </a:rPr>
              <a:t>You can specify multiple names separated by comma, semicolon or space</a:t>
            </a:r>
          </a:p>
          <a:p>
            <a:pPr marL="457200" indent="-457200">
              <a:buFont typeface="+mj-lt"/>
              <a:buAutoNum type="arabicPeriod"/>
            </a:pPr>
            <a:r>
              <a:rPr lang="en-US" sz="2000" dirty="0">
                <a:solidFill>
                  <a:schemeClr val="tx2"/>
                </a:solidFill>
              </a:rPr>
              <a:t>Container-generated unique name</a:t>
            </a:r>
          </a:p>
          <a:p>
            <a:pPr marL="911225" lvl="1" indent="-457200"/>
            <a:r>
              <a:rPr lang="en-US" sz="2000" dirty="0">
                <a:solidFill>
                  <a:schemeClr val="tx2"/>
                </a:solidFill>
              </a:rPr>
              <a:t>Generated only if no id nor name is supplied</a:t>
            </a:r>
          </a:p>
          <a:p>
            <a:pPr marL="911225" lvl="1" indent="-457200"/>
            <a:r>
              <a:rPr lang="en-US" sz="2000" dirty="0">
                <a:solidFill>
                  <a:schemeClr val="tx2"/>
                </a:solidFill>
              </a:rPr>
              <a:t>Cannot be wired using ref elements</a:t>
            </a:r>
          </a:p>
          <a:p>
            <a:pPr marL="457200" indent="-457200"/>
            <a:endParaRPr lang="en-US" sz="2000" dirty="0">
              <a:solidFill>
                <a:schemeClr val="tx2"/>
              </a:solidFill>
            </a:endParaRPr>
          </a:p>
          <a:p>
            <a:pPr marL="911225" lvl="1" indent="-457200"/>
            <a:endParaRPr lang="en-US" sz="2000" dirty="0">
              <a:solidFill>
                <a:schemeClr val="tx2"/>
              </a:solidFill>
            </a:endParaRPr>
          </a:p>
          <a:p>
            <a:pPr marL="911225" lvl="1" indent="-457200"/>
            <a:endParaRPr lang="en-US" sz="2000" dirty="0">
              <a:solidFill>
                <a:schemeClr val="tx2"/>
              </a:solidFill>
            </a:endParaRPr>
          </a:p>
          <a:p>
            <a:pPr marL="457200" indent="-457200">
              <a:buFont typeface="+mj-lt"/>
              <a:buAutoNum type="arabicPeriod"/>
            </a:pPr>
            <a:endParaRPr lang="en-US" sz="2000" dirty="0">
              <a:solidFill>
                <a:schemeClr val="tx2"/>
              </a:solidFill>
            </a:endParaRPr>
          </a:p>
          <a:p>
            <a:pPr marL="285750" indent="-285750">
              <a:buFont typeface="Arial"/>
              <a:buChar char="•"/>
            </a:pPr>
            <a:endParaRPr lang="en-US" sz="2000" dirty="0">
              <a:solidFill>
                <a:schemeClr val="tx2"/>
              </a:solidFill>
            </a:endParaRPr>
          </a:p>
        </p:txBody>
      </p:sp>
      <p:sp>
        <p:nvSpPr>
          <p:cNvPr id="3" name="Title 2"/>
          <p:cNvSpPr>
            <a:spLocks noGrp="1"/>
          </p:cNvSpPr>
          <p:nvPr>
            <p:ph type="title"/>
          </p:nvPr>
        </p:nvSpPr>
        <p:spPr/>
        <p:txBody>
          <a:bodyPr>
            <a:normAutofit/>
          </a:bodyPr>
          <a:lstStyle/>
          <a:p>
            <a:r>
              <a:rPr lang="en-US" sz="2800" dirty="0"/>
              <a:t>Spring Bean Lifecycle</a:t>
            </a:r>
          </a:p>
        </p:txBody>
      </p:sp>
      <p:sp>
        <p:nvSpPr>
          <p:cNvPr id="5" name="TextBox 4"/>
          <p:cNvSpPr txBox="1"/>
          <p:nvPr/>
        </p:nvSpPr>
        <p:spPr>
          <a:xfrm>
            <a:off x="3933379" y="5589240"/>
            <a:ext cx="7272808" cy="1077218"/>
          </a:xfrm>
          <a:prstGeom prst="rect">
            <a:avLst/>
          </a:prstGeom>
        </p:spPr>
        <p:style>
          <a:lnRef idx="2">
            <a:schemeClr val="accent5"/>
          </a:lnRef>
          <a:fillRef idx="1">
            <a:schemeClr val="lt1"/>
          </a:fillRef>
          <a:effectRef idx="0">
            <a:schemeClr val="accent5"/>
          </a:effectRef>
          <a:fontRef idx="minor">
            <a:schemeClr val="dk1"/>
          </a:fontRef>
        </p:style>
        <p:txBody>
          <a:bodyPr wrap="square" lIns="0" tIns="0" rIns="0" bIns="0" rtlCol="0">
            <a:spAutoFit/>
          </a:bodyPr>
          <a:lstStyle/>
          <a:p>
            <a:r>
              <a:rPr lang="en-US" sz="1400" dirty="0"/>
              <a:t>&lt;bean id="</a:t>
            </a:r>
            <a:r>
              <a:rPr lang="en-US" sz="1400" dirty="0" err="1" smtClean="0"/>
              <a:t>exampleBean</a:t>
            </a:r>
            <a:r>
              <a:rPr lang="en-US" sz="1400" dirty="0" smtClean="0"/>
              <a:t>” name=“bean” </a:t>
            </a:r>
            <a:r>
              <a:rPr lang="en-US" sz="1400" dirty="0"/>
              <a:t>class="</a:t>
            </a:r>
            <a:r>
              <a:rPr lang="en-US" sz="1400" dirty="0" err="1"/>
              <a:t>examples.ExampleBean</a:t>
            </a:r>
            <a:r>
              <a:rPr lang="en-US" sz="1400" dirty="0"/>
              <a:t>"/&gt;</a:t>
            </a:r>
          </a:p>
          <a:p>
            <a:endParaRPr lang="en-US" sz="1400" dirty="0"/>
          </a:p>
          <a:p>
            <a:r>
              <a:rPr lang="en-US" sz="1400" dirty="0"/>
              <a:t>&lt;bean name="</a:t>
            </a:r>
            <a:r>
              <a:rPr lang="en-US" sz="1400" dirty="0" err="1"/>
              <a:t>anotherExample</a:t>
            </a:r>
            <a:r>
              <a:rPr lang="en-US" sz="1400" dirty="0"/>
              <a:t>" class="</a:t>
            </a:r>
            <a:r>
              <a:rPr lang="en-US" sz="1400" dirty="0" err="1"/>
              <a:t>examples.ExampleBeanTwo</a:t>
            </a:r>
            <a:r>
              <a:rPr lang="en-US" sz="1400" dirty="0"/>
              <a:t>"/</a:t>
            </a:r>
            <a:r>
              <a:rPr lang="en-US" sz="1400" dirty="0" smtClean="0"/>
              <a:t>&gt;</a:t>
            </a:r>
          </a:p>
          <a:p>
            <a:endParaRPr lang="en-US" sz="1400" dirty="0"/>
          </a:p>
          <a:p>
            <a:r>
              <a:rPr lang="en-US" sz="1400" dirty="0" smtClean="0"/>
              <a:t>&lt;bean class=“</a:t>
            </a:r>
            <a:r>
              <a:rPr lang="en-US" sz="1400" dirty="0" err="1" smtClean="0"/>
              <a:t>examples.ExampleBeanThree</a:t>
            </a:r>
            <a:r>
              <a:rPr lang="en-US" sz="1400" dirty="0" smtClean="0"/>
              <a:t>”/&gt;</a:t>
            </a:r>
          </a:p>
        </p:txBody>
      </p:sp>
    </p:spTree>
    <p:extLst>
      <p:ext uri="{BB962C8B-B14F-4D97-AF65-F5344CB8AC3E}">
        <p14:creationId xmlns:p14="http://schemas.microsoft.com/office/powerpoint/2010/main" xmlns="" val="1036140795"/>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2070" y="1326333"/>
            <a:ext cx="12187235" cy="5178511"/>
          </a:xfrm>
        </p:spPr>
        <p:txBody>
          <a:bodyPr/>
          <a:lstStyle/>
          <a:p>
            <a:pPr marL="285750" indent="-285750">
              <a:buFont typeface="Arial"/>
              <a:buChar char="•"/>
            </a:pPr>
            <a:r>
              <a:rPr lang="en-US" dirty="0" smtClean="0">
                <a:solidFill>
                  <a:schemeClr val="tx2"/>
                </a:solidFill>
              </a:rPr>
              <a:t>   </a:t>
            </a:r>
          </a:p>
          <a:p>
            <a:pPr marL="285750" indent="-285750">
              <a:buFont typeface="Arial"/>
              <a:buChar char="•"/>
            </a:pPr>
            <a:r>
              <a:rPr lang="en-US" dirty="0" smtClean="0">
                <a:solidFill>
                  <a:schemeClr val="tx2"/>
                </a:solidFill>
              </a:rPr>
              <a:t> </a:t>
            </a:r>
            <a:r>
              <a:rPr lang="en-US" dirty="0" smtClean="0">
                <a:solidFill>
                  <a:schemeClr val="tx2"/>
                </a:solidFill>
              </a:rPr>
              <a:t>  </a:t>
            </a:r>
            <a:r>
              <a:rPr lang="en-US" dirty="0" smtClean="0">
                <a:solidFill>
                  <a:schemeClr val="tx2"/>
                </a:solidFill>
              </a:rPr>
              <a:t>With </a:t>
            </a:r>
            <a:r>
              <a:rPr lang="en-US" dirty="0">
                <a:solidFill>
                  <a:schemeClr val="tx2"/>
                </a:solidFill>
              </a:rPr>
              <a:t>constructor</a:t>
            </a:r>
          </a:p>
          <a:p>
            <a:pPr marL="285750" indent="-285750">
              <a:buFont typeface="Arial"/>
              <a:buChar char="•"/>
            </a:pPr>
            <a:endParaRPr lang="en-US" dirty="0">
              <a:solidFill>
                <a:schemeClr val="tx2"/>
              </a:solidFill>
            </a:endParaRPr>
          </a:p>
        </p:txBody>
      </p:sp>
      <p:sp>
        <p:nvSpPr>
          <p:cNvPr id="3" name="Title 2"/>
          <p:cNvSpPr>
            <a:spLocks noGrp="1"/>
          </p:cNvSpPr>
          <p:nvPr>
            <p:ph type="title"/>
          </p:nvPr>
        </p:nvSpPr>
        <p:spPr/>
        <p:txBody>
          <a:bodyPr>
            <a:normAutofit/>
          </a:bodyPr>
          <a:lstStyle/>
          <a:p>
            <a:r>
              <a:rPr lang="en-US" sz="2800" dirty="0"/>
              <a:t>Instantiating beans</a:t>
            </a:r>
          </a:p>
        </p:txBody>
      </p:sp>
      <p:sp>
        <p:nvSpPr>
          <p:cNvPr id="5" name="TextBox 4"/>
          <p:cNvSpPr txBox="1"/>
          <p:nvPr/>
        </p:nvSpPr>
        <p:spPr>
          <a:xfrm>
            <a:off x="2637235" y="2996952"/>
            <a:ext cx="5688632" cy="2154436"/>
          </a:xfrm>
          <a:prstGeom prst="rect">
            <a:avLst/>
          </a:prstGeom>
        </p:spPr>
        <p:style>
          <a:lnRef idx="2">
            <a:schemeClr val="accent5"/>
          </a:lnRef>
          <a:fillRef idx="1">
            <a:schemeClr val="lt1"/>
          </a:fillRef>
          <a:effectRef idx="0">
            <a:schemeClr val="accent5"/>
          </a:effectRef>
          <a:fontRef idx="minor">
            <a:schemeClr val="dk1"/>
          </a:fontRef>
        </p:style>
        <p:txBody>
          <a:bodyPr wrap="square" lIns="0" tIns="0" rIns="0" bIns="0" rtlCol="0">
            <a:spAutoFit/>
          </a:bodyPr>
          <a:lstStyle/>
          <a:p>
            <a:r>
              <a:rPr lang="en-US" sz="2000" dirty="0"/>
              <a:t>&lt;bean id="foo" class="</a:t>
            </a:r>
            <a:r>
              <a:rPr lang="en-US" sz="2000" dirty="0" err="1"/>
              <a:t>x.y.Foo</a:t>
            </a:r>
            <a:r>
              <a:rPr lang="en-US" sz="2000" dirty="0"/>
              <a:t>"&gt;</a:t>
            </a:r>
          </a:p>
          <a:p>
            <a:r>
              <a:rPr lang="en-US" sz="2000" dirty="0"/>
              <a:t>      &lt;constructor-</a:t>
            </a:r>
            <a:r>
              <a:rPr lang="en-US" sz="2000" dirty="0" err="1"/>
              <a:t>arg</a:t>
            </a:r>
            <a:r>
              <a:rPr lang="en-US" sz="2000" dirty="0"/>
              <a:t> ref="bar"/&gt;</a:t>
            </a:r>
          </a:p>
          <a:p>
            <a:r>
              <a:rPr lang="en-US" sz="2000" dirty="0"/>
              <a:t>      &lt;constructor-</a:t>
            </a:r>
            <a:r>
              <a:rPr lang="en-US" sz="2000" dirty="0" err="1"/>
              <a:t>arg</a:t>
            </a:r>
            <a:r>
              <a:rPr lang="en-US" sz="2000" dirty="0"/>
              <a:t> ref="</a:t>
            </a:r>
            <a:r>
              <a:rPr lang="en-US" sz="2000" dirty="0" err="1"/>
              <a:t>baz</a:t>
            </a:r>
            <a:r>
              <a:rPr lang="en-US" sz="2000" dirty="0"/>
              <a:t>"/&gt;</a:t>
            </a:r>
          </a:p>
          <a:p>
            <a:r>
              <a:rPr lang="en-US" sz="2000" dirty="0"/>
              <a:t>  &lt;/bean&gt;</a:t>
            </a:r>
          </a:p>
          <a:p>
            <a:endParaRPr lang="en-US" sz="2000" dirty="0"/>
          </a:p>
          <a:p>
            <a:r>
              <a:rPr lang="en-US" sz="2000" dirty="0"/>
              <a:t>  &lt;bean id="bar" class="</a:t>
            </a:r>
            <a:r>
              <a:rPr lang="en-US" sz="2000" dirty="0" err="1"/>
              <a:t>x.y.Bar</a:t>
            </a:r>
            <a:r>
              <a:rPr lang="en-US" sz="2000" dirty="0"/>
              <a:t>"/&gt;</a:t>
            </a:r>
          </a:p>
          <a:p>
            <a:r>
              <a:rPr lang="en-US" sz="2000" dirty="0"/>
              <a:t>  &lt;bean id="</a:t>
            </a:r>
            <a:r>
              <a:rPr lang="en-US" sz="2000" dirty="0" err="1"/>
              <a:t>baz</a:t>
            </a:r>
            <a:r>
              <a:rPr lang="en-US" sz="2000" dirty="0"/>
              <a:t>" class="</a:t>
            </a:r>
            <a:r>
              <a:rPr lang="en-US" sz="2000" dirty="0" err="1"/>
              <a:t>x.y.Baz</a:t>
            </a:r>
            <a:r>
              <a:rPr lang="en-US" sz="2000" dirty="0"/>
              <a:t>"/&gt;</a:t>
            </a:r>
            <a:endParaRPr lang="en-US" sz="2000" dirty="0" smtClean="0"/>
          </a:p>
        </p:txBody>
      </p:sp>
    </p:spTree>
    <p:extLst>
      <p:ext uri="{BB962C8B-B14F-4D97-AF65-F5344CB8AC3E}">
        <p14:creationId xmlns:p14="http://schemas.microsoft.com/office/powerpoint/2010/main" xmlns="" val="463480570"/>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0" indent="-457200">
              <a:buFont typeface="+mj-lt"/>
              <a:buAutoNum type="arabicPeriod"/>
            </a:pPr>
            <a:r>
              <a:rPr lang="en-US" dirty="0">
                <a:solidFill>
                  <a:schemeClr val="tx2"/>
                </a:solidFill>
              </a:rPr>
              <a:t>With constructor</a:t>
            </a:r>
          </a:p>
          <a:p>
            <a:pPr marL="457200" indent="-457200">
              <a:buFont typeface="+mj-lt"/>
              <a:buAutoNum type="arabicPeriod"/>
            </a:pPr>
            <a:r>
              <a:rPr lang="en-US" dirty="0">
                <a:solidFill>
                  <a:schemeClr val="tx2"/>
                </a:solidFill>
              </a:rPr>
              <a:t>With static factory method</a:t>
            </a:r>
          </a:p>
          <a:p>
            <a:pPr marL="911225" lvl="1" indent="-457200"/>
            <a:endParaRPr lang="en-US" dirty="0">
              <a:solidFill>
                <a:schemeClr val="tx2"/>
              </a:solidFill>
            </a:endParaRPr>
          </a:p>
          <a:p>
            <a:pPr marL="911225" lvl="1" indent="-457200"/>
            <a:endParaRPr lang="en-US" dirty="0">
              <a:solidFill>
                <a:schemeClr val="tx2"/>
              </a:solidFill>
            </a:endParaRPr>
          </a:p>
          <a:p>
            <a:pPr marL="457200" indent="-457200">
              <a:buFont typeface="+mj-lt"/>
              <a:buAutoNum type="arabicPeriod"/>
            </a:pPr>
            <a:endParaRPr lang="en-US" dirty="0">
              <a:solidFill>
                <a:schemeClr val="tx2"/>
              </a:solidFill>
            </a:endParaRPr>
          </a:p>
          <a:p>
            <a:pPr marL="285750" indent="-285750">
              <a:buFont typeface="Arial"/>
              <a:buChar char="•"/>
            </a:pPr>
            <a:endParaRPr lang="en-US" dirty="0">
              <a:solidFill>
                <a:schemeClr val="tx2"/>
              </a:solidFill>
            </a:endParaRPr>
          </a:p>
        </p:txBody>
      </p:sp>
      <p:sp>
        <p:nvSpPr>
          <p:cNvPr id="3" name="Title 2"/>
          <p:cNvSpPr>
            <a:spLocks noGrp="1"/>
          </p:cNvSpPr>
          <p:nvPr>
            <p:ph type="title"/>
          </p:nvPr>
        </p:nvSpPr>
        <p:spPr/>
        <p:txBody>
          <a:bodyPr>
            <a:normAutofit/>
          </a:bodyPr>
          <a:lstStyle/>
          <a:p>
            <a:r>
              <a:rPr lang="en-US" sz="2800" dirty="0"/>
              <a:t>Instantiating beans</a:t>
            </a:r>
          </a:p>
        </p:txBody>
      </p:sp>
      <p:sp>
        <p:nvSpPr>
          <p:cNvPr id="4" name="TextBox 3"/>
          <p:cNvSpPr txBox="1"/>
          <p:nvPr/>
        </p:nvSpPr>
        <p:spPr>
          <a:xfrm>
            <a:off x="3285307" y="2791375"/>
            <a:ext cx="7566495" cy="3877985"/>
          </a:xfrm>
          <a:prstGeom prst="rect">
            <a:avLst/>
          </a:prstGeom>
        </p:spPr>
        <p:style>
          <a:lnRef idx="2">
            <a:schemeClr val="accent5"/>
          </a:lnRef>
          <a:fillRef idx="1">
            <a:schemeClr val="lt1"/>
          </a:fillRef>
          <a:effectRef idx="0">
            <a:schemeClr val="accent5"/>
          </a:effectRef>
          <a:fontRef idx="minor">
            <a:schemeClr val="dk1"/>
          </a:fontRef>
        </p:style>
        <p:txBody>
          <a:bodyPr wrap="none" lIns="0" tIns="0" rIns="0" bIns="0" rtlCol="0">
            <a:spAutoFit/>
          </a:bodyPr>
          <a:lstStyle/>
          <a:p>
            <a:r>
              <a:rPr lang="en-US" dirty="0"/>
              <a:t>&lt;bean id="</a:t>
            </a:r>
            <a:r>
              <a:rPr lang="en-US" dirty="0" err="1"/>
              <a:t>clientService</a:t>
            </a:r>
            <a:r>
              <a:rPr lang="en-US" dirty="0"/>
              <a:t>"</a:t>
            </a:r>
          </a:p>
          <a:p>
            <a:r>
              <a:rPr lang="en-US" dirty="0"/>
              <a:t>      class="</a:t>
            </a:r>
            <a:r>
              <a:rPr lang="en-US" dirty="0" err="1"/>
              <a:t>examples.ClientService</a:t>
            </a:r>
            <a:r>
              <a:rPr lang="en-US" dirty="0"/>
              <a:t>"</a:t>
            </a:r>
          </a:p>
          <a:p>
            <a:r>
              <a:rPr lang="en-US" dirty="0"/>
              <a:t>      factory-method="</a:t>
            </a:r>
            <a:r>
              <a:rPr lang="en-US" dirty="0" err="1"/>
              <a:t>createInstance</a:t>
            </a:r>
            <a:r>
              <a:rPr lang="en-US" dirty="0"/>
              <a:t>"/</a:t>
            </a:r>
            <a:r>
              <a:rPr lang="en-US" dirty="0" smtClean="0"/>
              <a:t>&gt;</a:t>
            </a:r>
          </a:p>
          <a:p>
            <a:endParaRPr lang="en-US" dirty="0"/>
          </a:p>
          <a:p>
            <a:r>
              <a:rPr lang="en-US" dirty="0" smtClean="0"/>
              <a:t>…..</a:t>
            </a:r>
          </a:p>
          <a:p>
            <a:endParaRPr lang="en-US" dirty="0"/>
          </a:p>
          <a:p>
            <a:r>
              <a:rPr lang="en-US" dirty="0"/>
              <a:t>public class </a:t>
            </a:r>
            <a:r>
              <a:rPr lang="en-US" dirty="0" err="1"/>
              <a:t>ClientService</a:t>
            </a:r>
            <a:r>
              <a:rPr lang="en-US" dirty="0"/>
              <a:t> {</a:t>
            </a:r>
          </a:p>
          <a:p>
            <a:r>
              <a:rPr lang="en-US" dirty="0"/>
              <a:t>  private static </a:t>
            </a:r>
            <a:r>
              <a:rPr lang="en-US" dirty="0" err="1"/>
              <a:t>ClientService</a:t>
            </a:r>
            <a:r>
              <a:rPr lang="en-US" dirty="0"/>
              <a:t> </a:t>
            </a:r>
            <a:r>
              <a:rPr lang="en-US" dirty="0" err="1"/>
              <a:t>clientService</a:t>
            </a:r>
            <a:r>
              <a:rPr lang="en-US" dirty="0"/>
              <a:t> = new </a:t>
            </a:r>
            <a:r>
              <a:rPr lang="en-US" dirty="0" err="1"/>
              <a:t>ClientService</a:t>
            </a:r>
            <a:r>
              <a:rPr lang="en-US" dirty="0"/>
              <a:t>();</a:t>
            </a:r>
          </a:p>
          <a:p>
            <a:r>
              <a:rPr lang="en-US" dirty="0"/>
              <a:t>  private </a:t>
            </a:r>
            <a:r>
              <a:rPr lang="en-US" dirty="0" err="1"/>
              <a:t>ClientService</a:t>
            </a:r>
            <a:r>
              <a:rPr lang="en-US" dirty="0"/>
              <a:t>() {}</a:t>
            </a:r>
          </a:p>
          <a:p>
            <a:endParaRPr lang="en-US" dirty="0"/>
          </a:p>
          <a:p>
            <a:r>
              <a:rPr lang="en-US" dirty="0"/>
              <a:t>  public static </a:t>
            </a:r>
            <a:r>
              <a:rPr lang="en-US" dirty="0" err="1"/>
              <a:t>ClientService</a:t>
            </a:r>
            <a:r>
              <a:rPr lang="en-US" dirty="0"/>
              <a:t> </a:t>
            </a:r>
            <a:r>
              <a:rPr lang="en-US" dirty="0" err="1"/>
              <a:t>createInstance</a:t>
            </a:r>
            <a:r>
              <a:rPr lang="en-US" dirty="0"/>
              <a:t>() {</a:t>
            </a:r>
          </a:p>
          <a:p>
            <a:r>
              <a:rPr lang="en-US" dirty="0"/>
              <a:t>    return </a:t>
            </a:r>
            <a:r>
              <a:rPr lang="en-US" dirty="0" err="1"/>
              <a:t>clientService</a:t>
            </a:r>
            <a:r>
              <a:rPr lang="en-US" dirty="0"/>
              <a:t>;</a:t>
            </a:r>
          </a:p>
          <a:p>
            <a:r>
              <a:rPr lang="en-US" dirty="0"/>
              <a:t>  }</a:t>
            </a:r>
          </a:p>
          <a:p>
            <a:r>
              <a:rPr lang="en-US" dirty="0"/>
              <a:t>}</a:t>
            </a:r>
            <a:endParaRPr lang="en-US" dirty="0" smtClean="0"/>
          </a:p>
        </p:txBody>
      </p:sp>
    </p:spTree>
    <p:extLst>
      <p:ext uri="{BB962C8B-B14F-4D97-AF65-F5344CB8AC3E}">
        <p14:creationId xmlns:p14="http://schemas.microsoft.com/office/powerpoint/2010/main" xmlns="" val="777720504"/>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0" indent="-457200">
              <a:buFont typeface="+mj-lt"/>
              <a:buAutoNum type="arabicPeriod"/>
            </a:pPr>
            <a:r>
              <a:rPr lang="en-US" dirty="0">
                <a:solidFill>
                  <a:schemeClr val="tx2"/>
                </a:solidFill>
              </a:rPr>
              <a:t>With constructor</a:t>
            </a:r>
          </a:p>
          <a:p>
            <a:pPr marL="457200" indent="-457200">
              <a:buFont typeface="+mj-lt"/>
              <a:buAutoNum type="arabicPeriod"/>
            </a:pPr>
            <a:r>
              <a:rPr lang="en-US" dirty="0">
                <a:solidFill>
                  <a:schemeClr val="tx2"/>
                </a:solidFill>
              </a:rPr>
              <a:t>With static factory method</a:t>
            </a:r>
          </a:p>
          <a:p>
            <a:pPr marL="457200" indent="-457200">
              <a:buFont typeface="+mj-lt"/>
              <a:buAutoNum type="arabicPeriod"/>
            </a:pPr>
            <a:r>
              <a:rPr lang="en-US" dirty="0">
                <a:solidFill>
                  <a:schemeClr val="tx2"/>
                </a:solidFill>
              </a:rPr>
              <a:t>With instance factory method</a:t>
            </a:r>
          </a:p>
          <a:p>
            <a:pPr marL="457200" indent="-457200"/>
            <a:endParaRPr lang="en-US" dirty="0">
              <a:solidFill>
                <a:schemeClr val="tx2"/>
              </a:solidFill>
            </a:endParaRPr>
          </a:p>
          <a:p>
            <a:pPr marL="911225" lvl="1" indent="-457200"/>
            <a:endParaRPr lang="en-US" dirty="0">
              <a:solidFill>
                <a:schemeClr val="tx2"/>
              </a:solidFill>
            </a:endParaRPr>
          </a:p>
          <a:p>
            <a:pPr marL="911225" lvl="1" indent="-457200"/>
            <a:endParaRPr lang="en-US" dirty="0">
              <a:solidFill>
                <a:schemeClr val="tx2"/>
              </a:solidFill>
            </a:endParaRPr>
          </a:p>
          <a:p>
            <a:pPr marL="457200" indent="-457200">
              <a:buFont typeface="+mj-lt"/>
              <a:buAutoNum type="arabicPeriod"/>
            </a:pPr>
            <a:endParaRPr lang="en-US" dirty="0">
              <a:solidFill>
                <a:schemeClr val="tx2"/>
              </a:solidFill>
            </a:endParaRPr>
          </a:p>
          <a:p>
            <a:pPr marL="285750" indent="-285750">
              <a:buFont typeface="Arial"/>
              <a:buChar char="•"/>
            </a:pPr>
            <a:endParaRPr lang="en-US" dirty="0">
              <a:solidFill>
                <a:schemeClr val="tx2"/>
              </a:solidFill>
            </a:endParaRPr>
          </a:p>
        </p:txBody>
      </p:sp>
      <p:sp>
        <p:nvSpPr>
          <p:cNvPr id="3" name="Title 2"/>
          <p:cNvSpPr>
            <a:spLocks noGrp="1"/>
          </p:cNvSpPr>
          <p:nvPr>
            <p:ph type="title"/>
          </p:nvPr>
        </p:nvSpPr>
        <p:spPr/>
        <p:txBody>
          <a:bodyPr>
            <a:normAutofit/>
          </a:bodyPr>
          <a:lstStyle/>
          <a:p>
            <a:r>
              <a:rPr lang="en-US" sz="2800" dirty="0"/>
              <a:t>Instantiating beans</a:t>
            </a:r>
          </a:p>
        </p:txBody>
      </p:sp>
      <p:sp>
        <p:nvSpPr>
          <p:cNvPr id="4" name="TextBox 3"/>
          <p:cNvSpPr txBox="1"/>
          <p:nvPr/>
        </p:nvSpPr>
        <p:spPr>
          <a:xfrm>
            <a:off x="2277195" y="3501008"/>
            <a:ext cx="9217024" cy="2492990"/>
          </a:xfrm>
          <a:prstGeom prst="rect">
            <a:avLst/>
          </a:prstGeom>
        </p:spPr>
        <p:style>
          <a:lnRef idx="2">
            <a:schemeClr val="accent5"/>
          </a:lnRef>
          <a:fillRef idx="1">
            <a:schemeClr val="lt1"/>
          </a:fillRef>
          <a:effectRef idx="0">
            <a:schemeClr val="accent5"/>
          </a:effectRef>
          <a:fontRef idx="minor">
            <a:schemeClr val="dk1"/>
          </a:fontRef>
        </p:style>
        <p:txBody>
          <a:bodyPr wrap="square" lIns="0" tIns="0" rIns="0" bIns="0" rtlCol="0">
            <a:spAutoFit/>
          </a:bodyPr>
          <a:lstStyle/>
          <a:p>
            <a:r>
              <a:rPr lang="en-US" dirty="0" smtClean="0"/>
              <a:t>&lt;!-- the factory bean, which contains a method called </a:t>
            </a:r>
            <a:r>
              <a:rPr lang="en-US" dirty="0" err="1" smtClean="0"/>
              <a:t>createInstance</a:t>
            </a:r>
            <a:r>
              <a:rPr lang="en-US" dirty="0" smtClean="0"/>
              <a:t>() --&gt;</a:t>
            </a:r>
          </a:p>
          <a:p>
            <a:r>
              <a:rPr lang="en-US" dirty="0" smtClean="0"/>
              <a:t>&lt;</a:t>
            </a:r>
            <a:r>
              <a:rPr lang="en-US" dirty="0"/>
              <a:t>bean id="</a:t>
            </a:r>
            <a:r>
              <a:rPr lang="en-US" dirty="0" err="1" smtClean="0"/>
              <a:t>serviceLocator</a:t>
            </a:r>
            <a:r>
              <a:rPr lang="en-US" dirty="0" smtClean="0"/>
              <a:t>" class</a:t>
            </a:r>
            <a:r>
              <a:rPr lang="en-US" dirty="0"/>
              <a:t>="</a:t>
            </a:r>
            <a:r>
              <a:rPr lang="en-US" dirty="0" err="1"/>
              <a:t>examples.DefaultServiceLocator</a:t>
            </a:r>
            <a:r>
              <a:rPr lang="en-US" dirty="0"/>
              <a:t>"&gt;</a:t>
            </a:r>
          </a:p>
          <a:p>
            <a:r>
              <a:rPr lang="en-US" dirty="0"/>
              <a:t>  &lt;!-- inject any dependencies required by this locator bean --&gt;</a:t>
            </a:r>
          </a:p>
          <a:p>
            <a:r>
              <a:rPr lang="en-US" dirty="0"/>
              <a:t>&lt;/bean&gt;</a:t>
            </a:r>
          </a:p>
          <a:p>
            <a:endParaRPr lang="en-US" dirty="0"/>
          </a:p>
          <a:p>
            <a:r>
              <a:rPr lang="en-US" dirty="0"/>
              <a:t>&lt;!-- the bean to be created via the factory bean --&gt;</a:t>
            </a:r>
          </a:p>
          <a:p>
            <a:r>
              <a:rPr lang="en-US" dirty="0"/>
              <a:t>&lt;bean id="</a:t>
            </a:r>
            <a:r>
              <a:rPr lang="en-US" dirty="0" err="1"/>
              <a:t>clientService</a:t>
            </a:r>
            <a:r>
              <a:rPr lang="en-US" dirty="0"/>
              <a:t>"</a:t>
            </a:r>
          </a:p>
          <a:p>
            <a:r>
              <a:rPr lang="en-US" dirty="0"/>
              <a:t>      factory-bean="</a:t>
            </a:r>
            <a:r>
              <a:rPr lang="en-US" dirty="0" err="1"/>
              <a:t>serviceLocator</a:t>
            </a:r>
            <a:r>
              <a:rPr lang="en-US" dirty="0"/>
              <a:t>"</a:t>
            </a:r>
          </a:p>
          <a:p>
            <a:r>
              <a:rPr lang="en-US" dirty="0"/>
              <a:t>      factory-method="</a:t>
            </a:r>
            <a:r>
              <a:rPr lang="en-US" dirty="0" err="1"/>
              <a:t>createClientServiceInstance</a:t>
            </a:r>
            <a:r>
              <a:rPr lang="en-US" dirty="0"/>
              <a:t>"/</a:t>
            </a:r>
            <a:r>
              <a:rPr lang="en-US" dirty="0" smtClean="0"/>
              <a:t>&gt;</a:t>
            </a:r>
            <a:endParaRPr lang="en-US" dirty="0"/>
          </a:p>
        </p:txBody>
      </p:sp>
    </p:spTree>
    <p:extLst>
      <p:ext uri="{BB962C8B-B14F-4D97-AF65-F5344CB8AC3E}">
        <p14:creationId xmlns:p14="http://schemas.microsoft.com/office/powerpoint/2010/main" xmlns="" val="1543755629"/>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285750" indent="-285750">
              <a:buFont typeface="Arial"/>
              <a:buChar char="•"/>
            </a:pPr>
            <a:r>
              <a:rPr lang="en-US" sz="2400" dirty="0" smtClean="0"/>
              <a:t>The </a:t>
            </a:r>
            <a:r>
              <a:rPr lang="en-US" sz="2400" dirty="0"/>
              <a:t>Spring Framework supports following five scopes, three of which are available only if you use a web-aware ApplicationContext.</a:t>
            </a:r>
          </a:p>
          <a:p>
            <a:pPr marL="285750" indent="-285750">
              <a:buFont typeface="Arial"/>
              <a:buChar char="•"/>
            </a:pPr>
            <a:endParaRPr lang="en-US" dirty="0">
              <a:solidFill>
                <a:schemeClr val="tx2"/>
              </a:solidFill>
            </a:endParaRPr>
          </a:p>
        </p:txBody>
      </p:sp>
      <p:sp>
        <p:nvSpPr>
          <p:cNvPr id="3" name="Title 2"/>
          <p:cNvSpPr>
            <a:spLocks noGrp="1"/>
          </p:cNvSpPr>
          <p:nvPr>
            <p:ph type="title"/>
          </p:nvPr>
        </p:nvSpPr>
        <p:spPr/>
        <p:txBody>
          <a:bodyPr>
            <a:normAutofit/>
          </a:bodyPr>
          <a:lstStyle/>
          <a:p>
            <a:r>
              <a:rPr lang="en-US" sz="2800" dirty="0"/>
              <a:t>Bean Scopes</a:t>
            </a:r>
          </a:p>
        </p:txBody>
      </p:sp>
      <p:graphicFrame>
        <p:nvGraphicFramePr>
          <p:cNvPr id="4" name="Table 3"/>
          <p:cNvGraphicFramePr>
            <a:graphicFrameLocks noGrp="1"/>
          </p:cNvGraphicFramePr>
          <p:nvPr>
            <p:extLst>
              <p:ext uri="{D42A27DB-BD31-4B8C-83A1-F6EECF244321}">
                <p14:modId xmlns:p14="http://schemas.microsoft.com/office/powerpoint/2010/main" xmlns="" val="1788014412"/>
              </p:ext>
            </p:extLst>
          </p:nvPr>
        </p:nvGraphicFramePr>
        <p:xfrm>
          <a:off x="549003" y="2852935"/>
          <a:ext cx="11412910" cy="3454649"/>
        </p:xfrm>
        <a:graphic>
          <a:graphicData uri="http://schemas.openxmlformats.org/drawingml/2006/table">
            <a:tbl>
              <a:tblPr firstRow="1" bandRow="1">
                <a:tableStyleId>{5C22544A-7EE6-4342-B048-85BDC9FD1C3A}</a:tableStyleId>
              </a:tblPr>
              <a:tblGrid>
                <a:gridCol w="3087448"/>
                <a:gridCol w="8325462"/>
              </a:tblGrid>
              <a:tr h="383205">
                <a:tc>
                  <a:txBody>
                    <a:bodyPr/>
                    <a:lstStyle/>
                    <a:p>
                      <a:r>
                        <a:rPr lang="en-US" sz="1600" dirty="0"/>
                        <a:t>Scope</a:t>
                      </a:r>
                    </a:p>
                  </a:txBody>
                  <a:tcPr marL="121872" marR="121872" anchor="ctr"/>
                </a:tc>
                <a:tc>
                  <a:txBody>
                    <a:bodyPr/>
                    <a:lstStyle/>
                    <a:p>
                      <a:r>
                        <a:rPr lang="en-US" sz="1600"/>
                        <a:t>Description</a:t>
                      </a:r>
                    </a:p>
                  </a:txBody>
                  <a:tcPr marL="121872" marR="121872" anchor="ctr"/>
                </a:tc>
              </a:tr>
              <a:tr h="661899">
                <a:tc>
                  <a:txBody>
                    <a:bodyPr/>
                    <a:lstStyle/>
                    <a:p>
                      <a:r>
                        <a:rPr lang="en-US" sz="1600"/>
                        <a:t>singleton</a:t>
                      </a:r>
                    </a:p>
                  </a:txBody>
                  <a:tcPr marL="121872" marR="121872" anchor="ctr"/>
                </a:tc>
                <a:tc>
                  <a:txBody>
                    <a:bodyPr/>
                    <a:lstStyle/>
                    <a:p>
                      <a:r>
                        <a:rPr lang="en-US" sz="1600" dirty="0"/>
                        <a:t>This scopes the bean definition to a single instance per Spring </a:t>
                      </a:r>
                      <a:r>
                        <a:rPr lang="en-US" sz="1600" dirty="0" err="1"/>
                        <a:t>IoC</a:t>
                      </a:r>
                      <a:r>
                        <a:rPr lang="en-US" sz="1600" dirty="0"/>
                        <a:t> container (default).</a:t>
                      </a:r>
                    </a:p>
                  </a:txBody>
                  <a:tcPr marL="121872" marR="121872" anchor="ctr"/>
                </a:tc>
              </a:tr>
              <a:tr h="423848">
                <a:tc>
                  <a:txBody>
                    <a:bodyPr/>
                    <a:lstStyle/>
                    <a:p>
                      <a:r>
                        <a:rPr lang="en-US" sz="1600" dirty="0"/>
                        <a:t>prototype</a:t>
                      </a:r>
                    </a:p>
                  </a:txBody>
                  <a:tcPr marL="121872" marR="121872" anchor="ctr"/>
                </a:tc>
                <a:tc>
                  <a:txBody>
                    <a:bodyPr/>
                    <a:lstStyle/>
                    <a:p>
                      <a:r>
                        <a:rPr lang="en-US" sz="1600" dirty="0"/>
                        <a:t>This scopes a single bean definition to have any number of object instances.</a:t>
                      </a:r>
                    </a:p>
                  </a:txBody>
                  <a:tcPr marL="121872" marR="121872" anchor="ctr"/>
                </a:tc>
              </a:tr>
              <a:tr h="661899">
                <a:tc>
                  <a:txBody>
                    <a:bodyPr/>
                    <a:lstStyle/>
                    <a:p>
                      <a:r>
                        <a:rPr lang="en-US" sz="1600"/>
                        <a:t>request</a:t>
                      </a:r>
                    </a:p>
                  </a:txBody>
                  <a:tcPr marL="121872" marR="121872" anchor="ctr"/>
                </a:tc>
                <a:tc>
                  <a:txBody>
                    <a:bodyPr/>
                    <a:lstStyle/>
                    <a:p>
                      <a:r>
                        <a:rPr lang="en-US" sz="1600"/>
                        <a:t>This scopes a bean definition to an HTTP request. Only valid in the context of a web-aware Spring ApplicationContext.</a:t>
                      </a:r>
                    </a:p>
                  </a:txBody>
                  <a:tcPr marL="121872" marR="121872" anchor="ctr"/>
                </a:tc>
              </a:tr>
              <a:tr h="661899">
                <a:tc>
                  <a:txBody>
                    <a:bodyPr/>
                    <a:lstStyle/>
                    <a:p>
                      <a:r>
                        <a:rPr lang="en-US" sz="1600"/>
                        <a:t>session</a:t>
                      </a:r>
                    </a:p>
                  </a:txBody>
                  <a:tcPr marL="121872" marR="121872" anchor="ctr"/>
                </a:tc>
                <a:tc>
                  <a:txBody>
                    <a:bodyPr/>
                    <a:lstStyle/>
                    <a:p>
                      <a:r>
                        <a:rPr lang="en-US" sz="1600"/>
                        <a:t>This scopes a bean definition to an HTTP session. Only valid in the context of a web-aware Spring ApplicationContext.</a:t>
                      </a:r>
                    </a:p>
                  </a:txBody>
                  <a:tcPr marL="121872" marR="121872" anchor="ctr"/>
                </a:tc>
              </a:tr>
              <a:tr h="661899">
                <a:tc>
                  <a:txBody>
                    <a:bodyPr/>
                    <a:lstStyle/>
                    <a:p>
                      <a:r>
                        <a:rPr lang="en-US" sz="1600" dirty="0"/>
                        <a:t>global-session</a:t>
                      </a:r>
                    </a:p>
                  </a:txBody>
                  <a:tcPr marL="121872" marR="121872" anchor="ctr"/>
                </a:tc>
                <a:tc>
                  <a:txBody>
                    <a:bodyPr/>
                    <a:lstStyle/>
                    <a:p>
                      <a:r>
                        <a:rPr lang="en-US" sz="1600" dirty="0"/>
                        <a:t>This scopes a bean definition to a global HTTP session. Only valid in the context of a web-aware Spring </a:t>
                      </a:r>
                      <a:r>
                        <a:rPr lang="en-US" sz="1600" dirty="0" err="1"/>
                        <a:t>ApplicationContext</a:t>
                      </a:r>
                      <a:r>
                        <a:rPr lang="en-US" sz="1600" dirty="0"/>
                        <a:t>.</a:t>
                      </a:r>
                    </a:p>
                  </a:txBody>
                  <a:tcPr marL="121872" marR="121872" anchor="ctr"/>
                </a:tc>
              </a:tr>
            </a:tbl>
          </a:graphicData>
        </a:graphic>
      </p:graphicFrame>
    </p:spTree>
    <p:extLst>
      <p:ext uri="{BB962C8B-B14F-4D97-AF65-F5344CB8AC3E}">
        <p14:creationId xmlns:p14="http://schemas.microsoft.com/office/powerpoint/2010/main" xmlns="" val="1722060049"/>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p:txBody>
          <a:bodyPr/>
          <a:lstStyle/>
          <a:p>
            <a:r>
              <a:rPr lang="en-US" altLang="zh-CN">
                <a:ea typeface="宋体" charset="-122"/>
              </a:rPr>
              <a:t>A little bit of history</a:t>
            </a:r>
          </a:p>
        </p:txBody>
      </p:sp>
      <p:sp>
        <p:nvSpPr>
          <p:cNvPr id="188419" name="Rectangle 3"/>
          <p:cNvSpPr>
            <a:spLocks noGrp="1" noChangeArrowheads="1"/>
          </p:cNvSpPr>
          <p:nvPr>
            <p:ph type="body" idx="1"/>
          </p:nvPr>
        </p:nvSpPr>
        <p:spPr/>
        <p:txBody>
          <a:bodyPr/>
          <a:lstStyle/>
          <a:p>
            <a:r>
              <a:rPr lang="en-US" altLang="zh-CN">
                <a:ea typeface="宋体" charset="-122"/>
              </a:rPr>
              <a:t>Who</a:t>
            </a:r>
          </a:p>
          <a:p>
            <a:pPr>
              <a:buFont typeface="Wingdings" pitchFamily="96" charset="2"/>
              <a:buNone/>
            </a:pPr>
            <a:r>
              <a:rPr lang="en-US" altLang="zh-CN">
                <a:ea typeface="宋体" charset="-122"/>
              </a:rPr>
              <a:t>	Rod Johnson (Sydney University)</a:t>
            </a:r>
          </a:p>
          <a:p>
            <a:r>
              <a:rPr lang="en-US" altLang="zh-CN">
                <a:ea typeface="宋体" charset="-122"/>
              </a:rPr>
              <a:t>When</a:t>
            </a:r>
          </a:p>
          <a:p>
            <a:pPr>
              <a:buFont typeface="Wingdings" pitchFamily="96" charset="2"/>
              <a:buNone/>
            </a:pPr>
            <a:r>
              <a:rPr lang="en-US" altLang="zh-CN">
                <a:ea typeface="宋体" charset="-122"/>
              </a:rPr>
              <a:t>	Spring was started in Feb 2003.</a:t>
            </a:r>
          </a:p>
          <a:p>
            <a:r>
              <a:rPr lang="en-US" altLang="zh-CN">
                <a:ea typeface="宋体" charset="-122"/>
              </a:rPr>
              <a:t>What</a:t>
            </a:r>
          </a:p>
          <a:p>
            <a:pPr>
              <a:buFont typeface="Wingdings" pitchFamily="96" charset="2"/>
              <a:buNone/>
            </a:pPr>
            <a:r>
              <a:rPr lang="en-US" altLang="zh-CN">
                <a:ea typeface="宋体" charset="-122"/>
              </a:rPr>
              <a:t>	Spring is an open source framework for building enterprise Java applications.</a:t>
            </a:r>
          </a:p>
        </p:txBody>
      </p:sp>
      <p:pic>
        <p:nvPicPr>
          <p:cNvPr id="188420" name="Picture 4" descr="johnson"/>
          <p:cNvPicPr>
            <a:picLocks noChangeAspect="1" noChangeArrowheads="1"/>
          </p:cNvPicPr>
          <p:nvPr/>
        </p:nvPicPr>
        <p:blipFill>
          <a:blip r:embed="rId3" cstate="print"/>
          <a:srcRect/>
          <a:stretch>
            <a:fillRect/>
          </a:stretch>
        </p:blipFill>
        <p:spPr bwMode="auto">
          <a:xfrm>
            <a:off x="9546670" y="1600200"/>
            <a:ext cx="1151017" cy="1219200"/>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b="1" dirty="0" smtClean="0">
                <a:solidFill>
                  <a:schemeClr val="tx2"/>
                </a:solidFill>
              </a:rPr>
              <a:t>Singleton Scope</a:t>
            </a:r>
          </a:p>
          <a:p>
            <a:r>
              <a:rPr lang="en-US" dirty="0" smtClean="0">
                <a:solidFill>
                  <a:schemeClr val="tx2"/>
                </a:solidFill>
              </a:rPr>
              <a:t>- Same </a:t>
            </a:r>
            <a:r>
              <a:rPr lang="en-US" dirty="0">
                <a:solidFill>
                  <a:schemeClr val="tx2"/>
                </a:solidFill>
              </a:rPr>
              <a:t>bean instance injected to all the requesting beans</a:t>
            </a:r>
          </a:p>
          <a:p>
            <a:r>
              <a:rPr lang="en-US" dirty="0" smtClean="0">
                <a:solidFill>
                  <a:schemeClr val="tx2"/>
                </a:solidFill>
              </a:rPr>
              <a:t>- Default </a:t>
            </a:r>
            <a:r>
              <a:rPr lang="en-US" dirty="0">
                <a:solidFill>
                  <a:schemeClr val="tx2"/>
                </a:solidFill>
              </a:rPr>
              <a:t>behavior in Spring</a:t>
            </a:r>
          </a:p>
          <a:p>
            <a:pPr>
              <a:lnSpc>
                <a:spcPct val="50000"/>
              </a:lnSpc>
            </a:pPr>
            <a:endParaRPr lang="en-US" dirty="0">
              <a:solidFill>
                <a:schemeClr val="tx2"/>
              </a:solidFill>
            </a:endParaRPr>
          </a:p>
          <a:p>
            <a:pPr marL="285750" indent="-285750">
              <a:buFont typeface="Arial"/>
              <a:buChar char="•"/>
            </a:pPr>
            <a:endParaRPr lang="en-US" dirty="0">
              <a:solidFill>
                <a:schemeClr val="tx2"/>
              </a:solidFill>
            </a:endParaRPr>
          </a:p>
        </p:txBody>
      </p:sp>
      <p:sp>
        <p:nvSpPr>
          <p:cNvPr id="3" name="Title 2"/>
          <p:cNvSpPr>
            <a:spLocks noGrp="1"/>
          </p:cNvSpPr>
          <p:nvPr>
            <p:ph type="title"/>
          </p:nvPr>
        </p:nvSpPr>
        <p:spPr/>
        <p:txBody>
          <a:bodyPr>
            <a:normAutofit/>
          </a:bodyPr>
          <a:lstStyle/>
          <a:p>
            <a:r>
              <a:rPr lang="en-IN" sz="2800" dirty="0"/>
              <a:t>Initialization, use, and destruction phases</a:t>
            </a:r>
            <a:r>
              <a:rPr lang="en-US" sz="2800" dirty="0" smtClean="0"/>
              <a:t>	</a:t>
            </a:r>
            <a:endParaRPr lang="en-US" sz="2800" dirty="0"/>
          </a:p>
        </p:txBody>
      </p:sp>
      <p:pic>
        <p:nvPicPr>
          <p:cNvPr id="4" name="Picture 3"/>
          <p:cNvPicPr>
            <a:picLocks noChangeAspect="1"/>
          </p:cNvPicPr>
          <p:nvPr/>
        </p:nvPicPr>
        <p:blipFill>
          <a:blip r:embed="rId2" cstate="print"/>
          <a:stretch>
            <a:fillRect/>
          </a:stretch>
        </p:blipFill>
        <p:spPr>
          <a:xfrm>
            <a:off x="1125067" y="3150713"/>
            <a:ext cx="9931898" cy="3707287"/>
          </a:xfrm>
          <a:prstGeom prst="rect">
            <a:avLst/>
          </a:prstGeom>
        </p:spPr>
      </p:pic>
    </p:spTree>
    <p:extLst>
      <p:ext uri="{BB962C8B-B14F-4D97-AF65-F5344CB8AC3E}">
        <p14:creationId xmlns:p14="http://schemas.microsoft.com/office/powerpoint/2010/main" xmlns="" val="328298285"/>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b="1" dirty="0" smtClean="0">
                <a:solidFill>
                  <a:schemeClr val="tx2"/>
                </a:solidFill>
              </a:rPr>
              <a:t>Prototype</a:t>
            </a:r>
            <a:endParaRPr lang="en-US" dirty="0">
              <a:solidFill>
                <a:schemeClr val="tx2"/>
              </a:solidFill>
            </a:endParaRPr>
          </a:p>
          <a:p>
            <a:pPr>
              <a:buNone/>
            </a:pPr>
            <a:r>
              <a:rPr lang="en-US" dirty="0" smtClean="0">
                <a:solidFill>
                  <a:schemeClr val="tx2"/>
                </a:solidFill>
              </a:rPr>
              <a:t>- </a:t>
            </a:r>
            <a:r>
              <a:rPr lang="en-US" sz="2400" dirty="0" smtClean="0">
                <a:solidFill>
                  <a:schemeClr val="tx2"/>
                </a:solidFill>
              </a:rPr>
              <a:t>Each </a:t>
            </a:r>
            <a:r>
              <a:rPr lang="en-US" sz="2400" dirty="0">
                <a:solidFill>
                  <a:schemeClr val="tx2"/>
                </a:solidFill>
              </a:rPr>
              <a:t>time the bean is requested, a new instance will be constructed</a:t>
            </a:r>
          </a:p>
          <a:p>
            <a:pPr>
              <a:buNone/>
            </a:pPr>
            <a:r>
              <a:rPr lang="en-US" sz="2400" dirty="0" smtClean="0">
                <a:solidFill>
                  <a:schemeClr val="tx2"/>
                </a:solidFill>
              </a:rPr>
              <a:t>- Should </a:t>
            </a:r>
            <a:r>
              <a:rPr lang="en-US" sz="2400" dirty="0">
                <a:solidFill>
                  <a:schemeClr val="tx2"/>
                </a:solidFill>
              </a:rPr>
              <a:t>be used for </a:t>
            </a:r>
            <a:r>
              <a:rPr lang="en-US" sz="2400" dirty="0" err="1">
                <a:solidFill>
                  <a:schemeClr val="tx2"/>
                </a:solidFill>
              </a:rPr>
              <a:t>stateful</a:t>
            </a:r>
            <a:r>
              <a:rPr lang="en-US" sz="2400" dirty="0">
                <a:solidFill>
                  <a:schemeClr val="tx2"/>
                </a:solidFill>
              </a:rPr>
              <a:t> beans</a:t>
            </a:r>
          </a:p>
          <a:p>
            <a:pPr marL="285750" indent="-285750">
              <a:buFont typeface="Arial"/>
              <a:buChar char="•"/>
            </a:pPr>
            <a:endParaRPr lang="en-US" dirty="0">
              <a:solidFill>
                <a:schemeClr val="tx2"/>
              </a:solidFill>
            </a:endParaRPr>
          </a:p>
        </p:txBody>
      </p:sp>
      <p:sp>
        <p:nvSpPr>
          <p:cNvPr id="3" name="Title 2"/>
          <p:cNvSpPr>
            <a:spLocks noGrp="1"/>
          </p:cNvSpPr>
          <p:nvPr>
            <p:ph type="title"/>
          </p:nvPr>
        </p:nvSpPr>
        <p:spPr/>
        <p:txBody>
          <a:bodyPr>
            <a:normAutofit/>
          </a:bodyPr>
          <a:lstStyle/>
          <a:p>
            <a:r>
              <a:rPr lang="en-IN" sz="2800" dirty="0"/>
              <a:t>Initialization, use, and destruction phases</a:t>
            </a:r>
            <a:endParaRPr lang="en-US" sz="2800" dirty="0"/>
          </a:p>
        </p:txBody>
      </p:sp>
      <p:pic>
        <p:nvPicPr>
          <p:cNvPr id="4" name="Picture 3"/>
          <p:cNvPicPr>
            <a:picLocks noChangeAspect="1"/>
          </p:cNvPicPr>
          <p:nvPr/>
        </p:nvPicPr>
        <p:blipFill>
          <a:blip r:embed="rId2" cstate="print"/>
          <a:stretch>
            <a:fillRect/>
          </a:stretch>
        </p:blipFill>
        <p:spPr>
          <a:xfrm>
            <a:off x="1413099" y="3140968"/>
            <a:ext cx="9497641" cy="3536284"/>
          </a:xfrm>
          <a:prstGeom prst="rect">
            <a:avLst/>
          </a:prstGeom>
        </p:spPr>
      </p:pic>
    </p:spTree>
    <p:extLst>
      <p:ext uri="{BB962C8B-B14F-4D97-AF65-F5344CB8AC3E}">
        <p14:creationId xmlns:p14="http://schemas.microsoft.com/office/powerpoint/2010/main" xmlns="" val="1455590964"/>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285750" indent="-285750">
              <a:buFont typeface="Arial"/>
              <a:buChar char="•"/>
            </a:pPr>
            <a:r>
              <a:rPr lang="en-US" dirty="0" smtClean="0">
                <a:solidFill>
                  <a:schemeClr val="tx2"/>
                </a:solidFill>
              </a:rPr>
              <a:t>Example</a:t>
            </a:r>
          </a:p>
          <a:p>
            <a:endParaRPr lang="en-US" dirty="0">
              <a:solidFill>
                <a:schemeClr val="tx2"/>
              </a:solidFill>
            </a:endParaRPr>
          </a:p>
        </p:txBody>
      </p:sp>
      <p:sp>
        <p:nvSpPr>
          <p:cNvPr id="3" name="Title 2"/>
          <p:cNvSpPr>
            <a:spLocks noGrp="1"/>
          </p:cNvSpPr>
          <p:nvPr>
            <p:ph type="title"/>
          </p:nvPr>
        </p:nvSpPr>
        <p:spPr/>
        <p:txBody>
          <a:bodyPr>
            <a:normAutofit/>
          </a:bodyPr>
          <a:lstStyle/>
          <a:p>
            <a:r>
              <a:rPr lang="en-IN" sz="2800" dirty="0"/>
              <a:t>Initialization, use, and destruction phases</a:t>
            </a:r>
            <a:endParaRPr lang="en-US" sz="2800" dirty="0"/>
          </a:p>
        </p:txBody>
      </p:sp>
      <p:sp>
        <p:nvSpPr>
          <p:cNvPr id="4" name="Rectangle 3"/>
          <p:cNvSpPr/>
          <p:nvPr/>
        </p:nvSpPr>
        <p:spPr>
          <a:xfrm>
            <a:off x="1494949" y="2297577"/>
            <a:ext cx="9783246" cy="3416320"/>
          </a:xfrm>
          <a:prstGeom prst="rect">
            <a:avLst/>
          </a:prstGeom>
          <a:noFill/>
          <a:effectLst/>
        </p:spPr>
        <p:style>
          <a:lnRef idx="1">
            <a:schemeClr val="accent2"/>
          </a:lnRef>
          <a:fillRef idx="2">
            <a:schemeClr val="accent2"/>
          </a:fillRef>
          <a:effectRef idx="1">
            <a:schemeClr val="accent2"/>
          </a:effectRef>
          <a:fontRef idx="minor">
            <a:schemeClr val="dk1"/>
          </a:fontRef>
        </p:style>
        <p:txBody>
          <a:bodyPr wrap="square">
            <a:spAutoFit/>
          </a:bodyPr>
          <a:lstStyle/>
          <a:p>
            <a:r>
              <a:rPr lang="en-US" dirty="0"/>
              <a:t>&lt;?xml version="1.0" encoding="UTF-8"?&gt;</a:t>
            </a:r>
          </a:p>
          <a:p>
            <a:endParaRPr lang="en-US" dirty="0"/>
          </a:p>
          <a:p>
            <a:r>
              <a:rPr lang="en-US" dirty="0"/>
              <a:t>&lt;beans </a:t>
            </a:r>
            <a:r>
              <a:rPr lang="en-US" dirty="0" err="1"/>
              <a:t>xmlns</a:t>
            </a:r>
            <a:r>
              <a:rPr lang="en-US" dirty="0"/>
              <a:t>="http://</a:t>
            </a:r>
            <a:r>
              <a:rPr lang="en-US" dirty="0" err="1"/>
              <a:t>www.springframework.org</a:t>
            </a:r>
            <a:r>
              <a:rPr lang="en-US" dirty="0"/>
              <a:t>/schema/beans"</a:t>
            </a:r>
          </a:p>
          <a:p>
            <a:r>
              <a:rPr lang="en-US" dirty="0"/>
              <a:t>    </a:t>
            </a:r>
            <a:r>
              <a:rPr lang="en-US" dirty="0" err="1"/>
              <a:t>xmlns:xsi</a:t>
            </a:r>
            <a:r>
              <a:rPr lang="en-US" dirty="0"/>
              <a:t>="http://www.w3.org/2001/</a:t>
            </a:r>
            <a:r>
              <a:rPr lang="en-US" dirty="0" err="1"/>
              <a:t>XMLSchema</a:t>
            </a:r>
            <a:r>
              <a:rPr lang="en-US" dirty="0"/>
              <a:t>-instance"</a:t>
            </a:r>
          </a:p>
          <a:p>
            <a:r>
              <a:rPr lang="en-US" dirty="0"/>
              <a:t>    </a:t>
            </a:r>
            <a:r>
              <a:rPr lang="en-US" dirty="0" err="1"/>
              <a:t>xsi:schemaLocation</a:t>
            </a:r>
            <a:r>
              <a:rPr lang="en-US" dirty="0"/>
              <a:t>="http://</a:t>
            </a:r>
            <a:r>
              <a:rPr lang="en-US" dirty="0" err="1"/>
              <a:t>www.springframework.org</a:t>
            </a:r>
            <a:r>
              <a:rPr lang="en-US" dirty="0"/>
              <a:t>/schema/beans</a:t>
            </a:r>
          </a:p>
          <a:p>
            <a:r>
              <a:rPr lang="en-US" dirty="0"/>
              <a:t>    http://</a:t>
            </a:r>
            <a:r>
              <a:rPr lang="en-US" dirty="0" err="1"/>
              <a:t>www.springframework.org</a:t>
            </a:r>
            <a:r>
              <a:rPr lang="en-US" dirty="0"/>
              <a:t>/schema/beans/spring-beans-3.0.xsd"&gt;</a:t>
            </a:r>
          </a:p>
          <a:p>
            <a:endParaRPr lang="en-US" dirty="0"/>
          </a:p>
          <a:p>
            <a:r>
              <a:rPr lang="en-US" dirty="0"/>
              <a:t>   &lt;bean id="</a:t>
            </a:r>
            <a:r>
              <a:rPr lang="en-US" dirty="0" err="1"/>
              <a:t>helloWorld</a:t>
            </a:r>
            <a:r>
              <a:rPr lang="en-US" dirty="0"/>
              <a:t>" class="</a:t>
            </a:r>
            <a:r>
              <a:rPr lang="en-US" dirty="0" err="1"/>
              <a:t>com.tutorialspoint.HelloWorld</a:t>
            </a:r>
            <a:r>
              <a:rPr lang="en-US" dirty="0"/>
              <a:t>" </a:t>
            </a:r>
          </a:p>
          <a:p>
            <a:r>
              <a:rPr lang="en-US" dirty="0"/>
              <a:t>      scope="</a:t>
            </a:r>
            <a:r>
              <a:rPr lang="en-US" b="1" dirty="0"/>
              <a:t>singleton</a:t>
            </a:r>
            <a:r>
              <a:rPr lang="en-US" dirty="0"/>
              <a:t>"&gt;</a:t>
            </a:r>
          </a:p>
          <a:p>
            <a:r>
              <a:rPr lang="en-US" dirty="0"/>
              <a:t>   &lt;/bean&gt;</a:t>
            </a:r>
          </a:p>
          <a:p>
            <a:endParaRPr lang="en-US" dirty="0"/>
          </a:p>
          <a:p>
            <a:r>
              <a:rPr lang="en-US" dirty="0"/>
              <a:t>&lt;/beans&gt;</a:t>
            </a:r>
          </a:p>
        </p:txBody>
      </p:sp>
    </p:spTree>
    <p:extLst>
      <p:ext uri="{BB962C8B-B14F-4D97-AF65-F5344CB8AC3E}">
        <p14:creationId xmlns:p14="http://schemas.microsoft.com/office/powerpoint/2010/main" xmlns="" val="70636429"/>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285750" indent="-285750">
              <a:buFont typeface="Arial"/>
              <a:buChar char="•"/>
            </a:pPr>
            <a:r>
              <a:rPr lang="en-US" sz="2400" dirty="0">
                <a:solidFill>
                  <a:schemeClr val="tx2"/>
                </a:solidFill>
              </a:rPr>
              <a:t>Once &lt;</a:t>
            </a:r>
            <a:r>
              <a:rPr lang="en-US" sz="2400" dirty="0" err="1">
                <a:solidFill>
                  <a:schemeClr val="tx2"/>
                </a:solidFill>
              </a:rPr>
              <a:t>context:annotation-config</a:t>
            </a:r>
            <a:r>
              <a:rPr lang="en-US" sz="2400" dirty="0">
                <a:solidFill>
                  <a:schemeClr val="tx2"/>
                </a:solidFill>
              </a:rPr>
              <a:t>/&gt; is configured, you can start annotating your code to indicate that Spring should automatically wire values into properties, methods, and constructors. Let us see few important annotations to understand how they work:</a:t>
            </a:r>
          </a:p>
          <a:p>
            <a:pPr marL="285750" indent="-285750">
              <a:buFont typeface="Arial"/>
              <a:buChar char="•"/>
            </a:pPr>
            <a:endParaRPr lang="en-US" dirty="0">
              <a:solidFill>
                <a:schemeClr val="tx2"/>
              </a:solidFill>
            </a:endParaRPr>
          </a:p>
        </p:txBody>
      </p:sp>
      <p:sp>
        <p:nvSpPr>
          <p:cNvPr id="3" name="Title 2"/>
          <p:cNvSpPr>
            <a:spLocks noGrp="1"/>
          </p:cNvSpPr>
          <p:nvPr>
            <p:ph type="title"/>
          </p:nvPr>
        </p:nvSpPr>
        <p:spPr/>
        <p:txBody>
          <a:bodyPr>
            <a:normAutofit/>
          </a:bodyPr>
          <a:lstStyle/>
          <a:p>
            <a:r>
              <a:rPr lang="en-IN" sz="2800" dirty="0"/>
              <a:t>Annotation-Based Dependency Injection</a:t>
            </a:r>
            <a:endParaRPr lang="en-US" sz="2800" dirty="0"/>
          </a:p>
        </p:txBody>
      </p:sp>
      <p:graphicFrame>
        <p:nvGraphicFramePr>
          <p:cNvPr id="4" name="Table 3"/>
          <p:cNvGraphicFramePr>
            <a:graphicFrameLocks noGrp="1"/>
          </p:cNvGraphicFramePr>
          <p:nvPr>
            <p:extLst>
              <p:ext uri="{D42A27DB-BD31-4B8C-83A1-F6EECF244321}">
                <p14:modId xmlns:p14="http://schemas.microsoft.com/office/powerpoint/2010/main" xmlns="" val="1707746139"/>
              </p:ext>
            </p:extLst>
          </p:nvPr>
        </p:nvGraphicFramePr>
        <p:xfrm>
          <a:off x="1485107" y="3439160"/>
          <a:ext cx="9415489" cy="3418840"/>
        </p:xfrm>
        <a:graphic>
          <a:graphicData uri="http://schemas.openxmlformats.org/drawingml/2006/table">
            <a:tbl>
              <a:tblPr firstRow="1" bandRow="1">
                <a:tableStyleId>{5C22544A-7EE6-4342-B048-85BDC9FD1C3A}</a:tableStyleId>
              </a:tblPr>
              <a:tblGrid>
                <a:gridCol w="782863"/>
                <a:gridCol w="8632626"/>
              </a:tblGrid>
              <a:tr h="370840">
                <a:tc>
                  <a:txBody>
                    <a:bodyPr/>
                    <a:lstStyle/>
                    <a:p>
                      <a:r>
                        <a:rPr lang="en-US" sz="1600" dirty="0"/>
                        <a:t>S.N.</a:t>
                      </a:r>
                    </a:p>
                  </a:txBody>
                  <a:tcPr marL="121872" marR="121872" anchor="ctr"/>
                </a:tc>
                <a:tc>
                  <a:txBody>
                    <a:bodyPr/>
                    <a:lstStyle/>
                    <a:p>
                      <a:r>
                        <a:rPr lang="en-US" sz="1600"/>
                        <a:t>Annotation &amp; Description</a:t>
                      </a:r>
                    </a:p>
                  </a:txBody>
                  <a:tcPr marL="121872" marR="121872" anchor="ctr"/>
                </a:tc>
              </a:tr>
              <a:tr h="370840">
                <a:tc>
                  <a:txBody>
                    <a:bodyPr/>
                    <a:lstStyle/>
                    <a:p>
                      <a:r>
                        <a:rPr lang="en-US" sz="1600"/>
                        <a:t>1</a:t>
                      </a:r>
                    </a:p>
                  </a:txBody>
                  <a:tcPr marL="121872" marR="121872" anchor="ctr"/>
                </a:tc>
                <a:tc>
                  <a:txBody>
                    <a:bodyPr/>
                    <a:lstStyle/>
                    <a:p>
                      <a:r>
                        <a:rPr lang="en-US" sz="1600">
                          <a:hlinkClick r:id="rId2"/>
                        </a:rPr>
                        <a:t>@Required</a:t>
                      </a:r>
                      <a:r>
                        <a:rPr lang="en-US" sz="1600"/>
                        <a:t/>
                      </a:r>
                      <a:br>
                        <a:rPr lang="en-US" sz="1600"/>
                      </a:br>
                      <a:r>
                        <a:rPr lang="en-US" sz="1600"/>
                        <a:t>The @Required annotation applies to bean property setter methods.</a:t>
                      </a:r>
                    </a:p>
                  </a:txBody>
                  <a:tcPr marL="121872" marR="121872" anchor="ctr"/>
                </a:tc>
              </a:tr>
              <a:tr h="370840">
                <a:tc>
                  <a:txBody>
                    <a:bodyPr/>
                    <a:lstStyle/>
                    <a:p>
                      <a:r>
                        <a:rPr lang="en-US" sz="1600"/>
                        <a:t>2</a:t>
                      </a:r>
                    </a:p>
                  </a:txBody>
                  <a:tcPr marL="121872" marR="121872" anchor="ctr"/>
                </a:tc>
                <a:tc>
                  <a:txBody>
                    <a:bodyPr/>
                    <a:lstStyle/>
                    <a:p>
                      <a:r>
                        <a:rPr lang="en-US" sz="1600" dirty="0">
                          <a:hlinkClick r:id="rId3"/>
                        </a:rPr>
                        <a:t>@Autowired</a:t>
                      </a:r>
                      <a:r>
                        <a:rPr lang="en-US" sz="1600" dirty="0"/>
                        <a:t/>
                      </a:r>
                      <a:br>
                        <a:rPr lang="en-US" sz="1600" dirty="0"/>
                      </a:br>
                      <a:r>
                        <a:rPr lang="en-US" sz="1600" dirty="0"/>
                        <a:t>The @</a:t>
                      </a:r>
                      <a:r>
                        <a:rPr lang="en-US" sz="1600" dirty="0" err="1"/>
                        <a:t>Autowired</a:t>
                      </a:r>
                      <a:r>
                        <a:rPr lang="en-US" sz="1600" dirty="0"/>
                        <a:t> annotation can apply to bean property setter methods, non-setter methods, constructor and properties.</a:t>
                      </a:r>
                    </a:p>
                  </a:txBody>
                  <a:tcPr marL="121872" marR="121872" anchor="ctr"/>
                </a:tc>
              </a:tr>
              <a:tr h="370840">
                <a:tc>
                  <a:txBody>
                    <a:bodyPr/>
                    <a:lstStyle/>
                    <a:p>
                      <a:r>
                        <a:rPr lang="en-US" sz="1600"/>
                        <a:t>3</a:t>
                      </a:r>
                    </a:p>
                  </a:txBody>
                  <a:tcPr marL="121872" marR="121872" anchor="ctr"/>
                </a:tc>
                <a:tc>
                  <a:txBody>
                    <a:bodyPr/>
                    <a:lstStyle/>
                    <a:p>
                      <a:r>
                        <a:rPr lang="en-US" sz="1600" dirty="0">
                          <a:hlinkClick r:id="rId4"/>
                        </a:rPr>
                        <a:t>@Qualifier</a:t>
                      </a:r>
                      <a:r>
                        <a:rPr lang="en-US" sz="1600" dirty="0"/>
                        <a:t/>
                      </a:r>
                      <a:br>
                        <a:rPr lang="en-US" sz="1600" dirty="0"/>
                      </a:br>
                      <a:r>
                        <a:rPr lang="en-US" sz="1600" dirty="0"/>
                        <a:t>The @Qualifier annotation along with @</a:t>
                      </a:r>
                      <a:r>
                        <a:rPr lang="en-US" sz="1600" dirty="0" err="1"/>
                        <a:t>Autowired</a:t>
                      </a:r>
                      <a:r>
                        <a:rPr lang="en-US" sz="1600" dirty="0"/>
                        <a:t> can be used to remove the confusion by </a:t>
                      </a:r>
                      <a:r>
                        <a:rPr lang="en-US" sz="1600" dirty="0" err="1"/>
                        <a:t>specifiying</a:t>
                      </a:r>
                      <a:r>
                        <a:rPr lang="en-US" sz="1600" dirty="0"/>
                        <a:t> which exact bean will be wired.</a:t>
                      </a:r>
                    </a:p>
                  </a:txBody>
                  <a:tcPr marL="121872" marR="121872" anchor="ctr"/>
                </a:tc>
              </a:tr>
              <a:tr h="370840">
                <a:tc>
                  <a:txBody>
                    <a:bodyPr/>
                    <a:lstStyle/>
                    <a:p>
                      <a:r>
                        <a:rPr lang="en-US" sz="1600"/>
                        <a:t>4</a:t>
                      </a:r>
                    </a:p>
                  </a:txBody>
                  <a:tcPr marL="121872" marR="121872" anchor="ctr"/>
                </a:tc>
                <a:tc>
                  <a:txBody>
                    <a:bodyPr/>
                    <a:lstStyle/>
                    <a:p>
                      <a:r>
                        <a:rPr lang="en-US" sz="1600" dirty="0">
                          <a:hlinkClick r:id="rId5"/>
                        </a:rPr>
                        <a:t>JSR-250 Annotations</a:t>
                      </a:r>
                      <a:r>
                        <a:rPr lang="en-US" sz="1600" dirty="0"/>
                        <a:t/>
                      </a:r>
                      <a:br>
                        <a:rPr lang="en-US" sz="1600" dirty="0"/>
                      </a:br>
                      <a:r>
                        <a:rPr lang="en-US" sz="1600" dirty="0"/>
                        <a:t>Spring supports JSR-250 based annotations which include @Resource, @</a:t>
                      </a:r>
                      <a:r>
                        <a:rPr lang="en-US" sz="1600" dirty="0" err="1"/>
                        <a:t>PostConstruct</a:t>
                      </a:r>
                      <a:r>
                        <a:rPr lang="en-US" sz="1600" dirty="0"/>
                        <a:t> and @</a:t>
                      </a:r>
                      <a:r>
                        <a:rPr lang="en-US" sz="1600" dirty="0" err="1"/>
                        <a:t>PreDestroy</a:t>
                      </a:r>
                      <a:r>
                        <a:rPr lang="en-US" sz="1600" dirty="0"/>
                        <a:t> annotations.</a:t>
                      </a:r>
                    </a:p>
                  </a:txBody>
                  <a:tcPr marL="121872" marR="121872" anchor="ctr"/>
                </a:tc>
              </a:tr>
            </a:tbl>
          </a:graphicData>
        </a:graphic>
      </p:graphicFrame>
    </p:spTree>
    <p:extLst>
      <p:ext uri="{BB962C8B-B14F-4D97-AF65-F5344CB8AC3E}">
        <p14:creationId xmlns:p14="http://schemas.microsoft.com/office/powerpoint/2010/main" xmlns="" val="136495343"/>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solidFill>
                  <a:schemeClr val="tx2"/>
                </a:solidFill>
              </a:rPr>
              <a:t>@</a:t>
            </a:r>
            <a:r>
              <a:rPr lang="en-US" dirty="0" smtClean="0">
                <a:solidFill>
                  <a:schemeClr val="tx2"/>
                </a:solidFill>
              </a:rPr>
              <a:t>Autowired</a:t>
            </a:r>
            <a:endParaRPr lang="en-US" dirty="0" smtClean="0">
              <a:solidFill>
                <a:schemeClr val="tx2"/>
              </a:solidFill>
            </a:endParaRPr>
          </a:p>
          <a:p>
            <a:r>
              <a:rPr lang="en-US" sz="2400" dirty="0" smtClean="0">
                <a:solidFill>
                  <a:schemeClr val="tx2"/>
                </a:solidFill>
              </a:rPr>
              <a:t>1) Can </a:t>
            </a:r>
            <a:r>
              <a:rPr lang="en-US" sz="2400" dirty="0">
                <a:solidFill>
                  <a:schemeClr val="tx2"/>
                </a:solidFill>
              </a:rPr>
              <a:t>be applied to: </a:t>
            </a:r>
          </a:p>
          <a:p>
            <a:pPr lvl="1"/>
            <a:r>
              <a:rPr lang="en-US" dirty="0">
                <a:solidFill>
                  <a:schemeClr val="tx2"/>
                </a:solidFill>
              </a:rPr>
              <a:t>Setter methods</a:t>
            </a:r>
          </a:p>
          <a:p>
            <a:pPr lvl="1"/>
            <a:r>
              <a:rPr lang="en-US" dirty="0">
                <a:solidFill>
                  <a:schemeClr val="tx2"/>
                </a:solidFill>
              </a:rPr>
              <a:t>Arbitrary methods</a:t>
            </a:r>
          </a:p>
          <a:p>
            <a:pPr lvl="1"/>
            <a:r>
              <a:rPr lang="en-US" dirty="0">
                <a:solidFill>
                  <a:schemeClr val="tx2"/>
                </a:solidFill>
              </a:rPr>
              <a:t>Constructors and fields </a:t>
            </a:r>
          </a:p>
          <a:p>
            <a:endParaRPr lang="en-US" dirty="0">
              <a:solidFill>
                <a:schemeClr val="tx2"/>
              </a:solidFill>
            </a:endParaRPr>
          </a:p>
          <a:p>
            <a:pPr marL="285750" indent="-285750">
              <a:buFont typeface="Arial"/>
              <a:buChar char="•"/>
            </a:pPr>
            <a:endParaRPr lang="en-US" dirty="0">
              <a:solidFill>
                <a:schemeClr val="tx2"/>
              </a:solidFill>
            </a:endParaRPr>
          </a:p>
        </p:txBody>
      </p:sp>
      <p:sp>
        <p:nvSpPr>
          <p:cNvPr id="3" name="Title 2"/>
          <p:cNvSpPr>
            <a:spLocks noGrp="1"/>
          </p:cNvSpPr>
          <p:nvPr>
            <p:ph type="title"/>
          </p:nvPr>
        </p:nvSpPr>
        <p:spPr/>
        <p:txBody>
          <a:bodyPr>
            <a:normAutofit/>
          </a:bodyPr>
          <a:lstStyle/>
          <a:p>
            <a:r>
              <a:rPr lang="en-US" sz="2800" dirty="0"/>
              <a:t>Spring Application Context</a:t>
            </a:r>
          </a:p>
        </p:txBody>
      </p:sp>
      <p:sp>
        <p:nvSpPr>
          <p:cNvPr id="4" name="TextBox 3"/>
          <p:cNvSpPr txBox="1"/>
          <p:nvPr/>
        </p:nvSpPr>
        <p:spPr>
          <a:xfrm>
            <a:off x="4149403" y="3841790"/>
            <a:ext cx="7660092" cy="3016210"/>
          </a:xfrm>
          <a:prstGeom prst="rect">
            <a:avLst/>
          </a:prstGeom>
        </p:spPr>
        <p:style>
          <a:lnRef idx="2">
            <a:schemeClr val="accent5"/>
          </a:lnRef>
          <a:fillRef idx="1">
            <a:schemeClr val="lt1"/>
          </a:fillRef>
          <a:effectRef idx="0">
            <a:schemeClr val="accent5"/>
          </a:effectRef>
          <a:fontRef idx="minor">
            <a:schemeClr val="dk1"/>
          </a:fontRef>
        </p:style>
        <p:txBody>
          <a:bodyPr wrap="square" lIns="0" tIns="0" rIns="0" bIns="0" rtlCol="0">
            <a:spAutoFit/>
          </a:bodyPr>
          <a:lstStyle/>
          <a:p>
            <a:r>
              <a:rPr lang="en-US" sz="1400" dirty="0"/>
              <a:t>public class </a:t>
            </a:r>
            <a:r>
              <a:rPr lang="en-US" sz="1400" dirty="0" err="1"/>
              <a:t>MovieRecommender</a:t>
            </a:r>
            <a:r>
              <a:rPr lang="en-US" sz="1400" dirty="0"/>
              <a:t> {</a:t>
            </a:r>
          </a:p>
          <a:p>
            <a:endParaRPr lang="en-US" sz="1400" dirty="0"/>
          </a:p>
          <a:p>
            <a:r>
              <a:rPr lang="en-US" sz="1400" dirty="0"/>
              <a:t>  @</a:t>
            </a:r>
            <a:r>
              <a:rPr lang="en-US" sz="1400" dirty="0" err="1"/>
              <a:t>Autowired</a:t>
            </a:r>
            <a:endParaRPr lang="en-US" sz="1400" dirty="0"/>
          </a:p>
          <a:p>
            <a:r>
              <a:rPr lang="en-US" sz="1400" dirty="0"/>
              <a:t>  private </a:t>
            </a:r>
            <a:r>
              <a:rPr lang="en-US" sz="1400" dirty="0" err="1"/>
              <a:t>MovieCatalog</a:t>
            </a:r>
            <a:r>
              <a:rPr lang="en-US" sz="1400" dirty="0"/>
              <a:t> </a:t>
            </a:r>
            <a:r>
              <a:rPr lang="en-US" sz="1400" dirty="0" err="1"/>
              <a:t>movieCatalog</a:t>
            </a:r>
            <a:r>
              <a:rPr lang="en-US" sz="1400" dirty="0"/>
              <a:t>;</a:t>
            </a:r>
          </a:p>
          <a:p>
            <a:endParaRPr lang="en-US" sz="1400" dirty="0"/>
          </a:p>
          <a:p>
            <a:r>
              <a:rPr lang="en-US" sz="1400" dirty="0"/>
              <a:t>  private </a:t>
            </a:r>
            <a:r>
              <a:rPr lang="en-US" sz="1400" dirty="0" err="1"/>
              <a:t>CustomerPreferenceDao</a:t>
            </a:r>
            <a:r>
              <a:rPr lang="en-US" sz="1400" dirty="0"/>
              <a:t> </a:t>
            </a:r>
            <a:r>
              <a:rPr lang="en-US" sz="1400" dirty="0" err="1"/>
              <a:t>customerPreferenceDao</a:t>
            </a:r>
            <a:r>
              <a:rPr lang="en-US" sz="1400" dirty="0"/>
              <a:t>;</a:t>
            </a:r>
          </a:p>
          <a:p>
            <a:endParaRPr lang="en-US" sz="1400" dirty="0"/>
          </a:p>
          <a:p>
            <a:r>
              <a:rPr lang="en-US" sz="1400" dirty="0"/>
              <a:t>  @</a:t>
            </a:r>
            <a:r>
              <a:rPr lang="en-US" sz="1400" dirty="0" err="1"/>
              <a:t>Autowired</a:t>
            </a:r>
            <a:endParaRPr lang="en-US" sz="1400" dirty="0"/>
          </a:p>
          <a:p>
            <a:r>
              <a:rPr lang="en-US" sz="1400" dirty="0"/>
              <a:t>  public </a:t>
            </a:r>
            <a:r>
              <a:rPr lang="en-US" sz="1400" dirty="0" err="1"/>
              <a:t>MovieRecommender</a:t>
            </a:r>
            <a:r>
              <a:rPr lang="en-US" sz="1400" dirty="0"/>
              <a:t>(</a:t>
            </a:r>
            <a:r>
              <a:rPr lang="en-US" sz="1400" dirty="0" err="1"/>
              <a:t>CustomerPreferenceDao</a:t>
            </a:r>
            <a:r>
              <a:rPr lang="en-US" sz="1400" dirty="0"/>
              <a:t> </a:t>
            </a:r>
            <a:r>
              <a:rPr lang="en-US" sz="1400" dirty="0" err="1"/>
              <a:t>customerPreferenceDao</a:t>
            </a:r>
            <a:r>
              <a:rPr lang="en-US" sz="1400" dirty="0"/>
              <a:t>) {</a:t>
            </a:r>
          </a:p>
          <a:p>
            <a:r>
              <a:rPr lang="en-US" sz="1400" dirty="0"/>
              <a:t>      </a:t>
            </a:r>
            <a:r>
              <a:rPr lang="en-US" sz="1400" dirty="0" err="1"/>
              <a:t>this.customerPreferenceDao</a:t>
            </a:r>
            <a:r>
              <a:rPr lang="en-US" sz="1400" dirty="0"/>
              <a:t> = </a:t>
            </a:r>
            <a:r>
              <a:rPr lang="en-US" sz="1400" dirty="0" err="1"/>
              <a:t>customerPreferenceDao</a:t>
            </a:r>
            <a:r>
              <a:rPr lang="en-US" sz="1400" dirty="0"/>
              <a:t>;</a:t>
            </a:r>
          </a:p>
          <a:p>
            <a:r>
              <a:rPr lang="en-US" sz="1400" dirty="0"/>
              <a:t>  }</a:t>
            </a:r>
          </a:p>
          <a:p>
            <a:endParaRPr lang="en-US" sz="1400" dirty="0"/>
          </a:p>
          <a:p>
            <a:r>
              <a:rPr lang="en-US" sz="1400" dirty="0"/>
              <a:t>  // ...</a:t>
            </a:r>
          </a:p>
          <a:p>
            <a:r>
              <a:rPr lang="en-US" sz="1400" dirty="0"/>
              <a:t>}</a:t>
            </a:r>
            <a:endParaRPr lang="en-US" sz="1400" dirty="0" smtClean="0"/>
          </a:p>
        </p:txBody>
      </p:sp>
    </p:spTree>
    <p:extLst>
      <p:ext uri="{BB962C8B-B14F-4D97-AF65-F5344CB8AC3E}">
        <p14:creationId xmlns:p14="http://schemas.microsoft.com/office/powerpoint/2010/main" xmlns="" val="1472576335"/>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solidFill>
                  <a:schemeClr val="tx2"/>
                </a:solidFill>
              </a:rPr>
              <a:t>@</a:t>
            </a:r>
            <a:r>
              <a:rPr lang="en-US" dirty="0" smtClean="0">
                <a:solidFill>
                  <a:schemeClr val="tx2"/>
                </a:solidFill>
              </a:rPr>
              <a:t>Autowired</a:t>
            </a:r>
            <a:endParaRPr lang="en-US" dirty="0" smtClean="0">
              <a:solidFill>
                <a:schemeClr val="tx2"/>
              </a:solidFill>
            </a:endParaRPr>
          </a:p>
          <a:p>
            <a:pPr lvl="1">
              <a:buNone/>
            </a:pPr>
            <a:r>
              <a:rPr lang="en-US" sz="2000" dirty="0" smtClean="0">
                <a:solidFill>
                  <a:schemeClr val="tx2"/>
                </a:solidFill>
              </a:rPr>
              <a:t>1) Can </a:t>
            </a:r>
            <a:r>
              <a:rPr lang="en-US" sz="2000" dirty="0">
                <a:solidFill>
                  <a:schemeClr val="tx2"/>
                </a:solidFill>
              </a:rPr>
              <a:t>be applied to: </a:t>
            </a:r>
          </a:p>
          <a:p>
            <a:pPr lvl="2">
              <a:buNone/>
            </a:pPr>
            <a:r>
              <a:rPr lang="en-US" dirty="0">
                <a:solidFill>
                  <a:schemeClr val="tx2"/>
                </a:solidFill>
              </a:rPr>
              <a:t>Setter methods</a:t>
            </a:r>
          </a:p>
          <a:p>
            <a:pPr lvl="2">
              <a:buNone/>
            </a:pPr>
            <a:r>
              <a:rPr lang="en-US" dirty="0">
                <a:solidFill>
                  <a:schemeClr val="tx2"/>
                </a:solidFill>
              </a:rPr>
              <a:t>Arbitrary methods</a:t>
            </a:r>
          </a:p>
          <a:p>
            <a:pPr lvl="2">
              <a:buNone/>
            </a:pPr>
            <a:r>
              <a:rPr lang="en-US" dirty="0">
                <a:solidFill>
                  <a:schemeClr val="tx2"/>
                </a:solidFill>
              </a:rPr>
              <a:t>Constructors and fields</a:t>
            </a:r>
          </a:p>
          <a:p>
            <a:pPr lvl="1">
              <a:buNone/>
            </a:pPr>
            <a:r>
              <a:rPr lang="en-US" sz="2000" dirty="0" smtClean="0">
                <a:solidFill>
                  <a:schemeClr val="tx2"/>
                </a:solidFill>
              </a:rPr>
              <a:t>2) Can </a:t>
            </a:r>
            <a:r>
              <a:rPr lang="en-US" sz="2000" dirty="0">
                <a:solidFill>
                  <a:schemeClr val="tx2"/>
                </a:solidFill>
              </a:rPr>
              <a:t>be used to wire all beans of a particular type </a:t>
            </a:r>
          </a:p>
          <a:p>
            <a:endParaRPr lang="en-US" dirty="0">
              <a:solidFill>
                <a:schemeClr val="tx2"/>
              </a:solidFill>
            </a:endParaRPr>
          </a:p>
          <a:p>
            <a:endParaRPr lang="en-US" dirty="0">
              <a:solidFill>
                <a:schemeClr val="tx2"/>
              </a:solidFill>
            </a:endParaRPr>
          </a:p>
          <a:p>
            <a:pPr marL="285750" indent="-285750">
              <a:buFont typeface="Arial"/>
              <a:buChar char="•"/>
            </a:pPr>
            <a:endParaRPr lang="en-US" dirty="0">
              <a:solidFill>
                <a:schemeClr val="tx2"/>
              </a:solidFill>
            </a:endParaRPr>
          </a:p>
        </p:txBody>
      </p:sp>
      <p:sp>
        <p:nvSpPr>
          <p:cNvPr id="3" name="Title 2"/>
          <p:cNvSpPr>
            <a:spLocks noGrp="1"/>
          </p:cNvSpPr>
          <p:nvPr>
            <p:ph type="title"/>
          </p:nvPr>
        </p:nvSpPr>
        <p:spPr/>
        <p:txBody>
          <a:bodyPr>
            <a:normAutofit/>
          </a:bodyPr>
          <a:lstStyle/>
          <a:p>
            <a:r>
              <a:rPr lang="en-US" sz="2800" dirty="0"/>
              <a:t>Spring Application Context</a:t>
            </a:r>
          </a:p>
        </p:txBody>
      </p:sp>
      <p:sp>
        <p:nvSpPr>
          <p:cNvPr id="5" name="TextBox 4"/>
          <p:cNvSpPr txBox="1"/>
          <p:nvPr/>
        </p:nvSpPr>
        <p:spPr>
          <a:xfrm>
            <a:off x="4509443" y="4365104"/>
            <a:ext cx="5544616" cy="2160240"/>
          </a:xfrm>
          <a:prstGeom prst="rect">
            <a:avLst/>
          </a:prstGeom>
        </p:spPr>
        <p:style>
          <a:lnRef idx="2">
            <a:schemeClr val="accent5"/>
          </a:lnRef>
          <a:fillRef idx="1">
            <a:schemeClr val="lt1"/>
          </a:fillRef>
          <a:effectRef idx="0">
            <a:schemeClr val="accent5"/>
          </a:effectRef>
          <a:fontRef idx="minor">
            <a:schemeClr val="dk1"/>
          </a:fontRef>
        </p:style>
        <p:txBody>
          <a:bodyPr wrap="square" lIns="0" tIns="0" rIns="0" bIns="0" rtlCol="0">
            <a:spAutoFit/>
          </a:bodyPr>
          <a:lstStyle/>
          <a:p>
            <a:r>
              <a:rPr lang="en-US" sz="1400" dirty="0"/>
              <a:t>public class </a:t>
            </a:r>
            <a:r>
              <a:rPr lang="en-US" sz="1400" dirty="0" err="1"/>
              <a:t>MovieRecommender</a:t>
            </a:r>
            <a:r>
              <a:rPr lang="en-US" sz="1400" dirty="0"/>
              <a:t> {</a:t>
            </a:r>
          </a:p>
          <a:p>
            <a:endParaRPr lang="en-US" sz="1400" dirty="0"/>
          </a:p>
          <a:p>
            <a:r>
              <a:rPr lang="en-US" sz="1400" dirty="0"/>
              <a:t>  @</a:t>
            </a:r>
            <a:r>
              <a:rPr lang="en-US" sz="1400" dirty="0" err="1"/>
              <a:t>Autowired</a:t>
            </a:r>
            <a:endParaRPr lang="en-US" sz="1400" dirty="0"/>
          </a:p>
          <a:p>
            <a:r>
              <a:rPr lang="en-US" sz="1400" dirty="0"/>
              <a:t>  private </a:t>
            </a:r>
            <a:r>
              <a:rPr lang="en-US" sz="1400" dirty="0" err="1"/>
              <a:t>MovieCatalog</a:t>
            </a:r>
            <a:r>
              <a:rPr lang="en-US" sz="1400" dirty="0"/>
              <a:t>[] </a:t>
            </a:r>
            <a:r>
              <a:rPr lang="en-US" sz="1400" dirty="0" err="1"/>
              <a:t>movieCatalogs</a:t>
            </a:r>
            <a:r>
              <a:rPr lang="en-US" sz="1400" dirty="0"/>
              <a:t>;</a:t>
            </a:r>
          </a:p>
          <a:p>
            <a:r>
              <a:rPr lang="en-US" sz="1400" dirty="0" smtClean="0"/>
              <a:t>  </a:t>
            </a:r>
          </a:p>
          <a:p>
            <a:r>
              <a:rPr lang="en-US" sz="1400" dirty="0"/>
              <a:t> </a:t>
            </a:r>
            <a:r>
              <a:rPr lang="en-US" sz="1400" dirty="0" smtClean="0"/>
              <a:t> @</a:t>
            </a:r>
            <a:r>
              <a:rPr lang="en-US" sz="1400" dirty="0" err="1" smtClean="0"/>
              <a:t>Autowired</a:t>
            </a:r>
            <a:endParaRPr lang="en-US" sz="1400" dirty="0" smtClean="0"/>
          </a:p>
          <a:p>
            <a:r>
              <a:rPr lang="en-US" sz="1400" dirty="0" smtClean="0"/>
              <a:t>  private </a:t>
            </a:r>
            <a:r>
              <a:rPr lang="en-US" sz="1400" dirty="0"/>
              <a:t>Set&lt;</a:t>
            </a:r>
            <a:r>
              <a:rPr lang="en-US" sz="1400" dirty="0" err="1"/>
              <a:t>MovieCatalog</a:t>
            </a:r>
            <a:r>
              <a:rPr lang="en-US" sz="1400" dirty="0"/>
              <a:t>&gt; </a:t>
            </a:r>
            <a:r>
              <a:rPr lang="en-US" sz="1400" dirty="0" err="1" smtClean="0"/>
              <a:t>movieCatalogSet</a:t>
            </a:r>
            <a:r>
              <a:rPr lang="en-US" sz="1400" dirty="0" smtClean="0"/>
              <a:t>;</a:t>
            </a:r>
            <a:endParaRPr lang="en-US" sz="1400" dirty="0"/>
          </a:p>
          <a:p>
            <a:r>
              <a:rPr lang="en-US" sz="1400" dirty="0"/>
              <a:t>  </a:t>
            </a:r>
            <a:endParaRPr lang="en-US" sz="1400" dirty="0" smtClean="0"/>
          </a:p>
          <a:p>
            <a:r>
              <a:rPr lang="en-US" sz="1400" dirty="0"/>
              <a:t> </a:t>
            </a:r>
            <a:r>
              <a:rPr lang="en-US" sz="1400" dirty="0" smtClean="0"/>
              <a:t> /</a:t>
            </a:r>
            <a:r>
              <a:rPr lang="en-US" sz="1400" dirty="0"/>
              <a:t>/ ...</a:t>
            </a:r>
          </a:p>
          <a:p>
            <a:r>
              <a:rPr lang="en-US" sz="1400" dirty="0"/>
              <a:t>}}</a:t>
            </a:r>
            <a:endParaRPr lang="en-US" sz="1400" dirty="0" smtClean="0"/>
          </a:p>
        </p:txBody>
      </p:sp>
    </p:spTree>
    <p:extLst>
      <p:ext uri="{BB962C8B-B14F-4D97-AF65-F5344CB8AC3E}">
        <p14:creationId xmlns:p14="http://schemas.microsoft.com/office/powerpoint/2010/main" xmlns="" val="257675105"/>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solidFill>
                  <a:schemeClr val="tx2"/>
                </a:solidFill>
              </a:rPr>
              <a:t>@</a:t>
            </a:r>
            <a:r>
              <a:rPr lang="en-US" dirty="0" smtClean="0">
                <a:solidFill>
                  <a:schemeClr val="tx2"/>
                </a:solidFill>
              </a:rPr>
              <a:t>Autowired</a:t>
            </a:r>
            <a:endParaRPr lang="en-US" dirty="0" smtClean="0">
              <a:solidFill>
                <a:schemeClr val="tx2"/>
              </a:solidFill>
            </a:endParaRPr>
          </a:p>
          <a:p>
            <a:r>
              <a:rPr lang="en-US" sz="2000" dirty="0" smtClean="0">
                <a:solidFill>
                  <a:schemeClr val="tx2"/>
                </a:solidFill>
              </a:rPr>
              <a:t>1) Can </a:t>
            </a:r>
            <a:r>
              <a:rPr lang="en-US" sz="2000" dirty="0">
                <a:solidFill>
                  <a:schemeClr val="tx2"/>
                </a:solidFill>
              </a:rPr>
              <a:t>be applied to: </a:t>
            </a:r>
          </a:p>
          <a:p>
            <a:pPr lvl="1"/>
            <a:r>
              <a:rPr lang="en-US" sz="2000" dirty="0">
                <a:solidFill>
                  <a:schemeClr val="tx2"/>
                </a:solidFill>
              </a:rPr>
              <a:t>Setter methods</a:t>
            </a:r>
          </a:p>
          <a:p>
            <a:pPr lvl="1"/>
            <a:r>
              <a:rPr lang="en-US" sz="2000" dirty="0">
                <a:solidFill>
                  <a:schemeClr val="tx2"/>
                </a:solidFill>
              </a:rPr>
              <a:t>Arbitrary methods</a:t>
            </a:r>
          </a:p>
          <a:p>
            <a:pPr lvl="1"/>
            <a:r>
              <a:rPr lang="en-US" sz="2000" dirty="0">
                <a:solidFill>
                  <a:schemeClr val="tx2"/>
                </a:solidFill>
              </a:rPr>
              <a:t>Constructors and fields</a:t>
            </a:r>
          </a:p>
          <a:p>
            <a:r>
              <a:rPr lang="en-US" sz="2000" dirty="0" smtClean="0">
                <a:solidFill>
                  <a:schemeClr val="tx2"/>
                </a:solidFill>
              </a:rPr>
              <a:t>2) Can </a:t>
            </a:r>
            <a:r>
              <a:rPr lang="en-US" sz="2000" dirty="0">
                <a:solidFill>
                  <a:schemeClr val="tx2"/>
                </a:solidFill>
              </a:rPr>
              <a:t>be used to wire all beans of a particular type </a:t>
            </a:r>
          </a:p>
          <a:p>
            <a:r>
              <a:rPr lang="en-US" sz="2000" dirty="0" smtClean="0">
                <a:solidFill>
                  <a:schemeClr val="tx2"/>
                </a:solidFill>
              </a:rPr>
              <a:t>3) Required </a:t>
            </a:r>
            <a:r>
              <a:rPr lang="en-US" sz="2000" dirty="0">
                <a:solidFill>
                  <a:schemeClr val="tx2"/>
                </a:solidFill>
              </a:rPr>
              <a:t>by default, but this behavior can be changed</a:t>
            </a:r>
          </a:p>
          <a:p>
            <a:endParaRPr lang="en-US" dirty="0">
              <a:solidFill>
                <a:schemeClr val="tx2"/>
              </a:solidFill>
            </a:endParaRPr>
          </a:p>
          <a:p>
            <a:pPr marL="285750" indent="-285750">
              <a:buFont typeface="Arial"/>
              <a:buChar char="•"/>
            </a:pPr>
            <a:endParaRPr lang="en-US" dirty="0">
              <a:solidFill>
                <a:schemeClr val="tx2"/>
              </a:solidFill>
            </a:endParaRPr>
          </a:p>
        </p:txBody>
      </p:sp>
      <p:sp>
        <p:nvSpPr>
          <p:cNvPr id="3" name="Title 2"/>
          <p:cNvSpPr>
            <a:spLocks noGrp="1"/>
          </p:cNvSpPr>
          <p:nvPr>
            <p:ph type="title"/>
          </p:nvPr>
        </p:nvSpPr>
        <p:spPr/>
        <p:txBody>
          <a:bodyPr>
            <a:normAutofit/>
          </a:bodyPr>
          <a:lstStyle/>
          <a:p>
            <a:r>
              <a:rPr lang="en-US" sz="2800" dirty="0"/>
              <a:t>Spring Application Context</a:t>
            </a:r>
          </a:p>
        </p:txBody>
      </p:sp>
      <p:sp>
        <p:nvSpPr>
          <p:cNvPr id="6" name="TextBox 5"/>
          <p:cNvSpPr txBox="1"/>
          <p:nvPr/>
        </p:nvSpPr>
        <p:spPr>
          <a:xfrm>
            <a:off x="6597675" y="4293096"/>
            <a:ext cx="5104731" cy="2369880"/>
          </a:xfrm>
          <a:prstGeom prst="rect">
            <a:avLst/>
          </a:prstGeom>
        </p:spPr>
        <p:style>
          <a:lnRef idx="2">
            <a:schemeClr val="accent5"/>
          </a:lnRef>
          <a:fillRef idx="1">
            <a:schemeClr val="lt1"/>
          </a:fillRef>
          <a:effectRef idx="0">
            <a:schemeClr val="accent5"/>
          </a:effectRef>
          <a:fontRef idx="minor">
            <a:schemeClr val="dk1"/>
          </a:fontRef>
        </p:style>
        <p:txBody>
          <a:bodyPr wrap="none" lIns="0" tIns="0" rIns="0" bIns="0" rtlCol="0">
            <a:spAutoFit/>
          </a:bodyPr>
          <a:lstStyle/>
          <a:p>
            <a:r>
              <a:rPr lang="en-US" sz="1400" dirty="0"/>
              <a:t>public class </a:t>
            </a:r>
            <a:r>
              <a:rPr lang="en-US" sz="1400" dirty="0" err="1"/>
              <a:t>SimpleMovieLister</a:t>
            </a:r>
            <a:r>
              <a:rPr lang="en-US" sz="1400" dirty="0"/>
              <a:t> {</a:t>
            </a:r>
          </a:p>
          <a:p>
            <a:endParaRPr lang="en-US" sz="1400" dirty="0"/>
          </a:p>
          <a:p>
            <a:r>
              <a:rPr lang="en-US" sz="1400" dirty="0"/>
              <a:t>  private </a:t>
            </a:r>
            <a:r>
              <a:rPr lang="en-US" sz="1400" dirty="0" err="1"/>
              <a:t>MovieFinder</a:t>
            </a:r>
            <a:r>
              <a:rPr lang="en-US" sz="1400" dirty="0"/>
              <a:t> </a:t>
            </a:r>
            <a:r>
              <a:rPr lang="en-US" sz="1400" dirty="0" err="1"/>
              <a:t>movieFinder</a:t>
            </a:r>
            <a:r>
              <a:rPr lang="en-US" sz="1400" dirty="0"/>
              <a:t>;</a:t>
            </a:r>
          </a:p>
          <a:p>
            <a:endParaRPr lang="en-US" sz="1400" dirty="0"/>
          </a:p>
          <a:p>
            <a:r>
              <a:rPr lang="en-US" sz="1400" dirty="0"/>
              <a:t>  @</a:t>
            </a:r>
            <a:r>
              <a:rPr lang="en-US" sz="1400" dirty="0" err="1"/>
              <a:t>Autowired</a:t>
            </a:r>
            <a:r>
              <a:rPr lang="en-US" sz="1400" dirty="0"/>
              <a:t>(required=false)</a:t>
            </a:r>
          </a:p>
          <a:p>
            <a:r>
              <a:rPr lang="en-US" sz="1400" dirty="0"/>
              <a:t>  public void </a:t>
            </a:r>
            <a:r>
              <a:rPr lang="en-US" sz="1400" dirty="0" err="1"/>
              <a:t>setMovieFinder</a:t>
            </a:r>
            <a:r>
              <a:rPr lang="en-US" sz="1400" dirty="0"/>
              <a:t>(</a:t>
            </a:r>
            <a:r>
              <a:rPr lang="en-US" sz="1400" dirty="0" err="1"/>
              <a:t>MovieFinder</a:t>
            </a:r>
            <a:r>
              <a:rPr lang="en-US" sz="1400" dirty="0"/>
              <a:t> </a:t>
            </a:r>
            <a:r>
              <a:rPr lang="en-US" sz="1400" dirty="0" err="1"/>
              <a:t>movieFinder</a:t>
            </a:r>
            <a:r>
              <a:rPr lang="en-US" sz="1400" dirty="0"/>
              <a:t>) {</a:t>
            </a:r>
          </a:p>
          <a:p>
            <a:r>
              <a:rPr lang="en-US" sz="1400" dirty="0"/>
              <a:t>      </a:t>
            </a:r>
            <a:r>
              <a:rPr lang="en-US" sz="1400" dirty="0" err="1"/>
              <a:t>this.movieFinder</a:t>
            </a:r>
            <a:r>
              <a:rPr lang="en-US" sz="1400" dirty="0"/>
              <a:t> = </a:t>
            </a:r>
            <a:r>
              <a:rPr lang="en-US" sz="1400" dirty="0" err="1"/>
              <a:t>movieFinder</a:t>
            </a:r>
            <a:r>
              <a:rPr lang="en-US" sz="1400" dirty="0"/>
              <a:t>;</a:t>
            </a:r>
          </a:p>
          <a:p>
            <a:r>
              <a:rPr lang="en-US" sz="1400" dirty="0"/>
              <a:t>  }</a:t>
            </a:r>
          </a:p>
          <a:p>
            <a:endParaRPr lang="en-US" sz="1400" dirty="0"/>
          </a:p>
          <a:p>
            <a:r>
              <a:rPr lang="en-US" sz="1400" dirty="0"/>
              <a:t>  // ...</a:t>
            </a:r>
          </a:p>
          <a:p>
            <a:r>
              <a:rPr lang="en-US" sz="1400" dirty="0"/>
              <a:t>}</a:t>
            </a:r>
            <a:endParaRPr lang="en-US" sz="1400" dirty="0" smtClean="0"/>
          </a:p>
        </p:txBody>
      </p:sp>
    </p:spTree>
    <p:extLst>
      <p:ext uri="{BB962C8B-B14F-4D97-AF65-F5344CB8AC3E}">
        <p14:creationId xmlns:p14="http://schemas.microsoft.com/office/powerpoint/2010/main" xmlns="" val="927376882"/>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 y="1681659"/>
            <a:ext cx="12187235" cy="4634002"/>
          </a:xfrm>
        </p:spPr>
        <p:txBody>
          <a:bodyPr/>
          <a:lstStyle/>
          <a:p>
            <a:r>
              <a:rPr lang="en-US" sz="2000" dirty="0" smtClean="0">
                <a:solidFill>
                  <a:schemeClr val="tx2"/>
                </a:solidFill>
              </a:rPr>
              <a:t>Normally </a:t>
            </a:r>
            <a:r>
              <a:rPr lang="en-US" sz="2000" dirty="0">
                <a:solidFill>
                  <a:schemeClr val="tx2"/>
                </a:solidFill>
              </a:rPr>
              <a:t>you declare all the beans or components in XML bean configuration file, so that Spring container can detect and register your beans or components. Actually, Spring is able to auto scan, detect and instantiate your beans from pre-defined project package, no more tedious beans declaration in in XML file.</a:t>
            </a:r>
          </a:p>
          <a:p>
            <a:pPr marL="285750" indent="-285750">
              <a:buFont typeface="Arial"/>
              <a:buChar char="•"/>
            </a:pPr>
            <a:endParaRPr lang="en-US" dirty="0">
              <a:solidFill>
                <a:schemeClr val="tx2"/>
              </a:solidFill>
            </a:endParaRPr>
          </a:p>
        </p:txBody>
      </p:sp>
      <p:sp>
        <p:nvSpPr>
          <p:cNvPr id="3" name="Title 2"/>
          <p:cNvSpPr>
            <a:spLocks noGrp="1"/>
          </p:cNvSpPr>
          <p:nvPr>
            <p:ph type="title"/>
          </p:nvPr>
        </p:nvSpPr>
        <p:spPr>
          <a:xfrm>
            <a:off x="549003" y="188640"/>
            <a:ext cx="10765394" cy="648072"/>
          </a:xfrm>
        </p:spPr>
        <p:txBody>
          <a:bodyPr>
            <a:normAutofit/>
          </a:bodyPr>
          <a:lstStyle/>
          <a:p>
            <a:r>
              <a:rPr lang="en-IN" sz="2800" dirty="0"/>
              <a:t>Annotation-Based Dependency Injection</a:t>
            </a:r>
            <a:endParaRPr lang="en-US" sz="2800" dirty="0"/>
          </a:p>
        </p:txBody>
      </p:sp>
      <p:sp>
        <p:nvSpPr>
          <p:cNvPr id="4" name="Subtitle 3"/>
          <p:cNvSpPr txBox="1">
            <a:spLocks/>
          </p:cNvSpPr>
          <p:nvPr/>
        </p:nvSpPr>
        <p:spPr>
          <a:xfrm>
            <a:off x="597175" y="980728"/>
            <a:ext cx="11590063" cy="338328"/>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1">
              <a:spcBef>
                <a:spcPts val="1800"/>
              </a:spcBef>
              <a:spcAft>
                <a:spcPct val="0"/>
              </a:spcAft>
              <a:buClr>
                <a:schemeClr val="bg2"/>
              </a:buClr>
            </a:pPr>
            <a:r>
              <a:rPr lang="en-IN" sz="2400" b="1" dirty="0" smtClean="0">
                <a:solidFill>
                  <a:srgbClr val="236192"/>
                </a:solidFill>
                <a:latin typeface="+mj-lt"/>
              </a:rPr>
              <a:t>Autowiring and component scanning</a:t>
            </a:r>
            <a:endParaRPr lang="en-US" sz="2400" b="1" dirty="0" smtClean="0">
              <a:solidFill>
                <a:srgbClr val="236192"/>
              </a:solidFill>
              <a:latin typeface="+mj-lt"/>
            </a:endParaRPr>
          </a:p>
          <a:p>
            <a:endParaRPr lang="en-US" b="1" dirty="0">
              <a:solidFill>
                <a:srgbClr val="236192"/>
              </a:solidFill>
              <a:latin typeface="+mj-lt"/>
            </a:endParaRPr>
          </a:p>
        </p:txBody>
      </p:sp>
      <p:sp>
        <p:nvSpPr>
          <p:cNvPr id="5" name="Rectangle 4"/>
          <p:cNvSpPr/>
          <p:nvPr/>
        </p:nvSpPr>
        <p:spPr>
          <a:xfrm>
            <a:off x="423168" y="3180220"/>
            <a:ext cx="11679436" cy="3693319"/>
          </a:xfrm>
          <a:prstGeom prst="rect">
            <a:avLst/>
          </a:prstGeom>
        </p:spPr>
        <p:txBody>
          <a:bodyPr wrap="square">
            <a:spAutoFit/>
          </a:bodyPr>
          <a:lstStyle/>
          <a:p>
            <a:r>
              <a:rPr lang="en-US" dirty="0"/>
              <a:t>&lt;beans </a:t>
            </a:r>
            <a:r>
              <a:rPr lang="en-US" dirty="0" err="1"/>
              <a:t>xmlns</a:t>
            </a:r>
            <a:r>
              <a:rPr lang="en-US" dirty="0"/>
              <a:t>="http://</a:t>
            </a:r>
            <a:r>
              <a:rPr lang="en-US" dirty="0" err="1"/>
              <a:t>www.springframework.org</a:t>
            </a:r>
            <a:r>
              <a:rPr lang="en-US" dirty="0"/>
              <a:t>/schema/beans"</a:t>
            </a:r>
          </a:p>
          <a:p>
            <a:r>
              <a:rPr lang="en-US" dirty="0"/>
              <a:t>	</a:t>
            </a:r>
            <a:r>
              <a:rPr lang="en-US" dirty="0" err="1"/>
              <a:t>xmlns:xsi</a:t>
            </a:r>
            <a:r>
              <a:rPr lang="en-US" dirty="0"/>
              <a:t>="http://www.w3.org/2001/</a:t>
            </a:r>
            <a:r>
              <a:rPr lang="en-US" dirty="0" err="1"/>
              <a:t>XMLSchema</a:t>
            </a:r>
            <a:r>
              <a:rPr lang="en-US" dirty="0"/>
              <a:t>-instance"</a:t>
            </a:r>
          </a:p>
          <a:p>
            <a:r>
              <a:rPr lang="en-US" b="1" dirty="0"/>
              <a:t>	</a:t>
            </a:r>
            <a:r>
              <a:rPr lang="en-US" b="1" dirty="0" err="1"/>
              <a:t>xmlns:context</a:t>
            </a:r>
            <a:r>
              <a:rPr lang="en-US" b="1" dirty="0"/>
              <a:t>="http://</a:t>
            </a:r>
            <a:r>
              <a:rPr lang="en-US" b="1" dirty="0" err="1"/>
              <a:t>www.springframework.org</a:t>
            </a:r>
            <a:r>
              <a:rPr lang="en-US" b="1" dirty="0"/>
              <a:t>/schema/context"</a:t>
            </a:r>
          </a:p>
          <a:p>
            <a:r>
              <a:rPr lang="en-US" dirty="0"/>
              <a:t>	</a:t>
            </a:r>
            <a:r>
              <a:rPr lang="en-US" dirty="0" err="1"/>
              <a:t>xsi:schemaLocation</a:t>
            </a:r>
            <a:r>
              <a:rPr lang="en-US" dirty="0"/>
              <a:t>="http://</a:t>
            </a:r>
            <a:r>
              <a:rPr lang="en-US" dirty="0" err="1"/>
              <a:t>www.springframework.org</a:t>
            </a:r>
            <a:r>
              <a:rPr lang="en-US" dirty="0"/>
              <a:t>/schema/beans</a:t>
            </a:r>
          </a:p>
          <a:p>
            <a:r>
              <a:rPr lang="en-US" dirty="0"/>
              <a:t>	http://</a:t>
            </a:r>
            <a:r>
              <a:rPr lang="en-US" dirty="0" err="1"/>
              <a:t>www.springframework.org</a:t>
            </a:r>
            <a:r>
              <a:rPr lang="en-US" dirty="0"/>
              <a:t>/schema/beans/spring-beans</a:t>
            </a:r>
            <a:r>
              <a:rPr lang="en-US" dirty="0" smtClean="0"/>
              <a:t>-3.0.</a:t>
            </a:r>
            <a:r>
              <a:rPr lang="en-US" dirty="0"/>
              <a:t>xsd</a:t>
            </a:r>
          </a:p>
          <a:p>
            <a:r>
              <a:rPr lang="en-US" b="1" dirty="0"/>
              <a:t>	http://</a:t>
            </a:r>
            <a:r>
              <a:rPr lang="en-US" b="1" dirty="0" err="1"/>
              <a:t>www.springframework.org</a:t>
            </a:r>
            <a:r>
              <a:rPr lang="en-US" b="1" dirty="0"/>
              <a:t>/schema/context</a:t>
            </a:r>
          </a:p>
          <a:p>
            <a:r>
              <a:rPr lang="en-US" b="1" dirty="0"/>
              <a:t>	http://</a:t>
            </a:r>
            <a:r>
              <a:rPr lang="en-US" b="1" dirty="0" err="1"/>
              <a:t>www.springframework.org</a:t>
            </a:r>
            <a:r>
              <a:rPr lang="en-US" b="1" dirty="0"/>
              <a:t>/schema/context/spring-context</a:t>
            </a:r>
            <a:r>
              <a:rPr lang="en-US" b="1" dirty="0" smtClean="0"/>
              <a:t>-3.0.</a:t>
            </a:r>
            <a:r>
              <a:rPr lang="en-US" b="1" dirty="0"/>
              <a:t>xsd"&gt;</a:t>
            </a:r>
          </a:p>
          <a:p>
            <a:endParaRPr lang="en-US" dirty="0" smtClean="0"/>
          </a:p>
          <a:p>
            <a:r>
              <a:rPr lang="en-US" dirty="0" smtClean="0"/>
              <a:t> </a:t>
            </a:r>
            <a:endParaRPr lang="en-US" dirty="0"/>
          </a:p>
          <a:p>
            <a:r>
              <a:rPr lang="en-US" b="1" dirty="0"/>
              <a:t>	</a:t>
            </a:r>
            <a:endParaRPr lang="en-US" b="1" dirty="0" smtClean="0"/>
          </a:p>
          <a:p>
            <a:r>
              <a:rPr lang="en-US" b="1" dirty="0" smtClean="0"/>
              <a:t>&lt;</a:t>
            </a:r>
            <a:r>
              <a:rPr lang="en-US" b="1" dirty="0" err="1"/>
              <a:t>context:component-scan</a:t>
            </a:r>
            <a:r>
              <a:rPr lang="en-US" b="1" dirty="0"/>
              <a:t> base-package</a:t>
            </a:r>
            <a:r>
              <a:rPr lang="en-US" b="1" dirty="0" smtClean="0"/>
              <a:t>=”</a:t>
            </a:r>
            <a:r>
              <a:rPr lang="en-US" b="1" dirty="0" err="1" smtClean="0"/>
              <a:t>com.ptc.controller</a:t>
            </a:r>
            <a:r>
              <a:rPr lang="en-US" b="1" dirty="0" smtClean="0"/>
              <a:t>" </a:t>
            </a:r>
            <a:r>
              <a:rPr lang="en-US" b="1" dirty="0"/>
              <a:t>/&gt;</a:t>
            </a:r>
          </a:p>
          <a:p>
            <a:r>
              <a:rPr lang="en-US" dirty="0"/>
              <a:t> </a:t>
            </a:r>
          </a:p>
          <a:p>
            <a:r>
              <a:rPr lang="en-US" dirty="0"/>
              <a:t>&lt;/beans&gt;</a:t>
            </a:r>
          </a:p>
        </p:txBody>
      </p:sp>
    </p:spTree>
    <p:extLst>
      <p:ext uri="{BB962C8B-B14F-4D97-AF65-F5344CB8AC3E}">
        <p14:creationId xmlns:p14="http://schemas.microsoft.com/office/powerpoint/2010/main" xmlns="" val="402903177"/>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361" y="1600201"/>
            <a:ext cx="11316905" cy="4530725"/>
          </a:xfrm>
        </p:spPr>
        <p:txBody>
          <a:bodyPr/>
          <a:lstStyle/>
          <a:p>
            <a:pPr marL="285750" indent="-285750">
              <a:buFont typeface="Arial"/>
              <a:buChar char="•"/>
            </a:pPr>
            <a:r>
              <a:rPr lang="en-US" b="1" dirty="0">
                <a:solidFill>
                  <a:schemeClr val="tx2"/>
                </a:solidFill>
              </a:rPr>
              <a:t>Auto Components Scan Annotation </a:t>
            </a:r>
            <a:r>
              <a:rPr lang="en-US" b="1" dirty="0" smtClean="0">
                <a:solidFill>
                  <a:schemeClr val="tx2"/>
                </a:solidFill>
              </a:rPr>
              <a:t>Types</a:t>
            </a:r>
            <a:endParaRPr lang="en-US" dirty="0" smtClean="0">
              <a:solidFill>
                <a:schemeClr val="tx2"/>
              </a:solidFill>
            </a:endParaRPr>
          </a:p>
          <a:p>
            <a:pPr lvl="1"/>
            <a:r>
              <a:rPr lang="en-US" dirty="0">
                <a:solidFill>
                  <a:schemeClr val="tx2"/>
                </a:solidFill>
              </a:rPr>
              <a:t>@</a:t>
            </a:r>
            <a:r>
              <a:rPr lang="en-US" b="1" dirty="0">
                <a:solidFill>
                  <a:schemeClr val="tx2"/>
                </a:solidFill>
              </a:rPr>
              <a:t>Component</a:t>
            </a:r>
            <a:r>
              <a:rPr lang="en-US" dirty="0">
                <a:solidFill>
                  <a:schemeClr val="tx2"/>
                </a:solidFill>
              </a:rPr>
              <a:t> – Indicates a auto scan component.</a:t>
            </a:r>
          </a:p>
          <a:p>
            <a:pPr lvl="1"/>
            <a:r>
              <a:rPr lang="en-US" dirty="0">
                <a:solidFill>
                  <a:schemeClr val="tx2"/>
                </a:solidFill>
              </a:rPr>
              <a:t>@</a:t>
            </a:r>
            <a:r>
              <a:rPr lang="en-US" b="1" dirty="0">
                <a:solidFill>
                  <a:schemeClr val="tx2"/>
                </a:solidFill>
              </a:rPr>
              <a:t>Repository</a:t>
            </a:r>
            <a:r>
              <a:rPr lang="en-US" dirty="0">
                <a:solidFill>
                  <a:schemeClr val="tx2"/>
                </a:solidFill>
              </a:rPr>
              <a:t> – Indicates DAO component in the persistence layer.</a:t>
            </a:r>
          </a:p>
          <a:p>
            <a:pPr lvl="1"/>
            <a:r>
              <a:rPr lang="en-US" dirty="0">
                <a:solidFill>
                  <a:schemeClr val="tx2"/>
                </a:solidFill>
              </a:rPr>
              <a:t>@</a:t>
            </a:r>
            <a:r>
              <a:rPr lang="en-US" b="1" dirty="0">
                <a:solidFill>
                  <a:schemeClr val="tx2"/>
                </a:solidFill>
              </a:rPr>
              <a:t>Service</a:t>
            </a:r>
            <a:r>
              <a:rPr lang="en-US" dirty="0">
                <a:solidFill>
                  <a:schemeClr val="tx2"/>
                </a:solidFill>
              </a:rPr>
              <a:t> – Indicates a Service component in the business layer.</a:t>
            </a:r>
          </a:p>
          <a:p>
            <a:pPr lvl="1"/>
            <a:r>
              <a:rPr lang="en-US" dirty="0">
                <a:solidFill>
                  <a:schemeClr val="tx2"/>
                </a:solidFill>
              </a:rPr>
              <a:t>@</a:t>
            </a:r>
            <a:r>
              <a:rPr lang="en-US" b="1" dirty="0">
                <a:solidFill>
                  <a:schemeClr val="tx2"/>
                </a:solidFill>
              </a:rPr>
              <a:t>Controller</a:t>
            </a:r>
            <a:r>
              <a:rPr lang="en-US" dirty="0">
                <a:solidFill>
                  <a:schemeClr val="tx2"/>
                </a:solidFill>
              </a:rPr>
              <a:t> – Indicates a controller component in the presentation layer.</a:t>
            </a:r>
          </a:p>
          <a:p>
            <a:pPr lvl="1"/>
            <a:r>
              <a:rPr lang="en-US" dirty="0">
                <a:solidFill>
                  <a:schemeClr val="tx2"/>
                </a:solidFill>
              </a:rPr>
              <a:t>You will noticed that all @</a:t>
            </a:r>
            <a:r>
              <a:rPr lang="en-US" b="1" dirty="0" err="1">
                <a:solidFill>
                  <a:schemeClr val="tx2"/>
                </a:solidFill>
              </a:rPr>
              <a:t>Repository</a:t>
            </a:r>
            <a:r>
              <a:rPr lang="en-US" dirty="0" err="1">
                <a:solidFill>
                  <a:schemeClr val="tx2"/>
                </a:solidFill>
              </a:rPr>
              <a:t>,@</a:t>
            </a:r>
            <a:r>
              <a:rPr lang="en-US" b="1" dirty="0" err="1">
                <a:solidFill>
                  <a:schemeClr val="tx2"/>
                </a:solidFill>
              </a:rPr>
              <a:t>Service</a:t>
            </a:r>
            <a:r>
              <a:rPr lang="en-US" dirty="0">
                <a:solidFill>
                  <a:schemeClr val="tx2"/>
                </a:solidFill>
              </a:rPr>
              <a:t> or @</a:t>
            </a:r>
            <a:r>
              <a:rPr lang="en-US" b="1" dirty="0">
                <a:solidFill>
                  <a:schemeClr val="tx2"/>
                </a:solidFill>
              </a:rPr>
              <a:t>Controller</a:t>
            </a:r>
            <a:r>
              <a:rPr lang="en-US" dirty="0">
                <a:solidFill>
                  <a:schemeClr val="tx2"/>
                </a:solidFill>
              </a:rPr>
              <a:t> are annotated with @</a:t>
            </a:r>
            <a:r>
              <a:rPr lang="en-US" b="1" dirty="0">
                <a:solidFill>
                  <a:schemeClr val="tx2"/>
                </a:solidFill>
              </a:rPr>
              <a:t>Component</a:t>
            </a:r>
            <a:r>
              <a:rPr lang="en-US" dirty="0">
                <a:solidFill>
                  <a:schemeClr val="tx2"/>
                </a:solidFill>
              </a:rPr>
              <a:t>. So, can we use just @Component for all the components for auto scanning? Yes, you can, and Spring will auto scan all your components with @Component annotated.</a:t>
            </a:r>
          </a:p>
          <a:p>
            <a:pPr marL="285750" indent="-285750">
              <a:buFont typeface="Arial"/>
              <a:buChar char="•"/>
            </a:pPr>
            <a:endParaRPr lang="en-US" dirty="0">
              <a:solidFill>
                <a:schemeClr val="tx2"/>
              </a:solidFill>
            </a:endParaRPr>
          </a:p>
        </p:txBody>
      </p:sp>
      <p:sp>
        <p:nvSpPr>
          <p:cNvPr id="3" name="Title 2"/>
          <p:cNvSpPr>
            <a:spLocks noGrp="1"/>
          </p:cNvSpPr>
          <p:nvPr>
            <p:ph type="title"/>
          </p:nvPr>
        </p:nvSpPr>
        <p:spPr/>
        <p:txBody>
          <a:bodyPr>
            <a:normAutofit/>
          </a:bodyPr>
          <a:lstStyle/>
          <a:p>
            <a:r>
              <a:rPr lang="en-IN" sz="2800" dirty="0"/>
              <a:t>Annotation-Based Dependency Injection</a:t>
            </a:r>
            <a:endParaRPr lang="en-US" sz="2800" dirty="0"/>
          </a:p>
        </p:txBody>
      </p:sp>
    </p:spTree>
    <p:extLst>
      <p:ext uri="{BB962C8B-B14F-4D97-AF65-F5344CB8AC3E}">
        <p14:creationId xmlns:p14="http://schemas.microsoft.com/office/powerpoint/2010/main" xmlns="" val="1329202900"/>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More on Spring IOC</a:t>
            </a:r>
            <a:endParaRPr lang="zh-CN" altLang="en-US" dirty="0"/>
          </a:p>
        </p:txBody>
      </p:sp>
      <p:sp>
        <p:nvSpPr>
          <p:cNvPr id="3" name="内容占位符 2"/>
          <p:cNvSpPr>
            <a:spLocks noGrp="1"/>
          </p:cNvSpPr>
          <p:nvPr>
            <p:ph idx="1"/>
          </p:nvPr>
        </p:nvSpPr>
        <p:spPr/>
        <p:txBody>
          <a:bodyPr/>
          <a:lstStyle/>
          <a:p>
            <a:endParaRPr lang="en-US" altLang="zh-CN" dirty="0" smtClean="0"/>
          </a:p>
          <a:p>
            <a:r>
              <a:rPr lang="en-US" altLang="zh-CN" dirty="0" smtClean="0"/>
              <a:t>Refer to :</a:t>
            </a:r>
          </a:p>
          <a:p>
            <a:pPr lvl="1"/>
            <a:r>
              <a:rPr lang="en-US" altLang="zh-CN" dirty="0" smtClean="0">
                <a:hlinkClick r:id="rId2"/>
              </a:rPr>
              <a:t>https://</a:t>
            </a:r>
            <a:r>
              <a:rPr lang="en-US" altLang="zh-CN" dirty="0" smtClean="0">
                <a:hlinkClick r:id="rId2"/>
              </a:rPr>
              <a:t>docs.spring.io/spring/docs/5.1.5.RELEASE/spring-framework-reference/core.html#beans</a:t>
            </a:r>
            <a:endParaRPr lang="en-US" altLang="zh-CN" dirty="0" smtClean="0"/>
          </a:p>
          <a:p>
            <a:pPr lvl="1"/>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r>
              <a:rPr lang="en-US" altLang="zh-CN" dirty="0">
                <a:ea typeface="宋体" charset="-122"/>
              </a:rPr>
              <a:t>Overview of Spring framework</a:t>
            </a:r>
          </a:p>
        </p:txBody>
      </p:sp>
      <p:graphicFrame>
        <p:nvGraphicFramePr>
          <p:cNvPr id="192515" name="Object 3"/>
          <p:cNvGraphicFramePr>
            <a:graphicFrameLocks noChangeAspect="1"/>
          </p:cNvGraphicFramePr>
          <p:nvPr>
            <p:ph idx="1"/>
          </p:nvPr>
        </p:nvGraphicFramePr>
        <p:xfrm>
          <a:off x="1117164" y="1524001"/>
          <a:ext cx="9952911" cy="4456113"/>
        </p:xfrm>
        <a:graphic>
          <a:graphicData uri="http://schemas.openxmlformats.org/presentationml/2006/ole">
            <p:oleObj spid="_x0000_s1026" name="PBrush" r:id="rId4" imgW="6001588" imgH="3580952" progId="">
              <p:embed/>
            </p:oleObj>
          </a:graphicData>
        </a:graphic>
      </p:graphicFrame>
      <p:sp>
        <p:nvSpPr>
          <p:cNvPr id="192517" name="Text Box 5"/>
          <p:cNvSpPr txBox="1">
            <a:spLocks noChangeArrowheads="1"/>
          </p:cNvSpPr>
          <p:nvPr/>
        </p:nvSpPr>
        <p:spPr bwMode="auto">
          <a:xfrm>
            <a:off x="994445" y="6107113"/>
            <a:ext cx="8167621" cy="307777"/>
          </a:xfrm>
          <a:prstGeom prst="rect">
            <a:avLst/>
          </a:prstGeom>
          <a:noFill/>
          <a:ln w="9525">
            <a:noFill/>
            <a:miter lim="800000"/>
            <a:headEnd/>
            <a:tailEnd/>
          </a:ln>
          <a:effectLst/>
        </p:spPr>
        <p:txBody>
          <a:bodyPr wrap="none">
            <a:spAutoFit/>
          </a:bodyPr>
          <a:lstStyle/>
          <a:p>
            <a:r>
              <a:rPr lang="en-US" altLang="zh-CN" sz="1400">
                <a:ea typeface="宋体" charset="-122"/>
              </a:rPr>
              <a:t>Picture excerpted from Manning – Spring in Action by Craig Walls and Ryan Breidenbach</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981051" y="2708920"/>
            <a:ext cx="10359152" cy="1362075"/>
          </a:xfrm>
        </p:spPr>
        <p:txBody>
          <a:bodyPr/>
          <a:lstStyle/>
          <a:p>
            <a:r>
              <a:rPr lang="en-US" altLang="zh-CN" dirty="0" smtClean="0"/>
              <a:t>SPRING MVC</a:t>
            </a:r>
            <a:endParaRPr lang="zh-CN" altLang="en-US" dirty="0"/>
          </a:p>
        </p:txBody>
      </p:sp>
      <p:sp>
        <p:nvSpPr>
          <p:cNvPr id="5" name="文本占位符 4"/>
          <p:cNvSpPr>
            <a:spLocks noGrp="1"/>
          </p:cNvSpPr>
          <p:nvPr>
            <p:ph type="body" idx="1"/>
          </p:nvPr>
        </p:nvSpPr>
        <p:spPr>
          <a:xfrm>
            <a:off x="981051" y="4437112"/>
            <a:ext cx="10359152" cy="1500187"/>
          </a:xfrm>
        </p:spPr>
        <p:txBody>
          <a:bodyPr/>
          <a:lstStyle/>
          <a:p>
            <a:r>
              <a:rPr lang="en-US" altLang="zh-CN" dirty="0" smtClean="0">
                <a:hlinkClick r:id="rId2"/>
              </a:rPr>
              <a:t>https://</a:t>
            </a:r>
            <a:r>
              <a:rPr lang="en-US" altLang="zh-CN" dirty="0" smtClean="0">
                <a:hlinkClick r:id="rId2"/>
              </a:rPr>
              <a:t>docs.spring.io/spring-framework/docs/5.1.5.RELEASE/spring-framework-reference/web.html#mvc</a:t>
            </a:r>
            <a:endParaRPr lang="en-US" altLang="zh-CN" dirty="0" smtClean="0"/>
          </a:p>
          <a:p>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t-EE" dirty="0" err="1">
                <a:solidFill>
                  <a:schemeClr val="tx1"/>
                </a:solidFill>
              </a:rPr>
              <a:t>What</a:t>
            </a:r>
            <a:r>
              <a:rPr lang="et-EE" dirty="0">
                <a:solidFill>
                  <a:schemeClr val="tx1"/>
                </a:solidFill>
              </a:rPr>
              <a:t> </a:t>
            </a:r>
            <a:r>
              <a:rPr lang="et-EE" dirty="0" err="1">
                <a:solidFill>
                  <a:schemeClr val="tx1"/>
                </a:solidFill>
              </a:rPr>
              <a:t>is</a:t>
            </a:r>
            <a:r>
              <a:rPr lang="et-EE" dirty="0">
                <a:solidFill>
                  <a:schemeClr val="tx1"/>
                </a:solidFill>
              </a:rPr>
              <a:t> MVC?</a:t>
            </a:r>
          </a:p>
        </p:txBody>
      </p:sp>
      <p:pic>
        <p:nvPicPr>
          <p:cNvPr id="4" name="Picture 2" descr="C:\Users\roman\Desktop\mvc-structure-generic.gif"/>
          <p:cNvPicPr>
            <a:picLocks noChangeAspect="1" noChangeArrowheads="1"/>
          </p:cNvPicPr>
          <p:nvPr/>
        </p:nvPicPr>
        <p:blipFill>
          <a:blip r:embed="rId3" cstate="print"/>
          <a:srcRect/>
          <a:stretch>
            <a:fillRect/>
          </a:stretch>
        </p:blipFill>
        <p:spPr bwMode="auto">
          <a:xfrm>
            <a:off x="1802248" y="1700808"/>
            <a:ext cx="8226271" cy="4320480"/>
          </a:xfrm>
          <a:prstGeom prst="rect">
            <a:avLst/>
          </a:prstGeom>
          <a:noFill/>
        </p:spPr>
      </p:pic>
      <p:sp>
        <p:nvSpPr>
          <p:cNvPr id="5" name="TextBox 4"/>
          <p:cNvSpPr txBox="1"/>
          <p:nvPr/>
        </p:nvSpPr>
        <p:spPr>
          <a:xfrm>
            <a:off x="383893" y="6165304"/>
            <a:ext cx="10316438" cy="369332"/>
          </a:xfrm>
          <a:prstGeom prst="rect">
            <a:avLst/>
          </a:prstGeom>
          <a:noFill/>
        </p:spPr>
        <p:txBody>
          <a:bodyPr wrap="square" rtlCol="0">
            <a:spAutoFit/>
          </a:bodyPr>
          <a:lstStyle/>
          <a:p>
            <a:r>
              <a:rPr lang="et-EE" dirty="0" smtClean="0">
                <a:hlinkClick r:id="rId4"/>
              </a:rPr>
              <a:t>http://java.sun.com/blueprints/patterns/MVC-detailed.html</a:t>
            </a:r>
            <a:endParaRPr lang="et-EE" dirty="0"/>
          </a:p>
        </p:txBody>
      </p:sp>
    </p:spTree>
    <p:extLst>
      <p:ext uri="{BB962C8B-B14F-4D97-AF65-F5344CB8AC3E}">
        <p14:creationId xmlns:p14="http://schemas.microsoft.com/office/powerpoint/2010/main" xmlns="" val="12465383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361" y="1600201"/>
            <a:ext cx="11028873" cy="4530725"/>
          </a:xfrm>
        </p:spPr>
        <p:txBody>
          <a:bodyPr>
            <a:normAutofit/>
          </a:bodyPr>
          <a:lstStyle/>
          <a:p>
            <a:r>
              <a:rPr lang="pl-PL" sz="2400" b="1" dirty="0"/>
              <a:t>Model-View-Controller</a:t>
            </a:r>
            <a:r>
              <a:rPr lang="pl-PL" sz="2400" dirty="0"/>
              <a:t> is an architectural design pattern for implementing user </a:t>
            </a:r>
            <a:r>
              <a:rPr lang="pl-PL" sz="2400" dirty="0" smtClean="0"/>
              <a:t>interfaces</a:t>
            </a:r>
            <a:endParaRPr lang="en-US" sz="2400" dirty="0" smtClean="0"/>
          </a:p>
          <a:p>
            <a:endParaRPr lang="pl-PL" sz="2400" dirty="0"/>
          </a:p>
          <a:p>
            <a:r>
              <a:rPr lang="pl-PL" sz="2400" dirty="0" err="1"/>
              <a:t>Divides</a:t>
            </a:r>
            <a:r>
              <a:rPr lang="pl-PL" sz="2400" dirty="0"/>
              <a:t> </a:t>
            </a:r>
            <a:r>
              <a:rPr lang="pl-PL" sz="2400" dirty="0" err="1"/>
              <a:t>application</a:t>
            </a:r>
            <a:r>
              <a:rPr lang="pl-PL" sz="2400" dirty="0"/>
              <a:t> </a:t>
            </a:r>
            <a:r>
              <a:rPr lang="pl-PL" sz="2400" dirty="0" err="1"/>
              <a:t>into</a:t>
            </a:r>
            <a:r>
              <a:rPr lang="pl-PL" sz="2400" dirty="0"/>
              <a:t> </a:t>
            </a:r>
            <a:r>
              <a:rPr lang="pl-PL" sz="2400" dirty="0" err="1"/>
              <a:t>three</a:t>
            </a:r>
            <a:r>
              <a:rPr lang="pl-PL" sz="2400" dirty="0"/>
              <a:t> </a:t>
            </a:r>
            <a:r>
              <a:rPr lang="pl-PL" sz="2400" dirty="0" err="1"/>
              <a:t>interconnected</a:t>
            </a:r>
            <a:r>
              <a:rPr lang="pl-PL" sz="2400" dirty="0"/>
              <a:t> </a:t>
            </a:r>
            <a:r>
              <a:rPr lang="pl-PL" sz="2400" dirty="0" err="1"/>
              <a:t>parts</a:t>
            </a:r>
            <a:r>
              <a:rPr lang="pl-PL" sz="2400" dirty="0"/>
              <a:t> in order to </a:t>
            </a:r>
            <a:r>
              <a:rPr lang="pl-PL" sz="2400" dirty="0" err="1"/>
              <a:t>separate</a:t>
            </a:r>
            <a:r>
              <a:rPr lang="pl-PL" sz="2400" dirty="0"/>
              <a:t> </a:t>
            </a:r>
            <a:r>
              <a:rPr lang="pl-PL" sz="2400" dirty="0" err="1"/>
              <a:t>internal</a:t>
            </a:r>
            <a:r>
              <a:rPr lang="pl-PL" sz="2400" dirty="0"/>
              <a:t> </a:t>
            </a:r>
            <a:r>
              <a:rPr lang="pl-PL" sz="2400" dirty="0" err="1"/>
              <a:t>representations</a:t>
            </a:r>
            <a:r>
              <a:rPr lang="pl-PL" sz="2400" dirty="0"/>
              <a:t> of </a:t>
            </a:r>
            <a:r>
              <a:rPr lang="pl-PL" sz="2400" dirty="0" err="1"/>
              <a:t>information</a:t>
            </a:r>
            <a:r>
              <a:rPr lang="pl-PL" sz="2400" dirty="0"/>
              <a:t> from </a:t>
            </a:r>
            <a:r>
              <a:rPr lang="pl-PL" sz="2400" dirty="0" err="1"/>
              <a:t>ways</a:t>
            </a:r>
            <a:r>
              <a:rPr lang="pl-PL" sz="2400" dirty="0"/>
              <a:t> </a:t>
            </a:r>
            <a:r>
              <a:rPr lang="pl-PL" sz="2400" dirty="0" err="1"/>
              <a:t>that</a:t>
            </a:r>
            <a:r>
              <a:rPr lang="pl-PL" sz="2400" dirty="0"/>
              <a:t> </a:t>
            </a:r>
            <a:r>
              <a:rPr lang="pl-PL" sz="2400" dirty="0" err="1"/>
              <a:t>information</a:t>
            </a:r>
            <a:r>
              <a:rPr lang="pl-PL" sz="2400" dirty="0"/>
              <a:t> </a:t>
            </a:r>
            <a:r>
              <a:rPr lang="pl-PL" sz="2400" dirty="0" err="1"/>
              <a:t>is</a:t>
            </a:r>
            <a:r>
              <a:rPr lang="pl-PL" sz="2400" dirty="0"/>
              <a:t> </a:t>
            </a:r>
            <a:r>
              <a:rPr lang="pl-PL" sz="2400" dirty="0" err="1"/>
              <a:t>exchanged</a:t>
            </a:r>
            <a:r>
              <a:rPr lang="pl-PL" sz="2400" dirty="0"/>
              <a:t> with </a:t>
            </a:r>
            <a:r>
              <a:rPr lang="pl-PL" sz="2400" dirty="0" err="1"/>
              <a:t>user</a:t>
            </a:r>
            <a:endParaRPr lang="pl-PL" sz="2400" dirty="0"/>
          </a:p>
          <a:p>
            <a:pPr>
              <a:buNone/>
            </a:pPr>
            <a:endParaRPr lang="pl-PL" sz="2400" dirty="0"/>
          </a:p>
          <a:p>
            <a:r>
              <a:rPr lang="pl-PL" sz="2400" dirty="0" err="1"/>
              <a:t>Originally</a:t>
            </a:r>
            <a:r>
              <a:rPr lang="pl-PL" sz="2400" dirty="0"/>
              <a:t> </a:t>
            </a:r>
            <a:r>
              <a:rPr lang="pl-PL" sz="2400" dirty="0" err="1"/>
              <a:t>developped</a:t>
            </a:r>
            <a:r>
              <a:rPr lang="pl-PL" sz="2400" dirty="0"/>
              <a:t> for desktop </a:t>
            </a:r>
            <a:r>
              <a:rPr lang="pl-PL" sz="2400" dirty="0" err="1"/>
              <a:t>computing</a:t>
            </a:r>
            <a:r>
              <a:rPr lang="pl-PL" sz="2400" dirty="0"/>
              <a:t>, </a:t>
            </a:r>
            <a:r>
              <a:rPr lang="pl-PL" sz="2400" dirty="0" err="1"/>
              <a:t>however</a:t>
            </a:r>
            <a:r>
              <a:rPr lang="pl-PL" sz="2400" dirty="0"/>
              <a:t> </a:t>
            </a:r>
            <a:r>
              <a:rPr lang="pl-PL" sz="2400" dirty="0" err="1"/>
              <a:t>has</a:t>
            </a:r>
            <a:r>
              <a:rPr lang="pl-PL" sz="2400" dirty="0"/>
              <a:t> </a:t>
            </a:r>
            <a:r>
              <a:rPr lang="pl-PL" sz="2400" dirty="0" err="1"/>
              <a:t>been</a:t>
            </a:r>
            <a:r>
              <a:rPr lang="pl-PL" sz="2400" dirty="0"/>
              <a:t> </a:t>
            </a:r>
            <a:r>
              <a:rPr lang="pl-PL" sz="2400" dirty="0" err="1"/>
              <a:t>widely</a:t>
            </a:r>
            <a:r>
              <a:rPr lang="pl-PL" sz="2400" dirty="0"/>
              <a:t> </a:t>
            </a:r>
            <a:r>
              <a:rPr lang="pl-PL" sz="2400" dirty="0" err="1"/>
              <a:t>adopted</a:t>
            </a:r>
            <a:r>
              <a:rPr lang="pl-PL" sz="2400" dirty="0"/>
              <a:t> as </a:t>
            </a:r>
            <a:r>
              <a:rPr lang="pl-PL" sz="2400" dirty="0" err="1"/>
              <a:t>an</a:t>
            </a:r>
            <a:r>
              <a:rPr lang="pl-PL" sz="2400" dirty="0"/>
              <a:t> </a:t>
            </a:r>
            <a:r>
              <a:rPr lang="pl-PL" sz="2400" dirty="0" err="1"/>
              <a:t>architecture</a:t>
            </a:r>
            <a:r>
              <a:rPr lang="pl-PL" sz="2400" dirty="0"/>
              <a:t> for World </a:t>
            </a:r>
            <a:r>
              <a:rPr lang="pl-PL" sz="2400" dirty="0" err="1"/>
              <a:t>Wide</a:t>
            </a:r>
            <a:r>
              <a:rPr lang="pl-PL" sz="2400" dirty="0"/>
              <a:t> Web </a:t>
            </a:r>
            <a:r>
              <a:rPr lang="pl-PL" sz="2400" dirty="0" err="1"/>
              <a:t>applications</a:t>
            </a:r>
            <a:r>
              <a:rPr lang="pl-PL" sz="2400" dirty="0"/>
              <a:t> in </a:t>
            </a:r>
            <a:r>
              <a:rPr lang="pl-PL" sz="2400" dirty="0" err="1"/>
              <a:t>all</a:t>
            </a:r>
            <a:r>
              <a:rPr lang="pl-PL" sz="2400" dirty="0"/>
              <a:t> major </a:t>
            </a:r>
            <a:r>
              <a:rPr lang="pl-PL" sz="2400" dirty="0" err="1"/>
              <a:t>programming</a:t>
            </a:r>
            <a:r>
              <a:rPr lang="pl-PL" sz="2400" dirty="0"/>
              <a:t> </a:t>
            </a:r>
            <a:r>
              <a:rPr lang="pl-PL" sz="2400" dirty="0" err="1"/>
              <a:t>languages</a:t>
            </a:r>
            <a:endParaRPr lang="en-US" sz="2400" dirty="0"/>
          </a:p>
          <a:p>
            <a:pPr marL="285750" indent="-285750">
              <a:buFont typeface="Arial"/>
              <a:buChar char="•"/>
            </a:pPr>
            <a:endParaRPr lang="en-US" sz="1600" dirty="0"/>
          </a:p>
        </p:txBody>
      </p:sp>
      <p:sp>
        <p:nvSpPr>
          <p:cNvPr id="3" name="Title 2"/>
          <p:cNvSpPr>
            <a:spLocks noGrp="1"/>
          </p:cNvSpPr>
          <p:nvPr>
            <p:ph type="title"/>
          </p:nvPr>
        </p:nvSpPr>
        <p:spPr/>
        <p:txBody>
          <a:bodyPr>
            <a:normAutofit/>
          </a:bodyPr>
          <a:lstStyle/>
          <a:p>
            <a:r>
              <a:rPr lang="pl-PL" sz="2800" dirty="0"/>
              <a:t>Model-</a:t>
            </a:r>
            <a:r>
              <a:rPr lang="pl-PL" sz="2800" dirty="0" err="1"/>
              <a:t>View</a:t>
            </a:r>
            <a:r>
              <a:rPr lang="pl-PL" sz="2800" dirty="0"/>
              <a:t>-Controller design </a:t>
            </a:r>
            <a:r>
              <a:rPr lang="pl-PL" sz="2800" dirty="0" err="1"/>
              <a:t>pattern</a:t>
            </a:r>
            <a:r>
              <a:rPr lang="en-US" sz="2800" dirty="0" smtClean="0"/>
              <a:t>	</a:t>
            </a:r>
            <a:endParaRPr lang="en-US" sz="2800" dirty="0"/>
          </a:p>
        </p:txBody>
      </p:sp>
    </p:spTree>
    <p:extLst>
      <p:ext uri="{BB962C8B-B14F-4D97-AF65-F5344CB8AC3E}">
        <p14:creationId xmlns:p14="http://schemas.microsoft.com/office/powerpoint/2010/main" xmlns="" val="1219407971"/>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49003" y="1556792"/>
            <a:ext cx="10968514" cy="4530725"/>
          </a:xfrm>
        </p:spPr>
        <p:txBody>
          <a:bodyPr/>
          <a:lstStyle/>
          <a:p>
            <a:r>
              <a:rPr lang="pl-PL" sz="2400" dirty="0">
                <a:latin typeface="Arial Narrow" pitchFamily="34" charset="0"/>
              </a:rPr>
              <a:t>In addition to dividing the application into three kinds of components, MVC design pattern also defines interactions between them</a:t>
            </a:r>
            <a:r>
              <a:rPr lang="pl-PL" sz="2400" dirty="0" smtClean="0">
                <a:latin typeface="Arial Narrow" pitchFamily="34" charset="0"/>
              </a:rPr>
              <a:t>:</a:t>
            </a:r>
            <a:endParaRPr lang="pl-PL" sz="2400" dirty="0">
              <a:latin typeface="Arial Narrow" pitchFamily="34" charset="0"/>
            </a:endParaRPr>
          </a:p>
          <a:p>
            <a:pPr lvl="1"/>
            <a:r>
              <a:rPr lang="pl-PL" sz="2800" b="1" dirty="0">
                <a:latin typeface="Arial Narrow" pitchFamily="34" charset="0"/>
              </a:rPr>
              <a:t>Model</a:t>
            </a:r>
            <a:r>
              <a:rPr lang="pl-PL" sz="2800" dirty="0">
                <a:latin typeface="Arial Narrow" pitchFamily="34" charset="0"/>
              </a:rPr>
              <a:t>: notifes its associated views and controllers when there has been a change in its </a:t>
            </a:r>
            <a:r>
              <a:rPr lang="pl-PL" sz="2800" dirty="0" smtClean="0">
                <a:latin typeface="Arial Narrow" pitchFamily="34" charset="0"/>
              </a:rPr>
              <a:t>state</a:t>
            </a:r>
            <a:endParaRPr lang="pl-PL" sz="2800" b="1" dirty="0" smtClean="0">
              <a:latin typeface="Arial Narrow" pitchFamily="34" charset="0"/>
            </a:endParaRPr>
          </a:p>
          <a:p>
            <a:pPr lvl="1"/>
            <a:r>
              <a:rPr lang="pl-PL" sz="2800" b="1" dirty="0" err="1" smtClean="0">
                <a:latin typeface="Arial Narrow" pitchFamily="34" charset="0"/>
              </a:rPr>
              <a:t>View</a:t>
            </a:r>
            <a:r>
              <a:rPr lang="pl-PL" sz="2800" dirty="0">
                <a:latin typeface="Arial Narrow" pitchFamily="34" charset="0"/>
              </a:rPr>
              <a:t>: </a:t>
            </a:r>
            <a:r>
              <a:rPr lang="pl-PL" sz="2800" dirty="0" err="1">
                <a:latin typeface="Arial Narrow" pitchFamily="34" charset="0"/>
              </a:rPr>
              <a:t>recieves</a:t>
            </a:r>
            <a:r>
              <a:rPr lang="pl-PL" sz="2800" dirty="0">
                <a:latin typeface="Arial Narrow" pitchFamily="34" charset="0"/>
              </a:rPr>
              <a:t> </a:t>
            </a:r>
            <a:r>
              <a:rPr lang="pl-PL" sz="2800" dirty="0" err="1">
                <a:latin typeface="Arial Narrow" pitchFamily="34" charset="0"/>
              </a:rPr>
              <a:t>all</a:t>
            </a:r>
            <a:r>
              <a:rPr lang="pl-PL" sz="2800" dirty="0">
                <a:latin typeface="Arial Narrow" pitchFamily="34" charset="0"/>
              </a:rPr>
              <a:t> </a:t>
            </a:r>
            <a:r>
              <a:rPr lang="pl-PL" sz="2800" dirty="0" err="1">
                <a:latin typeface="Arial Narrow" pitchFamily="34" charset="0"/>
              </a:rPr>
              <a:t>neccessary</a:t>
            </a:r>
            <a:r>
              <a:rPr lang="pl-PL" sz="2800" dirty="0">
                <a:latin typeface="Arial Narrow" pitchFamily="34" charset="0"/>
              </a:rPr>
              <a:t> </a:t>
            </a:r>
            <a:r>
              <a:rPr lang="pl-PL" sz="2800" dirty="0" err="1">
                <a:latin typeface="Arial Narrow" pitchFamily="34" charset="0"/>
              </a:rPr>
              <a:t>information</a:t>
            </a:r>
            <a:r>
              <a:rPr lang="pl-PL" sz="2800" dirty="0">
                <a:latin typeface="Arial Narrow" pitchFamily="34" charset="0"/>
              </a:rPr>
              <a:t> from the </a:t>
            </a:r>
            <a:r>
              <a:rPr lang="pl-PL" sz="2800" dirty="0" err="1">
                <a:latin typeface="Arial Narrow" pitchFamily="34" charset="0"/>
              </a:rPr>
              <a:t>controller</a:t>
            </a:r>
            <a:r>
              <a:rPr lang="pl-PL" sz="2800" dirty="0">
                <a:latin typeface="Arial Narrow" pitchFamily="34" charset="0"/>
              </a:rPr>
              <a:t> for </a:t>
            </a:r>
            <a:r>
              <a:rPr lang="pl-PL" sz="2800" dirty="0" err="1">
                <a:latin typeface="Arial Narrow" pitchFamily="34" charset="0"/>
              </a:rPr>
              <a:t>generation</a:t>
            </a:r>
            <a:r>
              <a:rPr lang="pl-PL" sz="2800" dirty="0">
                <a:latin typeface="Arial Narrow" pitchFamily="34" charset="0"/>
              </a:rPr>
              <a:t> </a:t>
            </a:r>
            <a:r>
              <a:rPr lang="pl-PL" sz="2800" dirty="0" err="1">
                <a:latin typeface="Arial Narrow" pitchFamily="34" charset="0"/>
              </a:rPr>
              <a:t>an</a:t>
            </a:r>
            <a:r>
              <a:rPr lang="pl-PL" sz="2800" dirty="0">
                <a:latin typeface="Arial Narrow" pitchFamily="34" charset="0"/>
              </a:rPr>
              <a:t> </a:t>
            </a:r>
            <a:r>
              <a:rPr lang="pl-PL" sz="2800" dirty="0" err="1">
                <a:latin typeface="Arial Narrow" pitchFamily="34" charset="0"/>
              </a:rPr>
              <a:t>output</a:t>
            </a:r>
            <a:r>
              <a:rPr lang="pl-PL" sz="2800" dirty="0">
                <a:latin typeface="Arial Narrow" pitchFamily="34" charset="0"/>
              </a:rPr>
              <a:t> </a:t>
            </a:r>
            <a:r>
              <a:rPr lang="pl-PL" sz="2800" dirty="0" err="1">
                <a:latin typeface="Arial Narrow" pitchFamily="34" charset="0"/>
              </a:rPr>
              <a:t>representation</a:t>
            </a:r>
            <a:r>
              <a:rPr lang="pl-PL" sz="2800" dirty="0">
                <a:latin typeface="Arial Narrow" pitchFamily="34" charset="0"/>
              </a:rPr>
              <a:t> to the </a:t>
            </a:r>
            <a:r>
              <a:rPr lang="pl-PL" sz="2800" dirty="0" err="1">
                <a:latin typeface="Arial Narrow" pitchFamily="34" charset="0"/>
              </a:rPr>
              <a:t>user</a:t>
            </a:r>
            <a:r>
              <a:rPr lang="pl-PL" sz="2800" dirty="0">
                <a:latin typeface="Arial Narrow" pitchFamily="34" charset="0"/>
              </a:rPr>
              <a:t>. It can also pass user input into </a:t>
            </a:r>
            <a:r>
              <a:rPr lang="pl-PL" sz="2800" dirty="0" smtClean="0">
                <a:latin typeface="Arial Narrow" pitchFamily="34" charset="0"/>
              </a:rPr>
              <a:t>controllers</a:t>
            </a:r>
            <a:endParaRPr lang="pl-PL" sz="2800" b="1" dirty="0" smtClean="0">
              <a:latin typeface="Arial Narrow" pitchFamily="34" charset="0"/>
            </a:endParaRPr>
          </a:p>
          <a:p>
            <a:pPr lvl="1"/>
            <a:r>
              <a:rPr lang="pl-PL" sz="2800" b="1" dirty="0" smtClean="0">
                <a:latin typeface="Arial Narrow" pitchFamily="34" charset="0"/>
              </a:rPr>
              <a:t>Controller</a:t>
            </a:r>
            <a:r>
              <a:rPr lang="pl-PL" sz="2800" dirty="0">
                <a:latin typeface="Arial Narrow" pitchFamily="34" charset="0"/>
              </a:rPr>
              <a:t>: </a:t>
            </a:r>
            <a:r>
              <a:rPr lang="pl-PL" sz="2800" dirty="0" err="1">
                <a:latin typeface="Arial Narrow" pitchFamily="34" charset="0"/>
              </a:rPr>
              <a:t>sends</a:t>
            </a:r>
            <a:r>
              <a:rPr lang="pl-PL" sz="2800" dirty="0">
                <a:latin typeface="Arial Narrow" pitchFamily="34" charset="0"/>
              </a:rPr>
              <a:t> </a:t>
            </a:r>
            <a:r>
              <a:rPr lang="pl-PL" sz="2800" dirty="0" err="1">
                <a:latin typeface="Arial Narrow" pitchFamily="34" charset="0"/>
              </a:rPr>
              <a:t>commands</a:t>
            </a:r>
            <a:r>
              <a:rPr lang="pl-PL" sz="2800" dirty="0">
                <a:latin typeface="Arial Narrow" pitchFamily="34" charset="0"/>
              </a:rPr>
              <a:t> to the model to </a:t>
            </a:r>
            <a:r>
              <a:rPr lang="pl-PL" sz="2800" dirty="0" err="1">
                <a:latin typeface="Arial Narrow" pitchFamily="34" charset="0"/>
              </a:rPr>
              <a:t>update</a:t>
            </a:r>
            <a:r>
              <a:rPr lang="pl-PL" sz="2800" dirty="0">
                <a:latin typeface="Arial Narrow" pitchFamily="34" charset="0"/>
              </a:rPr>
              <a:t> the </a:t>
            </a:r>
            <a:r>
              <a:rPr lang="pl-PL" sz="2800" dirty="0" err="1">
                <a:latin typeface="Arial Narrow" pitchFamily="34" charset="0"/>
              </a:rPr>
              <a:t>model’s</a:t>
            </a:r>
            <a:r>
              <a:rPr lang="pl-PL" sz="2800" dirty="0">
                <a:latin typeface="Arial Narrow" pitchFamily="34" charset="0"/>
              </a:rPr>
              <a:t> </a:t>
            </a:r>
            <a:r>
              <a:rPr lang="pl-PL" sz="2800" dirty="0" err="1">
                <a:latin typeface="Arial Narrow" pitchFamily="34" charset="0"/>
              </a:rPr>
              <a:t>state</a:t>
            </a:r>
            <a:r>
              <a:rPr lang="pl-PL" sz="2800" dirty="0">
                <a:latin typeface="Arial Narrow" pitchFamily="34" charset="0"/>
              </a:rPr>
              <a:t>. It </a:t>
            </a:r>
            <a:r>
              <a:rPr lang="pl-PL" sz="2800" dirty="0" err="1">
                <a:latin typeface="Arial Narrow" pitchFamily="34" charset="0"/>
              </a:rPr>
              <a:t>can</a:t>
            </a:r>
            <a:r>
              <a:rPr lang="pl-PL" sz="2800" dirty="0">
                <a:latin typeface="Arial Narrow" pitchFamily="34" charset="0"/>
              </a:rPr>
              <a:t> </a:t>
            </a:r>
            <a:r>
              <a:rPr lang="pl-PL" sz="2800" dirty="0" err="1">
                <a:latin typeface="Arial Narrow" pitchFamily="34" charset="0"/>
              </a:rPr>
              <a:t>also</a:t>
            </a:r>
            <a:r>
              <a:rPr lang="pl-PL" sz="2800" dirty="0">
                <a:latin typeface="Arial Narrow" pitchFamily="34" charset="0"/>
              </a:rPr>
              <a:t> </a:t>
            </a:r>
            <a:r>
              <a:rPr lang="pl-PL" sz="2800" dirty="0" err="1">
                <a:latin typeface="Arial Narrow" pitchFamily="34" charset="0"/>
              </a:rPr>
              <a:t>send</a:t>
            </a:r>
            <a:r>
              <a:rPr lang="pl-PL" sz="2800" dirty="0">
                <a:latin typeface="Arial Narrow" pitchFamily="34" charset="0"/>
              </a:rPr>
              <a:t> </a:t>
            </a:r>
            <a:r>
              <a:rPr lang="pl-PL" sz="2800" dirty="0" err="1">
                <a:latin typeface="Arial Narrow" pitchFamily="34" charset="0"/>
              </a:rPr>
              <a:t>commands</a:t>
            </a:r>
            <a:r>
              <a:rPr lang="pl-PL" sz="2800" dirty="0">
                <a:latin typeface="Arial Narrow" pitchFamily="34" charset="0"/>
              </a:rPr>
              <a:t> to </a:t>
            </a:r>
            <a:r>
              <a:rPr lang="pl-PL" sz="2800" dirty="0" err="1">
                <a:latin typeface="Arial Narrow" pitchFamily="34" charset="0"/>
              </a:rPr>
              <a:t>associated</a:t>
            </a:r>
            <a:r>
              <a:rPr lang="pl-PL" sz="2800" dirty="0">
                <a:latin typeface="Arial Narrow" pitchFamily="34" charset="0"/>
              </a:rPr>
              <a:t> </a:t>
            </a:r>
            <a:r>
              <a:rPr lang="pl-PL" sz="2800" dirty="0" err="1">
                <a:latin typeface="Arial Narrow" pitchFamily="34" charset="0"/>
              </a:rPr>
              <a:t>view</a:t>
            </a:r>
            <a:r>
              <a:rPr lang="pl-PL" sz="2800" dirty="0">
                <a:latin typeface="Arial Narrow" pitchFamily="34" charset="0"/>
              </a:rPr>
              <a:t> to </a:t>
            </a:r>
            <a:r>
              <a:rPr lang="pl-PL" sz="2800" dirty="0" err="1">
                <a:latin typeface="Arial Narrow" pitchFamily="34" charset="0"/>
              </a:rPr>
              <a:t>change</a:t>
            </a:r>
            <a:r>
              <a:rPr lang="pl-PL" sz="2800" dirty="0">
                <a:latin typeface="Arial Narrow" pitchFamily="34" charset="0"/>
              </a:rPr>
              <a:t> </a:t>
            </a:r>
            <a:r>
              <a:rPr lang="pl-PL" sz="2800" dirty="0" err="1">
                <a:latin typeface="Arial Narrow" pitchFamily="34" charset="0"/>
              </a:rPr>
              <a:t>representation</a:t>
            </a:r>
            <a:r>
              <a:rPr lang="pl-PL" sz="2800" dirty="0">
                <a:latin typeface="Arial Narrow" pitchFamily="34" charset="0"/>
              </a:rPr>
              <a:t> of the model</a:t>
            </a:r>
          </a:p>
        </p:txBody>
      </p:sp>
      <p:sp>
        <p:nvSpPr>
          <p:cNvPr id="3" name="Title 2"/>
          <p:cNvSpPr>
            <a:spLocks noGrp="1"/>
          </p:cNvSpPr>
          <p:nvPr>
            <p:ph type="title"/>
          </p:nvPr>
        </p:nvSpPr>
        <p:spPr/>
        <p:txBody>
          <a:bodyPr>
            <a:normAutofit/>
          </a:bodyPr>
          <a:lstStyle/>
          <a:p>
            <a:r>
              <a:rPr lang="pl-PL" sz="2800" dirty="0"/>
              <a:t>Model-</a:t>
            </a:r>
            <a:r>
              <a:rPr lang="pl-PL" sz="2800" dirty="0" err="1"/>
              <a:t>View</a:t>
            </a:r>
            <a:r>
              <a:rPr lang="pl-PL" sz="2800" dirty="0"/>
              <a:t>-Controller design </a:t>
            </a:r>
            <a:r>
              <a:rPr lang="pl-PL" sz="2800" dirty="0" err="1"/>
              <a:t>pattern</a:t>
            </a:r>
            <a:r>
              <a:rPr lang="en-US" sz="2800" dirty="0" smtClean="0"/>
              <a:t>	</a:t>
            </a:r>
            <a:endParaRPr lang="en-US" sz="2800" dirty="0"/>
          </a:p>
        </p:txBody>
      </p:sp>
    </p:spTree>
    <p:extLst>
      <p:ext uri="{BB962C8B-B14F-4D97-AF65-F5344CB8AC3E}">
        <p14:creationId xmlns:p14="http://schemas.microsoft.com/office/powerpoint/2010/main" xmlns="" val="873199181"/>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t-EE" dirty="0" err="1">
                <a:solidFill>
                  <a:schemeClr val="tx1"/>
                </a:solidFill>
              </a:rPr>
              <a:t>Model-View-Controller</a:t>
            </a:r>
            <a:endParaRPr lang="et-EE" dirty="0">
              <a:solidFill>
                <a:schemeClr val="tx1"/>
              </a:solidFill>
            </a:endParaRPr>
          </a:p>
        </p:txBody>
      </p:sp>
      <p:sp>
        <p:nvSpPr>
          <p:cNvPr id="3" name="Content Placeholder 2"/>
          <p:cNvSpPr>
            <a:spLocks noGrp="1"/>
          </p:cNvSpPr>
          <p:nvPr>
            <p:ph sz="quarter" idx="10"/>
          </p:nvPr>
        </p:nvSpPr>
        <p:spPr/>
        <p:txBody>
          <a:bodyPr>
            <a:normAutofit/>
          </a:bodyPr>
          <a:lstStyle/>
          <a:p>
            <a:r>
              <a:rPr lang="en-US" dirty="0"/>
              <a:t>Separation of different layers</a:t>
            </a:r>
          </a:p>
          <a:p>
            <a:endParaRPr lang="en-US" dirty="0"/>
          </a:p>
          <a:p>
            <a:r>
              <a:rPr lang="en-US" dirty="0"/>
              <a:t>An application might have more than one user interface</a:t>
            </a:r>
          </a:p>
          <a:p>
            <a:endParaRPr lang="en-US" dirty="0"/>
          </a:p>
          <a:p>
            <a:r>
              <a:rPr lang="en-US" dirty="0"/>
              <a:t>Different developers may be responsible for different aspects of the </a:t>
            </a:r>
            <a:r>
              <a:rPr lang="en-US" dirty="0" smtClean="0"/>
              <a:t>application</a:t>
            </a:r>
            <a:endParaRPr lang="en-US" dirty="0"/>
          </a:p>
        </p:txBody>
      </p:sp>
    </p:spTree>
    <p:extLst>
      <p:ext uri="{BB962C8B-B14F-4D97-AF65-F5344CB8AC3E}">
        <p14:creationId xmlns:p14="http://schemas.microsoft.com/office/powerpoint/2010/main" xmlns="" val="36405740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Spring MVC</a:t>
            </a:r>
            <a:endParaRPr lang="et-EE" dirty="0">
              <a:solidFill>
                <a:schemeClr val="tx1"/>
              </a:solidFill>
            </a:endParaRPr>
          </a:p>
        </p:txBody>
      </p:sp>
      <p:sp>
        <p:nvSpPr>
          <p:cNvPr id="3" name="Content Placeholder 2"/>
          <p:cNvSpPr>
            <a:spLocks noGrp="1"/>
          </p:cNvSpPr>
          <p:nvPr>
            <p:ph sz="quarter" idx="10"/>
          </p:nvPr>
        </p:nvSpPr>
        <p:spPr/>
        <p:txBody>
          <a:bodyPr/>
          <a:lstStyle/>
          <a:p>
            <a:r>
              <a:rPr lang="en-US" dirty="0" smtClean="0"/>
              <a:t>Spring based web framework.</a:t>
            </a:r>
            <a:endParaRPr lang="et-EE" dirty="0" smtClean="0"/>
          </a:p>
          <a:p>
            <a:r>
              <a:rPr lang="et-EE" dirty="0" smtClean="0"/>
              <a:t>R</a:t>
            </a:r>
            <a:r>
              <a:rPr lang="en-US" dirty="0" err="1" smtClean="0"/>
              <a:t>equest</a:t>
            </a:r>
            <a:r>
              <a:rPr lang="en-US" dirty="0" smtClean="0"/>
              <a:t>-driven</a:t>
            </a:r>
            <a:r>
              <a:rPr lang="et-EE" dirty="0" smtClean="0"/>
              <a:t>.</a:t>
            </a:r>
          </a:p>
          <a:p>
            <a:r>
              <a:rPr lang="et-EE" dirty="0" smtClean="0"/>
              <a:t>D</a:t>
            </a:r>
            <a:r>
              <a:rPr lang="en-US" dirty="0" err="1" smtClean="0"/>
              <a:t>esigned</a:t>
            </a:r>
            <a:r>
              <a:rPr lang="en-US" dirty="0" smtClean="0"/>
              <a:t> </a:t>
            </a:r>
            <a:r>
              <a:rPr lang="en-US" dirty="0"/>
              <a:t>around a central </a:t>
            </a:r>
            <a:r>
              <a:rPr lang="en-US" dirty="0" smtClean="0"/>
              <a:t>Servlet</a:t>
            </a:r>
            <a:r>
              <a:rPr lang="et-EE" dirty="0" smtClean="0"/>
              <a:t>.</a:t>
            </a:r>
            <a:endParaRPr lang="en-US" dirty="0" smtClean="0"/>
          </a:p>
          <a:p>
            <a:r>
              <a:rPr lang="en-US" dirty="0" smtClean="0"/>
              <a:t>Implements the Model-View-Controller design pattern.</a:t>
            </a:r>
          </a:p>
          <a:p>
            <a:r>
              <a:rPr lang="en-US" dirty="0" smtClean="0"/>
              <a:t>Very </a:t>
            </a:r>
            <a:r>
              <a:rPr lang="en-US" dirty="0" smtClean="0"/>
              <a:t>flexible.</a:t>
            </a:r>
            <a:endParaRPr lang="et-EE" dirty="0"/>
          </a:p>
        </p:txBody>
      </p:sp>
    </p:spTree>
    <p:extLst>
      <p:ext uri="{BB962C8B-B14F-4D97-AF65-F5344CB8AC3E}">
        <p14:creationId xmlns:p14="http://schemas.microsoft.com/office/powerpoint/2010/main" xmlns="" val="170814670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Spring MVC</a:t>
            </a:r>
            <a:endParaRPr lang="et-EE" dirty="0">
              <a:solidFill>
                <a:schemeClr val="tx1"/>
              </a:solidFill>
            </a:endParaRPr>
          </a:p>
        </p:txBody>
      </p:sp>
      <p:sp>
        <p:nvSpPr>
          <p:cNvPr id="3" name="Content Placeholder 2"/>
          <p:cNvSpPr>
            <a:spLocks noGrp="1"/>
          </p:cNvSpPr>
          <p:nvPr>
            <p:ph sz="quarter" idx="10"/>
          </p:nvPr>
        </p:nvSpPr>
        <p:spPr/>
        <p:txBody>
          <a:bodyPr/>
          <a:lstStyle/>
          <a:p>
            <a:r>
              <a:rPr lang="en-US" dirty="0" err="1" smtClean="0"/>
              <a:t>IoC</a:t>
            </a:r>
            <a:r>
              <a:rPr lang="en-US" dirty="0" smtClean="0"/>
              <a:t> again – framework handles the infrastructure, you focus on application specific things.</a:t>
            </a:r>
            <a:endParaRPr lang="et-EE" dirty="0"/>
          </a:p>
        </p:txBody>
      </p:sp>
    </p:spTree>
    <p:extLst>
      <p:ext uri="{BB962C8B-B14F-4D97-AF65-F5344CB8AC3E}">
        <p14:creationId xmlns:p14="http://schemas.microsoft.com/office/powerpoint/2010/main" xmlns="" val="150913097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pl-PL" sz="2800" dirty="0"/>
              <a:t>Spring Web MVC – </a:t>
            </a:r>
            <a:r>
              <a:rPr lang="pl-PL" sz="2800" dirty="0" err="1"/>
              <a:t>request</a:t>
            </a:r>
            <a:r>
              <a:rPr lang="pl-PL" sz="2800" dirty="0"/>
              <a:t> life </a:t>
            </a:r>
            <a:r>
              <a:rPr lang="pl-PL" sz="2800" dirty="0" err="1"/>
              <a:t>cycle</a:t>
            </a:r>
            <a:endParaRPr lang="en-US" sz="2800" dirty="0"/>
          </a:p>
        </p:txBody>
      </p:sp>
      <p:pic>
        <p:nvPicPr>
          <p:cNvPr id="4" name="Picture 2" descr="C:\Users\gralakj\Desktop\spring-mvc-concepts-2.jpg"/>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2101028" y="1555750"/>
            <a:ext cx="8553829" cy="489758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416949"/>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pl-PL" sz="2800" dirty="0"/>
              <a:t>Spring Web MVC – </a:t>
            </a:r>
            <a:r>
              <a:rPr lang="pl-PL" sz="2800" dirty="0" err="1"/>
              <a:t>request</a:t>
            </a:r>
            <a:r>
              <a:rPr lang="pl-PL" sz="2800" dirty="0"/>
              <a:t> life </a:t>
            </a:r>
            <a:r>
              <a:rPr lang="pl-PL" sz="2800" dirty="0" err="1"/>
              <a:t>cycle</a:t>
            </a:r>
            <a:endParaRPr lang="en-US" sz="2800" dirty="0"/>
          </a:p>
        </p:txBody>
      </p:sp>
      <p:sp>
        <p:nvSpPr>
          <p:cNvPr id="2" name="Content Placeholder 1"/>
          <p:cNvSpPr>
            <a:spLocks noGrp="1"/>
          </p:cNvSpPr>
          <p:nvPr>
            <p:ph idx="1"/>
          </p:nvPr>
        </p:nvSpPr>
        <p:spPr>
          <a:xfrm>
            <a:off x="609362" y="1484785"/>
            <a:ext cx="10968514" cy="4646142"/>
          </a:xfrm>
        </p:spPr>
        <p:txBody>
          <a:bodyPr/>
          <a:lstStyle/>
          <a:p>
            <a:r>
              <a:rPr lang="pl-PL" sz="2000" b="1" dirty="0" err="1"/>
              <a:t>Dispatcher</a:t>
            </a:r>
            <a:r>
              <a:rPr lang="pl-PL" sz="2000" b="1" dirty="0"/>
              <a:t> </a:t>
            </a:r>
            <a:r>
              <a:rPr lang="pl-PL" sz="2000" b="1" dirty="0" err="1"/>
              <a:t>servlet</a:t>
            </a:r>
            <a:r>
              <a:rPr lang="pl-PL" sz="2000" b="1" dirty="0"/>
              <a:t>:</a:t>
            </a:r>
            <a:r>
              <a:rPr lang="pl-PL" sz="2000" dirty="0"/>
              <a:t> </a:t>
            </a:r>
            <a:r>
              <a:rPr lang="en-US" sz="2000" dirty="0"/>
              <a:t>front controller of the framework</a:t>
            </a:r>
            <a:r>
              <a:rPr lang="pl-PL" sz="2000" dirty="0"/>
              <a:t> </a:t>
            </a:r>
            <a:r>
              <a:rPr lang="pl-PL" sz="2000" dirty="0" err="1"/>
              <a:t>which</a:t>
            </a:r>
            <a:r>
              <a:rPr lang="en-US" sz="2000" dirty="0"/>
              <a:t> is responsible for delegating control to the various interfaces during the execution phases of a HTTP request.</a:t>
            </a:r>
            <a:endParaRPr lang="pl-PL" sz="2000" dirty="0"/>
          </a:p>
          <a:p>
            <a:r>
              <a:rPr lang="en-US" sz="2000" b="1" dirty="0" err="1"/>
              <a:t>HandlerMapping</a:t>
            </a:r>
            <a:r>
              <a:rPr lang="en-US" sz="2000" dirty="0"/>
              <a:t>: selecting objects that handle incoming requests (handlers) based on any attribute or condition internal or external to those requests</a:t>
            </a:r>
            <a:endParaRPr lang="pl-PL" sz="2000" dirty="0"/>
          </a:p>
          <a:p>
            <a:endParaRPr lang="en-US" sz="2000" dirty="0">
              <a:solidFill>
                <a:schemeClr val="tx2"/>
              </a:solidFill>
            </a:endParaRPr>
          </a:p>
        </p:txBody>
      </p:sp>
      <p:grpSp>
        <p:nvGrpSpPr>
          <p:cNvPr id="9" name="组合 8"/>
          <p:cNvGrpSpPr/>
          <p:nvPr/>
        </p:nvGrpSpPr>
        <p:grpSpPr>
          <a:xfrm>
            <a:off x="5229523" y="3180817"/>
            <a:ext cx="6422347" cy="3677183"/>
            <a:chOff x="5229523" y="3180817"/>
            <a:chExt cx="6422347" cy="3677183"/>
          </a:xfrm>
        </p:grpSpPr>
        <p:pic>
          <p:nvPicPr>
            <p:cNvPr id="5" name="Picture 2" descr="C:\Users\gralakj\Desktop\spring-mvc-concepts-2.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229523" y="3180817"/>
              <a:ext cx="6422347" cy="3677183"/>
            </a:xfrm>
            <a:prstGeom prst="rect">
              <a:avLst/>
            </a:prstGeom>
            <a:noFill/>
            <a:extLst>
              <a:ext uri="{909E8E84-426E-40DD-AFC4-6F175D3DCCD1}">
                <a14:hiddenFill xmlns:a14="http://schemas.microsoft.com/office/drawing/2010/main" xmlns="">
                  <a:solidFill>
                    <a:srgbClr val="FFFFFF"/>
                  </a:solidFill>
                </a14:hiddenFill>
              </a:ext>
            </a:extLst>
          </p:spPr>
        </p:pic>
        <p:sp>
          <p:nvSpPr>
            <p:cNvPr id="7" name="Rounded Rectangle 6"/>
            <p:cNvSpPr/>
            <p:nvPr/>
          </p:nvSpPr>
          <p:spPr>
            <a:xfrm>
              <a:off x="6943635" y="4805658"/>
              <a:ext cx="1526248" cy="567558"/>
            </a:xfrm>
            <a:prstGeom prst="roundRect">
              <a:avLst/>
            </a:prstGeom>
            <a:noFill/>
            <a:ln w="28575">
              <a:solidFill>
                <a:srgbClr val="FF172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0000"/>
                </a:solidFill>
              </a:endParaRPr>
            </a:p>
          </p:txBody>
        </p:sp>
        <p:sp>
          <p:nvSpPr>
            <p:cNvPr id="8" name="Rounded Rectangle 7"/>
            <p:cNvSpPr/>
            <p:nvPr/>
          </p:nvSpPr>
          <p:spPr>
            <a:xfrm>
              <a:off x="10414099" y="3285690"/>
              <a:ext cx="980974" cy="575358"/>
            </a:xfrm>
            <a:prstGeom prst="roundRect">
              <a:avLst/>
            </a:prstGeom>
            <a:noFill/>
            <a:ln w="28575">
              <a:solidFill>
                <a:srgbClr val="FF172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400"/>
            </a:p>
          </p:txBody>
        </p:sp>
      </p:grpSp>
    </p:spTree>
    <p:extLst>
      <p:ext uri="{BB962C8B-B14F-4D97-AF65-F5344CB8AC3E}">
        <p14:creationId xmlns:p14="http://schemas.microsoft.com/office/powerpoint/2010/main" xmlns="" val="428903682"/>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361" y="1600201"/>
            <a:ext cx="11244897" cy="4530725"/>
          </a:xfrm>
        </p:spPr>
        <p:txBody>
          <a:bodyPr/>
          <a:lstStyle/>
          <a:p>
            <a:r>
              <a:rPr lang="pl-PL" sz="2000" dirty="0"/>
              <a:t>The front </a:t>
            </a:r>
            <a:r>
              <a:rPr lang="pl-PL" sz="2000" dirty="0" err="1"/>
              <a:t>controller</a:t>
            </a:r>
            <a:endParaRPr lang="pl-PL" sz="2000" dirty="0"/>
          </a:p>
          <a:p>
            <a:r>
              <a:rPr lang="pl-PL" sz="2000" dirty="0"/>
              <a:t>Definition and </a:t>
            </a:r>
            <a:r>
              <a:rPr lang="pl-PL" sz="2000" dirty="0" err="1"/>
              <a:t>configuraton</a:t>
            </a:r>
            <a:r>
              <a:rPr lang="pl-PL" sz="2000" dirty="0"/>
              <a:t> of the </a:t>
            </a:r>
            <a:r>
              <a:rPr lang="pl-PL" sz="2000" dirty="0" err="1"/>
              <a:t>dispatcher</a:t>
            </a:r>
            <a:r>
              <a:rPr lang="pl-PL" sz="2000" dirty="0"/>
              <a:t> </a:t>
            </a:r>
            <a:r>
              <a:rPr lang="pl-PL" sz="2000" dirty="0" err="1"/>
              <a:t>servlet</a:t>
            </a:r>
            <a:r>
              <a:rPr lang="pl-PL" sz="2000" dirty="0"/>
              <a:t> </a:t>
            </a:r>
            <a:r>
              <a:rPr lang="pl-PL" sz="2000" dirty="0" err="1"/>
              <a:t>is</a:t>
            </a:r>
            <a:r>
              <a:rPr lang="pl-PL" sz="2000" dirty="0"/>
              <a:t> </a:t>
            </a:r>
            <a:r>
              <a:rPr lang="pl-PL" sz="2000" dirty="0" err="1"/>
              <a:t>stored</a:t>
            </a:r>
            <a:r>
              <a:rPr lang="pl-PL" sz="2000" dirty="0"/>
              <a:t> in WEB-INF/</a:t>
            </a:r>
            <a:r>
              <a:rPr lang="pl-PL" sz="2000" dirty="0" err="1"/>
              <a:t>web.xml</a:t>
            </a:r>
            <a:r>
              <a:rPr lang="pl-PL" sz="2000" dirty="0"/>
              <a:t> </a:t>
            </a:r>
          </a:p>
          <a:p>
            <a:r>
              <a:rPr lang="pl-PL" sz="2000" dirty="0" err="1"/>
              <a:t>Name</a:t>
            </a:r>
            <a:r>
              <a:rPr lang="pl-PL" sz="2000" dirty="0"/>
              <a:t> of the </a:t>
            </a:r>
            <a:r>
              <a:rPr lang="pl-PL" sz="2000" dirty="0" err="1"/>
              <a:t>servlet</a:t>
            </a:r>
            <a:r>
              <a:rPr lang="pl-PL" sz="2000" dirty="0"/>
              <a:t> </a:t>
            </a:r>
            <a:r>
              <a:rPr lang="pl-PL" sz="2000" dirty="0" err="1"/>
              <a:t>is</a:t>
            </a:r>
            <a:r>
              <a:rPr lang="pl-PL" sz="2000" dirty="0"/>
              <a:t> </a:t>
            </a:r>
            <a:r>
              <a:rPr lang="pl-PL" sz="2000" dirty="0" err="1"/>
              <a:t>important</a:t>
            </a:r>
            <a:r>
              <a:rPr lang="pl-PL" sz="2000" dirty="0"/>
              <a:t>, as by </a:t>
            </a:r>
            <a:r>
              <a:rPr lang="pl-PL" sz="2000" dirty="0" err="1"/>
              <a:t>default</a:t>
            </a:r>
            <a:r>
              <a:rPr lang="pl-PL" sz="2000" dirty="0"/>
              <a:t> Spring </a:t>
            </a:r>
            <a:r>
              <a:rPr lang="pl-PL" sz="2000" dirty="0" err="1"/>
              <a:t>will</a:t>
            </a:r>
            <a:r>
              <a:rPr lang="pl-PL" sz="2000" dirty="0"/>
              <a:t> </a:t>
            </a:r>
            <a:r>
              <a:rPr lang="pl-PL" sz="2000" dirty="0" err="1"/>
              <a:t>lookup</a:t>
            </a:r>
            <a:r>
              <a:rPr lang="pl-PL" sz="2000" dirty="0"/>
              <a:t> for the </a:t>
            </a:r>
            <a:r>
              <a:rPr lang="pl-PL" sz="2000" dirty="0" err="1"/>
              <a:t>context</a:t>
            </a:r>
            <a:r>
              <a:rPr lang="pl-PL" sz="2000" dirty="0"/>
              <a:t> in </a:t>
            </a:r>
            <a:r>
              <a:rPr lang="pl-PL" sz="2000" i="1" dirty="0"/>
              <a:t>SERVLET_NAME-</a:t>
            </a:r>
            <a:r>
              <a:rPr lang="pl-PL" sz="2000" i="1" dirty="0" err="1"/>
              <a:t>context.xml</a:t>
            </a:r>
            <a:r>
              <a:rPr lang="pl-PL" sz="2000" dirty="0"/>
              <a:t> file</a:t>
            </a:r>
          </a:p>
          <a:p>
            <a:endParaRPr lang="pl-PL" sz="2000" dirty="0">
              <a:solidFill>
                <a:schemeClr val="tx2"/>
              </a:solidFill>
            </a:endParaRPr>
          </a:p>
          <a:p>
            <a:endParaRPr lang="pl-PL" sz="2000" dirty="0">
              <a:solidFill>
                <a:schemeClr val="tx2"/>
              </a:solidFill>
            </a:endParaRPr>
          </a:p>
          <a:p>
            <a:endParaRPr lang="en-US" sz="2000" dirty="0">
              <a:solidFill>
                <a:schemeClr val="tx2"/>
              </a:solidFill>
            </a:endParaRPr>
          </a:p>
        </p:txBody>
      </p:sp>
      <p:sp>
        <p:nvSpPr>
          <p:cNvPr id="3" name="Title 2"/>
          <p:cNvSpPr>
            <a:spLocks noGrp="1"/>
          </p:cNvSpPr>
          <p:nvPr>
            <p:ph type="title"/>
          </p:nvPr>
        </p:nvSpPr>
        <p:spPr/>
        <p:txBody>
          <a:bodyPr/>
          <a:lstStyle/>
          <a:p>
            <a:r>
              <a:rPr lang="pl-PL" dirty="0" smtClean="0"/>
              <a:t>Spring Web MVC – </a:t>
            </a:r>
            <a:r>
              <a:rPr lang="pl-PL" dirty="0" err="1" smtClean="0"/>
              <a:t>Dispatcher</a:t>
            </a:r>
            <a:r>
              <a:rPr lang="pl-PL" dirty="0" smtClean="0"/>
              <a:t> </a:t>
            </a:r>
            <a:r>
              <a:rPr lang="pl-PL" dirty="0" err="1" smtClean="0"/>
              <a:t>servlet</a:t>
            </a:r>
            <a:endParaRPr lang="en-US"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845147" y="3284984"/>
            <a:ext cx="9229294" cy="3314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676902021"/>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C50B30B7-DFE2-427A-91E0-341C40027A7B}" type="slidenum">
              <a:rPr lang="en-US" altLang="zh-CN"/>
              <a:pPr/>
              <a:t>4</a:t>
            </a:fld>
            <a:endParaRPr lang="en-US" altLang="zh-CN"/>
          </a:p>
        </p:txBody>
      </p:sp>
      <p:sp>
        <p:nvSpPr>
          <p:cNvPr id="9220" name="Rectangle 4"/>
          <p:cNvSpPr>
            <a:spLocks noGrp="1" noChangeArrowheads="1"/>
          </p:cNvSpPr>
          <p:nvPr>
            <p:ph type="title"/>
          </p:nvPr>
        </p:nvSpPr>
        <p:spPr bwMode="auto">
          <a:xfrm>
            <a:off x="609362" y="274638"/>
            <a:ext cx="10968514" cy="868362"/>
          </a:xfrm>
          <a:noFill/>
          <a:ln>
            <a:miter lim="800000"/>
            <a:headEnd/>
            <a:tailEnd/>
          </a:ln>
        </p:spPr>
        <p:txBody>
          <a:bodyPr vert="horz" wrap="square" lIns="91440" tIns="45720" rIns="91440" bIns="45720" numCol="1" anchor="t" anchorCtr="0" compatLnSpc="1">
            <a:prstTxWarp prst="textNoShape">
              <a:avLst/>
            </a:prstTxWarp>
          </a:bodyPr>
          <a:lstStyle/>
          <a:p>
            <a:r>
              <a:rPr lang="en-US" altLang="zh-CN">
                <a:ea typeface="宋体" charset="-122"/>
              </a:rPr>
              <a:t>Spring Framework</a:t>
            </a:r>
          </a:p>
        </p:txBody>
      </p:sp>
      <p:sp>
        <p:nvSpPr>
          <p:cNvPr id="9221" name="Rectangle 5"/>
          <p:cNvSpPr>
            <a:spLocks noGrp="1" noChangeArrowheads="1"/>
          </p:cNvSpPr>
          <p:nvPr>
            <p:ph type="body" idx="1"/>
          </p:nvPr>
        </p:nvSpPr>
        <p:spPr bwMode="auto">
          <a:xfrm>
            <a:off x="609362" y="1484784"/>
            <a:ext cx="10968514" cy="4641380"/>
          </a:xfrm>
          <a:noFill/>
          <a:ln>
            <a:miter lim="800000"/>
            <a:headEnd/>
            <a:tailEnd/>
          </a:ln>
        </p:spPr>
        <p:txBody>
          <a:bodyPr vert="horz" wrap="square" lIns="91440" tIns="45720" rIns="91440" bIns="45720" numCol="1" anchor="t" anchorCtr="0" compatLnSpc="1">
            <a:prstTxWarp prst="textNoShape">
              <a:avLst/>
            </a:prstTxWarp>
          </a:bodyPr>
          <a:lstStyle/>
          <a:p>
            <a:pPr>
              <a:lnSpc>
                <a:spcPct val="90000"/>
              </a:lnSpc>
            </a:pPr>
            <a:r>
              <a:rPr lang="en-US" altLang="zh-CN" dirty="0">
                <a:ea typeface="宋体" charset="-122"/>
              </a:rPr>
              <a:t>A popular and stable Java </a:t>
            </a:r>
            <a:r>
              <a:rPr lang="en-US" altLang="zh-CN" dirty="0">
                <a:ea typeface="宋体" charset="-122"/>
                <a:hlinkClick r:id="rId3"/>
              </a:rPr>
              <a:t>application framework</a:t>
            </a:r>
            <a:r>
              <a:rPr lang="en-US" altLang="zh-CN" dirty="0">
                <a:ea typeface="宋体" charset="-122"/>
              </a:rPr>
              <a:t> for enterprise development</a:t>
            </a:r>
          </a:p>
          <a:p>
            <a:pPr lvl="1">
              <a:lnSpc>
                <a:spcPct val="90000"/>
              </a:lnSpc>
            </a:pPr>
            <a:r>
              <a:rPr lang="en-US" altLang="zh-CN" dirty="0">
                <a:ea typeface="宋体" charset="-122"/>
              </a:rPr>
              <a:t>Ubiquitous for Java development</a:t>
            </a:r>
          </a:p>
          <a:p>
            <a:pPr lvl="1">
              <a:lnSpc>
                <a:spcPct val="90000"/>
              </a:lnSpc>
            </a:pPr>
            <a:r>
              <a:rPr lang="en-US" altLang="zh-CN" dirty="0">
                <a:ea typeface="宋体" charset="-122"/>
              </a:rPr>
              <a:t>Well established in enterprise Java apps</a:t>
            </a:r>
          </a:p>
          <a:p>
            <a:pPr lvl="1">
              <a:lnSpc>
                <a:spcPct val="90000"/>
              </a:lnSpc>
            </a:pPr>
            <a:r>
              <a:rPr lang="en-US" altLang="zh-CN" dirty="0">
                <a:ea typeface="宋体" charset="-122"/>
              </a:rPr>
              <a:t>Time tested and proven reliable</a:t>
            </a:r>
          </a:p>
          <a:p>
            <a:pPr>
              <a:lnSpc>
                <a:spcPct val="90000"/>
              </a:lnSpc>
            </a:pPr>
            <a:r>
              <a:rPr lang="en-US" altLang="zh-CN" dirty="0">
                <a:ea typeface="宋体" charset="-122"/>
              </a:rPr>
              <a:t>A primary purpose is to reduce dependencies and even introduce negative dependencies</a:t>
            </a:r>
          </a:p>
          <a:p>
            <a:pPr lvl="1">
              <a:lnSpc>
                <a:spcPct val="90000"/>
              </a:lnSpc>
            </a:pPr>
            <a:r>
              <a:rPr lang="en-US" altLang="zh-CN" sz="2400" dirty="0">
                <a:ea typeface="宋体" charset="-122"/>
              </a:rPr>
              <a:t>Different from almost every other framework out there</a:t>
            </a:r>
          </a:p>
          <a:p>
            <a:pPr lvl="1">
              <a:lnSpc>
                <a:spcPct val="90000"/>
              </a:lnSpc>
            </a:pPr>
            <a:r>
              <a:rPr lang="en-US" altLang="zh-CN" sz="2400" dirty="0">
                <a:ea typeface="宋体" charset="-122"/>
              </a:rPr>
              <a:t>Part of the reason it has been adopted so quickly</a:t>
            </a:r>
            <a:endParaRPr lang="en-US" altLang="zh-CN" sz="2000" dirty="0">
              <a:ea typeface="宋体" charset="-122"/>
            </a:endParaRPr>
          </a:p>
        </p:txBody>
      </p:sp>
      <p:sp>
        <p:nvSpPr>
          <p:cNvPr id="9222" name="Text Box 6"/>
          <p:cNvSpPr txBox="1">
            <a:spLocks noChangeArrowheads="1"/>
          </p:cNvSpPr>
          <p:nvPr/>
        </p:nvSpPr>
        <p:spPr bwMode="auto">
          <a:xfrm>
            <a:off x="1335096" y="6418263"/>
            <a:ext cx="4779770" cy="369332"/>
          </a:xfrm>
          <a:prstGeom prst="rect">
            <a:avLst/>
          </a:prstGeom>
          <a:noFill/>
          <a:ln w="9525">
            <a:noFill/>
            <a:miter lim="800000"/>
            <a:headEnd/>
            <a:tailEnd/>
          </a:ln>
          <a:effectLst/>
        </p:spPr>
        <p:txBody>
          <a:bodyPr wrap="none">
            <a:spAutoFit/>
          </a:bodyPr>
          <a:lstStyle/>
          <a:p>
            <a:r>
              <a:rPr lang="en-US" altLang="zh-CN">
                <a:ea typeface="宋体" charset="-122"/>
              </a:rPr>
              <a:t>URL: </a:t>
            </a:r>
            <a:r>
              <a:rPr lang="en-US" altLang="zh-CN">
                <a:ea typeface="宋体" charset="-122"/>
                <a:hlinkClick r:id="rId4"/>
              </a:rPr>
              <a:t>http://www.springframework.org/</a:t>
            </a:r>
            <a:endParaRPr lang="en-US" altLang="zh-CN">
              <a:ea typeface="宋体"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a:lnSpc>
                <a:spcPct val="150000"/>
              </a:lnSpc>
            </a:pPr>
            <a:r>
              <a:rPr lang="pl-PL" sz="2200" dirty="0"/>
              <a:t>By </a:t>
            </a:r>
            <a:r>
              <a:rPr lang="pl-PL" sz="2200" dirty="0" err="1"/>
              <a:t>default</a:t>
            </a:r>
            <a:r>
              <a:rPr lang="pl-PL" sz="2200" dirty="0"/>
              <a:t>, Spring </a:t>
            </a:r>
            <a:r>
              <a:rPr lang="pl-PL" sz="2200" dirty="0" err="1"/>
              <a:t>automatically</a:t>
            </a:r>
            <a:r>
              <a:rPr lang="pl-PL" sz="2200" dirty="0"/>
              <a:t> </a:t>
            </a:r>
            <a:r>
              <a:rPr lang="pl-PL" sz="2200" dirty="0" err="1"/>
              <a:t>registers</a:t>
            </a:r>
            <a:r>
              <a:rPr lang="pl-PL" sz="2200" dirty="0"/>
              <a:t> a </a:t>
            </a:r>
            <a:r>
              <a:rPr lang="pl-PL" sz="2200" b="1" dirty="0" err="1"/>
              <a:t>RequestMappingHandlerMapping</a:t>
            </a:r>
            <a:r>
              <a:rPr lang="pl-PL" sz="2200" dirty="0"/>
              <a:t> bean as a </a:t>
            </a:r>
            <a:r>
              <a:rPr lang="pl-PL" sz="2200" dirty="0" err="1"/>
              <a:t>HandlerMapping</a:t>
            </a:r>
            <a:r>
              <a:rPr lang="pl-PL" sz="2200" dirty="0"/>
              <a:t> </a:t>
            </a:r>
            <a:r>
              <a:rPr lang="pl-PL" sz="2200" dirty="0" err="1"/>
              <a:t>interface</a:t>
            </a:r>
            <a:r>
              <a:rPr lang="pl-PL" sz="2200" dirty="0"/>
              <a:t> </a:t>
            </a:r>
            <a:r>
              <a:rPr lang="pl-PL" sz="2200" dirty="0" err="1"/>
              <a:t>implementation</a:t>
            </a:r>
            <a:endParaRPr lang="pl-PL" sz="2200" dirty="0"/>
          </a:p>
          <a:p>
            <a:pPr lvl="2">
              <a:lnSpc>
                <a:spcPct val="150000"/>
              </a:lnSpc>
            </a:pPr>
            <a:r>
              <a:rPr lang="pl-PL" dirty="0"/>
              <a:t>It </a:t>
            </a:r>
            <a:r>
              <a:rPr lang="pl-PL" dirty="0" err="1"/>
              <a:t>replaced</a:t>
            </a:r>
            <a:r>
              <a:rPr lang="pl-PL" dirty="0"/>
              <a:t> the </a:t>
            </a:r>
            <a:r>
              <a:rPr lang="pl-PL" dirty="0" err="1"/>
              <a:t>DefaultAnnotationHandlerMapping</a:t>
            </a:r>
            <a:r>
              <a:rPr lang="pl-PL" dirty="0"/>
              <a:t> in Spring 3.2.x</a:t>
            </a:r>
          </a:p>
          <a:p>
            <a:pPr>
              <a:lnSpc>
                <a:spcPct val="150000"/>
              </a:lnSpc>
            </a:pPr>
            <a:r>
              <a:rPr lang="pl-PL" sz="2200" dirty="0" err="1"/>
              <a:t>Matches</a:t>
            </a:r>
            <a:r>
              <a:rPr lang="pl-PL" sz="2200" dirty="0"/>
              <a:t> </a:t>
            </a:r>
            <a:r>
              <a:rPr lang="pl-PL" sz="2200" dirty="0" err="1"/>
              <a:t>request</a:t>
            </a:r>
            <a:r>
              <a:rPr lang="pl-PL" sz="2200" dirty="0"/>
              <a:t> to </a:t>
            </a:r>
            <a:r>
              <a:rPr lang="pl-PL" sz="2200" dirty="0" err="1"/>
              <a:t>controllers</a:t>
            </a:r>
            <a:r>
              <a:rPr lang="pl-PL" sz="2200" dirty="0"/>
              <a:t> </a:t>
            </a:r>
            <a:r>
              <a:rPr lang="pl-PL" sz="2200" dirty="0" err="1"/>
              <a:t>using</a:t>
            </a:r>
            <a:r>
              <a:rPr lang="pl-PL" sz="2200" dirty="0"/>
              <a:t> the </a:t>
            </a:r>
            <a:r>
              <a:rPr lang="pl-PL" sz="2200" dirty="0" err="1"/>
              <a:t>annotations</a:t>
            </a:r>
            <a:endParaRPr lang="pl-PL" sz="2200" dirty="0"/>
          </a:p>
          <a:p>
            <a:pPr>
              <a:lnSpc>
                <a:spcPct val="150000"/>
              </a:lnSpc>
            </a:pPr>
            <a:r>
              <a:rPr lang="pl-PL" sz="2200" dirty="0"/>
              <a:t>Fine </a:t>
            </a:r>
            <a:r>
              <a:rPr lang="pl-PL" sz="2200" dirty="0" err="1"/>
              <a:t>solution</a:t>
            </a:r>
            <a:r>
              <a:rPr lang="pl-PL" sz="2200" dirty="0"/>
              <a:t> in most </a:t>
            </a:r>
            <a:r>
              <a:rPr lang="pl-PL" sz="2200" dirty="0" err="1"/>
              <a:t>situations</a:t>
            </a:r>
            <a:endParaRPr lang="pl-PL" sz="2200" dirty="0"/>
          </a:p>
          <a:p>
            <a:pPr>
              <a:lnSpc>
                <a:spcPct val="150000"/>
              </a:lnSpc>
            </a:pPr>
            <a:r>
              <a:rPr lang="pl-PL" sz="2200" dirty="0"/>
              <a:t>Spring </a:t>
            </a:r>
            <a:r>
              <a:rPr lang="pl-PL" sz="2200" dirty="0" err="1"/>
              <a:t>comes</a:t>
            </a:r>
            <a:r>
              <a:rPr lang="pl-PL" sz="2200" dirty="0"/>
              <a:t> with </a:t>
            </a:r>
            <a:r>
              <a:rPr lang="pl-PL" sz="2200" dirty="0" err="1"/>
              <a:t>other</a:t>
            </a:r>
            <a:r>
              <a:rPr lang="pl-PL" sz="2200" dirty="0"/>
              <a:t> </a:t>
            </a:r>
            <a:r>
              <a:rPr lang="pl-PL" sz="2200" dirty="0" err="1"/>
              <a:t>implementations</a:t>
            </a:r>
            <a:r>
              <a:rPr lang="pl-PL" sz="2200" dirty="0"/>
              <a:t>, for </a:t>
            </a:r>
            <a:r>
              <a:rPr lang="pl-PL" sz="2200" dirty="0" err="1"/>
              <a:t>example</a:t>
            </a:r>
            <a:r>
              <a:rPr lang="pl-PL" sz="2200" dirty="0"/>
              <a:t>: </a:t>
            </a:r>
            <a:r>
              <a:rPr lang="pl-PL" sz="2200" i="1" dirty="0" err="1">
                <a:solidFill>
                  <a:schemeClr val="tx2"/>
                </a:solidFill>
              </a:rPr>
              <a:t>SimpleUrlHandlerMapping</a:t>
            </a:r>
            <a:r>
              <a:rPr lang="pl-PL" sz="2200" i="1" dirty="0">
                <a:solidFill>
                  <a:schemeClr val="tx2"/>
                </a:solidFill>
              </a:rPr>
              <a:t> </a:t>
            </a:r>
            <a:r>
              <a:rPr lang="pl-PL" sz="2200" dirty="0" err="1"/>
              <a:t>or</a:t>
            </a:r>
            <a:r>
              <a:rPr lang="pl-PL" sz="2200" dirty="0">
                <a:solidFill>
                  <a:schemeClr val="tx2"/>
                </a:solidFill>
              </a:rPr>
              <a:t> </a:t>
            </a:r>
            <a:r>
              <a:rPr lang="pl-PL" sz="2200" i="1" dirty="0" err="1">
                <a:solidFill>
                  <a:schemeClr val="tx2"/>
                </a:solidFill>
              </a:rPr>
              <a:t>BeanNameUrlHandlerMapping</a:t>
            </a:r>
            <a:r>
              <a:rPr lang="pl-PL" sz="2200" dirty="0">
                <a:solidFill>
                  <a:schemeClr val="tx2"/>
                </a:solidFill>
              </a:rPr>
              <a:t>, </a:t>
            </a:r>
            <a:r>
              <a:rPr lang="pl-PL" sz="2200" dirty="0" err="1"/>
              <a:t>however</a:t>
            </a:r>
            <a:r>
              <a:rPr lang="pl-PL" sz="2200" dirty="0"/>
              <a:t> developer </a:t>
            </a:r>
            <a:r>
              <a:rPr lang="pl-PL" sz="2200" dirty="0" err="1"/>
              <a:t>must</a:t>
            </a:r>
            <a:r>
              <a:rPr lang="pl-PL" sz="2200" dirty="0"/>
              <a:t> </a:t>
            </a:r>
            <a:r>
              <a:rPr lang="pl-PL" sz="2200" dirty="0" err="1"/>
              <a:t>specify</a:t>
            </a:r>
            <a:r>
              <a:rPr lang="pl-PL" sz="2200" dirty="0"/>
              <a:t> </a:t>
            </a:r>
            <a:r>
              <a:rPr lang="pl-PL" sz="2200" dirty="0" err="1"/>
              <a:t>handling</a:t>
            </a:r>
            <a:r>
              <a:rPr lang="pl-PL" sz="2200" dirty="0"/>
              <a:t> </a:t>
            </a:r>
            <a:r>
              <a:rPr lang="pl-PL" sz="2200" dirty="0" err="1"/>
              <a:t>mapping</a:t>
            </a:r>
            <a:r>
              <a:rPr lang="pl-PL" sz="2200" dirty="0"/>
              <a:t> </a:t>
            </a:r>
            <a:r>
              <a:rPr lang="pl-PL" sz="2200" dirty="0" err="1"/>
              <a:t>manually</a:t>
            </a:r>
            <a:r>
              <a:rPr lang="pl-PL" sz="2200" dirty="0"/>
              <a:t> in </a:t>
            </a:r>
            <a:r>
              <a:rPr lang="pl-PL" sz="2200" dirty="0" err="1"/>
              <a:t>context</a:t>
            </a:r>
            <a:endParaRPr lang="pl-PL" sz="2200" dirty="0"/>
          </a:p>
          <a:p>
            <a:pPr>
              <a:lnSpc>
                <a:spcPct val="150000"/>
              </a:lnSpc>
            </a:pPr>
            <a:r>
              <a:rPr lang="pl-PL" sz="2200" dirty="0"/>
              <a:t>User </a:t>
            </a:r>
            <a:r>
              <a:rPr lang="pl-PL" sz="2200" dirty="0" err="1"/>
              <a:t>can</a:t>
            </a:r>
            <a:r>
              <a:rPr lang="pl-PL" sz="2200" dirty="0"/>
              <a:t> </a:t>
            </a:r>
            <a:r>
              <a:rPr lang="pl-PL" sz="2200" dirty="0" err="1"/>
              <a:t>develop</a:t>
            </a:r>
            <a:r>
              <a:rPr lang="pl-PL" sz="2200" dirty="0"/>
              <a:t> </a:t>
            </a:r>
            <a:r>
              <a:rPr lang="pl-PL" sz="2200" dirty="0" err="1"/>
              <a:t>own</a:t>
            </a:r>
            <a:r>
              <a:rPr lang="pl-PL" sz="2200" dirty="0"/>
              <a:t> </a:t>
            </a:r>
            <a:r>
              <a:rPr lang="pl-PL" sz="2200" dirty="0" err="1"/>
              <a:t>handling</a:t>
            </a:r>
            <a:r>
              <a:rPr lang="pl-PL" sz="2200" dirty="0"/>
              <a:t> </a:t>
            </a:r>
            <a:r>
              <a:rPr lang="pl-PL" sz="2200" dirty="0" err="1"/>
              <a:t>interceptors</a:t>
            </a:r>
            <a:r>
              <a:rPr lang="pl-PL" sz="2200" dirty="0"/>
              <a:t> by </a:t>
            </a:r>
            <a:r>
              <a:rPr lang="pl-PL" sz="2200" dirty="0" err="1"/>
              <a:t>implementing</a:t>
            </a:r>
            <a:r>
              <a:rPr lang="pl-PL" sz="2200" dirty="0"/>
              <a:t> </a:t>
            </a:r>
            <a:r>
              <a:rPr lang="pl-PL" sz="2200" dirty="0" err="1"/>
              <a:t>HandlerInterceptor</a:t>
            </a:r>
            <a:r>
              <a:rPr lang="pl-PL" sz="2200" dirty="0"/>
              <a:t> </a:t>
            </a:r>
            <a:r>
              <a:rPr lang="pl-PL" sz="2200" dirty="0" err="1"/>
              <a:t>if</a:t>
            </a:r>
            <a:r>
              <a:rPr lang="pl-PL" sz="2200" dirty="0"/>
              <a:t> </a:t>
            </a:r>
            <a:r>
              <a:rPr lang="pl-PL" sz="2200" dirty="0" err="1"/>
              <a:t>they</a:t>
            </a:r>
            <a:r>
              <a:rPr lang="pl-PL" sz="2200" dirty="0"/>
              <a:t> want to </a:t>
            </a:r>
            <a:r>
              <a:rPr lang="pl-PL" sz="2200" dirty="0" err="1"/>
              <a:t>apply</a:t>
            </a:r>
            <a:r>
              <a:rPr lang="pl-PL" sz="2200" dirty="0"/>
              <a:t> </a:t>
            </a:r>
            <a:r>
              <a:rPr lang="pl-PL" sz="2200" dirty="0" err="1"/>
              <a:t>specific</a:t>
            </a:r>
            <a:r>
              <a:rPr lang="pl-PL" sz="2200" dirty="0"/>
              <a:t> </a:t>
            </a:r>
            <a:r>
              <a:rPr lang="pl-PL" sz="2200" dirty="0" err="1"/>
              <a:t>functionality</a:t>
            </a:r>
            <a:r>
              <a:rPr lang="pl-PL" sz="2200" dirty="0"/>
              <a:t> to </a:t>
            </a:r>
            <a:r>
              <a:rPr lang="pl-PL" sz="2200" dirty="0" err="1"/>
              <a:t>certain</a:t>
            </a:r>
            <a:r>
              <a:rPr lang="pl-PL" sz="2200" dirty="0"/>
              <a:t> </a:t>
            </a:r>
            <a:r>
              <a:rPr lang="pl-PL" sz="2200" dirty="0" err="1"/>
              <a:t>request</a:t>
            </a:r>
            <a:endParaRPr lang="pl-PL" sz="2200" dirty="0"/>
          </a:p>
          <a:p>
            <a:endParaRPr lang="pl-PL" sz="2200" dirty="0">
              <a:solidFill>
                <a:schemeClr val="tx2"/>
              </a:solidFill>
            </a:endParaRPr>
          </a:p>
          <a:p>
            <a:endParaRPr lang="pl-PL" sz="2200" dirty="0">
              <a:solidFill>
                <a:schemeClr val="tx2"/>
              </a:solidFill>
            </a:endParaRPr>
          </a:p>
          <a:p>
            <a:endParaRPr lang="pl-PL" sz="2200" dirty="0">
              <a:solidFill>
                <a:schemeClr val="tx2"/>
              </a:solidFill>
            </a:endParaRPr>
          </a:p>
          <a:p>
            <a:endParaRPr lang="en-US" dirty="0">
              <a:solidFill>
                <a:schemeClr val="tx2"/>
              </a:solidFill>
            </a:endParaRPr>
          </a:p>
        </p:txBody>
      </p:sp>
      <p:sp>
        <p:nvSpPr>
          <p:cNvPr id="3" name="Title 2"/>
          <p:cNvSpPr>
            <a:spLocks noGrp="1"/>
          </p:cNvSpPr>
          <p:nvPr>
            <p:ph type="title"/>
          </p:nvPr>
        </p:nvSpPr>
        <p:spPr/>
        <p:txBody>
          <a:bodyPr/>
          <a:lstStyle/>
          <a:p>
            <a:r>
              <a:rPr lang="pl-PL" dirty="0" smtClean="0"/>
              <a:t>Spring Web MVC – </a:t>
            </a:r>
            <a:r>
              <a:rPr lang="pl-PL" dirty="0" err="1" smtClean="0"/>
              <a:t>HandlerMapping</a:t>
            </a:r>
            <a:endParaRPr lang="en-US" dirty="0"/>
          </a:p>
        </p:txBody>
      </p:sp>
    </p:spTree>
    <p:extLst>
      <p:ext uri="{BB962C8B-B14F-4D97-AF65-F5344CB8AC3E}">
        <p14:creationId xmlns:p14="http://schemas.microsoft.com/office/powerpoint/2010/main" xmlns="" val="452867621"/>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pl-PL" sz="2800" dirty="0"/>
              <a:t>Spring Web MVC – </a:t>
            </a:r>
            <a:r>
              <a:rPr lang="pl-PL" sz="2800" dirty="0" err="1"/>
              <a:t>request</a:t>
            </a:r>
            <a:r>
              <a:rPr lang="pl-PL" sz="2800" dirty="0"/>
              <a:t> life </a:t>
            </a:r>
            <a:r>
              <a:rPr lang="pl-PL" sz="2800" dirty="0" err="1"/>
              <a:t>cycle</a:t>
            </a:r>
            <a:endParaRPr lang="en-US" sz="2800" dirty="0"/>
          </a:p>
        </p:txBody>
      </p:sp>
      <p:sp>
        <p:nvSpPr>
          <p:cNvPr id="2" name="Content Placeholder 1"/>
          <p:cNvSpPr>
            <a:spLocks noGrp="1"/>
          </p:cNvSpPr>
          <p:nvPr>
            <p:ph idx="1"/>
          </p:nvPr>
        </p:nvSpPr>
        <p:spPr/>
        <p:txBody>
          <a:bodyPr/>
          <a:lstStyle/>
          <a:p>
            <a:r>
              <a:rPr lang="en-US" sz="2400" b="1" dirty="0">
                <a:solidFill>
                  <a:schemeClr val="tx2"/>
                </a:solidFill>
              </a:rPr>
              <a:t>Controller</a:t>
            </a:r>
            <a:r>
              <a:rPr lang="en-US" sz="2400" dirty="0">
                <a:solidFill>
                  <a:schemeClr val="tx2"/>
                </a:solidFill>
              </a:rPr>
              <a:t>: comes between Model and View to manage incoming requests and redirect to proper response. It acts as a gate that directs the incoming information. It switches between going into model or view.</a:t>
            </a:r>
            <a:endParaRPr lang="pl-PL" sz="2400" dirty="0">
              <a:solidFill>
                <a:schemeClr val="tx2"/>
              </a:solidFill>
            </a:endParaRPr>
          </a:p>
          <a:p>
            <a:endParaRPr lang="en-US" dirty="0">
              <a:solidFill>
                <a:schemeClr val="tx2"/>
              </a:solidFill>
            </a:endParaRPr>
          </a:p>
        </p:txBody>
      </p:sp>
      <p:pic>
        <p:nvPicPr>
          <p:cNvPr id="5" name="Picture 2" descr="C:\Users\gralakj\Desktop\spring-mvc-concepts-2.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013499" y="3061768"/>
            <a:ext cx="6630271" cy="3796232"/>
          </a:xfrm>
          <a:prstGeom prst="rect">
            <a:avLst/>
          </a:prstGeom>
          <a:noFill/>
          <a:extLst>
            <a:ext uri="{909E8E84-426E-40DD-AFC4-6F175D3DCCD1}">
              <a14:hiddenFill xmlns:a14="http://schemas.microsoft.com/office/drawing/2010/main" xmlns="">
                <a:solidFill>
                  <a:srgbClr val="FFFFFF"/>
                </a:solidFill>
              </a14:hiddenFill>
            </a:ext>
          </a:extLst>
        </p:spPr>
      </p:pic>
      <p:sp>
        <p:nvSpPr>
          <p:cNvPr id="6" name="Rounded Rectangle 5"/>
          <p:cNvSpPr/>
          <p:nvPr/>
        </p:nvSpPr>
        <p:spPr>
          <a:xfrm>
            <a:off x="10414099" y="4725144"/>
            <a:ext cx="1093434" cy="399393"/>
          </a:xfrm>
          <a:prstGeom prst="roundRect">
            <a:avLst/>
          </a:prstGeom>
          <a:noFill/>
          <a:ln w="28575">
            <a:solidFill>
              <a:srgbClr val="FF172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412277685"/>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2979" y="1412776"/>
            <a:ext cx="7301260" cy="5178511"/>
          </a:xfrm>
        </p:spPr>
        <p:txBody>
          <a:bodyPr/>
          <a:lstStyle/>
          <a:p>
            <a:pPr marL="285750" indent="-285750">
              <a:buFont typeface="Arial" charset="0"/>
              <a:buChar char="•"/>
            </a:pPr>
            <a:r>
              <a:rPr lang="pl-PL" sz="2400" dirty="0" err="1"/>
              <a:t>Since</a:t>
            </a:r>
            <a:r>
              <a:rPr lang="pl-PL" sz="2400" dirty="0"/>
              <a:t> Spring 3.0, a </a:t>
            </a:r>
            <a:r>
              <a:rPr lang="pl-PL" sz="2400" dirty="0" err="1"/>
              <a:t>new</a:t>
            </a:r>
            <a:r>
              <a:rPr lang="pl-PL" sz="2400" dirty="0"/>
              <a:t> </a:t>
            </a:r>
            <a:r>
              <a:rPr lang="pl-PL" sz="2400" dirty="0" err="1"/>
              <a:t>way</a:t>
            </a:r>
            <a:r>
              <a:rPr lang="pl-PL" sz="2400" dirty="0"/>
              <a:t> of </a:t>
            </a:r>
            <a:r>
              <a:rPr lang="pl-PL" sz="2400" dirty="0" err="1"/>
              <a:t>declaring</a:t>
            </a:r>
            <a:r>
              <a:rPr lang="pl-PL" sz="2400" dirty="0"/>
              <a:t> Controller </a:t>
            </a:r>
            <a:r>
              <a:rPr lang="pl-PL" sz="2400" dirty="0" err="1"/>
              <a:t>beans</a:t>
            </a:r>
            <a:r>
              <a:rPr lang="pl-PL" sz="2400" dirty="0"/>
              <a:t> </a:t>
            </a:r>
            <a:r>
              <a:rPr lang="pl-PL" sz="2400" dirty="0" err="1"/>
              <a:t>has</a:t>
            </a:r>
            <a:r>
              <a:rPr lang="pl-PL" sz="2400" dirty="0"/>
              <a:t> </a:t>
            </a:r>
            <a:r>
              <a:rPr lang="pl-PL" sz="2400" dirty="0" err="1"/>
              <a:t>been</a:t>
            </a:r>
            <a:r>
              <a:rPr lang="pl-PL" sz="2400" dirty="0"/>
              <a:t> </a:t>
            </a:r>
            <a:r>
              <a:rPr lang="pl-PL" sz="2400" dirty="0" err="1"/>
              <a:t>provided</a:t>
            </a:r>
            <a:r>
              <a:rPr lang="pl-PL" sz="2400" dirty="0"/>
              <a:t> – </a:t>
            </a:r>
            <a:r>
              <a:rPr lang="pl-PL" sz="2400" dirty="0" err="1"/>
              <a:t>using</a:t>
            </a:r>
            <a:r>
              <a:rPr lang="pl-PL" sz="2400" dirty="0"/>
              <a:t> a @Controller </a:t>
            </a:r>
            <a:r>
              <a:rPr lang="pl-PL" sz="2400" dirty="0" err="1" smtClean="0"/>
              <a:t>annotation</a:t>
            </a:r>
            <a:endParaRPr lang="pl-PL" sz="2400" dirty="0" smtClean="0"/>
          </a:p>
          <a:p>
            <a:pPr marL="285750" indent="-285750">
              <a:buFont typeface="Arial" charset="0"/>
              <a:buChar char="•"/>
            </a:pPr>
            <a:endParaRPr lang="pl-PL" sz="2400" dirty="0"/>
          </a:p>
          <a:p>
            <a:pPr marL="285750" indent="-285750">
              <a:buFont typeface="Arial" charset="0"/>
              <a:buChar char="•"/>
            </a:pPr>
            <a:r>
              <a:rPr lang="pl-PL" sz="2400" dirty="0"/>
              <a:t>Using </a:t>
            </a:r>
            <a:r>
              <a:rPr lang="pl-PL" sz="2400" dirty="0" err="1"/>
              <a:t>annotation-based</a:t>
            </a:r>
            <a:r>
              <a:rPr lang="pl-PL" sz="2400" dirty="0"/>
              <a:t> </a:t>
            </a:r>
            <a:r>
              <a:rPr lang="pl-PL" sz="2400" dirty="0" err="1"/>
              <a:t>controllers</a:t>
            </a:r>
            <a:r>
              <a:rPr lang="pl-PL" sz="2400" dirty="0"/>
              <a:t> </a:t>
            </a:r>
            <a:r>
              <a:rPr lang="pl-PL" sz="2400" dirty="0" err="1"/>
              <a:t>allows</a:t>
            </a:r>
            <a:r>
              <a:rPr lang="pl-PL" sz="2400" dirty="0"/>
              <a:t> the </a:t>
            </a:r>
            <a:r>
              <a:rPr lang="pl-PL" sz="2400" dirty="0" err="1"/>
              <a:t>developers</a:t>
            </a:r>
            <a:r>
              <a:rPr lang="pl-PL" sz="2400" dirty="0"/>
              <a:t> to </a:t>
            </a:r>
            <a:r>
              <a:rPr lang="pl-PL" sz="2400" dirty="0" err="1"/>
              <a:t>create</a:t>
            </a:r>
            <a:r>
              <a:rPr lang="pl-PL" sz="2400" dirty="0"/>
              <a:t> </a:t>
            </a:r>
            <a:r>
              <a:rPr lang="pl-PL" sz="2400" dirty="0" err="1"/>
              <a:t>their</a:t>
            </a:r>
            <a:r>
              <a:rPr lang="pl-PL" sz="2400" dirty="0"/>
              <a:t> </a:t>
            </a:r>
            <a:r>
              <a:rPr lang="pl-PL" sz="2400" dirty="0" err="1"/>
              <a:t>controllers</a:t>
            </a:r>
            <a:r>
              <a:rPr lang="pl-PL" sz="2400" dirty="0"/>
              <a:t> as </a:t>
            </a:r>
            <a:r>
              <a:rPr lang="pl-PL" sz="2400" dirty="0" err="1"/>
              <a:t>POJOs</a:t>
            </a:r>
            <a:r>
              <a:rPr lang="pl-PL" sz="2400" dirty="0"/>
              <a:t> </a:t>
            </a:r>
            <a:r>
              <a:rPr lang="pl-PL" sz="2400" dirty="0" err="1"/>
              <a:t>which</a:t>
            </a:r>
            <a:r>
              <a:rPr lang="pl-PL" sz="2400" dirty="0"/>
              <a:t> do not </a:t>
            </a:r>
            <a:r>
              <a:rPr lang="pl-PL" sz="2400" dirty="0" err="1"/>
              <a:t>depend</a:t>
            </a:r>
            <a:r>
              <a:rPr lang="pl-PL" sz="2400" dirty="0"/>
              <a:t> on Spring-</a:t>
            </a:r>
            <a:r>
              <a:rPr lang="pl-PL" sz="2400" dirty="0" err="1"/>
              <a:t>specific</a:t>
            </a:r>
            <a:r>
              <a:rPr lang="pl-PL" sz="2400" dirty="0"/>
              <a:t> </a:t>
            </a:r>
            <a:r>
              <a:rPr lang="pl-PL" sz="2400" dirty="0" err="1"/>
              <a:t>interfaces</a:t>
            </a:r>
            <a:r>
              <a:rPr lang="pl-PL" sz="2400" dirty="0"/>
              <a:t> and/</a:t>
            </a:r>
            <a:r>
              <a:rPr lang="pl-PL" sz="2400" dirty="0" err="1"/>
              <a:t>or</a:t>
            </a:r>
            <a:r>
              <a:rPr lang="pl-PL" sz="2400" dirty="0"/>
              <a:t> </a:t>
            </a:r>
            <a:r>
              <a:rPr lang="pl-PL" sz="2400" dirty="0" err="1"/>
              <a:t>abstract</a:t>
            </a:r>
            <a:r>
              <a:rPr lang="pl-PL" sz="2400" dirty="0"/>
              <a:t> </a:t>
            </a:r>
            <a:r>
              <a:rPr lang="pl-PL" sz="2400" dirty="0" err="1" smtClean="0"/>
              <a:t>classes</a:t>
            </a:r>
            <a:endParaRPr lang="pl-PL" sz="2400" dirty="0" smtClean="0"/>
          </a:p>
          <a:p>
            <a:pPr marL="285750" indent="-285750">
              <a:buFont typeface="Arial" charset="0"/>
              <a:buChar char="•"/>
            </a:pPr>
            <a:endParaRPr lang="pl-PL" sz="2400" dirty="0"/>
          </a:p>
          <a:p>
            <a:pPr marL="285750" indent="-285750">
              <a:buFont typeface="Arial" charset="0"/>
              <a:buChar char="•"/>
            </a:pPr>
            <a:r>
              <a:rPr lang="pl-PL" sz="2400" dirty="0"/>
              <a:t>Spring </a:t>
            </a:r>
            <a:r>
              <a:rPr lang="pl-PL" sz="2400" dirty="0" err="1"/>
              <a:t>provides</a:t>
            </a:r>
            <a:r>
              <a:rPr lang="pl-PL" sz="2400" dirty="0"/>
              <a:t> </a:t>
            </a:r>
            <a:r>
              <a:rPr lang="pl-PL" sz="2400" dirty="0" err="1"/>
              <a:t>number</a:t>
            </a:r>
            <a:r>
              <a:rPr lang="pl-PL" sz="2400" dirty="0"/>
              <a:t> of </a:t>
            </a:r>
            <a:r>
              <a:rPr lang="pl-PL" sz="2400" dirty="0" err="1"/>
              <a:t>annotations</a:t>
            </a:r>
            <a:r>
              <a:rPr lang="pl-PL" sz="2400" dirty="0"/>
              <a:t> to </a:t>
            </a:r>
            <a:r>
              <a:rPr lang="pl-PL" sz="2400" dirty="0" err="1"/>
              <a:t>fully</a:t>
            </a:r>
            <a:r>
              <a:rPr lang="pl-PL" sz="2400" dirty="0"/>
              <a:t> </a:t>
            </a:r>
            <a:r>
              <a:rPr lang="pl-PL" sz="2400" dirty="0" err="1"/>
              <a:t>support</a:t>
            </a:r>
            <a:r>
              <a:rPr lang="pl-PL" sz="2400" dirty="0"/>
              <a:t> </a:t>
            </a:r>
            <a:r>
              <a:rPr lang="pl-PL" sz="2400" dirty="0" err="1"/>
              <a:t>Controllers</a:t>
            </a:r>
            <a:r>
              <a:rPr lang="pl-PL" sz="2400" dirty="0"/>
              <a:t> development</a:t>
            </a:r>
          </a:p>
          <a:p>
            <a:endParaRPr lang="en-US" sz="2400" dirty="0"/>
          </a:p>
        </p:txBody>
      </p:sp>
      <p:sp>
        <p:nvSpPr>
          <p:cNvPr id="3" name="Title 2"/>
          <p:cNvSpPr>
            <a:spLocks noGrp="1"/>
          </p:cNvSpPr>
          <p:nvPr>
            <p:ph type="title"/>
          </p:nvPr>
        </p:nvSpPr>
        <p:spPr/>
        <p:txBody>
          <a:bodyPr/>
          <a:lstStyle/>
          <a:p>
            <a:r>
              <a:rPr lang="pl-PL" dirty="0" smtClean="0"/>
              <a:t>Spring </a:t>
            </a:r>
            <a:r>
              <a:rPr lang="pl-PL" dirty="0" err="1" smtClean="0"/>
              <a:t>Controllers</a:t>
            </a:r>
            <a:endParaRPr lang="en-US" dirty="0"/>
          </a:p>
        </p:txBody>
      </p:sp>
      <p:pic>
        <p:nvPicPr>
          <p:cNvPr id="4" name="Picture 2" descr="http://javapapers.com/wp-content/uploads/2012/09/SpringControllerAnnotations.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617024" y="1524000"/>
            <a:ext cx="4202058" cy="494347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64319529"/>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361" y="1600201"/>
            <a:ext cx="11244897" cy="4530725"/>
          </a:xfrm>
        </p:spPr>
        <p:txBody>
          <a:bodyPr>
            <a:normAutofit/>
          </a:bodyPr>
          <a:lstStyle/>
          <a:p>
            <a:r>
              <a:rPr lang="pl-PL" sz="2400" dirty="0"/>
              <a:t>@</a:t>
            </a:r>
            <a:r>
              <a:rPr lang="pl-PL" sz="2400" dirty="0" err="1"/>
              <a:t>RequestMapping</a:t>
            </a:r>
            <a:r>
              <a:rPr lang="pl-PL" sz="2400" dirty="0"/>
              <a:t> </a:t>
            </a:r>
            <a:r>
              <a:rPr lang="pl-PL" sz="2400" dirty="0" err="1"/>
              <a:t>annotation</a:t>
            </a:r>
            <a:r>
              <a:rPr lang="pl-PL" sz="2400" dirty="0"/>
              <a:t> </a:t>
            </a:r>
            <a:r>
              <a:rPr lang="pl-PL" sz="2400" dirty="0" err="1"/>
              <a:t>is</a:t>
            </a:r>
            <a:r>
              <a:rPr lang="pl-PL" sz="2400" dirty="0"/>
              <a:t> </a:t>
            </a:r>
            <a:r>
              <a:rPr lang="pl-PL" sz="2400" dirty="0" err="1"/>
              <a:t>used</a:t>
            </a:r>
            <a:r>
              <a:rPr lang="pl-PL" sz="2400" dirty="0"/>
              <a:t> to map a </a:t>
            </a:r>
            <a:r>
              <a:rPr lang="pl-PL" sz="2400" dirty="0" err="1"/>
              <a:t>particular</a:t>
            </a:r>
            <a:r>
              <a:rPr lang="pl-PL" sz="2400" dirty="0"/>
              <a:t> HTTP </a:t>
            </a:r>
            <a:r>
              <a:rPr lang="pl-PL" sz="2400" dirty="0" err="1"/>
              <a:t>request</a:t>
            </a:r>
            <a:r>
              <a:rPr lang="pl-PL" sz="2400" dirty="0"/>
              <a:t> </a:t>
            </a:r>
            <a:r>
              <a:rPr lang="pl-PL" sz="2400" dirty="0" err="1"/>
              <a:t>method</a:t>
            </a:r>
            <a:r>
              <a:rPr lang="pl-PL" sz="2400" dirty="0"/>
              <a:t> (GET/POST) to </a:t>
            </a:r>
            <a:r>
              <a:rPr lang="pl-PL" sz="2400" dirty="0" err="1"/>
              <a:t>specific</a:t>
            </a:r>
            <a:r>
              <a:rPr lang="pl-PL" sz="2400" dirty="0"/>
              <a:t> </a:t>
            </a:r>
            <a:r>
              <a:rPr lang="pl-PL" sz="2400" dirty="0" err="1"/>
              <a:t>class</a:t>
            </a:r>
            <a:r>
              <a:rPr lang="pl-PL" sz="2400" dirty="0"/>
              <a:t> (</a:t>
            </a:r>
            <a:r>
              <a:rPr lang="pl-PL" sz="2400" dirty="0" err="1"/>
              <a:t>or</a:t>
            </a:r>
            <a:r>
              <a:rPr lang="pl-PL" sz="2400" dirty="0"/>
              <a:t> </a:t>
            </a:r>
            <a:r>
              <a:rPr lang="pl-PL" sz="2400" dirty="0" err="1"/>
              <a:t>method</a:t>
            </a:r>
            <a:r>
              <a:rPr lang="pl-PL" sz="2400" dirty="0"/>
              <a:t>) in </a:t>
            </a:r>
            <a:r>
              <a:rPr lang="pl-PL" sz="2400" dirty="0" err="1"/>
              <a:t>controller</a:t>
            </a:r>
            <a:r>
              <a:rPr lang="pl-PL" sz="2400" dirty="0"/>
              <a:t> </a:t>
            </a:r>
            <a:r>
              <a:rPr lang="pl-PL" sz="2400" dirty="0" err="1"/>
              <a:t>which</a:t>
            </a:r>
            <a:r>
              <a:rPr lang="pl-PL" sz="2400" dirty="0"/>
              <a:t> </a:t>
            </a:r>
            <a:r>
              <a:rPr lang="pl-PL" sz="2400" dirty="0" err="1"/>
              <a:t>will</a:t>
            </a:r>
            <a:r>
              <a:rPr lang="pl-PL" sz="2400" dirty="0"/>
              <a:t> handle the </a:t>
            </a:r>
            <a:r>
              <a:rPr lang="pl-PL" sz="2400" dirty="0" err="1"/>
              <a:t>respective</a:t>
            </a:r>
            <a:r>
              <a:rPr lang="pl-PL" sz="2400" dirty="0"/>
              <a:t> </a:t>
            </a:r>
            <a:r>
              <a:rPr lang="pl-PL" sz="2400" dirty="0" err="1"/>
              <a:t>request</a:t>
            </a:r>
            <a:endParaRPr lang="pl-PL" sz="2400" dirty="0"/>
          </a:p>
          <a:p>
            <a:pPr>
              <a:lnSpc>
                <a:spcPct val="150000"/>
              </a:lnSpc>
            </a:pPr>
            <a:r>
              <a:rPr lang="pl-PL" sz="2400" dirty="0"/>
              <a:t>The </a:t>
            </a:r>
            <a:r>
              <a:rPr lang="pl-PL" sz="2400" dirty="0" err="1"/>
              <a:t>annotation</a:t>
            </a:r>
            <a:r>
              <a:rPr lang="pl-PL" sz="2400" dirty="0"/>
              <a:t> </a:t>
            </a:r>
            <a:r>
              <a:rPr lang="pl-PL" sz="2400" dirty="0" err="1"/>
              <a:t>can</a:t>
            </a:r>
            <a:r>
              <a:rPr lang="pl-PL" sz="2400" dirty="0"/>
              <a:t> be applied </a:t>
            </a:r>
            <a:r>
              <a:rPr lang="pl-PL" sz="2400" dirty="0" err="1"/>
              <a:t>both</a:t>
            </a:r>
            <a:r>
              <a:rPr lang="pl-PL" sz="2400" dirty="0"/>
              <a:t> </a:t>
            </a:r>
            <a:r>
              <a:rPr lang="pl-PL" sz="2400" dirty="0" err="1"/>
              <a:t>at</a:t>
            </a:r>
            <a:r>
              <a:rPr lang="pl-PL" sz="2400" dirty="0"/>
              <a:t> </a:t>
            </a:r>
            <a:r>
              <a:rPr lang="pl-PL" sz="2400" dirty="0" err="1"/>
              <a:t>class</a:t>
            </a:r>
            <a:r>
              <a:rPr lang="pl-PL" sz="2400" dirty="0"/>
              <a:t> and </a:t>
            </a:r>
            <a:r>
              <a:rPr lang="pl-PL" sz="2400" dirty="0" err="1"/>
              <a:t>method</a:t>
            </a:r>
            <a:r>
              <a:rPr lang="pl-PL" sz="2400" dirty="0"/>
              <a:t> </a:t>
            </a:r>
            <a:r>
              <a:rPr lang="pl-PL" sz="2400" dirty="0" err="1"/>
              <a:t>level</a:t>
            </a:r>
            <a:endParaRPr lang="pl-PL" sz="2400" dirty="0"/>
          </a:p>
          <a:p>
            <a:pPr>
              <a:lnSpc>
                <a:spcPct val="150000"/>
              </a:lnSpc>
            </a:pPr>
            <a:r>
              <a:rPr lang="pl-PL" sz="2400" dirty="0"/>
              <a:t>In </a:t>
            </a:r>
            <a:r>
              <a:rPr lang="pl-PL" sz="2400" dirty="0" err="1"/>
              <a:t>class</a:t>
            </a:r>
            <a:r>
              <a:rPr lang="pl-PL" sz="2400" dirty="0"/>
              <a:t> </a:t>
            </a:r>
            <a:r>
              <a:rPr lang="pl-PL" sz="2400" dirty="0" err="1"/>
              <a:t>level</a:t>
            </a:r>
            <a:r>
              <a:rPr lang="pl-PL" sz="2400" dirty="0"/>
              <a:t> we </a:t>
            </a:r>
            <a:r>
              <a:rPr lang="pl-PL" sz="2400" dirty="0" err="1"/>
              <a:t>can</a:t>
            </a:r>
            <a:r>
              <a:rPr lang="pl-PL" sz="2400" dirty="0"/>
              <a:t> map the URL of the </a:t>
            </a:r>
            <a:r>
              <a:rPr lang="pl-PL" sz="2400" dirty="0" err="1"/>
              <a:t>request</a:t>
            </a:r>
            <a:endParaRPr lang="pl-PL" sz="2400" dirty="0"/>
          </a:p>
          <a:p>
            <a:pPr>
              <a:lnSpc>
                <a:spcPct val="150000"/>
              </a:lnSpc>
            </a:pPr>
            <a:r>
              <a:rPr lang="pl-PL" sz="2400" dirty="0"/>
              <a:t>In </a:t>
            </a:r>
            <a:r>
              <a:rPr lang="pl-PL" sz="2400" dirty="0" err="1"/>
              <a:t>method</a:t>
            </a:r>
            <a:r>
              <a:rPr lang="pl-PL" sz="2400" dirty="0"/>
              <a:t> </a:t>
            </a:r>
            <a:r>
              <a:rPr lang="pl-PL" sz="2400" dirty="0" err="1"/>
              <a:t>level</a:t>
            </a:r>
            <a:r>
              <a:rPr lang="pl-PL" sz="2400" dirty="0"/>
              <a:t> we </a:t>
            </a:r>
            <a:r>
              <a:rPr lang="pl-PL" sz="2400" dirty="0" err="1"/>
              <a:t>can</a:t>
            </a:r>
            <a:r>
              <a:rPr lang="pl-PL" sz="2400" dirty="0"/>
              <a:t> map the </a:t>
            </a:r>
            <a:r>
              <a:rPr lang="pl-PL" sz="2400" dirty="0" err="1"/>
              <a:t>url</a:t>
            </a:r>
            <a:r>
              <a:rPr lang="pl-PL" sz="2400" dirty="0"/>
              <a:t> as </a:t>
            </a:r>
            <a:r>
              <a:rPr lang="pl-PL" sz="2400" dirty="0" err="1"/>
              <a:t>well</a:t>
            </a:r>
            <a:r>
              <a:rPr lang="pl-PL" sz="2400" dirty="0"/>
              <a:t> as HTTP </a:t>
            </a:r>
            <a:r>
              <a:rPr lang="pl-PL" sz="2400" dirty="0" err="1"/>
              <a:t>request</a:t>
            </a:r>
            <a:r>
              <a:rPr lang="pl-PL" sz="2400" dirty="0"/>
              <a:t> </a:t>
            </a:r>
            <a:r>
              <a:rPr lang="pl-PL" sz="2400" dirty="0" err="1"/>
              <a:t>method</a:t>
            </a:r>
            <a:endParaRPr lang="pl-PL" sz="2400" dirty="0"/>
          </a:p>
          <a:p>
            <a:pPr>
              <a:lnSpc>
                <a:spcPct val="150000"/>
              </a:lnSpc>
            </a:pPr>
            <a:r>
              <a:rPr lang="pl-PL" sz="2400" dirty="0" err="1"/>
              <a:t>Use</a:t>
            </a:r>
            <a:r>
              <a:rPr lang="pl-PL" sz="2400" dirty="0"/>
              <a:t> of </a:t>
            </a:r>
            <a:r>
              <a:rPr lang="pl-PL" sz="2400" dirty="0" err="1"/>
              <a:t>wildcard</a:t>
            </a:r>
            <a:r>
              <a:rPr lang="pl-PL" sz="2400" dirty="0"/>
              <a:t> </a:t>
            </a:r>
            <a:r>
              <a:rPr lang="pl-PL" sz="2400" dirty="0" err="1"/>
              <a:t>characters</a:t>
            </a:r>
            <a:r>
              <a:rPr lang="pl-PL" sz="2400" dirty="0"/>
              <a:t> (*) for </a:t>
            </a:r>
            <a:r>
              <a:rPr lang="pl-PL" sz="2400" dirty="0" err="1"/>
              <a:t>path</a:t>
            </a:r>
            <a:r>
              <a:rPr lang="pl-PL" sz="2400" dirty="0"/>
              <a:t> </a:t>
            </a:r>
            <a:r>
              <a:rPr lang="pl-PL" sz="2400" dirty="0" err="1"/>
              <a:t>pattern</a:t>
            </a:r>
            <a:r>
              <a:rPr lang="pl-PL" sz="2400" dirty="0"/>
              <a:t> </a:t>
            </a:r>
            <a:r>
              <a:rPr lang="pl-PL" sz="2400" dirty="0" err="1"/>
              <a:t>matching</a:t>
            </a:r>
            <a:endParaRPr lang="pl-PL" sz="2400" dirty="0"/>
          </a:p>
        </p:txBody>
      </p:sp>
      <p:sp>
        <p:nvSpPr>
          <p:cNvPr id="3" name="Title 2"/>
          <p:cNvSpPr>
            <a:spLocks noGrp="1"/>
          </p:cNvSpPr>
          <p:nvPr>
            <p:ph type="title"/>
          </p:nvPr>
        </p:nvSpPr>
        <p:spPr/>
        <p:txBody>
          <a:bodyPr/>
          <a:lstStyle/>
          <a:p>
            <a:r>
              <a:rPr lang="pl-PL" dirty="0"/>
              <a:t>Spring </a:t>
            </a:r>
            <a:r>
              <a:rPr lang="pl-PL" dirty="0" err="1"/>
              <a:t>Controllers</a:t>
            </a:r>
            <a:r>
              <a:rPr lang="pl-PL" dirty="0"/>
              <a:t> - @</a:t>
            </a:r>
            <a:r>
              <a:rPr lang="pl-PL" dirty="0" err="1"/>
              <a:t>RequestMapping</a:t>
            </a:r>
            <a:r>
              <a:rPr lang="pl-PL" dirty="0"/>
              <a:t> </a:t>
            </a:r>
            <a:r>
              <a:rPr lang="pl-PL" dirty="0" err="1"/>
              <a:t>annotation</a:t>
            </a:r>
            <a:endParaRPr lang="en-US" dirty="0"/>
          </a:p>
        </p:txBody>
      </p:sp>
    </p:spTree>
    <p:extLst>
      <p:ext uri="{BB962C8B-B14F-4D97-AF65-F5344CB8AC3E}">
        <p14:creationId xmlns:p14="http://schemas.microsoft.com/office/powerpoint/2010/main" xmlns="" val="2966386175"/>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pl-PL" dirty="0"/>
              <a:t>Spring </a:t>
            </a:r>
            <a:r>
              <a:rPr lang="pl-PL" dirty="0" err="1"/>
              <a:t>Controllers</a:t>
            </a:r>
            <a:r>
              <a:rPr lang="pl-PL" dirty="0"/>
              <a:t> - @</a:t>
            </a:r>
            <a:r>
              <a:rPr lang="pl-PL" dirty="0" err="1"/>
              <a:t>RequestMapping</a:t>
            </a:r>
            <a:r>
              <a:rPr lang="pl-PL" dirty="0"/>
              <a:t> </a:t>
            </a:r>
            <a:r>
              <a:rPr lang="pl-PL" dirty="0" err="1"/>
              <a:t>annotation</a:t>
            </a:r>
            <a:endParaRPr lang="en-US" dirty="0"/>
          </a:p>
        </p:txBody>
      </p:sp>
      <p:pic>
        <p:nvPicPr>
          <p:cNvPr id="4" name="Picture 2"/>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25067" y="1844824"/>
            <a:ext cx="9986202" cy="33843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765318603"/>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pl-PL" dirty="0">
                <a:solidFill>
                  <a:schemeClr val="tx2"/>
                </a:solidFill>
              </a:rPr>
              <a:t>@</a:t>
            </a:r>
            <a:r>
              <a:rPr lang="pl-PL" dirty="0" err="1">
                <a:solidFill>
                  <a:schemeClr val="tx2"/>
                </a:solidFill>
              </a:rPr>
              <a:t>RequestParam</a:t>
            </a:r>
            <a:r>
              <a:rPr lang="pl-PL" dirty="0">
                <a:solidFill>
                  <a:schemeClr val="tx2"/>
                </a:solidFill>
              </a:rPr>
              <a:t> </a:t>
            </a:r>
            <a:r>
              <a:rPr lang="pl-PL" dirty="0" err="1">
                <a:solidFill>
                  <a:schemeClr val="tx2"/>
                </a:solidFill>
              </a:rPr>
              <a:t>annotation</a:t>
            </a:r>
            <a:r>
              <a:rPr lang="pl-PL" dirty="0">
                <a:solidFill>
                  <a:schemeClr val="tx2"/>
                </a:solidFill>
              </a:rPr>
              <a:t> </a:t>
            </a:r>
            <a:r>
              <a:rPr lang="pl-PL" dirty="0" err="1">
                <a:solidFill>
                  <a:schemeClr val="tx2"/>
                </a:solidFill>
              </a:rPr>
              <a:t>is</a:t>
            </a:r>
            <a:r>
              <a:rPr lang="pl-PL" dirty="0">
                <a:solidFill>
                  <a:schemeClr val="tx2"/>
                </a:solidFill>
              </a:rPr>
              <a:t> </a:t>
            </a:r>
            <a:r>
              <a:rPr lang="pl-PL" dirty="0" err="1">
                <a:solidFill>
                  <a:schemeClr val="tx2"/>
                </a:solidFill>
              </a:rPr>
              <a:t>used</a:t>
            </a:r>
            <a:r>
              <a:rPr lang="pl-PL" dirty="0">
                <a:solidFill>
                  <a:schemeClr val="tx2"/>
                </a:solidFill>
              </a:rPr>
              <a:t> to bind </a:t>
            </a:r>
            <a:r>
              <a:rPr lang="pl-PL" dirty="0" err="1">
                <a:solidFill>
                  <a:schemeClr val="tx2"/>
                </a:solidFill>
              </a:rPr>
              <a:t>request</a:t>
            </a:r>
            <a:r>
              <a:rPr lang="pl-PL" dirty="0">
                <a:solidFill>
                  <a:schemeClr val="tx2"/>
                </a:solidFill>
              </a:rPr>
              <a:t> </a:t>
            </a:r>
            <a:r>
              <a:rPr lang="pl-PL" dirty="0" err="1">
                <a:solidFill>
                  <a:schemeClr val="tx2"/>
                </a:solidFill>
              </a:rPr>
              <a:t>parameter</a:t>
            </a:r>
            <a:r>
              <a:rPr lang="pl-PL" dirty="0">
                <a:solidFill>
                  <a:schemeClr val="tx2"/>
                </a:solidFill>
              </a:rPr>
              <a:t> to a </a:t>
            </a:r>
            <a:r>
              <a:rPr lang="pl-PL" dirty="0" err="1">
                <a:solidFill>
                  <a:schemeClr val="tx2"/>
                </a:solidFill>
              </a:rPr>
              <a:t>variable</a:t>
            </a:r>
            <a:r>
              <a:rPr lang="pl-PL" dirty="0">
                <a:solidFill>
                  <a:schemeClr val="tx2"/>
                </a:solidFill>
              </a:rPr>
              <a:t> in </a:t>
            </a:r>
            <a:r>
              <a:rPr lang="pl-PL" dirty="0" err="1">
                <a:solidFill>
                  <a:schemeClr val="tx2"/>
                </a:solidFill>
              </a:rPr>
              <a:t>method</a:t>
            </a:r>
            <a:r>
              <a:rPr lang="pl-PL" dirty="0">
                <a:solidFill>
                  <a:schemeClr val="tx2"/>
                </a:solidFill>
              </a:rPr>
              <a:t> </a:t>
            </a:r>
            <a:r>
              <a:rPr lang="pl-PL" dirty="0" err="1">
                <a:solidFill>
                  <a:schemeClr val="tx2"/>
                </a:solidFill>
              </a:rPr>
              <a:t>scope</a:t>
            </a:r>
            <a:endParaRPr lang="pl-PL" dirty="0">
              <a:solidFill>
                <a:schemeClr val="tx2"/>
              </a:solidFill>
            </a:endParaRPr>
          </a:p>
          <a:p>
            <a:endParaRPr lang="pl-PL" dirty="0">
              <a:latin typeface="Arial Narrow" pitchFamily="34" charset="0"/>
            </a:endParaRPr>
          </a:p>
          <a:p>
            <a:endParaRPr lang="pl-PL" dirty="0" smtClean="0">
              <a:latin typeface="Arial Narrow" pitchFamily="34" charset="0"/>
            </a:endParaRPr>
          </a:p>
          <a:p>
            <a:endParaRPr lang="pl-PL" dirty="0">
              <a:latin typeface="Arial Narrow" pitchFamily="34" charset="0"/>
            </a:endParaRPr>
          </a:p>
          <a:p>
            <a:endParaRPr lang="pl-PL" dirty="0" smtClean="0">
              <a:latin typeface="Arial Narrow" pitchFamily="34" charset="0"/>
            </a:endParaRPr>
          </a:p>
          <a:p>
            <a:endParaRPr lang="pl-PL" dirty="0">
              <a:latin typeface="Arial Narrow" pitchFamily="34" charset="0"/>
            </a:endParaRPr>
          </a:p>
          <a:p>
            <a:endParaRPr lang="pl-PL" dirty="0" smtClean="0">
              <a:latin typeface="Arial Narrow" pitchFamily="34" charset="0"/>
            </a:endParaRPr>
          </a:p>
          <a:p>
            <a:endParaRPr lang="pl-PL" dirty="0">
              <a:latin typeface="Arial Narrow" pitchFamily="34" charset="0"/>
            </a:endParaRPr>
          </a:p>
          <a:p>
            <a:endParaRPr lang="pl-PL" dirty="0">
              <a:latin typeface="Arial Narrow" pitchFamily="34" charset="0"/>
            </a:endParaRPr>
          </a:p>
          <a:p>
            <a:endParaRPr lang="pl-PL" dirty="0">
              <a:latin typeface="Arial Narrow" pitchFamily="34" charset="0"/>
            </a:endParaRPr>
          </a:p>
          <a:p>
            <a:r>
              <a:rPr lang="pl-PL" dirty="0">
                <a:latin typeface="Arial Narrow" pitchFamily="34" charset="0"/>
              </a:rPr>
              <a:t>In </a:t>
            </a:r>
            <a:r>
              <a:rPr lang="pl-PL" dirty="0" err="1">
                <a:latin typeface="Arial Narrow" pitchFamily="34" charset="0"/>
              </a:rPr>
              <a:t>above</a:t>
            </a:r>
            <a:r>
              <a:rPr lang="pl-PL" dirty="0">
                <a:latin typeface="Arial Narrow" pitchFamily="34" charset="0"/>
              </a:rPr>
              <a:t> </a:t>
            </a:r>
            <a:r>
              <a:rPr lang="pl-PL" dirty="0" err="1">
                <a:latin typeface="Arial Narrow" pitchFamily="34" charset="0"/>
              </a:rPr>
              <a:t>example</a:t>
            </a:r>
            <a:r>
              <a:rPr lang="pl-PL" dirty="0">
                <a:latin typeface="Arial Narrow" pitchFamily="34" charset="0"/>
              </a:rPr>
              <a:t> </a:t>
            </a:r>
            <a:r>
              <a:rPr lang="pl-PL" dirty="0" err="1">
                <a:latin typeface="Arial Narrow" pitchFamily="34" charset="0"/>
              </a:rPr>
              <a:t>value</a:t>
            </a:r>
            <a:r>
              <a:rPr lang="pl-PL" dirty="0">
                <a:latin typeface="Arial Narrow" pitchFamily="34" charset="0"/>
              </a:rPr>
              <a:t> from </a:t>
            </a:r>
            <a:r>
              <a:rPr lang="pl-PL" dirty="0" err="1">
                <a:latin typeface="Arial Narrow" pitchFamily="34" charset="0"/>
              </a:rPr>
              <a:t>parameter</a:t>
            </a:r>
            <a:r>
              <a:rPr lang="pl-PL" dirty="0">
                <a:latin typeface="Arial Narrow" pitchFamily="34" charset="0"/>
              </a:rPr>
              <a:t> „</a:t>
            </a:r>
            <a:r>
              <a:rPr lang="pl-PL" dirty="0" err="1">
                <a:latin typeface="Arial Narrow" pitchFamily="34" charset="0"/>
              </a:rPr>
              <a:t>name</a:t>
            </a:r>
            <a:r>
              <a:rPr lang="pl-PL" dirty="0">
                <a:latin typeface="Arial Narrow" pitchFamily="34" charset="0"/>
              </a:rPr>
              <a:t>” </a:t>
            </a:r>
            <a:r>
              <a:rPr lang="pl-PL" dirty="0" err="1">
                <a:latin typeface="Arial Narrow" pitchFamily="34" charset="0"/>
              </a:rPr>
              <a:t>is</a:t>
            </a:r>
            <a:r>
              <a:rPr lang="pl-PL" dirty="0">
                <a:latin typeface="Arial Narrow" pitchFamily="34" charset="0"/>
              </a:rPr>
              <a:t> </a:t>
            </a:r>
            <a:r>
              <a:rPr lang="pl-PL" dirty="0" err="1">
                <a:latin typeface="Arial Narrow" pitchFamily="34" charset="0"/>
              </a:rPr>
              <a:t>bound</a:t>
            </a:r>
            <a:r>
              <a:rPr lang="pl-PL" dirty="0">
                <a:latin typeface="Arial Narrow" pitchFamily="34" charset="0"/>
              </a:rPr>
              <a:t> to </a:t>
            </a:r>
            <a:r>
              <a:rPr lang="pl-PL" dirty="0" err="1">
                <a:latin typeface="Arial Narrow" pitchFamily="34" charset="0"/>
              </a:rPr>
              <a:t>name</a:t>
            </a:r>
            <a:r>
              <a:rPr lang="pl-PL" dirty="0">
                <a:latin typeface="Arial Narrow" pitchFamily="34" charset="0"/>
              </a:rPr>
              <a:t> </a:t>
            </a:r>
            <a:r>
              <a:rPr lang="pl-PL" dirty="0" err="1">
                <a:latin typeface="Arial Narrow" pitchFamily="34" charset="0"/>
              </a:rPr>
              <a:t>variable</a:t>
            </a:r>
            <a:r>
              <a:rPr lang="pl-PL" dirty="0">
                <a:latin typeface="Arial Narrow" pitchFamily="34" charset="0"/>
              </a:rPr>
              <a:t>:</a:t>
            </a:r>
          </a:p>
          <a:p>
            <a:r>
              <a:rPr lang="pl-PL" dirty="0">
                <a:latin typeface="Arial Narrow" pitchFamily="34" charset="0"/>
              </a:rPr>
              <a:t>	</a:t>
            </a:r>
            <a:r>
              <a:rPr lang="pl-PL" dirty="0" err="1">
                <a:latin typeface="Arial Narrow" pitchFamily="34" charset="0"/>
              </a:rPr>
              <a:t>Example</a:t>
            </a:r>
            <a:r>
              <a:rPr lang="pl-PL" dirty="0">
                <a:latin typeface="Arial Narrow" pitchFamily="34" charset="0"/>
              </a:rPr>
              <a:t> </a:t>
            </a:r>
            <a:r>
              <a:rPr lang="pl-PL" dirty="0" err="1">
                <a:latin typeface="Arial Narrow" pitchFamily="34" charset="0"/>
              </a:rPr>
              <a:t>request</a:t>
            </a:r>
            <a:r>
              <a:rPr lang="pl-PL" dirty="0">
                <a:latin typeface="Arial Narrow" pitchFamily="34" charset="0"/>
              </a:rPr>
              <a:t>:	</a:t>
            </a:r>
            <a:r>
              <a:rPr lang="pl-PL" i="1" dirty="0">
                <a:solidFill>
                  <a:schemeClr val="tx2"/>
                </a:solidFill>
                <a:latin typeface="Arial Narrow" pitchFamily="34" charset="0"/>
              </a:rPr>
              <a:t>http://localhost:8080/</a:t>
            </a:r>
            <a:r>
              <a:rPr lang="pl-PL" b="1" i="1" dirty="0">
                <a:solidFill>
                  <a:schemeClr val="tx2"/>
                </a:solidFill>
                <a:latin typeface="Arial Narrow" pitchFamily="34" charset="0"/>
              </a:rPr>
              <a:t>hi?name=John</a:t>
            </a:r>
          </a:p>
          <a:p>
            <a:r>
              <a:rPr lang="pl-PL" dirty="0">
                <a:latin typeface="Arial Narrow" pitchFamily="34" charset="0"/>
              </a:rPr>
              <a:t>	String </a:t>
            </a:r>
            <a:r>
              <a:rPr lang="pl-PL" dirty="0" err="1">
                <a:latin typeface="Arial Narrow" pitchFamily="34" charset="0"/>
              </a:rPr>
              <a:t>name</a:t>
            </a:r>
            <a:r>
              <a:rPr lang="pl-PL" dirty="0">
                <a:latin typeface="Arial Narrow" pitchFamily="34" charset="0"/>
              </a:rPr>
              <a:t> </a:t>
            </a:r>
            <a:r>
              <a:rPr lang="pl-PL" dirty="0" err="1">
                <a:latin typeface="Arial Narrow" pitchFamily="34" charset="0"/>
              </a:rPr>
              <a:t>value</a:t>
            </a:r>
            <a:r>
              <a:rPr lang="pl-PL" dirty="0">
                <a:latin typeface="Arial Narrow" pitchFamily="34" charset="0"/>
              </a:rPr>
              <a:t>: 	</a:t>
            </a:r>
            <a:r>
              <a:rPr lang="pl-PL" b="1" i="1" dirty="0">
                <a:solidFill>
                  <a:schemeClr val="tx2"/>
                </a:solidFill>
                <a:latin typeface="Arial Narrow" pitchFamily="34" charset="0"/>
              </a:rPr>
              <a:t>John</a:t>
            </a:r>
          </a:p>
          <a:p>
            <a:endParaRPr lang="pl-PL" dirty="0">
              <a:latin typeface="Arial Narrow" pitchFamily="34" charset="0"/>
            </a:endParaRPr>
          </a:p>
          <a:p>
            <a:endParaRPr lang="en-US" dirty="0"/>
          </a:p>
        </p:txBody>
      </p:sp>
      <p:sp>
        <p:nvSpPr>
          <p:cNvPr id="3" name="Title 2"/>
          <p:cNvSpPr>
            <a:spLocks noGrp="1"/>
          </p:cNvSpPr>
          <p:nvPr>
            <p:ph type="title"/>
          </p:nvPr>
        </p:nvSpPr>
        <p:spPr/>
        <p:txBody>
          <a:bodyPr/>
          <a:lstStyle/>
          <a:p>
            <a:r>
              <a:rPr lang="pl-PL" dirty="0"/>
              <a:t>Spring </a:t>
            </a:r>
            <a:r>
              <a:rPr lang="pl-PL" dirty="0" err="1"/>
              <a:t>Controllers</a:t>
            </a:r>
            <a:r>
              <a:rPr lang="pl-PL" dirty="0"/>
              <a:t> - @</a:t>
            </a:r>
            <a:r>
              <a:rPr lang="pl-PL" dirty="0" err="1"/>
              <a:t>RequestParam</a:t>
            </a:r>
            <a:r>
              <a:rPr lang="pl-PL" dirty="0"/>
              <a:t> </a:t>
            </a:r>
            <a:r>
              <a:rPr lang="pl-PL" dirty="0" err="1"/>
              <a:t>annotation</a:t>
            </a:r>
            <a:endParaRPr lang="en-US" dirty="0"/>
          </a:p>
        </p:txBody>
      </p:sp>
      <p:pic>
        <p:nvPicPr>
          <p:cNvPr id="4"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76995" y="3212976"/>
            <a:ext cx="11252917" cy="244827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839066515"/>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pl-PL" sz="2400" dirty="0">
                <a:solidFill>
                  <a:schemeClr val="tx2"/>
                </a:solidFill>
              </a:rPr>
              <a:t>@</a:t>
            </a:r>
            <a:r>
              <a:rPr lang="pl-PL" sz="2400" dirty="0" err="1">
                <a:solidFill>
                  <a:schemeClr val="tx2"/>
                </a:solidFill>
              </a:rPr>
              <a:t>ModelAttribute</a:t>
            </a:r>
            <a:r>
              <a:rPr lang="pl-PL" sz="2400" dirty="0">
                <a:solidFill>
                  <a:schemeClr val="tx2"/>
                </a:solidFill>
              </a:rPr>
              <a:t> </a:t>
            </a:r>
            <a:r>
              <a:rPr lang="pl-PL" sz="2400" dirty="0" err="1">
                <a:solidFill>
                  <a:schemeClr val="tx2"/>
                </a:solidFill>
              </a:rPr>
              <a:t>can</a:t>
            </a:r>
            <a:r>
              <a:rPr lang="pl-PL" sz="2400" dirty="0">
                <a:solidFill>
                  <a:schemeClr val="tx2"/>
                </a:solidFill>
              </a:rPr>
              <a:t> be </a:t>
            </a:r>
            <a:r>
              <a:rPr lang="pl-PL" sz="2400" dirty="0" err="1">
                <a:solidFill>
                  <a:schemeClr val="tx2"/>
                </a:solidFill>
              </a:rPr>
              <a:t>used</a:t>
            </a:r>
            <a:r>
              <a:rPr lang="pl-PL" sz="2400" dirty="0">
                <a:solidFill>
                  <a:schemeClr val="tx2"/>
                </a:solidFill>
              </a:rPr>
              <a:t> to map </a:t>
            </a:r>
            <a:r>
              <a:rPr lang="pl-PL" sz="2400" dirty="0" err="1">
                <a:solidFill>
                  <a:schemeClr val="tx2"/>
                </a:solidFill>
              </a:rPr>
              <a:t>method</a:t>
            </a:r>
            <a:r>
              <a:rPr lang="pl-PL" sz="2400" dirty="0">
                <a:solidFill>
                  <a:schemeClr val="tx2"/>
                </a:solidFill>
              </a:rPr>
              <a:t> </a:t>
            </a:r>
            <a:r>
              <a:rPr lang="pl-PL" sz="2400" dirty="0" err="1">
                <a:solidFill>
                  <a:schemeClr val="tx2"/>
                </a:solidFill>
              </a:rPr>
              <a:t>parameter</a:t>
            </a:r>
            <a:r>
              <a:rPr lang="pl-PL" sz="2400" dirty="0">
                <a:solidFill>
                  <a:schemeClr val="tx2"/>
                </a:solidFill>
              </a:rPr>
              <a:t> to </a:t>
            </a:r>
            <a:r>
              <a:rPr lang="pl-PL" sz="2400" dirty="0" err="1">
                <a:solidFill>
                  <a:schemeClr val="tx2"/>
                </a:solidFill>
              </a:rPr>
              <a:t>an</a:t>
            </a:r>
            <a:r>
              <a:rPr lang="pl-PL" sz="2400" dirty="0">
                <a:solidFill>
                  <a:schemeClr val="tx2"/>
                </a:solidFill>
              </a:rPr>
              <a:t> </a:t>
            </a:r>
            <a:r>
              <a:rPr lang="pl-PL" sz="2400" dirty="0" err="1">
                <a:solidFill>
                  <a:schemeClr val="tx2"/>
                </a:solidFill>
              </a:rPr>
              <a:t>attribute</a:t>
            </a:r>
            <a:r>
              <a:rPr lang="pl-PL" sz="2400" dirty="0">
                <a:solidFill>
                  <a:schemeClr val="tx2"/>
                </a:solidFill>
              </a:rPr>
              <a:t> in a model</a:t>
            </a:r>
          </a:p>
          <a:p>
            <a:r>
              <a:rPr lang="pl-PL" sz="2400" dirty="0" err="1">
                <a:solidFill>
                  <a:schemeClr val="tx2"/>
                </a:solidFill>
              </a:rPr>
              <a:t>Usually</a:t>
            </a:r>
            <a:r>
              <a:rPr lang="pl-PL" sz="2400" dirty="0">
                <a:solidFill>
                  <a:schemeClr val="tx2"/>
                </a:solidFill>
              </a:rPr>
              <a:t> </a:t>
            </a:r>
            <a:r>
              <a:rPr lang="pl-PL" sz="2400" dirty="0" err="1">
                <a:solidFill>
                  <a:schemeClr val="tx2"/>
                </a:solidFill>
              </a:rPr>
              <a:t>used</a:t>
            </a:r>
            <a:r>
              <a:rPr lang="pl-PL" sz="2400" dirty="0">
                <a:solidFill>
                  <a:schemeClr val="tx2"/>
                </a:solidFill>
              </a:rPr>
              <a:t> </a:t>
            </a:r>
            <a:r>
              <a:rPr lang="pl-PL" sz="2400" dirty="0" err="1">
                <a:solidFill>
                  <a:schemeClr val="tx2"/>
                </a:solidFill>
              </a:rPr>
              <a:t>when</a:t>
            </a:r>
            <a:r>
              <a:rPr lang="pl-PL" sz="2400" dirty="0">
                <a:solidFill>
                  <a:schemeClr val="tx2"/>
                </a:solidFill>
              </a:rPr>
              <a:t> </a:t>
            </a:r>
            <a:r>
              <a:rPr lang="pl-PL" sz="2400" dirty="0" err="1">
                <a:solidFill>
                  <a:schemeClr val="tx2"/>
                </a:solidFill>
              </a:rPr>
              <a:t>processing</a:t>
            </a:r>
            <a:r>
              <a:rPr lang="pl-PL" sz="2400" dirty="0">
                <a:solidFill>
                  <a:schemeClr val="tx2"/>
                </a:solidFill>
              </a:rPr>
              <a:t> </a:t>
            </a:r>
            <a:r>
              <a:rPr lang="pl-PL" sz="2400" dirty="0" err="1">
                <a:solidFill>
                  <a:schemeClr val="tx2"/>
                </a:solidFill>
              </a:rPr>
              <a:t>forms</a:t>
            </a:r>
            <a:endParaRPr lang="pl-PL" sz="2400" dirty="0">
              <a:solidFill>
                <a:schemeClr val="tx2"/>
              </a:solidFill>
            </a:endParaRPr>
          </a:p>
          <a:p>
            <a:endParaRPr lang="pl-PL" sz="2000" dirty="0" smtClean="0">
              <a:solidFill>
                <a:schemeClr val="tx2"/>
              </a:solidFill>
            </a:endParaRPr>
          </a:p>
          <a:p>
            <a:endParaRPr lang="pl-PL" sz="2000" dirty="0">
              <a:solidFill>
                <a:schemeClr val="tx2"/>
              </a:solidFill>
            </a:endParaRPr>
          </a:p>
          <a:p>
            <a:endParaRPr lang="pl-PL" sz="2000" dirty="0">
              <a:solidFill>
                <a:schemeClr val="tx2"/>
              </a:solidFill>
            </a:endParaRPr>
          </a:p>
          <a:p>
            <a:endParaRPr lang="pl-PL" sz="2000" dirty="0" smtClean="0">
              <a:solidFill>
                <a:schemeClr val="tx2"/>
              </a:solidFill>
            </a:endParaRPr>
          </a:p>
          <a:p>
            <a:endParaRPr lang="pl-PL" sz="2000" dirty="0">
              <a:solidFill>
                <a:schemeClr val="tx2"/>
              </a:solidFill>
            </a:endParaRPr>
          </a:p>
          <a:p>
            <a:endParaRPr lang="pl-PL" sz="2000" dirty="0">
              <a:solidFill>
                <a:schemeClr val="tx2"/>
              </a:solidFill>
            </a:endParaRPr>
          </a:p>
          <a:p>
            <a:r>
              <a:rPr lang="pl-PL" sz="2400" dirty="0">
                <a:solidFill>
                  <a:schemeClr val="tx2"/>
                </a:solidFill>
              </a:rPr>
              <a:t>In </a:t>
            </a:r>
            <a:r>
              <a:rPr lang="pl-PL" sz="2400" dirty="0" err="1">
                <a:solidFill>
                  <a:schemeClr val="tx2"/>
                </a:solidFill>
              </a:rPr>
              <a:t>above</a:t>
            </a:r>
            <a:r>
              <a:rPr lang="pl-PL" sz="2400" dirty="0">
                <a:solidFill>
                  <a:schemeClr val="tx2"/>
                </a:solidFill>
              </a:rPr>
              <a:t> </a:t>
            </a:r>
            <a:r>
              <a:rPr lang="pl-PL" sz="2400" dirty="0" err="1">
                <a:solidFill>
                  <a:schemeClr val="tx2"/>
                </a:solidFill>
              </a:rPr>
              <a:t>example</a:t>
            </a:r>
            <a:r>
              <a:rPr lang="pl-PL" sz="2400" dirty="0">
                <a:solidFill>
                  <a:schemeClr val="tx2"/>
                </a:solidFill>
              </a:rPr>
              <a:t> we </a:t>
            </a:r>
            <a:r>
              <a:rPr lang="pl-PL" sz="2400" dirty="0" err="1">
                <a:solidFill>
                  <a:schemeClr val="tx2"/>
                </a:solidFill>
              </a:rPr>
              <a:t>are</a:t>
            </a:r>
            <a:r>
              <a:rPr lang="pl-PL" sz="2400" dirty="0">
                <a:solidFill>
                  <a:schemeClr val="tx2"/>
                </a:solidFill>
              </a:rPr>
              <a:t> </a:t>
            </a:r>
            <a:r>
              <a:rPr lang="pl-PL" sz="2400" dirty="0" err="1">
                <a:solidFill>
                  <a:schemeClr val="tx2"/>
                </a:solidFill>
              </a:rPr>
              <a:t>passing</a:t>
            </a:r>
            <a:r>
              <a:rPr lang="pl-PL" sz="2400" dirty="0">
                <a:solidFill>
                  <a:schemeClr val="tx2"/>
                </a:solidFill>
              </a:rPr>
              <a:t> </a:t>
            </a:r>
            <a:r>
              <a:rPr lang="pl-PL" sz="2400" i="1" dirty="0">
                <a:solidFill>
                  <a:schemeClr val="tx2"/>
                </a:solidFill>
              </a:rPr>
              <a:t>User</a:t>
            </a:r>
            <a:r>
              <a:rPr lang="pl-PL" sz="2400" dirty="0">
                <a:solidFill>
                  <a:schemeClr val="tx2"/>
                </a:solidFill>
              </a:rPr>
              <a:t> </a:t>
            </a:r>
            <a:r>
              <a:rPr lang="pl-PL" sz="2400" dirty="0" err="1">
                <a:solidFill>
                  <a:schemeClr val="tx2"/>
                </a:solidFill>
              </a:rPr>
              <a:t>object</a:t>
            </a:r>
            <a:r>
              <a:rPr lang="pl-PL" sz="2400" dirty="0">
                <a:solidFill>
                  <a:schemeClr val="tx2"/>
                </a:solidFill>
              </a:rPr>
              <a:t> and </a:t>
            </a:r>
            <a:r>
              <a:rPr lang="pl-PL" sz="2400" dirty="0" err="1">
                <a:solidFill>
                  <a:schemeClr val="tx2"/>
                </a:solidFill>
              </a:rPr>
              <a:t>controller</a:t>
            </a:r>
            <a:r>
              <a:rPr lang="pl-PL" sz="2400" dirty="0">
                <a:solidFill>
                  <a:schemeClr val="tx2"/>
                </a:solidFill>
              </a:rPr>
              <a:t> </a:t>
            </a:r>
            <a:r>
              <a:rPr lang="pl-PL" sz="2400" dirty="0" err="1">
                <a:solidFill>
                  <a:schemeClr val="tx2"/>
                </a:solidFill>
              </a:rPr>
              <a:t>calls</a:t>
            </a:r>
            <a:r>
              <a:rPr lang="pl-PL" sz="2400" dirty="0">
                <a:solidFill>
                  <a:schemeClr val="tx2"/>
                </a:solidFill>
              </a:rPr>
              <a:t> </a:t>
            </a:r>
            <a:r>
              <a:rPr lang="pl-PL" sz="2400" dirty="0" err="1">
                <a:solidFill>
                  <a:schemeClr val="tx2"/>
                </a:solidFill>
              </a:rPr>
              <a:t>facade</a:t>
            </a:r>
            <a:r>
              <a:rPr lang="pl-PL" sz="2400" dirty="0">
                <a:solidFill>
                  <a:schemeClr val="tx2"/>
                </a:solidFill>
              </a:rPr>
              <a:t> </a:t>
            </a:r>
            <a:r>
              <a:rPr lang="pl-PL" sz="2400" dirty="0" err="1">
                <a:solidFill>
                  <a:schemeClr val="tx2"/>
                </a:solidFill>
              </a:rPr>
              <a:t>method</a:t>
            </a:r>
            <a:r>
              <a:rPr lang="pl-PL" sz="2400" dirty="0">
                <a:solidFill>
                  <a:schemeClr val="tx2"/>
                </a:solidFill>
              </a:rPr>
              <a:t> to </a:t>
            </a:r>
            <a:r>
              <a:rPr lang="pl-PL" sz="2400" dirty="0" err="1">
                <a:solidFill>
                  <a:schemeClr val="tx2"/>
                </a:solidFill>
              </a:rPr>
              <a:t>create</a:t>
            </a:r>
            <a:r>
              <a:rPr lang="pl-PL" sz="2400" dirty="0">
                <a:solidFill>
                  <a:schemeClr val="tx2"/>
                </a:solidFill>
              </a:rPr>
              <a:t> </a:t>
            </a:r>
            <a:r>
              <a:rPr lang="pl-PL" sz="2400" dirty="0" err="1">
                <a:solidFill>
                  <a:schemeClr val="tx2"/>
                </a:solidFill>
              </a:rPr>
              <a:t>new</a:t>
            </a:r>
            <a:r>
              <a:rPr lang="pl-PL" sz="2400" dirty="0">
                <a:solidFill>
                  <a:schemeClr val="tx2"/>
                </a:solidFill>
              </a:rPr>
              <a:t> </a:t>
            </a:r>
            <a:r>
              <a:rPr lang="pl-PL" sz="2400" dirty="0" err="1">
                <a:solidFill>
                  <a:schemeClr val="tx2"/>
                </a:solidFill>
              </a:rPr>
              <a:t>user</a:t>
            </a:r>
            <a:r>
              <a:rPr lang="pl-PL" sz="2400" dirty="0">
                <a:solidFill>
                  <a:schemeClr val="tx2"/>
                </a:solidFill>
              </a:rPr>
              <a:t> in model</a:t>
            </a:r>
          </a:p>
          <a:p>
            <a:r>
              <a:rPr lang="pl-PL" sz="2400" dirty="0" err="1">
                <a:solidFill>
                  <a:schemeClr val="tx2"/>
                </a:solidFill>
              </a:rPr>
              <a:t>Finally</a:t>
            </a:r>
            <a:r>
              <a:rPr lang="pl-PL" sz="2400" dirty="0">
                <a:solidFill>
                  <a:schemeClr val="tx2"/>
                </a:solidFill>
              </a:rPr>
              <a:t> </a:t>
            </a:r>
            <a:r>
              <a:rPr lang="pl-PL" sz="2400" dirty="0" err="1">
                <a:solidFill>
                  <a:schemeClr val="tx2"/>
                </a:solidFill>
              </a:rPr>
              <a:t>it</a:t>
            </a:r>
            <a:r>
              <a:rPr lang="pl-PL" sz="2400" dirty="0">
                <a:solidFill>
                  <a:schemeClr val="tx2"/>
                </a:solidFill>
              </a:rPr>
              <a:t> </a:t>
            </a:r>
            <a:r>
              <a:rPr lang="pl-PL" sz="2400" dirty="0" err="1">
                <a:solidFill>
                  <a:schemeClr val="tx2"/>
                </a:solidFill>
              </a:rPr>
              <a:t>returns</a:t>
            </a:r>
            <a:r>
              <a:rPr lang="pl-PL" sz="2400" dirty="0">
                <a:solidFill>
                  <a:schemeClr val="tx2"/>
                </a:solidFill>
              </a:rPr>
              <a:t> „</a:t>
            </a:r>
            <a:r>
              <a:rPr lang="pl-PL" sz="2400" i="1" dirty="0" err="1">
                <a:solidFill>
                  <a:schemeClr val="tx2"/>
                </a:solidFill>
              </a:rPr>
              <a:t>userCreated</a:t>
            </a:r>
            <a:r>
              <a:rPr lang="pl-PL" sz="2400" dirty="0">
                <a:solidFill>
                  <a:schemeClr val="tx2"/>
                </a:solidFill>
              </a:rPr>
              <a:t>” </a:t>
            </a:r>
            <a:r>
              <a:rPr lang="pl-PL" sz="2400" dirty="0" err="1">
                <a:solidFill>
                  <a:schemeClr val="tx2"/>
                </a:solidFill>
              </a:rPr>
              <a:t>view</a:t>
            </a:r>
            <a:r>
              <a:rPr lang="pl-PL" sz="2400" dirty="0">
                <a:solidFill>
                  <a:schemeClr val="tx2"/>
                </a:solidFill>
              </a:rPr>
              <a:t> with </a:t>
            </a:r>
            <a:r>
              <a:rPr lang="pl-PL" sz="2400" dirty="0" err="1">
                <a:solidFill>
                  <a:schemeClr val="tx2"/>
                </a:solidFill>
              </a:rPr>
              <a:t>appropriate</a:t>
            </a:r>
            <a:r>
              <a:rPr lang="pl-PL" sz="2400" dirty="0">
                <a:solidFill>
                  <a:schemeClr val="tx2"/>
                </a:solidFill>
              </a:rPr>
              <a:t> </a:t>
            </a:r>
            <a:r>
              <a:rPr lang="pl-PL" sz="2400" dirty="0" err="1">
                <a:solidFill>
                  <a:schemeClr val="tx2"/>
                </a:solidFill>
              </a:rPr>
              <a:t>message</a:t>
            </a:r>
            <a:r>
              <a:rPr lang="pl-PL" sz="2400" dirty="0">
                <a:solidFill>
                  <a:schemeClr val="tx2"/>
                </a:solidFill>
              </a:rPr>
              <a:t> by </a:t>
            </a:r>
            <a:r>
              <a:rPr lang="pl-PL" sz="2400" dirty="0" err="1">
                <a:solidFill>
                  <a:schemeClr val="tx2"/>
                </a:solidFill>
              </a:rPr>
              <a:t>ModelAndView</a:t>
            </a:r>
            <a:r>
              <a:rPr lang="pl-PL" sz="2400" dirty="0">
                <a:solidFill>
                  <a:schemeClr val="tx2"/>
                </a:solidFill>
              </a:rPr>
              <a:t> </a:t>
            </a:r>
            <a:r>
              <a:rPr lang="pl-PL" sz="2400" dirty="0" err="1">
                <a:solidFill>
                  <a:schemeClr val="tx2"/>
                </a:solidFill>
              </a:rPr>
              <a:t>object</a:t>
            </a:r>
            <a:endParaRPr lang="pl-PL" sz="2400" dirty="0">
              <a:solidFill>
                <a:schemeClr val="tx2"/>
              </a:solidFill>
            </a:endParaRPr>
          </a:p>
          <a:p>
            <a:endParaRPr lang="en-US" sz="2000" dirty="0">
              <a:solidFill>
                <a:schemeClr val="tx2"/>
              </a:solidFill>
            </a:endParaRPr>
          </a:p>
        </p:txBody>
      </p:sp>
      <p:sp>
        <p:nvSpPr>
          <p:cNvPr id="3" name="Title 2"/>
          <p:cNvSpPr>
            <a:spLocks noGrp="1"/>
          </p:cNvSpPr>
          <p:nvPr>
            <p:ph type="title"/>
          </p:nvPr>
        </p:nvSpPr>
        <p:spPr/>
        <p:txBody>
          <a:bodyPr/>
          <a:lstStyle/>
          <a:p>
            <a:r>
              <a:rPr lang="pl-PL" dirty="0"/>
              <a:t>Spring </a:t>
            </a:r>
            <a:r>
              <a:rPr lang="pl-PL" dirty="0" err="1"/>
              <a:t>Controllers</a:t>
            </a:r>
            <a:r>
              <a:rPr lang="pl-PL" dirty="0"/>
              <a:t> - @</a:t>
            </a:r>
            <a:r>
              <a:rPr lang="pl-PL" dirty="0" err="1"/>
              <a:t>ModelAttribute</a:t>
            </a:r>
            <a:r>
              <a:rPr lang="pl-PL" dirty="0"/>
              <a:t> </a:t>
            </a:r>
            <a:r>
              <a:rPr lang="pl-PL" dirty="0" err="1"/>
              <a:t>annotation</a:t>
            </a:r>
            <a:endParaRPr lang="en-US"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21011" y="2924944"/>
            <a:ext cx="11086705" cy="19442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782268137"/>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0971" y="1412776"/>
            <a:ext cx="11926267" cy="5445224"/>
          </a:xfrm>
        </p:spPr>
        <p:txBody>
          <a:bodyPr>
            <a:normAutofit lnSpcReduction="10000"/>
          </a:bodyPr>
          <a:lstStyle/>
          <a:p>
            <a:pPr marL="285750" indent="-285750"/>
            <a:r>
              <a:rPr lang="pl-PL" sz="2400" dirty="0" err="1"/>
              <a:t>ModelAndView</a:t>
            </a:r>
            <a:r>
              <a:rPr lang="pl-PL" sz="2400" dirty="0"/>
              <a:t> </a:t>
            </a:r>
            <a:r>
              <a:rPr lang="pl-PL" sz="2400" dirty="0" err="1"/>
              <a:t>object</a:t>
            </a:r>
            <a:r>
              <a:rPr lang="pl-PL" sz="2400" dirty="0"/>
              <a:t> </a:t>
            </a:r>
            <a:r>
              <a:rPr lang="pl-PL" sz="2400" dirty="0" err="1"/>
              <a:t>is</a:t>
            </a:r>
            <a:r>
              <a:rPr lang="pl-PL" sz="2400" dirty="0"/>
              <a:t> one of the </a:t>
            </a:r>
            <a:r>
              <a:rPr lang="pl-PL" sz="2400" dirty="0" err="1"/>
              <a:t>possible</a:t>
            </a:r>
            <a:r>
              <a:rPr lang="pl-PL" sz="2400" dirty="0"/>
              <a:t> return </a:t>
            </a:r>
            <a:r>
              <a:rPr lang="pl-PL" sz="2400" dirty="0" err="1"/>
              <a:t>type</a:t>
            </a:r>
            <a:r>
              <a:rPr lang="pl-PL" sz="2400" dirty="0"/>
              <a:t> </a:t>
            </a:r>
            <a:r>
              <a:rPr lang="pl-PL" sz="2400" dirty="0" err="1"/>
              <a:t>objects</a:t>
            </a:r>
            <a:r>
              <a:rPr lang="pl-PL" sz="2400" dirty="0"/>
              <a:t> for </a:t>
            </a:r>
            <a:r>
              <a:rPr lang="pl-PL" sz="2400" dirty="0" err="1"/>
              <a:t>controller</a:t>
            </a:r>
            <a:r>
              <a:rPr lang="pl-PL" sz="2400" dirty="0"/>
              <a:t> </a:t>
            </a:r>
            <a:r>
              <a:rPr lang="pl-PL" sz="2400" dirty="0" err="1"/>
              <a:t>methods</a:t>
            </a:r>
            <a:endParaRPr lang="pl-PL" sz="2400" dirty="0"/>
          </a:p>
          <a:p>
            <a:pPr marL="285750" indent="-285750"/>
            <a:r>
              <a:rPr lang="pl-PL" sz="2400" dirty="0"/>
              <a:t>It </a:t>
            </a:r>
            <a:r>
              <a:rPr lang="pl-PL" sz="2400" dirty="0" err="1"/>
              <a:t>combines</a:t>
            </a:r>
            <a:r>
              <a:rPr lang="pl-PL" sz="2400" dirty="0"/>
              <a:t> model </a:t>
            </a:r>
            <a:r>
              <a:rPr lang="pl-PL" sz="2400" dirty="0" err="1"/>
              <a:t>variables</a:t>
            </a:r>
            <a:r>
              <a:rPr lang="pl-PL" sz="2400" dirty="0"/>
              <a:t> and </a:t>
            </a:r>
            <a:r>
              <a:rPr lang="pl-PL" sz="2400" dirty="0" err="1"/>
              <a:t>name</a:t>
            </a:r>
            <a:r>
              <a:rPr lang="pl-PL" sz="2400" dirty="0"/>
              <a:t> of the </a:t>
            </a:r>
            <a:r>
              <a:rPr lang="pl-PL" sz="2400" dirty="0" err="1"/>
              <a:t>view</a:t>
            </a:r>
            <a:r>
              <a:rPr lang="pl-PL" sz="2400" dirty="0"/>
              <a:t> to be </a:t>
            </a:r>
            <a:r>
              <a:rPr lang="pl-PL" sz="2400" dirty="0" err="1"/>
              <a:t>returned</a:t>
            </a:r>
            <a:endParaRPr lang="pl-PL" sz="2400" dirty="0"/>
          </a:p>
          <a:p>
            <a:pPr marL="285750" indent="-285750">
              <a:buFont typeface="Arial" panose="020B0604020202020204" pitchFamily="34" charset="0"/>
              <a:buChar char="•"/>
            </a:pPr>
            <a:endParaRPr lang="pl-PL" sz="2000" dirty="0">
              <a:solidFill>
                <a:schemeClr val="tx2"/>
              </a:solidFill>
            </a:endParaRPr>
          </a:p>
          <a:p>
            <a:pPr marL="285750" indent="-285750">
              <a:buFont typeface="Arial" panose="020B0604020202020204" pitchFamily="34" charset="0"/>
              <a:buChar char="•"/>
            </a:pPr>
            <a:endParaRPr lang="pl-PL" sz="2000" dirty="0" smtClean="0">
              <a:solidFill>
                <a:schemeClr val="tx2"/>
              </a:solidFill>
            </a:endParaRPr>
          </a:p>
          <a:p>
            <a:pPr marL="285750" indent="-285750">
              <a:buFont typeface="Arial" panose="020B0604020202020204" pitchFamily="34" charset="0"/>
              <a:buChar char="•"/>
            </a:pPr>
            <a:endParaRPr lang="pl-PL" sz="2000" dirty="0">
              <a:solidFill>
                <a:schemeClr val="tx2"/>
              </a:solidFill>
            </a:endParaRPr>
          </a:p>
          <a:p>
            <a:pPr marL="285750" indent="-285750">
              <a:buFont typeface="Arial" panose="020B0604020202020204" pitchFamily="34" charset="0"/>
              <a:buChar char="•"/>
            </a:pPr>
            <a:endParaRPr lang="pl-PL" sz="2000" dirty="0">
              <a:solidFill>
                <a:schemeClr val="tx2"/>
              </a:solidFill>
            </a:endParaRPr>
          </a:p>
          <a:p>
            <a:pPr marL="285750" indent="-285750">
              <a:buFont typeface="Arial" panose="020B0604020202020204" pitchFamily="34" charset="0"/>
              <a:buChar char="•"/>
            </a:pPr>
            <a:endParaRPr lang="en-US" sz="2000" dirty="0" smtClean="0">
              <a:solidFill>
                <a:schemeClr val="tx2"/>
              </a:solidFill>
            </a:endParaRPr>
          </a:p>
          <a:p>
            <a:pPr marL="285750" indent="-285750">
              <a:buFont typeface="Arial" panose="020B0604020202020204" pitchFamily="34" charset="0"/>
              <a:buChar char="•"/>
            </a:pPr>
            <a:endParaRPr lang="pl-PL" sz="2000" dirty="0">
              <a:solidFill>
                <a:schemeClr val="tx2"/>
              </a:solidFill>
            </a:endParaRPr>
          </a:p>
          <a:p>
            <a:pPr marL="285750" indent="-285750"/>
            <a:r>
              <a:rPr lang="pl-PL" sz="2400" dirty="0"/>
              <a:t>In </a:t>
            </a:r>
            <a:r>
              <a:rPr lang="pl-PL" sz="2400" dirty="0" err="1"/>
              <a:t>above</a:t>
            </a:r>
            <a:r>
              <a:rPr lang="pl-PL" sz="2400" dirty="0"/>
              <a:t> </a:t>
            </a:r>
            <a:r>
              <a:rPr lang="pl-PL" sz="2400" dirty="0" err="1"/>
              <a:t>example</a:t>
            </a:r>
            <a:r>
              <a:rPr lang="pl-PL" sz="2400" dirty="0"/>
              <a:t> we </a:t>
            </a:r>
            <a:r>
              <a:rPr lang="pl-PL" sz="2400" dirty="0" err="1"/>
              <a:t>are</a:t>
            </a:r>
            <a:r>
              <a:rPr lang="pl-PL" sz="2400" dirty="0"/>
              <a:t> </a:t>
            </a:r>
            <a:r>
              <a:rPr lang="pl-PL" sz="2400" dirty="0" err="1"/>
              <a:t>creating</a:t>
            </a:r>
            <a:r>
              <a:rPr lang="pl-PL" sz="2400" dirty="0"/>
              <a:t> </a:t>
            </a:r>
            <a:r>
              <a:rPr lang="pl-PL" sz="2400" dirty="0" err="1"/>
              <a:t>ModelAndView</a:t>
            </a:r>
            <a:r>
              <a:rPr lang="pl-PL" sz="2400" dirty="0"/>
              <a:t> </a:t>
            </a:r>
            <a:r>
              <a:rPr lang="pl-PL" sz="2400" dirty="0" err="1"/>
              <a:t>object</a:t>
            </a:r>
            <a:r>
              <a:rPr lang="pl-PL" sz="2400" dirty="0"/>
              <a:t> </a:t>
            </a:r>
            <a:r>
              <a:rPr lang="pl-PL" sz="2400" dirty="0" err="1"/>
              <a:t>so</a:t>
            </a:r>
            <a:r>
              <a:rPr lang="pl-PL" sz="2400" dirty="0"/>
              <a:t> </a:t>
            </a:r>
            <a:r>
              <a:rPr lang="pl-PL" sz="2400" dirty="0" err="1"/>
              <a:t>it</a:t>
            </a:r>
            <a:r>
              <a:rPr lang="pl-PL" sz="2400" dirty="0"/>
              <a:t> </a:t>
            </a:r>
            <a:r>
              <a:rPr lang="pl-PL" sz="2400" dirty="0" err="1"/>
              <a:t>redirects</a:t>
            </a:r>
            <a:r>
              <a:rPr lang="pl-PL" sz="2400" dirty="0"/>
              <a:t> to </a:t>
            </a:r>
            <a:r>
              <a:rPr lang="pl-PL" sz="2400" dirty="0" err="1"/>
              <a:t>userCreated</a:t>
            </a:r>
            <a:r>
              <a:rPr lang="pl-PL" sz="2400" dirty="0"/>
              <a:t> </a:t>
            </a:r>
            <a:r>
              <a:rPr lang="pl-PL" sz="2400" dirty="0" err="1"/>
              <a:t>view</a:t>
            </a:r>
            <a:r>
              <a:rPr lang="pl-PL" sz="2400" dirty="0"/>
              <a:t> (in </a:t>
            </a:r>
            <a:r>
              <a:rPr lang="pl-PL" sz="2400" dirty="0" err="1"/>
              <a:t>constructor</a:t>
            </a:r>
            <a:r>
              <a:rPr lang="pl-PL" sz="2400" dirty="0"/>
              <a:t>) and </a:t>
            </a:r>
            <a:r>
              <a:rPr lang="pl-PL" sz="2400" dirty="0" err="1"/>
              <a:t>adding</a:t>
            </a:r>
            <a:r>
              <a:rPr lang="pl-PL" sz="2400" dirty="0"/>
              <a:t> </a:t>
            </a:r>
            <a:r>
              <a:rPr lang="pl-PL" sz="2400" dirty="0" err="1"/>
              <a:t>new</a:t>
            </a:r>
            <a:r>
              <a:rPr lang="pl-PL" sz="2400" dirty="0"/>
              <a:t> </a:t>
            </a:r>
            <a:r>
              <a:rPr lang="pl-PL" sz="2400" dirty="0" err="1"/>
              <a:t>object</a:t>
            </a:r>
            <a:r>
              <a:rPr lang="pl-PL" sz="2400" dirty="0"/>
              <a:t> </a:t>
            </a:r>
            <a:r>
              <a:rPr lang="pl-PL" sz="2400" dirty="0" err="1"/>
              <a:t>named</a:t>
            </a:r>
            <a:r>
              <a:rPr lang="pl-PL" sz="2400" dirty="0"/>
              <a:t> „</a:t>
            </a:r>
            <a:r>
              <a:rPr lang="pl-PL" sz="2400" dirty="0" err="1"/>
              <a:t>message</a:t>
            </a:r>
            <a:r>
              <a:rPr lang="pl-PL" sz="2400" dirty="0"/>
              <a:t>” with String </a:t>
            </a:r>
            <a:r>
              <a:rPr lang="pl-PL" sz="2400" dirty="0" err="1"/>
              <a:t>value</a:t>
            </a:r>
            <a:r>
              <a:rPr lang="pl-PL" sz="2400" dirty="0"/>
              <a:t> to be </a:t>
            </a:r>
            <a:r>
              <a:rPr lang="pl-PL" sz="2400" dirty="0" err="1"/>
              <a:t>passed</a:t>
            </a:r>
            <a:r>
              <a:rPr lang="pl-PL" sz="2400" dirty="0"/>
              <a:t> to the </a:t>
            </a:r>
            <a:r>
              <a:rPr lang="pl-PL" sz="2400" dirty="0" err="1"/>
              <a:t>view</a:t>
            </a:r>
            <a:endParaRPr lang="pl-PL" sz="2400" dirty="0"/>
          </a:p>
          <a:p>
            <a:pPr marL="285750" indent="-285750"/>
            <a:r>
              <a:rPr lang="pl-PL" sz="2400" dirty="0"/>
              <a:t>We </a:t>
            </a:r>
            <a:r>
              <a:rPr lang="pl-PL" sz="2400" dirty="0" err="1"/>
              <a:t>can</a:t>
            </a:r>
            <a:r>
              <a:rPr lang="pl-PL" sz="2400" dirty="0"/>
              <a:t> </a:t>
            </a:r>
            <a:r>
              <a:rPr lang="pl-PL" sz="2400" dirty="0" err="1"/>
              <a:t>add</a:t>
            </a:r>
            <a:r>
              <a:rPr lang="pl-PL" sz="2400" dirty="0"/>
              <a:t> </a:t>
            </a:r>
            <a:r>
              <a:rPr lang="pl-PL" sz="2400" dirty="0" err="1"/>
              <a:t>any</a:t>
            </a:r>
            <a:r>
              <a:rPr lang="pl-PL" sz="2400" dirty="0"/>
              <a:t> </a:t>
            </a:r>
            <a:r>
              <a:rPr lang="pl-PL" sz="2400" dirty="0" err="1"/>
              <a:t>kind</a:t>
            </a:r>
            <a:r>
              <a:rPr lang="pl-PL" sz="2400" dirty="0"/>
              <a:t> of </a:t>
            </a:r>
            <a:r>
              <a:rPr lang="pl-PL" sz="2400" dirty="0" err="1"/>
              <a:t>object</a:t>
            </a:r>
            <a:r>
              <a:rPr lang="pl-PL" sz="2400" dirty="0"/>
              <a:t> to </a:t>
            </a:r>
            <a:r>
              <a:rPr lang="pl-PL" sz="2400" dirty="0" err="1"/>
              <a:t>ModelAndView</a:t>
            </a:r>
            <a:endParaRPr lang="pl-PL" sz="2400" dirty="0"/>
          </a:p>
          <a:p>
            <a:pPr marL="285750" indent="-285750"/>
            <a:r>
              <a:rPr lang="pl-PL" sz="2400" dirty="0" err="1"/>
              <a:t>Asside</a:t>
            </a:r>
            <a:r>
              <a:rPr lang="pl-PL" sz="2400" dirty="0"/>
              <a:t> from </a:t>
            </a:r>
            <a:r>
              <a:rPr lang="pl-PL" sz="2400" dirty="0" err="1"/>
              <a:t>ModelAndView</a:t>
            </a:r>
            <a:r>
              <a:rPr lang="pl-PL" sz="2400" dirty="0"/>
              <a:t>, </a:t>
            </a:r>
            <a:r>
              <a:rPr lang="pl-PL" sz="2400" dirty="0" err="1"/>
              <a:t>thera</a:t>
            </a:r>
            <a:r>
              <a:rPr lang="pl-PL" sz="2400" dirty="0"/>
              <a:t> </a:t>
            </a:r>
            <a:r>
              <a:rPr lang="pl-PL" sz="2400" dirty="0" err="1"/>
              <a:t>are</a:t>
            </a:r>
            <a:r>
              <a:rPr lang="pl-PL" sz="2400" dirty="0"/>
              <a:t> </a:t>
            </a:r>
            <a:r>
              <a:rPr lang="pl-PL" sz="2400" dirty="0" err="1"/>
              <a:t>few</a:t>
            </a:r>
            <a:r>
              <a:rPr lang="pl-PL" sz="2400" dirty="0"/>
              <a:t> </a:t>
            </a:r>
            <a:r>
              <a:rPr lang="pl-PL" sz="2400" dirty="0" err="1"/>
              <a:t>other</a:t>
            </a:r>
            <a:r>
              <a:rPr lang="pl-PL" sz="2400" dirty="0"/>
              <a:t> </a:t>
            </a:r>
            <a:r>
              <a:rPr lang="pl-PL" sz="2400" dirty="0" err="1"/>
              <a:t>supported</a:t>
            </a:r>
            <a:r>
              <a:rPr lang="pl-PL" sz="2400" dirty="0"/>
              <a:t> return </a:t>
            </a:r>
            <a:r>
              <a:rPr lang="pl-PL" sz="2400" dirty="0" err="1"/>
              <a:t>types</a:t>
            </a:r>
            <a:r>
              <a:rPr lang="pl-PL" sz="2400" dirty="0"/>
              <a:t> for </a:t>
            </a:r>
            <a:r>
              <a:rPr lang="pl-PL" sz="2400" dirty="0" err="1"/>
              <a:t>controller</a:t>
            </a:r>
            <a:r>
              <a:rPr lang="pl-PL" sz="2400" dirty="0"/>
              <a:t> </a:t>
            </a:r>
            <a:r>
              <a:rPr lang="pl-PL" sz="2400" dirty="0" err="1"/>
              <a:t>methods</a:t>
            </a:r>
            <a:endParaRPr lang="pl-PL" sz="2400" dirty="0"/>
          </a:p>
          <a:p>
            <a:pPr marL="285750" indent="-285750">
              <a:buFont typeface="Arial" panose="020B0604020202020204" pitchFamily="34" charset="0"/>
              <a:buChar char="•"/>
            </a:pPr>
            <a:endParaRPr lang="pl-PL" sz="2000" dirty="0">
              <a:latin typeface="Arial Narrow" pitchFamily="34" charset="0"/>
            </a:endParaRPr>
          </a:p>
          <a:p>
            <a:pPr marL="285750" indent="-285750">
              <a:buFont typeface="Arial" panose="020B0604020202020204" pitchFamily="34" charset="0"/>
              <a:buChar char="•"/>
            </a:pPr>
            <a:endParaRPr lang="en-US" sz="2000" dirty="0"/>
          </a:p>
        </p:txBody>
      </p:sp>
      <p:sp>
        <p:nvSpPr>
          <p:cNvPr id="3" name="Title 2"/>
          <p:cNvSpPr>
            <a:spLocks noGrp="1"/>
          </p:cNvSpPr>
          <p:nvPr>
            <p:ph type="title"/>
          </p:nvPr>
        </p:nvSpPr>
        <p:spPr>
          <a:xfrm>
            <a:off x="621011" y="260648"/>
            <a:ext cx="11244897" cy="774923"/>
          </a:xfrm>
        </p:spPr>
        <p:txBody>
          <a:bodyPr/>
          <a:lstStyle/>
          <a:p>
            <a:r>
              <a:rPr lang="pl-PL" sz="4000" dirty="0"/>
              <a:t>Spring </a:t>
            </a:r>
            <a:r>
              <a:rPr lang="pl-PL" sz="4000" dirty="0" err="1"/>
              <a:t>Controllers</a:t>
            </a:r>
            <a:r>
              <a:rPr lang="pl-PL" sz="4000" dirty="0"/>
              <a:t> – </a:t>
            </a:r>
            <a:r>
              <a:rPr lang="pl-PL" sz="4000" dirty="0" err="1"/>
              <a:t>ModelAndView</a:t>
            </a:r>
            <a:r>
              <a:rPr lang="pl-PL" sz="4000" dirty="0"/>
              <a:t> </a:t>
            </a:r>
            <a:r>
              <a:rPr lang="pl-PL" sz="4000" dirty="0" err="1"/>
              <a:t>object</a:t>
            </a:r>
            <a:endParaRPr lang="en-US" sz="4000"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909043" y="2852936"/>
            <a:ext cx="11113544" cy="15841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482871605"/>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49003" y="1484785"/>
            <a:ext cx="11305255" cy="4646142"/>
          </a:xfrm>
        </p:spPr>
        <p:txBody>
          <a:bodyPr>
            <a:normAutofit/>
          </a:bodyPr>
          <a:lstStyle/>
          <a:p>
            <a:pPr>
              <a:lnSpc>
                <a:spcPct val="150000"/>
              </a:lnSpc>
            </a:pPr>
            <a:r>
              <a:rPr lang="pl-PL" sz="2000" dirty="0"/>
              <a:t>@</a:t>
            </a:r>
            <a:r>
              <a:rPr lang="pl-PL" sz="2000" dirty="0" err="1"/>
              <a:t>SessionAttribute</a:t>
            </a:r>
            <a:r>
              <a:rPr lang="pl-PL" sz="2000" dirty="0"/>
              <a:t> </a:t>
            </a:r>
            <a:r>
              <a:rPr lang="pl-PL" sz="2000" dirty="0" err="1"/>
              <a:t>annotation</a:t>
            </a:r>
            <a:r>
              <a:rPr lang="pl-PL" sz="2000" dirty="0"/>
              <a:t> </a:t>
            </a:r>
            <a:r>
              <a:rPr lang="pl-PL" sz="2000" dirty="0" err="1"/>
              <a:t>is</a:t>
            </a:r>
            <a:r>
              <a:rPr lang="pl-PL" sz="2000" dirty="0"/>
              <a:t> </a:t>
            </a:r>
            <a:r>
              <a:rPr lang="pl-PL" sz="2000" dirty="0" err="1"/>
              <a:t>used</a:t>
            </a:r>
            <a:r>
              <a:rPr lang="pl-PL" sz="2000" dirty="0"/>
              <a:t> </a:t>
            </a:r>
            <a:r>
              <a:rPr lang="pl-PL" sz="2000" dirty="0" err="1"/>
              <a:t>when</a:t>
            </a:r>
            <a:r>
              <a:rPr lang="pl-PL" sz="2000" dirty="0"/>
              <a:t> we </a:t>
            </a:r>
            <a:r>
              <a:rPr lang="pl-PL" sz="2000" dirty="0" err="1"/>
              <a:t>declare</a:t>
            </a:r>
            <a:r>
              <a:rPr lang="pl-PL" sz="2000" dirty="0"/>
              <a:t> </a:t>
            </a:r>
            <a:r>
              <a:rPr lang="pl-PL" sz="2000" dirty="0" err="1"/>
              <a:t>session</a:t>
            </a:r>
            <a:r>
              <a:rPr lang="pl-PL" sz="2000" dirty="0"/>
              <a:t> </a:t>
            </a:r>
            <a:r>
              <a:rPr lang="pl-PL" sz="2000" dirty="0" err="1"/>
              <a:t>attributes</a:t>
            </a:r>
            <a:r>
              <a:rPr lang="pl-PL" sz="2000" dirty="0"/>
              <a:t> in </a:t>
            </a:r>
            <a:r>
              <a:rPr lang="pl-PL" sz="2000" dirty="0" err="1"/>
              <a:t>controller</a:t>
            </a:r>
            <a:r>
              <a:rPr lang="pl-PL" sz="2000" dirty="0"/>
              <a:t> </a:t>
            </a:r>
            <a:r>
              <a:rPr lang="pl-PL" sz="2000" dirty="0" err="1"/>
              <a:t>methods</a:t>
            </a:r>
            <a:endParaRPr lang="pl-PL" sz="2000" dirty="0"/>
          </a:p>
          <a:p>
            <a:pPr>
              <a:lnSpc>
                <a:spcPct val="150000"/>
              </a:lnSpc>
            </a:pPr>
            <a:r>
              <a:rPr lang="pl-PL" sz="2000" dirty="0"/>
              <a:t>@</a:t>
            </a:r>
            <a:r>
              <a:rPr lang="pl-PL" sz="2000" dirty="0" err="1"/>
              <a:t>CookieValue</a:t>
            </a:r>
            <a:r>
              <a:rPr lang="pl-PL" sz="2000" dirty="0"/>
              <a:t> </a:t>
            </a:r>
            <a:r>
              <a:rPr lang="pl-PL" sz="2000" dirty="0" err="1"/>
              <a:t>annotation</a:t>
            </a:r>
            <a:r>
              <a:rPr lang="pl-PL" sz="2000" dirty="0"/>
              <a:t> </a:t>
            </a:r>
            <a:r>
              <a:rPr lang="pl-PL" sz="2000" dirty="0" err="1"/>
              <a:t>is</a:t>
            </a:r>
            <a:r>
              <a:rPr lang="pl-PL" sz="2000" dirty="0"/>
              <a:t> </a:t>
            </a:r>
            <a:r>
              <a:rPr lang="pl-PL" sz="2000" dirty="0" err="1"/>
              <a:t>used</a:t>
            </a:r>
            <a:r>
              <a:rPr lang="pl-PL" sz="2000" dirty="0"/>
              <a:t> to bind a </a:t>
            </a:r>
            <a:r>
              <a:rPr lang="pl-PL" sz="2000" dirty="0" err="1"/>
              <a:t>method</a:t>
            </a:r>
            <a:r>
              <a:rPr lang="pl-PL" sz="2000" dirty="0"/>
              <a:t> </a:t>
            </a:r>
            <a:r>
              <a:rPr lang="pl-PL" sz="2000" dirty="0" err="1"/>
              <a:t>parameter</a:t>
            </a:r>
            <a:r>
              <a:rPr lang="pl-PL" sz="2000" dirty="0"/>
              <a:t> to a HTTP </a:t>
            </a:r>
            <a:r>
              <a:rPr lang="pl-PL" sz="2000" dirty="0" err="1"/>
              <a:t>cookie</a:t>
            </a:r>
            <a:endParaRPr lang="pl-PL" sz="2000" dirty="0"/>
          </a:p>
          <a:p>
            <a:pPr>
              <a:lnSpc>
                <a:spcPct val="150000"/>
              </a:lnSpc>
            </a:pPr>
            <a:r>
              <a:rPr lang="pl-PL" sz="2000" dirty="0"/>
              <a:t>@</a:t>
            </a:r>
            <a:r>
              <a:rPr lang="pl-PL" sz="2000" dirty="0" err="1"/>
              <a:t>RequestHeader</a:t>
            </a:r>
            <a:r>
              <a:rPr lang="pl-PL" sz="2000" dirty="0"/>
              <a:t> </a:t>
            </a:r>
            <a:r>
              <a:rPr lang="pl-PL" sz="2000" dirty="0" err="1"/>
              <a:t>annotation</a:t>
            </a:r>
            <a:r>
              <a:rPr lang="pl-PL" sz="2000" dirty="0"/>
              <a:t> </a:t>
            </a:r>
            <a:r>
              <a:rPr lang="pl-PL" sz="2000" dirty="0" err="1"/>
              <a:t>is</a:t>
            </a:r>
            <a:r>
              <a:rPr lang="pl-PL" sz="2000" dirty="0"/>
              <a:t> </a:t>
            </a:r>
            <a:r>
              <a:rPr lang="pl-PL" sz="2000" dirty="0" err="1"/>
              <a:t>used</a:t>
            </a:r>
            <a:r>
              <a:rPr lang="pl-PL" sz="2000" dirty="0"/>
              <a:t> to bind a HTML </a:t>
            </a:r>
            <a:r>
              <a:rPr lang="pl-PL" sz="2000" dirty="0" err="1"/>
              <a:t>header</a:t>
            </a:r>
            <a:r>
              <a:rPr lang="pl-PL" sz="2000" dirty="0"/>
              <a:t> </a:t>
            </a:r>
            <a:r>
              <a:rPr lang="pl-PL" sz="2000" dirty="0" err="1"/>
              <a:t>value</a:t>
            </a:r>
            <a:r>
              <a:rPr lang="pl-PL" sz="2000" dirty="0"/>
              <a:t> to a </a:t>
            </a:r>
            <a:r>
              <a:rPr lang="pl-PL" sz="2000" dirty="0" err="1"/>
              <a:t>method</a:t>
            </a:r>
            <a:r>
              <a:rPr lang="pl-PL" sz="2000" dirty="0"/>
              <a:t> </a:t>
            </a:r>
            <a:r>
              <a:rPr lang="pl-PL" sz="2000" dirty="0" err="1"/>
              <a:t>parameter</a:t>
            </a:r>
            <a:endParaRPr lang="pl-PL" sz="2000" dirty="0"/>
          </a:p>
          <a:p>
            <a:pPr>
              <a:lnSpc>
                <a:spcPct val="150000"/>
              </a:lnSpc>
            </a:pPr>
            <a:endParaRPr lang="pl-PL" sz="2000" dirty="0">
              <a:solidFill>
                <a:schemeClr val="tx2"/>
              </a:solidFill>
            </a:endParaRPr>
          </a:p>
          <a:p>
            <a:pPr>
              <a:lnSpc>
                <a:spcPct val="150000"/>
              </a:lnSpc>
            </a:pPr>
            <a:endParaRPr lang="pl-PL" sz="2000" dirty="0">
              <a:solidFill>
                <a:schemeClr val="tx2"/>
              </a:solidFill>
            </a:endParaRPr>
          </a:p>
          <a:p>
            <a:pPr>
              <a:lnSpc>
                <a:spcPct val="150000"/>
              </a:lnSpc>
            </a:pPr>
            <a:endParaRPr lang="en-US" sz="2000" dirty="0">
              <a:solidFill>
                <a:schemeClr val="tx2"/>
              </a:solidFill>
            </a:endParaRPr>
          </a:p>
        </p:txBody>
      </p:sp>
      <p:sp>
        <p:nvSpPr>
          <p:cNvPr id="3" name="Title 2"/>
          <p:cNvSpPr>
            <a:spLocks noGrp="1"/>
          </p:cNvSpPr>
          <p:nvPr>
            <p:ph type="title"/>
          </p:nvPr>
        </p:nvSpPr>
        <p:spPr/>
        <p:txBody>
          <a:bodyPr/>
          <a:lstStyle/>
          <a:p>
            <a:r>
              <a:rPr lang="pl-PL" dirty="0"/>
              <a:t>Spring </a:t>
            </a:r>
            <a:r>
              <a:rPr lang="pl-PL" dirty="0" err="1"/>
              <a:t>Controllers</a:t>
            </a:r>
            <a:r>
              <a:rPr lang="pl-PL" dirty="0"/>
              <a:t> – </a:t>
            </a:r>
            <a:r>
              <a:rPr lang="pl-PL" dirty="0" err="1"/>
              <a:t>Other</a:t>
            </a:r>
            <a:r>
              <a:rPr lang="pl-PL" dirty="0"/>
              <a:t> </a:t>
            </a:r>
            <a:r>
              <a:rPr lang="pl-PL" dirty="0" err="1"/>
              <a:t>annotations</a:t>
            </a:r>
            <a:endParaRPr lang="en-US"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989163" y="4365104"/>
            <a:ext cx="8853706" cy="2209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271317315"/>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21011" y="1484784"/>
            <a:ext cx="10968514" cy="4530725"/>
          </a:xfrm>
        </p:spPr>
        <p:txBody>
          <a:bodyPr/>
          <a:lstStyle/>
          <a:p>
            <a:pPr marL="285750" indent="-285750"/>
            <a:r>
              <a:rPr lang="pl-PL" sz="2200" dirty="0"/>
              <a:t>With annotation-driven MVC, any class annotated with @Controller becomes a Spring controller and it just tells the IoC container that this bean is a designated controller </a:t>
            </a:r>
            <a:r>
              <a:rPr lang="pl-PL" sz="2200" dirty="0" smtClean="0"/>
              <a:t>class</a:t>
            </a:r>
            <a:endParaRPr lang="pl-PL" sz="2200" dirty="0" smtClean="0"/>
          </a:p>
          <a:p>
            <a:pPr marL="285750" indent="-285750"/>
            <a:r>
              <a:rPr lang="pl-PL" sz="2200" dirty="0" smtClean="0"/>
              <a:t>The </a:t>
            </a:r>
            <a:r>
              <a:rPr lang="pl-PL" sz="2200" dirty="0"/>
              <a:t>dispatcher servlet will scan all the classes from base-package (and any nested packages) and instantiate beans annotated with @Controller </a:t>
            </a:r>
            <a:r>
              <a:rPr lang="pl-PL" sz="2200" dirty="0" smtClean="0"/>
              <a:t>annotation</a:t>
            </a:r>
            <a:endParaRPr lang="pl-PL" sz="2200" dirty="0" smtClean="0"/>
          </a:p>
          <a:p>
            <a:pPr marL="285750" indent="-285750"/>
            <a:r>
              <a:rPr lang="pl-PL" sz="2200" dirty="0" smtClean="0"/>
              <a:t>Each </a:t>
            </a:r>
            <a:r>
              <a:rPr lang="pl-PL" sz="2200" dirty="0"/>
              <a:t>@Controller will then be scanned for provided @RequestMapping, which will allow the HandlerMapping to associate controllers methods with an actual HTTP </a:t>
            </a:r>
            <a:r>
              <a:rPr lang="pl-PL" sz="2200" dirty="0" smtClean="0"/>
              <a:t>address</a:t>
            </a:r>
            <a:endParaRPr lang="pl-PL" sz="2200" dirty="0"/>
          </a:p>
          <a:p>
            <a:pPr marL="285750" indent="-285750"/>
            <a:r>
              <a:rPr lang="pl-PL" sz="2200" dirty="0"/>
              <a:t>In order to </a:t>
            </a:r>
            <a:r>
              <a:rPr lang="pl-PL" sz="2200" dirty="0" err="1"/>
              <a:t>enable</a:t>
            </a:r>
            <a:r>
              <a:rPr lang="pl-PL" sz="2200" dirty="0"/>
              <a:t> </a:t>
            </a:r>
            <a:r>
              <a:rPr lang="pl-PL" sz="2200" dirty="0" err="1"/>
              <a:t>autoscanning</a:t>
            </a:r>
            <a:r>
              <a:rPr lang="pl-PL" sz="2200" dirty="0"/>
              <a:t> and </a:t>
            </a:r>
            <a:r>
              <a:rPr lang="pl-PL" sz="2200" dirty="0" err="1"/>
              <a:t>detecion</a:t>
            </a:r>
            <a:r>
              <a:rPr lang="pl-PL" sz="2200" dirty="0"/>
              <a:t> of MVC </a:t>
            </a:r>
            <a:r>
              <a:rPr lang="pl-PL" sz="2200" dirty="0" err="1"/>
              <a:t>beans</a:t>
            </a:r>
            <a:r>
              <a:rPr lang="pl-PL" sz="2200" dirty="0"/>
              <a:t> </a:t>
            </a:r>
            <a:r>
              <a:rPr lang="pl-PL" sz="2200" dirty="0" err="1"/>
              <a:t>you</a:t>
            </a:r>
            <a:r>
              <a:rPr lang="pl-PL" sz="2200" dirty="0"/>
              <a:t> </a:t>
            </a:r>
            <a:r>
              <a:rPr lang="pl-PL" sz="2200" dirty="0" err="1"/>
              <a:t>must</a:t>
            </a:r>
            <a:r>
              <a:rPr lang="pl-PL" sz="2200" dirty="0"/>
              <a:t> </a:t>
            </a:r>
            <a:r>
              <a:rPr lang="pl-PL" sz="2200" dirty="0" err="1"/>
              <a:t>add</a:t>
            </a:r>
            <a:r>
              <a:rPr lang="pl-PL" sz="2200" dirty="0"/>
              <a:t> </a:t>
            </a:r>
            <a:r>
              <a:rPr lang="pl-PL" sz="2200" dirty="0" err="1"/>
              <a:t>following</a:t>
            </a:r>
            <a:r>
              <a:rPr lang="pl-PL" sz="2200" dirty="0"/>
              <a:t> </a:t>
            </a:r>
            <a:r>
              <a:rPr lang="pl-PL" sz="2200" dirty="0" err="1"/>
              <a:t>declaration</a:t>
            </a:r>
            <a:r>
              <a:rPr lang="pl-PL" sz="2200" dirty="0"/>
              <a:t> in Spring </a:t>
            </a:r>
            <a:r>
              <a:rPr lang="pl-PL" sz="2200" dirty="0" err="1"/>
              <a:t>context</a:t>
            </a:r>
            <a:r>
              <a:rPr lang="pl-PL" sz="2200" dirty="0"/>
              <a:t>:</a:t>
            </a:r>
          </a:p>
          <a:p>
            <a:endParaRPr lang="pl-PL" sz="2000" dirty="0">
              <a:solidFill>
                <a:schemeClr val="tx2"/>
              </a:solidFill>
            </a:endParaRPr>
          </a:p>
          <a:p>
            <a:endParaRPr lang="en-US" sz="2000" dirty="0">
              <a:solidFill>
                <a:schemeClr val="tx2"/>
              </a:solidFill>
            </a:endParaRPr>
          </a:p>
        </p:txBody>
      </p:sp>
      <p:sp>
        <p:nvSpPr>
          <p:cNvPr id="3" name="Title 2"/>
          <p:cNvSpPr>
            <a:spLocks noGrp="1"/>
          </p:cNvSpPr>
          <p:nvPr>
            <p:ph type="title"/>
          </p:nvPr>
        </p:nvSpPr>
        <p:spPr/>
        <p:txBody>
          <a:bodyPr/>
          <a:lstStyle/>
          <a:p>
            <a:r>
              <a:rPr lang="pl-PL" dirty="0"/>
              <a:t>Spring </a:t>
            </a:r>
            <a:r>
              <a:rPr lang="pl-PL" dirty="0" err="1"/>
              <a:t>Controllers</a:t>
            </a:r>
            <a:r>
              <a:rPr lang="pl-PL" dirty="0"/>
              <a:t> - @Controller </a:t>
            </a:r>
            <a:r>
              <a:rPr lang="pl-PL" dirty="0" err="1"/>
              <a:t>annotation</a:t>
            </a:r>
            <a:endParaRPr lang="en-US"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845147" y="5661248"/>
            <a:ext cx="8937308" cy="58674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32266748"/>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161C7EAD-F260-41B6-822F-149853FD2306}" type="slidenum">
              <a:rPr lang="en-US" altLang="zh-CN"/>
              <a:pPr/>
              <a:t>5</a:t>
            </a:fld>
            <a:endParaRPr lang="en-US" altLang="zh-CN"/>
          </a:p>
        </p:txBody>
      </p:sp>
      <p:sp>
        <p:nvSpPr>
          <p:cNvPr id="158722" name="Rectangle 1026"/>
          <p:cNvSpPr>
            <a:spLocks noGrp="1" noChangeArrowheads="1"/>
          </p:cNvSpPr>
          <p:nvPr>
            <p:ph type="title"/>
          </p:nvPr>
        </p:nvSpPr>
        <p:spPr bwMode="auto">
          <a:xfrm>
            <a:off x="914043" y="609600"/>
            <a:ext cx="10359152" cy="1143000"/>
          </a:xfrm>
          <a:noFill/>
          <a:ln>
            <a:miter lim="800000"/>
            <a:headEnd/>
            <a:tailEnd/>
          </a:ln>
        </p:spPr>
        <p:txBody>
          <a:bodyPr vert="horz" wrap="square" lIns="91440" tIns="45720" rIns="91440" bIns="45720" numCol="1" anchor="t" anchorCtr="0" compatLnSpc="1">
            <a:prstTxWarp prst="textNoShape">
              <a:avLst/>
            </a:prstTxWarp>
          </a:bodyPr>
          <a:lstStyle/>
          <a:p>
            <a:r>
              <a:rPr lang="en-US" altLang="zh-CN">
                <a:ea typeface="宋体" charset="-122"/>
              </a:rPr>
              <a:t>Spring code structure</a:t>
            </a:r>
          </a:p>
        </p:txBody>
      </p:sp>
      <p:sp>
        <p:nvSpPr>
          <p:cNvPr id="158723" name="Rectangle 1027"/>
          <p:cNvSpPr>
            <a:spLocks noGrp="1" noChangeArrowheads="1"/>
          </p:cNvSpPr>
          <p:nvPr>
            <p:ph type="body" idx="1"/>
          </p:nvPr>
        </p:nvSpPr>
        <p:spPr bwMode="auto">
          <a:xfrm>
            <a:off x="812483" y="3276600"/>
            <a:ext cx="10968514" cy="2895600"/>
          </a:xfrm>
          <a:noFill/>
          <a:ln>
            <a:miter lim="800000"/>
            <a:headEnd/>
            <a:tailEnd/>
          </a:ln>
        </p:spPr>
        <p:txBody>
          <a:bodyPr vert="horz" wrap="square" lIns="91440" tIns="45720" rIns="91440" bIns="45720" numCol="1" anchor="t" anchorCtr="0" compatLnSpc="1">
            <a:prstTxWarp prst="textNoShape">
              <a:avLst/>
            </a:prstTxWarp>
          </a:bodyPr>
          <a:lstStyle/>
          <a:p>
            <a:r>
              <a:rPr lang="en-US" altLang="zh-CN">
                <a:ea typeface="宋体" charset="-122"/>
              </a:rPr>
              <a:t>Spring code base is proven to be well structured (possibly the best)</a:t>
            </a:r>
          </a:p>
          <a:p>
            <a:pPr lvl="1"/>
            <a:r>
              <a:rPr lang="en-US" altLang="zh-CN" sz="2000">
                <a:ea typeface="宋体" charset="-122"/>
                <a:hlinkClick r:id="rId2"/>
              </a:rPr>
              <a:t>http://chris.headwaysoftware.com/2006/07/springs_structu.html</a:t>
            </a:r>
            <a:endParaRPr lang="en-US" altLang="zh-CN" sz="2000">
              <a:ea typeface="宋体" charset="-122"/>
            </a:endParaRPr>
          </a:p>
          <a:p>
            <a:pPr lvl="2"/>
            <a:r>
              <a:rPr lang="en-US" altLang="zh-CN" sz="1800">
                <a:ea typeface="宋体" charset="-122"/>
              </a:rPr>
              <a:t>Analysis using </a:t>
            </a:r>
            <a:r>
              <a:rPr lang="en-US" altLang="zh-CN" sz="1800">
                <a:ea typeface="宋体" charset="-122"/>
                <a:hlinkClick r:id="rId3"/>
              </a:rPr>
              <a:t>Structure 101</a:t>
            </a:r>
            <a:endParaRPr lang="en-US" altLang="zh-CN" sz="1800">
              <a:ea typeface="宋体" charset="-122"/>
            </a:endParaRPr>
          </a:p>
          <a:p>
            <a:r>
              <a:rPr lang="en-US" altLang="zh-CN" sz="2400">
                <a:ea typeface="宋体" charset="-122"/>
              </a:rPr>
              <a:t>139 packages</a:t>
            </a:r>
          </a:p>
          <a:p>
            <a:r>
              <a:rPr lang="en-US" altLang="zh-CN" sz="2400">
                <a:ea typeface="宋体" charset="-122"/>
              </a:rPr>
              <a:t>No dependency cycles</a:t>
            </a:r>
          </a:p>
        </p:txBody>
      </p:sp>
      <p:pic>
        <p:nvPicPr>
          <p:cNvPr id="158724" name="Picture 1028" descr="springframework_package_dependencies_3"/>
          <p:cNvPicPr>
            <a:picLocks noChangeAspect="1" noChangeArrowheads="1"/>
          </p:cNvPicPr>
          <p:nvPr/>
        </p:nvPicPr>
        <p:blipFill>
          <a:blip r:embed="rId4" cstate="print"/>
          <a:srcRect/>
          <a:stretch>
            <a:fillRect/>
          </a:stretch>
        </p:blipFill>
        <p:spPr bwMode="auto">
          <a:xfrm>
            <a:off x="1624965" y="1524000"/>
            <a:ext cx="8465476" cy="1600200"/>
          </a:xfrm>
          <a:prstGeom prst="rect">
            <a:avLst/>
          </a:prstGeom>
          <a:noFill/>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pl-PL" sz="2800" dirty="0"/>
              <a:t>Spring Web MVC – </a:t>
            </a:r>
            <a:r>
              <a:rPr lang="pl-PL" sz="2800" dirty="0" err="1"/>
              <a:t>request</a:t>
            </a:r>
            <a:r>
              <a:rPr lang="pl-PL" sz="2800" dirty="0"/>
              <a:t> life </a:t>
            </a:r>
            <a:r>
              <a:rPr lang="pl-PL" sz="2800" dirty="0" err="1"/>
              <a:t>cycle</a:t>
            </a:r>
            <a:endParaRPr lang="en-US" sz="2800" dirty="0"/>
          </a:p>
        </p:txBody>
      </p:sp>
      <p:sp>
        <p:nvSpPr>
          <p:cNvPr id="2" name="Content Placeholder 1"/>
          <p:cNvSpPr>
            <a:spLocks noGrp="1"/>
          </p:cNvSpPr>
          <p:nvPr>
            <p:ph idx="1"/>
          </p:nvPr>
        </p:nvSpPr>
        <p:spPr>
          <a:xfrm>
            <a:off x="404987" y="1600201"/>
            <a:ext cx="11172889" cy="4530725"/>
          </a:xfrm>
        </p:spPr>
        <p:txBody>
          <a:bodyPr/>
          <a:lstStyle/>
          <a:p>
            <a:r>
              <a:rPr lang="en-US" sz="2400" b="1" dirty="0" err="1">
                <a:solidFill>
                  <a:schemeClr val="tx2"/>
                </a:solidFill>
              </a:rPr>
              <a:t>ViewResolver</a:t>
            </a:r>
            <a:r>
              <a:rPr lang="en-US" sz="2400" dirty="0">
                <a:solidFill>
                  <a:schemeClr val="tx2"/>
                </a:solidFill>
              </a:rPr>
              <a:t>: selecting a View based on a logical name for the view (use is not strictly required)</a:t>
            </a:r>
            <a:endParaRPr lang="pl-PL" sz="2400" dirty="0">
              <a:solidFill>
                <a:schemeClr val="tx2"/>
              </a:solidFill>
            </a:endParaRPr>
          </a:p>
          <a:p>
            <a:r>
              <a:rPr lang="en-US" sz="2400" b="1" dirty="0">
                <a:solidFill>
                  <a:schemeClr val="tx2"/>
                </a:solidFill>
              </a:rPr>
              <a:t>View</a:t>
            </a:r>
            <a:r>
              <a:rPr lang="en-US" sz="2400" dirty="0">
                <a:solidFill>
                  <a:schemeClr val="tx2"/>
                </a:solidFill>
              </a:rPr>
              <a:t>: responsible for returning a response to the client. Some requests may go straight to view without going to the model part; others may go through all three.</a:t>
            </a:r>
          </a:p>
          <a:p>
            <a:endParaRPr lang="en-US" sz="2400" dirty="0">
              <a:solidFill>
                <a:schemeClr val="tx2"/>
              </a:solidFill>
            </a:endParaRPr>
          </a:p>
        </p:txBody>
      </p:sp>
      <p:pic>
        <p:nvPicPr>
          <p:cNvPr id="5" name="Picture 2" descr="C:\Users\gralakj\Desktop\spring-mvc-concepts-2.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915181" y="3266867"/>
            <a:ext cx="6272057" cy="3591133"/>
          </a:xfrm>
          <a:prstGeom prst="rect">
            <a:avLst/>
          </a:prstGeom>
          <a:noFill/>
          <a:extLst>
            <a:ext uri="{909E8E84-426E-40DD-AFC4-6F175D3DCCD1}">
              <a14:hiddenFill xmlns:a14="http://schemas.microsoft.com/office/drawing/2010/main" xmlns="">
                <a:solidFill>
                  <a:srgbClr val="FFFFFF"/>
                </a:solidFill>
              </a14:hiddenFill>
            </a:ext>
          </a:extLst>
        </p:spPr>
      </p:pic>
      <p:sp>
        <p:nvSpPr>
          <p:cNvPr id="6" name="Rounded Rectangle 5"/>
          <p:cNvSpPr/>
          <p:nvPr/>
        </p:nvSpPr>
        <p:spPr>
          <a:xfrm>
            <a:off x="11017693" y="6237312"/>
            <a:ext cx="980582" cy="546538"/>
          </a:xfrm>
          <a:prstGeom prst="roundRect">
            <a:avLst/>
          </a:prstGeom>
          <a:noFill/>
          <a:ln w="28575">
            <a:solidFill>
              <a:srgbClr val="FF172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6"/>
          <p:cNvSpPr/>
          <p:nvPr/>
        </p:nvSpPr>
        <p:spPr>
          <a:xfrm>
            <a:off x="7807316" y="6165304"/>
            <a:ext cx="1022607" cy="378373"/>
          </a:xfrm>
          <a:prstGeom prst="roundRect">
            <a:avLst/>
          </a:prstGeom>
          <a:noFill/>
          <a:ln w="28575">
            <a:solidFill>
              <a:srgbClr val="FF172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476564285"/>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49003" y="1556792"/>
            <a:ext cx="10968514" cy="4530725"/>
          </a:xfrm>
        </p:spPr>
        <p:txBody>
          <a:bodyPr>
            <a:normAutofit fontScale="85000" lnSpcReduction="10000"/>
          </a:bodyPr>
          <a:lstStyle/>
          <a:p>
            <a:r>
              <a:rPr lang="pl-PL" sz="2200" dirty="0"/>
              <a:t>By </a:t>
            </a:r>
            <a:r>
              <a:rPr lang="pl-PL" sz="2200" dirty="0" err="1"/>
              <a:t>default</a:t>
            </a:r>
            <a:r>
              <a:rPr lang="pl-PL" sz="2200" dirty="0"/>
              <a:t>, Spring </a:t>
            </a:r>
            <a:r>
              <a:rPr lang="pl-PL" sz="2200" dirty="0" err="1"/>
              <a:t>automatically</a:t>
            </a:r>
            <a:r>
              <a:rPr lang="pl-PL" sz="2200" dirty="0"/>
              <a:t> </a:t>
            </a:r>
            <a:r>
              <a:rPr lang="pl-PL" sz="2200" dirty="0" err="1"/>
              <a:t>registers</a:t>
            </a:r>
            <a:r>
              <a:rPr lang="pl-PL" sz="2200" dirty="0"/>
              <a:t> a </a:t>
            </a:r>
            <a:r>
              <a:rPr lang="pl-PL" sz="2200" b="1" dirty="0" err="1"/>
              <a:t>InternalResourceViewResolver</a:t>
            </a:r>
            <a:r>
              <a:rPr lang="pl-PL" sz="2200" b="1" dirty="0"/>
              <a:t> </a:t>
            </a:r>
            <a:r>
              <a:rPr lang="pl-PL" sz="2200" dirty="0"/>
              <a:t>bean as a </a:t>
            </a:r>
            <a:r>
              <a:rPr lang="pl-PL" sz="2200" dirty="0" err="1"/>
              <a:t>ViewResolver</a:t>
            </a:r>
            <a:r>
              <a:rPr lang="pl-PL" sz="2200" dirty="0"/>
              <a:t> </a:t>
            </a:r>
            <a:r>
              <a:rPr lang="pl-PL" sz="2200" dirty="0" err="1"/>
              <a:t>interface</a:t>
            </a:r>
            <a:r>
              <a:rPr lang="pl-PL" sz="2200" dirty="0"/>
              <a:t> </a:t>
            </a:r>
            <a:r>
              <a:rPr lang="pl-PL" sz="2200" dirty="0" err="1"/>
              <a:t>implementation</a:t>
            </a:r>
            <a:r>
              <a:rPr lang="pl-PL" sz="2200" dirty="0"/>
              <a:t> (</a:t>
            </a:r>
            <a:r>
              <a:rPr lang="pl-PL" sz="2200" dirty="0" err="1"/>
              <a:t>extenstion</a:t>
            </a:r>
            <a:r>
              <a:rPr lang="pl-PL" sz="2200" dirty="0"/>
              <a:t> of </a:t>
            </a:r>
            <a:r>
              <a:rPr lang="pl-PL" sz="2200" dirty="0" err="1"/>
              <a:t>UrlBasedViewResolver</a:t>
            </a:r>
            <a:r>
              <a:rPr lang="pl-PL" sz="2200" dirty="0"/>
              <a:t>)</a:t>
            </a:r>
          </a:p>
          <a:p>
            <a:r>
              <a:rPr lang="pl-PL" sz="2200" dirty="0" err="1"/>
              <a:t>Usually</a:t>
            </a:r>
            <a:r>
              <a:rPr lang="pl-PL" sz="2200" dirty="0"/>
              <a:t>, Spring </a:t>
            </a:r>
            <a:r>
              <a:rPr lang="pl-PL" sz="2200" dirty="0" err="1"/>
              <a:t>developers</a:t>
            </a:r>
            <a:r>
              <a:rPr lang="pl-PL" sz="2200" dirty="0"/>
              <a:t> </a:t>
            </a:r>
            <a:r>
              <a:rPr lang="pl-PL" sz="2200" dirty="0" err="1"/>
              <a:t>redeclares</a:t>
            </a:r>
            <a:r>
              <a:rPr lang="pl-PL" sz="2200" dirty="0"/>
              <a:t> the bean with </a:t>
            </a:r>
            <a:r>
              <a:rPr lang="pl-PL" sz="2200" dirty="0" err="1"/>
              <a:t>application-specific</a:t>
            </a:r>
            <a:r>
              <a:rPr lang="pl-PL" sz="2200" dirty="0"/>
              <a:t> </a:t>
            </a:r>
            <a:r>
              <a:rPr lang="pl-PL" sz="2200" dirty="0" err="1"/>
              <a:t>properties</a:t>
            </a:r>
            <a:r>
              <a:rPr lang="pl-PL" sz="2200" dirty="0"/>
              <a:t>, for </a:t>
            </a:r>
            <a:r>
              <a:rPr lang="pl-PL" sz="2200" dirty="0" err="1"/>
              <a:t>example</a:t>
            </a:r>
            <a:r>
              <a:rPr lang="pl-PL" sz="2200" dirty="0"/>
              <a:t>:</a:t>
            </a:r>
          </a:p>
          <a:p>
            <a:endParaRPr lang="pl-PL" sz="2200" dirty="0">
              <a:solidFill>
                <a:schemeClr val="tx2"/>
              </a:solidFill>
            </a:endParaRPr>
          </a:p>
          <a:p>
            <a:endParaRPr lang="en-US" sz="2200" dirty="0" smtClean="0">
              <a:solidFill>
                <a:schemeClr val="tx2"/>
              </a:solidFill>
            </a:endParaRPr>
          </a:p>
          <a:p>
            <a:endParaRPr lang="pl-PL" sz="2200" dirty="0">
              <a:solidFill>
                <a:schemeClr val="tx2"/>
              </a:solidFill>
            </a:endParaRPr>
          </a:p>
          <a:p>
            <a:endParaRPr lang="pl-PL" sz="2200" dirty="0" smtClean="0">
              <a:solidFill>
                <a:schemeClr val="tx2"/>
              </a:solidFill>
            </a:endParaRPr>
          </a:p>
          <a:p>
            <a:r>
              <a:rPr lang="pl-PL" sz="2200" dirty="0" err="1" smtClean="0"/>
              <a:t>There</a:t>
            </a:r>
            <a:r>
              <a:rPr lang="pl-PL" sz="2200" dirty="0" smtClean="0"/>
              <a:t> </a:t>
            </a:r>
            <a:r>
              <a:rPr lang="pl-PL" sz="2200" dirty="0" err="1"/>
              <a:t>are</a:t>
            </a:r>
            <a:r>
              <a:rPr lang="pl-PL" sz="2200" dirty="0"/>
              <a:t> </a:t>
            </a:r>
            <a:r>
              <a:rPr lang="pl-PL" sz="2200" dirty="0" err="1"/>
              <a:t>several</a:t>
            </a:r>
            <a:r>
              <a:rPr lang="pl-PL" sz="2200" dirty="0"/>
              <a:t> </a:t>
            </a:r>
            <a:r>
              <a:rPr lang="pl-PL" sz="2200" dirty="0" err="1"/>
              <a:t>other</a:t>
            </a:r>
            <a:r>
              <a:rPr lang="pl-PL" sz="2200" dirty="0"/>
              <a:t> </a:t>
            </a:r>
            <a:r>
              <a:rPr lang="pl-PL" sz="2200" dirty="0" err="1"/>
              <a:t>ViewResolver</a:t>
            </a:r>
            <a:r>
              <a:rPr lang="pl-PL" sz="2200" dirty="0"/>
              <a:t> </a:t>
            </a:r>
            <a:r>
              <a:rPr lang="pl-PL" sz="2200" dirty="0" err="1"/>
              <a:t>implementations</a:t>
            </a:r>
            <a:r>
              <a:rPr lang="pl-PL" sz="2200" dirty="0"/>
              <a:t>, for </a:t>
            </a:r>
            <a:r>
              <a:rPr lang="pl-PL" sz="2200" dirty="0" err="1"/>
              <a:t>example</a:t>
            </a:r>
            <a:r>
              <a:rPr lang="pl-PL" sz="2200" dirty="0"/>
              <a:t>:</a:t>
            </a:r>
          </a:p>
          <a:p>
            <a:pPr lvl="2">
              <a:buFont typeface="Arial" pitchFamily="34" charset="0"/>
              <a:buChar char="•"/>
            </a:pPr>
            <a:r>
              <a:rPr lang="pl-PL" dirty="0" err="1"/>
              <a:t>AbstractCachingViewResolver</a:t>
            </a:r>
            <a:r>
              <a:rPr lang="pl-PL" dirty="0"/>
              <a:t> (</a:t>
            </a:r>
            <a:r>
              <a:rPr lang="pl-PL" dirty="0" err="1"/>
              <a:t>provdies</a:t>
            </a:r>
            <a:r>
              <a:rPr lang="pl-PL" dirty="0"/>
              <a:t> </a:t>
            </a:r>
            <a:r>
              <a:rPr lang="pl-PL" dirty="0" err="1"/>
              <a:t>caching</a:t>
            </a:r>
            <a:r>
              <a:rPr lang="pl-PL" dirty="0"/>
              <a:t> </a:t>
            </a:r>
            <a:r>
              <a:rPr lang="pl-PL" dirty="0" err="1"/>
              <a:t>mechanism</a:t>
            </a:r>
            <a:r>
              <a:rPr lang="pl-PL" dirty="0" smtClean="0"/>
              <a:t>)	</a:t>
            </a:r>
            <a:endParaRPr lang="pl-PL" dirty="0"/>
          </a:p>
          <a:p>
            <a:pPr lvl="2">
              <a:buFont typeface="Arial" pitchFamily="34" charset="0"/>
              <a:buChar char="•"/>
            </a:pPr>
            <a:r>
              <a:rPr lang="pl-PL" dirty="0" err="1"/>
              <a:t>XmlViewResolver</a:t>
            </a:r>
            <a:r>
              <a:rPr lang="pl-PL" dirty="0"/>
              <a:t> (</a:t>
            </a:r>
            <a:r>
              <a:rPr lang="pl-PL" dirty="0" err="1"/>
              <a:t>configuration</a:t>
            </a:r>
            <a:r>
              <a:rPr lang="pl-PL" dirty="0"/>
              <a:t> of </a:t>
            </a:r>
            <a:r>
              <a:rPr lang="pl-PL" dirty="0" err="1"/>
              <a:t>views</a:t>
            </a:r>
            <a:r>
              <a:rPr lang="pl-PL" dirty="0"/>
              <a:t> </a:t>
            </a:r>
            <a:r>
              <a:rPr lang="pl-PL" dirty="0" err="1"/>
              <a:t>written</a:t>
            </a:r>
            <a:r>
              <a:rPr lang="pl-PL" dirty="0"/>
              <a:t> in XML)</a:t>
            </a:r>
          </a:p>
          <a:p>
            <a:pPr lvl="2">
              <a:buFont typeface="Arial" pitchFamily="34" charset="0"/>
              <a:buChar char="•"/>
            </a:pPr>
            <a:r>
              <a:rPr lang="pl-PL" dirty="0" err="1"/>
              <a:t>ResourceBundleViewResolver</a:t>
            </a:r>
            <a:r>
              <a:rPr lang="pl-PL" dirty="0"/>
              <a:t> (</a:t>
            </a:r>
            <a:r>
              <a:rPr lang="pl-PL" dirty="0" err="1"/>
              <a:t>configuration</a:t>
            </a:r>
            <a:r>
              <a:rPr lang="pl-PL" dirty="0"/>
              <a:t> </a:t>
            </a:r>
            <a:r>
              <a:rPr lang="pl-PL" dirty="0" err="1"/>
              <a:t>stored</a:t>
            </a:r>
            <a:r>
              <a:rPr lang="pl-PL" dirty="0"/>
              <a:t> in </a:t>
            </a:r>
            <a:r>
              <a:rPr lang="pl-PL" dirty="0" err="1"/>
              <a:t>properties</a:t>
            </a:r>
            <a:r>
              <a:rPr lang="pl-PL" dirty="0"/>
              <a:t> file)</a:t>
            </a:r>
          </a:p>
          <a:p>
            <a:pPr lvl="2">
              <a:buFont typeface="Arial" pitchFamily="34" charset="0"/>
              <a:buChar char="•"/>
            </a:pPr>
            <a:r>
              <a:rPr lang="pl-PL" dirty="0" err="1" smtClean="0"/>
              <a:t>UrlBasedViewResolver</a:t>
            </a:r>
            <a:r>
              <a:rPr lang="pl-PL" dirty="0" smtClean="0"/>
              <a:t> </a:t>
            </a:r>
            <a:r>
              <a:rPr lang="pl-PL" dirty="0"/>
              <a:t>(</a:t>
            </a:r>
            <a:r>
              <a:rPr lang="pl-PL" dirty="0" err="1"/>
              <a:t>simplest</a:t>
            </a:r>
            <a:r>
              <a:rPr lang="pl-PL" dirty="0"/>
              <a:t> </a:t>
            </a:r>
            <a:r>
              <a:rPr lang="pl-PL" dirty="0" err="1"/>
              <a:t>view</a:t>
            </a:r>
            <a:r>
              <a:rPr lang="pl-PL" dirty="0"/>
              <a:t> </a:t>
            </a:r>
            <a:r>
              <a:rPr lang="pl-PL" dirty="0" err="1"/>
              <a:t>resolver</a:t>
            </a:r>
            <a:r>
              <a:rPr lang="pl-PL" dirty="0"/>
              <a:t>, </a:t>
            </a:r>
            <a:r>
              <a:rPr lang="pl-PL" dirty="0" err="1"/>
              <a:t>matching</a:t>
            </a:r>
            <a:r>
              <a:rPr lang="pl-PL" dirty="0"/>
              <a:t> </a:t>
            </a:r>
            <a:r>
              <a:rPr lang="pl-PL" dirty="0" err="1"/>
              <a:t>views</a:t>
            </a:r>
            <a:r>
              <a:rPr lang="pl-PL" dirty="0"/>
              <a:t> by </a:t>
            </a:r>
            <a:r>
              <a:rPr lang="pl-PL" dirty="0" err="1"/>
              <a:t>names</a:t>
            </a:r>
            <a:r>
              <a:rPr lang="pl-PL" dirty="0"/>
              <a:t>)</a:t>
            </a:r>
          </a:p>
          <a:p>
            <a:r>
              <a:rPr lang="pl-PL" sz="2200" dirty="0" err="1"/>
              <a:t>There</a:t>
            </a:r>
            <a:r>
              <a:rPr lang="pl-PL" sz="2200" dirty="0"/>
              <a:t> </a:t>
            </a:r>
            <a:r>
              <a:rPr lang="pl-PL" sz="2200" dirty="0" err="1"/>
              <a:t>may</a:t>
            </a:r>
            <a:r>
              <a:rPr lang="pl-PL" sz="2200" dirty="0"/>
              <a:t> be </a:t>
            </a:r>
            <a:r>
              <a:rPr lang="pl-PL" sz="2200" dirty="0" err="1"/>
              <a:t>more</a:t>
            </a:r>
            <a:r>
              <a:rPr lang="pl-PL" sz="2200" dirty="0"/>
              <a:t> </a:t>
            </a:r>
            <a:r>
              <a:rPr lang="pl-PL" sz="2200" dirty="0" err="1"/>
              <a:t>than</a:t>
            </a:r>
            <a:r>
              <a:rPr lang="pl-PL" sz="2200" dirty="0"/>
              <a:t> one </a:t>
            </a:r>
            <a:r>
              <a:rPr lang="pl-PL" sz="2200" dirty="0" err="1"/>
              <a:t>view</a:t>
            </a:r>
            <a:r>
              <a:rPr lang="pl-PL" sz="2200" dirty="0"/>
              <a:t> </a:t>
            </a:r>
            <a:r>
              <a:rPr lang="pl-PL" sz="2200" dirty="0" err="1"/>
              <a:t>resolver</a:t>
            </a:r>
            <a:r>
              <a:rPr lang="pl-PL" sz="2200" dirty="0"/>
              <a:t> </a:t>
            </a:r>
            <a:r>
              <a:rPr lang="pl-PL" sz="2200" dirty="0" err="1"/>
              <a:t>within</a:t>
            </a:r>
            <a:r>
              <a:rPr lang="pl-PL" sz="2200" dirty="0"/>
              <a:t> single </a:t>
            </a:r>
            <a:r>
              <a:rPr lang="pl-PL" sz="2200" dirty="0" err="1"/>
              <a:t>servlet</a:t>
            </a:r>
            <a:r>
              <a:rPr lang="pl-PL" sz="2200" dirty="0"/>
              <a:t> (</a:t>
            </a:r>
            <a:r>
              <a:rPr lang="pl-PL" sz="2200" dirty="0" err="1"/>
              <a:t>priority</a:t>
            </a:r>
            <a:r>
              <a:rPr lang="pl-PL" sz="2200" dirty="0"/>
              <a:t> </a:t>
            </a:r>
            <a:r>
              <a:rPr lang="pl-PL" sz="2200" dirty="0" err="1"/>
              <a:t>mechanism</a:t>
            </a:r>
            <a:r>
              <a:rPr lang="pl-PL" sz="2200" dirty="0"/>
              <a:t>)</a:t>
            </a:r>
          </a:p>
          <a:p>
            <a:endParaRPr lang="en-US" dirty="0">
              <a:solidFill>
                <a:schemeClr val="tx2"/>
              </a:solidFill>
            </a:endParaRPr>
          </a:p>
        </p:txBody>
      </p:sp>
      <p:sp>
        <p:nvSpPr>
          <p:cNvPr id="3" name="Title 2"/>
          <p:cNvSpPr>
            <a:spLocks noGrp="1"/>
          </p:cNvSpPr>
          <p:nvPr>
            <p:ph type="title"/>
          </p:nvPr>
        </p:nvSpPr>
        <p:spPr>
          <a:xfrm>
            <a:off x="609362" y="277813"/>
            <a:ext cx="10765394" cy="1062955"/>
          </a:xfrm>
        </p:spPr>
        <p:txBody>
          <a:bodyPr/>
          <a:lstStyle/>
          <a:p>
            <a:r>
              <a:rPr lang="pl-PL" sz="4000" dirty="0"/>
              <a:t>Spring Web MVC – </a:t>
            </a:r>
            <a:r>
              <a:rPr lang="pl-PL" sz="4000" dirty="0" err="1"/>
              <a:t>ViewResolver</a:t>
            </a:r>
            <a:r>
              <a:rPr lang="pl-PL" sz="4000" dirty="0"/>
              <a:t> and </a:t>
            </a:r>
            <a:r>
              <a:rPr lang="pl-PL" sz="4000" dirty="0" err="1"/>
              <a:t>View</a:t>
            </a:r>
            <a:endParaRPr lang="en-US" sz="4000"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499400" y="2937313"/>
            <a:ext cx="8823053"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696947386"/>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pl-PL" sz="2200" dirty="0" err="1">
                <a:solidFill>
                  <a:schemeClr val="tx2"/>
                </a:solidFill>
              </a:rPr>
              <a:t>There</a:t>
            </a:r>
            <a:r>
              <a:rPr lang="pl-PL" sz="2200" dirty="0">
                <a:solidFill>
                  <a:schemeClr val="tx2"/>
                </a:solidFill>
              </a:rPr>
              <a:t> </a:t>
            </a:r>
            <a:r>
              <a:rPr lang="pl-PL" sz="2200" dirty="0" err="1">
                <a:solidFill>
                  <a:schemeClr val="tx2"/>
                </a:solidFill>
              </a:rPr>
              <a:t>may</a:t>
            </a:r>
            <a:r>
              <a:rPr lang="pl-PL" sz="2200" dirty="0">
                <a:solidFill>
                  <a:schemeClr val="tx2"/>
                </a:solidFill>
              </a:rPr>
              <a:t> be </a:t>
            </a:r>
            <a:r>
              <a:rPr lang="pl-PL" sz="2200" dirty="0" err="1">
                <a:solidFill>
                  <a:schemeClr val="tx2"/>
                </a:solidFill>
              </a:rPr>
              <a:t>more</a:t>
            </a:r>
            <a:r>
              <a:rPr lang="pl-PL" sz="2200" dirty="0">
                <a:solidFill>
                  <a:schemeClr val="tx2"/>
                </a:solidFill>
              </a:rPr>
              <a:t> </a:t>
            </a:r>
            <a:r>
              <a:rPr lang="pl-PL" sz="2200" dirty="0" err="1">
                <a:solidFill>
                  <a:schemeClr val="tx2"/>
                </a:solidFill>
              </a:rPr>
              <a:t>than</a:t>
            </a:r>
            <a:r>
              <a:rPr lang="pl-PL" sz="2200" dirty="0">
                <a:solidFill>
                  <a:schemeClr val="tx2"/>
                </a:solidFill>
              </a:rPr>
              <a:t> one </a:t>
            </a:r>
            <a:r>
              <a:rPr lang="pl-PL" sz="2200" dirty="0" err="1">
                <a:solidFill>
                  <a:schemeClr val="tx2"/>
                </a:solidFill>
              </a:rPr>
              <a:t>view</a:t>
            </a:r>
            <a:r>
              <a:rPr lang="pl-PL" sz="2200" dirty="0">
                <a:solidFill>
                  <a:schemeClr val="tx2"/>
                </a:solidFill>
              </a:rPr>
              <a:t> </a:t>
            </a:r>
            <a:r>
              <a:rPr lang="pl-PL" sz="2200" dirty="0" err="1">
                <a:solidFill>
                  <a:schemeClr val="tx2"/>
                </a:solidFill>
              </a:rPr>
              <a:t>resolver</a:t>
            </a:r>
            <a:r>
              <a:rPr lang="pl-PL" sz="2200" dirty="0">
                <a:solidFill>
                  <a:schemeClr val="tx2"/>
                </a:solidFill>
              </a:rPr>
              <a:t> </a:t>
            </a:r>
            <a:r>
              <a:rPr lang="pl-PL" sz="2200" dirty="0" err="1">
                <a:solidFill>
                  <a:schemeClr val="tx2"/>
                </a:solidFill>
              </a:rPr>
              <a:t>registered</a:t>
            </a:r>
            <a:r>
              <a:rPr lang="pl-PL" sz="2200" dirty="0">
                <a:solidFill>
                  <a:schemeClr val="tx2"/>
                </a:solidFill>
              </a:rPr>
              <a:t> </a:t>
            </a:r>
            <a:r>
              <a:rPr lang="pl-PL" sz="2200" dirty="0" err="1">
                <a:solidFill>
                  <a:schemeClr val="tx2"/>
                </a:solidFill>
              </a:rPr>
              <a:t>within</a:t>
            </a:r>
            <a:r>
              <a:rPr lang="pl-PL" sz="2200" dirty="0">
                <a:solidFill>
                  <a:schemeClr val="tx2"/>
                </a:solidFill>
              </a:rPr>
              <a:t> a single </a:t>
            </a:r>
            <a:r>
              <a:rPr lang="pl-PL" sz="2200" dirty="0" err="1">
                <a:solidFill>
                  <a:schemeClr val="tx2"/>
                </a:solidFill>
              </a:rPr>
              <a:t>servlet</a:t>
            </a:r>
            <a:endParaRPr lang="pl-PL" sz="2200" dirty="0">
              <a:solidFill>
                <a:schemeClr val="tx2"/>
              </a:solidFill>
            </a:endParaRPr>
          </a:p>
          <a:p>
            <a:pPr lvl="1"/>
            <a:r>
              <a:rPr lang="pl-PL" dirty="0">
                <a:solidFill>
                  <a:schemeClr val="tx2"/>
                </a:solidFill>
              </a:rPr>
              <a:t>We </a:t>
            </a:r>
            <a:r>
              <a:rPr lang="pl-PL" dirty="0" err="1">
                <a:solidFill>
                  <a:schemeClr val="tx2"/>
                </a:solidFill>
              </a:rPr>
              <a:t>just</a:t>
            </a:r>
            <a:r>
              <a:rPr lang="pl-PL" dirty="0">
                <a:solidFill>
                  <a:schemeClr val="tx2"/>
                </a:solidFill>
              </a:rPr>
              <a:t> </a:t>
            </a:r>
            <a:r>
              <a:rPr lang="pl-PL" dirty="0" err="1">
                <a:solidFill>
                  <a:schemeClr val="tx2"/>
                </a:solidFill>
              </a:rPr>
              <a:t>need</a:t>
            </a:r>
            <a:r>
              <a:rPr lang="pl-PL" dirty="0">
                <a:solidFill>
                  <a:schemeClr val="tx2"/>
                </a:solidFill>
              </a:rPr>
              <a:t> to </a:t>
            </a:r>
            <a:r>
              <a:rPr lang="pl-PL" dirty="0" err="1">
                <a:solidFill>
                  <a:schemeClr val="tx2"/>
                </a:solidFill>
              </a:rPr>
              <a:t>customize</a:t>
            </a:r>
            <a:r>
              <a:rPr lang="pl-PL" dirty="0">
                <a:solidFill>
                  <a:schemeClr val="tx2"/>
                </a:solidFill>
              </a:rPr>
              <a:t> the order</a:t>
            </a:r>
          </a:p>
          <a:p>
            <a:endParaRPr lang="en-US" dirty="0">
              <a:solidFill>
                <a:schemeClr val="tx2"/>
              </a:solidFill>
            </a:endParaRPr>
          </a:p>
        </p:txBody>
      </p:sp>
      <p:sp>
        <p:nvSpPr>
          <p:cNvPr id="3" name="Title 2"/>
          <p:cNvSpPr>
            <a:spLocks noGrp="1"/>
          </p:cNvSpPr>
          <p:nvPr>
            <p:ph type="title"/>
          </p:nvPr>
        </p:nvSpPr>
        <p:spPr/>
        <p:txBody>
          <a:bodyPr/>
          <a:lstStyle/>
          <a:p>
            <a:r>
              <a:rPr lang="pl-PL" dirty="0"/>
              <a:t>Spring Web MVC – </a:t>
            </a:r>
            <a:r>
              <a:rPr lang="pl-PL" dirty="0" err="1"/>
              <a:t>ViewResolver</a:t>
            </a:r>
            <a:r>
              <a:rPr lang="pl-PL" dirty="0"/>
              <a:t> and </a:t>
            </a:r>
            <a:r>
              <a:rPr lang="pl-PL" dirty="0" err="1"/>
              <a:t>View</a:t>
            </a:r>
            <a:endParaRPr lang="en-US" dirty="0"/>
          </a:p>
        </p:txBody>
      </p:sp>
      <p:sp>
        <p:nvSpPr>
          <p:cNvPr id="4" name="TextBox 3"/>
          <p:cNvSpPr txBox="1"/>
          <p:nvPr/>
        </p:nvSpPr>
        <p:spPr>
          <a:xfrm>
            <a:off x="-853106" y="4422371"/>
            <a:ext cx="184731" cy="369332"/>
          </a:xfrm>
          <a:prstGeom prst="rect">
            <a:avLst/>
          </a:prstGeom>
          <a:noFill/>
        </p:spPr>
        <p:txBody>
          <a:bodyPr wrap="none" rtlCol="0">
            <a:spAutoFit/>
          </a:bodyPr>
          <a:lstStyle/>
          <a:p>
            <a:endParaRPr lang="en-US" dirty="0"/>
          </a:p>
        </p:txBody>
      </p:sp>
      <p:pic>
        <p:nvPicPr>
          <p:cNvPr id="5" name="Picture 4" descr="Screenshot 2014-09-22 19.00.20.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04987" y="3068960"/>
            <a:ext cx="11408609" cy="2687860"/>
          </a:xfrm>
          <a:prstGeom prst="rect">
            <a:avLst/>
          </a:prstGeom>
        </p:spPr>
      </p:pic>
    </p:spTree>
    <p:extLst>
      <p:ext uri="{BB962C8B-B14F-4D97-AF65-F5344CB8AC3E}">
        <p14:creationId xmlns:p14="http://schemas.microsoft.com/office/powerpoint/2010/main" xmlns="" val="1748349614"/>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pl-PL" sz="2800" dirty="0"/>
              <a:t>Spring Web MVC – </a:t>
            </a:r>
            <a:r>
              <a:rPr lang="pl-PL" sz="2800" dirty="0" err="1"/>
              <a:t>request</a:t>
            </a:r>
            <a:r>
              <a:rPr lang="pl-PL" sz="2800" dirty="0"/>
              <a:t> life </a:t>
            </a:r>
            <a:r>
              <a:rPr lang="pl-PL" sz="2800" dirty="0" err="1"/>
              <a:t>cycle</a:t>
            </a:r>
            <a:endParaRPr lang="en-US" sz="2800" dirty="0"/>
          </a:p>
        </p:txBody>
      </p:sp>
      <p:sp>
        <p:nvSpPr>
          <p:cNvPr id="2" name="Content Placeholder 1"/>
          <p:cNvSpPr>
            <a:spLocks noGrp="1"/>
          </p:cNvSpPr>
          <p:nvPr>
            <p:ph idx="1"/>
          </p:nvPr>
        </p:nvSpPr>
        <p:spPr/>
        <p:txBody>
          <a:bodyPr/>
          <a:lstStyle/>
          <a:p>
            <a:r>
              <a:rPr lang="pl-PL" sz="2000" dirty="0">
                <a:solidFill>
                  <a:schemeClr val="tx2"/>
                </a:solidFill>
              </a:rPr>
              <a:t>The front </a:t>
            </a:r>
            <a:r>
              <a:rPr lang="pl-PL" sz="2000" dirty="0" smtClean="0">
                <a:solidFill>
                  <a:schemeClr val="tx2"/>
                </a:solidFill>
              </a:rPr>
              <a:t>controller</a:t>
            </a:r>
            <a:r>
              <a:rPr lang="en-US" sz="2000" dirty="0" smtClean="0">
                <a:solidFill>
                  <a:schemeClr val="tx2"/>
                </a:solidFill>
              </a:rPr>
              <a:t> </a:t>
            </a:r>
            <a:r>
              <a:rPr lang="pl-PL" sz="2000" dirty="0" smtClean="0">
                <a:solidFill>
                  <a:schemeClr val="tx2"/>
                </a:solidFill>
              </a:rPr>
              <a:t>Definition </a:t>
            </a:r>
            <a:r>
              <a:rPr lang="pl-PL" sz="2000" dirty="0">
                <a:solidFill>
                  <a:schemeClr val="tx2"/>
                </a:solidFill>
              </a:rPr>
              <a:t>and configuraton of the dispatcher servlet is stored in WEB-INF/web.xml </a:t>
            </a:r>
          </a:p>
          <a:p>
            <a:r>
              <a:rPr lang="pl-PL" sz="2000" dirty="0" err="1">
                <a:solidFill>
                  <a:schemeClr val="tx2"/>
                </a:solidFill>
              </a:rPr>
              <a:t>Name</a:t>
            </a:r>
            <a:r>
              <a:rPr lang="pl-PL" sz="2000" dirty="0">
                <a:solidFill>
                  <a:schemeClr val="tx2"/>
                </a:solidFill>
              </a:rPr>
              <a:t> of the </a:t>
            </a:r>
            <a:r>
              <a:rPr lang="pl-PL" sz="2000" dirty="0" err="1">
                <a:solidFill>
                  <a:schemeClr val="tx2"/>
                </a:solidFill>
              </a:rPr>
              <a:t>servlet</a:t>
            </a:r>
            <a:r>
              <a:rPr lang="pl-PL" sz="2000" dirty="0">
                <a:solidFill>
                  <a:schemeClr val="tx2"/>
                </a:solidFill>
              </a:rPr>
              <a:t> </a:t>
            </a:r>
            <a:r>
              <a:rPr lang="pl-PL" sz="2000" dirty="0" err="1">
                <a:solidFill>
                  <a:schemeClr val="tx2"/>
                </a:solidFill>
              </a:rPr>
              <a:t>is</a:t>
            </a:r>
            <a:r>
              <a:rPr lang="pl-PL" sz="2000" dirty="0">
                <a:solidFill>
                  <a:schemeClr val="tx2"/>
                </a:solidFill>
              </a:rPr>
              <a:t> </a:t>
            </a:r>
            <a:r>
              <a:rPr lang="pl-PL" sz="2000" dirty="0" err="1">
                <a:solidFill>
                  <a:schemeClr val="tx2"/>
                </a:solidFill>
              </a:rPr>
              <a:t>important</a:t>
            </a:r>
            <a:r>
              <a:rPr lang="pl-PL" sz="2000" dirty="0">
                <a:solidFill>
                  <a:schemeClr val="tx2"/>
                </a:solidFill>
              </a:rPr>
              <a:t>, as by </a:t>
            </a:r>
            <a:r>
              <a:rPr lang="pl-PL" sz="2000" dirty="0" err="1">
                <a:solidFill>
                  <a:schemeClr val="tx2"/>
                </a:solidFill>
              </a:rPr>
              <a:t>default</a:t>
            </a:r>
            <a:r>
              <a:rPr lang="pl-PL" sz="2000" dirty="0">
                <a:solidFill>
                  <a:schemeClr val="tx2"/>
                </a:solidFill>
              </a:rPr>
              <a:t> Spring </a:t>
            </a:r>
            <a:r>
              <a:rPr lang="pl-PL" sz="2000" dirty="0" err="1">
                <a:solidFill>
                  <a:schemeClr val="tx2"/>
                </a:solidFill>
              </a:rPr>
              <a:t>will</a:t>
            </a:r>
            <a:r>
              <a:rPr lang="pl-PL" sz="2000" dirty="0">
                <a:solidFill>
                  <a:schemeClr val="tx2"/>
                </a:solidFill>
              </a:rPr>
              <a:t> </a:t>
            </a:r>
            <a:r>
              <a:rPr lang="pl-PL" sz="2000" dirty="0" err="1">
                <a:solidFill>
                  <a:schemeClr val="tx2"/>
                </a:solidFill>
              </a:rPr>
              <a:t>lookup</a:t>
            </a:r>
            <a:r>
              <a:rPr lang="pl-PL" sz="2000" dirty="0">
                <a:solidFill>
                  <a:schemeClr val="tx2"/>
                </a:solidFill>
              </a:rPr>
              <a:t> for the </a:t>
            </a:r>
            <a:r>
              <a:rPr lang="pl-PL" sz="2000" dirty="0" err="1">
                <a:solidFill>
                  <a:schemeClr val="tx2"/>
                </a:solidFill>
              </a:rPr>
              <a:t>context</a:t>
            </a:r>
            <a:r>
              <a:rPr lang="pl-PL" sz="2000" dirty="0">
                <a:solidFill>
                  <a:schemeClr val="tx2"/>
                </a:solidFill>
              </a:rPr>
              <a:t> in </a:t>
            </a:r>
            <a:r>
              <a:rPr lang="pl-PL" sz="2000" i="1" dirty="0">
                <a:solidFill>
                  <a:schemeClr val="tx2"/>
                </a:solidFill>
              </a:rPr>
              <a:t>SERVLET_NAME-</a:t>
            </a:r>
            <a:r>
              <a:rPr lang="pl-PL" sz="2000" i="1" dirty="0" err="1">
                <a:solidFill>
                  <a:schemeClr val="tx2"/>
                </a:solidFill>
              </a:rPr>
              <a:t>context.xml</a:t>
            </a:r>
            <a:r>
              <a:rPr lang="pl-PL" sz="2000" dirty="0">
                <a:solidFill>
                  <a:schemeClr val="tx2"/>
                </a:solidFill>
              </a:rPr>
              <a:t> file</a:t>
            </a:r>
          </a:p>
          <a:p>
            <a:endParaRPr lang="pl-PL" sz="2000" dirty="0">
              <a:solidFill>
                <a:schemeClr val="tx2"/>
              </a:solidFill>
            </a:endParaRPr>
          </a:p>
          <a:p>
            <a:endParaRPr lang="pl-PL" dirty="0">
              <a:solidFill>
                <a:schemeClr val="tx2"/>
              </a:solidFill>
            </a:endParaRPr>
          </a:p>
        </p:txBody>
      </p:sp>
      <p:pic>
        <p:nvPicPr>
          <p:cNvPr id="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36933" y="3426668"/>
            <a:ext cx="9229294" cy="3314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088590930"/>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pl-PL" dirty="0" err="1">
                <a:solidFill>
                  <a:schemeClr val="tx2"/>
                </a:solidFill>
              </a:rPr>
              <a:t>If</a:t>
            </a:r>
            <a:r>
              <a:rPr lang="pl-PL" dirty="0">
                <a:solidFill>
                  <a:schemeClr val="tx2"/>
                </a:solidFill>
              </a:rPr>
              <a:t> </a:t>
            </a:r>
            <a:r>
              <a:rPr lang="pl-PL" dirty="0" err="1">
                <a:solidFill>
                  <a:schemeClr val="tx2"/>
                </a:solidFill>
              </a:rPr>
              <a:t>you</a:t>
            </a:r>
            <a:r>
              <a:rPr lang="pl-PL" dirty="0">
                <a:solidFill>
                  <a:schemeClr val="tx2"/>
                </a:solidFill>
              </a:rPr>
              <a:t> </a:t>
            </a:r>
            <a:r>
              <a:rPr lang="pl-PL" dirty="0" err="1">
                <a:solidFill>
                  <a:schemeClr val="tx2"/>
                </a:solidFill>
              </a:rPr>
              <a:t>are</a:t>
            </a:r>
            <a:r>
              <a:rPr lang="pl-PL" dirty="0">
                <a:solidFill>
                  <a:schemeClr val="tx2"/>
                </a:solidFill>
              </a:rPr>
              <a:t> </a:t>
            </a:r>
            <a:r>
              <a:rPr lang="pl-PL" dirty="0" err="1">
                <a:solidFill>
                  <a:schemeClr val="tx2"/>
                </a:solidFill>
              </a:rPr>
              <a:t>planning</a:t>
            </a:r>
            <a:r>
              <a:rPr lang="pl-PL" dirty="0">
                <a:solidFill>
                  <a:schemeClr val="tx2"/>
                </a:solidFill>
              </a:rPr>
              <a:t> to </a:t>
            </a:r>
            <a:r>
              <a:rPr lang="pl-PL" dirty="0" err="1">
                <a:solidFill>
                  <a:schemeClr val="tx2"/>
                </a:solidFill>
              </a:rPr>
              <a:t>use</a:t>
            </a:r>
            <a:r>
              <a:rPr lang="pl-PL" dirty="0">
                <a:solidFill>
                  <a:schemeClr val="tx2"/>
                </a:solidFill>
              </a:rPr>
              <a:t> </a:t>
            </a:r>
            <a:r>
              <a:rPr lang="pl-PL" b="1" dirty="0" err="1">
                <a:solidFill>
                  <a:schemeClr val="tx2"/>
                </a:solidFill>
              </a:rPr>
              <a:t>jsp</a:t>
            </a:r>
            <a:r>
              <a:rPr lang="pl-PL" dirty="0">
                <a:solidFill>
                  <a:schemeClr val="tx2"/>
                </a:solidFill>
              </a:rPr>
              <a:t> </a:t>
            </a:r>
            <a:r>
              <a:rPr lang="pl-PL" dirty="0" err="1">
                <a:solidFill>
                  <a:schemeClr val="tx2"/>
                </a:solidFill>
              </a:rPr>
              <a:t>pages</a:t>
            </a:r>
            <a:r>
              <a:rPr lang="pl-PL" dirty="0">
                <a:solidFill>
                  <a:schemeClr val="tx2"/>
                </a:solidFill>
              </a:rPr>
              <a:t> as a </a:t>
            </a:r>
            <a:r>
              <a:rPr lang="pl-PL" dirty="0" err="1">
                <a:solidFill>
                  <a:schemeClr val="tx2"/>
                </a:solidFill>
              </a:rPr>
              <a:t>view</a:t>
            </a:r>
            <a:r>
              <a:rPr lang="pl-PL" dirty="0">
                <a:solidFill>
                  <a:schemeClr val="tx2"/>
                </a:solidFill>
              </a:rPr>
              <a:t> component </a:t>
            </a:r>
            <a:r>
              <a:rPr lang="pl-PL" dirty="0" err="1">
                <a:solidFill>
                  <a:schemeClr val="tx2"/>
                </a:solidFill>
              </a:rPr>
              <a:t>you</a:t>
            </a:r>
            <a:r>
              <a:rPr lang="pl-PL" dirty="0">
                <a:solidFill>
                  <a:schemeClr val="tx2"/>
                </a:solidFill>
              </a:rPr>
              <a:t> </a:t>
            </a:r>
            <a:r>
              <a:rPr lang="pl-PL" dirty="0" err="1">
                <a:solidFill>
                  <a:schemeClr val="tx2"/>
                </a:solidFill>
              </a:rPr>
              <a:t>will</a:t>
            </a:r>
            <a:r>
              <a:rPr lang="pl-PL" dirty="0">
                <a:solidFill>
                  <a:schemeClr val="tx2"/>
                </a:solidFill>
              </a:rPr>
              <a:t> </a:t>
            </a:r>
            <a:r>
              <a:rPr lang="pl-PL" dirty="0" err="1">
                <a:solidFill>
                  <a:schemeClr val="tx2"/>
                </a:solidFill>
              </a:rPr>
              <a:t>probably</a:t>
            </a:r>
            <a:r>
              <a:rPr lang="pl-PL" dirty="0">
                <a:solidFill>
                  <a:schemeClr val="tx2"/>
                </a:solidFill>
              </a:rPr>
              <a:t> want to </a:t>
            </a:r>
            <a:r>
              <a:rPr lang="pl-PL" dirty="0" err="1">
                <a:solidFill>
                  <a:schemeClr val="tx2"/>
                </a:solidFill>
              </a:rPr>
              <a:t>have</a:t>
            </a:r>
            <a:r>
              <a:rPr lang="pl-PL" dirty="0">
                <a:solidFill>
                  <a:schemeClr val="tx2"/>
                </a:solidFill>
              </a:rPr>
              <a:t> </a:t>
            </a:r>
            <a:r>
              <a:rPr lang="pl-PL" b="1" dirty="0">
                <a:solidFill>
                  <a:schemeClr val="tx2"/>
                </a:solidFill>
              </a:rPr>
              <a:t>JSTL</a:t>
            </a:r>
            <a:r>
              <a:rPr lang="pl-PL" dirty="0">
                <a:solidFill>
                  <a:schemeClr val="tx2"/>
                </a:solidFill>
              </a:rPr>
              <a:t> </a:t>
            </a:r>
            <a:r>
              <a:rPr lang="pl-PL" dirty="0" err="1">
                <a:solidFill>
                  <a:schemeClr val="tx2"/>
                </a:solidFill>
              </a:rPr>
              <a:t>tag</a:t>
            </a:r>
            <a:r>
              <a:rPr lang="pl-PL" dirty="0">
                <a:solidFill>
                  <a:schemeClr val="tx2"/>
                </a:solidFill>
              </a:rPr>
              <a:t> </a:t>
            </a:r>
            <a:r>
              <a:rPr lang="pl-PL" dirty="0" err="1">
                <a:solidFill>
                  <a:schemeClr val="tx2"/>
                </a:solidFill>
              </a:rPr>
              <a:t>collection</a:t>
            </a:r>
            <a:r>
              <a:rPr lang="pl-PL" dirty="0">
                <a:solidFill>
                  <a:schemeClr val="tx2"/>
                </a:solidFill>
              </a:rPr>
              <a:t> </a:t>
            </a:r>
            <a:r>
              <a:rPr lang="pl-PL" dirty="0" err="1">
                <a:solidFill>
                  <a:schemeClr val="tx2"/>
                </a:solidFill>
              </a:rPr>
              <a:t>available</a:t>
            </a:r>
            <a:r>
              <a:rPr lang="pl-PL" dirty="0">
                <a:solidFill>
                  <a:schemeClr val="tx2"/>
                </a:solidFill>
              </a:rPr>
              <a:t>:</a:t>
            </a:r>
          </a:p>
          <a:p>
            <a:endParaRPr lang="pl-PL" dirty="0">
              <a:solidFill>
                <a:schemeClr val="tx2"/>
              </a:solidFill>
            </a:endParaRPr>
          </a:p>
          <a:p>
            <a:endParaRPr lang="pl-PL" dirty="0">
              <a:solidFill>
                <a:schemeClr val="tx2"/>
              </a:solidFill>
            </a:endParaRPr>
          </a:p>
          <a:p>
            <a:endParaRPr lang="pl-PL" dirty="0">
              <a:solidFill>
                <a:schemeClr val="tx2"/>
              </a:solidFill>
            </a:endParaRPr>
          </a:p>
          <a:p>
            <a:endParaRPr lang="pl-PL" dirty="0">
              <a:solidFill>
                <a:schemeClr val="tx2"/>
              </a:solidFill>
            </a:endParaRPr>
          </a:p>
          <a:p>
            <a:endParaRPr lang="pl-PL" dirty="0">
              <a:solidFill>
                <a:schemeClr val="tx2"/>
              </a:solidFill>
            </a:endParaRPr>
          </a:p>
          <a:p>
            <a:endParaRPr lang="pl-PL" dirty="0" smtClean="0">
              <a:solidFill>
                <a:schemeClr val="tx2"/>
              </a:solidFill>
            </a:endParaRPr>
          </a:p>
          <a:p>
            <a:endParaRPr lang="pl-PL" dirty="0">
              <a:solidFill>
                <a:schemeClr val="tx2"/>
              </a:solidFill>
            </a:endParaRPr>
          </a:p>
          <a:p>
            <a:endParaRPr lang="pl-PL" dirty="0" smtClean="0">
              <a:solidFill>
                <a:schemeClr val="tx2"/>
              </a:solidFill>
            </a:endParaRPr>
          </a:p>
          <a:p>
            <a:endParaRPr lang="pl-PL" dirty="0" smtClean="0">
              <a:solidFill>
                <a:schemeClr val="tx2"/>
              </a:solidFill>
            </a:endParaRPr>
          </a:p>
          <a:p>
            <a:endParaRPr lang="pl-PL" dirty="0" smtClean="0">
              <a:solidFill>
                <a:schemeClr val="tx2"/>
              </a:solidFill>
            </a:endParaRPr>
          </a:p>
          <a:p>
            <a:endParaRPr lang="pl-PL" dirty="0" smtClean="0">
              <a:solidFill>
                <a:schemeClr val="tx2"/>
              </a:solidFill>
            </a:endParaRPr>
          </a:p>
          <a:p>
            <a:r>
              <a:rPr lang="pl-PL" dirty="0" err="1" smtClean="0">
                <a:solidFill>
                  <a:schemeClr val="tx2"/>
                </a:solidFill>
              </a:rPr>
              <a:t>Note</a:t>
            </a:r>
            <a:r>
              <a:rPr lang="pl-PL" dirty="0" smtClean="0">
                <a:solidFill>
                  <a:schemeClr val="tx2"/>
                </a:solidFill>
              </a:rPr>
              <a:t> </a:t>
            </a:r>
            <a:r>
              <a:rPr lang="pl-PL" dirty="0" err="1">
                <a:solidFill>
                  <a:schemeClr val="tx2"/>
                </a:solidFill>
              </a:rPr>
              <a:t>that</a:t>
            </a:r>
            <a:r>
              <a:rPr lang="pl-PL" dirty="0">
                <a:solidFill>
                  <a:schemeClr val="tx2"/>
                </a:solidFill>
              </a:rPr>
              <a:t> </a:t>
            </a:r>
            <a:r>
              <a:rPr lang="pl-PL" dirty="0" err="1">
                <a:solidFill>
                  <a:schemeClr val="tx2"/>
                </a:solidFill>
              </a:rPr>
              <a:t>newer</a:t>
            </a:r>
            <a:r>
              <a:rPr lang="pl-PL" dirty="0">
                <a:solidFill>
                  <a:schemeClr val="tx2"/>
                </a:solidFill>
              </a:rPr>
              <a:t> </a:t>
            </a:r>
            <a:r>
              <a:rPr lang="pl-PL" dirty="0" err="1">
                <a:solidFill>
                  <a:schemeClr val="tx2"/>
                </a:solidFill>
              </a:rPr>
              <a:t>versions</a:t>
            </a:r>
            <a:r>
              <a:rPr lang="pl-PL" dirty="0">
                <a:solidFill>
                  <a:schemeClr val="tx2"/>
                </a:solidFill>
              </a:rPr>
              <a:t> of </a:t>
            </a:r>
            <a:r>
              <a:rPr lang="pl-PL" dirty="0" err="1">
                <a:solidFill>
                  <a:schemeClr val="tx2"/>
                </a:solidFill>
              </a:rPr>
              <a:t>this</a:t>
            </a:r>
            <a:r>
              <a:rPr lang="pl-PL" dirty="0">
                <a:solidFill>
                  <a:schemeClr val="tx2"/>
                </a:solidFill>
              </a:rPr>
              <a:t> </a:t>
            </a:r>
            <a:r>
              <a:rPr lang="pl-PL" dirty="0" err="1">
                <a:solidFill>
                  <a:schemeClr val="tx2"/>
                </a:solidFill>
              </a:rPr>
              <a:t>artifacts</a:t>
            </a:r>
            <a:r>
              <a:rPr lang="pl-PL" dirty="0">
                <a:solidFill>
                  <a:schemeClr val="tx2"/>
                </a:solidFill>
              </a:rPr>
              <a:t> </a:t>
            </a:r>
            <a:r>
              <a:rPr lang="pl-PL" dirty="0" err="1">
                <a:solidFill>
                  <a:schemeClr val="tx2"/>
                </a:solidFill>
              </a:rPr>
              <a:t>may</a:t>
            </a:r>
            <a:r>
              <a:rPr lang="pl-PL" dirty="0">
                <a:solidFill>
                  <a:schemeClr val="tx2"/>
                </a:solidFill>
              </a:rPr>
              <a:t> be </a:t>
            </a:r>
            <a:r>
              <a:rPr lang="pl-PL" dirty="0" err="1">
                <a:solidFill>
                  <a:schemeClr val="tx2"/>
                </a:solidFill>
              </a:rPr>
              <a:t>available</a:t>
            </a:r>
            <a:r>
              <a:rPr lang="pl-PL" dirty="0">
                <a:solidFill>
                  <a:schemeClr val="tx2"/>
                </a:solidFill>
              </a:rPr>
              <a:t> in </a:t>
            </a:r>
            <a:r>
              <a:rPr lang="pl-PL" dirty="0" err="1">
                <a:solidFill>
                  <a:schemeClr val="tx2"/>
                </a:solidFill>
              </a:rPr>
              <a:t>repositories</a:t>
            </a:r>
            <a:endParaRPr lang="pl-PL" dirty="0">
              <a:solidFill>
                <a:schemeClr val="tx2"/>
              </a:solidFill>
            </a:endParaRPr>
          </a:p>
          <a:p>
            <a:pPr marL="285750" indent="-285750">
              <a:buFont typeface="Arial"/>
              <a:buChar char="•"/>
            </a:pPr>
            <a:endParaRPr lang="en-US" dirty="0">
              <a:solidFill>
                <a:schemeClr val="tx2"/>
              </a:solidFill>
            </a:endParaRPr>
          </a:p>
        </p:txBody>
      </p:sp>
      <p:sp>
        <p:nvSpPr>
          <p:cNvPr id="3" name="Title 2"/>
          <p:cNvSpPr>
            <a:spLocks noGrp="1"/>
          </p:cNvSpPr>
          <p:nvPr>
            <p:ph type="title"/>
          </p:nvPr>
        </p:nvSpPr>
        <p:spPr/>
        <p:txBody>
          <a:bodyPr>
            <a:normAutofit/>
          </a:bodyPr>
          <a:lstStyle/>
          <a:p>
            <a:r>
              <a:rPr lang="pl-PL" sz="2800" dirty="0"/>
              <a:t>Spring Web MVC – </a:t>
            </a:r>
            <a:r>
              <a:rPr lang="pl-PL" sz="2800" dirty="0" err="1"/>
              <a:t>Maven</a:t>
            </a:r>
            <a:r>
              <a:rPr lang="pl-PL" sz="2800" dirty="0"/>
              <a:t> </a:t>
            </a:r>
            <a:r>
              <a:rPr lang="pl-PL" sz="2800" dirty="0" err="1"/>
              <a:t>dependencies</a:t>
            </a:r>
            <a:r>
              <a:rPr lang="en-US" sz="2800" dirty="0" smtClean="0"/>
              <a:t>	</a:t>
            </a:r>
            <a:endParaRPr lang="en-US" sz="2800"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013499" y="2852936"/>
            <a:ext cx="6000321" cy="352384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2260289"/>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285750" indent="-285750">
              <a:buFont typeface="Arial"/>
              <a:buChar char="•"/>
            </a:pPr>
            <a:r>
              <a:rPr lang="pl-PL" dirty="0">
                <a:solidFill>
                  <a:schemeClr val="tx2"/>
                </a:solidFill>
              </a:rPr>
              <a:t>In order to </a:t>
            </a:r>
            <a:r>
              <a:rPr lang="pl-PL" dirty="0" err="1">
                <a:solidFill>
                  <a:schemeClr val="tx2"/>
                </a:solidFill>
              </a:rPr>
              <a:t>use</a:t>
            </a:r>
            <a:r>
              <a:rPr lang="pl-PL" dirty="0">
                <a:solidFill>
                  <a:schemeClr val="tx2"/>
                </a:solidFill>
              </a:rPr>
              <a:t> Spring Web MVC in </a:t>
            </a:r>
            <a:r>
              <a:rPr lang="pl-PL" dirty="0" err="1">
                <a:solidFill>
                  <a:schemeClr val="tx2"/>
                </a:solidFill>
              </a:rPr>
              <a:t>your</a:t>
            </a:r>
            <a:r>
              <a:rPr lang="pl-PL" dirty="0">
                <a:solidFill>
                  <a:schemeClr val="tx2"/>
                </a:solidFill>
              </a:rPr>
              <a:t> </a:t>
            </a:r>
            <a:r>
              <a:rPr lang="pl-PL" dirty="0" err="1">
                <a:solidFill>
                  <a:schemeClr val="tx2"/>
                </a:solidFill>
              </a:rPr>
              <a:t>application</a:t>
            </a:r>
            <a:r>
              <a:rPr lang="pl-PL" dirty="0">
                <a:solidFill>
                  <a:schemeClr val="tx2"/>
                </a:solidFill>
              </a:rPr>
              <a:t> </a:t>
            </a:r>
            <a:r>
              <a:rPr lang="pl-PL" dirty="0" err="1">
                <a:solidFill>
                  <a:schemeClr val="tx2"/>
                </a:solidFill>
              </a:rPr>
              <a:t>you</a:t>
            </a:r>
            <a:r>
              <a:rPr lang="pl-PL" dirty="0">
                <a:solidFill>
                  <a:schemeClr val="tx2"/>
                </a:solidFill>
              </a:rPr>
              <a:t> </a:t>
            </a:r>
            <a:r>
              <a:rPr lang="pl-PL" dirty="0" err="1">
                <a:solidFill>
                  <a:schemeClr val="tx2"/>
                </a:solidFill>
              </a:rPr>
              <a:t>have</a:t>
            </a:r>
            <a:r>
              <a:rPr lang="pl-PL" dirty="0">
                <a:solidFill>
                  <a:schemeClr val="tx2"/>
                </a:solidFill>
              </a:rPr>
              <a:t> to </a:t>
            </a:r>
            <a:r>
              <a:rPr lang="pl-PL" dirty="0" err="1">
                <a:solidFill>
                  <a:schemeClr val="tx2"/>
                </a:solidFill>
              </a:rPr>
              <a:t>add</a:t>
            </a:r>
            <a:r>
              <a:rPr lang="pl-PL" dirty="0">
                <a:solidFill>
                  <a:schemeClr val="tx2"/>
                </a:solidFill>
              </a:rPr>
              <a:t> </a:t>
            </a:r>
            <a:r>
              <a:rPr lang="pl-PL" dirty="0" err="1">
                <a:solidFill>
                  <a:schemeClr val="tx2"/>
                </a:solidFill>
              </a:rPr>
              <a:t>following</a:t>
            </a:r>
            <a:r>
              <a:rPr lang="pl-PL" dirty="0">
                <a:solidFill>
                  <a:schemeClr val="tx2"/>
                </a:solidFill>
              </a:rPr>
              <a:t> </a:t>
            </a:r>
            <a:r>
              <a:rPr lang="pl-PL" dirty="0" err="1">
                <a:solidFill>
                  <a:schemeClr val="tx2"/>
                </a:solidFill>
              </a:rPr>
              <a:t>dependecies</a:t>
            </a:r>
            <a:r>
              <a:rPr lang="pl-PL" dirty="0">
                <a:solidFill>
                  <a:schemeClr val="tx2"/>
                </a:solidFill>
              </a:rPr>
              <a:t> </a:t>
            </a:r>
            <a:r>
              <a:rPr lang="pl-PL" dirty="0" err="1">
                <a:solidFill>
                  <a:schemeClr val="tx2"/>
                </a:solidFill>
              </a:rPr>
              <a:t>into</a:t>
            </a:r>
            <a:r>
              <a:rPr lang="pl-PL" dirty="0">
                <a:solidFill>
                  <a:schemeClr val="tx2"/>
                </a:solidFill>
              </a:rPr>
              <a:t> </a:t>
            </a:r>
            <a:r>
              <a:rPr lang="pl-PL" dirty="0" err="1">
                <a:solidFill>
                  <a:schemeClr val="tx2"/>
                </a:solidFill>
              </a:rPr>
              <a:t>your</a:t>
            </a:r>
            <a:r>
              <a:rPr lang="pl-PL" dirty="0">
                <a:solidFill>
                  <a:schemeClr val="tx2"/>
                </a:solidFill>
              </a:rPr>
              <a:t> </a:t>
            </a:r>
            <a:r>
              <a:rPr lang="pl-PL" dirty="0" err="1">
                <a:solidFill>
                  <a:schemeClr val="tx2"/>
                </a:solidFill>
              </a:rPr>
              <a:t>Maven</a:t>
            </a:r>
            <a:r>
              <a:rPr lang="pl-PL" dirty="0">
                <a:solidFill>
                  <a:schemeClr val="tx2"/>
                </a:solidFill>
              </a:rPr>
              <a:t> pom.xml file:</a:t>
            </a:r>
          </a:p>
          <a:p>
            <a:pPr marL="285750" indent="-285750">
              <a:buFont typeface="Arial"/>
              <a:buChar char="•"/>
            </a:pPr>
            <a:endParaRPr lang="en-US" dirty="0">
              <a:solidFill>
                <a:schemeClr val="tx2"/>
              </a:solidFill>
            </a:endParaRPr>
          </a:p>
        </p:txBody>
      </p:sp>
      <p:sp>
        <p:nvSpPr>
          <p:cNvPr id="3" name="Title 2"/>
          <p:cNvSpPr>
            <a:spLocks noGrp="1"/>
          </p:cNvSpPr>
          <p:nvPr>
            <p:ph type="title"/>
          </p:nvPr>
        </p:nvSpPr>
        <p:spPr/>
        <p:txBody>
          <a:bodyPr>
            <a:normAutofit/>
          </a:bodyPr>
          <a:lstStyle/>
          <a:p>
            <a:r>
              <a:rPr lang="pl-PL" sz="2800" dirty="0"/>
              <a:t>Spring Web MVC – </a:t>
            </a:r>
            <a:r>
              <a:rPr lang="pl-PL" sz="2800" dirty="0" err="1"/>
              <a:t>Maven</a:t>
            </a:r>
            <a:r>
              <a:rPr lang="pl-PL" sz="2800" dirty="0"/>
              <a:t> </a:t>
            </a:r>
            <a:r>
              <a:rPr lang="pl-PL" sz="2800" dirty="0" err="1"/>
              <a:t>dependencies</a:t>
            </a:r>
            <a:r>
              <a:rPr lang="en-US" sz="2800" dirty="0" smtClean="0"/>
              <a:t>	</a:t>
            </a:r>
            <a:endParaRPr lang="en-US" sz="2800" dirty="0"/>
          </a:p>
        </p:txBody>
      </p:sp>
      <p:pic>
        <p:nvPicPr>
          <p:cNvPr id="4"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365427" y="2636912"/>
            <a:ext cx="5788938" cy="40579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655495367"/>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sp>
        <p:nvSpPr>
          <p:cNvPr id="5" name="内容占位符 4"/>
          <p:cNvSpPr>
            <a:spLocks noGrp="1"/>
          </p:cNvSpPr>
          <p:nvPr>
            <p:ph idx="1"/>
          </p:nvPr>
        </p:nvSpPr>
        <p:spPr/>
        <p:txBody>
          <a:bodyPr/>
          <a:lstStyle/>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4FAF426A-1D20-4934-86A0-D5A400152D76}" type="slidenum">
              <a:rPr lang="en-US" altLang="zh-CN"/>
              <a:pPr/>
              <a:t>6</a:t>
            </a:fld>
            <a:endParaRPr lang="en-US" altLang="zh-CN"/>
          </a:p>
        </p:txBody>
      </p:sp>
      <p:sp>
        <p:nvSpPr>
          <p:cNvPr id="95234" name="Rectangle 2"/>
          <p:cNvSpPr>
            <a:spLocks noGrp="1" noChangeArrowheads="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altLang="zh-CN">
                <a:ea typeface="宋体" charset="-122"/>
              </a:rPr>
              <a:t>More Spring</a:t>
            </a:r>
          </a:p>
        </p:txBody>
      </p:sp>
      <p:sp>
        <p:nvSpPr>
          <p:cNvPr id="95235" name="Rectangle 3"/>
          <p:cNvSpPr>
            <a:spLocks noGrp="1" noChangeArrowheads="1"/>
          </p:cNvSpPr>
          <p:nvPr>
            <p:ph type="body"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a:lnSpc>
                <a:spcPct val="90000"/>
              </a:lnSpc>
            </a:pPr>
            <a:r>
              <a:rPr lang="en-US" altLang="zh-CN">
                <a:ea typeface="宋体" charset="-122"/>
              </a:rPr>
              <a:t>Considered an alternative / replacement for the Enterprise JavaBean (EJB) model</a:t>
            </a:r>
          </a:p>
          <a:p>
            <a:pPr>
              <a:lnSpc>
                <a:spcPct val="90000"/>
              </a:lnSpc>
            </a:pPr>
            <a:r>
              <a:rPr lang="en-US" altLang="zh-CN">
                <a:ea typeface="宋体" charset="-122"/>
              </a:rPr>
              <a:t>Flexible</a:t>
            </a:r>
          </a:p>
          <a:p>
            <a:pPr lvl="1">
              <a:lnSpc>
                <a:spcPct val="90000"/>
              </a:lnSpc>
            </a:pPr>
            <a:r>
              <a:rPr lang="en-US" altLang="zh-CN">
                <a:ea typeface="宋体" charset="-122"/>
              </a:rPr>
              <a:t>Programmers decide how to program</a:t>
            </a:r>
          </a:p>
          <a:p>
            <a:pPr>
              <a:lnSpc>
                <a:spcPct val="90000"/>
              </a:lnSpc>
            </a:pPr>
            <a:r>
              <a:rPr lang="en-US" altLang="zh-CN">
                <a:ea typeface="宋体" charset="-122"/>
              </a:rPr>
              <a:t>Not exclusive to Java (e.g. .NET)</a:t>
            </a:r>
          </a:p>
          <a:p>
            <a:pPr>
              <a:lnSpc>
                <a:spcPct val="90000"/>
              </a:lnSpc>
            </a:pPr>
            <a:r>
              <a:rPr lang="en-US" altLang="zh-CN">
                <a:ea typeface="宋体" charset="-122"/>
              </a:rPr>
              <a:t>Solutions to typical coding busywork</a:t>
            </a:r>
          </a:p>
          <a:p>
            <a:pPr lvl="1">
              <a:lnSpc>
                <a:spcPct val="90000"/>
              </a:lnSpc>
            </a:pPr>
            <a:r>
              <a:rPr lang="en-US" altLang="zh-CN">
                <a:ea typeface="宋体" charset="-122"/>
              </a:rPr>
              <a:t>JDBC</a:t>
            </a:r>
          </a:p>
          <a:p>
            <a:pPr lvl="1">
              <a:lnSpc>
                <a:spcPct val="90000"/>
              </a:lnSpc>
            </a:pPr>
            <a:r>
              <a:rPr lang="en-US" altLang="zh-CN">
                <a:ea typeface="宋体" charset="-122"/>
              </a:rPr>
              <a:t>LDAP</a:t>
            </a:r>
          </a:p>
          <a:p>
            <a:pPr lvl="1">
              <a:lnSpc>
                <a:spcPct val="90000"/>
              </a:lnSpc>
            </a:pPr>
            <a:r>
              <a:rPr lang="en-US" altLang="zh-CN">
                <a:ea typeface="宋体" charset="-122"/>
              </a:rPr>
              <a:t>Web Services</a:t>
            </a:r>
          </a:p>
        </p:txBody>
      </p:sp>
      <p:sp>
        <p:nvSpPr>
          <p:cNvPr id="95236" name="Text Box 4"/>
          <p:cNvSpPr txBox="1">
            <a:spLocks noChangeArrowheads="1"/>
          </p:cNvSpPr>
          <p:nvPr/>
        </p:nvSpPr>
        <p:spPr bwMode="auto">
          <a:xfrm>
            <a:off x="1335097" y="6418263"/>
            <a:ext cx="6328143" cy="369332"/>
          </a:xfrm>
          <a:prstGeom prst="rect">
            <a:avLst/>
          </a:prstGeom>
          <a:noFill/>
          <a:ln w="9525">
            <a:noFill/>
            <a:miter lim="800000"/>
            <a:headEnd/>
            <a:tailEnd/>
          </a:ln>
          <a:effectLst/>
        </p:spPr>
        <p:txBody>
          <a:bodyPr wrap="none">
            <a:spAutoFit/>
          </a:bodyPr>
          <a:lstStyle/>
          <a:p>
            <a:r>
              <a:rPr lang="en-US" altLang="zh-CN">
                <a:ea typeface="宋体" charset="-122"/>
              </a:rPr>
              <a:t>URL: </a:t>
            </a:r>
            <a:r>
              <a:rPr lang="en-US" altLang="zh-CN">
                <a:ea typeface="宋体" charset="-122"/>
                <a:hlinkClick r:id="rId3"/>
              </a:rPr>
              <a:t>http://en.wikipedia.org/wiki/Spring_framework</a:t>
            </a:r>
            <a:endParaRPr lang="en-US" altLang="zh-CN">
              <a:ea typeface="宋体"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BD3A5269-C1BB-4C6C-A9C4-FB2CFAA08CB7}" type="slidenum">
              <a:rPr lang="en-US" altLang="zh-CN"/>
              <a:pPr/>
              <a:t>7</a:t>
            </a:fld>
            <a:endParaRPr lang="en-US" altLang="zh-CN"/>
          </a:p>
        </p:txBody>
      </p:sp>
      <p:sp>
        <p:nvSpPr>
          <p:cNvPr id="94210" name="Rectangle 2"/>
          <p:cNvSpPr>
            <a:spLocks noGrp="1" noChangeArrowheads="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altLang="zh-CN">
                <a:ea typeface="宋体" charset="-122"/>
              </a:rPr>
              <a:t>What does Spring offer?</a:t>
            </a:r>
          </a:p>
        </p:txBody>
      </p:sp>
      <p:sp>
        <p:nvSpPr>
          <p:cNvPr id="94211" name="Rectangle 3"/>
          <p:cNvSpPr>
            <a:spLocks noGrp="1" noChangeArrowheads="1"/>
          </p:cNvSpPr>
          <p:nvPr>
            <p:ph type="body" idx="1"/>
          </p:nvPr>
        </p:nvSpPr>
        <p:spPr bwMode="auto">
          <a:xfrm>
            <a:off x="609362" y="1600200"/>
            <a:ext cx="10968514" cy="4876800"/>
          </a:xfrm>
          <a:noFill/>
          <a:ln>
            <a:miter lim="800000"/>
            <a:headEnd/>
            <a:tailEnd/>
          </a:ln>
        </p:spPr>
        <p:txBody>
          <a:bodyPr vert="horz" wrap="square" lIns="91440" tIns="45720" rIns="91440" bIns="45720" numCol="1" anchor="t" anchorCtr="0" compatLnSpc="1">
            <a:prstTxWarp prst="textNoShape">
              <a:avLst/>
            </a:prstTxWarp>
          </a:bodyPr>
          <a:lstStyle/>
          <a:p>
            <a:r>
              <a:rPr lang="en-US" altLang="zh-CN">
                <a:ea typeface="宋体" charset="-122"/>
              </a:rPr>
              <a:t>Dependency Injection</a:t>
            </a:r>
          </a:p>
          <a:p>
            <a:pPr lvl="1"/>
            <a:r>
              <a:rPr lang="en-US" altLang="zh-CN">
                <a:ea typeface="宋体" charset="-122"/>
              </a:rPr>
              <a:t>Also known as IoC (Inversion of Control)</a:t>
            </a:r>
          </a:p>
          <a:p>
            <a:r>
              <a:rPr lang="en-US" altLang="zh-CN">
                <a:ea typeface="宋体" charset="-122"/>
              </a:rPr>
              <a:t>Aspect Oriented Programming</a:t>
            </a:r>
          </a:p>
          <a:p>
            <a:pPr lvl="1"/>
            <a:r>
              <a:rPr lang="en-US" altLang="zh-CN">
                <a:ea typeface="宋体" charset="-122"/>
              </a:rPr>
              <a:t>Runtime injection-based</a:t>
            </a:r>
          </a:p>
          <a:p>
            <a:r>
              <a:rPr lang="en-US" altLang="zh-CN">
                <a:ea typeface="宋体" charset="-122"/>
              </a:rPr>
              <a:t>Portable Service Abstractions</a:t>
            </a:r>
          </a:p>
          <a:p>
            <a:pPr lvl="1"/>
            <a:r>
              <a:rPr lang="en-US" altLang="zh-CN">
                <a:ea typeface="宋体" charset="-122"/>
              </a:rPr>
              <a:t>The rest of spring</a:t>
            </a:r>
          </a:p>
          <a:p>
            <a:pPr lvl="2"/>
            <a:r>
              <a:rPr lang="en-US" altLang="zh-CN">
                <a:ea typeface="宋体" charset="-122"/>
              </a:rPr>
              <a:t>ORM, DAO, Web MVC, Web, etc.</a:t>
            </a:r>
          </a:p>
          <a:p>
            <a:pPr lvl="2"/>
            <a:r>
              <a:rPr lang="en-US" altLang="zh-CN">
                <a:ea typeface="宋体" charset="-122"/>
              </a:rPr>
              <a:t>Allows access to these without knowing how they actually work</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765027" y="2708920"/>
            <a:ext cx="10359152" cy="1362075"/>
          </a:xfrm>
        </p:spPr>
        <p:txBody>
          <a:bodyPr/>
          <a:lstStyle/>
          <a:p>
            <a:r>
              <a:rPr lang="en-US" altLang="zh-CN" dirty="0" smtClean="0"/>
              <a:t>SPRING IOC</a:t>
            </a:r>
            <a:endParaRPr lang="zh-CN" altLang="en-US" dirty="0"/>
          </a:p>
        </p:txBody>
      </p:sp>
      <p:sp>
        <p:nvSpPr>
          <p:cNvPr id="7" name="文本占位符 6"/>
          <p:cNvSpPr>
            <a:spLocks noGrp="1"/>
          </p:cNvSpPr>
          <p:nvPr>
            <p:ph type="body" idx="1"/>
          </p:nvPr>
        </p:nvSpPr>
        <p:spPr>
          <a:xfrm>
            <a:off x="765027" y="4149080"/>
            <a:ext cx="11089232" cy="1500187"/>
          </a:xfrm>
        </p:spPr>
        <p:txBody>
          <a:bodyPr/>
          <a:lstStyle/>
          <a:p>
            <a:r>
              <a:rPr lang="en-US" altLang="zh-CN" dirty="0" smtClean="0">
                <a:hlinkClick r:id="rId2"/>
              </a:rPr>
              <a:t>https://</a:t>
            </a:r>
            <a:r>
              <a:rPr lang="en-US" altLang="zh-CN" dirty="0" smtClean="0">
                <a:hlinkClick r:id="rId2"/>
              </a:rPr>
              <a:t>docs.spring.io/spring/docs/5.1.5.RELEASE/spring-framework-reference/core.html#beans</a:t>
            </a:r>
            <a:endParaRPr lang="en-US" altLang="zh-CN" dirty="0" smtClean="0"/>
          </a:p>
          <a:p>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IOC/DI</a:t>
            </a:r>
            <a:endParaRPr lang="zh-CN" altLang="en-US" dirty="0"/>
          </a:p>
        </p:txBody>
      </p:sp>
      <p:sp>
        <p:nvSpPr>
          <p:cNvPr id="5" name="内容占位符 4"/>
          <p:cNvSpPr>
            <a:spLocks noGrp="1"/>
          </p:cNvSpPr>
          <p:nvPr>
            <p:ph idx="1"/>
          </p:nvPr>
        </p:nvSpPr>
        <p:spPr>
          <a:xfrm>
            <a:off x="621011" y="1556792"/>
            <a:ext cx="11017224" cy="4968552"/>
          </a:xfrm>
        </p:spPr>
        <p:txBody>
          <a:bodyPr/>
          <a:lstStyle/>
          <a:p>
            <a:r>
              <a:rPr lang="en-US" altLang="zh-CN" sz="2600" dirty="0" smtClean="0"/>
              <a:t>IoC is also known as dependency injection (DI). </a:t>
            </a:r>
            <a:endParaRPr lang="en-US" altLang="zh-CN" sz="2600" dirty="0" smtClean="0"/>
          </a:p>
          <a:p>
            <a:r>
              <a:rPr lang="en-US" altLang="zh-CN" sz="2600" dirty="0" smtClean="0"/>
              <a:t>It </a:t>
            </a:r>
            <a:r>
              <a:rPr lang="en-US" altLang="zh-CN" sz="2600" dirty="0" smtClean="0"/>
              <a:t>is a process whereby objects define their dependencies (that is, the other objects they work with) only through constructor arguments, arguments to a factory method, or properties that are set on the object instance after it is constructed or returned from a factory method. The container then injects those dependencies when it creates the bean. </a:t>
            </a:r>
            <a:endParaRPr lang="en-US" altLang="zh-CN" sz="2600" dirty="0" smtClean="0"/>
          </a:p>
          <a:p>
            <a:r>
              <a:rPr lang="en-US" altLang="zh-CN" sz="2600" dirty="0" smtClean="0"/>
              <a:t>This </a:t>
            </a:r>
            <a:r>
              <a:rPr lang="en-US" altLang="zh-CN" sz="2600" dirty="0" smtClean="0"/>
              <a:t>process is fundamentally the inverse (hence the name, Inversion of Control) of the bean itself controlling the instantiation or location of its dependencies by using direct construction of classes or a mechanism such as the Service Locator pattern.</a:t>
            </a:r>
            <a:endParaRPr lang="zh-CN" altLang="en-US" sz="2600" dirty="0"/>
          </a:p>
        </p:txBody>
      </p:sp>
    </p:spTree>
  </p:cSld>
  <p:clrMapOvr>
    <a:masterClrMapping/>
  </p:clrMapOvr>
</p:sld>
</file>

<file path=ppt/theme/theme1.xml><?xml version="1.0" encoding="utf-8"?>
<a:theme xmlns:a="http://schemas.openxmlformats.org/drawingml/2006/main" name="android theme">
  <a:themeElements>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fontScheme name="Level">
      <a:majorFont>
        <a:latin typeface="Garamond"/>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lnDef>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android theme</Template>
  <TotalTime>166</TotalTime>
  <Words>2809</Words>
  <Application>Microsoft Office PowerPoint</Application>
  <PresentationFormat>自定义</PresentationFormat>
  <Paragraphs>435</Paragraphs>
  <Slides>56</Slides>
  <Notes>9</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56</vt:i4>
      </vt:variant>
    </vt:vector>
  </HeadingPairs>
  <TitlesOfParts>
    <vt:vector size="58" baseType="lpstr">
      <vt:lpstr>android theme</vt:lpstr>
      <vt:lpstr>PBrush</vt:lpstr>
      <vt:lpstr>Spring IOC and Spring MVC</vt:lpstr>
      <vt:lpstr>A little bit of history</vt:lpstr>
      <vt:lpstr>Overview of Spring framework</vt:lpstr>
      <vt:lpstr>Spring Framework</vt:lpstr>
      <vt:lpstr>Spring code structure</vt:lpstr>
      <vt:lpstr>More Spring</vt:lpstr>
      <vt:lpstr>What does Spring offer?</vt:lpstr>
      <vt:lpstr>SPRING IOC</vt:lpstr>
      <vt:lpstr>IOC/DI</vt:lpstr>
      <vt:lpstr>Spring Application Context </vt:lpstr>
      <vt:lpstr>Spring Application Context</vt:lpstr>
      <vt:lpstr>ApplicationContext implementations</vt:lpstr>
      <vt:lpstr>ApplicationContext implementations</vt:lpstr>
      <vt:lpstr>ApplicationContext implementations</vt:lpstr>
      <vt:lpstr>Spring Bean Lifecycle</vt:lpstr>
      <vt:lpstr>Instantiating beans</vt:lpstr>
      <vt:lpstr>Instantiating beans</vt:lpstr>
      <vt:lpstr>Instantiating beans</vt:lpstr>
      <vt:lpstr>Bean Scopes</vt:lpstr>
      <vt:lpstr>Initialization, use, and destruction phases </vt:lpstr>
      <vt:lpstr>Initialization, use, and destruction phases</vt:lpstr>
      <vt:lpstr>Initialization, use, and destruction phases</vt:lpstr>
      <vt:lpstr>Annotation-Based Dependency Injection</vt:lpstr>
      <vt:lpstr>Spring Application Context</vt:lpstr>
      <vt:lpstr>Spring Application Context</vt:lpstr>
      <vt:lpstr>Spring Application Context</vt:lpstr>
      <vt:lpstr>Annotation-Based Dependency Injection</vt:lpstr>
      <vt:lpstr>Annotation-Based Dependency Injection</vt:lpstr>
      <vt:lpstr>More on Spring IOC</vt:lpstr>
      <vt:lpstr>SPRING MVC</vt:lpstr>
      <vt:lpstr>What is MVC?</vt:lpstr>
      <vt:lpstr>Model-View-Controller design pattern </vt:lpstr>
      <vt:lpstr>Model-View-Controller design pattern </vt:lpstr>
      <vt:lpstr>Model-View-Controller</vt:lpstr>
      <vt:lpstr>Spring MVC</vt:lpstr>
      <vt:lpstr>Spring MVC</vt:lpstr>
      <vt:lpstr>Spring Web MVC – request life cycle</vt:lpstr>
      <vt:lpstr>Spring Web MVC – request life cycle</vt:lpstr>
      <vt:lpstr>Spring Web MVC – Dispatcher servlet</vt:lpstr>
      <vt:lpstr>Spring Web MVC – HandlerMapping</vt:lpstr>
      <vt:lpstr>Spring Web MVC – request life cycle</vt:lpstr>
      <vt:lpstr>Spring Controllers</vt:lpstr>
      <vt:lpstr>Spring Controllers - @RequestMapping annotation</vt:lpstr>
      <vt:lpstr>Spring Controllers - @RequestMapping annotation</vt:lpstr>
      <vt:lpstr>Spring Controllers - @RequestParam annotation</vt:lpstr>
      <vt:lpstr>Spring Controllers - @ModelAttribute annotation</vt:lpstr>
      <vt:lpstr>Spring Controllers – ModelAndView object</vt:lpstr>
      <vt:lpstr>Spring Controllers – Other annotations</vt:lpstr>
      <vt:lpstr>Spring Controllers - @Controller annotation</vt:lpstr>
      <vt:lpstr>Spring Web MVC – request life cycle</vt:lpstr>
      <vt:lpstr>Spring Web MVC – ViewResolver and View</vt:lpstr>
      <vt:lpstr>Spring Web MVC – ViewResolver and View</vt:lpstr>
      <vt:lpstr>Spring Web MVC – request life cycle</vt:lpstr>
      <vt:lpstr>Spring Web MVC – Maven dependencies </vt:lpstr>
      <vt:lpstr>Spring Web MVC – Maven dependencies </vt:lpstr>
      <vt:lpstr>幻灯片 56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IOC and Spring MVC</dc:title>
  <dc:creator>Administrator</dc:creator>
  <cp:lastModifiedBy>Administrator</cp:lastModifiedBy>
  <cp:revision>14</cp:revision>
  <dcterms:created xsi:type="dcterms:W3CDTF">2019-03-06T12:24:53Z</dcterms:created>
  <dcterms:modified xsi:type="dcterms:W3CDTF">2019-03-06T15:11:35Z</dcterms:modified>
</cp:coreProperties>
</file>