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0D3404-45E5-4205-89F9-0DF2D450BA22}" type="datetimeFigureOut">
              <a:rPr lang="zh-CN" altLang="en-US" smtClean="0"/>
              <a:t>2019-03-27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B02A1-2812-45DC-BB9D-6DD251604E8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E26B90-33CE-4126-8E6F-A48524A54E8A}"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xmlns="" val="727185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E133FF-8CFB-436F-B8DC-D3D0826C2715}"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xmlns="" val="311865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206C86-C2BA-4F7E-8A39-9D955EEE60BC}"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extLst>
      <p:ext uri="{BB962C8B-B14F-4D97-AF65-F5344CB8AC3E}">
        <p14:creationId xmlns:p14="http://schemas.microsoft.com/office/powerpoint/2010/main" xmlns="" val="434064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D1005D-31F4-46CA-92F0-77B278A13CD5}"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xmlns="" val="331026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8F7E35-BDDA-4045-A7C9-DF0FE36FE902}"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xmlns="" val="143773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3A60EF-C1BA-4B94-BB89-9FEC37E55081}"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xmlns="" val="2633104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268309-F881-40DF-9B68-709531453D7E}"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xmlns="" val="2712472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461433-72EB-40DB-A986-06D74207EE6B}"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xmlns="" val="187217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7DD16C-B9A7-4B3E-AE9F-AD77956F54CD}"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xmlns="" val="3500767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2F4481-B3C4-4309-AA17-C59EDAB26BAE}"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xmlns="" val="3689051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1BFE6A-A636-4EC6-B25D-D6D525E8995F}"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Tree>
    <p:extLst>
      <p:ext uri="{BB962C8B-B14F-4D97-AF65-F5344CB8AC3E}">
        <p14:creationId xmlns:p14="http://schemas.microsoft.com/office/powerpoint/2010/main" xmlns="" val="303007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68F8FB-1C76-4F9C-AFCF-EB4835544CEB}"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xmlns="" val="89005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37A5DA-665B-455A-98BA-C454C31A2027}"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xmlns="" val="2139899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AE1D3F-3DFB-4B93-B69D-29D3F7EC5440}"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extLst>
      <p:ext uri="{BB962C8B-B14F-4D97-AF65-F5344CB8AC3E}">
        <p14:creationId xmlns:p14="http://schemas.microsoft.com/office/powerpoint/2010/main" xmlns="" val="1117153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3578DE-ACD7-46E1-BB12-A97E12802C13}"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xmlns="" val="1595459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C6DBB9-251A-4071-9311-633991BE899D}" type="slidenum">
              <a:rPr lang="en-US" altLang="en-US">
                <a:latin typeface="Calibri" panose="020F0502020204030204" pitchFamily="34" charset="0"/>
              </a:rPr>
              <a:pPr eaLnBrk="1" hangingPunct="1"/>
              <a:t>45</a:t>
            </a:fld>
            <a:endParaRPr lang="en-US" altLang="en-US">
              <a:latin typeface="Calibri" panose="020F0502020204030204" pitchFamily="34" charset="0"/>
            </a:endParaRPr>
          </a:p>
        </p:txBody>
      </p:sp>
    </p:spTree>
    <p:extLst>
      <p:ext uri="{BB962C8B-B14F-4D97-AF65-F5344CB8AC3E}">
        <p14:creationId xmlns:p14="http://schemas.microsoft.com/office/powerpoint/2010/main" xmlns="" val="586923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B51F1A-1F08-433B-AE69-9E5417BF34E3}"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xmlns="" val="1172166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BF3D23-0979-44CF-9DED-F933B996896C}"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Tree>
    <p:extLst>
      <p:ext uri="{BB962C8B-B14F-4D97-AF65-F5344CB8AC3E}">
        <p14:creationId xmlns:p14="http://schemas.microsoft.com/office/powerpoint/2010/main" xmlns="" val="1700107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D30FE4-6FBD-4526-A0E6-2E8F0D048ECD}"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Tree>
    <p:extLst>
      <p:ext uri="{BB962C8B-B14F-4D97-AF65-F5344CB8AC3E}">
        <p14:creationId xmlns:p14="http://schemas.microsoft.com/office/powerpoint/2010/main" xmlns="" val="3859557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6DF4D8-4593-410E-B076-3C3A86DE98B3}" type="slidenum">
              <a:rPr lang="en-US" altLang="en-US">
                <a:latin typeface="Calibri" panose="020F0502020204030204" pitchFamily="34" charset="0"/>
              </a:rPr>
              <a:pPr eaLnBrk="1" hangingPunct="1"/>
              <a:t>49</a:t>
            </a:fld>
            <a:endParaRPr lang="en-US" altLang="en-US">
              <a:latin typeface="Calibri" panose="020F0502020204030204" pitchFamily="34" charset="0"/>
            </a:endParaRPr>
          </a:p>
        </p:txBody>
      </p:sp>
    </p:spTree>
    <p:extLst>
      <p:ext uri="{BB962C8B-B14F-4D97-AF65-F5344CB8AC3E}">
        <p14:creationId xmlns:p14="http://schemas.microsoft.com/office/powerpoint/2010/main" xmlns="" val="178680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0587D2-1837-464E-8D9A-915BAA874EFF}"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xmlns="" val="332432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E60493-A4CA-4232-9E74-3AA96C7323F3}"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Tree>
    <p:extLst>
      <p:ext uri="{BB962C8B-B14F-4D97-AF65-F5344CB8AC3E}">
        <p14:creationId xmlns:p14="http://schemas.microsoft.com/office/powerpoint/2010/main" xmlns="" val="255840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1986F1-45F8-4AA7-A6B2-E67DA3DEF6FF}"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xmlns="" val="775975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E16ED6-7CBB-46EE-880E-F4ED612C7E20}" type="slidenum">
              <a:rPr lang="en-US" altLang="en-US">
                <a:latin typeface="Calibri" panose="020F0502020204030204" pitchFamily="34" charset="0"/>
              </a:rPr>
              <a:pPr eaLnBrk="1" hangingPunct="1"/>
              <a:t>52</a:t>
            </a:fld>
            <a:endParaRPr lang="en-US" altLang="en-US">
              <a:latin typeface="Calibri" panose="020F0502020204030204" pitchFamily="34" charset="0"/>
            </a:endParaRPr>
          </a:p>
        </p:txBody>
      </p:sp>
    </p:spTree>
    <p:extLst>
      <p:ext uri="{BB962C8B-B14F-4D97-AF65-F5344CB8AC3E}">
        <p14:creationId xmlns:p14="http://schemas.microsoft.com/office/powerpoint/2010/main" xmlns="" val="3915695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89811F-62AC-4B9B-8EDA-A13A14119523}"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extLst>
      <p:ext uri="{BB962C8B-B14F-4D97-AF65-F5344CB8AC3E}">
        <p14:creationId xmlns:p14="http://schemas.microsoft.com/office/powerpoint/2010/main" xmlns="" val="4071180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79F703-9AEF-4274-A090-531BD490C714}"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extLst>
      <p:ext uri="{BB962C8B-B14F-4D97-AF65-F5344CB8AC3E}">
        <p14:creationId xmlns:p14="http://schemas.microsoft.com/office/powerpoint/2010/main" xmlns="" val="4122598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B7094D-A3E0-41F1-AAC9-114C8CFF5B3A}"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Tree>
    <p:extLst>
      <p:ext uri="{BB962C8B-B14F-4D97-AF65-F5344CB8AC3E}">
        <p14:creationId xmlns:p14="http://schemas.microsoft.com/office/powerpoint/2010/main" xmlns="" val="2671123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6EB721-3FB4-410D-B3BC-B6BDE1DFB763}"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xmlns="" val="3916811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11EE4F-6A78-4486-A60B-F66083B5F329}" type="slidenum">
              <a:rPr lang="en-US" altLang="en-US">
                <a:latin typeface="Calibri" panose="020F0502020204030204" pitchFamily="34" charset="0"/>
              </a:rPr>
              <a:pPr eaLnBrk="1" hangingPunct="1"/>
              <a:t>57</a:t>
            </a:fld>
            <a:endParaRPr lang="en-US" altLang="en-US">
              <a:latin typeface="Calibri" panose="020F0502020204030204" pitchFamily="34" charset="0"/>
            </a:endParaRPr>
          </a:p>
        </p:txBody>
      </p:sp>
    </p:spTree>
    <p:extLst>
      <p:ext uri="{BB962C8B-B14F-4D97-AF65-F5344CB8AC3E}">
        <p14:creationId xmlns:p14="http://schemas.microsoft.com/office/powerpoint/2010/main" xmlns="" val="400224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485203-5AE5-485D-B89D-B58647BC906D}" type="slidenum">
              <a:rPr lang="en-US" altLang="en-US">
                <a:latin typeface="Calibri" panose="020F0502020204030204" pitchFamily="34" charset="0"/>
              </a:rPr>
              <a:pPr eaLnBrk="1" hangingPunct="1"/>
              <a:t>58</a:t>
            </a:fld>
            <a:endParaRPr lang="en-US" altLang="en-US">
              <a:latin typeface="Calibri" panose="020F0502020204030204" pitchFamily="34" charset="0"/>
            </a:endParaRPr>
          </a:p>
        </p:txBody>
      </p:sp>
    </p:spTree>
    <p:extLst>
      <p:ext uri="{BB962C8B-B14F-4D97-AF65-F5344CB8AC3E}">
        <p14:creationId xmlns:p14="http://schemas.microsoft.com/office/powerpoint/2010/main" xmlns="" val="23986187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87033C-A925-49C8-8347-C4148C6F38C1}"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Tree>
    <p:extLst>
      <p:ext uri="{BB962C8B-B14F-4D97-AF65-F5344CB8AC3E}">
        <p14:creationId xmlns:p14="http://schemas.microsoft.com/office/powerpoint/2010/main" xmlns="" val="768000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9A3460-66A7-4452-B8C6-67576C16B866}"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Tree>
    <p:extLst>
      <p:ext uri="{BB962C8B-B14F-4D97-AF65-F5344CB8AC3E}">
        <p14:creationId xmlns:p14="http://schemas.microsoft.com/office/powerpoint/2010/main" xmlns="" val="481881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CC23E9-EE5F-48AE-A0D3-0E122F68E270}"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Tree>
    <p:extLst>
      <p:ext uri="{BB962C8B-B14F-4D97-AF65-F5344CB8AC3E}">
        <p14:creationId xmlns:p14="http://schemas.microsoft.com/office/powerpoint/2010/main" xmlns="" val="384655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1D5DAF-35C5-4040-B192-8A41E645CDF7}"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xmlns="" val="625659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F9DB9F-DB59-4F1C-B63F-DE4F1385F68E}" type="slidenum">
              <a:rPr lang="en-US" altLang="en-US">
                <a:latin typeface="Calibri" panose="020F0502020204030204" pitchFamily="34" charset="0"/>
              </a:rPr>
              <a:pPr eaLnBrk="1" hangingPunct="1"/>
              <a:t>62</a:t>
            </a:fld>
            <a:endParaRPr lang="en-US" altLang="en-US">
              <a:latin typeface="Calibri" panose="020F0502020204030204" pitchFamily="34" charset="0"/>
            </a:endParaRPr>
          </a:p>
        </p:txBody>
      </p:sp>
    </p:spTree>
    <p:extLst>
      <p:ext uri="{BB962C8B-B14F-4D97-AF65-F5344CB8AC3E}">
        <p14:creationId xmlns:p14="http://schemas.microsoft.com/office/powerpoint/2010/main" xmlns="" val="495216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E54150-6469-4C55-94EE-BD6130157F7E}" type="slidenum">
              <a:rPr lang="en-US" altLang="en-US">
                <a:latin typeface="Calibri" panose="020F0502020204030204" pitchFamily="34" charset="0"/>
              </a:rPr>
              <a:pPr eaLnBrk="1" hangingPunct="1"/>
              <a:t>63</a:t>
            </a:fld>
            <a:endParaRPr lang="en-US" altLang="en-US">
              <a:latin typeface="Calibri" panose="020F0502020204030204" pitchFamily="34" charset="0"/>
            </a:endParaRPr>
          </a:p>
        </p:txBody>
      </p:sp>
    </p:spTree>
    <p:extLst>
      <p:ext uri="{BB962C8B-B14F-4D97-AF65-F5344CB8AC3E}">
        <p14:creationId xmlns:p14="http://schemas.microsoft.com/office/powerpoint/2010/main" xmlns="" val="339787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3E8C1B-A219-4254-81DE-D2D94E214CD2}"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xmlns="" val="306008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0C7901-EC5A-4BE2-A180-20C6EE4BDAA4}"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xmlns="" val="246290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4B3081-FBD4-4EDE-85F8-39B91BA5FBB8}"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xmlns="" val="66444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A53DCF-F56B-43BE-9925-C12F09CE93C3}"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xmlns="" val="320385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8459A7-3EC3-4C9A-A437-CAAE37BDD669}"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extLst>
      <p:ext uri="{BB962C8B-B14F-4D97-AF65-F5344CB8AC3E}">
        <p14:creationId xmlns:p14="http://schemas.microsoft.com/office/powerpoint/2010/main" xmlns="" val="236048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ln>
            <a:effectLst/>
          </p:spPr>
          <p:txBody>
            <a:bodyPr wrap="none" anchor="ctr"/>
            <a:lstStyle/>
            <a:p>
              <a:endParaRPr lang="zh-CN" altLang="zh-CN"/>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ln>
            <a:effectLst/>
          </p:spPr>
          <p:txBody>
            <a:bodyPr wrap="none" anchor="ctr"/>
            <a:lstStyle/>
            <a:p>
              <a:endParaRPr lang="zh-CN" altLang="zh-CN"/>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ln>
            <a:effectLst/>
          </p:spPr>
          <p:txBody>
            <a:bodyPr wrap="none" anchor="ctr"/>
            <a:lstStyle/>
            <a:p>
              <a:endParaRPr lang="zh-CN" altLang="zh-CN"/>
            </a:p>
          </p:txBody>
        </p:sp>
      </p:grpSp>
      <p:sp>
        <p:nvSpPr>
          <p:cNvPr id="10242" name="Rectangle 2"/>
          <p:cNvSpPr>
            <a:spLocks noGrp="1" noChangeArrowheads="1"/>
          </p:cNvSpPr>
          <p:nvPr>
            <p:ph type="ctrTitle"/>
          </p:nvPr>
        </p:nvSpPr>
        <p:spPr>
          <a:xfrm>
            <a:off x="685800" y="685800"/>
            <a:ext cx="7772400" cy="2127250"/>
          </a:xfrm>
        </p:spPr>
        <p:txBody>
          <a:bodyPr/>
          <a:lstStyle>
            <a:lvl1pPr algn="ctr">
              <a:defRPr sz="5800"/>
            </a:lvl1pPr>
          </a:lstStyle>
          <a:p>
            <a:r>
              <a:rPr lang="zh-CN" altLang="en-US" smtClean="0"/>
              <a:t>单击此处编辑母版标题样式</a:t>
            </a:r>
            <a:endParaRPr lang="en-US"/>
          </a:p>
        </p:txBody>
      </p:sp>
      <p:sp>
        <p:nvSpPr>
          <p:cNvPr id="102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smtClean="0"/>
              <a:t>单击此处编辑母版副标题样式</a:t>
            </a:r>
            <a:endParaRPr lang="en-US"/>
          </a:p>
        </p:txBody>
      </p:sp>
      <p:sp>
        <p:nvSpPr>
          <p:cNvPr id="9" name="Rectangle 4"/>
          <p:cNvSpPr>
            <a:spLocks noGrp="1" noChangeArrowheads="1"/>
          </p:cNvSpPr>
          <p:nvPr>
            <p:ph type="dt" sz="half" idx="10"/>
          </p:nvPr>
        </p:nvSpPr>
        <p:spPr>
          <a:xfrm>
            <a:off x="457200" y="6248400"/>
            <a:ext cx="2133600" cy="457200"/>
          </a:xfrm>
        </p:spPr>
        <p:txBody>
          <a:bodyPr/>
          <a:lstStyle>
            <a:lvl1pPr>
              <a:defRPr/>
            </a:lvl1pPr>
          </a:lstStyle>
          <a:p>
            <a:fld id="{DF5A3432-1931-4C4C-BE55-7433B0675319}" type="datetimeFigureOut">
              <a:rPr lang="zh-CN" altLang="en-US" smtClean="0"/>
              <a:t>2019-03-27</a:t>
            </a:fld>
            <a:endParaRPr lang="zh-CN" altLang="en-US"/>
          </a:p>
        </p:txBody>
      </p:sp>
      <p:sp>
        <p:nvSpPr>
          <p:cNvPr id="11" name="Rectangle 6"/>
          <p:cNvSpPr>
            <a:spLocks noGrp="1" noChangeArrowheads="1"/>
          </p:cNvSpPr>
          <p:nvPr>
            <p:ph type="sldNum" sz="quarter" idx="12"/>
          </p:nvPr>
        </p:nvSpPr>
        <p:spPr>
          <a:xfrm>
            <a:off x="6553200" y="6248400"/>
            <a:ext cx="2133600" cy="457200"/>
          </a:xfrm>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6"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6"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6"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6"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7"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9"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5"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4"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7"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fld id="{DF5A3432-1931-4C4C-BE55-7433B0675319}" type="datetimeFigureOut">
              <a:rPr lang="zh-CN" altLang="en-US" smtClean="0"/>
              <a:t>2019-03-27</a:t>
            </a:fld>
            <a:endParaRPr lang="zh-CN" altLang="en-US"/>
          </a:p>
        </p:txBody>
      </p:sp>
      <p:sp>
        <p:nvSpPr>
          <p:cNvPr id="7" name="Rectangle 6"/>
          <p:cNvSpPr>
            <a:spLocks noGrp="1" noChangeArrowheads="1"/>
          </p:cNvSpPr>
          <p:nvPr>
            <p:ph type="sldNum" sz="quarter" idx="12"/>
          </p:nvPr>
        </p:nvSpPr>
        <p:spPr/>
        <p:txBody>
          <a:bodyPr/>
          <a:lstStyle>
            <a:lvl1pPr>
              <a:defRPr/>
            </a:lvl1pPr>
          </a:lstStyle>
          <a:p>
            <a:fld id="{10166DC8-708B-4E40-A3FA-960F3BB9C7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077200" cy="1139825"/>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9220" name="Rectangle 4"/>
          <p:cNvSpPr>
            <a:spLocks noGrp="1" noChangeArrowheads="1"/>
          </p:cNvSpPr>
          <p:nvPr>
            <p:ph type="dt" sz="half" idx="2"/>
          </p:nvPr>
        </p:nvSpPr>
        <p:spPr bwMode="auto">
          <a:xfrm>
            <a:off x="1676400" y="6553200"/>
            <a:ext cx="1143000" cy="3048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vl1pPr>
          </a:lstStyle>
          <a:p>
            <a:fld id="{DF5A3432-1931-4C4C-BE55-7433B0675319}" type="datetimeFigureOut">
              <a:rPr lang="zh-CN" altLang="en-US" smtClean="0"/>
              <a:t>2019-03-27</a:t>
            </a:fld>
            <a:endParaRPr lang="zh-CN" altLang="en-US"/>
          </a:p>
        </p:txBody>
      </p:sp>
      <p:sp>
        <p:nvSpPr>
          <p:cNvPr id="9222" name="Rectangle 6"/>
          <p:cNvSpPr>
            <a:spLocks noGrp="1" noChangeArrowheads="1"/>
          </p:cNvSpPr>
          <p:nvPr>
            <p:ph type="sldNum" sz="quarter" idx="4"/>
          </p:nvPr>
        </p:nvSpPr>
        <p:spPr bwMode="auto">
          <a:xfrm>
            <a:off x="7010400" y="6553200"/>
            <a:ext cx="2133600"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10166DC8-708B-4E40-A3FA-960F3BB9C7D0}" type="slidenum">
              <a:rPr lang="zh-CN" altLang="en-US" smtClean="0"/>
              <a:t>‹#›</a:t>
            </a:fld>
            <a:endParaRPr lang="zh-CN" altLang="en-US"/>
          </a:p>
        </p:txBody>
      </p:sp>
      <p:sp>
        <p:nvSpPr>
          <p:cNvPr id="9223" name="Rectangle 7"/>
          <p:cNvSpPr>
            <a:spLocks noChangeArrowheads="1"/>
          </p:cNvSpPr>
          <p:nvPr/>
        </p:nvSpPr>
        <p:spPr bwMode="auto">
          <a:xfrm>
            <a:off x="0" y="0"/>
            <a:ext cx="228600" cy="2286000"/>
          </a:xfrm>
          <a:prstGeom prst="rect">
            <a:avLst/>
          </a:prstGeom>
          <a:solidFill>
            <a:schemeClr val="bg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
        <p:nvSpPr>
          <p:cNvPr id="9224" name="Line 8"/>
          <p:cNvSpPr>
            <a:spLocks noChangeShapeType="1"/>
          </p:cNvSpPr>
          <p:nvPr/>
        </p:nvSpPr>
        <p:spPr bwMode="auto">
          <a:xfrm>
            <a:off x="457200" y="1447800"/>
            <a:ext cx="8077200" cy="0"/>
          </a:xfrm>
          <a:prstGeom prst="line">
            <a:avLst/>
          </a:prstGeom>
          <a:noFill/>
          <a:ln w="19050">
            <a:solidFill>
              <a:schemeClr val="tx2"/>
            </a:solidFill>
            <a:round/>
          </a:ln>
          <a:effectLst/>
        </p:spPr>
        <p:txBody>
          <a:bodyPr/>
          <a:lstStyle/>
          <a:p>
            <a:pPr>
              <a:defRPr/>
            </a:pPr>
            <a:endParaRPr lang="en-US"/>
          </a:p>
        </p:txBody>
      </p:sp>
      <p:sp>
        <p:nvSpPr>
          <p:cNvPr id="9225" name="Rectangle 9"/>
          <p:cNvSpPr>
            <a:spLocks noChangeArrowheads="1"/>
          </p:cNvSpPr>
          <p:nvPr/>
        </p:nvSpPr>
        <p:spPr bwMode="auto">
          <a:xfrm>
            <a:off x="0" y="2286000"/>
            <a:ext cx="228600" cy="2286000"/>
          </a:xfrm>
          <a:prstGeom prst="rect">
            <a:avLst/>
          </a:prstGeom>
          <a:solidFill>
            <a:schemeClr val="accent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
        <p:nvSpPr>
          <p:cNvPr id="9226" name="Rectangle 10"/>
          <p:cNvSpPr>
            <a:spLocks noChangeArrowheads="1"/>
          </p:cNvSpPr>
          <p:nvPr/>
        </p:nvSpPr>
        <p:spPr bwMode="auto">
          <a:xfrm>
            <a:off x="0" y="4572000"/>
            <a:ext cx="228600" cy="2286000"/>
          </a:xfrm>
          <a:prstGeom prst="rect">
            <a:avLst/>
          </a:prstGeom>
          <a:solidFill>
            <a:schemeClr val="tx2"/>
          </a:solidFill>
          <a:ln w="9525">
            <a:noFill/>
            <a:miter lim="800000"/>
          </a:ln>
          <a:effectLst/>
        </p:spPr>
        <p:txBody>
          <a:bodyPr wrap="none" anchor="ctr"/>
          <a:lstStyle/>
          <a:p>
            <a:pPr algn="ctr" eaLnBrk="1" hangingPunct="1"/>
            <a:endParaRPr lang="zh-CN"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aramond" pitchFamily="18" charset="0"/>
        </a:defRPr>
      </a:lvl2pPr>
      <a:lvl3pPr algn="l" rtl="0" eaLnBrk="1" fontAlgn="base" hangingPunct="1">
        <a:spcBef>
          <a:spcPct val="0"/>
        </a:spcBef>
        <a:spcAft>
          <a:spcPct val="0"/>
        </a:spcAft>
        <a:defRPr sz="4400">
          <a:solidFill>
            <a:schemeClr val="tx2"/>
          </a:solidFill>
          <a:latin typeface="Garamond" pitchFamily="18" charset="0"/>
        </a:defRPr>
      </a:lvl3pPr>
      <a:lvl4pPr algn="l" rtl="0" eaLnBrk="1" fontAlgn="base" hangingPunct="1">
        <a:spcBef>
          <a:spcPct val="0"/>
        </a:spcBef>
        <a:spcAft>
          <a:spcPct val="0"/>
        </a:spcAft>
        <a:defRPr sz="4400">
          <a:solidFill>
            <a:schemeClr val="tx2"/>
          </a:solidFill>
          <a:latin typeface="Garamond" pitchFamily="18" charset="0"/>
        </a:defRPr>
      </a:lvl4pPr>
      <a:lvl5pPr algn="l" rtl="0" eaLnBrk="1" fontAlgn="base" hangingPunct="1">
        <a:spcBef>
          <a:spcPct val="0"/>
        </a:spcBef>
        <a:spcAft>
          <a:spcPct val="0"/>
        </a:spcAft>
        <a:defRPr sz="4400">
          <a:solidFill>
            <a:schemeClr val="tx2"/>
          </a:solidFill>
          <a:latin typeface="Garamond" pitchFamily="18" charset="0"/>
        </a:defRPr>
      </a:lvl5pPr>
      <a:lvl6pPr marL="457200" algn="l" rtl="0" eaLnBrk="1" fontAlgn="base" hangingPunct="1">
        <a:spcBef>
          <a:spcPct val="0"/>
        </a:spcBef>
        <a:spcAft>
          <a:spcPct val="0"/>
        </a:spcAft>
        <a:defRPr sz="4400">
          <a:solidFill>
            <a:schemeClr val="tx2"/>
          </a:solidFill>
          <a:latin typeface="Garamond" pitchFamily="18" charset="0"/>
        </a:defRPr>
      </a:lvl6pPr>
      <a:lvl7pPr marL="914400" algn="l" rtl="0" eaLnBrk="1" fontAlgn="base" hangingPunct="1">
        <a:spcBef>
          <a:spcPct val="0"/>
        </a:spcBef>
        <a:spcAft>
          <a:spcPct val="0"/>
        </a:spcAft>
        <a:defRPr sz="4400">
          <a:solidFill>
            <a:schemeClr val="tx2"/>
          </a:solidFill>
          <a:latin typeface="Garamond" pitchFamily="18" charset="0"/>
        </a:defRPr>
      </a:lvl7pPr>
      <a:lvl8pPr marL="1371600" algn="l" rtl="0" eaLnBrk="1" fontAlgn="base" hangingPunct="1">
        <a:spcBef>
          <a:spcPct val="0"/>
        </a:spcBef>
        <a:spcAft>
          <a:spcPct val="0"/>
        </a:spcAft>
        <a:defRPr sz="4400">
          <a:solidFill>
            <a:schemeClr val="tx2"/>
          </a:solidFill>
          <a:latin typeface="Garamond" pitchFamily="18" charset="0"/>
        </a:defRPr>
      </a:lvl8pPr>
      <a:lvl9pPr marL="1828800" algn="l" rtl="0" eaLnBrk="1" fontAlgn="base" hangingPunct="1">
        <a:spcBef>
          <a:spcPct val="0"/>
        </a:spcBef>
        <a:spcAft>
          <a:spcPct val="0"/>
        </a:spcAft>
        <a:defRPr sz="44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068960"/>
            <a:ext cx="7772400" cy="2127250"/>
          </a:xfrm>
        </p:spPr>
        <p:txBody>
          <a:bodyPr/>
          <a:lstStyle/>
          <a:p>
            <a:r>
              <a:rPr lang="en-US" dirty="0" smtClean="0"/>
              <a:t>Java Persistence Architecture (JPA)	</a:t>
            </a:r>
            <a:endParaRPr lang="en-US" dirty="0"/>
          </a:p>
        </p:txBody>
      </p:sp>
    </p:spTree>
    <p:extLst>
      <p:ext uri="{BB962C8B-B14F-4D97-AF65-F5344CB8AC3E}">
        <p14:creationId xmlns:p14="http://schemas.microsoft.com/office/powerpoint/2010/main" xmlns="" val="1608834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the JPA demo application</a:t>
            </a:r>
          </a:p>
        </p:txBody>
      </p:sp>
      <p:pic>
        <p:nvPicPr>
          <p:cNvPr id="4" name="Content Placeholder 3"/>
          <p:cNvPicPr>
            <a:picLocks noGrp="1" noChangeAspect="1"/>
          </p:cNvPicPr>
          <p:nvPr>
            <p:ph idx="1"/>
          </p:nvPr>
        </p:nvPicPr>
        <p:blipFill>
          <a:blip r:embed="rId2" cstate="print"/>
          <a:stretch>
            <a:fillRect/>
          </a:stretch>
        </p:blipFill>
        <p:spPr>
          <a:xfrm>
            <a:off x="5114109" y="1655830"/>
            <a:ext cx="2132954" cy="4265909"/>
          </a:xfrm>
          <a:prstGeom prst="rect">
            <a:avLst/>
          </a:prstGeom>
        </p:spPr>
      </p:pic>
      <p:sp>
        <p:nvSpPr>
          <p:cNvPr id="3" name="Rectangle 2"/>
          <p:cNvSpPr/>
          <p:nvPr/>
        </p:nvSpPr>
        <p:spPr>
          <a:xfrm>
            <a:off x="940526" y="1905001"/>
            <a:ext cx="4585062" cy="646331"/>
          </a:xfrm>
          <a:prstGeom prst="rect">
            <a:avLst/>
          </a:prstGeom>
        </p:spPr>
        <p:txBody>
          <a:bodyPr wrap="square">
            <a:spAutoFit/>
          </a:bodyPr>
          <a:lstStyle/>
          <a:p>
            <a:r>
              <a:rPr lang="en-US" dirty="0"/>
              <a:t>Our example program uses JPA to access the database instead of SQL. </a:t>
            </a:r>
          </a:p>
        </p:txBody>
      </p:sp>
    </p:spTree>
    <p:extLst>
      <p:ext uri="{BB962C8B-B14F-4D97-AF65-F5344CB8AC3E}">
        <p14:creationId xmlns:p14="http://schemas.microsoft.com/office/powerpoint/2010/main" xmlns="" val="727208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309111" cy="1280890"/>
          </a:xfrm>
        </p:spPr>
        <p:txBody>
          <a:bodyPr/>
          <a:lstStyle/>
          <a:p>
            <a:r>
              <a:rPr lang="en-US" dirty="0" err="1"/>
              <a:t>jpa</a:t>
            </a:r>
            <a:r>
              <a:rPr lang="en-US" dirty="0"/>
              <a:t>/</a:t>
            </a:r>
            <a:r>
              <a:rPr lang="en-US" dirty="0" err="1"/>
              <a:t>src</a:t>
            </a:r>
            <a:r>
              <a:rPr lang="en-US" dirty="0"/>
              <a:t>/java/com/</a:t>
            </a:r>
            <a:r>
              <a:rPr lang="en-US" dirty="0" err="1"/>
              <a:t>corejsf</a:t>
            </a:r>
            <a:r>
              <a:rPr lang="en-US" dirty="0"/>
              <a:t>/Credentials.java</a:t>
            </a:r>
          </a:p>
        </p:txBody>
      </p:sp>
      <p:pic>
        <p:nvPicPr>
          <p:cNvPr id="4" name="Content Placeholder 3"/>
          <p:cNvPicPr>
            <a:picLocks noGrp="1" noChangeAspect="1"/>
          </p:cNvPicPr>
          <p:nvPr>
            <p:ph idx="1"/>
          </p:nvPr>
        </p:nvPicPr>
        <p:blipFill>
          <a:blip r:embed="rId2" cstate="print"/>
          <a:stretch>
            <a:fillRect/>
          </a:stretch>
        </p:blipFill>
        <p:spPr>
          <a:xfrm>
            <a:off x="2460271" y="1787207"/>
            <a:ext cx="3819324" cy="4326210"/>
          </a:xfrm>
          <a:prstGeom prst="rect">
            <a:avLst/>
          </a:prstGeom>
        </p:spPr>
      </p:pic>
    </p:spTree>
    <p:extLst>
      <p:ext uri="{BB962C8B-B14F-4D97-AF65-F5344CB8AC3E}">
        <p14:creationId xmlns:p14="http://schemas.microsoft.com/office/powerpoint/2010/main" xmlns="" val="2622330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692" y="154893"/>
            <a:ext cx="7041322" cy="1280890"/>
          </a:xfrm>
        </p:spPr>
        <p:txBody>
          <a:bodyPr/>
          <a:lstStyle/>
          <a:p>
            <a:r>
              <a:rPr lang="en-US" dirty="0" err="1"/>
              <a:t>jpa</a:t>
            </a:r>
            <a:r>
              <a:rPr lang="en-US" dirty="0"/>
              <a:t>/</a:t>
            </a:r>
            <a:r>
              <a:rPr lang="en-US" dirty="0" err="1"/>
              <a:t>src</a:t>
            </a:r>
            <a:r>
              <a:rPr lang="en-US" dirty="0"/>
              <a:t>/java/com/</a:t>
            </a:r>
            <a:r>
              <a:rPr lang="en-US" dirty="0" err="1"/>
              <a:t>corejsf</a:t>
            </a:r>
            <a:r>
              <a:rPr lang="en-US" dirty="0"/>
              <a:t>/UserBean.java</a:t>
            </a:r>
          </a:p>
        </p:txBody>
      </p:sp>
      <p:pic>
        <p:nvPicPr>
          <p:cNvPr id="4" name="Content Placeholder 3"/>
          <p:cNvPicPr>
            <a:picLocks noGrp="1" noChangeAspect="1"/>
          </p:cNvPicPr>
          <p:nvPr>
            <p:ph idx="1"/>
          </p:nvPr>
        </p:nvPicPr>
        <p:blipFill>
          <a:blip r:embed="rId2" cstate="print"/>
          <a:stretch>
            <a:fillRect/>
          </a:stretch>
        </p:blipFill>
        <p:spPr>
          <a:xfrm>
            <a:off x="167995" y="1860550"/>
            <a:ext cx="3298002" cy="3778250"/>
          </a:xfrm>
          <a:prstGeom prst="rect">
            <a:avLst/>
          </a:prstGeom>
        </p:spPr>
      </p:pic>
      <p:pic>
        <p:nvPicPr>
          <p:cNvPr id="5" name="Picture 4"/>
          <p:cNvPicPr>
            <a:picLocks noChangeAspect="1"/>
          </p:cNvPicPr>
          <p:nvPr/>
        </p:nvPicPr>
        <p:blipFill>
          <a:blip r:embed="rId3" cstate="print"/>
          <a:stretch>
            <a:fillRect/>
          </a:stretch>
        </p:blipFill>
        <p:spPr>
          <a:xfrm>
            <a:off x="2389585" y="1860550"/>
            <a:ext cx="3450431" cy="4419600"/>
          </a:xfrm>
          <a:prstGeom prst="rect">
            <a:avLst/>
          </a:prstGeom>
        </p:spPr>
      </p:pic>
      <p:pic>
        <p:nvPicPr>
          <p:cNvPr id="6" name="Picture 5"/>
          <p:cNvPicPr>
            <a:picLocks noChangeAspect="1"/>
          </p:cNvPicPr>
          <p:nvPr/>
        </p:nvPicPr>
        <p:blipFill>
          <a:blip r:embed="rId4" cstate="print"/>
          <a:stretch>
            <a:fillRect/>
          </a:stretch>
        </p:blipFill>
        <p:spPr>
          <a:xfrm>
            <a:off x="5616111" y="795339"/>
            <a:ext cx="3450431" cy="5953125"/>
          </a:xfrm>
          <a:prstGeom prst="rect">
            <a:avLst/>
          </a:prstGeom>
        </p:spPr>
      </p:pic>
    </p:spTree>
    <p:extLst>
      <p:ext uri="{BB962C8B-B14F-4D97-AF65-F5344CB8AC3E}">
        <p14:creationId xmlns:p14="http://schemas.microsoft.com/office/powerpoint/2010/main" xmlns="" val="3864401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jpa</a:t>
            </a:r>
            <a:r>
              <a:rPr lang="en-US" dirty="0"/>
              <a:t>/</a:t>
            </a:r>
            <a:r>
              <a:rPr lang="en-US" dirty="0" err="1"/>
              <a:t>src</a:t>
            </a:r>
            <a:r>
              <a:rPr lang="en-US" dirty="0"/>
              <a:t>/java/META-INF/persistence.xml</a:t>
            </a:r>
          </a:p>
        </p:txBody>
      </p:sp>
      <p:pic>
        <p:nvPicPr>
          <p:cNvPr id="4" name="Content Placeholder 3"/>
          <p:cNvPicPr>
            <a:picLocks noGrp="1" noChangeAspect="1"/>
          </p:cNvPicPr>
          <p:nvPr>
            <p:ph idx="1"/>
          </p:nvPr>
        </p:nvPicPr>
        <p:blipFill>
          <a:blip r:embed="rId2" cstate="print"/>
          <a:stretch>
            <a:fillRect/>
          </a:stretch>
        </p:blipFill>
        <p:spPr>
          <a:xfrm>
            <a:off x="2840427" y="2255520"/>
            <a:ext cx="4012811" cy="2900680"/>
          </a:xfrm>
          <a:prstGeom prst="rect">
            <a:avLst/>
          </a:prstGeom>
        </p:spPr>
      </p:pic>
    </p:spTree>
    <p:extLst>
      <p:ext uri="{BB962C8B-B14F-4D97-AF65-F5344CB8AC3E}">
        <p14:creationId xmlns:p14="http://schemas.microsoft.com/office/powerpoint/2010/main" xmlns="" val="1962041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Managed Beans and Stateless Session Beans</a:t>
            </a:r>
          </a:p>
        </p:txBody>
      </p:sp>
      <p:sp>
        <p:nvSpPr>
          <p:cNvPr id="3" name="Content Placeholder 2"/>
          <p:cNvSpPr>
            <a:spLocks noGrp="1"/>
          </p:cNvSpPr>
          <p:nvPr>
            <p:ph idx="1"/>
          </p:nvPr>
        </p:nvSpPr>
        <p:spPr>
          <a:xfrm>
            <a:off x="1227909" y="2046514"/>
            <a:ext cx="7400551" cy="4423955"/>
          </a:xfrm>
        </p:spPr>
        <p:txBody>
          <a:bodyPr>
            <a:normAutofit fontScale="62500" lnSpcReduction="20000"/>
          </a:bodyPr>
          <a:lstStyle/>
          <a:p>
            <a:r>
              <a:rPr lang="en-US" dirty="0"/>
              <a:t>We now move to a full EJB architecture where the JSF managed beans communicate with stateless session beans, objects that are managed by the application server. </a:t>
            </a:r>
            <a:endParaRPr lang="en-US" dirty="0" smtClean="0"/>
          </a:p>
          <a:p>
            <a:r>
              <a:rPr lang="en-US" dirty="0" smtClean="0"/>
              <a:t>There </a:t>
            </a:r>
            <a:r>
              <a:rPr lang="en-US" dirty="0"/>
              <a:t>is a significant benefit: By default, session bean methods are automatically transactional. </a:t>
            </a:r>
            <a:endParaRPr lang="en-US" dirty="0" smtClean="0"/>
          </a:p>
          <a:p>
            <a:r>
              <a:rPr lang="en-US" dirty="0" smtClean="0"/>
              <a:t>The </a:t>
            </a:r>
            <a:r>
              <a:rPr lang="en-US" dirty="0"/>
              <a:t>application server takes care of the transaction handling whenever a session bean method is invoked. </a:t>
            </a:r>
            <a:endParaRPr lang="en-US" dirty="0" smtClean="0"/>
          </a:p>
          <a:p>
            <a:r>
              <a:rPr lang="en-US" dirty="0" smtClean="0"/>
              <a:t>Similarly</a:t>
            </a:r>
            <a:r>
              <a:rPr lang="en-US" dirty="0"/>
              <a:t>, the application server takes care of threading, simply by providing a pool of beans and issuing one for each request. </a:t>
            </a:r>
            <a:endParaRPr lang="en-US" dirty="0" smtClean="0"/>
          </a:p>
          <a:p>
            <a:r>
              <a:rPr lang="en-US" dirty="0" smtClean="0"/>
              <a:t>The </a:t>
            </a:r>
            <a:r>
              <a:rPr lang="en-US" dirty="0"/>
              <a:t>beans are called stateless because they should keep no state between requests. </a:t>
            </a:r>
            <a:endParaRPr lang="en-US" dirty="0" smtClean="0"/>
          </a:p>
          <a:p>
            <a:r>
              <a:rPr lang="en-US" dirty="0" smtClean="0"/>
              <a:t>That </a:t>
            </a:r>
            <a:r>
              <a:rPr lang="en-US" dirty="0"/>
              <a:t>feature enables the application server to pick any available bean for a particular request, or to create new ones when needed.</a:t>
            </a:r>
          </a:p>
        </p:txBody>
      </p:sp>
    </p:spTree>
    <p:extLst>
      <p:ext uri="{BB962C8B-B14F-4D97-AF65-F5344CB8AC3E}">
        <p14:creationId xmlns:p14="http://schemas.microsoft.com/office/powerpoint/2010/main" xmlns="" val="501142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Session Bean</a:t>
            </a:r>
            <a:endParaRPr lang="en-US" dirty="0"/>
          </a:p>
        </p:txBody>
      </p:sp>
      <p:sp>
        <p:nvSpPr>
          <p:cNvPr id="3" name="Content Placeholder 2"/>
          <p:cNvSpPr>
            <a:spLocks noGrp="1"/>
          </p:cNvSpPr>
          <p:nvPr>
            <p:ph idx="1"/>
          </p:nvPr>
        </p:nvSpPr>
        <p:spPr>
          <a:xfrm>
            <a:off x="744583" y="1480457"/>
            <a:ext cx="7883876" cy="4430765"/>
          </a:xfrm>
        </p:spPr>
        <p:txBody>
          <a:bodyPr/>
          <a:lstStyle/>
          <a:p>
            <a:r>
              <a:rPr lang="en-US" dirty="0"/>
              <a:t>A stateless session bean is </a:t>
            </a:r>
            <a:r>
              <a:rPr lang="en-US" dirty="0" smtClean="0"/>
              <a:t>annotated </a:t>
            </a:r>
            <a:r>
              <a:rPr lang="en-US" dirty="0"/>
              <a:t>with </a:t>
            </a:r>
            <a:r>
              <a:rPr lang="en-US" b="1" dirty="0">
                <a:solidFill>
                  <a:srgbClr val="0070C0"/>
                </a:solidFill>
              </a:rPr>
              <a:t>@Stateless</a:t>
            </a:r>
            <a:r>
              <a:rPr lang="en-US" dirty="0"/>
              <a:t>. </a:t>
            </a:r>
            <a:endParaRPr lang="en-US" dirty="0" smtClean="0"/>
          </a:p>
          <a:p>
            <a:r>
              <a:rPr lang="en-US" dirty="0" smtClean="0"/>
              <a:t>You </a:t>
            </a:r>
            <a:r>
              <a:rPr lang="en-US" dirty="0"/>
              <a:t>inject an entity manager and simply use it, without declaring any transactions:</a:t>
            </a:r>
          </a:p>
          <a:p>
            <a:endParaRPr lang="en-US" dirty="0"/>
          </a:p>
          <a:p>
            <a:endParaRPr lang="en-US" dirty="0" smtClean="0"/>
          </a:p>
          <a:p>
            <a:endParaRPr lang="en-US" dirty="0"/>
          </a:p>
          <a:p>
            <a:endParaRPr lang="en-US" dirty="0" smtClean="0"/>
          </a:p>
          <a:p>
            <a:pPr marL="0" indent="0">
              <a:buNone/>
            </a:pPr>
            <a:endParaRPr lang="en-US" dirty="0"/>
          </a:p>
          <a:p>
            <a:r>
              <a:rPr lang="en-US" dirty="0"/>
              <a:t>Then inject the stateless session bean into one or more managed beans with the </a:t>
            </a:r>
            <a:r>
              <a:rPr lang="en-US" b="1" dirty="0">
                <a:solidFill>
                  <a:srgbClr val="0070C0"/>
                </a:solidFill>
              </a:rPr>
              <a:t>@EJB </a:t>
            </a:r>
            <a:r>
              <a:rPr lang="en-US" dirty="0"/>
              <a:t>annotation:</a:t>
            </a:r>
          </a:p>
          <a:p>
            <a:endParaRPr lang="en-US" dirty="0"/>
          </a:p>
          <a:p>
            <a:endParaRPr lang="en-US" dirty="0"/>
          </a:p>
        </p:txBody>
      </p:sp>
      <p:pic>
        <p:nvPicPr>
          <p:cNvPr id="4" name="Picture 3"/>
          <p:cNvPicPr>
            <a:picLocks noChangeAspect="1"/>
          </p:cNvPicPr>
          <p:nvPr/>
        </p:nvPicPr>
        <p:blipFill>
          <a:blip r:embed="rId2" cstate="print"/>
          <a:stretch>
            <a:fillRect/>
          </a:stretch>
        </p:blipFill>
        <p:spPr>
          <a:xfrm>
            <a:off x="2085465" y="2336890"/>
            <a:ext cx="3628339" cy="1878059"/>
          </a:xfrm>
          <a:prstGeom prst="rect">
            <a:avLst/>
          </a:prstGeom>
        </p:spPr>
      </p:pic>
      <p:pic>
        <p:nvPicPr>
          <p:cNvPr id="5" name="Picture 4"/>
          <p:cNvPicPr>
            <a:picLocks noChangeAspect="1"/>
          </p:cNvPicPr>
          <p:nvPr/>
        </p:nvPicPr>
        <p:blipFill>
          <a:blip r:embed="rId3" cstate="print"/>
          <a:stretch>
            <a:fillRect/>
          </a:stretch>
        </p:blipFill>
        <p:spPr>
          <a:xfrm>
            <a:off x="2307533" y="4711072"/>
            <a:ext cx="3406271" cy="1559274"/>
          </a:xfrm>
          <a:prstGeom prst="rect">
            <a:avLst/>
          </a:prstGeom>
        </p:spPr>
      </p:pic>
    </p:spTree>
    <p:extLst>
      <p:ext uri="{BB962C8B-B14F-4D97-AF65-F5344CB8AC3E}">
        <p14:creationId xmlns:p14="http://schemas.microsoft.com/office/powerpoint/2010/main" xmlns="" val="2555581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Objects</a:t>
            </a:r>
            <a:endParaRPr lang="en-US" dirty="0"/>
          </a:p>
        </p:txBody>
      </p:sp>
      <p:sp>
        <p:nvSpPr>
          <p:cNvPr id="3" name="Content Placeholder 2"/>
          <p:cNvSpPr>
            <a:spLocks noGrp="1"/>
          </p:cNvSpPr>
          <p:nvPr>
            <p:ph idx="1"/>
          </p:nvPr>
        </p:nvSpPr>
        <p:spPr>
          <a:xfrm>
            <a:off x="1641463" y="1793966"/>
            <a:ext cx="6686550" cy="4197531"/>
          </a:xfrm>
        </p:spPr>
        <p:txBody>
          <a:bodyPr>
            <a:normAutofit fontScale="62500" lnSpcReduction="20000"/>
          </a:bodyPr>
          <a:lstStyle/>
          <a:p>
            <a:r>
              <a:rPr lang="en-US" dirty="0"/>
              <a:t>This is a very straightforward programming model. You place the application logic into the managed beans and the business logic into the stateless session beans. </a:t>
            </a:r>
            <a:endParaRPr lang="en-US" dirty="0" smtClean="0"/>
          </a:p>
          <a:p>
            <a:r>
              <a:rPr lang="en-US" dirty="0" smtClean="0"/>
              <a:t>The </a:t>
            </a:r>
            <a:r>
              <a:rPr lang="en-US" dirty="0"/>
              <a:t>only drawback is that you need to transport a fair amount of data between the two types of beans. </a:t>
            </a:r>
            <a:endParaRPr lang="en-US" dirty="0" smtClean="0"/>
          </a:p>
          <a:p>
            <a:r>
              <a:rPr lang="en-US" dirty="0" smtClean="0"/>
              <a:t>You </a:t>
            </a:r>
            <a:r>
              <a:rPr lang="en-US" dirty="0"/>
              <a:t>can use entity objects instead, but you have to be aware of a significant restriction</a:t>
            </a:r>
            <a:r>
              <a:rPr lang="en-US" dirty="0" smtClean="0"/>
              <a:t>.</a:t>
            </a:r>
            <a:endParaRPr lang="en-US" dirty="0"/>
          </a:p>
          <a:p>
            <a:r>
              <a:rPr lang="en-US" dirty="0"/>
              <a:t>When an entity object is returned from a stateless session bean to a JSF managed bean, it becomes detached. </a:t>
            </a:r>
            <a:r>
              <a:rPr lang="en-US" dirty="0" smtClean="0"/>
              <a:t>The </a:t>
            </a:r>
            <a:r>
              <a:rPr lang="en-US" dirty="0"/>
              <a:t>entity manager no longer knows about the object. </a:t>
            </a:r>
            <a:endParaRPr lang="en-US" dirty="0" smtClean="0"/>
          </a:p>
          <a:p>
            <a:r>
              <a:rPr lang="en-US" dirty="0" smtClean="0"/>
              <a:t>If </a:t>
            </a:r>
            <a:r>
              <a:rPr lang="en-US" dirty="0"/>
              <a:t>the managed bean changes the entity, it must merge it back into the entity manager. That is usually achieved by a call to another session bean method, which calls </a:t>
            </a:r>
            <a:r>
              <a:rPr lang="en-US" b="1" dirty="0" err="1">
                <a:solidFill>
                  <a:srgbClr val="0070C0"/>
                </a:solidFill>
              </a:rPr>
              <a:t>em.merge</a:t>
            </a:r>
            <a:r>
              <a:rPr lang="en-US" b="1" dirty="0">
                <a:solidFill>
                  <a:srgbClr val="0070C0"/>
                </a:solidFill>
              </a:rPr>
              <a:t>(entity)</a:t>
            </a:r>
            <a:r>
              <a:rPr lang="en-US" dirty="0"/>
              <a:t>.</a:t>
            </a:r>
          </a:p>
        </p:txBody>
      </p:sp>
    </p:spTree>
    <p:extLst>
      <p:ext uri="{BB962C8B-B14F-4D97-AF65-F5344CB8AC3E}">
        <p14:creationId xmlns:p14="http://schemas.microsoft.com/office/powerpoint/2010/main" xmlns="" val="3722763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Detached Entities</a:t>
            </a:r>
            <a:endParaRPr lang="en-US" dirty="0"/>
          </a:p>
        </p:txBody>
      </p:sp>
      <p:sp>
        <p:nvSpPr>
          <p:cNvPr id="3" name="Content Placeholder 2"/>
          <p:cNvSpPr>
            <a:spLocks noGrp="1"/>
          </p:cNvSpPr>
          <p:nvPr>
            <p:ph idx="1"/>
          </p:nvPr>
        </p:nvSpPr>
        <p:spPr>
          <a:xfrm>
            <a:off x="1497772" y="1837509"/>
            <a:ext cx="6686550" cy="4450080"/>
          </a:xfrm>
        </p:spPr>
        <p:txBody>
          <a:bodyPr>
            <a:normAutofit fontScale="70000" lnSpcReduction="20000"/>
          </a:bodyPr>
          <a:lstStyle/>
          <a:p>
            <a:r>
              <a:rPr lang="en-US" dirty="0"/>
              <a:t>Detached entities have another issue. When an entity holds a collection of other entities, that collection is not a simple hash set or array list, but by default a lazy collection that only fetches elements on demand. </a:t>
            </a:r>
            <a:endParaRPr lang="en-US" dirty="0" smtClean="0"/>
          </a:p>
          <a:p>
            <a:r>
              <a:rPr lang="en-US" dirty="0" smtClean="0"/>
              <a:t>If </a:t>
            </a:r>
            <a:r>
              <a:rPr lang="en-US" dirty="0"/>
              <a:t>you want to send such an entity to a JSF managed bean, you need to ensure that the dependent entities are </a:t>
            </a:r>
            <a:r>
              <a:rPr lang="en-US" dirty="0" err="1"/>
              <a:t>prefetched</a:t>
            </a:r>
            <a:r>
              <a:rPr lang="en-US" dirty="0"/>
              <a:t>, usually by adding fetch instructions in the JPQL query</a:t>
            </a:r>
            <a:r>
              <a:rPr lang="en-US" dirty="0" smtClean="0"/>
              <a:t>.</a:t>
            </a:r>
            <a:endParaRPr lang="en-US" dirty="0"/>
          </a:p>
          <a:p>
            <a:r>
              <a:rPr lang="en-US" dirty="0"/>
              <a:t>If you use stateless session beans in your JSF application, you need to learn enough about EJB 3 entities to solve these </a:t>
            </a:r>
            <a:r>
              <a:rPr lang="en-US" dirty="0" smtClean="0"/>
              <a:t>issues. You </a:t>
            </a:r>
            <a:r>
              <a:rPr lang="en-US" dirty="0"/>
              <a:t>can avoid this issue by using </a:t>
            </a:r>
            <a:r>
              <a:rPr lang="en-US" dirty="0" err="1"/>
              <a:t>stateful</a:t>
            </a:r>
            <a:r>
              <a:rPr lang="en-US" dirty="0"/>
              <a:t> session beans</a:t>
            </a:r>
            <a:r>
              <a:rPr lang="en-US" dirty="0" smtClean="0"/>
              <a:t>.</a:t>
            </a:r>
          </a:p>
          <a:p>
            <a:r>
              <a:rPr lang="en-US" dirty="0"/>
              <a:t>We continue our sample application, now implementing the same functionality with a managed </a:t>
            </a:r>
            <a:r>
              <a:rPr lang="en-US" dirty="0" smtClean="0"/>
              <a:t>bean </a:t>
            </a:r>
            <a:r>
              <a:rPr lang="en-US" dirty="0"/>
              <a:t>and a stateless session </a:t>
            </a:r>
            <a:r>
              <a:rPr lang="en-US" dirty="0" smtClean="0"/>
              <a:t>bean.</a:t>
            </a:r>
            <a:endParaRPr lang="en-US" dirty="0"/>
          </a:p>
        </p:txBody>
      </p:sp>
    </p:spTree>
    <p:extLst>
      <p:ext uri="{BB962C8B-B14F-4D97-AF65-F5344CB8AC3E}">
        <p14:creationId xmlns:p14="http://schemas.microsoft.com/office/powerpoint/2010/main" xmlns="" val="895012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6956414" cy="1280890"/>
          </a:xfrm>
        </p:spPr>
        <p:txBody>
          <a:bodyPr/>
          <a:lstStyle/>
          <a:p>
            <a:r>
              <a:rPr lang="en-US" dirty="0" err="1"/>
              <a:t>slsb</a:t>
            </a:r>
            <a:r>
              <a:rPr lang="en-US" dirty="0"/>
              <a:t>/</a:t>
            </a:r>
            <a:r>
              <a:rPr lang="en-US" dirty="0" err="1"/>
              <a:t>src</a:t>
            </a:r>
            <a:r>
              <a:rPr lang="en-US" dirty="0"/>
              <a:t>/java/com/</a:t>
            </a:r>
            <a:r>
              <a:rPr lang="en-US" dirty="0" err="1"/>
              <a:t>corejsf</a:t>
            </a:r>
            <a:r>
              <a:rPr lang="en-US" dirty="0"/>
              <a:t>/UserBean.java</a:t>
            </a:r>
          </a:p>
        </p:txBody>
      </p:sp>
      <p:pic>
        <p:nvPicPr>
          <p:cNvPr id="4" name="Content Placeholder 3"/>
          <p:cNvPicPr>
            <a:picLocks noGrp="1" noChangeAspect="1"/>
          </p:cNvPicPr>
          <p:nvPr>
            <p:ph idx="1"/>
          </p:nvPr>
        </p:nvPicPr>
        <p:blipFill>
          <a:blip r:embed="rId2" cstate="print"/>
          <a:stretch>
            <a:fillRect/>
          </a:stretch>
        </p:blipFill>
        <p:spPr>
          <a:xfrm>
            <a:off x="827584" y="1628800"/>
            <a:ext cx="3209727" cy="4687720"/>
          </a:xfrm>
          <a:prstGeom prst="rect">
            <a:avLst/>
          </a:prstGeom>
        </p:spPr>
      </p:pic>
      <p:pic>
        <p:nvPicPr>
          <p:cNvPr id="5" name="Picture 4"/>
          <p:cNvPicPr>
            <a:picLocks noChangeAspect="1"/>
          </p:cNvPicPr>
          <p:nvPr/>
        </p:nvPicPr>
        <p:blipFill>
          <a:blip r:embed="rId3" cstate="print"/>
          <a:stretch>
            <a:fillRect/>
          </a:stretch>
        </p:blipFill>
        <p:spPr>
          <a:xfrm>
            <a:off x="4788024" y="1628800"/>
            <a:ext cx="3304500" cy="3791961"/>
          </a:xfrm>
          <a:prstGeom prst="rect">
            <a:avLst/>
          </a:prstGeom>
        </p:spPr>
      </p:pic>
    </p:spTree>
    <p:extLst>
      <p:ext uri="{BB962C8B-B14F-4D97-AF65-F5344CB8AC3E}">
        <p14:creationId xmlns:p14="http://schemas.microsoft.com/office/powerpoint/2010/main" xmlns="" val="3637610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988379" cy="1280890"/>
          </a:xfrm>
        </p:spPr>
        <p:txBody>
          <a:bodyPr/>
          <a:lstStyle/>
          <a:p>
            <a:r>
              <a:rPr lang="en-US" dirty="0" err="1"/>
              <a:t>slsb</a:t>
            </a:r>
            <a:r>
              <a:rPr lang="en-US" dirty="0"/>
              <a:t>/</a:t>
            </a:r>
            <a:r>
              <a:rPr lang="en-US" dirty="0" err="1"/>
              <a:t>src</a:t>
            </a:r>
            <a:r>
              <a:rPr lang="en-US" dirty="0"/>
              <a:t>/java/com/</a:t>
            </a:r>
            <a:r>
              <a:rPr lang="en-US" dirty="0" err="1"/>
              <a:t>corejsf</a:t>
            </a:r>
            <a:r>
              <a:rPr lang="en-US" dirty="0"/>
              <a:t>/CredentialsManager.java</a:t>
            </a:r>
          </a:p>
        </p:txBody>
      </p:sp>
      <p:pic>
        <p:nvPicPr>
          <p:cNvPr id="4" name="Content Placeholder 3"/>
          <p:cNvPicPr>
            <a:picLocks noGrp="1" noChangeAspect="1"/>
          </p:cNvPicPr>
          <p:nvPr>
            <p:ph idx="1"/>
          </p:nvPr>
        </p:nvPicPr>
        <p:blipFill>
          <a:blip r:embed="rId2" cstate="print"/>
          <a:stretch>
            <a:fillRect/>
          </a:stretch>
        </p:blipFill>
        <p:spPr>
          <a:xfrm>
            <a:off x="1835696" y="1628800"/>
            <a:ext cx="3110884" cy="5040560"/>
          </a:xfrm>
          <a:prstGeom prst="rect">
            <a:avLst/>
          </a:prstGeom>
        </p:spPr>
      </p:pic>
    </p:spTree>
    <p:extLst>
      <p:ext uri="{BB962C8B-B14F-4D97-AF65-F5344CB8AC3E}">
        <p14:creationId xmlns:p14="http://schemas.microsoft.com/office/powerpoint/2010/main" xmlns="" val="597496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Java Persistence Architecture</a:t>
            </a:r>
          </a:p>
        </p:txBody>
      </p:sp>
      <p:sp>
        <p:nvSpPr>
          <p:cNvPr id="3" name="Content Placeholder 2"/>
          <p:cNvSpPr>
            <a:spLocks noGrp="1"/>
          </p:cNvSpPr>
          <p:nvPr>
            <p:ph idx="1"/>
          </p:nvPr>
        </p:nvSpPr>
        <p:spPr/>
        <p:txBody>
          <a:bodyPr/>
          <a:lstStyle/>
          <a:p>
            <a:r>
              <a:rPr lang="en-US" dirty="0" smtClean="0"/>
              <a:t>You may have </a:t>
            </a:r>
            <a:r>
              <a:rPr lang="en-US" dirty="0"/>
              <a:t>seen how to access a database with JDBC. </a:t>
            </a:r>
            <a:endParaRPr lang="en-US" dirty="0" smtClean="0"/>
          </a:p>
          <a:p>
            <a:r>
              <a:rPr lang="en-US" dirty="0" smtClean="0"/>
              <a:t>Nowadays</a:t>
            </a:r>
            <a:r>
              <a:rPr lang="en-US" dirty="0"/>
              <a:t>, many programmers prefer to use an object/relational (O/R) mapper rather than raw SQL commands. </a:t>
            </a:r>
            <a:endParaRPr lang="en-US" dirty="0" smtClean="0"/>
          </a:p>
          <a:p>
            <a:r>
              <a:rPr lang="en-US" dirty="0" smtClean="0"/>
              <a:t>The </a:t>
            </a:r>
            <a:r>
              <a:rPr lang="en-US" dirty="0"/>
              <a:t>Java Persistence Architecture (JPA) provides a standard O/R mapper for the Java EE technology stack. </a:t>
            </a:r>
          </a:p>
        </p:txBody>
      </p:sp>
    </p:spTree>
    <p:extLst>
      <p:ext uri="{BB962C8B-B14F-4D97-AF65-F5344CB8AC3E}">
        <p14:creationId xmlns:p14="http://schemas.microsoft.com/office/powerpoint/2010/main" xmlns="" val="49107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Session Beans</a:t>
            </a:r>
          </a:p>
        </p:txBody>
      </p:sp>
      <p:sp>
        <p:nvSpPr>
          <p:cNvPr id="3" name="Content Placeholder 2"/>
          <p:cNvSpPr>
            <a:spLocks noGrp="1"/>
          </p:cNvSpPr>
          <p:nvPr>
            <p:ph idx="1"/>
          </p:nvPr>
        </p:nvSpPr>
        <p:spPr>
          <a:xfrm>
            <a:off x="755576" y="1556792"/>
            <a:ext cx="7704856" cy="5087848"/>
          </a:xfrm>
        </p:spPr>
        <p:txBody>
          <a:bodyPr>
            <a:normAutofit fontScale="62500" lnSpcReduction="20000"/>
          </a:bodyPr>
          <a:lstStyle/>
          <a:p>
            <a:r>
              <a:rPr lang="en-US" dirty="0"/>
              <a:t>A stateless session bean is essentially a place to put one or more methods—it is a rather degenerate object. </a:t>
            </a:r>
            <a:endParaRPr lang="en-US" dirty="0" smtClean="0"/>
          </a:p>
          <a:p>
            <a:r>
              <a:rPr lang="en-US" dirty="0" smtClean="0"/>
              <a:t>The </a:t>
            </a:r>
            <a:r>
              <a:rPr lang="en-US" dirty="0"/>
              <a:t>EJB architecture also defines </a:t>
            </a:r>
            <a:r>
              <a:rPr lang="en-US" dirty="0" err="1"/>
              <a:t>stateful</a:t>
            </a:r>
            <a:r>
              <a:rPr lang="en-US" dirty="0"/>
              <a:t> session beans, which can hold state, just like regular Java objects. </a:t>
            </a:r>
            <a:endParaRPr lang="en-US" dirty="0" smtClean="0"/>
          </a:p>
          <a:p>
            <a:r>
              <a:rPr lang="en-US" dirty="0" smtClean="0"/>
              <a:t>Of </a:t>
            </a:r>
            <a:r>
              <a:rPr lang="en-US" dirty="0"/>
              <a:t>course, </a:t>
            </a:r>
            <a:r>
              <a:rPr lang="en-US" dirty="0" err="1"/>
              <a:t>stateful</a:t>
            </a:r>
            <a:r>
              <a:rPr lang="en-US" dirty="0"/>
              <a:t> session beans are much more heavyweight. The EJB container manages them, perhaps caching them or moving them to another server for load balancing. </a:t>
            </a:r>
            <a:endParaRPr lang="en-US" dirty="0" smtClean="0"/>
          </a:p>
          <a:p>
            <a:r>
              <a:rPr lang="en-US" dirty="0" smtClean="0"/>
              <a:t>The </a:t>
            </a:r>
            <a:r>
              <a:rPr lang="en-US" dirty="0"/>
              <a:t>container also provides for access control and transaction support when methods are invoked</a:t>
            </a:r>
            <a:r>
              <a:rPr lang="en-US" dirty="0" smtClean="0"/>
              <a:t>.</a:t>
            </a:r>
            <a:endParaRPr lang="en-US" dirty="0"/>
          </a:p>
          <a:p>
            <a:r>
              <a:rPr lang="en-US" dirty="0"/>
              <a:t>With CDI, your application can be composed of </a:t>
            </a:r>
            <a:r>
              <a:rPr lang="en-US" dirty="0" err="1"/>
              <a:t>stateful</a:t>
            </a:r>
            <a:r>
              <a:rPr lang="en-US" dirty="0"/>
              <a:t> session beans and entity beans, both managed by the EJB container. </a:t>
            </a:r>
            <a:endParaRPr lang="en-US" dirty="0" smtClean="0"/>
          </a:p>
          <a:p>
            <a:r>
              <a:rPr lang="en-US" dirty="0" smtClean="0"/>
              <a:t>The </a:t>
            </a:r>
            <a:r>
              <a:rPr lang="en-US" dirty="0"/>
              <a:t>JSF pages reference </a:t>
            </a:r>
            <a:r>
              <a:rPr lang="en-US" dirty="0" err="1"/>
              <a:t>stateful</a:t>
            </a:r>
            <a:r>
              <a:rPr lang="en-US" dirty="0"/>
              <a:t> session beans directly. Then the issue of detached entities goes away, and it becomes very simple to access the database from your web application. </a:t>
            </a:r>
            <a:endParaRPr lang="en-US" dirty="0" smtClean="0"/>
          </a:p>
          <a:p>
            <a:r>
              <a:rPr lang="en-US" dirty="0" smtClean="0"/>
              <a:t>Of </a:t>
            </a:r>
            <a:r>
              <a:rPr lang="en-US" dirty="0"/>
              <a:t>course, you are now relying on the EJB container to manage all your beans. For a simple single-server application, this is a significant overhead, even though EJB containers have become lighter weight and faster than they used to be. </a:t>
            </a:r>
          </a:p>
        </p:txBody>
      </p:sp>
    </p:spTree>
    <p:extLst>
      <p:ext uri="{BB962C8B-B14F-4D97-AF65-F5344CB8AC3E}">
        <p14:creationId xmlns:p14="http://schemas.microsoft.com/office/powerpoint/2010/main" xmlns="" val="825423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is how you use a </a:t>
            </a:r>
            <a:r>
              <a:rPr lang="en-US" dirty="0" err="1"/>
              <a:t>stateful</a:t>
            </a:r>
            <a:r>
              <a:rPr lang="en-US" dirty="0"/>
              <a:t> session bean with JSF:</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cstate="print"/>
          <a:stretch>
            <a:fillRect/>
          </a:stretch>
        </p:blipFill>
        <p:spPr>
          <a:xfrm>
            <a:off x="4442319" y="3185891"/>
            <a:ext cx="3293747" cy="3537127"/>
          </a:xfrm>
          <a:prstGeom prst="rect">
            <a:avLst/>
          </a:prstGeom>
        </p:spPr>
      </p:pic>
      <p:sp>
        <p:nvSpPr>
          <p:cNvPr id="5" name="TextBox 4"/>
          <p:cNvSpPr txBox="1"/>
          <p:nvPr/>
        </p:nvSpPr>
        <p:spPr>
          <a:xfrm>
            <a:off x="1121734" y="1905000"/>
            <a:ext cx="9802427" cy="2031325"/>
          </a:xfrm>
          <a:prstGeom prst="rect">
            <a:avLst/>
          </a:prstGeom>
          <a:noFill/>
        </p:spPr>
        <p:txBody>
          <a:bodyPr wrap="none" rtlCol="0">
            <a:spAutoFit/>
          </a:bodyPr>
          <a:lstStyle/>
          <a:p>
            <a:pPr marL="285750" indent="-285750">
              <a:buFont typeface="Arial" panose="020B0604020202020204" pitchFamily="34" charset="0"/>
              <a:buChar char="•"/>
            </a:pPr>
            <a:r>
              <a:rPr lang="en-US" dirty="0"/>
              <a:t>In the JSF page, you use </a:t>
            </a:r>
            <a:r>
              <a:rPr lang="en-US" b="1" dirty="0">
                <a:solidFill>
                  <a:srgbClr val="0070C0"/>
                </a:solidFill>
              </a:rPr>
              <a:t>#{user.name} </a:t>
            </a:r>
            <a:r>
              <a:rPr lang="en-US" dirty="0"/>
              <a:t>and </a:t>
            </a:r>
            <a:r>
              <a:rPr lang="en-US" b="1" dirty="0">
                <a:solidFill>
                  <a:srgbClr val="0070C0"/>
                </a:solidFill>
              </a:rPr>
              <a:t>#{</a:t>
            </a:r>
            <a:r>
              <a:rPr lang="en-US" b="1" dirty="0" err="1">
                <a:solidFill>
                  <a:srgbClr val="0070C0"/>
                </a:solidFill>
              </a:rPr>
              <a:t>user.login</a:t>
            </a:r>
            <a:r>
              <a:rPr lang="en-US" b="1" dirty="0">
                <a:solidFill>
                  <a:srgbClr val="0070C0"/>
                </a:solidFill>
              </a:rPr>
              <a:t>} </a:t>
            </a:r>
            <a:r>
              <a:rPr lang="en-US" dirty="0"/>
              <a:t>in the usual way</a:t>
            </a:r>
            <a:r>
              <a:rPr lang="en-US" dirty="0" smtClean="0"/>
              <a:t>.</a:t>
            </a:r>
          </a:p>
          <a:p>
            <a:pPr marL="285750" indent="-285750">
              <a:buFont typeface="Arial" panose="020B0604020202020204" pitchFamily="34" charset="0"/>
              <a:buChar char="•"/>
            </a:pPr>
            <a:r>
              <a:rPr lang="en-US" dirty="0"/>
              <a:t>Our sample application has now become extremely simple. </a:t>
            </a:r>
            <a:endParaRPr lang="en-US" dirty="0" smtClean="0"/>
          </a:p>
          <a:p>
            <a:pPr marL="285750" indent="-285750">
              <a:buFont typeface="Arial" panose="020B0604020202020204" pitchFamily="34" charset="0"/>
              <a:buChar char="•"/>
            </a:pPr>
            <a:r>
              <a:rPr lang="en-US" dirty="0" smtClean="0"/>
              <a:t>The </a:t>
            </a:r>
            <a:r>
              <a:rPr lang="en-US" dirty="0" err="1"/>
              <a:t>stateful</a:t>
            </a:r>
            <a:r>
              <a:rPr lang="en-US" dirty="0"/>
              <a:t> session bean interacts with the JSF pages and the </a:t>
            </a:r>
            <a:r>
              <a:rPr lang="en-US" dirty="0" smtClean="0"/>
              <a:t>database. </a:t>
            </a:r>
          </a:p>
          <a:p>
            <a:pPr marL="285750" indent="-285750">
              <a:buFont typeface="Arial" panose="020B0604020202020204" pitchFamily="34" charset="0"/>
              <a:buChar char="•"/>
            </a:pPr>
            <a:r>
              <a:rPr lang="en-US" dirty="0" smtClean="0"/>
              <a:t>The </a:t>
            </a:r>
            <a:r>
              <a:rPr lang="en-US" dirty="0"/>
              <a:t>use of JPA has eliminated cumbersome SQL. </a:t>
            </a:r>
            <a:endParaRPr lang="en-US" dirty="0" smtClean="0"/>
          </a:p>
          <a:p>
            <a:pPr marL="285750" indent="-285750">
              <a:buFont typeface="Arial" panose="020B0604020202020204" pitchFamily="34" charset="0"/>
              <a:buChar char="•"/>
            </a:pPr>
            <a:r>
              <a:rPr lang="en-US" dirty="0" smtClean="0"/>
              <a:t>Transaction </a:t>
            </a:r>
            <a:r>
              <a:rPr lang="en-US" dirty="0"/>
              <a:t>handling is automatic.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364770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5" y="624110"/>
            <a:ext cx="7008665" cy="1280890"/>
          </a:xfrm>
        </p:spPr>
        <p:txBody>
          <a:bodyPr/>
          <a:lstStyle/>
          <a:p>
            <a:r>
              <a:rPr lang="en-US" dirty="0" err="1"/>
              <a:t>sfsb</a:t>
            </a:r>
            <a:r>
              <a:rPr lang="en-US" dirty="0"/>
              <a:t>/</a:t>
            </a:r>
            <a:r>
              <a:rPr lang="en-US" dirty="0" err="1"/>
              <a:t>src</a:t>
            </a:r>
            <a:r>
              <a:rPr lang="en-US" dirty="0"/>
              <a:t>/java/com/</a:t>
            </a:r>
            <a:r>
              <a:rPr lang="en-US" dirty="0" err="1"/>
              <a:t>corejsf</a:t>
            </a:r>
            <a:r>
              <a:rPr lang="en-US" dirty="0"/>
              <a:t>/UserBean.java</a:t>
            </a:r>
          </a:p>
        </p:txBody>
      </p:sp>
      <p:pic>
        <p:nvPicPr>
          <p:cNvPr id="4" name="Content Placeholder 3"/>
          <p:cNvPicPr>
            <a:picLocks noGrp="1" noChangeAspect="1"/>
          </p:cNvPicPr>
          <p:nvPr>
            <p:ph idx="1"/>
          </p:nvPr>
        </p:nvPicPr>
        <p:blipFill>
          <a:blip r:embed="rId2" cstate="print"/>
          <a:stretch>
            <a:fillRect/>
          </a:stretch>
        </p:blipFill>
        <p:spPr>
          <a:xfrm>
            <a:off x="1480570" y="1800497"/>
            <a:ext cx="2527778" cy="3778250"/>
          </a:xfrm>
          <a:prstGeom prst="rect">
            <a:avLst/>
          </a:prstGeom>
        </p:spPr>
      </p:pic>
      <p:pic>
        <p:nvPicPr>
          <p:cNvPr id="5" name="Picture 4"/>
          <p:cNvPicPr>
            <a:picLocks noChangeAspect="1"/>
          </p:cNvPicPr>
          <p:nvPr/>
        </p:nvPicPr>
        <p:blipFill>
          <a:blip r:embed="rId3" cstate="print"/>
          <a:stretch>
            <a:fillRect/>
          </a:stretch>
        </p:blipFill>
        <p:spPr>
          <a:xfrm>
            <a:off x="4927453" y="1331595"/>
            <a:ext cx="3364706" cy="5048250"/>
          </a:xfrm>
          <a:prstGeom prst="rect">
            <a:avLst/>
          </a:prstGeom>
        </p:spPr>
      </p:pic>
    </p:spTree>
    <p:extLst>
      <p:ext uri="{BB962C8B-B14F-4D97-AF65-F5344CB8AC3E}">
        <p14:creationId xmlns:p14="http://schemas.microsoft.com/office/powerpoint/2010/main" xmlns="" val="3495922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mtClean="0"/>
              <a:t>Persistence API</a:t>
            </a:r>
          </a:p>
        </p:txBody>
      </p:sp>
      <p:sp>
        <p:nvSpPr>
          <p:cNvPr id="7171" name="Content Placeholder 2"/>
          <p:cNvSpPr>
            <a:spLocks noGrp="1"/>
          </p:cNvSpPr>
          <p:nvPr>
            <p:ph idx="1"/>
          </p:nvPr>
        </p:nvSpPr>
        <p:spPr/>
        <p:txBody>
          <a:bodyPr>
            <a:normAutofit/>
          </a:bodyPr>
          <a:lstStyle/>
          <a:p>
            <a:pPr eaLnBrk="1" hangingPunct="1"/>
            <a:r>
              <a:rPr lang="en-US" altLang="en-US" sz="2400" dirty="0"/>
              <a:t>The Java Persistence API (JPA) was introduced as part of the Java EE 5 platform.</a:t>
            </a:r>
          </a:p>
          <a:p>
            <a:pPr eaLnBrk="1" hangingPunct="1"/>
            <a:r>
              <a:rPr lang="en-US" altLang="en-US" sz="2400" dirty="0"/>
              <a:t>Its goal is to facilitate data acquisition from relational databases without the complexity of numerous </a:t>
            </a:r>
            <a:r>
              <a:rPr lang="en-US" altLang="en-US" sz="2400" dirty="0" err="1"/>
              <a:t>sql</a:t>
            </a:r>
            <a:r>
              <a:rPr lang="en-US" altLang="en-US" sz="2400" dirty="0"/>
              <a:t> statements.</a:t>
            </a:r>
          </a:p>
          <a:p>
            <a:pPr eaLnBrk="1" hangingPunct="1"/>
            <a:r>
              <a:rPr lang="en-US" altLang="en-US" sz="2400" dirty="0"/>
              <a:t>The idea is to use an object oriented approach to data storage.</a:t>
            </a:r>
          </a:p>
          <a:p>
            <a:pPr eaLnBrk="1" hangingPunct="1"/>
            <a:r>
              <a:rPr lang="en-US" altLang="en-US" sz="2400" dirty="0"/>
              <a:t>Data is handled </a:t>
            </a:r>
            <a:r>
              <a:rPr lang="en-US" altLang="en-US" sz="2400" dirty="0" smtClean="0"/>
              <a:t>without </a:t>
            </a:r>
            <a:r>
              <a:rPr lang="en-US" altLang="en-US" sz="2400" dirty="0"/>
              <a:t>the need to create deployment descriptors.</a:t>
            </a:r>
          </a:p>
          <a:p>
            <a:pPr lvl="1" eaLnBrk="1" hangingPunct="1"/>
            <a:r>
              <a:rPr lang="en-US" altLang="en-US" sz="2000" dirty="0"/>
              <a:t>Instead annotations are used which are read by the container.</a:t>
            </a:r>
          </a:p>
          <a:p>
            <a:pPr eaLnBrk="1" hangingPunct="1"/>
            <a:endParaRPr lang="en-US"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Java Transaction API-JTA</a:t>
            </a:r>
          </a:p>
        </p:txBody>
      </p:sp>
      <p:sp>
        <p:nvSpPr>
          <p:cNvPr id="9219" name="Content Placeholder 2"/>
          <p:cNvSpPr>
            <a:spLocks noGrp="1"/>
          </p:cNvSpPr>
          <p:nvPr>
            <p:ph idx="1"/>
          </p:nvPr>
        </p:nvSpPr>
        <p:spPr/>
        <p:txBody>
          <a:bodyPr>
            <a:normAutofit fontScale="92500"/>
          </a:bodyPr>
          <a:lstStyle/>
          <a:p>
            <a:r>
              <a:rPr lang="en-US" altLang="en-US" sz="2400"/>
              <a:t>The Java Transaction API (JTA) is part of the J2EE platform. </a:t>
            </a:r>
          </a:p>
          <a:p>
            <a:r>
              <a:rPr lang="en-US" altLang="en-US" sz="2400"/>
              <a:t>The API gives you the ability to perform distributed transactions, that is, an application can use the API to perform transactions on more than one data store in the network at the same time. </a:t>
            </a:r>
          </a:p>
          <a:p>
            <a:r>
              <a:rPr lang="en-US" altLang="en-US" sz="2400"/>
              <a:t>But to do this efficiently, it helps to have another component operating in the application server: a J2EE transaction manager. </a:t>
            </a:r>
          </a:p>
          <a:p>
            <a:r>
              <a:rPr lang="en-US" altLang="en-US" sz="2400"/>
              <a:t>A transaction manager helps to efficiently schedule and execute the potentially large number of transactions coming in through the application server.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79633" y="1624014"/>
            <a:ext cx="4278305" cy="4323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Java Transaction API</a:t>
            </a:r>
          </a:p>
        </p:txBody>
      </p:sp>
      <p:sp>
        <p:nvSpPr>
          <p:cNvPr id="11267" name="Content Placeholder 2"/>
          <p:cNvSpPr>
            <a:spLocks noGrp="1"/>
          </p:cNvSpPr>
          <p:nvPr>
            <p:ph idx="1"/>
          </p:nvPr>
        </p:nvSpPr>
        <p:spPr/>
        <p:txBody>
          <a:bodyPr>
            <a:normAutofit/>
          </a:bodyPr>
          <a:lstStyle/>
          <a:p>
            <a:r>
              <a:rPr lang="en-US" altLang="en-US" sz="2400" dirty="0"/>
              <a:t>The data source must be registered on the server and is specified using the JNDI name.</a:t>
            </a:r>
          </a:p>
          <a:p>
            <a:r>
              <a:rPr lang="en-US" altLang="en-US" sz="2400" dirty="0"/>
              <a:t>Transactions can be:</a:t>
            </a:r>
          </a:p>
          <a:p>
            <a:pPr lvl="1"/>
            <a:r>
              <a:rPr lang="en-US" altLang="en-US" sz="2000" dirty="0"/>
              <a:t>Container Managed</a:t>
            </a:r>
          </a:p>
          <a:p>
            <a:pPr lvl="1"/>
            <a:r>
              <a:rPr lang="en-US" altLang="en-US" sz="2000" dirty="0"/>
              <a:t>Application Managed.</a:t>
            </a:r>
          </a:p>
          <a:p>
            <a:r>
              <a:rPr lang="en-US" altLang="en-US" sz="2400" dirty="0"/>
              <a:t> If the transactions are container-managed JTA transactions, the data source must be a JTA data source. This is the preferred </a:t>
            </a:r>
            <a:r>
              <a:rPr lang="en-US" altLang="en-US" sz="2400" dirty="0" smtClean="0"/>
              <a:t>way.</a:t>
            </a:r>
            <a:endParaRPr lang="en-US" altLang="en-US" sz="2400" dirty="0"/>
          </a:p>
          <a:p>
            <a:pPr lvl="1"/>
            <a:r>
              <a:rPr lang="en-US" altLang="en-US" sz="2000" dirty="0"/>
              <a:t>It must be specified in the  </a:t>
            </a:r>
            <a:r>
              <a:rPr lang="en-US" altLang="en-US" sz="2000" dirty="0" smtClean="0"/>
              <a:t>descriptor </a:t>
            </a:r>
            <a:r>
              <a:rPr lang="en-US" altLang="en-US" sz="2000" dirty="0"/>
              <a:t>file </a:t>
            </a:r>
            <a:r>
              <a:rPr lang="en-US" altLang="en-US" sz="2000" b="1" dirty="0">
                <a:solidFill>
                  <a:srgbClr val="0070C0"/>
                </a:solidFill>
              </a:rPr>
              <a:t>persistence.xml</a:t>
            </a:r>
          </a:p>
          <a:p>
            <a:endParaRPr lang="en-US" altLang="en-US" sz="2400"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C6AC56-E685-42E8-BB66-985F45F0660E}" type="slidenum">
              <a:rPr lang="en-US" altLang="en-US">
                <a:solidFill>
                  <a:srgbClr val="898989"/>
                </a:solidFill>
                <a:latin typeface="Calibri" panose="020F0502020204030204" pitchFamily="34" charset="0"/>
              </a:rPr>
              <a:pPr eaLnBrk="1" hangingPunct="1"/>
              <a:t>26</a:t>
            </a:fld>
            <a:endParaRPr lang="en-US" altLang="en-US">
              <a:solidFill>
                <a:srgbClr val="898989"/>
              </a:solidFill>
              <a:latin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Java Transaction API</a:t>
            </a:r>
          </a:p>
        </p:txBody>
      </p:sp>
      <p:sp>
        <p:nvSpPr>
          <p:cNvPr id="12291" name="Content Placeholder 2"/>
          <p:cNvSpPr>
            <a:spLocks noGrp="1"/>
          </p:cNvSpPr>
          <p:nvPr>
            <p:ph idx="1"/>
          </p:nvPr>
        </p:nvSpPr>
        <p:spPr/>
        <p:txBody>
          <a:bodyPr/>
          <a:lstStyle/>
          <a:p>
            <a:r>
              <a:rPr lang="en-US" altLang="en-US" sz="2000"/>
              <a:t>If the transactions are application-managed, the data source is specified according to the JDBC database connection registered with the IDE . </a:t>
            </a:r>
          </a:p>
          <a:p>
            <a:pPr lvl="1"/>
            <a:r>
              <a:rPr lang="en-US" altLang="en-US" sz="2000"/>
              <a:t>You use this approach if you are not deploying in a EE container (like GlassFish).</a:t>
            </a:r>
          </a:p>
          <a:p>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D7B3B2-8DF9-40ED-86B0-30A24A4C946A}" type="slidenum">
              <a:rPr lang="en-US" altLang="en-US">
                <a:solidFill>
                  <a:srgbClr val="898989"/>
                </a:solidFill>
                <a:latin typeface="Calibri" panose="020F0502020204030204" pitchFamily="34" charset="0"/>
              </a:rPr>
              <a:pPr eaLnBrk="1" hangingPunct="1"/>
              <a:t>27</a:t>
            </a:fld>
            <a:endParaRPr lang="en-US" altLang="en-US">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Persistence API-Entities</a:t>
            </a:r>
          </a:p>
        </p:txBody>
      </p:sp>
      <p:sp>
        <p:nvSpPr>
          <p:cNvPr id="13315" name="Content Placeholder 2"/>
          <p:cNvSpPr>
            <a:spLocks noGrp="1"/>
          </p:cNvSpPr>
          <p:nvPr>
            <p:ph idx="1"/>
          </p:nvPr>
        </p:nvSpPr>
        <p:spPr/>
        <p:txBody>
          <a:bodyPr/>
          <a:lstStyle/>
          <a:p>
            <a:pPr eaLnBrk="1" hangingPunct="1"/>
            <a:r>
              <a:rPr lang="en-US" altLang="en-US" dirty="0" smtClean="0"/>
              <a:t>Entity</a:t>
            </a:r>
          </a:p>
          <a:p>
            <a:pPr lvl="1" eaLnBrk="1" hangingPunct="1"/>
            <a:r>
              <a:rPr lang="en-US" altLang="en-US" dirty="0" smtClean="0"/>
              <a:t>A table in a database.</a:t>
            </a:r>
          </a:p>
          <a:p>
            <a:pPr lvl="1" eaLnBrk="1" hangingPunct="1"/>
            <a:r>
              <a:rPr lang="en-US" altLang="en-US" dirty="0" smtClean="0"/>
              <a:t>An Entity is represented by a class</a:t>
            </a:r>
          </a:p>
          <a:p>
            <a:pPr lvl="1" eaLnBrk="1" hangingPunct="1"/>
            <a:r>
              <a:rPr lang="en-US" altLang="en-US" dirty="0" smtClean="0"/>
              <a:t>Instance of entity corresponds to a row in the database. </a:t>
            </a:r>
          </a:p>
          <a:p>
            <a:pPr lvl="1" eaLnBrk="1" hangingPunct="1"/>
            <a:r>
              <a:rPr lang="en-US" altLang="en-US" dirty="0" smtClean="0"/>
              <a:t>A number of rules cover the implementation of an entity class.</a:t>
            </a:r>
          </a:p>
          <a:p>
            <a:pPr lvl="1" eaLnBrk="1" hangingPunct="1">
              <a:buFont typeface="Arial" panose="020B0604020202020204" pitchFamily="34" charset="0"/>
              <a:buNone/>
            </a:pPr>
            <a:r>
              <a:rPr lang="en-US" altLang="en-US" dirty="0" smtClean="0"/>
              <a:t>Note: The database is sometimes referred as: </a:t>
            </a:r>
            <a:r>
              <a:rPr lang="en-US" altLang="en-US" b="1" dirty="0" smtClean="0"/>
              <a:t>Data Source or Data Store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F3A1A7-8CCF-4A19-A322-00BD945FEC93}" type="slidenum">
              <a:rPr lang="en-US" altLang="en-US">
                <a:solidFill>
                  <a:srgbClr val="898989"/>
                </a:solidFill>
                <a:latin typeface="Calibri" panose="020F0502020204030204" pitchFamily="34" charset="0"/>
              </a:rPr>
              <a:pPr eaLnBrk="1" hangingPunct="1"/>
              <a:t>28</a:t>
            </a:fld>
            <a:endParaRPr lang="en-US" altLang="en-US">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Persistence API-Entity Relationships</a:t>
            </a:r>
          </a:p>
        </p:txBody>
      </p:sp>
      <p:sp>
        <p:nvSpPr>
          <p:cNvPr id="14339" name="Content Placeholder 2"/>
          <p:cNvSpPr>
            <a:spLocks noGrp="1"/>
          </p:cNvSpPr>
          <p:nvPr>
            <p:ph idx="1"/>
          </p:nvPr>
        </p:nvSpPr>
        <p:spPr/>
        <p:txBody>
          <a:bodyPr/>
          <a:lstStyle/>
          <a:p>
            <a:pPr eaLnBrk="1" hangingPunct="1"/>
            <a:r>
              <a:rPr lang="en-US" altLang="en-US" smtClean="0"/>
              <a:t>Relationships are the same as relationships between tables in a database:</a:t>
            </a:r>
          </a:p>
          <a:p>
            <a:pPr lvl="1" eaLnBrk="1" hangingPunct="1"/>
            <a:r>
              <a:rPr lang="en-US" altLang="en-US" sz="2400"/>
              <a:t>One-To-One:</a:t>
            </a:r>
          </a:p>
          <a:p>
            <a:pPr lvl="2" eaLnBrk="1" hangingPunct="1"/>
            <a:r>
              <a:rPr lang="en-US" altLang="en-US" sz="2000"/>
              <a:t>Each instance of the entity (row)  is related to single instance of another entity (to a single row of another table).</a:t>
            </a:r>
          </a:p>
          <a:p>
            <a:pPr lvl="1" eaLnBrk="1" hangingPunct="1"/>
            <a:r>
              <a:rPr lang="en-US" altLang="en-US" sz="2400"/>
              <a:t>One-To-Many:</a:t>
            </a:r>
          </a:p>
          <a:p>
            <a:pPr lvl="2" eaLnBrk="1" hangingPunct="1"/>
            <a:r>
              <a:rPr lang="en-US" altLang="en-US" sz="2000"/>
              <a:t>An entity instance can be related to more than one instance of another entity. But an instance of the other Entity can only relate to one instance of the first.</a:t>
            </a:r>
          </a:p>
          <a:p>
            <a:pPr lvl="1" eaLnBrk="1" hangingPunct="1">
              <a:buFont typeface="Arial" panose="020B0604020202020204" pitchFamily="34" charset="0"/>
              <a:buNone/>
            </a:pPr>
            <a:endParaRPr lang="en-US" altLang="en-US" sz="2400"/>
          </a:p>
          <a:p>
            <a:pPr lvl="2"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C7F445-120E-4D7A-8D71-4238970577FD}"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Crash Course in JPA</a:t>
            </a:r>
            <a:br>
              <a:rPr lang="en-US" dirty="0"/>
            </a:br>
            <a:endParaRPr lang="en-US" dirty="0"/>
          </a:p>
        </p:txBody>
      </p:sp>
      <p:sp>
        <p:nvSpPr>
          <p:cNvPr id="3" name="Content Placeholder 2"/>
          <p:cNvSpPr>
            <a:spLocks noGrp="1"/>
          </p:cNvSpPr>
          <p:nvPr>
            <p:ph idx="1"/>
          </p:nvPr>
        </p:nvSpPr>
        <p:spPr/>
        <p:txBody>
          <a:bodyPr/>
          <a:lstStyle/>
          <a:p>
            <a:r>
              <a:rPr lang="en-US" dirty="0" smtClean="0"/>
              <a:t>An </a:t>
            </a:r>
            <a:r>
              <a:rPr lang="en-US" dirty="0"/>
              <a:t>O/R mapper translates between database tables and Java objects that you manipulate in your program. </a:t>
            </a:r>
            <a:endParaRPr lang="en-US" dirty="0" smtClean="0"/>
          </a:p>
          <a:p>
            <a:r>
              <a:rPr lang="en-US" dirty="0" smtClean="0"/>
              <a:t>Your </a:t>
            </a:r>
            <a:r>
              <a:rPr lang="en-US" dirty="0"/>
              <a:t>program never touches the database directly. In JPA, you use annotations to mark the classes that should be stored in the database. (These classes are called entities.) </a:t>
            </a:r>
            <a:endParaRPr lang="en-US" dirty="0" smtClean="0"/>
          </a:p>
          <a:p>
            <a:r>
              <a:rPr lang="en-US" dirty="0" smtClean="0"/>
              <a:t>For </a:t>
            </a:r>
            <a:r>
              <a:rPr lang="en-US" dirty="0"/>
              <a:t>example, here is a Credentials class with the requisite annotations:</a:t>
            </a:r>
          </a:p>
        </p:txBody>
      </p:sp>
      <p:pic>
        <p:nvPicPr>
          <p:cNvPr id="4" name="Picture 3"/>
          <p:cNvPicPr>
            <a:picLocks noChangeAspect="1"/>
          </p:cNvPicPr>
          <p:nvPr/>
        </p:nvPicPr>
        <p:blipFill>
          <a:blip r:embed="rId2" cstate="print"/>
          <a:stretch>
            <a:fillRect/>
          </a:stretch>
        </p:blipFill>
        <p:spPr>
          <a:xfrm>
            <a:off x="2915816" y="3068960"/>
            <a:ext cx="3928296" cy="3384376"/>
          </a:xfrm>
          <a:prstGeom prst="rect">
            <a:avLst/>
          </a:prstGeom>
        </p:spPr>
      </p:pic>
    </p:spTree>
    <p:extLst>
      <p:ext uri="{BB962C8B-B14F-4D97-AF65-F5344CB8AC3E}">
        <p14:creationId xmlns:p14="http://schemas.microsoft.com/office/powerpoint/2010/main" xmlns="" val="336252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Persistence API-Entity Relationships</a:t>
            </a:r>
          </a:p>
        </p:txBody>
      </p:sp>
      <p:sp>
        <p:nvSpPr>
          <p:cNvPr id="15363" name="Content Placeholder 2"/>
          <p:cNvSpPr>
            <a:spLocks noGrp="1"/>
          </p:cNvSpPr>
          <p:nvPr>
            <p:ph idx="1"/>
          </p:nvPr>
        </p:nvSpPr>
        <p:spPr/>
        <p:txBody>
          <a:bodyPr>
            <a:normAutofit lnSpcReduction="10000"/>
          </a:bodyPr>
          <a:lstStyle/>
          <a:p>
            <a:pPr lvl="1" eaLnBrk="1" hangingPunct="1"/>
            <a:r>
              <a:rPr lang="en-US" altLang="en-US" sz="2400"/>
              <a:t>Many-To-One:</a:t>
            </a:r>
          </a:p>
          <a:p>
            <a:pPr lvl="2" eaLnBrk="1" hangingPunct="1"/>
            <a:r>
              <a:rPr lang="en-US" altLang="en-US" sz="2000"/>
              <a:t>Multiple instances (rows) of an Entity can be related to one instance of another Entity. But an instance of the other Entity can relate to only one instance of the first Entity.</a:t>
            </a:r>
          </a:p>
          <a:p>
            <a:pPr lvl="1" eaLnBrk="1" hangingPunct="1"/>
            <a:r>
              <a:rPr lang="en-US" altLang="en-US" sz="2400"/>
              <a:t>Many-To-Many:</a:t>
            </a:r>
          </a:p>
          <a:p>
            <a:pPr lvl="2" eaLnBrk="1" hangingPunct="1"/>
            <a:r>
              <a:rPr lang="en-US" altLang="en-US" sz="2000"/>
              <a:t>An instance of one Entity relates to many instances of another Entity and vice versa.</a:t>
            </a:r>
          </a:p>
          <a:p>
            <a:pPr eaLnBrk="1" hangingPunct="1"/>
            <a:r>
              <a:rPr lang="en-US" altLang="en-US" sz="2400"/>
              <a:t>For every relationship there is an </a:t>
            </a:r>
            <a:r>
              <a:rPr lang="en-US" altLang="en-US" sz="2400" i="1"/>
              <a:t>owning </a:t>
            </a:r>
            <a:r>
              <a:rPr lang="en-US" altLang="en-US" sz="2400"/>
              <a:t>side and </a:t>
            </a:r>
            <a:r>
              <a:rPr lang="en-US" altLang="en-US" sz="2400" i="1"/>
              <a:t>inverse</a:t>
            </a:r>
            <a:r>
              <a:rPr lang="en-US" altLang="en-US" sz="2400"/>
              <a:t> side.</a:t>
            </a:r>
          </a:p>
          <a:p>
            <a:pPr lvl="1" eaLnBrk="1" hangingPunct="1"/>
            <a:r>
              <a:rPr lang="en-US" altLang="en-US" sz="1800"/>
              <a:t>The relationship can be unidirectional –it has only an owning side.</a:t>
            </a:r>
          </a:p>
          <a:p>
            <a:pPr lvl="1" eaLnBrk="1" hangingPunct="1"/>
            <a:r>
              <a:rPr lang="en-US" altLang="en-US" sz="1800"/>
              <a:t>Or, bidirectional – it ha s both an owning side and an inverse side.</a:t>
            </a:r>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4DAE17-0619-499F-8876-104C7FF2C407}"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Example Relationships</a:t>
            </a:r>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CCB590-3554-4512-8DAF-A7263C78B1B8}" type="slidenum">
              <a:rPr lang="en-US" altLang="en-US">
                <a:solidFill>
                  <a:srgbClr val="898989"/>
                </a:solidFill>
                <a:latin typeface="Calibri" panose="020F0502020204030204" pitchFamily="34" charset="0"/>
              </a:rPr>
              <a:pPr eaLnBrk="1" hangingPunct="1"/>
              <a:t>31</a:t>
            </a:fld>
            <a:endParaRPr lang="en-US" altLang="en-US">
              <a:solidFill>
                <a:srgbClr val="898989"/>
              </a:solidFill>
              <a:latin typeface="Calibri" panose="020F0502020204030204" pitchFamily="34" charset="0"/>
            </a:endParaRPr>
          </a:p>
        </p:txBody>
      </p:sp>
      <p:sp>
        <p:nvSpPr>
          <p:cNvPr id="4" name="Rectangle 3"/>
          <p:cNvSpPr/>
          <p:nvPr/>
        </p:nvSpPr>
        <p:spPr>
          <a:xfrm>
            <a:off x="2343150" y="2057400"/>
            <a:ext cx="8001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Authors</a:t>
            </a:r>
          </a:p>
        </p:txBody>
      </p:sp>
      <p:sp>
        <p:nvSpPr>
          <p:cNvPr id="5" name="Rectangle 4"/>
          <p:cNvSpPr/>
          <p:nvPr/>
        </p:nvSpPr>
        <p:spPr>
          <a:xfrm>
            <a:off x="5086350" y="1905000"/>
            <a:ext cx="685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0" name="TextBox 5"/>
          <p:cNvSpPr txBox="1">
            <a:spLocks noChangeArrowheads="1"/>
          </p:cNvSpPr>
          <p:nvPr/>
        </p:nvSpPr>
        <p:spPr bwMode="auto">
          <a:xfrm>
            <a:off x="5143500" y="2209800"/>
            <a:ext cx="5715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bg1"/>
                </a:solidFill>
              </a:rPr>
              <a:t>Titles</a:t>
            </a:r>
          </a:p>
        </p:txBody>
      </p:sp>
      <p:sp>
        <p:nvSpPr>
          <p:cNvPr id="7" name="Rectangle 6"/>
          <p:cNvSpPr/>
          <p:nvPr/>
        </p:nvSpPr>
        <p:spPr>
          <a:xfrm>
            <a:off x="3943350" y="5257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Publishers</a:t>
            </a:r>
          </a:p>
        </p:txBody>
      </p:sp>
      <p:cxnSp>
        <p:nvCxnSpPr>
          <p:cNvPr id="9" name="Straight Arrow Connector 8"/>
          <p:cNvCxnSpPr/>
          <p:nvPr/>
        </p:nvCxnSpPr>
        <p:spPr>
          <a:xfrm>
            <a:off x="3143250" y="2286000"/>
            <a:ext cx="1943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3"/>
          </p:cNvCxnSpPr>
          <p:nvPr/>
        </p:nvCxnSpPr>
        <p:spPr>
          <a:xfrm rot="10800000">
            <a:off x="3143250" y="2552700"/>
            <a:ext cx="19431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4" name="TextBox 12"/>
          <p:cNvSpPr txBox="1">
            <a:spLocks noChangeArrowheads="1"/>
          </p:cNvSpPr>
          <p:nvPr/>
        </p:nvSpPr>
        <p:spPr bwMode="auto">
          <a:xfrm>
            <a:off x="3314701" y="2971802"/>
            <a:ext cx="174509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Many To Many </a:t>
            </a:r>
          </a:p>
          <a:p>
            <a:pPr eaLnBrk="1" hangingPunct="1"/>
            <a:r>
              <a:rPr lang="en-US" altLang="en-US"/>
              <a:t>bidirectional</a:t>
            </a:r>
          </a:p>
        </p:txBody>
      </p:sp>
      <p:cxnSp>
        <p:nvCxnSpPr>
          <p:cNvPr id="16" name="Straight Arrow Connector 15"/>
          <p:cNvCxnSpPr/>
          <p:nvPr/>
        </p:nvCxnSpPr>
        <p:spPr>
          <a:xfrm rot="16200000" flipV="1">
            <a:off x="2333625" y="3743325"/>
            <a:ext cx="2590800" cy="1200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6" name="TextBox 16"/>
          <p:cNvSpPr txBox="1">
            <a:spLocks noChangeArrowheads="1"/>
          </p:cNvSpPr>
          <p:nvPr/>
        </p:nvSpPr>
        <p:spPr bwMode="auto">
          <a:xfrm>
            <a:off x="3200400" y="1981200"/>
            <a:ext cx="86433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Owner</a:t>
            </a:r>
          </a:p>
        </p:txBody>
      </p:sp>
      <p:sp>
        <p:nvSpPr>
          <p:cNvPr id="16397" name="TextBox 17"/>
          <p:cNvSpPr txBox="1">
            <a:spLocks noChangeArrowheads="1"/>
          </p:cNvSpPr>
          <p:nvPr/>
        </p:nvSpPr>
        <p:spPr bwMode="auto">
          <a:xfrm>
            <a:off x="2000250" y="3200400"/>
            <a:ext cx="94128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Inverse</a:t>
            </a:r>
          </a:p>
        </p:txBody>
      </p:sp>
      <p:sp>
        <p:nvSpPr>
          <p:cNvPr id="16398" name="TextBox 20"/>
          <p:cNvSpPr txBox="1">
            <a:spLocks noChangeArrowheads="1"/>
          </p:cNvSpPr>
          <p:nvPr/>
        </p:nvSpPr>
        <p:spPr bwMode="auto">
          <a:xfrm>
            <a:off x="1943100" y="3810002"/>
            <a:ext cx="158254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One-To-Many</a:t>
            </a:r>
          </a:p>
          <a:p>
            <a:pPr eaLnBrk="1" hangingPunct="1"/>
            <a:r>
              <a:rPr lang="en-US" altLang="en-US"/>
              <a:t>Bidirectional</a:t>
            </a:r>
          </a:p>
        </p:txBody>
      </p:sp>
      <p:sp>
        <p:nvSpPr>
          <p:cNvPr id="16399" name="TextBox 21"/>
          <p:cNvSpPr txBox="1">
            <a:spLocks noChangeArrowheads="1"/>
          </p:cNvSpPr>
          <p:nvPr/>
        </p:nvSpPr>
        <p:spPr bwMode="auto">
          <a:xfrm>
            <a:off x="3943350" y="4800600"/>
            <a:ext cx="86433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Owner</a:t>
            </a:r>
          </a:p>
        </p:txBody>
      </p:sp>
      <p:cxnSp>
        <p:nvCxnSpPr>
          <p:cNvPr id="30" name="Straight Arrow Connector 29"/>
          <p:cNvCxnSpPr/>
          <p:nvPr/>
        </p:nvCxnSpPr>
        <p:spPr>
          <a:xfrm rot="16200000" flipH="1">
            <a:off x="2028825" y="3629025"/>
            <a:ext cx="2514600" cy="1200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4076700" y="3829050"/>
            <a:ext cx="21336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972050" y="3048000"/>
            <a:ext cx="6858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03" name="TextBox 35"/>
          <p:cNvSpPr txBox="1">
            <a:spLocks noChangeArrowheads="1"/>
          </p:cNvSpPr>
          <p:nvPr/>
        </p:nvSpPr>
        <p:spPr bwMode="auto">
          <a:xfrm>
            <a:off x="4286250" y="2590800"/>
            <a:ext cx="94128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Inverse</a:t>
            </a:r>
          </a:p>
        </p:txBody>
      </p:sp>
      <p:sp>
        <p:nvSpPr>
          <p:cNvPr id="16404" name="TextBox 36"/>
          <p:cNvSpPr txBox="1">
            <a:spLocks noChangeArrowheads="1"/>
          </p:cNvSpPr>
          <p:nvPr/>
        </p:nvSpPr>
        <p:spPr bwMode="auto">
          <a:xfrm>
            <a:off x="4629150" y="3048000"/>
            <a:ext cx="94128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Inverse</a:t>
            </a:r>
          </a:p>
        </p:txBody>
      </p:sp>
      <p:sp>
        <p:nvSpPr>
          <p:cNvPr id="16405" name="TextBox 37"/>
          <p:cNvSpPr txBox="1">
            <a:spLocks noChangeArrowheads="1"/>
          </p:cNvSpPr>
          <p:nvPr/>
        </p:nvSpPr>
        <p:spPr bwMode="auto">
          <a:xfrm>
            <a:off x="5829300" y="3124200"/>
            <a:ext cx="86433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Owner</a:t>
            </a:r>
          </a:p>
        </p:txBody>
      </p:sp>
      <p:sp>
        <p:nvSpPr>
          <p:cNvPr id="16406" name="TextBox 38"/>
          <p:cNvSpPr txBox="1">
            <a:spLocks noChangeArrowheads="1"/>
          </p:cNvSpPr>
          <p:nvPr/>
        </p:nvSpPr>
        <p:spPr bwMode="auto">
          <a:xfrm>
            <a:off x="5715000" y="4191002"/>
            <a:ext cx="158254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One-To-Many</a:t>
            </a:r>
          </a:p>
          <a:p>
            <a:pPr eaLnBrk="1" hangingPunct="1"/>
            <a:r>
              <a:rPr lang="en-US" altLang="en-US"/>
              <a:t>Bidirectional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Persistence API-Entity Class</a:t>
            </a:r>
          </a:p>
        </p:txBody>
      </p:sp>
      <p:sp>
        <p:nvSpPr>
          <p:cNvPr id="3" name="Content Placeholder 2"/>
          <p:cNvSpPr>
            <a:spLocks noGrp="1"/>
          </p:cNvSpPr>
          <p:nvPr>
            <p:ph idx="1"/>
          </p:nvPr>
        </p:nvSpPr>
        <p:spPr/>
        <p:txBody>
          <a:bodyPr rtlCol="0">
            <a:normAutofit fontScale="92500" lnSpcReduction="10000"/>
          </a:bodyPr>
          <a:lstStyle/>
          <a:p>
            <a:pPr>
              <a:defRPr/>
            </a:pPr>
            <a:r>
              <a:rPr lang="en-US" dirty="0" smtClean="0"/>
              <a:t>Entity Class</a:t>
            </a:r>
          </a:p>
          <a:p>
            <a:pPr lvl="1">
              <a:defRPr/>
            </a:pPr>
            <a:r>
              <a:rPr lang="en-US" dirty="0" smtClean="0"/>
              <a:t>The class has instance variables</a:t>
            </a:r>
          </a:p>
          <a:p>
            <a:pPr lvl="1">
              <a:defRPr/>
            </a:pPr>
            <a:r>
              <a:rPr lang="en-US" dirty="0" smtClean="0"/>
              <a:t>The class has </a:t>
            </a:r>
            <a:r>
              <a:rPr lang="en-US" dirty="0" err="1" smtClean="0"/>
              <a:t>accessor</a:t>
            </a:r>
            <a:r>
              <a:rPr lang="en-US" dirty="0" smtClean="0"/>
              <a:t> and </a:t>
            </a:r>
            <a:r>
              <a:rPr lang="en-US" dirty="0" err="1" smtClean="0"/>
              <a:t>mutator</a:t>
            </a:r>
            <a:r>
              <a:rPr lang="en-US" dirty="0" smtClean="0"/>
              <a:t> methods that follow the Java Beans convention for naming the methods.</a:t>
            </a:r>
          </a:p>
          <a:p>
            <a:pPr lvl="1">
              <a:defRPr/>
            </a:pPr>
            <a:r>
              <a:rPr lang="en-US" dirty="0" smtClean="0"/>
              <a:t>The persistent state can be accessed either through the instance variables or through the getter  methods (</a:t>
            </a:r>
            <a:r>
              <a:rPr lang="en-US" dirty="0" err="1" smtClean="0"/>
              <a:t>accessors</a:t>
            </a:r>
            <a:r>
              <a:rPr lang="en-US" dirty="0" smtClean="0"/>
              <a:t>).</a:t>
            </a:r>
          </a:p>
          <a:p>
            <a:pPr lvl="2">
              <a:defRPr/>
            </a:pPr>
            <a:r>
              <a:rPr lang="en-US" dirty="0" smtClean="0"/>
              <a:t>Persistent Fields (if fields are mapped with annotations)</a:t>
            </a:r>
          </a:p>
          <a:p>
            <a:pPr lvl="2">
              <a:defRPr/>
            </a:pPr>
            <a:r>
              <a:rPr lang="en-US" dirty="0" smtClean="0"/>
              <a:t>Persistent Properties (if getter methods are mapped with annotations)</a:t>
            </a:r>
          </a:p>
          <a:p>
            <a:pPr lvl="3">
              <a:defRPr/>
            </a:pPr>
            <a:r>
              <a:rPr lang="en-US" dirty="0" smtClean="0"/>
              <a:t>This is done  through annotations to  one or the other but not both in a class.</a:t>
            </a:r>
          </a:p>
          <a:p>
            <a:pPr>
              <a:defRPr/>
            </a:pPr>
            <a:endParaRPr 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916355-B0DD-4A17-BD97-84AE9551E2A5}" type="slidenum">
              <a:rPr lang="en-US" altLang="en-US">
                <a:solidFill>
                  <a:srgbClr val="898989"/>
                </a:solidFill>
                <a:latin typeface="Calibri" panose="020F0502020204030204" pitchFamily="34" charset="0"/>
              </a:rPr>
              <a:pPr eaLnBrk="1" hangingPunct="1"/>
              <a:t>32</a:t>
            </a:fld>
            <a:endParaRPr lang="en-US" altLang="en-US">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Persistence API-Entity Class</a:t>
            </a:r>
          </a:p>
        </p:txBody>
      </p:sp>
      <p:sp>
        <p:nvSpPr>
          <p:cNvPr id="18435" name="Content Placeholder 2"/>
          <p:cNvSpPr>
            <a:spLocks noGrp="1"/>
          </p:cNvSpPr>
          <p:nvPr>
            <p:ph idx="1"/>
          </p:nvPr>
        </p:nvSpPr>
        <p:spPr/>
        <p:txBody>
          <a:bodyPr/>
          <a:lstStyle/>
          <a:p>
            <a:pPr eaLnBrk="1" hangingPunct="1"/>
            <a:r>
              <a:rPr lang="en-US" altLang="en-US" sz="2400" dirty="0" smtClean="0"/>
              <a:t>Annotations </a:t>
            </a:r>
            <a:r>
              <a:rPr lang="en-US" altLang="en-US" sz="2400" dirty="0"/>
              <a:t>are handled by package </a:t>
            </a:r>
            <a:r>
              <a:rPr lang="en-US" altLang="en-US" sz="2400" dirty="0" err="1"/>
              <a:t>javax.persistence</a:t>
            </a:r>
            <a:endParaRPr lang="en-US" altLang="en-US" sz="2400" dirty="0"/>
          </a:p>
          <a:p>
            <a:pPr lvl="1" eaLnBrk="1" hangingPunct="1"/>
            <a:r>
              <a:rPr lang="en-US" altLang="en-US" sz="2000" dirty="0"/>
              <a:t>Fields annotated with Transient are not persisted (saved).</a:t>
            </a:r>
          </a:p>
          <a:p>
            <a:pPr lvl="1" eaLnBrk="1" hangingPunct="1"/>
            <a:r>
              <a:rPr lang="en-US" altLang="en-US" sz="2000" dirty="0"/>
              <a:t>Annotations apply to other parts of the program  i.e. </a:t>
            </a:r>
          </a:p>
          <a:p>
            <a:pPr lvl="2" eaLnBrk="1" hangingPunct="1"/>
            <a:r>
              <a:rPr lang="en-US" altLang="en-US" sz="2000" dirty="0"/>
              <a:t>The class needs to be annotated with the </a:t>
            </a:r>
            <a:r>
              <a:rPr lang="en-US" altLang="en-US" sz="2000" b="1" dirty="0">
                <a:solidFill>
                  <a:srgbClr val="0070C0"/>
                </a:solidFill>
              </a:rPr>
              <a:t>@Entity </a:t>
            </a:r>
            <a:r>
              <a:rPr lang="en-US" altLang="en-US" sz="2000" dirty="0"/>
              <a:t>annotation.</a:t>
            </a:r>
          </a:p>
          <a:p>
            <a:pPr lvl="2" eaLnBrk="1" hangingPunct="1"/>
            <a:r>
              <a:rPr lang="en-US" altLang="en-US" sz="2000" dirty="0"/>
              <a:t>The type of relationship needs to be annotated  with </a:t>
            </a:r>
            <a:r>
              <a:rPr lang="en-US" altLang="en-US" sz="2000" b="1" dirty="0">
                <a:solidFill>
                  <a:srgbClr val="0070C0"/>
                </a:solidFill>
              </a:rPr>
              <a:t>@</a:t>
            </a:r>
            <a:r>
              <a:rPr lang="en-US" altLang="en-US" sz="2000" b="1" dirty="0" err="1">
                <a:solidFill>
                  <a:srgbClr val="0070C0"/>
                </a:solidFill>
              </a:rPr>
              <a:t>OneToOne</a:t>
            </a:r>
            <a:r>
              <a:rPr lang="en-US" altLang="en-US" sz="2000" b="1" dirty="0">
                <a:solidFill>
                  <a:srgbClr val="0070C0"/>
                </a:solidFill>
              </a:rPr>
              <a:t> </a:t>
            </a:r>
            <a:r>
              <a:rPr lang="en-US" altLang="en-US" sz="2000" dirty="0"/>
              <a:t>for example.</a:t>
            </a:r>
          </a:p>
          <a:p>
            <a:pPr lvl="2" eaLnBrk="1" hangingPunct="1"/>
            <a:r>
              <a:rPr lang="en-US" altLang="en-US" sz="2000" dirty="0"/>
              <a:t>Other annotations apply to different parts of the class.</a:t>
            </a:r>
          </a:p>
          <a:p>
            <a:pPr lvl="1" eaLnBrk="1" hangingPunct="1"/>
            <a:endParaRPr lang="en-US" altLang="en-US" sz="2000" i="1" u="sng"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76F0AB-5963-45EE-9E1E-3F1A16896BB9}" type="slidenum">
              <a:rPr lang="en-US" altLang="en-US">
                <a:solidFill>
                  <a:srgbClr val="898989"/>
                </a:solidFill>
                <a:latin typeface="Calibri" panose="020F0502020204030204" pitchFamily="34" charset="0"/>
              </a:rPr>
              <a:pPr eaLnBrk="1" hangingPunct="1"/>
              <a:t>33</a:t>
            </a:fld>
            <a:endParaRPr lang="en-US" altLang="en-US">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Persistence API-Entity Class</a:t>
            </a:r>
          </a:p>
        </p:txBody>
      </p:sp>
      <p:sp>
        <p:nvSpPr>
          <p:cNvPr id="19459" name="Content Placeholder 2"/>
          <p:cNvSpPr>
            <a:spLocks noGrp="1"/>
          </p:cNvSpPr>
          <p:nvPr>
            <p:ph idx="1"/>
          </p:nvPr>
        </p:nvSpPr>
        <p:spPr/>
        <p:txBody>
          <a:bodyPr/>
          <a:lstStyle/>
          <a:p>
            <a:pPr eaLnBrk="1" hangingPunct="1"/>
            <a:r>
              <a:rPr lang="en-US" altLang="en-US" sz="2400" dirty="0"/>
              <a:t>Every Entity must have a unique  </a:t>
            </a:r>
            <a:r>
              <a:rPr lang="en-US" altLang="en-US" sz="2400" i="1" u="sng" dirty="0"/>
              <a:t>primary key </a:t>
            </a:r>
            <a:r>
              <a:rPr lang="en-US" altLang="en-US" sz="2400" dirty="0"/>
              <a:t> field that enables clients to locate instances (rows) of an </a:t>
            </a:r>
            <a:r>
              <a:rPr lang="en-US" altLang="en-US" sz="2400" dirty="0" smtClean="0"/>
              <a:t>Entity.</a:t>
            </a:r>
            <a:endParaRPr lang="en-US" altLang="en-US" sz="2400" dirty="0"/>
          </a:p>
          <a:p>
            <a:pPr lvl="1" eaLnBrk="1" hangingPunct="1"/>
            <a:r>
              <a:rPr lang="en-US" altLang="en-US" sz="2400" u="sng" dirty="0"/>
              <a:t>Primary Keys can be:</a:t>
            </a:r>
          </a:p>
          <a:p>
            <a:pPr lvl="2" eaLnBrk="1" hangingPunct="1"/>
            <a:r>
              <a:rPr lang="en-US" altLang="en-US" sz="2000" dirty="0" smtClean="0"/>
              <a:t>simple (consisting of a single field) or</a:t>
            </a:r>
          </a:p>
          <a:p>
            <a:pPr lvl="2" eaLnBrk="1" hangingPunct="1"/>
            <a:r>
              <a:rPr lang="en-US" altLang="en-US" sz="2000" dirty="0" smtClean="0"/>
              <a:t>Composite (</a:t>
            </a:r>
            <a:r>
              <a:rPr lang="en-US" altLang="en-US" sz="2000" dirty="0" err="1" smtClean="0"/>
              <a:t>consting</a:t>
            </a:r>
            <a:r>
              <a:rPr lang="en-US" altLang="en-US" sz="2000" dirty="0" smtClean="0"/>
              <a:t> of one or more persistent field)s and or properties)</a:t>
            </a:r>
          </a:p>
          <a:p>
            <a:pPr lvl="3" eaLnBrk="1" hangingPunct="1"/>
            <a:r>
              <a:rPr lang="en-US" altLang="en-US" sz="2000" dirty="0" smtClean="0"/>
              <a:t>Composite primary keys are represented by  a primary key class.</a:t>
            </a:r>
          </a:p>
          <a:p>
            <a:pPr eaLnBrk="1" hangingPunct="1">
              <a:buFont typeface="Arial" panose="020B0604020202020204" pitchFamily="34" charset="0"/>
              <a:buNone/>
            </a:pPr>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4904E2-FAFA-4871-86AB-6525DF648B85}" type="slidenum">
              <a:rPr lang="en-US" altLang="en-US">
                <a:solidFill>
                  <a:srgbClr val="898989"/>
                </a:solidFill>
                <a:latin typeface="Calibri" panose="020F0502020204030204" pitchFamily="34" charset="0"/>
              </a:rPr>
              <a:pPr eaLnBrk="1" hangingPunct="1"/>
              <a:t>34</a:t>
            </a:fld>
            <a:endParaRPr lang="en-US" altLang="en-US">
              <a:solidFill>
                <a:srgbClr val="898989"/>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Persistence API-Entity Class</a:t>
            </a:r>
          </a:p>
        </p:txBody>
      </p:sp>
      <p:sp>
        <p:nvSpPr>
          <p:cNvPr id="20483" name="Content Placeholder 2"/>
          <p:cNvSpPr>
            <a:spLocks noGrp="1"/>
          </p:cNvSpPr>
          <p:nvPr>
            <p:ph idx="1"/>
          </p:nvPr>
        </p:nvSpPr>
        <p:spPr/>
        <p:txBody>
          <a:bodyPr>
            <a:normAutofit/>
          </a:bodyPr>
          <a:lstStyle/>
          <a:p>
            <a:pPr eaLnBrk="1" hangingPunct="1"/>
            <a:r>
              <a:rPr lang="en-US" altLang="en-US" sz="2400"/>
              <a:t>Entities support:</a:t>
            </a:r>
          </a:p>
          <a:p>
            <a:pPr lvl="1" eaLnBrk="1" hangingPunct="1"/>
            <a:r>
              <a:rPr lang="en-US" altLang="en-US" sz="2000"/>
              <a:t>Inheritance. An Entity class can inherit a non Entity class and a non Entity class can inherit an Entity class.</a:t>
            </a:r>
          </a:p>
          <a:p>
            <a:pPr lvl="2" eaLnBrk="1" hangingPunct="1"/>
            <a:r>
              <a:rPr lang="en-US" altLang="en-US" sz="1800"/>
              <a:t>The non  Entity classes can have persistent states information (annotations on their fields or properties).</a:t>
            </a:r>
          </a:p>
          <a:p>
            <a:pPr lvl="3" eaLnBrk="1" hangingPunct="1"/>
            <a:r>
              <a:rPr lang="en-US" altLang="en-US" sz="1600"/>
              <a:t>If , however, the non Entity class is a super class,  it has no persistent state  as such.</a:t>
            </a:r>
          </a:p>
          <a:p>
            <a:pPr lvl="1" eaLnBrk="1" hangingPunct="1"/>
            <a:r>
              <a:rPr lang="en-US" altLang="en-US" sz="2000"/>
              <a:t>Polymorphism.</a:t>
            </a:r>
          </a:p>
          <a:p>
            <a:pPr lvl="2" eaLnBrk="1" hangingPunct="1"/>
            <a:r>
              <a:rPr lang="en-US" altLang="en-US" sz="1600"/>
              <a:t>You can have an abstract Entity class and subclasses of the abstract Entity class that implement parts of the abstract class in different ways each.</a:t>
            </a:r>
          </a:p>
          <a:p>
            <a:pPr lvl="1" eaLnBrk="1" hangingPunct="1"/>
            <a:r>
              <a:rPr lang="en-US" altLang="en-US" sz="2000"/>
              <a:t>Association (using another class by instantiating an object of that class).</a:t>
            </a:r>
          </a:p>
          <a:p>
            <a:pPr lvl="1" eaLnBrk="1" hangingPunct="1"/>
            <a:endParaRPr lang="en-US" altLang="en-US" sz="200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815A86-EC43-4ACA-AD39-DBEA7D539830}" type="slidenum">
              <a:rPr lang="en-US" altLang="en-US">
                <a:solidFill>
                  <a:srgbClr val="898989"/>
                </a:solidFill>
                <a:latin typeface="Calibri" panose="020F0502020204030204" pitchFamily="34" charset="0"/>
              </a:rPr>
              <a:pPr eaLnBrk="1" hangingPunct="1"/>
              <a:t>35</a:t>
            </a:fld>
            <a:endParaRPr lang="en-US" altLang="en-US">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Persistence API-Entity Inheritance Strategies</a:t>
            </a:r>
          </a:p>
        </p:txBody>
      </p:sp>
      <p:sp>
        <p:nvSpPr>
          <p:cNvPr id="21507" name="Content Placeholder 2"/>
          <p:cNvSpPr>
            <a:spLocks noGrp="1"/>
          </p:cNvSpPr>
          <p:nvPr>
            <p:ph idx="1"/>
          </p:nvPr>
        </p:nvSpPr>
        <p:spPr/>
        <p:txBody>
          <a:bodyPr/>
          <a:lstStyle/>
          <a:p>
            <a:pPr eaLnBrk="1" hangingPunct="1"/>
            <a:r>
              <a:rPr lang="en-US" altLang="en-US" smtClean="0"/>
              <a:t>Single Table of the database per class hierarchical inheritance.</a:t>
            </a:r>
          </a:p>
          <a:p>
            <a:pPr eaLnBrk="1" hangingPunct="1"/>
            <a:r>
              <a:rPr lang="en-US" altLang="en-US" smtClean="0"/>
              <a:t>A Table of the database per concrete Entity class.</a:t>
            </a:r>
          </a:p>
          <a:p>
            <a:pPr eaLnBrk="1" hangingPunct="1"/>
            <a:r>
              <a:rPr lang="en-US" altLang="en-US" smtClean="0"/>
              <a:t>A “Join” strategy</a:t>
            </a:r>
          </a:p>
          <a:p>
            <a:pPr lvl="1" eaLnBrk="1" hangingPunct="1"/>
            <a:r>
              <a:rPr lang="en-US" altLang="en-US" smtClean="0"/>
              <a:t>Fields/properties of a subclass are mapped to a different table than the super class.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2F14F1-4968-457E-8AE3-9D213D5F9949}"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Persistence API-Entity Management</a:t>
            </a:r>
          </a:p>
        </p:txBody>
      </p:sp>
      <p:sp>
        <p:nvSpPr>
          <p:cNvPr id="22531" name="Content Placeholder 2"/>
          <p:cNvSpPr>
            <a:spLocks noGrp="1"/>
          </p:cNvSpPr>
          <p:nvPr>
            <p:ph idx="1"/>
          </p:nvPr>
        </p:nvSpPr>
        <p:spPr/>
        <p:txBody>
          <a:bodyPr>
            <a:normAutofit/>
          </a:bodyPr>
          <a:lstStyle/>
          <a:p>
            <a:pPr eaLnBrk="1" hangingPunct="1"/>
            <a:r>
              <a:rPr lang="en-US" altLang="en-US" sz="2800"/>
              <a:t>There is an Entity Manager object represented by an instance of: javax.persistence.EntityManager</a:t>
            </a:r>
          </a:p>
          <a:p>
            <a:pPr lvl="1" eaLnBrk="1" hangingPunct="1"/>
            <a:r>
              <a:rPr lang="en-US" altLang="en-US" sz="2400"/>
              <a:t>Each manager object is associated with a persistent context (scope).</a:t>
            </a:r>
          </a:p>
          <a:p>
            <a:pPr lvl="1" eaLnBrk="1" hangingPunct="1"/>
            <a:r>
              <a:rPr lang="en-US" altLang="en-US" sz="2400"/>
              <a:t>Each manager object:</a:t>
            </a:r>
          </a:p>
          <a:p>
            <a:pPr lvl="2" eaLnBrk="1" hangingPunct="1"/>
            <a:r>
              <a:rPr lang="en-US" altLang="en-US" sz="2000"/>
              <a:t>Removes persistent entity instances.</a:t>
            </a:r>
          </a:p>
          <a:p>
            <a:pPr lvl="2" eaLnBrk="1" hangingPunct="1"/>
            <a:r>
              <a:rPr lang="en-US" altLang="en-US" sz="2000"/>
              <a:t>Finds Entities by using the primary key.</a:t>
            </a:r>
          </a:p>
          <a:p>
            <a:pPr lvl="2" eaLnBrk="1" hangingPunct="1"/>
            <a:r>
              <a:rPr lang="en-US" altLang="en-US" sz="2000"/>
              <a:t>Allows queries to be run on Entities.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1B8B7C-E446-466F-8E71-895C5CD99B66}"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Persistence API-Entity Management</a:t>
            </a:r>
          </a:p>
        </p:txBody>
      </p:sp>
      <p:sp>
        <p:nvSpPr>
          <p:cNvPr id="23555" name="Content Placeholder 2"/>
          <p:cNvSpPr>
            <a:spLocks noGrp="1"/>
          </p:cNvSpPr>
          <p:nvPr>
            <p:ph idx="1"/>
          </p:nvPr>
        </p:nvSpPr>
        <p:spPr/>
        <p:txBody>
          <a:bodyPr/>
          <a:lstStyle/>
          <a:p>
            <a:pPr marL="800100" lvl="3" indent="-342900"/>
            <a:r>
              <a:rPr lang="en-US" altLang="en-US" sz="2400"/>
              <a:t>An Entity Manager can be:</a:t>
            </a:r>
          </a:p>
          <a:p>
            <a:pPr marL="1257300" lvl="4" indent="-342900"/>
            <a:r>
              <a:rPr lang="en-US" altLang="en-US" sz="2400"/>
              <a:t> Container-managed in which case it (persistence) propagates to all application components (EJBs) with a single Java Transaction Architecture (JTA) transaction via a special annotation.</a:t>
            </a:r>
          </a:p>
          <a:p>
            <a:pPr marL="1257300" lvl="4" indent="-342900"/>
            <a:r>
              <a:rPr lang="en-US" altLang="en-US" sz="2400"/>
              <a:t>Application-managed in which case the persistence does not propagate to other applications (EJBs).</a:t>
            </a:r>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EF2B35-6CAC-44FA-9074-020104DCBB7B}"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Persistence API-Persistence Units</a:t>
            </a:r>
          </a:p>
        </p:txBody>
      </p:sp>
      <p:sp>
        <p:nvSpPr>
          <p:cNvPr id="24579" name="Content Placeholder 2"/>
          <p:cNvSpPr>
            <a:spLocks noGrp="1"/>
          </p:cNvSpPr>
          <p:nvPr>
            <p:ph idx="1"/>
          </p:nvPr>
        </p:nvSpPr>
        <p:spPr/>
        <p:txBody>
          <a:bodyPr>
            <a:normAutofit fontScale="92500"/>
          </a:bodyPr>
          <a:lstStyle/>
          <a:p>
            <a:pPr eaLnBrk="1" hangingPunct="1"/>
            <a:r>
              <a:rPr lang="en-US" altLang="en-US" sz="2800" b="1" dirty="0"/>
              <a:t>Persistence Unit </a:t>
            </a:r>
            <a:r>
              <a:rPr lang="en-US" altLang="en-US" sz="2800" dirty="0"/>
              <a:t>defines all Entity classes that are managed by </a:t>
            </a:r>
            <a:r>
              <a:rPr lang="en-US" altLang="en-US" sz="2800" dirty="0" err="1"/>
              <a:t>EntityManager</a:t>
            </a:r>
            <a:r>
              <a:rPr lang="en-US" altLang="en-US" sz="2800" dirty="0"/>
              <a:t> instances within an application.</a:t>
            </a:r>
          </a:p>
          <a:p>
            <a:pPr lvl="1" eaLnBrk="1" hangingPunct="1"/>
            <a:r>
              <a:rPr lang="en-US" altLang="en-US" sz="2400" dirty="0"/>
              <a:t>A name should be provided to describe the Persistence Unit in your application.</a:t>
            </a:r>
          </a:p>
          <a:p>
            <a:pPr lvl="1" eaLnBrk="1" hangingPunct="1"/>
            <a:r>
              <a:rPr lang="en-US" altLang="en-US" sz="2400" dirty="0"/>
              <a:t>A Persistence Unit is defined in the </a:t>
            </a:r>
            <a:r>
              <a:rPr lang="en-US" altLang="en-US" sz="2400" b="1" dirty="0">
                <a:solidFill>
                  <a:srgbClr val="0070C0"/>
                </a:solidFill>
              </a:rPr>
              <a:t>persistence.xml </a:t>
            </a:r>
            <a:r>
              <a:rPr lang="en-US" altLang="en-US" sz="2400" dirty="0"/>
              <a:t>configuration file.</a:t>
            </a:r>
          </a:p>
          <a:p>
            <a:pPr lvl="1" eaLnBrk="1" hangingPunct="1"/>
            <a:r>
              <a:rPr lang="en-US" altLang="en-US" sz="2400" dirty="0"/>
              <a:t>Location of the file within the application in the server varies depending dependent on if the client is a client application or  a web application.</a:t>
            </a:r>
          </a:p>
          <a:p>
            <a:pPr lvl="2" eaLnBrk="1" hangingPunct="1"/>
            <a:r>
              <a:rPr lang="en-US" altLang="en-US" sz="2000" dirty="0"/>
              <a:t>The IDE will place it in the proper directory.</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D3AE5F-913B-4ACB-835D-3C8D8B280E9A}"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Requirements</a:t>
            </a:r>
            <a:endParaRPr lang="en-US" dirty="0"/>
          </a:p>
        </p:txBody>
      </p:sp>
      <p:sp>
        <p:nvSpPr>
          <p:cNvPr id="3" name="Content Placeholder 2"/>
          <p:cNvSpPr>
            <a:spLocks noGrp="1"/>
          </p:cNvSpPr>
          <p:nvPr>
            <p:ph idx="1"/>
          </p:nvPr>
        </p:nvSpPr>
        <p:spPr>
          <a:xfrm>
            <a:off x="683568" y="1484784"/>
            <a:ext cx="7704856" cy="5040560"/>
          </a:xfrm>
        </p:spPr>
        <p:txBody>
          <a:bodyPr>
            <a:normAutofit fontScale="85000" lnSpcReduction="10000"/>
          </a:bodyPr>
          <a:lstStyle/>
          <a:p>
            <a:r>
              <a:rPr lang="en-US" dirty="0"/>
              <a:t>For a class to be an entity, there are three requirements</a:t>
            </a:r>
            <a:r>
              <a:rPr lang="en-US" dirty="0" smtClean="0"/>
              <a:t>:</a:t>
            </a:r>
            <a:endParaRPr lang="en-US" dirty="0"/>
          </a:p>
          <a:p>
            <a:pPr lvl="1">
              <a:buFont typeface="+mj-lt"/>
              <a:buAutoNum type="arabicPeriod"/>
            </a:pPr>
            <a:r>
              <a:rPr lang="en-US" dirty="0" smtClean="0"/>
              <a:t>The </a:t>
            </a:r>
            <a:r>
              <a:rPr lang="en-US" dirty="0"/>
              <a:t>class must be annotated with @Entity</a:t>
            </a:r>
            <a:r>
              <a:rPr lang="en-US" dirty="0" smtClean="0"/>
              <a:t>.</a:t>
            </a:r>
            <a:endParaRPr lang="en-US" dirty="0"/>
          </a:p>
          <a:p>
            <a:pPr lvl="1">
              <a:buFont typeface="+mj-lt"/>
              <a:buAutoNum type="arabicPeriod"/>
            </a:pPr>
            <a:r>
              <a:rPr lang="en-US" dirty="0" smtClean="0"/>
              <a:t>Each </a:t>
            </a:r>
            <a:r>
              <a:rPr lang="en-US" dirty="0"/>
              <a:t>object must have a unique primary key, marked with the @Id annotation</a:t>
            </a:r>
            <a:r>
              <a:rPr lang="en-US" dirty="0" smtClean="0"/>
              <a:t>.</a:t>
            </a:r>
            <a:endParaRPr lang="en-US" dirty="0"/>
          </a:p>
          <a:p>
            <a:pPr lvl="1">
              <a:buFont typeface="+mj-lt"/>
              <a:buAutoNum type="arabicPeriod"/>
            </a:pPr>
            <a:r>
              <a:rPr lang="en-US" dirty="0" smtClean="0"/>
              <a:t>The </a:t>
            </a:r>
            <a:r>
              <a:rPr lang="en-US" dirty="0"/>
              <a:t>class must have a default constructor</a:t>
            </a:r>
            <a:r>
              <a:rPr lang="en-US" dirty="0" smtClean="0"/>
              <a:t>.</a:t>
            </a:r>
            <a:endParaRPr lang="en-US" dirty="0"/>
          </a:p>
          <a:p>
            <a:r>
              <a:rPr lang="en-US" dirty="0" smtClean="0"/>
              <a:t>You </a:t>
            </a:r>
            <a:r>
              <a:rPr lang="en-US" dirty="0"/>
              <a:t>use additional annotations to denote relationships between entities. </a:t>
            </a:r>
            <a:endParaRPr lang="en-US" dirty="0" smtClean="0"/>
          </a:p>
          <a:p>
            <a:r>
              <a:rPr lang="en-US" dirty="0" smtClean="0"/>
              <a:t>For </a:t>
            </a:r>
            <a:r>
              <a:rPr lang="en-US" dirty="0"/>
              <a:t>example, here is how you express the fact that each Person has one associated Credentials entity and zero or more associated roles</a:t>
            </a:r>
            <a:r>
              <a:rPr lang="en-US" dirty="0" smtClean="0"/>
              <a:t>:</a:t>
            </a:r>
          </a:p>
          <a:p>
            <a:r>
              <a:rPr lang="en-US" dirty="0"/>
              <a:t>The O/R mapper translates these annotations into foreign keys or join tables.</a:t>
            </a:r>
          </a:p>
          <a:p>
            <a:pPr marL="0" indent="0">
              <a:buNone/>
            </a:pPr>
            <a:endParaRPr lang="en-US" dirty="0"/>
          </a:p>
        </p:txBody>
      </p:sp>
      <p:pic>
        <p:nvPicPr>
          <p:cNvPr id="4" name="Picture 3"/>
          <p:cNvPicPr>
            <a:picLocks noChangeAspect="1"/>
          </p:cNvPicPr>
          <p:nvPr/>
        </p:nvPicPr>
        <p:blipFill>
          <a:blip r:embed="rId2" cstate="print"/>
          <a:stretch>
            <a:fillRect/>
          </a:stretch>
        </p:blipFill>
        <p:spPr>
          <a:xfrm>
            <a:off x="5076056" y="4509120"/>
            <a:ext cx="3098583" cy="2022697"/>
          </a:xfrm>
          <a:prstGeom prst="rect">
            <a:avLst/>
          </a:prstGeom>
        </p:spPr>
      </p:pic>
    </p:spTree>
    <p:extLst>
      <p:ext uri="{BB962C8B-B14F-4D97-AF65-F5344CB8AC3E}">
        <p14:creationId xmlns:p14="http://schemas.microsoft.com/office/powerpoint/2010/main" xmlns="" val="69884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Persistence API-Entity Class</a:t>
            </a:r>
          </a:p>
        </p:txBody>
      </p:sp>
      <p:sp>
        <p:nvSpPr>
          <p:cNvPr id="25603" name="Content Placeholder 2"/>
          <p:cNvSpPr>
            <a:spLocks noGrp="1"/>
          </p:cNvSpPr>
          <p:nvPr>
            <p:ph idx="1"/>
          </p:nvPr>
        </p:nvSpPr>
        <p:spPr>
          <a:xfrm>
            <a:off x="1941910" y="2133600"/>
            <a:ext cx="5229599" cy="3777622"/>
          </a:xfrm>
        </p:spPr>
        <p:txBody>
          <a:bodyPr/>
          <a:lstStyle/>
          <a:p>
            <a:pPr eaLnBrk="1" hangingPunct="1"/>
            <a:endParaRPr lang="en-US" altLang="en-US" dirty="0" smtClean="0"/>
          </a:p>
          <a:p>
            <a:pPr eaLnBrk="1" hangingPunct="1"/>
            <a:r>
              <a:rPr lang="en-US" altLang="en-US" dirty="0" smtClean="0"/>
              <a:t>Assume you have a CUSTOMER table,  whose schema is represented by the table in the next slide.</a:t>
            </a:r>
          </a:p>
          <a:p>
            <a:pPr eaLnBrk="1" hangingPunct="1"/>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05E834-B881-4EA9-A405-288E81CB4443}" type="slidenum">
              <a:rPr lang="en-US" altLang="en-US">
                <a:solidFill>
                  <a:srgbClr val="898989"/>
                </a:solidFill>
                <a:latin typeface="Calibri" panose="020F0502020204030204" pitchFamily="34" charset="0"/>
              </a:rPr>
              <a:pPr eaLnBrk="1" hangingPunct="1"/>
              <a:t>40</a:t>
            </a:fld>
            <a:endParaRPr lang="en-US" altLang="en-US">
              <a:solidFill>
                <a:srgbClr val="898989"/>
              </a:solidFill>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Customer Table Example</a:t>
            </a:r>
          </a:p>
        </p:txBody>
      </p:sp>
      <p:graphicFrame>
        <p:nvGraphicFramePr>
          <p:cNvPr id="5" name="Content Placeholder 4"/>
          <p:cNvGraphicFramePr>
            <a:graphicFrameLocks noGrp="1"/>
          </p:cNvGraphicFramePr>
          <p:nvPr>
            <p:ph idx="1"/>
          </p:nvPr>
        </p:nvGraphicFramePr>
        <p:xfrm>
          <a:off x="1475656" y="1556792"/>
          <a:ext cx="6552728" cy="5852300"/>
        </p:xfrm>
        <a:graphic>
          <a:graphicData uri="http://schemas.openxmlformats.org/drawingml/2006/table">
            <a:tbl>
              <a:tblPr firstRow="1" bandRow="1">
                <a:tableStyleId>{5C22544A-7EE6-4342-B048-85BDC9FD1C3A}</a:tableStyleId>
              </a:tblPr>
              <a:tblGrid>
                <a:gridCol w="1638182"/>
                <a:gridCol w="1638182"/>
                <a:gridCol w="1638182"/>
                <a:gridCol w="1638182"/>
              </a:tblGrid>
              <a:tr h="310539">
                <a:tc>
                  <a:txBody>
                    <a:bodyPr/>
                    <a:lstStyle/>
                    <a:p>
                      <a:r>
                        <a:rPr lang="en-US" sz="1800" dirty="0" smtClean="0"/>
                        <a:t>NAME</a:t>
                      </a:r>
                      <a:endParaRPr lang="en-US" sz="1800" dirty="0"/>
                    </a:p>
                  </a:txBody>
                  <a:tcPr marL="68580" marR="68580" marT="45727" marB="45727" anchor="ctr"/>
                </a:tc>
                <a:tc>
                  <a:txBody>
                    <a:bodyPr/>
                    <a:lstStyle/>
                    <a:p>
                      <a:r>
                        <a:rPr lang="en-US" sz="1800" dirty="0"/>
                        <a:t>PK?</a:t>
                      </a:r>
                    </a:p>
                  </a:txBody>
                  <a:tcPr marL="68580" marR="68580" marT="45727" marB="45727" anchor="ctr"/>
                </a:tc>
                <a:tc>
                  <a:txBody>
                    <a:bodyPr/>
                    <a:lstStyle/>
                    <a:p>
                      <a:r>
                        <a:rPr lang="en-US" sz="1800"/>
                        <a:t>TYPE</a:t>
                      </a:r>
                    </a:p>
                  </a:txBody>
                  <a:tcPr marL="68580" marR="68580" marT="45727" marB="45727" anchor="ctr"/>
                </a:tc>
                <a:tc>
                  <a:txBody>
                    <a:bodyPr/>
                    <a:lstStyle/>
                    <a:p>
                      <a:r>
                        <a:rPr lang="en-US" sz="1800"/>
                        <a:t>NULL?</a:t>
                      </a:r>
                    </a:p>
                  </a:txBody>
                  <a:tcPr marL="68580" marR="68580" marT="45727" marB="45727" anchor="ctr"/>
                </a:tc>
              </a:tr>
              <a:tr h="310539">
                <a:tc>
                  <a:txBody>
                    <a:bodyPr/>
                    <a:lstStyle/>
                    <a:p>
                      <a:r>
                        <a:rPr lang="en-US" sz="1800"/>
                        <a:t>CUST_ID</a:t>
                      </a:r>
                    </a:p>
                  </a:txBody>
                  <a:tcPr marL="68580" marR="68580" marT="45727" marB="45727" anchor="ctr"/>
                </a:tc>
                <a:tc>
                  <a:txBody>
                    <a:bodyPr/>
                    <a:lstStyle/>
                    <a:p>
                      <a:r>
                        <a:rPr lang="en-US" sz="1800"/>
                        <a:t>Y</a:t>
                      </a:r>
                    </a:p>
                  </a:txBody>
                  <a:tcPr marL="68580" marR="68580" marT="45727" marB="45727" anchor="ctr"/>
                </a:tc>
                <a:tc>
                  <a:txBody>
                    <a:bodyPr/>
                    <a:lstStyle/>
                    <a:p>
                      <a:r>
                        <a:rPr lang="en-US" sz="1800"/>
                        <a:t>INTEGER</a:t>
                      </a:r>
                    </a:p>
                  </a:txBody>
                  <a:tcPr marL="68580" marR="68580" marT="45727" marB="45727" anchor="ctr"/>
                </a:tc>
                <a:tc>
                  <a:txBody>
                    <a:bodyPr/>
                    <a:lstStyle/>
                    <a:p>
                      <a:r>
                        <a:rPr lang="en-US" sz="1800"/>
                        <a:t>NOT NULL</a:t>
                      </a:r>
                    </a:p>
                  </a:txBody>
                  <a:tcPr marL="68580" marR="68580" marT="45727" marB="45727" anchor="ctr"/>
                </a:tc>
              </a:tr>
              <a:tr h="543434">
                <a:tc>
                  <a:txBody>
                    <a:bodyPr/>
                    <a:lstStyle/>
                    <a:p>
                      <a:r>
                        <a:rPr lang="en-US" sz="1800"/>
                        <a:t>FIRST_NAME</a:t>
                      </a:r>
                    </a:p>
                  </a:txBody>
                  <a:tcPr marL="68580" marR="68580" marT="45727" marB="45727" anchor="ctr"/>
                </a:tc>
                <a:tc>
                  <a:txBody>
                    <a:bodyPr/>
                    <a:lstStyle/>
                    <a:p>
                      <a:r>
                        <a:rPr lang="en-US" sz="1800"/>
                        <a:t> </a:t>
                      </a:r>
                    </a:p>
                  </a:txBody>
                  <a:tcPr marL="68580" marR="68580" marT="45727" marB="45727" anchor="ctr"/>
                </a:tc>
                <a:tc>
                  <a:txBody>
                    <a:bodyPr/>
                    <a:lstStyle/>
                    <a:p>
                      <a:r>
                        <a:rPr lang="en-US" sz="1800"/>
                        <a:t>VARCHAR(50)</a:t>
                      </a:r>
                    </a:p>
                  </a:txBody>
                  <a:tcPr marL="68580" marR="68580" marT="45727" marB="45727" anchor="ctr"/>
                </a:tc>
                <a:tc>
                  <a:txBody>
                    <a:bodyPr/>
                    <a:lstStyle/>
                    <a:p>
                      <a:r>
                        <a:rPr lang="en-US" sz="1800"/>
                        <a:t>NOT NULL</a:t>
                      </a:r>
                    </a:p>
                  </a:txBody>
                  <a:tcPr marL="68580" marR="68580" marT="45727" marB="45727" anchor="ctr"/>
                </a:tc>
              </a:tr>
              <a:tr h="543434">
                <a:tc>
                  <a:txBody>
                    <a:bodyPr/>
                    <a:lstStyle/>
                    <a:p>
                      <a:r>
                        <a:rPr lang="en-US" sz="1800"/>
                        <a:t>LAST_NAME</a:t>
                      </a:r>
                    </a:p>
                  </a:txBody>
                  <a:tcPr marL="68580" marR="68580" marT="45727" marB="45727" anchor="ctr"/>
                </a:tc>
                <a:tc>
                  <a:txBody>
                    <a:bodyPr/>
                    <a:lstStyle/>
                    <a:p>
                      <a:r>
                        <a:rPr lang="en-US" sz="1800" dirty="0"/>
                        <a:t> </a:t>
                      </a:r>
                    </a:p>
                  </a:txBody>
                  <a:tcPr marL="68580" marR="68580" marT="45727" marB="45727" anchor="ctr"/>
                </a:tc>
                <a:tc>
                  <a:txBody>
                    <a:bodyPr/>
                    <a:lstStyle/>
                    <a:p>
                      <a:r>
                        <a:rPr lang="en-US" sz="1800"/>
                        <a:t>VARCHAR(50)</a:t>
                      </a:r>
                    </a:p>
                  </a:txBody>
                  <a:tcPr marL="68580" marR="68580" marT="45727" marB="45727" anchor="ctr"/>
                </a:tc>
                <a:tc>
                  <a:txBody>
                    <a:bodyPr/>
                    <a:lstStyle/>
                    <a:p>
                      <a:r>
                        <a:rPr lang="en-US" sz="1800"/>
                        <a:t> </a:t>
                      </a:r>
                    </a:p>
                  </a:txBody>
                  <a:tcPr marL="68580" marR="68580" marT="45727" marB="45727" anchor="ctr"/>
                </a:tc>
              </a:tr>
              <a:tr h="543434">
                <a:tc>
                  <a:txBody>
                    <a:bodyPr/>
                    <a:lstStyle/>
                    <a:p>
                      <a:r>
                        <a:rPr lang="en-US" sz="1800"/>
                        <a:t>STREET</a:t>
                      </a:r>
                    </a:p>
                  </a:txBody>
                  <a:tcPr marL="68580" marR="68580" marT="45727" marB="45727" anchor="ctr"/>
                </a:tc>
                <a:tc>
                  <a:txBody>
                    <a:bodyPr/>
                    <a:lstStyle/>
                    <a:p>
                      <a:r>
                        <a:rPr lang="en-US" sz="1800"/>
                        <a:t> </a:t>
                      </a:r>
                    </a:p>
                  </a:txBody>
                  <a:tcPr marL="68580" marR="68580" marT="45727" marB="45727" anchor="ctr"/>
                </a:tc>
                <a:tc>
                  <a:txBody>
                    <a:bodyPr/>
                    <a:lstStyle/>
                    <a:p>
                      <a:r>
                        <a:rPr lang="en-US" sz="1800"/>
                        <a:t>VARCHAR(50)</a:t>
                      </a:r>
                    </a:p>
                  </a:txBody>
                  <a:tcPr marL="68580" marR="68580" marT="45727" marB="45727" anchor="ctr"/>
                </a:tc>
                <a:tc>
                  <a:txBody>
                    <a:bodyPr/>
                    <a:lstStyle/>
                    <a:p>
                      <a:r>
                        <a:rPr lang="en-US" sz="1800"/>
                        <a:t> </a:t>
                      </a:r>
                    </a:p>
                  </a:txBody>
                  <a:tcPr marL="68580" marR="68580" marT="45727" marB="45727" anchor="ctr"/>
                </a:tc>
              </a:tr>
              <a:tr h="543434">
                <a:tc>
                  <a:txBody>
                    <a:bodyPr/>
                    <a:lstStyle/>
                    <a:p>
                      <a:r>
                        <a:rPr lang="en-US" sz="1800"/>
                        <a:t>APPT</a:t>
                      </a:r>
                    </a:p>
                  </a:txBody>
                  <a:tcPr marL="68580" marR="68580" marT="45727" marB="45727" anchor="ctr"/>
                </a:tc>
                <a:tc>
                  <a:txBody>
                    <a:bodyPr/>
                    <a:lstStyle/>
                    <a:p>
                      <a:r>
                        <a:rPr lang="en-US" sz="1800"/>
                        <a:t> </a:t>
                      </a:r>
                    </a:p>
                  </a:txBody>
                  <a:tcPr marL="68580" marR="68580" marT="45727" marB="45727" anchor="ctr"/>
                </a:tc>
                <a:tc>
                  <a:txBody>
                    <a:bodyPr/>
                    <a:lstStyle/>
                    <a:p>
                      <a:r>
                        <a:rPr lang="en-US" sz="1800"/>
                        <a:t>VARCHAR(20)</a:t>
                      </a:r>
                    </a:p>
                  </a:txBody>
                  <a:tcPr marL="68580" marR="68580" marT="45727" marB="45727" anchor="ctr"/>
                </a:tc>
                <a:tc>
                  <a:txBody>
                    <a:bodyPr/>
                    <a:lstStyle/>
                    <a:p>
                      <a:r>
                        <a:rPr lang="en-US" sz="1800"/>
                        <a:t>NOT NULL</a:t>
                      </a:r>
                    </a:p>
                  </a:txBody>
                  <a:tcPr marL="68580" marR="68580" marT="45727" marB="45727" anchor="ctr"/>
                </a:tc>
              </a:tr>
              <a:tr h="543434">
                <a:tc>
                  <a:txBody>
                    <a:bodyPr/>
                    <a:lstStyle/>
                    <a:p>
                      <a:r>
                        <a:rPr lang="en-US" sz="1800"/>
                        <a:t>CITY</a:t>
                      </a:r>
                    </a:p>
                  </a:txBody>
                  <a:tcPr marL="68580" marR="68580" marT="45727" marB="45727" anchor="ctr"/>
                </a:tc>
                <a:tc>
                  <a:txBody>
                    <a:bodyPr/>
                    <a:lstStyle/>
                    <a:p>
                      <a:r>
                        <a:rPr lang="en-US" sz="1800"/>
                        <a:t> </a:t>
                      </a:r>
                    </a:p>
                  </a:txBody>
                  <a:tcPr marL="68580" marR="68580" marT="45727" marB="45727" anchor="ctr"/>
                </a:tc>
                <a:tc>
                  <a:txBody>
                    <a:bodyPr/>
                    <a:lstStyle/>
                    <a:p>
                      <a:r>
                        <a:rPr lang="en-US" sz="1800"/>
                        <a:t>VARCHAR(25)</a:t>
                      </a:r>
                    </a:p>
                  </a:txBody>
                  <a:tcPr marL="68580" marR="68580" marT="45727" marB="45727" anchor="ctr"/>
                </a:tc>
                <a:tc>
                  <a:txBody>
                    <a:bodyPr/>
                    <a:lstStyle/>
                    <a:p>
                      <a:r>
                        <a:rPr lang="en-US" sz="1800"/>
                        <a:t> </a:t>
                      </a:r>
                    </a:p>
                  </a:txBody>
                  <a:tcPr marL="68580" marR="68580" marT="45727" marB="45727" anchor="ctr"/>
                </a:tc>
              </a:tr>
              <a:tr h="543434">
                <a:tc>
                  <a:txBody>
                    <a:bodyPr/>
                    <a:lstStyle/>
                    <a:p>
                      <a:r>
                        <a:rPr lang="en-US" sz="1800"/>
                        <a:t>ZIP_CODE</a:t>
                      </a:r>
                    </a:p>
                  </a:txBody>
                  <a:tcPr marL="68580" marR="68580" marT="45727" marB="45727" anchor="ctr"/>
                </a:tc>
                <a:tc>
                  <a:txBody>
                    <a:bodyPr/>
                    <a:lstStyle/>
                    <a:p>
                      <a:r>
                        <a:rPr lang="en-US" sz="1800"/>
                        <a:t> </a:t>
                      </a:r>
                    </a:p>
                  </a:txBody>
                  <a:tcPr marL="68580" marR="68580" marT="45727" marB="45727" anchor="ctr"/>
                </a:tc>
                <a:tc>
                  <a:txBody>
                    <a:bodyPr/>
                    <a:lstStyle/>
                    <a:p>
                      <a:r>
                        <a:rPr lang="en-US" sz="1800"/>
                        <a:t>VARCHAR(10)</a:t>
                      </a:r>
                    </a:p>
                  </a:txBody>
                  <a:tcPr marL="68580" marR="68580" marT="45727" marB="45727" anchor="ctr"/>
                </a:tc>
                <a:tc>
                  <a:txBody>
                    <a:bodyPr/>
                    <a:lstStyle/>
                    <a:p>
                      <a:r>
                        <a:rPr lang="en-US" sz="1800"/>
                        <a:t>NOT NULL</a:t>
                      </a:r>
                    </a:p>
                  </a:txBody>
                  <a:tcPr marL="68580" marR="68580" marT="45727" marB="45727" anchor="ctr"/>
                </a:tc>
              </a:tr>
              <a:tr h="543434">
                <a:tc>
                  <a:txBody>
                    <a:bodyPr/>
                    <a:lstStyle/>
                    <a:p>
                      <a:r>
                        <a:rPr lang="en-US" sz="1800"/>
                        <a:t>CUST_TYPE</a:t>
                      </a:r>
                    </a:p>
                  </a:txBody>
                  <a:tcPr marL="68580" marR="68580" marT="45727" marB="45727" anchor="ctr"/>
                </a:tc>
                <a:tc>
                  <a:txBody>
                    <a:bodyPr/>
                    <a:lstStyle/>
                    <a:p>
                      <a:r>
                        <a:rPr lang="en-US" sz="1800"/>
                        <a:t> </a:t>
                      </a:r>
                    </a:p>
                  </a:txBody>
                  <a:tcPr marL="68580" marR="68580" marT="45727" marB="45727" anchor="ctr"/>
                </a:tc>
                <a:tc>
                  <a:txBody>
                    <a:bodyPr/>
                    <a:lstStyle/>
                    <a:p>
                      <a:r>
                        <a:rPr lang="en-US" sz="1800"/>
                        <a:t>VARCHAR(10)</a:t>
                      </a:r>
                    </a:p>
                  </a:txBody>
                  <a:tcPr marL="68580" marR="68580" marT="45727" marB="45727" anchor="ctr"/>
                </a:tc>
                <a:tc>
                  <a:txBody>
                    <a:bodyPr/>
                    <a:lstStyle/>
                    <a:p>
                      <a:r>
                        <a:rPr lang="en-US" sz="1800"/>
                        <a:t>NOT NULL</a:t>
                      </a:r>
                    </a:p>
                  </a:txBody>
                  <a:tcPr marL="68580" marR="68580" marT="45727" marB="45727" anchor="ctr"/>
                </a:tc>
              </a:tr>
              <a:tr h="543434">
                <a:tc>
                  <a:txBody>
                    <a:bodyPr/>
                    <a:lstStyle/>
                    <a:p>
                      <a:r>
                        <a:rPr lang="en-US" sz="1800"/>
                        <a:t>LAST_UPDATED_TIME</a:t>
                      </a:r>
                    </a:p>
                  </a:txBody>
                  <a:tcPr marL="68580" marR="68580" marT="45727" marB="45727" anchor="ctr"/>
                </a:tc>
                <a:tc>
                  <a:txBody>
                    <a:bodyPr/>
                    <a:lstStyle/>
                    <a:p>
                      <a:r>
                        <a:rPr lang="en-US" sz="1800"/>
                        <a:t> </a:t>
                      </a:r>
                    </a:p>
                  </a:txBody>
                  <a:tcPr marL="68580" marR="68580" marT="45727" marB="45727" anchor="ctr"/>
                </a:tc>
                <a:tc>
                  <a:txBody>
                    <a:bodyPr/>
                    <a:lstStyle/>
                    <a:p>
                      <a:r>
                        <a:rPr lang="en-US" sz="1800"/>
                        <a:t>TIMESTAMP</a:t>
                      </a:r>
                    </a:p>
                  </a:txBody>
                  <a:tcPr marL="68580" marR="68580" marT="45727" marB="45727" anchor="ctr"/>
                </a:tc>
                <a:tc>
                  <a:txBody>
                    <a:bodyPr/>
                    <a:lstStyle/>
                    <a:p>
                      <a:r>
                        <a:rPr lang="en-US" sz="1800" dirty="0"/>
                        <a:t>NOT NULL</a:t>
                      </a:r>
                    </a:p>
                  </a:txBody>
                  <a:tcPr marL="68580" marR="68580" marT="45727" marB="45727" anchor="ctr"/>
                </a:tc>
              </a:tr>
            </a:tbl>
          </a:graphicData>
        </a:graphic>
      </p:graphicFrame>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384DFD-86DF-4259-A451-6A26F5019367}" type="slidenum">
              <a:rPr lang="en-US" altLang="en-US">
                <a:solidFill>
                  <a:srgbClr val="898989"/>
                </a:solidFill>
                <a:latin typeface="Calibri" panose="020F0502020204030204" pitchFamily="34" charset="0"/>
              </a:rPr>
              <a:pPr eaLnBrk="1" hangingPunct="1"/>
              <a:t>41</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Customer Entity Class</a:t>
            </a:r>
          </a:p>
        </p:txBody>
      </p:sp>
      <p:sp>
        <p:nvSpPr>
          <p:cNvPr id="3" name="Content Placeholder 2"/>
          <p:cNvSpPr>
            <a:spLocks noGrp="1"/>
          </p:cNvSpPr>
          <p:nvPr>
            <p:ph idx="1"/>
          </p:nvPr>
        </p:nvSpPr>
        <p:spPr>
          <a:xfrm>
            <a:off x="842555" y="1532709"/>
            <a:ext cx="7785905" cy="4885508"/>
          </a:xfrm>
        </p:spPr>
        <p:txBody>
          <a:bodyPr rtlCol="0">
            <a:normAutofit fontScale="92500" lnSpcReduction="20000"/>
          </a:bodyPr>
          <a:lstStyle/>
          <a:p>
            <a:pPr>
              <a:defRPr/>
            </a:pPr>
            <a:r>
              <a:rPr lang="en-US" sz="2000" dirty="0"/>
              <a:t>import </a:t>
            </a:r>
            <a:r>
              <a:rPr lang="en-US" sz="2000" dirty="0" err="1"/>
              <a:t>javax.persistence</a:t>
            </a:r>
            <a:r>
              <a:rPr lang="en-US" sz="2000" dirty="0"/>
              <a:t>.*; </a:t>
            </a:r>
          </a:p>
          <a:p>
            <a:pPr>
              <a:buNone/>
              <a:defRPr/>
            </a:pPr>
            <a:r>
              <a:rPr lang="en-US" sz="2000" dirty="0"/>
              <a:t>	import </a:t>
            </a:r>
            <a:r>
              <a:rPr lang="en-US" sz="2000" dirty="0" err="1"/>
              <a:t>java.io.Serializable</a:t>
            </a:r>
            <a:r>
              <a:rPr lang="en-US" sz="2000" dirty="0"/>
              <a:t>; </a:t>
            </a:r>
          </a:p>
          <a:p>
            <a:pPr>
              <a:buNone/>
              <a:defRPr/>
            </a:pPr>
            <a:r>
              <a:rPr lang="en-US" sz="2000" dirty="0"/>
              <a:t>	import </a:t>
            </a:r>
            <a:r>
              <a:rPr lang="en-US" sz="2000" dirty="0" err="1"/>
              <a:t>java.util.Date</a:t>
            </a:r>
            <a:r>
              <a:rPr lang="en-US" sz="2000" dirty="0"/>
              <a:t>; </a:t>
            </a:r>
          </a:p>
          <a:p>
            <a:pPr>
              <a:buNone/>
              <a:defRPr/>
            </a:pPr>
            <a:r>
              <a:rPr lang="en-US" sz="2000" dirty="0"/>
              <a:t>	</a:t>
            </a:r>
            <a:r>
              <a:rPr lang="en-US" sz="2000" b="1" dirty="0">
                <a:solidFill>
                  <a:srgbClr val="0070C0"/>
                </a:solidFill>
              </a:rPr>
              <a:t>@Entity(name = "CUSTOMER") //Name of the entity if name is  different than the  class ‘ name  then us </a:t>
            </a:r>
            <a:r>
              <a:rPr lang="en-US" sz="2000" b="1" dirty="0" err="1">
                <a:solidFill>
                  <a:srgbClr val="0070C0"/>
                </a:solidFill>
              </a:rPr>
              <a:t>e@Table</a:t>
            </a:r>
            <a:r>
              <a:rPr lang="en-US" sz="2000" b="1" dirty="0">
                <a:solidFill>
                  <a:srgbClr val="0070C0"/>
                </a:solidFill>
              </a:rPr>
              <a:t> annotation. </a:t>
            </a:r>
          </a:p>
          <a:p>
            <a:pPr>
              <a:buNone/>
              <a:defRPr/>
            </a:pPr>
            <a:r>
              <a:rPr lang="en-US" sz="2000" dirty="0"/>
              <a:t>	</a:t>
            </a:r>
            <a:r>
              <a:rPr lang="en-US" sz="2100" b="1" dirty="0"/>
              <a:t>public class Customer implements </a:t>
            </a:r>
            <a:r>
              <a:rPr lang="en-US" sz="2100" b="1" dirty="0" err="1"/>
              <a:t>Serializable</a:t>
            </a:r>
            <a:r>
              <a:rPr lang="en-US" sz="2100" b="1" dirty="0"/>
              <a:t> </a:t>
            </a:r>
            <a:r>
              <a:rPr lang="en-US" sz="2000" dirty="0"/>
              <a:t>{ </a:t>
            </a:r>
          </a:p>
          <a:p>
            <a:pPr>
              <a:buNone/>
              <a:defRPr/>
            </a:pPr>
            <a:r>
              <a:rPr lang="en-US" sz="2000" dirty="0"/>
              <a:t>	private long </a:t>
            </a:r>
            <a:r>
              <a:rPr lang="en-US" sz="2000" dirty="0" err="1"/>
              <a:t>custId</a:t>
            </a:r>
            <a:r>
              <a:rPr lang="en-US" sz="2000" dirty="0"/>
              <a:t>; </a:t>
            </a:r>
          </a:p>
          <a:p>
            <a:pPr>
              <a:buNone/>
              <a:defRPr/>
            </a:pPr>
            <a:r>
              <a:rPr lang="en-US" sz="2000" dirty="0"/>
              <a:t>	private String </a:t>
            </a:r>
            <a:r>
              <a:rPr lang="en-US" sz="2000" dirty="0" err="1"/>
              <a:t>firstName</a:t>
            </a:r>
            <a:r>
              <a:rPr lang="en-US" sz="2000" dirty="0"/>
              <a:t>; </a:t>
            </a:r>
          </a:p>
          <a:p>
            <a:pPr>
              <a:buNone/>
              <a:defRPr/>
            </a:pPr>
            <a:r>
              <a:rPr lang="en-US" sz="2000" dirty="0"/>
              <a:t>	private String </a:t>
            </a:r>
            <a:r>
              <a:rPr lang="en-US" sz="2000" dirty="0" err="1"/>
              <a:t>lastName</a:t>
            </a:r>
            <a:r>
              <a:rPr lang="en-US" sz="2000" dirty="0"/>
              <a:t>; </a:t>
            </a:r>
          </a:p>
          <a:p>
            <a:pPr>
              <a:buNone/>
              <a:defRPr/>
            </a:pPr>
            <a:r>
              <a:rPr lang="en-US" sz="2000" dirty="0"/>
              <a:t>	private String street; </a:t>
            </a:r>
          </a:p>
          <a:p>
            <a:pPr>
              <a:buNone/>
              <a:defRPr/>
            </a:pPr>
            <a:r>
              <a:rPr lang="en-US" sz="2000" dirty="0"/>
              <a:t>	private String appt; </a:t>
            </a:r>
          </a:p>
          <a:p>
            <a:pPr>
              <a:buNone/>
              <a:defRPr/>
            </a:pPr>
            <a:r>
              <a:rPr lang="en-US" sz="2000" dirty="0"/>
              <a:t>	private String city; </a:t>
            </a:r>
          </a:p>
          <a:p>
            <a:pPr>
              <a:buNone/>
              <a:defRPr/>
            </a:pPr>
            <a:r>
              <a:rPr lang="en-US" sz="2000" dirty="0"/>
              <a:t>	private String </a:t>
            </a:r>
            <a:r>
              <a:rPr lang="en-US" sz="2000" dirty="0" err="1"/>
              <a:t>zipCode</a:t>
            </a:r>
            <a:r>
              <a:rPr lang="en-US" sz="2000" dirty="0"/>
              <a:t>; </a:t>
            </a:r>
          </a:p>
          <a:p>
            <a:pPr>
              <a:buNone/>
              <a:defRPr/>
            </a:pPr>
            <a:r>
              <a:rPr lang="en-US" sz="2000" dirty="0"/>
              <a:t>	private String </a:t>
            </a:r>
            <a:r>
              <a:rPr lang="en-US" sz="2000" dirty="0" err="1"/>
              <a:t>custType</a:t>
            </a:r>
            <a:r>
              <a:rPr lang="en-US" sz="2000" dirty="0"/>
              <a:t>; </a:t>
            </a:r>
          </a:p>
          <a:p>
            <a:pPr>
              <a:buNone/>
              <a:defRPr/>
            </a:pPr>
            <a:r>
              <a:rPr lang="en-US" sz="2000" dirty="0"/>
              <a:t>	private Date </a:t>
            </a:r>
            <a:r>
              <a:rPr lang="en-US" sz="2000" dirty="0" err="1"/>
              <a:t>updatedTime</a:t>
            </a:r>
            <a:r>
              <a:rPr lang="en-US" sz="2000" dirty="0"/>
              <a:t>; </a:t>
            </a:r>
          </a:p>
          <a:p>
            <a:pPr>
              <a:buNone/>
              <a:defRPr/>
            </a:pPr>
            <a:r>
              <a:rPr lang="en-US" sz="2000" dirty="0"/>
              <a:t>// Getters and setters go here ......................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24EDC3-7C0A-40C7-B88C-7D0A909FB032}" type="slidenum">
              <a:rPr lang="en-US" altLang="en-US">
                <a:solidFill>
                  <a:srgbClr val="898989"/>
                </a:solidFill>
                <a:latin typeface="Calibri" panose="020F0502020204030204" pitchFamily="34" charset="0"/>
              </a:rPr>
              <a:pPr eaLnBrk="1" hangingPunct="1"/>
              <a:t>42</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Customer Entity Class</a:t>
            </a:r>
          </a:p>
        </p:txBody>
      </p:sp>
      <p:sp>
        <p:nvSpPr>
          <p:cNvPr id="28675" name="Content Placeholder 2"/>
          <p:cNvSpPr>
            <a:spLocks noGrp="1"/>
          </p:cNvSpPr>
          <p:nvPr>
            <p:ph idx="1"/>
          </p:nvPr>
        </p:nvSpPr>
        <p:spPr/>
        <p:txBody>
          <a:bodyPr/>
          <a:lstStyle/>
          <a:p>
            <a:pPr eaLnBrk="1" hangingPunct="1"/>
            <a:r>
              <a:rPr lang="en-US" altLang="en-US" smtClean="0"/>
              <a:t>The Customer entity needs to know how to map the attributes (or properties) to the CUSTOMER table. </a:t>
            </a:r>
          </a:p>
          <a:p>
            <a:pPr lvl="1" eaLnBrk="1" hangingPunct="1"/>
            <a:r>
              <a:rPr lang="en-US" altLang="en-US" smtClean="0"/>
              <a:t>Through JPA annotations. Let us use Field persistence:</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338E70-912A-4603-92DB-45C303777303}" type="slidenum">
              <a:rPr lang="en-US" altLang="en-US">
                <a:solidFill>
                  <a:srgbClr val="898989"/>
                </a:solidFill>
                <a:latin typeface="Calibri" panose="020F0502020204030204" pitchFamily="34" charset="0"/>
              </a:rPr>
              <a:pPr eaLnBrk="1" hangingPunct="1"/>
              <a:t>43</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Customer Entity Class</a:t>
            </a:r>
          </a:p>
        </p:txBody>
      </p:sp>
      <p:sp>
        <p:nvSpPr>
          <p:cNvPr id="29699" name="Content Placeholder 2"/>
          <p:cNvSpPr>
            <a:spLocks noGrp="1"/>
          </p:cNvSpPr>
          <p:nvPr>
            <p:ph idx="1"/>
          </p:nvPr>
        </p:nvSpPr>
        <p:spPr>
          <a:xfrm>
            <a:off x="611560" y="1484784"/>
            <a:ext cx="7557305" cy="4511040"/>
          </a:xfrm>
        </p:spPr>
        <p:txBody>
          <a:bodyPr>
            <a:normAutofit fontScale="62500" lnSpcReduction="20000"/>
          </a:bodyPr>
          <a:lstStyle/>
          <a:p>
            <a:pPr marL="0" indent="0" eaLnBrk="1" hangingPunct="1">
              <a:buNone/>
            </a:pPr>
            <a:r>
              <a:rPr lang="en-US" altLang="en-US" dirty="0" smtClean="0"/>
              <a:t>	import </a:t>
            </a:r>
            <a:r>
              <a:rPr lang="en-US" altLang="en-US" dirty="0" err="1"/>
              <a:t>javax.persistence</a:t>
            </a:r>
            <a:r>
              <a:rPr lang="en-US" altLang="en-US" dirty="0"/>
              <a:t>.*; </a:t>
            </a:r>
          </a:p>
          <a:p>
            <a:pPr eaLnBrk="1" hangingPunct="1">
              <a:buFont typeface="Arial" panose="020B0604020202020204" pitchFamily="34" charset="0"/>
              <a:buNone/>
            </a:pPr>
            <a:r>
              <a:rPr lang="en-US" altLang="en-US" dirty="0"/>
              <a:t>      </a:t>
            </a:r>
            <a:r>
              <a:rPr lang="en-US" altLang="en-US" dirty="0" smtClean="0"/>
              <a:t>  </a:t>
            </a:r>
            <a:r>
              <a:rPr lang="en-US" altLang="en-US" dirty="0"/>
              <a:t>import </a:t>
            </a:r>
            <a:r>
              <a:rPr lang="en-US" altLang="en-US" dirty="0" err="1"/>
              <a:t>java.io.Serializable</a:t>
            </a:r>
            <a:r>
              <a:rPr lang="en-US" altLang="en-US" dirty="0"/>
              <a:t>;</a:t>
            </a:r>
          </a:p>
          <a:p>
            <a:pPr eaLnBrk="1" hangingPunct="1">
              <a:buFont typeface="Arial" panose="020B0604020202020204" pitchFamily="34" charset="0"/>
              <a:buNone/>
            </a:pPr>
            <a:r>
              <a:rPr lang="en-US" altLang="en-US" dirty="0"/>
              <a:t>        import </a:t>
            </a:r>
            <a:r>
              <a:rPr lang="en-US" altLang="en-US" dirty="0" err="1"/>
              <a:t>java.util.Date</a:t>
            </a:r>
            <a:r>
              <a:rPr lang="en-US" altLang="en-US" dirty="0"/>
              <a:t>; </a:t>
            </a:r>
          </a:p>
          <a:p>
            <a:pPr eaLnBrk="1" hangingPunct="1">
              <a:buFont typeface="Arial" panose="020B0604020202020204" pitchFamily="34" charset="0"/>
              <a:buNone/>
            </a:pPr>
            <a:r>
              <a:rPr lang="en-US" altLang="en-US" dirty="0"/>
              <a:t>        </a:t>
            </a:r>
            <a:r>
              <a:rPr lang="en-US" altLang="en-US" b="1" dirty="0">
                <a:solidFill>
                  <a:srgbClr val="0070C0"/>
                </a:solidFill>
              </a:rPr>
              <a:t>@Entity(name = "CUSTOMER") </a:t>
            </a:r>
            <a:r>
              <a:rPr lang="en-US" altLang="en-US" dirty="0"/>
              <a:t>//Name of the entity </a:t>
            </a:r>
          </a:p>
          <a:p>
            <a:pPr eaLnBrk="1" hangingPunct="1">
              <a:buFont typeface="Arial" panose="020B0604020202020204" pitchFamily="34" charset="0"/>
              <a:buNone/>
            </a:pPr>
            <a:r>
              <a:rPr lang="en-US" altLang="en-US" dirty="0"/>
              <a:t>	public class Customer implements Serializable { </a:t>
            </a:r>
          </a:p>
          <a:p>
            <a:pPr eaLnBrk="1" hangingPunct="1">
              <a:buFont typeface="Arial" panose="020B0604020202020204" pitchFamily="34" charset="0"/>
              <a:buNone/>
            </a:pPr>
            <a:r>
              <a:rPr lang="en-US" altLang="en-US" dirty="0"/>
              <a:t>	</a:t>
            </a:r>
            <a:r>
              <a:rPr lang="en-US" altLang="en-US" b="1" dirty="0">
                <a:solidFill>
                  <a:srgbClr val="0070C0"/>
                </a:solidFill>
              </a:rPr>
              <a:t>@Id //signifies the primary key</a:t>
            </a:r>
          </a:p>
          <a:p>
            <a:pPr eaLnBrk="1" hangingPunct="1">
              <a:buFont typeface="Arial" panose="020B0604020202020204" pitchFamily="34" charset="0"/>
              <a:buNone/>
            </a:pPr>
            <a:r>
              <a:rPr lang="en-US" altLang="en-US" b="1" dirty="0">
                <a:solidFill>
                  <a:srgbClr val="0070C0"/>
                </a:solidFill>
              </a:rPr>
              <a:t>       @Column(name = "CUST_ID", </a:t>
            </a:r>
            <a:r>
              <a:rPr lang="en-US" altLang="en-US" b="1" dirty="0" err="1">
                <a:solidFill>
                  <a:srgbClr val="0070C0"/>
                </a:solidFill>
              </a:rPr>
              <a:t>nullable</a:t>
            </a:r>
            <a:r>
              <a:rPr lang="en-US" altLang="en-US" b="1" dirty="0">
                <a:solidFill>
                  <a:srgbClr val="0070C0"/>
                </a:solidFill>
              </a:rPr>
              <a:t> = false) </a:t>
            </a:r>
          </a:p>
          <a:p>
            <a:pPr eaLnBrk="1" hangingPunct="1">
              <a:buFont typeface="Arial" panose="020B0604020202020204" pitchFamily="34" charset="0"/>
              <a:buNone/>
            </a:pPr>
            <a:r>
              <a:rPr lang="en-US" altLang="en-US" b="1" dirty="0">
                <a:solidFill>
                  <a:srgbClr val="0070C0"/>
                </a:solidFill>
              </a:rPr>
              <a:t>	@</a:t>
            </a:r>
            <a:r>
              <a:rPr lang="en-US" altLang="en-US" b="1" dirty="0" err="1">
                <a:solidFill>
                  <a:srgbClr val="0070C0"/>
                </a:solidFill>
              </a:rPr>
              <a:t>GeneratedValue</a:t>
            </a:r>
            <a:r>
              <a:rPr lang="en-US" altLang="en-US" b="1" dirty="0">
                <a:solidFill>
                  <a:srgbClr val="0070C0"/>
                </a:solidFill>
              </a:rPr>
              <a:t>(strategy = </a:t>
            </a:r>
            <a:r>
              <a:rPr lang="en-US" altLang="en-US" b="1" dirty="0" err="1">
                <a:solidFill>
                  <a:srgbClr val="0070C0"/>
                </a:solidFill>
              </a:rPr>
              <a:t>GenerationType.AUTO</a:t>
            </a:r>
            <a:r>
              <a:rPr lang="en-US" altLang="en-US" b="1" dirty="0">
                <a:solidFill>
                  <a:srgbClr val="0070C0"/>
                </a:solidFill>
              </a:rPr>
              <a:t>) private long </a:t>
            </a:r>
            <a:r>
              <a:rPr lang="en-US" altLang="en-US" b="1" dirty="0" err="1">
                <a:solidFill>
                  <a:srgbClr val="0070C0"/>
                </a:solidFill>
              </a:rPr>
              <a:t>custId</a:t>
            </a:r>
            <a:r>
              <a:rPr lang="en-US" altLang="en-US" b="1" dirty="0">
                <a:solidFill>
                  <a:srgbClr val="0070C0"/>
                </a:solidFill>
              </a:rPr>
              <a:t>; </a:t>
            </a:r>
          </a:p>
          <a:p>
            <a:pPr eaLnBrk="1" hangingPunct="1">
              <a:buFont typeface="Arial" panose="020B0604020202020204" pitchFamily="34" charset="0"/>
              <a:buNone/>
            </a:pPr>
            <a:r>
              <a:rPr lang="en-US" altLang="en-US" dirty="0"/>
              <a:t>        //  3 annotations define the field </a:t>
            </a:r>
            <a:r>
              <a:rPr lang="en-US" altLang="en-US" dirty="0" err="1"/>
              <a:t>custId</a:t>
            </a:r>
            <a:r>
              <a:rPr lang="en-US" altLang="en-US" dirty="0"/>
              <a:t> as a primary key.</a:t>
            </a:r>
          </a:p>
          <a:p>
            <a:pPr eaLnBrk="1" hangingPunct="1">
              <a:buFont typeface="Arial" panose="020B0604020202020204" pitchFamily="34" charset="0"/>
              <a:buNone/>
            </a:pPr>
            <a:r>
              <a:rPr lang="en-US" altLang="en-US" dirty="0"/>
              <a:t>       //</a:t>
            </a:r>
            <a:r>
              <a:rPr lang="en-US" altLang="en-US" b="1" dirty="0">
                <a:solidFill>
                  <a:srgbClr val="0070C0"/>
                </a:solidFill>
              </a:rPr>
              <a:t>@</a:t>
            </a:r>
            <a:r>
              <a:rPr lang="en-US" altLang="en-US" b="1" dirty="0" err="1">
                <a:solidFill>
                  <a:srgbClr val="0070C0"/>
                </a:solidFill>
              </a:rPr>
              <a:t>GeneratedValue</a:t>
            </a:r>
            <a:r>
              <a:rPr lang="en-US" altLang="en-US" b="1" dirty="0">
                <a:solidFill>
                  <a:srgbClr val="0070C0"/>
                </a:solidFill>
              </a:rPr>
              <a:t> </a:t>
            </a:r>
            <a:r>
              <a:rPr lang="en-US" altLang="en-US" dirty="0"/>
              <a:t>signifies a </a:t>
            </a:r>
            <a:r>
              <a:rPr lang="en-US" altLang="en-US" i="1" dirty="0"/>
              <a:t>strategy</a:t>
            </a:r>
            <a:r>
              <a:rPr lang="en-US" altLang="en-US" dirty="0"/>
              <a:t> to assign a unique value to your identity fields automatically. </a:t>
            </a:r>
          </a:p>
          <a:p>
            <a:pPr eaLnBrk="1" hangingPunct="1">
              <a:buFont typeface="Arial" panose="020B0604020202020204" pitchFamily="34" charset="0"/>
              <a:buNone/>
            </a:pPr>
            <a:r>
              <a:rPr lang="en-US" altLang="en-US" dirty="0"/>
              <a:t>	//The types of strategies available are IDENTITY, SEQUENCE, TABLE, and AUTO. </a:t>
            </a:r>
          </a:p>
          <a:p>
            <a:pPr eaLnBrk="1" hangingPunct="1">
              <a:buFont typeface="Arial" panose="020B0604020202020204" pitchFamily="34" charset="0"/>
              <a:buNone/>
            </a:pPr>
            <a:r>
              <a:rPr lang="en-US" altLang="en-US"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2CC134-CFAB-4A33-89BC-4E8D5B366DF8}" type="slidenum">
              <a:rPr lang="en-US" altLang="en-US">
                <a:solidFill>
                  <a:srgbClr val="898989"/>
                </a:solidFill>
                <a:latin typeface="Calibri" panose="020F0502020204030204" pitchFamily="34" charset="0"/>
              </a:rPr>
              <a:pPr eaLnBrk="1" hangingPunct="1"/>
              <a:t>44</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Customer Entity Class</a:t>
            </a:r>
          </a:p>
        </p:txBody>
      </p:sp>
      <p:sp>
        <p:nvSpPr>
          <p:cNvPr id="30723" name="Content Placeholder 2"/>
          <p:cNvSpPr>
            <a:spLocks noGrp="1"/>
          </p:cNvSpPr>
          <p:nvPr>
            <p:ph idx="1"/>
          </p:nvPr>
        </p:nvSpPr>
        <p:spPr>
          <a:xfrm>
            <a:off x="1342913" y="1745090"/>
            <a:ext cx="7644775" cy="4758315"/>
          </a:xfrm>
        </p:spPr>
        <p:txBody>
          <a:bodyPr>
            <a:normAutofit fontScale="62500" lnSpcReduction="20000"/>
          </a:bodyPr>
          <a:lstStyle/>
          <a:p>
            <a:pPr eaLnBrk="1" hangingPunct="1">
              <a:buFont typeface="Arial" panose="020B0604020202020204" pitchFamily="34" charset="0"/>
              <a:buNone/>
            </a:pPr>
            <a:r>
              <a:rPr lang="en-US" altLang="en-US" b="1" dirty="0">
                <a:solidFill>
                  <a:srgbClr val="0070C0"/>
                </a:solidFill>
              </a:rPr>
              <a:t>@Column(name = "FIRST_NAME", </a:t>
            </a:r>
            <a:r>
              <a:rPr lang="en-US" altLang="en-US" b="1" dirty="0" err="1">
                <a:solidFill>
                  <a:srgbClr val="0070C0"/>
                </a:solidFill>
              </a:rPr>
              <a:t>nullable</a:t>
            </a:r>
            <a:r>
              <a:rPr lang="en-US" altLang="en-US" b="1" dirty="0">
                <a:solidFill>
                  <a:srgbClr val="0070C0"/>
                </a:solidFill>
              </a:rPr>
              <a:t> = </a:t>
            </a:r>
            <a:r>
              <a:rPr lang="en-US" altLang="en-US" b="1" dirty="0" err="1">
                <a:solidFill>
                  <a:srgbClr val="0070C0"/>
                </a:solidFill>
              </a:rPr>
              <a:t>false,length</a:t>
            </a:r>
            <a:r>
              <a:rPr lang="en-US" altLang="en-US" b="1" dirty="0">
                <a:solidFill>
                  <a:srgbClr val="0070C0"/>
                </a:solidFill>
              </a:rPr>
              <a:t> = 50) </a:t>
            </a:r>
          </a:p>
          <a:p>
            <a:pPr eaLnBrk="1" hangingPunct="1">
              <a:buFont typeface="Arial" panose="020B0604020202020204" pitchFamily="34" charset="0"/>
              <a:buNone/>
            </a:pPr>
            <a:r>
              <a:rPr lang="en-US" altLang="en-US" dirty="0"/>
              <a:t>  private String </a:t>
            </a:r>
            <a:r>
              <a:rPr lang="en-US" altLang="en-US" dirty="0" err="1"/>
              <a:t>firstName</a:t>
            </a:r>
            <a:r>
              <a:rPr lang="en-US" altLang="en-US" dirty="0"/>
              <a:t>; </a:t>
            </a:r>
          </a:p>
          <a:p>
            <a:pPr eaLnBrk="1" hangingPunct="1">
              <a:buFont typeface="Arial" panose="020B0604020202020204" pitchFamily="34" charset="0"/>
              <a:buNone/>
            </a:pPr>
            <a:r>
              <a:rPr lang="en-US" altLang="en-US" b="1" dirty="0">
                <a:solidFill>
                  <a:srgbClr val="0070C0"/>
                </a:solidFill>
              </a:rPr>
              <a:t>@Column(name = "LAST_NAME", length = 50) </a:t>
            </a:r>
          </a:p>
          <a:p>
            <a:pPr eaLnBrk="1" hangingPunct="1">
              <a:buFont typeface="Arial" panose="020B0604020202020204" pitchFamily="34" charset="0"/>
              <a:buNone/>
            </a:pPr>
            <a:r>
              <a:rPr lang="en-US" altLang="en-US" dirty="0"/>
              <a:t>private String </a:t>
            </a:r>
            <a:r>
              <a:rPr lang="en-US" altLang="en-US" dirty="0" err="1"/>
              <a:t>lastName</a:t>
            </a:r>
            <a:r>
              <a:rPr lang="en-US" altLang="en-US" dirty="0"/>
              <a:t>;</a:t>
            </a:r>
          </a:p>
          <a:p>
            <a:pPr eaLnBrk="1" hangingPunct="1">
              <a:buFont typeface="Arial" panose="020B0604020202020204" pitchFamily="34" charset="0"/>
              <a:buNone/>
            </a:pPr>
            <a:r>
              <a:rPr lang="en-US" altLang="en-US" dirty="0"/>
              <a:t> // By default column name is same as attribute name </a:t>
            </a:r>
          </a:p>
          <a:p>
            <a:pPr eaLnBrk="1" hangingPunct="1">
              <a:buFont typeface="Arial" panose="020B0604020202020204" pitchFamily="34" charset="0"/>
              <a:buNone/>
            </a:pPr>
            <a:r>
              <a:rPr lang="en-US" altLang="en-US" dirty="0"/>
              <a:t>private String street; </a:t>
            </a:r>
          </a:p>
          <a:p>
            <a:pPr eaLnBrk="1" hangingPunct="1">
              <a:buFont typeface="Arial" panose="020B0604020202020204" pitchFamily="34" charset="0"/>
              <a:buNone/>
            </a:pPr>
            <a:r>
              <a:rPr lang="en-US" altLang="en-US" b="1" dirty="0">
                <a:solidFill>
                  <a:srgbClr val="0070C0"/>
                </a:solidFill>
              </a:rPr>
              <a:t>@Column(name = "APPT",</a:t>
            </a:r>
            <a:r>
              <a:rPr lang="en-US" altLang="en-US" b="1" dirty="0" err="1">
                <a:solidFill>
                  <a:srgbClr val="0070C0"/>
                </a:solidFill>
              </a:rPr>
              <a:t>nullable</a:t>
            </a:r>
            <a:r>
              <a:rPr lang="en-US" altLang="en-US" b="1" dirty="0">
                <a:solidFill>
                  <a:srgbClr val="0070C0"/>
                </a:solidFill>
              </a:rPr>
              <a:t> = false) private String </a:t>
            </a:r>
            <a:r>
              <a:rPr lang="en-US" altLang="en-US" b="1" dirty="0" err="1">
                <a:solidFill>
                  <a:srgbClr val="0070C0"/>
                </a:solidFill>
              </a:rPr>
              <a:t>appt</a:t>
            </a:r>
            <a:r>
              <a:rPr lang="en-US" altLang="en-US" b="1" dirty="0">
                <a:solidFill>
                  <a:srgbClr val="0070C0"/>
                </a:solidFill>
              </a:rPr>
              <a:t>; </a:t>
            </a:r>
          </a:p>
          <a:p>
            <a:pPr eaLnBrk="1" hangingPunct="1">
              <a:buFont typeface="Arial" panose="020B0604020202020204" pitchFamily="34" charset="0"/>
              <a:buNone/>
            </a:pPr>
            <a:r>
              <a:rPr lang="en-US" altLang="en-US" dirty="0"/>
              <a:t>	// By default column name is same as attribute name </a:t>
            </a:r>
          </a:p>
          <a:p>
            <a:pPr eaLnBrk="1" hangingPunct="1">
              <a:buFont typeface="Arial" panose="020B0604020202020204" pitchFamily="34" charset="0"/>
              <a:buNone/>
            </a:pPr>
            <a:r>
              <a:rPr lang="en-US" altLang="en-US" dirty="0"/>
              <a:t>private String city; </a:t>
            </a:r>
          </a:p>
          <a:p>
            <a:pPr eaLnBrk="1" hangingPunct="1">
              <a:buFont typeface="Arial" panose="020B0604020202020204" pitchFamily="34" charset="0"/>
              <a:buNone/>
            </a:pPr>
            <a:r>
              <a:rPr lang="en-US" altLang="en-US" b="1" dirty="0">
                <a:solidFill>
                  <a:srgbClr val="0070C0"/>
                </a:solidFill>
              </a:rPr>
              <a:t>@Column(name = "ZIP_CODE",</a:t>
            </a:r>
            <a:r>
              <a:rPr lang="en-US" altLang="en-US" b="1" dirty="0" err="1">
                <a:solidFill>
                  <a:srgbClr val="0070C0"/>
                </a:solidFill>
              </a:rPr>
              <a:t>nullable</a:t>
            </a:r>
            <a:r>
              <a:rPr lang="en-US" altLang="en-US" b="1" dirty="0">
                <a:solidFill>
                  <a:srgbClr val="0070C0"/>
                </a:solidFill>
              </a:rPr>
              <a:t> = false) </a:t>
            </a:r>
          </a:p>
          <a:p>
            <a:pPr eaLnBrk="1" hangingPunct="1">
              <a:buFont typeface="Arial" panose="020B0604020202020204" pitchFamily="34" charset="0"/>
              <a:buNone/>
            </a:pPr>
            <a:r>
              <a:rPr lang="en-US" altLang="en-US" dirty="0"/>
              <a:t>	// Name of the corresponding database column</a:t>
            </a:r>
          </a:p>
          <a:p>
            <a:pPr eaLnBrk="1" hangingPunct="1">
              <a:buFont typeface="Arial" panose="020B0604020202020204" pitchFamily="34" charset="0"/>
              <a:buNone/>
            </a:pPr>
            <a:r>
              <a:rPr lang="en-US" altLang="en-US" dirty="0"/>
              <a:t> private String </a:t>
            </a:r>
            <a:r>
              <a:rPr lang="en-US" altLang="en-US" dirty="0" err="1"/>
              <a:t>zipCode</a:t>
            </a:r>
            <a:r>
              <a:rPr lang="en-US" altLang="en-US" dirty="0"/>
              <a:t>; </a:t>
            </a:r>
          </a:p>
          <a:p>
            <a:pPr eaLnBrk="1" hangingPunct="1">
              <a:buFont typeface="Arial" panose="020B0604020202020204" pitchFamily="34" charset="0"/>
              <a:buNone/>
            </a:pPr>
            <a:r>
              <a:rPr lang="en-US" altLang="en-US" sz="2000" dirty="0"/>
              <a:t>	</a:t>
            </a:r>
          </a:p>
          <a:p>
            <a:pPr eaLnBrk="1" hangingPunct="1">
              <a:buFont typeface="Arial" panose="020B0604020202020204" pitchFamily="34" charset="0"/>
              <a:buNone/>
            </a:pPr>
            <a:r>
              <a:rPr lang="en-US" altLang="en-US" sz="2000" dirty="0"/>
              <a:t>	</a:t>
            </a:r>
          </a:p>
          <a:p>
            <a:pPr eaLnBrk="1" hangingPunct="1">
              <a:buFont typeface="Arial" panose="020B0604020202020204" pitchFamily="34" charset="0"/>
              <a:buNone/>
            </a:pPr>
            <a:r>
              <a:rPr lang="en-US" altLang="en-US" sz="2000"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54E01F-1B7D-4B32-B6FB-99819468C770}" type="slidenum">
              <a:rPr lang="en-US" altLang="en-US">
                <a:solidFill>
                  <a:srgbClr val="898989"/>
                </a:solidFill>
                <a:latin typeface="Calibri" panose="020F0502020204030204" pitchFamily="34" charset="0"/>
              </a:rPr>
              <a:pPr eaLnBrk="1" hangingPunct="1"/>
              <a:t>45</a:t>
            </a:fld>
            <a:endParaRPr lang="en-US" altLang="en-US">
              <a:solidFill>
                <a:srgbClr val="898989"/>
              </a:solidFill>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Customer Entity Class</a:t>
            </a:r>
          </a:p>
        </p:txBody>
      </p:sp>
      <p:sp>
        <p:nvSpPr>
          <p:cNvPr id="31747" name="Content Placeholder 2"/>
          <p:cNvSpPr>
            <a:spLocks noGrp="1"/>
          </p:cNvSpPr>
          <p:nvPr>
            <p:ph idx="1"/>
          </p:nvPr>
        </p:nvSpPr>
        <p:spPr/>
        <p:txBody>
          <a:bodyPr>
            <a:normAutofit fontScale="85000" lnSpcReduction="20000"/>
          </a:bodyPr>
          <a:lstStyle/>
          <a:p>
            <a:pPr eaLnBrk="1" hangingPunct="1">
              <a:buFont typeface="Arial" panose="020B0604020202020204" pitchFamily="34" charset="0"/>
              <a:buNone/>
            </a:pPr>
            <a:r>
              <a:rPr lang="en-US" altLang="en-US" sz="2000" b="1" dirty="0">
                <a:solidFill>
                  <a:srgbClr val="0070C0"/>
                </a:solidFill>
              </a:rPr>
              <a:t>@Column(name = "CUST_TYPE", length = 10) </a:t>
            </a:r>
          </a:p>
          <a:p>
            <a:pPr eaLnBrk="1" hangingPunct="1">
              <a:buFont typeface="Arial" panose="020B0604020202020204" pitchFamily="34" charset="0"/>
              <a:buNone/>
            </a:pPr>
            <a:r>
              <a:rPr lang="en-US" altLang="en-US" sz="2000" dirty="0"/>
              <a:t>     private String </a:t>
            </a:r>
            <a:r>
              <a:rPr lang="en-US" altLang="en-US" sz="2000" dirty="0" err="1"/>
              <a:t>custType</a:t>
            </a:r>
            <a:r>
              <a:rPr lang="en-US" altLang="en-US" sz="2000" dirty="0"/>
              <a:t>; </a:t>
            </a:r>
          </a:p>
          <a:p>
            <a:pPr eaLnBrk="1" hangingPunct="1">
              <a:buFont typeface="Arial" panose="020B0604020202020204" pitchFamily="34" charset="0"/>
              <a:buNone/>
            </a:pPr>
            <a:r>
              <a:rPr lang="en-US" altLang="en-US" sz="2000" b="1" dirty="0">
                <a:solidFill>
                  <a:srgbClr val="0070C0"/>
                </a:solidFill>
              </a:rPr>
              <a:t>@Version </a:t>
            </a:r>
          </a:p>
          <a:p>
            <a:pPr eaLnBrk="1" hangingPunct="1">
              <a:buFont typeface="Arial" panose="020B0604020202020204" pitchFamily="34" charset="0"/>
              <a:buNone/>
            </a:pPr>
            <a:r>
              <a:rPr lang="en-US" altLang="en-US" sz="2000" b="1" dirty="0">
                <a:solidFill>
                  <a:srgbClr val="0070C0"/>
                </a:solidFill>
              </a:rPr>
              <a:t>	@Column(name = "LAST_UPDATED_TIME") </a:t>
            </a:r>
          </a:p>
          <a:p>
            <a:pPr eaLnBrk="1" hangingPunct="1">
              <a:buFont typeface="Arial" panose="020B0604020202020204" pitchFamily="34" charset="0"/>
              <a:buNone/>
            </a:pPr>
            <a:r>
              <a:rPr lang="en-US" altLang="en-US" sz="2000" dirty="0"/>
              <a:t>	private Date </a:t>
            </a:r>
            <a:r>
              <a:rPr lang="en-US" altLang="en-US" sz="2000" dirty="0" err="1"/>
              <a:t>updatedTime</a:t>
            </a:r>
            <a:r>
              <a:rPr lang="en-US" altLang="en-US" sz="2000" dirty="0"/>
              <a:t>; </a:t>
            </a:r>
            <a:endParaRPr lang="en-US" altLang="en-US" sz="2400" dirty="0"/>
          </a:p>
          <a:p>
            <a:pPr eaLnBrk="1" hangingPunct="1">
              <a:buFont typeface="Arial" panose="020B0604020202020204" pitchFamily="34" charset="0"/>
              <a:buNone/>
            </a:pPr>
            <a:r>
              <a:rPr lang="en-US" altLang="en-US" b="1" dirty="0">
                <a:solidFill>
                  <a:schemeClr val="tx1"/>
                </a:solidFill>
              </a:rPr>
              <a:t>//</a:t>
            </a:r>
            <a:r>
              <a:rPr lang="en-US" altLang="en-US" b="1" dirty="0">
                <a:solidFill>
                  <a:srgbClr val="0070C0"/>
                </a:solidFill>
              </a:rPr>
              <a:t>@Version signifies </a:t>
            </a:r>
            <a:r>
              <a:rPr lang="en-US" altLang="en-US" dirty="0"/>
              <a:t>a version field in an entity. </a:t>
            </a:r>
          </a:p>
          <a:p>
            <a:pPr eaLnBrk="1" hangingPunct="1">
              <a:buFont typeface="Arial" panose="020B0604020202020204" pitchFamily="34" charset="0"/>
              <a:buNone/>
            </a:pPr>
            <a:r>
              <a:rPr lang="en-US" altLang="en-US" dirty="0"/>
              <a:t>    JPA uses a version field to detect concurrent modifications to a data store record.</a:t>
            </a:r>
          </a:p>
          <a:p>
            <a:pPr eaLnBrk="1" hangingPunct="1">
              <a:buFont typeface="Arial" panose="020B0604020202020204" pitchFamily="34" charset="0"/>
              <a:buNone/>
            </a:pPr>
            <a:r>
              <a:rPr lang="en-US" altLang="en-US" dirty="0"/>
              <a:t>     When the JPA runtime detects multiple attempts to concurrently modify the same record, it throws an exception to the transaction attempting to commit last. This prevents you from overwriting the previous commit with stale data.</a:t>
            </a:r>
            <a:endParaRPr lang="en-US" altLang="en-US" sz="2400" dirty="0"/>
          </a:p>
          <a:p>
            <a:pPr eaLnBrk="1" hangingPunct="1">
              <a:buFont typeface="Arial" panose="020B0604020202020204" pitchFamily="34" charset="0"/>
              <a:buNone/>
            </a:pPr>
            <a:r>
              <a:rPr lang="en-US" altLang="en-US" sz="2000" dirty="0"/>
              <a:t>// Getters and setters go here ...................... }</a:t>
            </a:r>
          </a:p>
          <a:p>
            <a:pPr eaLnBrk="1" hangingPunct="1"/>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20BB1B-CA94-4FF6-86F3-9677792ECE50}" type="slidenum">
              <a:rPr lang="en-US" altLang="en-US">
                <a:solidFill>
                  <a:srgbClr val="898989"/>
                </a:solidFill>
                <a:latin typeface="Calibri" panose="020F0502020204030204" pitchFamily="34" charset="0"/>
              </a:rPr>
              <a:pPr eaLnBrk="1" hangingPunct="1"/>
              <a:t>46</a:t>
            </a:fld>
            <a:endParaRPr lang="en-US" altLang="en-US">
              <a:solidFill>
                <a:srgbClr val="898989"/>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t>Customer Entity Class-xml file</a:t>
            </a:r>
          </a:p>
        </p:txBody>
      </p:sp>
      <p:sp>
        <p:nvSpPr>
          <p:cNvPr id="32771" name="Content Placeholder 2"/>
          <p:cNvSpPr>
            <a:spLocks noGrp="1"/>
          </p:cNvSpPr>
          <p:nvPr>
            <p:ph idx="1"/>
          </p:nvPr>
        </p:nvSpPr>
        <p:spPr>
          <a:xfrm>
            <a:off x="836023" y="1412776"/>
            <a:ext cx="7792436" cy="5445224"/>
          </a:xfrm>
        </p:spPr>
        <p:txBody>
          <a:bodyPr>
            <a:normAutofit fontScale="62500" lnSpcReduction="20000"/>
          </a:bodyPr>
          <a:lstStyle/>
          <a:p>
            <a:pPr marL="342900" lvl="2" indent="-342900"/>
            <a:r>
              <a:rPr lang="en-US" altLang="en-US" sz="2000" dirty="0"/>
              <a:t>An descriptor file called </a:t>
            </a:r>
            <a:r>
              <a:rPr lang="en-US" altLang="en-US" sz="2000" b="1" dirty="0">
                <a:solidFill>
                  <a:srgbClr val="0070C0"/>
                </a:solidFill>
              </a:rPr>
              <a:t>persistence.xml</a:t>
            </a:r>
            <a:r>
              <a:rPr lang="en-US" altLang="en-US" sz="2000" b="1" dirty="0"/>
              <a:t> </a:t>
            </a:r>
            <a:r>
              <a:rPr lang="en-US" altLang="en-US" sz="2000" dirty="0"/>
              <a:t>is needed to describe the persistence unit (database).   </a:t>
            </a:r>
          </a:p>
          <a:p>
            <a:pPr eaLnBrk="1" hangingPunct="1"/>
            <a:r>
              <a:rPr lang="en-US" altLang="en-US" dirty="0"/>
              <a:t>&lt;?xml version="1.0"?&gt; </a:t>
            </a:r>
          </a:p>
          <a:p>
            <a:pPr eaLnBrk="1" hangingPunct="1">
              <a:buFont typeface="Arial" panose="020B0604020202020204" pitchFamily="34" charset="0"/>
              <a:buNone/>
            </a:pPr>
            <a:r>
              <a:rPr lang="en-US" altLang="en-US" dirty="0"/>
              <a:t>       &lt;persistence&gt; </a:t>
            </a:r>
          </a:p>
          <a:p>
            <a:pPr eaLnBrk="1" hangingPunct="1">
              <a:buFont typeface="Arial" panose="020B0604020202020204" pitchFamily="34" charset="0"/>
              <a:buNone/>
            </a:pPr>
            <a:r>
              <a:rPr lang="en-US" altLang="en-US" dirty="0"/>
              <a:t>		&lt;persistence-unit name="</a:t>
            </a:r>
            <a:r>
              <a:rPr lang="en-US" altLang="en-US" dirty="0" err="1"/>
              <a:t>testjpa</a:t>
            </a:r>
            <a:r>
              <a:rPr lang="en-US" altLang="en-US" dirty="0"/>
              <a:t>" </a:t>
            </a:r>
            <a:r>
              <a:rPr lang="en-US" altLang="en-US" dirty="0" smtClean="0"/>
              <a:t>transaction-type</a:t>
            </a:r>
            <a:r>
              <a:rPr lang="en-US" altLang="en-US" dirty="0"/>
              <a:t>="RESOURCE_LOCAL"&gt; </a:t>
            </a:r>
          </a:p>
          <a:p>
            <a:pPr eaLnBrk="1" hangingPunct="1">
              <a:buFont typeface="Arial" panose="020B0604020202020204" pitchFamily="34" charset="0"/>
              <a:buNone/>
            </a:pPr>
            <a:r>
              <a:rPr lang="en-US" altLang="en-US" dirty="0"/>
              <a:t>			&lt;provider&gt; </a:t>
            </a:r>
            <a:endParaRPr lang="en-US" altLang="en-US" dirty="0" smtClean="0"/>
          </a:p>
          <a:p>
            <a:pPr eaLnBrk="1" hangingPunct="1">
              <a:buFont typeface="Arial" panose="020B0604020202020204" pitchFamily="34" charset="0"/>
              <a:buNone/>
            </a:pPr>
            <a:r>
              <a:rPr lang="en-US" altLang="en-US" dirty="0"/>
              <a:t>			</a:t>
            </a:r>
            <a:r>
              <a:rPr lang="en-US" altLang="en-US" dirty="0" smtClean="0"/>
              <a:t>	</a:t>
            </a:r>
            <a:r>
              <a:rPr lang="en-US" altLang="en-US" dirty="0" err="1" smtClean="0"/>
              <a:t>org.apache.openjpa.persistence.PersistenceProviderImpl</a:t>
            </a:r>
            <a:r>
              <a:rPr lang="en-US" altLang="en-US" dirty="0" smtClean="0"/>
              <a:t> </a:t>
            </a:r>
            <a:r>
              <a:rPr lang="en-US" altLang="en-US" dirty="0"/>
              <a:t>			</a:t>
            </a:r>
            <a:endParaRPr lang="en-US" altLang="en-US" dirty="0" smtClean="0"/>
          </a:p>
          <a:p>
            <a:pPr eaLnBrk="1" hangingPunct="1">
              <a:buFont typeface="Arial" panose="020B0604020202020204" pitchFamily="34" charset="0"/>
              <a:buNone/>
            </a:pPr>
            <a:r>
              <a:rPr lang="en-US" altLang="en-US" dirty="0"/>
              <a:t>	</a:t>
            </a:r>
            <a:r>
              <a:rPr lang="en-US" altLang="en-US" dirty="0" smtClean="0"/>
              <a:t>		&lt;/</a:t>
            </a:r>
            <a:r>
              <a:rPr lang="en-US" altLang="en-US" dirty="0"/>
              <a:t>provider&gt; </a:t>
            </a:r>
          </a:p>
          <a:p>
            <a:pPr eaLnBrk="1" hangingPunct="1">
              <a:buFont typeface="Arial" panose="020B0604020202020204" pitchFamily="34" charset="0"/>
              <a:buNone/>
            </a:pPr>
            <a:r>
              <a:rPr lang="en-US" altLang="en-US" dirty="0"/>
              <a:t>			&lt;class</a:t>
            </a:r>
            <a:r>
              <a:rPr lang="en-US" altLang="en-US" dirty="0" smtClean="0"/>
              <a:t>&gt;</a:t>
            </a:r>
          </a:p>
          <a:p>
            <a:pPr eaLnBrk="1" hangingPunct="1">
              <a:buFont typeface="Arial" panose="020B0604020202020204" pitchFamily="34" charset="0"/>
              <a:buNone/>
            </a:pPr>
            <a:r>
              <a:rPr lang="en-US" altLang="en-US" dirty="0"/>
              <a:t>	</a:t>
            </a:r>
            <a:r>
              <a:rPr lang="en-US" altLang="en-US" dirty="0" smtClean="0"/>
              <a:t>			</a:t>
            </a:r>
            <a:r>
              <a:rPr lang="en-US" altLang="en-US" dirty="0" err="1" smtClean="0"/>
              <a:t>entity.Customer</a:t>
            </a:r>
            <a:endParaRPr lang="en-US" altLang="en-US" dirty="0"/>
          </a:p>
          <a:p>
            <a:pPr eaLnBrk="1" hangingPunct="1">
              <a:buFont typeface="Arial" panose="020B0604020202020204" pitchFamily="34" charset="0"/>
              <a:buNone/>
            </a:pPr>
            <a:r>
              <a:rPr lang="en-US" altLang="en-US" dirty="0"/>
              <a:t>			&lt;/class&gt; </a:t>
            </a:r>
          </a:p>
          <a:p>
            <a:pPr eaLnBrk="1" hangingPunct="1">
              <a:buFont typeface="Arial" panose="020B0604020202020204" pitchFamily="34" charset="0"/>
              <a:buNone/>
            </a:pPr>
            <a:r>
              <a:rPr lang="en-US" altLang="en-US" dirty="0"/>
              <a:t>			&lt;properties&gt; </a:t>
            </a:r>
          </a:p>
          <a:p>
            <a:pPr eaLnBrk="1" hangingPunct="1">
              <a:buFont typeface="Arial" panose="020B0604020202020204" pitchFamily="34" charset="0"/>
              <a:buNone/>
            </a:pPr>
            <a:r>
              <a:rPr lang="en-US" altLang="en-US" dirty="0"/>
              <a:t>				&lt;property name="</a:t>
            </a:r>
            <a:r>
              <a:rPr lang="en-US" altLang="en-US" dirty="0" err="1"/>
              <a:t>openjpa.ConnectionURL</a:t>
            </a:r>
            <a:r>
              <a:rPr lang="en-US" altLang="en-US" dirty="0"/>
              <a:t>" 		value="</a:t>
            </a:r>
            <a:r>
              <a:rPr lang="en-US" altLang="en-US" dirty="0" err="1"/>
              <a:t>jdbc:derby</a:t>
            </a:r>
            <a:r>
              <a:rPr lang="en-US" altLang="en-US" dirty="0"/>
              <a:t>://localhost:1527/D:\</a:t>
            </a:r>
            <a:r>
              <a:rPr lang="en-US" altLang="en-US" dirty="0" err="1"/>
              <a:t>OpenJPA</a:t>
            </a:r>
            <a:r>
              <a:rPr lang="en-US" altLang="en-US" dirty="0"/>
              <a:t>\Derby\</a:t>
            </a:r>
            <a:r>
              <a:rPr lang="en-US" altLang="en-US" b="1" dirty="0" err="1">
                <a:solidFill>
                  <a:srgbClr val="FF0000"/>
                </a:solidFill>
              </a:rPr>
              <a:t>MyCustomer;</a:t>
            </a:r>
            <a:r>
              <a:rPr lang="en-US" altLang="en-US" dirty="0" err="1"/>
              <a:t>create</a:t>
            </a:r>
            <a:r>
              <a:rPr lang="en-US" altLang="en-US" dirty="0"/>
              <a:t>=true"/&gt; </a:t>
            </a:r>
          </a:p>
          <a:p>
            <a:pPr eaLnBrk="1" hangingPunct="1">
              <a:buFont typeface="Arial" panose="020B0604020202020204" pitchFamily="34" charset="0"/>
              <a:buNone/>
            </a:pPr>
            <a:r>
              <a:rPr lang="en-US" altLang="en-US" sz="2000"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6F7D99-130A-456D-A756-75F9BAE96B12}" type="slidenum">
              <a:rPr lang="en-US" altLang="en-US">
                <a:solidFill>
                  <a:srgbClr val="898989"/>
                </a:solidFill>
                <a:latin typeface="Calibri" panose="020F0502020204030204" pitchFamily="34" charset="0"/>
              </a:rPr>
              <a:pPr eaLnBrk="1" hangingPunct="1"/>
              <a:t>47</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dirty="0" smtClean="0"/>
              <a:t>Customer Entity Class-xml file</a:t>
            </a:r>
          </a:p>
        </p:txBody>
      </p:sp>
      <p:sp>
        <p:nvSpPr>
          <p:cNvPr id="33795" name="Content Placeholder 2"/>
          <p:cNvSpPr>
            <a:spLocks noGrp="1"/>
          </p:cNvSpPr>
          <p:nvPr>
            <p:ph idx="1"/>
          </p:nvPr>
        </p:nvSpPr>
        <p:spPr>
          <a:xfrm>
            <a:off x="483325" y="2133600"/>
            <a:ext cx="8145134" cy="3777622"/>
          </a:xfrm>
        </p:spPr>
        <p:txBody>
          <a:bodyPr/>
          <a:lstStyle/>
          <a:p>
            <a:pPr lvl="2" eaLnBrk="1" hangingPunct="1">
              <a:buFont typeface="Arial" panose="020B0604020202020204" pitchFamily="34" charset="0"/>
              <a:buNone/>
            </a:pPr>
            <a:r>
              <a:rPr lang="en-US" altLang="en-US" sz="2000" dirty="0" smtClean="0"/>
              <a:t>	&lt;</a:t>
            </a:r>
            <a:r>
              <a:rPr lang="en-US" altLang="en-US" sz="2000" dirty="0"/>
              <a:t>property name="</a:t>
            </a:r>
            <a:r>
              <a:rPr lang="en-US" altLang="en-US" sz="2000" dirty="0" err="1"/>
              <a:t>openjpa.ConnectionDriverName</a:t>
            </a:r>
            <a:r>
              <a:rPr lang="en-US" altLang="en-US" sz="2000" dirty="0"/>
              <a:t>" </a:t>
            </a:r>
            <a:r>
              <a:rPr lang="en-US" altLang="en-US" sz="2000" dirty="0" smtClean="0"/>
              <a:t>	value</a:t>
            </a:r>
            <a:r>
              <a:rPr lang="en-US" altLang="en-US" sz="2000" dirty="0"/>
              <a:t>="</a:t>
            </a:r>
            <a:r>
              <a:rPr lang="en-US" altLang="en-US" sz="2000" dirty="0" err="1"/>
              <a:t>org.apache.derby.jdbc.ClientDriver</a:t>
            </a:r>
            <a:r>
              <a:rPr lang="en-US" altLang="en-US" sz="2000" dirty="0"/>
              <a:t>"/&gt; </a:t>
            </a:r>
          </a:p>
          <a:p>
            <a:pPr lvl="2" eaLnBrk="1" hangingPunct="1">
              <a:buFont typeface="Arial" panose="020B0604020202020204" pitchFamily="34" charset="0"/>
              <a:buNone/>
            </a:pPr>
            <a:r>
              <a:rPr lang="en-US" altLang="en-US" sz="2000" dirty="0" smtClean="0"/>
              <a:t>	&lt;</a:t>
            </a:r>
            <a:r>
              <a:rPr lang="en-US" altLang="en-US" sz="2000" dirty="0"/>
              <a:t>property name="</a:t>
            </a:r>
            <a:r>
              <a:rPr lang="en-US" altLang="en-US" sz="2000" dirty="0" err="1"/>
              <a:t>openjpa.ConnectionUserName</a:t>
            </a:r>
            <a:r>
              <a:rPr lang="en-US" altLang="en-US" sz="2000" dirty="0"/>
              <a:t>" value="admin"/&gt; &lt;property name="</a:t>
            </a:r>
            <a:r>
              <a:rPr lang="en-US" altLang="en-US" sz="2000" dirty="0" err="1">
                <a:solidFill>
                  <a:schemeClr val="accent1"/>
                </a:solidFill>
              </a:rPr>
              <a:t>openjpa</a:t>
            </a:r>
            <a:r>
              <a:rPr lang="en-US" altLang="en-US" sz="2000" dirty="0" err="1"/>
              <a:t>.ConnectionPassword</a:t>
            </a:r>
            <a:r>
              <a:rPr lang="en-US" altLang="en-US" sz="2000" dirty="0"/>
              <a:t>" value="admin</a:t>
            </a:r>
            <a:r>
              <a:rPr lang="en-US" altLang="en-US" sz="2000" dirty="0" smtClean="0"/>
              <a:t>"/&gt;</a:t>
            </a:r>
          </a:p>
          <a:p>
            <a:pPr lvl="2" eaLnBrk="1" hangingPunct="1">
              <a:buFont typeface="Arial" panose="020B0604020202020204" pitchFamily="34" charset="0"/>
              <a:buNone/>
            </a:pPr>
            <a:r>
              <a:rPr lang="en-US" altLang="en-US" sz="2000" dirty="0" smtClean="0"/>
              <a:t>	&lt;</a:t>
            </a:r>
            <a:r>
              <a:rPr lang="en-US" altLang="en-US" sz="2000" dirty="0"/>
              <a:t>property name="</a:t>
            </a:r>
            <a:r>
              <a:rPr lang="en-US" altLang="en-US" sz="2000" dirty="0" err="1"/>
              <a:t>openjpa.Log</a:t>
            </a:r>
            <a:r>
              <a:rPr lang="en-US" altLang="en-US" sz="2000" dirty="0"/>
              <a:t>" value="SQL=TRACE"/&gt; </a:t>
            </a:r>
          </a:p>
          <a:p>
            <a:pPr lvl="2" eaLnBrk="1" hangingPunct="1">
              <a:buFont typeface="Arial" panose="020B0604020202020204" pitchFamily="34" charset="0"/>
              <a:buNone/>
            </a:pPr>
            <a:r>
              <a:rPr lang="en-US" altLang="en-US" sz="2000" dirty="0"/>
              <a:t>&lt;/properties&gt; </a:t>
            </a:r>
          </a:p>
          <a:p>
            <a:pPr lvl="2" eaLnBrk="1" hangingPunct="1">
              <a:buFont typeface="Arial" panose="020B0604020202020204" pitchFamily="34" charset="0"/>
              <a:buNone/>
            </a:pPr>
            <a:r>
              <a:rPr lang="en-US" altLang="en-US" sz="2000" dirty="0"/>
              <a:t>&lt;/persistence-unit&gt; </a:t>
            </a:r>
          </a:p>
          <a:p>
            <a:pPr lvl="2" eaLnBrk="1" hangingPunct="1">
              <a:buFont typeface="Arial" panose="020B0604020202020204" pitchFamily="34" charset="0"/>
              <a:buNone/>
            </a:pPr>
            <a:r>
              <a:rPr lang="en-US" altLang="en-US" sz="2000" dirty="0"/>
              <a:t>&lt;/persistence&gt;</a:t>
            </a:r>
          </a:p>
          <a:p>
            <a:pPr eaLnBrk="1" hangingPunct="1"/>
            <a:r>
              <a:rPr lang="en-US" altLang="en-US" dirty="0" smtClean="0"/>
              <a:t>Note: </a:t>
            </a:r>
            <a:r>
              <a:rPr lang="en-US" altLang="en-US" dirty="0" err="1" smtClean="0"/>
              <a:t>openjpa</a:t>
            </a:r>
            <a:r>
              <a:rPr lang="en-US" altLang="en-US" dirty="0" smtClean="0"/>
              <a:t> is proprietary to </a:t>
            </a:r>
            <a:r>
              <a:rPr lang="en-US" altLang="en-US" dirty="0" err="1" smtClean="0"/>
              <a:t>openSource</a:t>
            </a:r>
            <a:r>
              <a:rPr lang="en-US" altLang="en-US" dirty="0" smtClean="0"/>
              <a:t> version.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6BE308-4B3E-4B15-A5AD-293907E9974F}" type="slidenum">
              <a:rPr lang="en-US" altLang="en-US">
                <a:solidFill>
                  <a:srgbClr val="898989"/>
                </a:solidFill>
                <a:latin typeface="Calibri" panose="020F0502020204030204" pitchFamily="34" charset="0"/>
              </a:rPr>
              <a:pPr eaLnBrk="1" hangingPunct="1"/>
              <a:t>48</a:t>
            </a:fld>
            <a:endParaRPr lang="en-US" altLang="en-US">
              <a:solidFill>
                <a:srgbClr val="898989"/>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Customer Entity Class-xml file</a:t>
            </a:r>
          </a:p>
        </p:txBody>
      </p:sp>
      <p:sp>
        <p:nvSpPr>
          <p:cNvPr id="34819" name="Content Placeholder 2"/>
          <p:cNvSpPr>
            <a:spLocks noGrp="1"/>
          </p:cNvSpPr>
          <p:nvPr>
            <p:ph idx="1"/>
          </p:nvPr>
        </p:nvSpPr>
        <p:spPr/>
        <p:txBody>
          <a:bodyPr>
            <a:normAutofit fontScale="85000" lnSpcReduction="20000"/>
          </a:bodyPr>
          <a:lstStyle/>
          <a:p>
            <a:r>
              <a:rPr lang="en-US" altLang="en-US" sz="2400"/>
              <a:t>Another version of the .xml file that will apply to GlassFish is:</a:t>
            </a:r>
          </a:p>
          <a:p>
            <a:r>
              <a:rPr lang="en-US" altLang="en-US" sz="2400"/>
              <a:t>&lt;persistence&gt;</a:t>
            </a:r>
          </a:p>
          <a:p>
            <a:pPr>
              <a:buFont typeface="Arial" panose="020B0604020202020204" pitchFamily="34" charset="0"/>
              <a:buNone/>
            </a:pPr>
            <a:r>
              <a:rPr lang="en-US" altLang="en-US" sz="2400"/>
              <a:t>          &lt;persistence-unit name=</a:t>
            </a:r>
            <a:r>
              <a:rPr lang="en-US" altLang="en-US" smtClean="0"/>
              <a:t> </a:t>
            </a:r>
            <a:r>
              <a:rPr lang="en-US" altLang="en-US" sz="2400"/>
              <a:t>"testjpa“&gt;</a:t>
            </a:r>
          </a:p>
          <a:p>
            <a:pPr>
              <a:buFont typeface="Arial" panose="020B0604020202020204" pitchFamily="34" charset="0"/>
              <a:buNone/>
            </a:pPr>
            <a:r>
              <a:rPr lang="en-US" altLang="en-US" sz="2400"/>
              <a:t>        &lt;jta-data-source&gt;jdbc/MyCustomer&lt;/jta-data-source&gt;</a:t>
            </a:r>
          </a:p>
          <a:p>
            <a:pPr>
              <a:buFont typeface="Arial" panose="020B0604020202020204" pitchFamily="34" charset="0"/>
              <a:buNone/>
            </a:pPr>
            <a:r>
              <a:rPr lang="en-US" altLang="en-US" sz="2400"/>
              <a:t>        &lt;jar-file&gt;NameofJar.jar&lt;jar-file&gt;</a:t>
            </a:r>
          </a:p>
          <a:p>
            <a:pPr>
              <a:buFont typeface="Arial" panose="020B0604020202020204" pitchFamily="34" charset="0"/>
              <a:buNone/>
            </a:pPr>
            <a:r>
              <a:rPr lang="en-US" altLang="en-US" sz="2400"/>
              <a:t>        &lt;class&gt;path1.path2.Customer&lt;/class&gt;</a:t>
            </a:r>
          </a:p>
          <a:p>
            <a:pPr>
              <a:buFont typeface="Arial" panose="020B0604020202020204" pitchFamily="34" charset="0"/>
              <a:buNone/>
            </a:pPr>
            <a:r>
              <a:rPr lang="en-US" altLang="en-US" sz="2400"/>
              <a:t>    &lt;/persistence-unit&gt;</a:t>
            </a:r>
          </a:p>
          <a:p>
            <a:pPr>
              <a:buFont typeface="Arial" panose="020B0604020202020204" pitchFamily="34" charset="0"/>
              <a:buNone/>
            </a:pPr>
            <a:r>
              <a:rPr lang="en-US" altLang="en-US" sz="2400"/>
              <a:t>&lt;persistence&gt;</a:t>
            </a:r>
          </a:p>
          <a:p>
            <a:r>
              <a:rPr lang="en-US" altLang="en-US" sz="2400"/>
              <a:t>The data source (data base uses JTA – Java Transaction API)</a:t>
            </a:r>
          </a:p>
          <a:p>
            <a:r>
              <a:rPr lang="en-US" altLang="en-US" sz="2400"/>
              <a:t>Class describes the entity class (or classes if more than one)</a:t>
            </a:r>
            <a:endParaRPr lang="en-US" altLang="en-US" smtClean="0"/>
          </a:p>
          <a:p>
            <a:pPr>
              <a:buFont typeface="Arial" panose="020B0604020202020204" pitchFamily="34" charset="0"/>
              <a:buNone/>
            </a:pPr>
            <a:r>
              <a:rPr lang="en-US" altLang="en-US" smtClean="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685086-C64A-462D-8281-84D98F3FC545}" type="slidenum">
              <a:rPr lang="en-US" altLang="en-US">
                <a:solidFill>
                  <a:srgbClr val="898989"/>
                </a:solidFill>
                <a:latin typeface="Calibri" panose="020F0502020204030204" pitchFamily="34" charset="0"/>
              </a:rPr>
              <a:pPr eaLnBrk="1" hangingPunct="1"/>
              <a:t>49</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Mapper</a:t>
            </a:r>
            <a:endParaRPr lang="en-US" dirty="0"/>
          </a:p>
        </p:txBody>
      </p:sp>
      <p:sp>
        <p:nvSpPr>
          <p:cNvPr id="3" name="Content Placeholder 2"/>
          <p:cNvSpPr>
            <a:spLocks noGrp="1"/>
          </p:cNvSpPr>
          <p:nvPr>
            <p:ph idx="1"/>
          </p:nvPr>
        </p:nvSpPr>
        <p:spPr>
          <a:xfrm>
            <a:off x="539552" y="1556792"/>
            <a:ext cx="7992888" cy="4896544"/>
          </a:xfrm>
        </p:spPr>
        <p:txBody>
          <a:bodyPr>
            <a:normAutofit fontScale="92500" lnSpcReduction="20000"/>
          </a:bodyPr>
          <a:lstStyle/>
          <a:p>
            <a:endParaRPr lang="en-US" dirty="0"/>
          </a:p>
          <a:p>
            <a:r>
              <a:rPr lang="en-US" dirty="0"/>
              <a:t>You use an entity manager to create, read, update, and delete entity objects. The following call adds a new entity to the </a:t>
            </a:r>
            <a:r>
              <a:rPr lang="en-US" dirty="0" smtClean="0"/>
              <a:t>database:</a:t>
            </a:r>
            <a:endParaRPr lang="en-US" dirty="0"/>
          </a:p>
          <a:p>
            <a:pPr marL="400050" lvl="1" indent="0">
              <a:buNone/>
            </a:pPr>
            <a:r>
              <a:rPr lang="en-US" b="1" dirty="0" err="1" smtClean="0">
                <a:solidFill>
                  <a:srgbClr val="0070C0"/>
                </a:solidFill>
              </a:rPr>
              <a:t>EntityManager</a:t>
            </a:r>
            <a:r>
              <a:rPr lang="en-US" b="1" dirty="0" smtClean="0">
                <a:solidFill>
                  <a:srgbClr val="0070C0"/>
                </a:solidFill>
              </a:rPr>
              <a:t> </a:t>
            </a:r>
            <a:r>
              <a:rPr lang="en-US" b="1" dirty="0" err="1">
                <a:solidFill>
                  <a:srgbClr val="0070C0"/>
                </a:solidFill>
              </a:rPr>
              <a:t>em</a:t>
            </a:r>
            <a:r>
              <a:rPr lang="en-US" b="1" dirty="0">
                <a:solidFill>
                  <a:srgbClr val="0070C0"/>
                </a:solidFill>
              </a:rPr>
              <a:t> = ...; </a:t>
            </a:r>
          </a:p>
          <a:p>
            <a:pPr marL="400050" lvl="1" indent="0">
              <a:buNone/>
            </a:pPr>
            <a:r>
              <a:rPr lang="en-US" b="1" dirty="0" err="1">
                <a:solidFill>
                  <a:srgbClr val="0070C0"/>
                </a:solidFill>
              </a:rPr>
              <a:t>em.persist</a:t>
            </a:r>
            <a:r>
              <a:rPr lang="en-US" b="1" dirty="0">
                <a:solidFill>
                  <a:srgbClr val="0070C0"/>
                </a:solidFill>
              </a:rPr>
              <a:t>(entity</a:t>
            </a:r>
            <a:r>
              <a:rPr lang="en-US" b="1" dirty="0" smtClean="0">
                <a:solidFill>
                  <a:srgbClr val="0070C0"/>
                </a:solidFill>
              </a:rPr>
              <a:t>);</a:t>
            </a:r>
          </a:p>
          <a:p>
            <a:r>
              <a:rPr lang="en-US" dirty="0"/>
              <a:t>To change an existing entity, modify the Java object and commit the current transaction. The changes are automatically saved. </a:t>
            </a:r>
            <a:endParaRPr lang="en-US" dirty="0" smtClean="0"/>
          </a:p>
          <a:p>
            <a:r>
              <a:rPr lang="en-US" dirty="0" smtClean="0"/>
              <a:t>You </a:t>
            </a:r>
            <a:r>
              <a:rPr lang="en-US" dirty="0"/>
              <a:t>remove an entity by calling </a:t>
            </a:r>
            <a:r>
              <a:rPr lang="en-US" b="1" dirty="0" err="1">
                <a:solidFill>
                  <a:srgbClr val="0070C0"/>
                </a:solidFill>
              </a:rPr>
              <a:t>em.remove</a:t>
            </a:r>
            <a:r>
              <a:rPr lang="en-US" b="1" dirty="0">
                <a:solidFill>
                  <a:srgbClr val="0070C0"/>
                </a:solidFill>
              </a:rPr>
              <a:t>(entity)</a:t>
            </a:r>
            <a:r>
              <a:rPr lang="en-US" dirty="0"/>
              <a:t>.</a:t>
            </a:r>
          </a:p>
          <a:p>
            <a:endParaRPr lang="en-US" dirty="0"/>
          </a:p>
        </p:txBody>
      </p:sp>
    </p:spTree>
    <p:extLst>
      <p:ext uri="{BB962C8B-B14F-4D97-AF65-F5344CB8AC3E}">
        <p14:creationId xmlns:p14="http://schemas.microsoft.com/office/powerpoint/2010/main" xmlns="" val="25083291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t>Customer Entity Class-xml file</a:t>
            </a:r>
          </a:p>
        </p:txBody>
      </p:sp>
      <p:sp>
        <p:nvSpPr>
          <p:cNvPr id="35843" name="Content Placeholder 2"/>
          <p:cNvSpPr>
            <a:spLocks noGrp="1"/>
          </p:cNvSpPr>
          <p:nvPr>
            <p:ph idx="1"/>
          </p:nvPr>
        </p:nvSpPr>
        <p:spPr/>
        <p:txBody>
          <a:bodyPr>
            <a:normAutofit/>
          </a:bodyPr>
          <a:lstStyle/>
          <a:p>
            <a:pPr eaLnBrk="1" hangingPunct="1"/>
            <a:r>
              <a:rPr lang="en-US" altLang="en-US" dirty="0" smtClean="0"/>
              <a:t>Notice that:</a:t>
            </a:r>
          </a:p>
          <a:p>
            <a:pPr lvl="1" eaLnBrk="1" hangingPunct="1"/>
            <a:r>
              <a:rPr lang="en-US" altLang="en-US" sz="2000" b="1" dirty="0">
                <a:solidFill>
                  <a:srgbClr val="0070C0"/>
                </a:solidFill>
              </a:rPr>
              <a:t>persistence.xml</a:t>
            </a:r>
            <a:r>
              <a:rPr lang="en-US" altLang="en-US" sz="2000" b="1" dirty="0"/>
              <a:t> </a:t>
            </a:r>
            <a:r>
              <a:rPr lang="en-US" altLang="en-US" sz="2000" dirty="0"/>
              <a:t>can have multiple persistence units. Each unit can be used by different JPA vendor or can be used to persist to different databases.</a:t>
            </a:r>
          </a:p>
          <a:p>
            <a:pPr lvl="1" eaLnBrk="1" hangingPunct="1"/>
            <a:r>
              <a:rPr lang="en-US" altLang="en-US" sz="2000" dirty="0"/>
              <a:t>The vendor-specific persistence provider name is specified in the &lt;provider&gt; tag. </a:t>
            </a:r>
            <a:r>
              <a:rPr lang="en-US" altLang="en-US" sz="2000" dirty="0" smtClean="0"/>
              <a:t>The </a:t>
            </a:r>
            <a:r>
              <a:rPr lang="en-US" altLang="en-US" sz="2000" dirty="0"/>
              <a:t>entity class names are specified in the &lt;class&gt; tag.</a:t>
            </a:r>
          </a:p>
          <a:p>
            <a:pPr lvl="1" eaLnBrk="1" hangingPunct="1"/>
            <a:r>
              <a:rPr lang="en-US" altLang="en-US" sz="2000" dirty="0"/>
              <a:t>The database connection properties can be specified within the &lt;properties&gt; tag. Note that the property name will differ for each vendor.</a:t>
            </a:r>
          </a:p>
          <a:p>
            <a:pPr lvl="1" eaLnBrk="1" hangingPunct="1">
              <a:buFont typeface="Arial" panose="020B0604020202020204" pitchFamily="34" charset="0"/>
              <a:buNone/>
            </a:pPr>
            <a:endParaRPr lang="en-US" altLang="en-US" dirty="0"/>
          </a:p>
          <a:p>
            <a:pPr lvl="1" eaLnBrk="1" hangingPunct="1"/>
            <a:endParaRPr lang="en-US" altLang="en-US" sz="2000"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7E06B7-DDA9-4FEE-BA0F-E708A0AFCAE3}" type="slidenum">
              <a:rPr lang="en-US" altLang="en-US">
                <a:solidFill>
                  <a:srgbClr val="898989"/>
                </a:solidFill>
                <a:latin typeface="Calibri" panose="020F0502020204030204" pitchFamily="34" charset="0"/>
              </a:rPr>
              <a:pPr eaLnBrk="1" hangingPunct="1"/>
              <a:t>50</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Customer Entity Class-xml file</a:t>
            </a:r>
          </a:p>
        </p:txBody>
      </p:sp>
      <p:sp>
        <p:nvSpPr>
          <p:cNvPr id="36867" name="Content Placeholder 2"/>
          <p:cNvSpPr>
            <a:spLocks noGrp="1"/>
          </p:cNvSpPr>
          <p:nvPr>
            <p:ph idx="1"/>
          </p:nvPr>
        </p:nvSpPr>
        <p:spPr/>
        <p:txBody>
          <a:bodyPr/>
          <a:lstStyle/>
          <a:p>
            <a:pPr lvl="1" eaLnBrk="1" hangingPunct="1"/>
            <a:r>
              <a:rPr lang="en-US" altLang="en-US" sz="2000"/>
              <a:t>In the openSource version of the persistence.xml the transaction was defined as an application managed transaction via :</a:t>
            </a:r>
          </a:p>
          <a:p>
            <a:pPr lvl="2" eaLnBrk="1" hangingPunct="1"/>
            <a:r>
              <a:rPr lang="en-US" altLang="en-US" sz="1600"/>
              <a:t>transaction-type="RESOURCE_LOCAL“</a:t>
            </a:r>
          </a:p>
          <a:p>
            <a:pPr lvl="2" eaLnBrk="1" hangingPunct="1"/>
            <a:r>
              <a:rPr lang="en-US" altLang="en-US" sz="1600"/>
              <a:t>You can do the same in NetBeans if you want the application to  manage the transaction.</a:t>
            </a:r>
          </a:p>
          <a:p>
            <a:pPr lvl="1" eaLnBrk="1" hangingPunct="1"/>
            <a:r>
              <a:rPr lang="en-US" altLang="en-US" sz="2000"/>
              <a:t>In the NetBeans version we indicated that the transaction was container managed.</a:t>
            </a:r>
          </a:p>
          <a:p>
            <a:pPr lvl="2" eaLnBrk="1" hangingPunct="1"/>
            <a:r>
              <a:rPr lang="en-US" altLang="en-US" sz="2000"/>
              <a:t>jdbc/MyCustomer was the name of the JTA data source (same name was used in the openSource version).</a:t>
            </a:r>
          </a:p>
          <a:p>
            <a:pPr lvl="2" eaLnBrk="1" hangingPunct="1">
              <a:buFont typeface="Arial" panose="020B0604020202020204" pitchFamily="34" charset="0"/>
              <a:buNone/>
            </a:pPr>
            <a:endParaRPr lang="en-US" altLang="en-US" sz="200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3BA0D7-1A65-4541-BD22-59ED08765AAF}" type="slidenum">
              <a:rPr lang="en-US" altLang="en-US">
                <a:solidFill>
                  <a:srgbClr val="898989"/>
                </a:solidFill>
                <a:latin typeface="Calibri" panose="020F0502020204030204" pitchFamily="34" charset="0"/>
              </a:rPr>
              <a:pPr eaLnBrk="1" hangingPunct="1"/>
              <a:t>51</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Customer Entity Class-A class that inserts a record</a:t>
            </a:r>
          </a:p>
        </p:txBody>
      </p:sp>
      <p:sp>
        <p:nvSpPr>
          <p:cNvPr id="37891" name="Content Placeholder 2"/>
          <p:cNvSpPr>
            <a:spLocks noGrp="1"/>
          </p:cNvSpPr>
          <p:nvPr>
            <p:ph idx="1"/>
          </p:nvPr>
        </p:nvSpPr>
        <p:spPr>
          <a:xfrm>
            <a:off x="816428" y="2133600"/>
            <a:ext cx="7812031" cy="4554583"/>
          </a:xfrm>
        </p:spPr>
        <p:txBody>
          <a:bodyPr>
            <a:normAutofit fontScale="92500" lnSpcReduction="10000"/>
          </a:bodyPr>
          <a:lstStyle/>
          <a:p>
            <a:r>
              <a:rPr lang="en-US" altLang="en-US" sz="2400" dirty="0"/>
              <a:t>public static void main(String[] </a:t>
            </a:r>
            <a:r>
              <a:rPr lang="en-US" altLang="en-US" sz="2400" dirty="0" err="1"/>
              <a:t>args</a:t>
            </a:r>
            <a:r>
              <a:rPr lang="en-US" altLang="en-US" sz="2400" dirty="0"/>
              <a:t>) { </a:t>
            </a:r>
          </a:p>
          <a:p>
            <a:pPr>
              <a:buFont typeface="Arial" panose="020B0604020202020204" pitchFamily="34" charset="0"/>
              <a:buNone/>
            </a:pPr>
            <a:r>
              <a:rPr lang="en-US" altLang="en-US" sz="2400" dirty="0">
                <a:solidFill>
                  <a:srgbClr val="0070C0"/>
                </a:solidFill>
              </a:rPr>
              <a:t>      </a:t>
            </a:r>
            <a:r>
              <a:rPr lang="en-US" altLang="en-US" sz="2200" dirty="0" err="1">
                <a:solidFill>
                  <a:schemeClr val="tx1"/>
                </a:solidFill>
              </a:rPr>
              <a:t>EntityManagerFactory</a:t>
            </a:r>
            <a:r>
              <a:rPr lang="en-US" altLang="en-US" sz="2200" dirty="0">
                <a:solidFill>
                  <a:schemeClr val="tx1"/>
                </a:solidFill>
              </a:rPr>
              <a:t> </a:t>
            </a:r>
            <a:r>
              <a:rPr lang="en-US" altLang="en-US" sz="2200" dirty="0" err="1">
                <a:solidFill>
                  <a:schemeClr val="tx1"/>
                </a:solidFill>
              </a:rPr>
              <a:t>entityManagerFactory</a:t>
            </a:r>
            <a:r>
              <a:rPr lang="en-US" altLang="en-US" sz="2200" dirty="0">
                <a:solidFill>
                  <a:schemeClr val="tx1"/>
                </a:solidFill>
              </a:rPr>
              <a:t> = </a:t>
            </a:r>
            <a:r>
              <a:rPr lang="en-US" altLang="en-US" sz="2200" dirty="0" smtClean="0">
                <a:solidFill>
                  <a:schemeClr val="tx1"/>
                </a:solidFill>
              </a:rPr>
              <a:t>           			</a:t>
            </a:r>
            <a:r>
              <a:rPr lang="en-US" altLang="en-US" sz="2200" dirty="0" err="1" smtClean="0">
                <a:solidFill>
                  <a:schemeClr val="tx1"/>
                </a:solidFill>
              </a:rPr>
              <a:t>Persistence.createEntityManagerFactory</a:t>
            </a:r>
            <a:r>
              <a:rPr lang="en-US" altLang="en-US" sz="2200" dirty="0">
                <a:solidFill>
                  <a:schemeClr val="tx1"/>
                </a:solidFill>
              </a:rPr>
              <a:t>("</a:t>
            </a:r>
            <a:r>
              <a:rPr lang="en-US" altLang="en-US" sz="2200" dirty="0" err="1">
                <a:solidFill>
                  <a:schemeClr val="tx1"/>
                </a:solidFill>
              </a:rPr>
              <a:t>testjpa</a:t>
            </a:r>
            <a:r>
              <a:rPr lang="en-US" altLang="en-US" sz="2200" dirty="0">
                <a:solidFill>
                  <a:schemeClr val="tx1"/>
                </a:solidFill>
              </a:rPr>
              <a:t>"); </a:t>
            </a:r>
          </a:p>
          <a:p>
            <a:pPr>
              <a:buFont typeface="Arial" panose="020B0604020202020204" pitchFamily="34" charset="0"/>
              <a:buNone/>
            </a:pPr>
            <a:r>
              <a:rPr lang="en-US" altLang="en-US" sz="2200" dirty="0"/>
              <a:t>      </a:t>
            </a:r>
            <a:r>
              <a:rPr lang="en-US" altLang="en-US" sz="2200" dirty="0" err="1"/>
              <a:t>EntityManager</a:t>
            </a:r>
            <a:r>
              <a:rPr lang="en-US" altLang="en-US" sz="2200" dirty="0"/>
              <a:t> </a:t>
            </a:r>
            <a:r>
              <a:rPr lang="en-US" altLang="en-US" sz="2200" dirty="0" err="1"/>
              <a:t>em</a:t>
            </a:r>
            <a:r>
              <a:rPr lang="en-US" altLang="en-US" sz="2200" dirty="0"/>
              <a:t> = </a:t>
            </a:r>
            <a:r>
              <a:rPr lang="en-US" altLang="en-US" sz="2200" dirty="0" err="1" smtClean="0"/>
              <a:t>entityManagerFactory.createEntityManager</a:t>
            </a:r>
            <a:r>
              <a:rPr lang="en-US" altLang="en-US" sz="2200" dirty="0"/>
              <a:t>(); </a:t>
            </a:r>
            <a:endParaRPr lang="en-US" altLang="en-US" sz="2200" dirty="0" smtClean="0"/>
          </a:p>
          <a:p>
            <a:pPr>
              <a:buFont typeface="Arial" panose="020B0604020202020204" pitchFamily="34" charset="0"/>
              <a:buNone/>
            </a:pPr>
            <a:r>
              <a:rPr lang="en-US" altLang="en-US" sz="2200" dirty="0"/>
              <a:t> </a:t>
            </a:r>
            <a:r>
              <a:rPr lang="en-US" altLang="en-US" sz="2200" dirty="0" smtClean="0"/>
              <a:t>     </a:t>
            </a:r>
            <a:r>
              <a:rPr lang="en-US" altLang="en-US" sz="2200" dirty="0" err="1" smtClean="0"/>
              <a:t>EntityTransaction</a:t>
            </a:r>
            <a:r>
              <a:rPr lang="en-US" altLang="en-US" sz="2200" dirty="0" smtClean="0"/>
              <a:t> </a:t>
            </a:r>
            <a:r>
              <a:rPr lang="en-US" altLang="en-US" sz="2200" dirty="0" err="1"/>
              <a:t>userTransaction</a:t>
            </a:r>
            <a:r>
              <a:rPr lang="en-US" altLang="en-US" sz="2200" dirty="0"/>
              <a:t> = </a:t>
            </a:r>
            <a:r>
              <a:rPr lang="en-US" altLang="en-US" sz="2200" dirty="0" err="1"/>
              <a:t>em.getTransaction</a:t>
            </a:r>
            <a:r>
              <a:rPr lang="en-US" altLang="en-US" sz="2200" dirty="0"/>
              <a:t>(); </a:t>
            </a:r>
            <a:r>
              <a:rPr lang="en-US" altLang="en-US" sz="2200" dirty="0" smtClean="0"/>
              <a:t>	</a:t>
            </a:r>
            <a:r>
              <a:rPr lang="en-US" altLang="en-US" sz="2200" dirty="0" err="1" smtClean="0"/>
              <a:t>userTransaction.begin</a:t>
            </a:r>
            <a:r>
              <a:rPr lang="en-US" altLang="en-US" sz="2200" dirty="0"/>
              <a:t>(); </a:t>
            </a:r>
          </a:p>
          <a:p>
            <a:pPr>
              <a:buFont typeface="Arial" panose="020B0604020202020204" pitchFamily="34" charset="0"/>
              <a:buNone/>
            </a:pPr>
            <a:r>
              <a:rPr lang="en-US" altLang="en-US" sz="2200" dirty="0"/>
              <a:t>       Customer </a:t>
            </a:r>
            <a:r>
              <a:rPr lang="en-US" altLang="en-US" sz="2200" dirty="0" err="1"/>
              <a:t>customer</a:t>
            </a:r>
            <a:r>
              <a:rPr lang="en-US" altLang="en-US" sz="2200" dirty="0"/>
              <a:t> = new Customer(); </a:t>
            </a:r>
          </a:p>
          <a:p>
            <a:pPr>
              <a:buFont typeface="Arial" panose="020B0604020202020204" pitchFamily="34" charset="0"/>
              <a:buNone/>
            </a:pPr>
            <a:r>
              <a:rPr lang="en-US" altLang="en-US" sz="2200" dirty="0"/>
              <a:t>       </a:t>
            </a:r>
            <a:r>
              <a:rPr lang="en-US" altLang="en-US" sz="2200" dirty="0" err="1"/>
              <a:t>customer.setFirstName</a:t>
            </a:r>
            <a:r>
              <a:rPr lang="en-US" altLang="en-US" sz="2200" dirty="0"/>
              <a:t>("Charles"); </a:t>
            </a:r>
          </a:p>
          <a:p>
            <a:pPr>
              <a:buFont typeface="Arial" panose="020B0604020202020204" pitchFamily="34" charset="0"/>
              <a:buNone/>
            </a:pPr>
            <a:r>
              <a:rPr lang="en-US" altLang="en-US" sz="2200" dirty="0"/>
              <a:t>       </a:t>
            </a:r>
            <a:r>
              <a:rPr lang="en-US" altLang="en-US" sz="2200" dirty="0" err="1"/>
              <a:t>customer.setLastName</a:t>
            </a:r>
            <a:r>
              <a:rPr lang="en-US" altLang="en-US" sz="2200" dirty="0"/>
              <a:t>("Dickens"); </a:t>
            </a:r>
          </a:p>
          <a:p>
            <a:pPr>
              <a:buFont typeface="Arial" panose="020B0604020202020204" pitchFamily="34" charset="0"/>
              <a:buNone/>
            </a:pPr>
            <a:r>
              <a:rPr lang="en-US" altLang="en-US" sz="2200" dirty="0"/>
              <a:t>      </a:t>
            </a:r>
            <a:r>
              <a:rPr lang="en-US" altLang="en-US" sz="2200" dirty="0" smtClean="0"/>
              <a:t> </a:t>
            </a:r>
            <a:r>
              <a:rPr lang="en-US" altLang="en-US" sz="2200" dirty="0" err="1" smtClean="0"/>
              <a:t>customer.setCustType</a:t>
            </a:r>
            <a:r>
              <a:rPr lang="en-US" altLang="en-US" sz="2200" dirty="0"/>
              <a:t>("RETAIL"); </a:t>
            </a:r>
          </a:p>
          <a:p>
            <a:pPr>
              <a:buFont typeface="Arial" panose="020B0604020202020204" pitchFamily="34" charset="0"/>
              <a:buNone/>
            </a:pPr>
            <a:r>
              <a:rPr lang="en-US" altLang="en-US" sz="2200"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87DA65-30B4-4215-BD08-07DD00FE1A5F}" type="slidenum">
              <a:rPr lang="en-US" altLang="en-US">
                <a:solidFill>
                  <a:srgbClr val="898989"/>
                </a:solidFill>
                <a:latin typeface="Calibri" panose="020F0502020204030204" pitchFamily="34" charset="0"/>
              </a:rPr>
              <a:pPr eaLnBrk="1" hangingPunct="1"/>
              <a:t>52</a:t>
            </a:fld>
            <a:endParaRPr lang="en-US" altLang="en-US">
              <a:solidFill>
                <a:srgbClr val="898989"/>
              </a:solidFill>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Customer Entity Class-A class that inserts a record</a:t>
            </a:r>
          </a:p>
        </p:txBody>
      </p:sp>
      <p:sp>
        <p:nvSpPr>
          <p:cNvPr id="38915" name="Content Placeholder 2"/>
          <p:cNvSpPr>
            <a:spLocks noGrp="1"/>
          </p:cNvSpPr>
          <p:nvPr>
            <p:ph idx="1"/>
          </p:nvPr>
        </p:nvSpPr>
        <p:spPr/>
        <p:txBody>
          <a:bodyPr>
            <a:normAutofit/>
          </a:bodyPr>
          <a:lstStyle/>
          <a:p>
            <a:pPr>
              <a:buFont typeface="Arial" panose="020B0604020202020204" pitchFamily="34" charset="0"/>
              <a:buNone/>
            </a:pPr>
            <a:r>
              <a:rPr lang="en-US" altLang="en-US" dirty="0" smtClean="0"/>
              <a:t>   </a:t>
            </a:r>
            <a:r>
              <a:rPr lang="en-US" altLang="en-US" sz="2400" dirty="0" err="1"/>
              <a:t>customer.setStreet</a:t>
            </a:r>
            <a:r>
              <a:rPr lang="en-US" altLang="en-US" sz="2400" dirty="0"/>
              <a:t>("10 Downing Street"); </a:t>
            </a:r>
          </a:p>
          <a:p>
            <a:pPr>
              <a:buFont typeface="Arial" panose="020B0604020202020204" pitchFamily="34" charset="0"/>
              <a:buNone/>
            </a:pPr>
            <a:r>
              <a:rPr lang="en-US" altLang="en-US" sz="2400" dirty="0"/>
              <a:t>   </a:t>
            </a:r>
            <a:r>
              <a:rPr lang="en-US" altLang="en-US" sz="2400" dirty="0" err="1"/>
              <a:t>customer.setAppt</a:t>
            </a:r>
            <a:r>
              <a:rPr lang="en-US" altLang="en-US" sz="2400" dirty="0"/>
              <a:t>("1"); </a:t>
            </a:r>
          </a:p>
          <a:p>
            <a:pPr>
              <a:buFont typeface="Arial" panose="020B0604020202020204" pitchFamily="34" charset="0"/>
              <a:buNone/>
            </a:pPr>
            <a:r>
              <a:rPr lang="en-US" altLang="en-US" sz="2400" dirty="0"/>
              <a:t>   </a:t>
            </a:r>
            <a:r>
              <a:rPr lang="en-US" altLang="en-US" sz="2400" dirty="0" err="1"/>
              <a:t>customer.setCity</a:t>
            </a:r>
            <a:r>
              <a:rPr lang="en-US" altLang="en-US" sz="2400" dirty="0"/>
              <a:t>("</a:t>
            </a:r>
            <a:r>
              <a:rPr lang="en-US" altLang="en-US" sz="2400" dirty="0" err="1"/>
              <a:t>NewYork</a:t>
            </a:r>
            <a:r>
              <a:rPr lang="en-US" altLang="en-US" sz="2400" dirty="0"/>
              <a:t>"); </a:t>
            </a:r>
          </a:p>
          <a:p>
            <a:pPr>
              <a:buFont typeface="Arial" panose="020B0604020202020204" pitchFamily="34" charset="0"/>
              <a:buNone/>
            </a:pPr>
            <a:r>
              <a:rPr lang="en-US" altLang="en-US" sz="2400" dirty="0"/>
              <a:t>    </a:t>
            </a:r>
            <a:r>
              <a:rPr lang="en-US" altLang="en-US" sz="2400" dirty="0" err="1"/>
              <a:t>customer.setZipCode</a:t>
            </a:r>
            <a:r>
              <a:rPr lang="en-US" altLang="en-US" sz="2400" dirty="0"/>
              <a:t>("12345"); </a:t>
            </a:r>
          </a:p>
          <a:p>
            <a:pPr>
              <a:buFont typeface="Arial" panose="020B0604020202020204" pitchFamily="34" charset="0"/>
              <a:buNone/>
            </a:pPr>
            <a:r>
              <a:rPr lang="en-US" altLang="en-US" sz="2400" dirty="0"/>
              <a:t>    </a:t>
            </a:r>
            <a:r>
              <a:rPr lang="en-US" altLang="en-US" sz="2400" dirty="0" err="1"/>
              <a:t>em.persist</a:t>
            </a:r>
            <a:r>
              <a:rPr lang="en-US" altLang="en-US" sz="2400" dirty="0"/>
              <a:t>(customer); </a:t>
            </a:r>
          </a:p>
          <a:p>
            <a:pPr>
              <a:buFont typeface="Arial" panose="020B0604020202020204" pitchFamily="34" charset="0"/>
              <a:buNone/>
            </a:pPr>
            <a:r>
              <a:rPr lang="en-US" altLang="en-US" sz="2400" b="1" dirty="0">
                <a:solidFill>
                  <a:srgbClr val="FF0000"/>
                </a:solidFill>
              </a:rPr>
              <a:t>    </a:t>
            </a:r>
            <a:r>
              <a:rPr lang="en-US" altLang="en-US" sz="2400" dirty="0" err="1">
                <a:solidFill>
                  <a:schemeClr val="tx1"/>
                </a:solidFill>
              </a:rPr>
              <a:t>userTransaction.commit</a:t>
            </a:r>
            <a:r>
              <a:rPr lang="en-US" altLang="en-US" sz="2400" dirty="0">
                <a:solidFill>
                  <a:schemeClr val="tx1"/>
                </a:solidFill>
              </a:rPr>
              <a:t>(); </a:t>
            </a:r>
          </a:p>
          <a:p>
            <a:pPr>
              <a:buFont typeface="Arial" panose="020B0604020202020204" pitchFamily="34" charset="0"/>
              <a:buNone/>
            </a:pPr>
            <a:r>
              <a:rPr lang="en-US" altLang="en-US" sz="2400" dirty="0"/>
              <a:t>    </a:t>
            </a:r>
            <a:r>
              <a:rPr lang="en-US" altLang="en-US" sz="2400" dirty="0" err="1"/>
              <a:t>em.close</a:t>
            </a:r>
            <a:r>
              <a:rPr lang="en-US" altLang="en-US" sz="2400" dirty="0"/>
              <a:t>();</a:t>
            </a:r>
          </a:p>
          <a:p>
            <a:pPr>
              <a:buFont typeface="Arial" panose="020B0604020202020204" pitchFamily="34" charset="0"/>
              <a:buNone/>
            </a:pPr>
            <a:r>
              <a:rPr lang="en-US" altLang="en-US" sz="2400" dirty="0"/>
              <a:t>    </a:t>
            </a:r>
            <a:r>
              <a:rPr lang="en-US" altLang="en-US" sz="2400" dirty="0" err="1"/>
              <a:t>entityManagerFactory.close</a:t>
            </a:r>
            <a:r>
              <a:rPr lang="en-US" altLang="en-US" sz="2400" dirty="0"/>
              <a:t>(); </a:t>
            </a:r>
          </a:p>
          <a:p>
            <a:pPr>
              <a:buFont typeface="Arial" panose="020B0604020202020204" pitchFamily="34" charset="0"/>
              <a:buNone/>
            </a:pPr>
            <a:r>
              <a:rPr lang="en-US" altLang="en-US" sz="2400" dirty="0"/>
              <a:t>}</a:t>
            </a:r>
          </a:p>
          <a:p>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572D05-3A1C-4011-9A4F-DE9E907228F9}" type="slidenum">
              <a:rPr lang="en-US" altLang="en-US">
                <a:solidFill>
                  <a:srgbClr val="898989"/>
                </a:solidFill>
                <a:latin typeface="Calibri" panose="020F0502020204030204" pitchFamily="34" charset="0"/>
              </a:rPr>
              <a:pPr eaLnBrk="1" hangingPunct="1"/>
              <a:t>53</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Customer Entity Class-A class that inserts a record</a:t>
            </a:r>
          </a:p>
        </p:txBody>
      </p:sp>
      <p:sp>
        <p:nvSpPr>
          <p:cNvPr id="39939" name="Content Placeholder 2"/>
          <p:cNvSpPr>
            <a:spLocks noGrp="1"/>
          </p:cNvSpPr>
          <p:nvPr>
            <p:ph idx="1"/>
          </p:nvPr>
        </p:nvSpPr>
        <p:spPr>
          <a:xfrm>
            <a:off x="1538152" y="2016037"/>
            <a:ext cx="6172200" cy="4525963"/>
          </a:xfrm>
        </p:spPr>
        <p:txBody>
          <a:bodyPr>
            <a:normAutofit fontScale="85000" lnSpcReduction="10000"/>
          </a:bodyPr>
          <a:lstStyle/>
          <a:p>
            <a:r>
              <a:rPr lang="en-US" altLang="en-US" sz="2400" dirty="0"/>
              <a:t>The work of the Persistence class is pretty simple: Persistence is a bootstrap class that is used to obtain an </a:t>
            </a:r>
            <a:r>
              <a:rPr lang="en-US" altLang="en-US" sz="2400" dirty="0" err="1"/>
              <a:t>EntityManagerFactory</a:t>
            </a:r>
            <a:endParaRPr lang="en-US" altLang="en-US" sz="2400" dirty="0"/>
          </a:p>
          <a:p>
            <a:r>
              <a:rPr lang="en-US" altLang="en-US" sz="2400" dirty="0"/>
              <a:t>In the </a:t>
            </a:r>
            <a:r>
              <a:rPr lang="en-US" altLang="en-US" sz="2400" dirty="0" err="1"/>
              <a:t>classpath</a:t>
            </a:r>
            <a:r>
              <a:rPr lang="en-US" altLang="en-US" sz="2400" dirty="0"/>
              <a:t> resources, the Persistence class searches for </a:t>
            </a:r>
            <a:r>
              <a:rPr lang="en-US" altLang="en-US" sz="2400" b="1" dirty="0" err="1">
                <a:solidFill>
                  <a:srgbClr val="0070C0"/>
                </a:solidFill>
              </a:rPr>
              <a:t>javax.persistence.spi.PersistenceProvider</a:t>
            </a:r>
            <a:r>
              <a:rPr lang="en-US" altLang="en-US" sz="2400" b="1" dirty="0">
                <a:solidFill>
                  <a:srgbClr val="0070C0"/>
                </a:solidFill>
              </a:rPr>
              <a:t> </a:t>
            </a:r>
            <a:r>
              <a:rPr lang="en-US" altLang="en-US" sz="2400" dirty="0"/>
              <a:t>files in </a:t>
            </a:r>
            <a:r>
              <a:rPr lang="en-US" altLang="en-US" sz="2400" b="1" dirty="0">
                <a:solidFill>
                  <a:srgbClr val="0070C0"/>
                </a:solidFill>
              </a:rPr>
              <a:t>META-INF/services/</a:t>
            </a:r>
            <a:r>
              <a:rPr lang="en-US" altLang="en-US" sz="2400" dirty="0"/>
              <a:t>directory. It reads the </a:t>
            </a:r>
            <a:r>
              <a:rPr lang="en-US" altLang="en-US" sz="2400" dirty="0" err="1"/>
              <a:t>PersistenceProvider</a:t>
            </a:r>
            <a:r>
              <a:rPr lang="en-US" altLang="en-US" sz="2400" dirty="0"/>
              <a:t> implementation class names from each file. </a:t>
            </a:r>
          </a:p>
          <a:p>
            <a:r>
              <a:rPr lang="en-US" altLang="en-US" sz="2400" dirty="0"/>
              <a:t>It then calls </a:t>
            </a:r>
            <a:r>
              <a:rPr lang="en-US" altLang="en-US" sz="2400" b="1" dirty="0" err="1">
                <a:solidFill>
                  <a:srgbClr val="0070C0"/>
                </a:solidFill>
              </a:rPr>
              <a:t>createEntityManagerFactory</a:t>
            </a:r>
            <a:r>
              <a:rPr lang="en-US" altLang="en-US" sz="2400" b="1" dirty="0">
                <a:solidFill>
                  <a:srgbClr val="0070C0"/>
                </a:solidFill>
              </a:rPr>
              <a:t>() </a:t>
            </a:r>
            <a:r>
              <a:rPr lang="en-US" altLang="en-US" sz="2400" dirty="0"/>
              <a:t>on each </a:t>
            </a:r>
            <a:r>
              <a:rPr lang="en-US" altLang="en-US" sz="2400" dirty="0" err="1"/>
              <a:t>PersistenceProvider</a:t>
            </a:r>
            <a:r>
              <a:rPr lang="en-US" altLang="en-US" sz="2400" dirty="0"/>
              <a:t> with the </a:t>
            </a:r>
            <a:r>
              <a:rPr lang="en-US" altLang="en-US" sz="2400" dirty="0" err="1"/>
              <a:t>persistenceUnitName</a:t>
            </a:r>
            <a:r>
              <a:rPr lang="en-US" altLang="en-US" sz="2400" dirty="0"/>
              <a:t> until it gets an </a:t>
            </a:r>
            <a:r>
              <a:rPr lang="en-US" altLang="en-US" sz="2400" dirty="0" err="1"/>
              <a:t>EntityManagerFactory</a:t>
            </a:r>
            <a:r>
              <a:rPr lang="en-US" altLang="en-US" sz="2400" dirty="0"/>
              <a:t> back that isn't null.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D536F0-F92E-4904-9963-074BE704E128}" type="slidenum">
              <a:rPr lang="en-US" altLang="en-US">
                <a:solidFill>
                  <a:srgbClr val="898989"/>
                </a:solidFill>
                <a:latin typeface="Calibri" panose="020F0502020204030204" pitchFamily="34" charset="0"/>
              </a:rPr>
              <a:pPr eaLnBrk="1" hangingPunct="1"/>
              <a:t>54</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Customer Entity Class-A class that inserts a record</a:t>
            </a:r>
          </a:p>
        </p:txBody>
      </p:sp>
      <p:sp>
        <p:nvSpPr>
          <p:cNvPr id="40963" name="Content Placeholder 2"/>
          <p:cNvSpPr>
            <a:spLocks noGrp="1"/>
          </p:cNvSpPr>
          <p:nvPr>
            <p:ph idx="1"/>
          </p:nvPr>
        </p:nvSpPr>
        <p:spPr/>
        <p:txBody>
          <a:bodyPr/>
          <a:lstStyle/>
          <a:p>
            <a:r>
              <a:rPr lang="en-US" altLang="en-US" sz="2400" dirty="0" err="1"/>
              <a:t>EntityManagerFactory</a:t>
            </a:r>
            <a:r>
              <a:rPr lang="en-US" altLang="en-US" sz="2400" dirty="0"/>
              <a:t> is a factory for creating an </a:t>
            </a:r>
            <a:r>
              <a:rPr lang="en-US" altLang="en-US" sz="2400" dirty="0" err="1"/>
              <a:t>EntityManager</a:t>
            </a:r>
            <a:r>
              <a:rPr lang="en-US" altLang="en-US" sz="2400" dirty="0"/>
              <a:t>.  </a:t>
            </a:r>
            <a:r>
              <a:rPr lang="en-US" altLang="en-US" sz="2400" dirty="0" err="1"/>
              <a:t>EntityManagerFactory</a:t>
            </a:r>
            <a:r>
              <a:rPr lang="en-US" altLang="en-US" sz="2400" dirty="0"/>
              <a:t> should be cached and should ideally be called once for each persistence unit name in the whole application.</a:t>
            </a:r>
          </a:p>
          <a:p>
            <a:r>
              <a:rPr lang="en-US" altLang="en-US" sz="2400" dirty="0" err="1"/>
              <a:t>EntityManager</a:t>
            </a:r>
            <a:r>
              <a:rPr lang="en-US" altLang="en-US" sz="2400" dirty="0"/>
              <a:t> manages entities; it is responsible for their addition, updating, and deletion.</a:t>
            </a:r>
          </a:p>
          <a:p>
            <a:r>
              <a:rPr lang="en-US" altLang="en-US" sz="2400" dirty="0"/>
              <a:t>The transaction is committed when the transaction object </a:t>
            </a:r>
            <a:r>
              <a:rPr lang="en-US" altLang="en-US" sz="2400" dirty="0" err="1" smtClean="0"/>
              <a:t>userTransaction</a:t>
            </a:r>
            <a:r>
              <a:rPr lang="en-US" altLang="en-US" sz="2400" dirty="0" smtClean="0"/>
              <a:t> </a:t>
            </a:r>
            <a:r>
              <a:rPr lang="en-US" altLang="en-US" sz="2400" dirty="0"/>
              <a:t>invokes </a:t>
            </a:r>
            <a:r>
              <a:rPr lang="en-US" altLang="en-US" sz="2400" dirty="0" err="1"/>
              <a:t>comit</a:t>
            </a:r>
            <a:r>
              <a:rPr lang="en-US" altLang="en-US" sz="2400" dirty="0"/>
              <a:t>. </a:t>
            </a:r>
          </a:p>
          <a:p>
            <a:endParaRPr lang="en-US" altLang="en-US" sz="2400"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B602AA-3608-43D6-882B-8DDBED0B26C6}" type="slidenum">
              <a:rPr lang="en-US" altLang="en-US">
                <a:solidFill>
                  <a:srgbClr val="898989"/>
                </a:solidFill>
                <a:latin typeface="Calibri" panose="020F0502020204030204" pitchFamily="34" charset="0"/>
              </a:rPr>
              <a:pPr eaLnBrk="1" hangingPunct="1"/>
              <a:t>55</a:t>
            </a:fld>
            <a:endParaRPr lang="en-US" altLang="en-US">
              <a:solidFill>
                <a:srgbClr val="898989"/>
              </a:solidFill>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Customer Entity Class-finding a record</a:t>
            </a:r>
          </a:p>
        </p:txBody>
      </p:sp>
      <p:sp>
        <p:nvSpPr>
          <p:cNvPr id="41987" name="Content Placeholder 2"/>
          <p:cNvSpPr>
            <a:spLocks noGrp="1"/>
          </p:cNvSpPr>
          <p:nvPr>
            <p:ph idx="1"/>
          </p:nvPr>
        </p:nvSpPr>
        <p:spPr/>
        <p:txBody>
          <a:bodyPr>
            <a:normAutofit fontScale="92500" lnSpcReduction="10000"/>
          </a:bodyPr>
          <a:lstStyle/>
          <a:p>
            <a:r>
              <a:rPr lang="en-US" altLang="en-US" sz="2800"/>
              <a:t>Finding a record with a primary key is as simple as </a:t>
            </a:r>
          </a:p>
          <a:p>
            <a:pPr lvl="1">
              <a:buFont typeface="Arial" panose="020B0604020202020204" pitchFamily="34" charset="0"/>
              <a:buNone/>
            </a:pPr>
            <a:r>
              <a:rPr lang="en-US" altLang="en-US" sz="2000"/>
              <a:t>OpenJPAEntityManager oem = OpenJPAPersistence.cast(em); </a:t>
            </a:r>
          </a:p>
          <a:p>
            <a:pPr lvl="1">
              <a:buFont typeface="Arial" panose="020B0604020202020204" pitchFamily="34" charset="0"/>
              <a:buNone/>
            </a:pPr>
            <a:r>
              <a:rPr lang="en-US" altLang="en-US" sz="2000"/>
              <a:t>Object objId = oem.getObjectId(customer);</a:t>
            </a:r>
          </a:p>
          <a:p>
            <a:pPr lvl="1">
              <a:buFont typeface="Arial" panose="020B0604020202020204" pitchFamily="34" charset="0"/>
              <a:buNone/>
            </a:pPr>
            <a:r>
              <a:rPr lang="en-US" altLang="en-US" sz="2000"/>
              <a:t>Customer cust = em.find(Customer.class, objId);</a:t>
            </a:r>
          </a:p>
          <a:p>
            <a:pPr lvl="1">
              <a:buFont typeface="Arial" panose="020B0604020202020204" pitchFamily="34" charset="0"/>
              <a:buNone/>
            </a:pPr>
            <a:endParaRPr lang="en-US" altLang="en-US" sz="2000"/>
          </a:p>
          <a:p>
            <a:pPr lvl="1">
              <a:buFont typeface="Arial" panose="020B0604020202020204" pitchFamily="34" charset="0"/>
              <a:buNone/>
            </a:pPr>
            <a:r>
              <a:rPr lang="en-US" altLang="en-US" sz="2000"/>
              <a:t>//where em is the EnityManager object</a:t>
            </a:r>
          </a:p>
          <a:p>
            <a:pPr lvl="1">
              <a:buFont typeface="Arial" panose="020B0604020202020204" pitchFamily="34" charset="0"/>
              <a:buNone/>
            </a:pPr>
            <a:r>
              <a:rPr lang="en-US" altLang="en-US" sz="2000"/>
              <a:t>//customer is the Customer object</a:t>
            </a:r>
          </a:p>
          <a:p>
            <a:pPr lvl="1">
              <a:buFont typeface="Arial" panose="020B0604020202020204" pitchFamily="34" charset="0"/>
              <a:buNone/>
            </a:pPr>
            <a:endParaRPr lang="en-US" altLang="en-US" sz="2000"/>
          </a:p>
          <a:p>
            <a:pPr lvl="1">
              <a:buFont typeface="Arial" panose="020B0604020202020204" pitchFamily="34" charset="0"/>
              <a:buNone/>
            </a:pPr>
            <a:r>
              <a:rPr lang="en-US" altLang="en-US" sz="2000"/>
              <a:t>//Because the primary key is unknown up front, the application must cast EntityManager to OpenJPAEntityManager to get the primary key object by passing the customer object that was persisted earlier. This logic might differ for other vendors.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535C56-ABF7-4F14-BEB7-0A843A349CEE}" type="slidenum">
              <a:rPr lang="en-US" altLang="en-US">
                <a:solidFill>
                  <a:srgbClr val="898989"/>
                </a:solidFill>
                <a:latin typeface="Calibri" panose="020F0502020204030204" pitchFamily="34" charset="0"/>
              </a:rPr>
              <a:pPr eaLnBrk="1" hangingPunct="1"/>
              <a:t>56</a:t>
            </a:fld>
            <a:endParaRPr lang="en-US" altLang="en-US">
              <a:solidFill>
                <a:srgbClr val="898989"/>
              </a:solidFill>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Customer Entity Class-finding a record</a:t>
            </a:r>
          </a:p>
        </p:txBody>
      </p:sp>
      <p:sp>
        <p:nvSpPr>
          <p:cNvPr id="43011" name="Content Placeholder 2"/>
          <p:cNvSpPr>
            <a:spLocks noGrp="1"/>
          </p:cNvSpPr>
          <p:nvPr>
            <p:ph idx="1"/>
          </p:nvPr>
        </p:nvSpPr>
        <p:spPr/>
        <p:txBody>
          <a:bodyPr>
            <a:normAutofit/>
          </a:bodyPr>
          <a:lstStyle/>
          <a:p>
            <a:r>
              <a:rPr lang="en-US" altLang="en-US" sz="2800"/>
              <a:t>A more generic approach that can  relate to GlassFish better is :</a:t>
            </a:r>
          </a:p>
          <a:p>
            <a:pPr>
              <a:buFont typeface="Arial" panose="020B0604020202020204" pitchFamily="34" charset="0"/>
              <a:buNone/>
            </a:pPr>
            <a:r>
              <a:rPr lang="en-US" altLang="en-US" sz="2800"/>
              <a:t>  </a:t>
            </a:r>
            <a:r>
              <a:rPr lang="en-US" altLang="en-US" sz="2400"/>
              <a:t>@PersistenceContext</a:t>
            </a:r>
          </a:p>
          <a:p>
            <a:pPr>
              <a:buFont typeface="Arial" panose="020B0604020202020204" pitchFamily="34" charset="0"/>
              <a:buNone/>
            </a:pPr>
            <a:r>
              <a:rPr lang="en-US" altLang="en-US" sz="2400"/>
              <a:t>  EntityManager em;  //instead of OpenJPAEntityManager</a:t>
            </a:r>
          </a:p>
          <a:p>
            <a:pPr>
              <a:buFont typeface="Arial" panose="020B0604020202020204" pitchFamily="34" charset="0"/>
              <a:buNone/>
            </a:pPr>
            <a:r>
              <a:rPr lang="en-US" altLang="en-US" sz="2400"/>
              <a:t>  public void  findCustomer(int custID)</a:t>
            </a:r>
          </a:p>
          <a:p>
            <a:pPr>
              <a:buFont typeface="Arial" panose="020B0604020202020204" pitchFamily="34" charset="0"/>
              <a:buNone/>
            </a:pPr>
            <a:r>
              <a:rPr lang="en-US" altLang="en-US" sz="2400"/>
              <a:t> {</a:t>
            </a:r>
          </a:p>
          <a:p>
            <a:pPr>
              <a:buFont typeface="Arial" panose="020B0604020202020204" pitchFamily="34" charset="0"/>
              <a:buNone/>
            </a:pPr>
            <a:r>
              <a:rPr lang="en-US" altLang="en-US" sz="2400"/>
              <a:t>	Customer cust=em.find(Customer.class, custID);</a:t>
            </a:r>
          </a:p>
          <a:p>
            <a:pPr>
              <a:buFont typeface="Arial" panose="020B0604020202020204" pitchFamily="34" charset="0"/>
              <a:buNone/>
            </a:pPr>
            <a:r>
              <a:rPr lang="en-US" altLang="en-US" sz="2400"/>
              <a:t>…………………………</a:t>
            </a:r>
            <a:endParaRPr lang="en-US" altLang="en-US" sz="2800"/>
          </a:p>
          <a:p>
            <a:pPr>
              <a:buFont typeface="Arial" panose="020B0604020202020204" pitchFamily="34" charset="0"/>
              <a:buNone/>
            </a:pPr>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36F124-27DE-40C5-9291-4C0DEBAE5ED5}" type="slidenum">
              <a:rPr lang="en-US" altLang="en-US">
                <a:solidFill>
                  <a:srgbClr val="898989"/>
                </a:solidFill>
                <a:latin typeface="Calibri" panose="020F0502020204030204" pitchFamily="34" charset="0"/>
              </a:rPr>
              <a:pPr eaLnBrk="1" hangingPunct="1"/>
              <a:t>57</a:t>
            </a:fld>
            <a:endParaRPr lang="en-US" altLang="en-US">
              <a:solidFill>
                <a:srgbClr val="898989"/>
              </a:solidFill>
              <a:latin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Customer Entity Class-A Composite Primary Key</a:t>
            </a:r>
          </a:p>
        </p:txBody>
      </p:sp>
      <p:sp>
        <p:nvSpPr>
          <p:cNvPr id="44035" name="Content Placeholder 2"/>
          <p:cNvSpPr>
            <a:spLocks noGrp="1"/>
          </p:cNvSpPr>
          <p:nvPr>
            <p:ph idx="1"/>
          </p:nvPr>
        </p:nvSpPr>
        <p:spPr/>
        <p:txBody>
          <a:bodyPr/>
          <a:lstStyle/>
          <a:p>
            <a:r>
              <a:rPr lang="en-US" altLang="en-US" sz="2800"/>
              <a:t>Assume that the CUSTOMER table doesn't have a CUST_ID field, but that FIRST_NAME and LAST_NAME together make up the primary key.</a:t>
            </a:r>
          </a:p>
          <a:p>
            <a:pPr lvl="1"/>
            <a:r>
              <a:rPr lang="en-US" altLang="en-US" sz="2400"/>
              <a:t>You need to create a separate class, generally called an </a:t>
            </a:r>
            <a:r>
              <a:rPr lang="en-US" altLang="en-US" sz="2400" i="1"/>
              <a:t>identity</a:t>
            </a:r>
            <a:r>
              <a:rPr lang="en-US" altLang="en-US" sz="2400"/>
              <a:t> class, with attributes the same as the IDs; then you reference the identity class in the entity class.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3A1855-5494-496E-BD17-90C9B4E6E33F}" type="slidenum">
              <a:rPr lang="en-US" altLang="en-US">
                <a:solidFill>
                  <a:srgbClr val="898989"/>
                </a:solidFill>
                <a:latin typeface="Calibri" panose="020F0502020204030204" pitchFamily="34" charset="0"/>
              </a:rPr>
              <a:pPr eaLnBrk="1" hangingPunct="1"/>
              <a:t>58</a:t>
            </a:fld>
            <a:endParaRPr lang="en-US" altLang="en-US">
              <a:solidFill>
                <a:srgbClr val="898989"/>
              </a:solidFill>
              <a:latin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Customer Entity Class-A Composite Primary Key</a:t>
            </a:r>
          </a:p>
        </p:txBody>
      </p:sp>
      <p:sp>
        <p:nvSpPr>
          <p:cNvPr id="45059" name="Content Placeholder 2"/>
          <p:cNvSpPr>
            <a:spLocks noGrp="1"/>
          </p:cNvSpPr>
          <p:nvPr>
            <p:ph idx="1"/>
          </p:nvPr>
        </p:nvSpPr>
        <p:spPr/>
        <p:txBody>
          <a:bodyPr>
            <a:normAutofit lnSpcReduction="10000"/>
          </a:bodyPr>
          <a:lstStyle/>
          <a:p>
            <a:r>
              <a:rPr lang="en-US" altLang="en-US" sz="2400" dirty="0"/>
              <a:t>public final class </a:t>
            </a:r>
            <a:r>
              <a:rPr lang="en-US" altLang="en-US" sz="2400" dirty="0" err="1"/>
              <a:t>CustomerId</a:t>
            </a:r>
            <a:r>
              <a:rPr lang="en-US" altLang="en-US" sz="2400" dirty="0"/>
              <a:t>  implements serializable{</a:t>
            </a:r>
          </a:p>
          <a:p>
            <a:pPr>
              <a:buFont typeface="Arial" panose="020B0604020202020204" pitchFamily="34" charset="0"/>
              <a:buNone/>
            </a:pPr>
            <a:r>
              <a:rPr lang="en-US" altLang="en-US" sz="2400" dirty="0"/>
              <a:t>	 public String </a:t>
            </a:r>
            <a:r>
              <a:rPr lang="en-US" altLang="en-US" sz="2400" dirty="0" err="1"/>
              <a:t>firstName</a:t>
            </a:r>
            <a:r>
              <a:rPr lang="en-US" altLang="en-US" sz="2400" dirty="0"/>
              <a:t>; </a:t>
            </a:r>
          </a:p>
          <a:p>
            <a:pPr>
              <a:buFont typeface="Arial" panose="020B0604020202020204" pitchFamily="34" charset="0"/>
              <a:buNone/>
            </a:pPr>
            <a:r>
              <a:rPr lang="en-US" altLang="en-US" sz="2400" dirty="0"/>
              <a:t>    </a:t>
            </a:r>
            <a:r>
              <a:rPr lang="en-US" altLang="en-US" sz="2400" dirty="0" smtClean="0"/>
              <a:t>  public </a:t>
            </a:r>
            <a:r>
              <a:rPr lang="en-US" altLang="en-US" sz="2400" dirty="0"/>
              <a:t>String  </a:t>
            </a:r>
            <a:r>
              <a:rPr lang="en-US" altLang="en-US" sz="2400" dirty="0" err="1"/>
              <a:t>lastName</a:t>
            </a:r>
            <a:r>
              <a:rPr lang="en-US" altLang="en-US" sz="2400" dirty="0"/>
              <a:t>; </a:t>
            </a:r>
          </a:p>
          <a:p>
            <a:pPr>
              <a:buFont typeface="Arial" panose="020B0604020202020204" pitchFamily="34" charset="0"/>
              <a:buNone/>
            </a:pPr>
            <a:r>
              <a:rPr lang="en-US" altLang="en-US" sz="2400" dirty="0" smtClean="0"/>
              <a:t>     //</a:t>
            </a:r>
            <a:r>
              <a:rPr lang="en-US" altLang="en-US" sz="2400" dirty="0"/>
              <a:t>default constructor</a:t>
            </a:r>
          </a:p>
          <a:p>
            <a:pPr>
              <a:buFont typeface="Arial" panose="020B0604020202020204" pitchFamily="34" charset="0"/>
              <a:buNone/>
            </a:pPr>
            <a:r>
              <a:rPr lang="en-US" altLang="en-US" sz="2400" dirty="0" smtClean="0"/>
              <a:t>     //</a:t>
            </a:r>
            <a:r>
              <a:rPr lang="en-US" altLang="en-US" sz="2400" dirty="0"/>
              <a:t>accessor/</a:t>
            </a:r>
            <a:r>
              <a:rPr lang="en-US" altLang="en-US" sz="2400" dirty="0" err="1"/>
              <a:t>mutator</a:t>
            </a:r>
            <a:r>
              <a:rPr lang="en-US" altLang="en-US" sz="2400" dirty="0"/>
              <a:t> methods</a:t>
            </a:r>
          </a:p>
          <a:p>
            <a:pPr>
              <a:buFont typeface="Arial" panose="020B0604020202020204" pitchFamily="34" charset="0"/>
              <a:buNone/>
            </a:pPr>
            <a:r>
              <a:rPr lang="en-US" altLang="en-US" sz="2400" dirty="0"/>
              <a:t>  </a:t>
            </a:r>
            <a:r>
              <a:rPr lang="en-US" altLang="en-US" sz="2400" dirty="0" smtClean="0"/>
              <a:t>  // </a:t>
            </a:r>
            <a:r>
              <a:rPr lang="en-US" altLang="en-US" sz="2400" dirty="0"/>
              <a:t>override equal() method </a:t>
            </a:r>
          </a:p>
          <a:p>
            <a:pPr>
              <a:buFont typeface="Arial" panose="020B0604020202020204" pitchFamily="34" charset="0"/>
              <a:buNone/>
            </a:pPr>
            <a:r>
              <a:rPr lang="en-US" altLang="en-US" sz="2400" dirty="0"/>
              <a:t>   </a:t>
            </a:r>
            <a:r>
              <a:rPr lang="en-US" altLang="en-US" sz="2400" dirty="0" smtClean="0"/>
              <a:t> //</a:t>
            </a:r>
            <a:r>
              <a:rPr lang="en-US" altLang="en-US" sz="2400" dirty="0"/>
              <a:t>override </a:t>
            </a:r>
            <a:r>
              <a:rPr lang="en-US" altLang="en-US" sz="2400" dirty="0" err="1"/>
              <a:t>hascode</a:t>
            </a:r>
            <a:r>
              <a:rPr lang="en-US" altLang="en-US" sz="2400" dirty="0"/>
              <a:t>() method </a:t>
            </a:r>
          </a:p>
          <a:p>
            <a:pPr>
              <a:buFont typeface="Arial" panose="020B0604020202020204" pitchFamily="34" charset="0"/>
              <a:buNone/>
            </a:pPr>
            <a:r>
              <a:rPr lang="en-US" altLang="en-US" sz="2400" dirty="0"/>
              <a:t>      .................. }</a:t>
            </a:r>
          </a:p>
          <a:p>
            <a:r>
              <a:rPr lang="en-US" altLang="en-US" sz="2000" dirty="0"/>
              <a:t>The identity class can be a separate class or an inner class. If the class is an inner class, it must be static and should be referenced in the entity class.</a:t>
            </a:r>
            <a:endParaRPr lang="en-US" altLang="en-US" sz="2400" dirty="0"/>
          </a:p>
          <a:p>
            <a:pPr>
              <a:buFont typeface="Arial" panose="020B0604020202020204" pitchFamily="34" charset="0"/>
              <a:buNone/>
            </a:pPr>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3644EC-3363-4BB5-BFCB-7F5AE21DAA08}" type="slidenum">
              <a:rPr lang="en-US" altLang="en-US">
                <a:solidFill>
                  <a:srgbClr val="898989"/>
                </a:solidFill>
                <a:latin typeface="Calibri" panose="020F0502020204030204" pitchFamily="34" charset="0"/>
              </a:rPr>
              <a:pPr eaLnBrk="1" hangingPunct="1"/>
              <a:t>59</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JPQL</a:t>
            </a:r>
            <a:endParaRPr lang="en-US" dirty="0"/>
          </a:p>
        </p:txBody>
      </p:sp>
      <p:sp>
        <p:nvSpPr>
          <p:cNvPr id="3" name="Content Placeholder 2"/>
          <p:cNvSpPr>
            <a:spLocks noGrp="1"/>
          </p:cNvSpPr>
          <p:nvPr>
            <p:ph idx="1"/>
          </p:nvPr>
        </p:nvSpPr>
        <p:spPr/>
        <p:txBody>
          <a:bodyPr/>
          <a:lstStyle/>
          <a:p>
            <a:r>
              <a:rPr lang="en-US" dirty="0"/>
              <a:t>To read data, you issue a query in JPQL, an object-oriented query language that is similar to SQL. For example, the following query finds the Credentials objects for a given username</a:t>
            </a:r>
            <a:r>
              <a:rPr lang="en-US" dirty="0" smtClean="0"/>
              <a:t>:</a:t>
            </a:r>
            <a:endParaRPr lang="en-US" dirty="0"/>
          </a:p>
          <a:p>
            <a:pPr marL="457200" lvl="1" indent="0">
              <a:buNone/>
            </a:pPr>
            <a:r>
              <a:rPr lang="en-US" b="1" dirty="0">
                <a:solidFill>
                  <a:srgbClr val="0070C0"/>
                </a:solidFill>
              </a:rPr>
              <a:t>SELECT c FROM Credentials c WHERE </a:t>
            </a:r>
            <a:r>
              <a:rPr lang="en-US" b="1" dirty="0" err="1">
                <a:solidFill>
                  <a:srgbClr val="0070C0"/>
                </a:solidFill>
              </a:rPr>
              <a:t>c.username</a:t>
            </a:r>
            <a:r>
              <a:rPr lang="en-US" b="1" dirty="0">
                <a:solidFill>
                  <a:srgbClr val="0070C0"/>
                </a:solidFill>
              </a:rPr>
              <a:t> = :</a:t>
            </a:r>
            <a:r>
              <a:rPr lang="en-US" b="1" dirty="0" smtClean="0">
                <a:solidFill>
                  <a:srgbClr val="0070C0"/>
                </a:solidFill>
              </a:rPr>
              <a:t>username</a:t>
            </a:r>
            <a:endParaRPr lang="en-US" b="1" dirty="0">
              <a:solidFill>
                <a:srgbClr val="0070C0"/>
              </a:solidFill>
            </a:endParaRPr>
          </a:p>
          <a:p>
            <a:r>
              <a:rPr lang="en-US" dirty="0"/>
              <a:t>The colon indicates a parameter that should be set when issuing the query. Here is how to get the query results</a:t>
            </a:r>
            <a:r>
              <a:rPr lang="en-US" dirty="0" smtClean="0"/>
              <a:t>:</a:t>
            </a:r>
            <a:endParaRPr lang="en-US" dirty="0"/>
          </a:p>
          <a:p>
            <a:endParaRPr lang="en-US" dirty="0"/>
          </a:p>
        </p:txBody>
      </p:sp>
      <p:pic>
        <p:nvPicPr>
          <p:cNvPr id="4" name="Picture 3"/>
          <p:cNvPicPr>
            <a:picLocks noChangeAspect="1"/>
          </p:cNvPicPr>
          <p:nvPr/>
        </p:nvPicPr>
        <p:blipFill>
          <a:blip r:embed="rId2" cstate="print"/>
          <a:stretch>
            <a:fillRect/>
          </a:stretch>
        </p:blipFill>
        <p:spPr>
          <a:xfrm>
            <a:off x="2411760" y="4581128"/>
            <a:ext cx="5354114" cy="1584176"/>
          </a:xfrm>
          <a:prstGeom prst="rect">
            <a:avLst/>
          </a:prstGeom>
        </p:spPr>
      </p:pic>
    </p:spTree>
    <p:extLst>
      <p:ext uri="{BB962C8B-B14F-4D97-AF65-F5344CB8AC3E}">
        <p14:creationId xmlns:p14="http://schemas.microsoft.com/office/powerpoint/2010/main" xmlns="" val="21276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Customer Entity Class-A Composite Primary Key</a:t>
            </a:r>
          </a:p>
        </p:txBody>
      </p:sp>
      <p:sp>
        <p:nvSpPr>
          <p:cNvPr id="46083" name="Content Placeholder 2"/>
          <p:cNvSpPr>
            <a:spLocks noGrp="1"/>
          </p:cNvSpPr>
          <p:nvPr>
            <p:ph idx="1"/>
          </p:nvPr>
        </p:nvSpPr>
        <p:spPr/>
        <p:txBody>
          <a:bodyPr>
            <a:normAutofit lnSpcReduction="10000"/>
          </a:bodyPr>
          <a:lstStyle/>
          <a:p>
            <a:r>
              <a:rPr lang="en-US" altLang="en-US" sz="2000" dirty="0"/>
              <a:t>@Entity </a:t>
            </a:r>
          </a:p>
          <a:p>
            <a:pPr>
              <a:buFont typeface="Arial" panose="020B0604020202020204" pitchFamily="34" charset="0"/>
              <a:buNone/>
            </a:pPr>
            <a:r>
              <a:rPr lang="en-US" altLang="en-US" sz="2000" dirty="0"/>
              <a:t>     </a:t>
            </a:r>
            <a:r>
              <a:rPr lang="en-US" altLang="en-US" sz="2000" b="1" dirty="0"/>
              <a:t>@</a:t>
            </a:r>
            <a:r>
              <a:rPr lang="en-US" altLang="en-US" sz="2000" b="1" dirty="0" err="1"/>
              <a:t>IdClass</a:t>
            </a:r>
            <a:r>
              <a:rPr lang="en-US" altLang="en-US" sz="2000" b="1" dirty="0"/>
              <a:t>(</a:t>
            </a:r>
            <a:r>
              <a:rPr lang="en-US" altLang="en-US" sz="2000" b="1" dirty="0" err="1"/>
              <a:t>Customer.CustomerId.class</a:t>
            </a:r>
            <a:r>
              <a:rPr lang="en-US" altLang="en-US" sz="2000" dirty="0"/>
              <a:t>)</a:t>
            </a:r>
          </a:p>
          <a:p>
            <a:pPr>
              <a:buFont typeface="Arial" panose="020B0604020202020204" pitchFamily="34" charset="0"/>
              <a:buNone/>
            </a:pPr>
            <a:r>
              <a:rPr lang="en-US" altLang="en-US" sz="2000" dirty="0"/>
              <a:t>	 </a:t>
            </a:r>
            <a:r>
              <a:rPr lang="en-US" altLang="en-US" sz="2000" b="1" dirty="0"/>
              <a:t>public class Customer implements Serializable{</a:t>
            </a:r>
            <a:r>
              <a:rPr lang="en-US" altLang="en-US" sz="2000" dirty="0"/>
              <a:t> </a:t>
            </a:r>
          </a:p>
          <a:p>
            <a:pPr>
              <a:buFont typeface="Arial" panose="020B0604020202020204" pitchFamily="34" charset="0"/>
              <a:buNone/>
            </a:pPr>
            <a:r>
              <a:rPr lang="en-US" altLang="en-US" sz="2000" dirty="0">
                <a:solidFill>
                  <a:srgbClr val="FF0000"/>
                </a:solidFill>
              </a:rPr>
              <a:t>     </a:t>
            </a:r>
            <a:r>
              <a:rPr lang="en-US" altLang="en-US" sz="2000" b="1" dirty="0">
                <a:solidFill>
                  <a:srgbClr val="0070C0"/>
                </a:solidFill>
              </a:rPr>
              <a:t>@Id </a:t>
            </a:r>
          </a:p>
          <a:p>
            <a:pPr>
              <a:buFont typeface="Arial" panose="020B0604020202020204" pitchFamily="34" charset="0"/>
              <a:buNone/>
            </a:pPr>
            <a:r>
              <a:rPr lang="en-US" altLang="en-US" sz="2000" b="1" dirty="0">
                <a:solidFill>
                  <a:srgbClr val="0070C0"/>
                </a:solidFill>
              </a:rPr>
              <a:t>     @Column(name = "FIRST_NAME", </a:t>
            </a:r>
            <a:r>
              <a:rPr lang="en-US" altLang="en-US" sz="2000" b="1" dirty="0" err="1">
                <a:solidFill>
                  <a:srgbClr val="0070C0"/>
                </a:solidFill>
              </a:rPr>
              <a:t>nullable</a:t>
            </a:r>
            <a:r>
              <a:rPr lang="en-US" altLang="en-US" sz="2000" b="1" dirty="0">
                <a:solidFill>
                  <a:srgbClr val="0070C0"/>
                </a:solidFill>
              </a:rPr>
              <a:t> = false, length = 50) </a:t>
            </a:r>
          </a:p>
          <a:p>
            <a:pPr>
              <a:buFont typeface="Arial" panose="020B0604020202020204" pitchFamily="34" charset="0"/>
              <a:buNone/>
            </a:pPr>
            <a:r>
              <a:rPr lang="en-US" altLang="en-US" sz="2000" b="1" dirty="0">
                <a:solidFill>
                  <a:srgbClr val="0070C0"/>
                </a:solidFill>
              </a:rPr>
              <a:t>     private String </a:t>
            </a:r>
            <a:r>
              <a:rPr lang="en-US" altLang="en-US" sz="2000" b="1" dirty="0" err="1">
                <a:solidFill>
                  <a:srgbClr val="0070C0"/>
                </a:solidFill>
              </a:rPr>
              <a:t>firstName</a:t>
            </a:r>
            <a:r>
              <a:rPr lang="en-US" altLang="en-US" sz="2000" b="1" dirty="0">
                <a:solidFill>
                  <a:srgbClr val="0070C0"/>
                </a:solidFill>
              </a:rPr>
              <a:t>;</a:t>
            </a:r>
          </a:p>
          <a:p>
            <a:pPr>
              <a:buFont typeface="Arial" panose="020B0604020202020204" pitchFamily="34" charset="0"/>
              <a:buNone/>
            </a:pPr>
            <a:r>
              <a:rPr lang="en-US" altLang="en-US" sz="2000" b="1" dirty="0">
                <a:solidFill>
                  <a:srgbClr val="0070C0"/>
                </a:solidFill>
              </a:rPr>
              <a:t>      @Id </a:t>
            </a:r>
          </a:p>
          <a:p>
            <a:pPr>
              <a:buFont typeface="Arial" panose="020B0604020202020204" pitchFamily="34" charset="0"/>
              <a:buNone/>
            </a:pPr>
            <a:r>
              <a:rPr lang="en-US" altLang="en-US" sz="2000" b="1" dirty="0">
                <a:solidFill>
                  <a:srgbClr val="0070C0"/>
                </a:solidFill>
              </a:rPr>
              <a:t>      @Column(name = "LAST_NAME", length = 50) </a:t>
            </a:r>
            <a:endParaRPr lang="en-US" altLang="en-US" sz="2000" b="1" dirty="0" smtClean="0">
              <a:solidFill>
                <a:srgbClr val="0070C0"/>
              </a:solidFill>
            </a:endParaRPr>
          </a:p>
          <a:p>
            <a:pPr>
              <a:buFont typeface="Arial" panose="020B0604020202020204" pitchFamily="34" charset="0"/>
              <a:buNone/>
            </a:pPr>
            <a:r>
              <a:rPr lang="en-US" altLang="en-US" sz="2000" b="1" dirty="0">
                <a:solidFill>
                  <a:srgbClr val="0070C0"/>
                </a:solidFill>
              </a:rPr>
              <a:t> </a:t>
            </a:r>
            <a:r>
              <a:rPr lang="en-US" altLang="en-US" sz="2000" b="1" dirty="0" smtClean="0">
                <a:solidFill>
                  <a:srgbClr val="0070C0"/>
                </a:solidFill>
              </a:rPr>
              <a:t>     private </a:t>
            </a:r>
            <a:r>
              <a:rPr lang="en-US" altLang="en-US" sz="2000" b="1" dirty="0">
                <a:solidFill>
                  <a:srgbClr val="0070C0"/>
                </a:solidFill>
              </a:rPr>
              <a:t>String </a:t>
            </a:r>
            <a:r>
              <a:rPr lang="en-US" altLang="en-US" sz="2000" b="1" dirty="0" err="1">
                <a:solidFill>
                  <a:srgbClr val="0070C0"/>
                </a:solidFill>
              </a:rPr>
              <a:t>lastName</a:t>
            </a:r>
            <a:r>
              <a:rPr lang="en-US" altLang="en-US" sz="2000" b="1" dirty="0">
                <a:solidFill>
                  <a:srgbClr val="0070C0"/>
                </a:solidFill>
              </a:rPr>
              <a:t>; </a:t>
            </a:r>
            <a:endParaRPr lang="en-US" altLang="en-US" sz="2000" b="1" dirty="0" smtClean="0">
              <a:solidFill>
                <a:srgbClr val="0070C0"/>
              </a:solidFill>
            </a:endParaRPr>
          </a:p>
          <a:p>
            <a:pPr>
              <a:buFont typeface="Arial" panose="020B0604020202020204" pitchFamily="34" charset="0"/>
              <a:buNone/>
            </a:pPr>
            <a:r>
              <a:rPr lang="en-US" altLang="en-US" sz="2000" b="1" dirty="0">
                <a:solidFill>
                  <a:srgbClr val="0070C0"/>
                </a:solidFill>
              </a:rPr>
              <a:t> </a:t>
            </a:r>
            <a:r>
              <a:rPr lang="en-US" altLang="en-US" sz="2000" b="1" dirty="0" smtClean="0">
                <a:solidFill>
                  <a:srgbClr val="0070C0"/>
                </a:solidFill>
              </a:rPr>
              <a:t>    </a:t>
            </a:r>
            <a:r>
              <a:rPr lang="en-US" altLang="en-US" sz="2000" dirty="0" smtClean="0"/>
              <a:t>@</a:t>
            </a:r>
            <a:r>
              <a:rPr lang="en-US" altLang="en-US" sz="2000" dirty="0"/>
              <a:t>Column(name = "APPT",</a:t>
            </a:r>
            <a:r>
              <a:rPr lang="en-US" altLang="en-US" sz="2000" dirty="0" err="1"/>
              <a:t>nullable</a:t>
            </a:r>
            <a:r>
              <a:rPr lang="en-US" altLang="en-US" sz="2000" dirty="0"/>
              <a:t> = false) </a:t>
            </a:r>
          </a:p>
          <a:p>
            <a:pPr>
              <a:buFont typeface="Arial" panose="020B0604020202020204" pitchFamily="34" charset="0"/>
              <a:buNone/>
            </a:pPr>
            <a:r>
              <a:rPr lang="en-US" altLang="en-US" sz="2000" dirty="0"/>
              <a:t>       private String </a:t>
            </a:r>
            <a:r>
              <a:rPr lang="en-US" altLang="en-US" sz="2000" dirty="0" err="1"/>
              <a:t>appt</a:t>
            </a:r>
            <a:r>
              <a:rPr lang="en-US" altLang="en-US" sz="2000" dirty="0"/>
              <a:t>; </a:t>
            </a:r>
          </a:p>
          <a:p>
            <a:pPr>
              <a:buFont typeface="Arial" panose="020B0604020202020204" pitchFamily="34" charset="0"/>
              <a:buNone/>
            </a:pPr>
            <a:r>
              <a:rPr lang="en-US" altLang="en-US" sz="2000" dirty="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0CAF69-DC9F-4BB9-BE10-9710FDA7D01E}" type="slidenum">
              <a:rPr lang="en-US" altLang="en-US">
                <a:solidFill>
                  <a:srgbClr val="898989"/>
                </a:solidFill>
                <a:latin typeface="Calibri" panose="020F0502020204030204" pitchFamily="34" charset="0"/>
              </a:rPr>
              <a:pPr eaLnBrk="1" hangingPunct="1"/>
              <a:t>60</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Customer Entity Class-A Composite Primary Key</a:t>
            </a:r>
          </a:p>
        </p:txBody>
      </p:sp>
      <p:sp>
        <p:nvSpPr>
          <p:cNvPr id="47107" name="Content Placeholder 2"/>
          <p:cNvSpPr>
            <a:spLocks noGrp="1"/>
          </p:cNvSpPr>
          <p:nvPr>
            <p:ph idx="1"/>
          </p:nvPr>
        </p:nvSpPr>
        <p:spPr/>
        <p:txBody>
          <a:bodyPr/>
          <a:lstStyle/>
          <a:p>
            <a:r>
              <a:rPr lang="en-US" altLang="en-US" dirty="0" smtClean="0"/>
              <a:t>The entity class is annotated with the annotation:</a:t>
            </a:r>
          </a:p>
          <a:p>
            <a:pPr lvl="1">
              <a:buFont typeface="Arial" panose="020B0604020202020204" pitchFamily="34" charset="0"/>
              <a:buNone/>
            </a:pPr>
            <a:r>
              <a:rPr lang="en-US" altLang="en-US" b="1" dirty="0" smtClean="0"/>
              <a:t>@</a:t>
            </a:r>
            <a:r>
              <a:rPr lang="en-US" altLang="en-US" b="1" dirty="0" err="1" smtClean="0"/>
              <a:t>IdClass</a:t>
            </a:r>
            <a:endParaRPr lang="en-US" altLang="en-US" b="1" dirty="0" smtClean="0"/>
          </a:p>
          <a:p>
            <a:pPr lvl="1">
              <a:buFont typeface="Arial" panose="020B0604020202020204" pitchFamily="34" charset="0"/>
              <a:buNone/>
            </a:pPr>
            <a:r>
              <a:rPr lang="en-US" altLang="en-US" dirty="0" smtClean="0"/>
              <a:t> to specify the primary key class (identity class) in the entity class</a:t>
            </a:r>
          </a:p>
          <a:p>
            <a:r>
              <a:rPr lang="en-US" altLang="en-US" dirty="0" smtClean="0"/>
              <a:t>Another possible annotations is:</a:t>
            </a:r>
          </a:p>
          <a:p>
            <a:pPr>
              <a:buFont typeface="Arial" panose="020B0604020202020204" pitchFamily="34" charset="0"/>
              <a:buNone/>
            </a:pPr>
            <a:r>
              <a:rPr lang="en-US" altLang="en-US" dirty="0" smtClean="0"/>
              <a:t>	</a:t>
            </a:r>
            <a:r>
              <a:rPr lang="en-US" altLang="en-US" b="1" dirty="0" smtClean="0"/>
              <a:t>@Embeddable </a:t>
            </a:r>
          </a:p>
          <a:p>
            <a:pPr>
              <a:buFont typeface="Arial" panose="020B0604020202020204" pitchFamily="34" charset="0"/>
              <a:buNone/>
            </a:pPr>
            <a:r>
              <a:rPr lang="en-US" altLang="en-US" dirty="0" smtClean="0"/>
              <a:t>	Which will be used on the identity class.</a:t>
            </a:r>
          </a:p>
          <a:p>
            <a:pPr>
              <a:buFont typeface="Arial" panose="020B0604020202020204" pitchFamily="34" charset="0"/>
              <a:buNone/>
            </a:pPr>
            <a:r>
              <a:rPr lang="en-US" altLang="en-US" dirty="0" smtClean="0"/>
              <a:t>   </a:t>
            </a:r>
          </a:p>
          <a:p>
            <a:endParaRPr lang="en-US" altLang="en-US" dirty="0" smtClean="0"/>
          </a:p>
          <a:p>
            <a:pPr lvl="1"/>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2B5E03-B6D7-40BE-92FF-BCFAC6D3CE12}" type="slidenum">
              <a:rPr lang="en-US" altLang="en-US">
                <a:solidFill>
                  <a:srgbClr val="898989"/>
                </a:solidFill>
                <a:latin typeface="Calibri" panose="020F0502020204030204" pitchFamily="34" charset="0"/>
              </a:rPr>
              <a:pPr eaLnBrk="1" hangingPunct="1"/>
              <a:t>61</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z="3200" dirty="0" smtClean="0"/>
              <a:t>Difference Between @IdClass and @Embeddable Annotations</a:t>
            </a:r>
          </a:p>
        </p:txBody>
      </p:sp>
      <p:sp>
        <p:nvSpPr>
          <p:cNvPr id="48131" name="Content Placeholder 2"/>
          <p:cNvSpPr>
            <a:spLocks noGrp="1"/>
          </p:cNvSpPr>
          <p:nvPr>
            <p:ph idx="1"/>
          </p:nvPr>
        </p:nvSpPr>
        <p:spPr/>
        <p:txBody>
          <a:bodyPr>
            <a:normAutofit fontScale="92500"/>
          </a:bodyPr>
          <a:lstStyle/>
          <a:p>
            <a:r>
              <a:rPr lang="en-US" altLang="en-US" sz="2000" dirty="0"/>
              <a:t>Notice that when the @</a:t>
            </a:r>
            <a:r>
              <a:rPr lang="en-US" altLang="en-US" sz="2000" dirty="0" err="1"/>
              <a:t>IdClass</a:t>
            </a:r>
            <a:r>
              <a:rPr lang="en-US" altLang="en-US" sz="2000" dirty="0"/>
              <a:t> annotations is used the fields in the identity class match the fields in the entity class.</a:t>
            </a:r>
          </a:p>
          <a:p>
            <a:r>
              <a:rPr lang="en-US" altLang="en-US" sz="2000" dirty="0"/>
              <a:t>When @Embeddable is used as the annotation in the identity class </a:t>
            </a:r>
            <a:r>
              <a:rPr lang="en-US" altLang="en-US" sz="2000" dirty="0" err="1"/>
              <a:t>class</a:t>
            </a:r>
            <a:r>
              <a:rPr lang="en-US" altLang="en-US" sz="2000" dirty="0"/>
              <a:t> we have :</a:t>
            </a:r>
          </a:p>
          <a:p>
            <a:pPr>
              <a:buFont typeface="Arial" panose="020B0604020202020204" pitchFamily="34" charset="0"/>
              <a:buNone/>
            </a:pPr>
            <a:r>
              <a:rPr lang="en-US" altLang="en-US" sz="2400" dirty="0"/>
              <a:t>@Embeddable </a:t>
            </a:r>
          </a:p>
          <a:p>
            <a:pPr>
              <a:buFont typeface="Arial" panose="020B0604020202020204" pitchFamily="34" charset="0"/>
              <a:buNone/>
            </a:pPr>
            <a:r>
              <a:rPr lang="en-US" altLang="en-US" sz="2400" dirty="0"/>
              <a:t> public final class </a:t>
            </a:r>
            <a:r>
              <a:rPr lang="en-US" altLang="en-US" sz="2400" dirty="0" err="1"/>
              <a:t>CustomerId</a:t>
            </a:r>
            <a:r>
              <a:rPr lang="en-US" altLang="en-US" sz="2400" dirty="0"/>
              <a:t>  implements serializable{</a:t>
            </a:r>
          </a:p>
          <a:p>
            <a:pPr>
              <a:buFont typeface="Arial" panose="020B0604020202020204" pitchFamily="34" charset="0"/>
              <a:buNone/>
            </a:pPr>
            <a:r>
              <a:rPr lang="en-US" altLang="en-US" sz="2400" dirty="0"/>
              <a:t>	 public String </a:t>
            </a:r>
            <a:r>
              <a:rPr lang="en-US" altLang="en-US" sz="2400" dirty="0" err="1"/>
              <a:t>firstName</a:t>
            </a:r>
            <a:r>
              <a:rPr lang="en-US" altLang="en-US" sz="2400" dirty="0"/>
              <a:t>; </a:t>
            </a:r>
          </a:p>
          <a:p>
            <a:pPr>
              <a:buFont typeface="Arial" panose="020B0604020202020204" pitchFamily="34" charset="0"/>
              <a:buNone/>
            </a:pPr>
            <a:r>
              <a:rPr lang="en-US" altLang="en-US" sz="2400" dirty="0"/>
              <a:t>    </a:t>
            </a:r>
            <a:r>
              <a:rPr lang="en-US" altLang="en-US" sz="2400" dirty="0" smtClean="0"/>
              <a:t>  public </a:t>
            </a:r>
            <a:r>
              <a:rPr lang="en-US" altLang="en-US" sz="2400" dirty="0"/>
              <a:t>String  </a:t>
            </a:r>
            <a:r>
              <a:rPr lang="en-US" altLang="en-US" sz="2400" dirty="0" err="1"/>
              <a:t>lastName</a:t>
            </a:r>
            <a:r>
              <a:rPr lang="en-US" altLang="en-US" sz="2400" dirty="0"/>
              <a:t>; </a:t>
            </a:r>
          </a:p>
          <a:p>
            <a:pPr>
              <a:buFont typeface="Arial" panose="020B0604020202020204" pitchFamily="34" charset="0"/>
              <a:buNone/>
            </a:pPr>
            <a:r>
              <a:rPr lang="en-US" altLang="en-US" sz="2400" dirty="0" smtClean="0"/>
              <a:t>     //</a:t>
            </a:r>
            <a:r>
              <a:rPr lang="en-US" altLang="en-US" sz="2400" dirty="0"/>
              <a:t>accessor/</a:t>
            </a:r>
            <a:r>
              <a:rPr lang="en-US" altLang="en-US" sz="2400" dirty="0" err="1"/>
              <a:t>mutator</a:t>
            </a:r>
            <a:r>
              <a:rPr lang="en-US" altLang="en-US" sz="2400" dirty="0"/>
              <a:t> methods</a:t>
            </a:r>
          </a:p>
          <a:p>
            <a:pPr>
              <a:buFont typeface="Arial" panose="020B0604020202020204" pitchFamily="34" charset="0"/>
              <a:buNone/>
            </a:pPr>
            <a:r>
              <a:rPr lang="en-US" altLang="en-US" sz="2400" dirty="0"/>
              <a:t>   </a:t>
            </a:r>
            <a:r>
              <a:rPr lang="en-US" altLang="en-US" sz="2400" dirty="0" smtClean="0"/>
              <a:t>  // </a:t>
            </a:r>
            <a:r>
              <a:rPr lang="en-US" altLang="en-US" sz="2400" dirty="0"/>
              <a:t>override equal() method </a:t>
            </a:r>
          </a:p>
          <a:p>
            <a:pPr>
              <a:buFont typeface="Arial" panose="020B0604020202020204" pitchFamily="34" charset="0"/>
              <a:buNone/>
            </a:pPr>
            <a:r>
              <a:rPr lang="en-US" altLang="en-US" sz="2400" dirty="0"/>
              <a:t>   </a:t>
            </a:r>
            <a:r>
              <a:rPr lang="en-US" altLang="en-US" sz="2400" dirty="0" smtClean="0"/>
              <a:t>  //</a:t>
            </a:r>
            <a:r>
              <a:rPr lang="en-US" altLang="en-US" sz="2400" dirty="0"/>
              <a:t>override </a:t>
            </a:r>
            <a:r>
              <a:rPr lang="en-US" altLang="en-US" sz="2400" dirty="0" err="1" smtClean="0"/>
              <a:t>hashcode</a:t>
            </a:r>
            <a:r>
              <a:rPr lang="en-US" altLang="en-US" sz="2400" dirty="0"/>
              <a:t>() method </a:t>
            </a:r>
          </a:p>
          <a:p>
            <a:pPr>
              <a:buFont typeface="Arial" panose="020B0604020202020204" pitchFamily="34" charset="0"/>
              <a:buNone/>
            </a:pPr>
            <a:r>
              <a:rPr lang="en-US" altLang="en-US" sz="2400" dirty="0"/>
              <a:t>      .................. }</a:t>
            </a:r>
          </a:p>
          <a:p>
            <a:pPr>
              <a:buFont typeface="Arial" panose="020B0604020202020204" pitchFamily="34" charset="0"/>
              <a:buNone/>
            </a:pPr>
            <a:endParaRPr lang="en-US" altLang="en-US" sz="2400"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CC023C-4648-4C24-9E6A-7D9078243C4D}" type="slidenum">
              <a:rPr lang="en-US" altLang="en-US">
                <a:solidFill>
                  <a:srgbClr val="898989"/>
                </a:solidFill>
                <a:latin typeface="Calibri" panose="020F0502020204030204" pitchFamily="34" charset="0"/>
              </a:rPr>
              <a:pPr eaLnBrk="1" hangingPunct="1"/>
              <a:t>62</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67544" y="188640"/>
            <a:ext cx="8077200" cy="1139825"/>
          </a:xfrm>
        </p:spPr>
        <p:txBody>
          <a:bodyPr/>
          <a:lstStyle/>
          <a:p>
            <a:r>
              <a:rPr lang="en-US" altLang="en-US" sz="3200" dirty="0" smtClean="0"/>
              <a:t>Difference Between @IdClass and @Embeddable Annotations</a:t>
            </a:r>
          </a:p>
        </p:txBody>
      </p:sp>
      <p:sp>
        <p:nvSpPr>
          <p:cNvPr id="49155" name="Content Placeholder 2"/>
          <p:cNvSpPr>
            <a:spLocks noGrp="1"/>
          </p:cNvSpPr>
          <p:nvPr>
            <p:ph idx="1"/>
          </p:nvPr>
        </p:nvSpPr>
        <p:spPr/>
        <p:txBody>
          <a:bodyPr>
            <a:normAutofit fontScale="85000" lnSpcReduction="20000"/>
          </a:bodyPr>
          <a:lstStyle/>
          <a:p>
            <a:r>
              <a:rPr lang="en-US" altLang="en-US" sz="2400" dirty="0"/>
              <a:t>The entity class does not have to be annotated with @</a:t>
            </a:r>
            <a:r>
              <a:rPr lang="en-US" altLang="en-US" sz="2400" dirty="0" err="1"/>
              <a:t>IdClass</a:t>
            </a:r>
            <a:r>
              <a:rPr lang="en-US" altLang="en-US" sz="2400" dirty="0"/>
              <a:t> instead:</a:t>
            </a:r>
          </a:p>
          <a:p>
            <a:pPr>
              <a:buFont typeface="Arial" panose="020B0604020202020204" pitchFamily="34" charset="0"/>
              <a:buNone/>
            </a:pPr>
            <a:r>
              <a:rPr lang="en-US" altLang="en-US" sz="2400" dirty="0"/>
              <a:t>   @Entity </a:t>
            </a:r>
          </a:p>
          <a:p>
            <a:pPr>
              <a:buFont typeface="Arial" panose="020B0604020202020204" pitchFamily="34" charset="0"/>
              <a:buNone/>
            </a:pPr>
            <a:r>
              <a:rPr lang="en-US" altLang="en-US" sz="2400" dirty="0"/>
              <a:t>	 </a:t>
            </a:r>
            <a:r>
              <a:rPr lang="en-US" altLang="en-US" sz="2400" b="1" dirty="0"/>
              <a:t>public class Customer implements Serializable{</a:t>
            </a:r>
            <a:r>
              <a:rPr lang="en-US" altLang="en-US" sz="2400" dirty="0"/>
              <a:t> </a:t>
            </a:r>
          </a:p>
          <a:p>
            <a:pPr>
              <a:buFont typeface="Arial" panose="020B0604020202020204" pitchFamily="34" charset="0"/>
              <a:buNone/>
            </a:pPr>
            <a:r>
              <a:rPr lang="en-US" altLang="en-US" sz="2400" dirty="0"/>
              <a:t>	</a:t>
            </a:r>
            <a:r>
              <a:rPr lang="en-US" altLang="en-US" sz="2400" dirty="0" err="1"/>
              <a:t>CustomerId</a:t>
            </a:r>
            <a:r>
              <a:rPr lang="en-US" altLang="en-US" sz="2400" dirty="0"/>
              <a:t> </a:t>
            </a:r>
            <a:r>
              <a:rPr lang="en-US" altLang="en-US" sz="2400" dirty="0" err="1"/>
              <a:t>primaryKey</a:t>
            </a:r>
            <a:r>
              <a:rPr lang="en-US" altLang="en-US" sz="2400" dirty="0"/>
              <a:t>;</a:t>
            </a:r>
          </a:p>
          <a:p>
            <a:pPr>
              <a:buFont typeface="Arial" panose="020B0604020202020204" pitchFamily="34" charset="0"/>
              <a:buNone/>
            </a:pPr>
            <a:r>
              <a:rPr lang="en-US" altLang="en-US" sz="2400" dirty="0"/>
              <a:t>   </a:t>
            </a:r>
            <a:r>
              <a:rPr lang="en-US" altLang="en-US" sz="2400" dirty="0" smtClean="0"/>
              <a:t>  public </a:t>
            </a:r>
            <a:r>
              <a:rPr lang="en-US" altLang="en-US" sz="2400" dirty="0"/>
              <a:t>Customer() {..}</a:t>
            </a:r>
          </a:p>
          <a:p>
            <a:pPr>
              <a:buFont typeface="Arial" panose="020B0604020202020204" pitchFamily="34" charset="0"/>
              <a:buNone/>
            </a:pPr>
            <a:r>
              <a:rPr lang="en-US" altLang="en-US" sz="2400" dirty="0"/>
              <a:t>     @</a:t>
            </a:r>
            <a:r>
              <a:rPr lang="en-US" altLang="en-US" sz="2400" dirty="0" err="1"/>
              <a:t>EmbeddedId</a:t>
            </a:r>
            <a:r>
              <a:rPr lang="en-US" altLang="en-US" sz="2400" dirty="0"/>
              <a:t> </a:t>
            </a:r>
          </a:p>
          <a:p>
            <a:pPr>
              <a:buFont typeface="Arial" panose="020B0604020202020204" pitchFamily="34" charset="0"/>
              <a:buNone/>
            </a:pPr>
            <a:r>
              <a:rPr lang="en-US" altLang="en-US" sz="2400" dirty="0"/>
              <a:t>      public  </a:t>
            </a:r>
            <a:r>
              <a:rPr lang="en-US" altLang="en-US" sz="2400" dirty="0" err="1" smtClean="0"/>
              <a:t>CustomerId</a:t>
            </a:r>
            <a:r>
              <a:rPr lang="en-US" altLang="en-US" sz="2400" dirty="0" smtClean="0"/>
              <a:t> </a:t>
            </a:r>
            <a:r>
              <a:rPr lang="en-US" altLang="en-US" sz="2400" dirty="0" err="1"/>
              <a:t>getPrimaryKey</a:t>
            </a:r>
            <a:r>
              <a:rPr lang="en-US" altLang="en-US" sz="2400" dirty="0"/>
              <a:t>() { return </a:t>
            </a:r>
            <a:r>
              <a:rPr lang="en-US" altLang="en-US" sz="2400" dirty="0" err="1"/>
              <a:t>primaryKey</a:t>
            </a:r>
            <a:r>
              <a:rPr lang="en-US" altLang="en-US" sz="2400" dirty="0"/>
              <a:t>; </a:t>
            </a:r>
            <a:r>
              <a:rPr lang="en-US" altLang="en-US" sz="2400" dirty="0" smtClean="0"/>
              <a:t>}</a:t>
            </a:r>
          </a:p>
          <a:p>
            <a:pPr>
              <a:buFont typeface="Arial" panose="020B0604020202020204" pitchFamily="34" charset="0"/>
              <a:buNone/>
            </a:pPr>
            <a:r>
              <a:rPr lang="en-US" altLang="en-US" sz="2400" dirty="0"/>
              <a:t> </a:t>
            </a:r>
            <a:r>
              <a:rPr lang="en-US" altLang="en-US" sz="2400" dirty="0" smtClean="0"/>
              <a:t>     </a:t>
            </a:r>
            <a:r>
              <a:rPr lang="en-US" altLang="en-US" sz="2400" dirty="0"/>
              <a:t>public void </a:t>
            </a:r>
            <a:r>
              <a:rPr lang="en-US" altLang="en-US" sz="2400" dirty="0" err="1" smtClean="0"/>
              <a:t>setPrimaryKey</a:t>
            </a:r>
            <a:r>
              <a:rPr lang="en-US" altLang="en-US" sz="2400" dirty="0" smtClean="0"/>
              <a:t>(</a:t>
            </a:r>
            <a:r>
              <a:rPr lang="en-US" altLang="en-US" sz="2400" dirty="0" err="1" smtClean="0"/>
              <a:t>CustomerId</a:t>
            </a:r>
            <a:r>
              <a:rPr lang="en-US" altLang="en-US" sz="2400" dirty="0" smtClean="0"/>
              <a:t> </a:t>
            </a:r>
            <a:r>
              <a:rPr lang="en-US" altLang="en-US" sz="2400" dirty="0" err="1"/>
              <a:t>pk</a:t>
            </a:r>
            <a:r>
              <a:rPr lang="en-US" altLang="en-US" sz="2400" dirty="0"/>
              <a:t>) { </a:t>
            </a:r>
            <a:r>
              <a:rPr lang="en-US" altLang="en-US" sz="2400" dirty="0" err="1"/>
              <a:t>primaryKey</a:t>
            </a:r>
            <a:r>
              <a:rPr lang="en-US" altLang="en-US" sz="2400" dirty="0"/>
              <a:t> = </a:t>
            </a:r>
            <a:r>
              <a:rPr lang="en-US" altLang="en-US" sz="2400" dirty="0" err="1"/>
              <a:t>pk</a:t>
            </a:r>
            <a:r>
              <a:rPr lang="en-US" altLang="en-US" sz="2400" dirty="0"/>
              <a:t>;</a:t>
            </a:r>
          </a:p>
          <a:p>
            <a:pPr>
              <a:buFont typeface="Arial" panose="020B0604020202020204" pitchFamily="34" charset="0"/>
              <a:buNone/>
            </a:pPr>
            <a:r>
              <a:rPr lang="en-US" altLang="en-US" sz="2400" dirty="0"/>
              <a:t>   ……………………………………………………………</a:t>
            </a:r>
          </a:p>
          <a:p>
            <a:pPr>
              <a:buFont typeface="Arial" panose="020B0604020202020204" pitchFamily="34" charset="0"/>
              <a:buNone/>
            </a:pPr>
            <a:r>
              <a:rPr lang="en-US" altLang="en-US" sz="2400" dirty="0"/>
              <a:t> }</a:t>
            </a:r>
          </a:p>
          <a:p>
            <a:pPr>
              <a:buFont typeface="Arial" panose="020B0604020202020204" pitchFamily="34" charset="0"/>
              <a:buNone/>
            </a:pPr>
            <a:r>
              <a:rPr lang="en-US" altLang="en-US" dirty="0" smtClean="0"/>
              <a:t>    </a:t>
            </a:r>
          </a:p>
          <a:p>
            <a:pPr>
              <a:buFont typeface="Arial" panose="020B0604020202020204" pitchFamily="34" charset="0"/>
              <a:buNone/>
            </a:pPr>
            <a:endParaRPr lang="en-US" altLang="en-US" dirty="0" smtClean="0"/>
          </a:p>
          <a:p>
            <a:pPr>
              <a:buFont typeface="Arial" panose="020B0604020202020204" pitchFamily="34" charset="0"/>
              <a:buNone/>
            </a:pPr>
            <a:endParaRPr lang="en-US" alt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26B295-E91D-4788-8841-7B31AB512D7B}" type="slidenum">
              <a:rPr lang="en-US" altLang="en-US">
                <a:solidFill>
                  <a:srgbClr val="898989"/>
                </a:solidFill>
                <a:latin typeface="Calibri" panose="020F0502020204030204" pitchFamily="34" charset="0"/>
              </a:rPr>
              <a:pPr eaLnBrk="1" hangingPunct="1"/>
              <a:t>63</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Behind the Scenes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use a </a:t>
            </a:r>
            <a:r>
              <a:rPr lang="en-US" b="1" dirty="0">
                <a:solidFill>
                  <a:srgbClr val="0070C0"/>
                </a:solidFill>
              </a:rPr>
              <a:t>@</a:t>
            </a:r>
            <a:r>
              <a:rPr lang="en-US" b="1" dirty="0" err="1">
                <a:solidFill>
                  <a:srgbClr val="0070C0"/>
                </a:solidFill>
              </a:rPr>
              <a:t>SuppressWarnings</a:t>
            </a:r>
            <a:r>
              <a:rPr lang="en-US" b="1" dirty="0">
                <a:solidFill>
                  <a:srgbClr val="0070C0"/>
                </a:solidFill>
              </a:rPr>
              <a:t> annotation </a:t>
            </a:r>
            <a:r>
              <a:rPr lang="en-US" dirty="0"/>
              <a:t>because the </a:t>
            </a:r>
            <a:r>
              <a:rPr lang="en-US" dirty="0" err="1" smtClean="0"/>
              <a:t>getResultList</a:t>
            </a:r>
            <a:r>
              <a:rPr lang="en-US" dirty="0" smtClean="0"/>
              <a:t>() </a:t>
            </a:r>
            <a:r>
              <a:rPr lang="en-US" dirty="0"/>
              <a:t>method returns a raw List, and that list is assigned to a parameterized List&lt;Credentials&gt;. We want a list with the appropriate type parameter so that we can get the elements as Credentials objects</a:t>
            </a:r>
            <a:r>
              <a:rPr lang="en-US" dirty="0" smtClean="0"/>
              <a:t>.</a:t>
            </a:r>
            <a:endParaRPr lang="en-US" dirty="0"/>
          </a:p>
          <a:p>
            <a:r>
              <a:rPr lang="en-US" dirty="0"/>
              <a:t>Behind the scenes, the entity manager </a:t>
            </a:r>
            <a:endParaRPr lang="en-US" dirty="0" smtClean="0"/>
          </a:p>
          <a:p>
            <a:pPr lvl="1"/>
            <a:r>
              <a:rPr lang="en-US" dirty="0" smtClean="0"/>
              <a:t>issues </a:t>
            </a:r>
            <a:r>
              <a:rPr lang="en-US" dirty="0"/>
              <a:t>an SQL </a:t>
            </a:r>
            <a:r>
              <a:rPr lang="en-US" dirty="0" smtClean="0"/>
              <a:t>query,</a:t>
            </a:r>
          </a:p>
          <a:p>
            <a:pPr lvl="1"/>
            <a:r>
              <a:rPr lang="en-US" dirty="0" smtClean="0"/>
              <a:t>constructs </a:t>
            </a:r>
            <a:r>
              <a:rPr lang="en-US" dirty="0"/>
              <a:t>Credentials objects from the result (or finds them in its cache), </a:t>
            </a:r>
            <a:endParaRPr lang="en-US" dirty="0" smtClean="0"/>
          </a:p>
          <a:p>
            <a:pPr lvl="1"/>
            <a:r>
              <a:rPr lang="en-US" dirty="0" smtClean="0"/>
              <a:t>and </a:t>
            </a:r>
            <a:r>
              <a:rPr lang="en-US" dirty="0"/>
              <a:t>returns them in a list</a:t>
            </a:r>
            <a:r>
              <a:rPr lang="en-US" dirty="0" smtClean="0"/>
              <a:t>.</a:t>
            </a:r>
            <a:endParaRPr lang="en-US" dirty="0"/>
          </a:p>
        </p:txBody>
      </p:sp>
    </p:spTree>
    <p:extLst>
      <p:ext uri="{BB962C8B-B14F-4D97-AF65-F5344CB8AC3E}">
        <p14:creationId xmlns:p14="http://schemas.microsoft.com/office/powerpoint/2010/main" xmlns="" val="1122374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JPA in a Web Application</a:t>
            </a:r>
          </a:p>
        </p:txBody>
      </p:sp>
      <p:sp>
        <p:nvSpPr>
          <p:cNvPr id="3" name="Content Placeholder 2"/>
          <p:cNvSpPr>
            <a:spLocks noGrp="1"/>
          </p:cNvSpPr>
          <p:nvPr>
            <p:ph idx="1"/>
          </p:nvPr>
        </p:nvSpPr>
        <p:spPr>
          <a:xfrm>
            <a:off x="1162594" y="1489165"/>
            <a:ext cx="7465865" cy="5103224"/>
          </a:xfrm>
        </p:spPr>
        <p:txBody>
          <a:bodyPr>
            <a:normAutofit fontScale="62500" lnSpcReduction="20000"/>
          </a:bodyPr>
          <a:lstStyle/>
          <a:p>
            <a:r>
              <a:rPr lang="en-US" dirty="0"/>
              <a:t>When using JPA in a web application, you need to deal with two </a:t>
            </a:r>
            <a:r>
              <a:rPr lang="en-US" dirty="0" smtClean="0"/>
              <a:t>issues:</a:t>
            </a:r>
          </a:p>
          <a:p>
            <a:pPr marL="457200" lvl="1" indent="0">
              <a:buNone/>
            </a:pPr>
            <a:r>
              <a:rPr lang="en-US" dirty="0" smtClean="0"/>
              <a:t>1. Obtaining an entity manager</a:t>
            </a:r>
          </a:p>
          <a:p>
            <a:pPr marL="457200" lvl="1" indent="0">
              <a:buNone/>
            </a:pPr>
            <a:r>
              <a:rPr lang="en-US" dirty="0" smtClean="0"/>
              <a:t>2</a:t>
            </a:r>
            <a:r>
              <a:rPr lang="en-US" dirty="0"/>
              <a:t>. Handling </a:t>
            </a:r>
            <a:r>
              <a:rPr lang="en-US" dirty="0" smtClean="0"/>
              <a:t>transactions</a:t>
            </a:r>
            <a:endParaRPr lang="en-US" dirty="0"/>
          </a:p>
          <a:p>
            <a:r>
              <a:rPr lang="en-US" dirty="0" smtClean="0"/>
              <a:t>Both of </a:t>
            </a:r>
            <a:r>
              <a:rPr lang="en-US" dirty="0"/>
              <a:t>these issues are much simpler when you use an EJB session </a:t>
            </a:r>
            <a:r>
              <a:rPr lang="en-US" dirty="0" smtClean="0"/>
              <a:t>bean.</a:t>
            </a:r>
            <a:endParaRPr lang="en-US" dirty="0"/>
          </a:p>
          <a:p>
            <a:r>
              <a:rPr lang="en-US" dirty="0"/>
              <a:t>To </a:t>
            </a:r>
            <a:r>
              <a:rPr lang="en-US" dirty="0" smtClean="0"/>
              <a:t>get </a:t>
            </a:r>
            <a:r>
              <a:rPr lang="en-US" dirty="0"/>
              <a:t>an entity manager, you first obtain an entity manager factory, which the JSF implementation will inject into a managed bean. Place this annotated field into the managed bean class</a:t>
            </a:r>
            <a:r>
              <a:rPr lang="en-US" dirty="0" smtClean="0"/>
              <a:t>:</a:t>
            </a:r>
            <a:endParaRPr lang="en-US" dirty="0"/>
          </a:p>
          <a:p>
            <a:pPr marL="400050" lvl="1" indent="0">
              <a:buNone/>
            </a:pPr>
            <a:r>
              <a:rPr lang="en-US" b="1" dirty="0">
                <a:solidFill>
                  <a:srgbClr val="0070C0"/>
                </a:solidFill>
              </a:rPr>
              <a:t>@</a:t>
            </a:r>
            <a:r>
              <a:rPr lang="en-US" b="1" dirty="0" err="1">
                <a:solidFill>
                  <a:srgbClr val="0070C0"/>
                </a:solidFill>
              </a:rPr>
              <a:t>PersistenceUnit</a:t>
            </a:r>
            <a:r>
              <a:rPr lang="en-US" b="1" dirty="0">
                <a:solidFill>
                  <a:srgbClr val="0070C0"/>
                </a:solidFill>
              </a:rPr>
              <a:t>(</a:t>
            </a:r>
            <a:r>
              <a:rPr lang="en-US" b="1" dirty="0" err="1">
                <a:solidFill>
                  <a:srgbClr val="0070C0"/>
                </a:solidFill>
              </a:rPr>
              <a:t>unitName</a:t>
            </a:r>
            <a:r>
              <a:rPr lang="en-US" b="1" dirty="0">
                <a:solidFill>
                  <a:srgbClr val="0070C0"/>
                </a:solidFill>
              </a:rPr>
              <a:t>="default") private </a:t>
            </a:r>
            <a:r>
              <a:rPr lang="en-US" b="1" dirty="0" err="1">
                <a:solidFill>
                  <a:srgbClr val="0070C0"/>
                </a:solidFill>
              </a:rPr>
              <a:t>EntityManagerFactory</a:t>
            </a:r>
            <a:r>
              <a:rPr lang="en-US" b="1" dirty="0">
                <a:solidFill>
                  <a:srgbClr val="0070C0"/>
                </a:solidFill>
              </a:rPr>
              <a:t> </a:t>
            </a:r>
            <a:r>
              <a:rPr lang="en-US" b="1" dirty="0" err="1">
                <a:solidFill>
                  <a:srgbClr val="0070C0"/>
                </a:solidFill>
              </a:rPr>
              <a:t>emf</a:t>
            </a:r>
            <a:r>
              <a:rPr lang="en-US" b="1" dirty="0" smtClean="0">
                <a:solidFill>
                  <a:srgbClr val="0070C0"/>
                </a:solidFill>
              </a:rPr>
              <a:t>;</a:t>
            </a:r>
            <a:endParaRPr lang="en-US" b="1" dirty="0">
              <a:solidFill>
                <a:srgbClr val="0070C0"/>
              </a:solidFill>
            </a:endParaRPr>
          </a:p>
          <a:p>
            <a:r>
              <a:rPr lang="en-US" dirty="0"/>
              <a:t>“Persistence units” are configured in an XML </a:t>
            </a:r>
            <a:r>
              <a:rPr lang="en-US" dirty="0" smtClean="0"/>
              <a:t>file:</a:t>
            </a:r>
          </a:p>
          <a:p>
            <a:pPr marL="0" indent="0">
              <a:buNone/>
            </a:pPr>
            <a:r>
              <a:rPr lang="en-US" dirty="0" smtClean="0"/>
              <a:t>	</a:t>
            </a:r>
            <a:r>
              <a:rPr lang="en-US" dirty="0" err="1" smtClean="0"/>
              <a:t>jpa</a:t>
            </a:r>
            <a:r>
              <a:rPr lang="en-US" dirty="0" smtClean="0"/>
              <a:t>/</a:t>
            </a:r>
            <a:r>
              <a:rPr lang="en-US" dirty="0" err="1" smtClean="0"/>
              <a:t>src</a:t>
            </a:r>
            <a:r>
              <a:rPr lang="en-US" dirty="0" smtClean="0"/>
              <a:t>/java/META-INF/persistence.xml</a:t>
            </a:r>
          </a:p>
          <a:p>
            <a:r>
              <a:rPr lang="en-US" dirty="0" smtClean="0"/>
              <a:t>Each </a:t>
            </a:r>
            <a:r>
              <a:rPr lang="en-US" dirty="0"/>
              <a:t>unit has a name (here, "default"), a data source, and various configuration parameters</a:t>
            </a:r>
            <a:r>
              <a:rPr lang="en-US" dirty="0" smtClean="0"/>
              <a:t>.</a:t>
            </a:r>
            <a:endParaRPr lang="en-US" dirty="0"/>
          </a:p>
          <a:p>
            <a:r>
              <a:rPr lang="en-US" dirty="0"/>
              <a:t>You obtain an entity manager by calling</a:t>
            </a:r>
            <a:r>
              <a:rPr lang="en-US" dirty="0" smtClean="0"/>
              <a:t>: </a:t>
            </a:r>
          </a:p>
          <a:p>
            <a:r>
              <a:rPr lang="en-US" b="1" dirty="0" err="1" smtClean="0">
                <a:solidFill>
                  <a:srgbClr val="0070C0"/>
                </a:solidFill>
              </a:rPr>
              <a:t>EntityManager</a:t>
            </a:r>
            <a:r>
              <a:rPr lang="en-US" b="1" dirty="0" smtClean="0">
                <a:solidFill>
                  <a:srgbClr val="0070C0"/>
                </a:solidFill>
              </a:rPr>
              <a:t> </a:t>
            </a:r>
            <a:r>
              <a:rPr lang="en-US" b="1" dirty="0" err="1">
                <a:solidFill>
                  <a:srgbClr val="0070C0"/>
                </a:solidFill>
              </a:rPr>
              <a:t>em</a:t>
            </a:r>
            <a:r>
              <a:rPr lang="en-US" b="1" dirty="0">
                <a:solidFill>
                  <a:srgbClr val="0070C0"/>
                </a:solidFill>
              </a:rPr>
              <a:t> = </a:t>
            </a:r>
            <a:r>
              <a:rPr lang="en-US" b="1" dirty="0" err="1">
                <a:solidFill>
                  <a:srgbClr val="0070C0"/>
                </a:solidFill>
              </a:rPr>
              <a:t>emf.createEntityManager</a:t>
            </a:r>
            <a:r>
              <a:rPr lang="en-US" b="1" dirty="0" smtClean="0">
                <a:solidFill>
                  <a:srgbClr val="0070C0"/>
                </a:solidFill>
              </a:rPr>
              <a:t>();</a:t>
            </a:r>
            <a:endParaRPr lang="en-US" b="1" dirty="0">
              <a:solidFill>
                <a:srgbClr val="0070C0"/>
              </a:solidFill>
            </a:endParaRPr>
          </a:p>
          <a:p>
            <a:r>
              <a:rPr lang="en-US" dirty="0"/>
              <a:t>When you are done with the entity manager, call</a:t>
            </a:r>
            <a:r>
              <a:rPr lang="en-US" dirty="0" smtClean="0"/>
              <a:t>: </a:t>
            </a:r>
            <a:r>
              <a:rPr lang="en-US" b="1" dirty="0" err="1" smtClean="0">
                <a:solidFill>
                  <a:srgbClr val="0070C0"/>
                </a:solidFill>
              </a:rPr>
              <a:t>em.close</a:t>
            </a:r>
            <a:r>
              <a:rPr lang="en-US" b="1" dirty="0" smtClean="0">
                <a:solidFill>
                  <a:srgbClr val="0070C0"/>
                </a:solidFill>
              </a:rPr>
              <a:t>();</a:t>
            </a:r>
            <a:endParaRPr lang="en-US" b="1" dirty="0">
              <a:solidFill>
                <a:srgbClr val="0070C0"/>
              </a:solidFill>
            </a:endParaRPr>
          </a:p>
        </p:txBody>
      </p:sp>
    </p:spTree>
    <p:extLst>
      <p:ext uri="{BB962C8B-B14F-4D97-AF65-F5344CB8AC3E}">
        <p14:creationId xmlns:p14="http://schemas.microsoft.com/office/powerpoint/2010/main" xmlns="" val="2633295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lnSpcReduction="10000"/>
          </a:bodyPr>
          <a:lstStyle/>
          <a:p>
            <a:r>
              <a:rPr lang="en-US" dirty="0"/>
              <a:t>In a request scoped managed bean, you can inject an entity manager </a:t>
            </a:r>
            <a:r>
              <a:rPr lang="en-US" dirty="0" smtClean="0"/>
              <a:t>directly. </a:t>
            </a:r>
            <a:r>
              <a:rPr lang="en-US" dirty="0"/>
              <a:t>This is not feasible for other scopes because the entity manager is not </a:t>
            </a:r>
            <a:r>
              <a:rPr lang="en-US" dirty="0" err="1"/>
              <a:t>threadsafe</a:t>
            </a:r>
            <a:r>
              <a:rPr lang="en-US" dirty="0"/>
              <a:t>. However, the entity manager factory is </a:t>
            </a:r>
            <a:r>
              <a:rPr lang="en-US" dirty="0" err="1"/>
              <a:t>threadsafe</a:t>
            </a:r>
            <a:r>
              <a:rPr lang="en-US" dirty="0" smtClean="0"/>
              <a:t>.</a:t>
            </a:r>
            <a:endParaRPr lang="en-US" dirty="0"/>
          </a:p>
          <a:p>
            <a:r>
              <a:rPr lang="en-US" dirty="0"/>
              <a:t>You should wrap any work with the entity manager into a transaction. Obtain a transaction manager with the injection</a:t>
            </a:r>
            <a:r>
              <a:rPr lang="en-US" dirty="0" smtClean="0"/>
              <a:t>:</a:t>
            </a:r>
            <a:endParaRPr lang="en-US" dirty="0"/>
          </a:p>
          <a:p>
            <a:pPr marL="400050" lvl="1" indent="0">
              <a:buNone/>
            </a:pPr>
            <a:r>
              <a:rPr lang="en-US" b="1" dirty="0">
                <a:solidFill>
                  <a:srgbClr val="0070C0"/>
                </a:solidFill>
              </a:rPr>
              <a:t>@Resource private </a:t>
            </a:r>
            <a:r>
              <a:rPr lang="en-US" b="1" dirty="0" err="1">
                <a:solidFill>
                  <a:srgbClr val="0070C0"/>
                </a:solidFill>
              </a:rPr>
              <a:t>UserTransaction</a:t>
            </a:r>
            <a:r>
              <a:rPr lang="en-US" b="1" dirty="0">
                <a:solidFill>
                  <a:srgbClr val="0070C0"/>
                </a:solidFill>
              </a:rPr>
              <a:t> </a:t>
            </a:r>
            <a:r>
              <a:rPr lang="en-US" b="1" dirty="0" err="1">
                <a:solidFill>
                  <a:srgbClr val="0070C0"/>
                </a:solidFill>
              </a:rPr>
              <a:t>utx</a:t>
            </a:r>
            <a:r>
              <a:rPr lang="en-US" b="1" dirty="0" smtClean="0">
                <a:solidFill>
                  <a:srgbClr val="0070C0"/>
                </a:solidFill>
              </a:rPr>
              <a:t>;</a:t>
            </a:r>
            <a:endParaRPr lang="en-US" dirty="0"/>
          </a:p>
          <a:p>
            <a:r>
              <a:rPr lang="en-US" dirty="0"/>
              <a:t>Then use this outline:</a:t>
            </a:r>
          </a:p>
        </p:txBody>
      </p:sp>
      <p:pic>
        <p:nvPicPr>
          <p:cNvPr id="4" name="Picture 3"/>
          <p:cNvPicPr>
            <a:picLocks noChangeAspect="1"/>
          </p:cNvPicPr>
          <p:nvPr/>
        </p:nvPicPr>
        <p:blipFill>
          <a:blip r:embed="rId2" cstate="print"/>
          <a:stretch>
            <a:fillRect/>
          </a:stretch>
        </p:blipFill>
        <p:spPr>
          <a:xfrm>
            <a:off x="4257879" y="4183387"/>
            <a:ext cx="2146239" cy="2330624"/>
          </a:xfrm>
          <a:prstGeom prst="rect">
            <a:avLst/>
          </a:prstGeom>
        </p:spPr>
      </p:pic>
    </p:spTree>
    <p:extLst>
      <p:ext uri="{BB962C8B-B14F-4D97-AF65-F5344CB8AC3E}">
        <p14:creationId xmlns:p14="http://schemas.microsoft.com/office/powerpoint/2010/main" xmlns="" val="3895942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android theme">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android theme</Template>
  <TotalTime>14</TotalTime>
  <Words>3500</Words>
  <Application>Microsoft Office PowerPoint</Application>
  <PresentationFormat>全屏显示(4:3)</PresentationFormat>
  <Paragraphs>539</Paragraphs>
  <Slides>63</Slides>
  <Notes>41</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android theme</vt:lpstr>
      <vt:lpstr>Java Persistence Architecture (JPA) </vt:lpstr>
      <vt:lpstr>Using the Java Persistence Architecture</vt:lpstr>
      <vt:lpstr>A Crash Course in JPA </vt:lpstr>
      <vt:lpstr>Entity Requirements</vt:lpstr>
      <vt:lpstr>Entity Mapper</vt:lpstr>
      <vt:lpstr>JPQL</vt:lpstr>
      <vt:lpstr>Behind the Scenes</vt:lpstr>
      <vt:lpstr>Using JPA in a Web Application</vt:lpstr>
      <vt:lpstr>Transactions</vt:lpstr>
      <vt:lpstr>Directory structure of the JPA demo application</vt:lpstr>
      <vt:lpstr>jpa/src/java/com/corejsf/Credentials.java</vt:lpstr>
      <vt:lpstr>jpa/src/java/com/corejsf/UserBean.java</vt:lpstr>
      <vt:lpstr>jpa/src/java/META-INF/persistence.xml</vt:lpstr>
      <vt:lpstr>Using Managed Beans and Stateless Session Beans</vt:lpstr>
      <vt:lpstr>Stateless Session Bean</vt:lpstr>
      <vt:lpstr>Entity Objects</vt:lpstr>
      <vt:lpstr>Detached Entities</vt:lpstr>
      <vt:lpstr>slsb/src/java/com/corejsf/UserBean.java</vt:lpstr>
      <vt:lpstr>slsb/src/java/com/corejsf/CredentialsManager.java</vt:lpstr>
      <vt:lpstr>Stateful Session Beans</vt:lpstr>
      <vt:lpstr>Here is how you use a stateful session bean with JSF:  </vt:lpstr>
      <vt:lpstr>sfsb/src/java/com/corejsf/UserBean.java</vt:lpstr>
      <vt:lpstr>Persistence API</vt:lpstr>
      <vt:lpstr>Java Transaction API-JTA</vt:lpstr>
      <vt:lpstr>幻灯片 25</vt:lpstr>
      <vt:lpstr>Java Transaction API</vt:lpstr>
      <vt:lpstr>Java Transaction API</vt:lpstr>
      <vt:lpstr>Persistence API-Entities</vt:lpstr>
      <vt:lpstr>Persistence API-Entity Relationships</vt:lpstr>
      <vt:lpstr>Persistence API-Entity Relationships</vt:lpstr>
      <vt:lpstr>Example Relationships</vt:lpstr>
      <vt:lpstr>Persistence API-Entity Class</vt:lpstr>
      <vt:lpstr>Persistence API-Entity Class</vt:lpstr>
      <vt:lpstr>Persistence API-Entity Class</vt:lpstr>
      <vt:lpstr>Persistence API-Entity Class</vt:lpstr>
      <vt:lpstr>Persistence API-Entity Inheritance Strategies</vt:lpstr>
      <vt:lpstr>Persistence API-Entity Management</vt:lpstr>
      <vt:lpstr>Persistence API-Entity Management</vt:lpstr>
      <vt:lpstr>Persistence API-Persistence Units</vt:lpstr>
      <vt:lpstr>Persistence API-Entity Class</vt:lpstr>
      <vt:lpstr>Customer Table Example</vt:lpstr>
      <vt:lpstr>Customer Entity Class</vt:lpstr>
      <vt:lpstr>Customer Entity Class</vt:lpstr>
      <vt:lpstr>Customer Entity Class</vt:lpstr>
      <vt:lpstr>Customer Entity Class</vt:lpstr>
      <vt:lpstr>Customer Entity Class</vt:lpstr>
      <vt:lpstr>Customer Entity Class-xml file</vt:lpstr>
      <vt:lpstr>Customer Entity Class-xml file</vt:lpstr>
      <vt:lpstr>Customer Entity Class-xml file</vt:lpstr>
      <vt:lpstr>Customer Entity Class-xml file</vt:lpstr>
      <vt:lpstr>Customer Entity Class-xml file</vt:lpstr>
      <vt:lpstr>Customer Entity Class-A class that inserts a record</vt:lpstr>
      <vt:lpstr>Customer Entity Class-A class that inserts a record</vt:lpstr>
      <vt:lpstr>Customer Entity Class-A class that inserts a record</vt:lpstr>
      <vt:lpstr>Customer Entity Class-A class that inserts a record</vt:lpstr>
      <vt:lpstr>Customer Entity Class-finding a record</vt:lpstr>
      <vt:lpstr>Customer Entity Class-finding a record</vt:lpstr>
      <vt:lpstr>Customer Entity Class-A Composite Primary Key</vt:lpstr>
      <vt:lpstr>Customer Entity Class-A Composite Primary Key</vt:lpstr>
      <vt:lpstr>Customer Entity Class-A Composite Primary Key</vt:lpstr>
      <vt:lpstr>Customer Entity Class-A Composite Primary Key</vt:lpstr>
      <vt:lpstr>Difference Between @IdClass and @Embeddable Annotations</vt:lpstr>
      <vt:lpstr>Difference Between @IdClass and @Embeddable Annotations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3</cp:revision>
  <dcterms:created xsi:type="dcterms:W3CDTF">2019-03-27T13:16:18Z</dcterms:created>
  <dcterms:modified xsi:type="dcterms:W3CDTF">2019-03-27T13:30:55Z</dcterms:modified>
</cp:coreProperties>
</file>