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86" r:id="rId3"/>
    <p:sldId id="319" r:id="rId4"/>
    <p:sldId id="477" r:id="rId5"/>
    <p:sldId id="320" r:id="rId6"/>
    <p:sldId id="478" r:id="rId7"/>
    <p:sldId id="479" r:id="rId8"/>
    <p:sldId id="451" r:id="rId9"/>
    <p:sldId id="465" r:id="rId10"/>
    <p:sldId id="475" r:id="rId11"/>
    <p:sldId id="453" r:id="rId12"/>
    <p:sldId id="452" r:id="rId13"/>
    <p:sldId id="456" r:id="rId14"/>
    <p:sldId id="322" r:id="rId15"/>
    <p:sldId id="463" r:id="rId16"/>
    <p:sldId id="469" r:id="rId17"/>
    <p:sldId id="470" r:id="rId18"/>
    <p:sldId id="471" r:id="rId19"/>
    <p:sldId id="482" r:id="rId20"/>
    <p:sldId id="472" r:id="rId21"/>
    <p:sldId id="473" r:id="rId22"/>
    <p:sldId id="468" r:id="rId23"/>
    <p:sldId id="462" r:id="rId24"/>
    <p:sldId id="474" r:id="rId25"/>
    <p:sldId id="467" r:id="rId26"/>
    <p:sldId id="480" r:id="rId27"/>
    <p:sldId id="48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74" autoAdjust="0"/>
    <p:restoredTop sz="93077" autoAdjust="0"/>
  </p:normalViewPr>
  <p:slideViewPr>
    <p:cSldViewPr snapToGrid="0" snapToObjects="1">
      <p:cViewPr varScale="1">
        <p:scale>
          <a:sx n="86" d="100"/>
          <a:sy n="86" d="100"/>
        </p:scale>
        <p:origin x="-150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56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30767-C33D-4040-862F-88282E725569}" type="datetimeFigureOut">
              <a:rPr lang="en-GB" smtClean="0"/>
              <a:t>22/09/16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F8944B-2F97-4455-90CB-FECBCD603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36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8944B-2F97-4455-90CB-FECBCD60393F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pPr/>
              <a:t>22/09/16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pPr/>
              <a:t>22/09/16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pPr/>
              <a:t>22/09/16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pPr/>
              <a:t>22/09/16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pPr/>
              <a:t>22/09/16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pPr/>
              <a:t>22/09/16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pPr/>
              <a:t>22/09/16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pPr/>
              <a:t>22/09/16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pPr/>
              <a:t>22/09/16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pPr/>
              <a:t>22/09/16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pPr/>
              <a:t>22/09/16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pPr/>
              <a:t>22/09/16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pPr/>
              <a:t>22/09/16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pPr/>
              <a:t>22/09/16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pPr/>
              <a:t>22/09/16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Runtime Verification</a:t>
            </a:r>
            <a:br>
              <a:rPr lang="en-US" dirty="0" smtClean="0"/>
            </a:br>
            <a:r>
              <a:rPr lang="en-US" sz="4000" dirty="0" smtClean="0"/>
              <a:t>From theory to practice and back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Gordon J. Pace</a:t>
            </a:r>
          </a:p>
          <a:p>
            <a:r>
              <a:rPr lang="en-US"/>
              <a:t>(joint course design with Christian Colombo)</a:t>
            </a:r>
          </a:p>
          <a:p>
            <a:r>
              <a:rPr lang="en-US" smtClean="0"/>
              <a:t>University </a:t>
            </a:r>
            <a:r>
              <a:rPr lang="en-US" dirty="0" smtClean="0"/>
              <a:t>of Malta</a:t>
            </a:r>
          </a:p>
          <a:p>
            <a:endParaRPr lang="en-US" dirty="0" smtClean="0"/>
          </a:p>
          <a:p>
            <a:r>
              <a:rPr lang="en-US" dirty="0" smtClean="0"/>
              <a:t>July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577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01900" y="5092700"/>
            <a:ext cx="1739716" cy="304800"/>
          </a:xfrm>
          <a:prstGeom prst="rect">
            <a:avLst/>
          </a:prstGeom>
          <a:solidFill>
            <a:srgbClr val="EFDAD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62200" y="5448300"/>
            <a:ext cx="2590800" cy="304800"/>
          </a:xfrm>
          <a:prstGeom prst="rect">
            <a:avLst/>
          </a:prstGeom>
          <a:solidFill>
            <a:srgbClr val="EFDAD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Aspect-Oriented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AOP script consists of a list of </a:t>
            </a:r>
            <a:r>
              <a:rPr lang="en-US" i="1" dirty="0" err="1" smtClean="0"/>
              <a:t>pointcut</a:t>
            </a:r>
            <a:r>
              <a:rPr lang="en-US" dirty="0" smtClean="0"/>
              <a:t> and </a:t>
            </a:r>
            <a:r>
              <a:rPr lang="en-US" i="1" dirty="0" smtClean="0"/>
              <a:t>advice </a:t>
            </a:r>
            <a:r>
              <a:rPr lang="en-US" dirty="0" smtClean="0"/>
              <a:t>pairs.</a:t>
            </a:r>
          </a:p>
          <a:p>
            <a:pPr lvl="1"/>
            <a:r>
              <a:rPr lang="en-US" b="1" dirty="0" err="1" smtClean="0"/>
              <a:t>Pointcut</a:t>
            </a:r>
            <a:r>
              <a:rPr lang="en-US" b="1" dirty="0" smtClean="0"/>
              <a:t>:</a:t>
            </a:r>
            <a:r>
              <a:rPr lang="en-US" i="1" dirty="0" smtClean="0"/>
              <a:t> </a:t>
            </a:r>
            <a:r>
              <a:rPr lang="en-US" dirty="0" smtClean="0"/>
              <a:t>A rules (potentially) matching a number of </a:t>
            </a:r>
            <a:r>
              <a:rPr lang="en-US" dirty="0" err="1" smtClean="0"/>
              <a:t>joinpoints</a:t>
            </a:r>
            <a:r>
              <a:rPr lang="en-US" dirty="0" smtClean="0"/>
              <a:t> e.g. “just before method </a:t>
            </a:r>
            <a:r>
              <a:rPr lang="en-US" i="1" dirty="0" smtClean="0"/>
              <a:t>login</a:t>
            </a:r>
            <a:r>
              <a:rPr lang="en-US" dirty="0" smtClean="0"/>
              <a:t> is called”. </a:t>
            </a:r>
          </a:p>
          <a:p>
            <a:pPr lvl="1"/>
            <a:r>
              <a:rPr lang="en-US" b="1" dirty="0" smtClean="0"/>
              <a:t>Advice: </a:t>
            </a:r>
            <a:r>
              <a:rPr lang="en-US" dirty="0" smtClean="0"/>
              <a:t>Code to be executed when the program reaches the related </a:t>
            </a:r>
            <a:r>
              <a:rPr lang="en-US" dirty="0" err="1" smtClean="0"/>
              <a:t>pointcut</a:t>
            </a:r>
            <a:r>
              <a:rPr lang="en-US" dirty="0" smtClean="0"/>
              <a:t>.</a:t>
            </a:r>
            <a:endParaRPr lang="en-US" b="1" dirty="0" smtClean="0"/>
          </a:p>
          <a:p>
            <a:r>
              <a:rPr lang="en-US" b="1" dirty="0" smtClean="0"/>
              <a:t>Examples:</a:t>
            </a:r>
          </a:p>
          <a:p>
            <a:pPr marL="350838" lvl="1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before (): (* *.login(..)) { </a:t>
            </a:r>
            <a:r>
              <a:rPr lang="en-US" sz="1600" dirty="0" err="1" smtClean="0">
                <a:latin typeface="Consolas"/>
                <a:cs typeface="Consolas"/>
              </a:rPr>
              <a:t>log.add</a:t>
            </a:r>
            <a:r>
              <a:rPr lang="en-US" sz="1600" dirty="0" smtClean="0">
                <a:latin typeface="Consolas"/>
                <a:cs typeface="Consolas"/>
              </a:rPr>
              <a:t>(“Logging in”); }</a:t>
            </a:r>
          </a:p>
          <a:p>
            <a:pPr marL="350838" lvl="1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after (): (* *.</a:t>
            </a:r>
            <a:r>
              <a:rPr lang="en-US" sz="1600" dirty="0" err="1" smtClean="0">
                <a:latin typeface="Consolas"/>
                <a:cs typeface="Consolas"/>
              </a:rPr>
              <a:t>closeSession</a:t>
            </a:r>
            <a:r>
              <a:rPr lang="en-US" sz="1600" dirty="0" smtClean="0">
                <a:latin typeface="Consolas"/>
                <a:cs typeface="Consolas"/>
              </a:rPr>
              <a:t>(..)) { </a:t>
            </a:r>
            <a:r>
              <a:rPr lang="en-US" sz="1600" dirty="0" err="1" smtClean="0">
                <a:latin typeface="Consolas"/>
                <a:cs typeface="Consolas"/>
              </a:rPr>
              <a:t>resources.release</a:t>
            </a:r>
            <a:r>
              <a:rPr lang="en-US" sz="1600" dirty="0" smtClean="0">
                <a:latin typeface="Consolas"/>
                <a:cs typeface="Consolas"/>
              </a:rPr>
              <a:t>(); }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2754664" y="2900103"/>
            <a:ext cx="3172453" cy="1326961"/>
          </a:xfrm>
          <a:prstGeom prst="wedgeRoundRectCallout">
            <a:avLst>
              <a:gd name="adj1" fmla="val -45009"/>
              <a:gd name="adj2" fmla="val 11058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en-US" sz="2400" dirty="0" err="1" smtClean="0"/>
              <a:t>Pointcuts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9061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92600" y="5092700"/>
            <a:ext cx="3263900" cy="304800"/>
          </a:xfrm>
          <a:prstGeom prst="rect">
            <a:avLst/>
          </a:prstGeom>
          <a:solidFill>
            <a:srgbClr val="EFDAD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30220" y="5435600"/>
            <a:ext cx="3019979" cy="304800"/>
          </a:xfrm>
          <a:prstGeom prst="rect">
            <a:avLst/>
          </a:prstGeom>
          <a:solidFill>
            <a:srgbClr val="EFDAD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Aspect-Oriented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AOP script consists of a list of </a:t>
            </a:r>
            <a:r>
              <a:rPr lang="en-US" i="1" dirty="0" err="1" smtClean="0"/>
              <a:t>pointcut</a:t>
            </a:r>
            <a:r>
              <a:rPr lang="en-US" dirty="0" smtClean="0"/>
              <a:t> and </a:t>
            </a:r>
            <a:r>
              <a:rPr lang="en-US" i="1" dirty="0" smtClean="0"/>
              <a:t>advice </a:t>
            </a:r>
            <a:r>
              <a:rPr lang="en-US" dirty="0" smtClean="0"/>
              <a:t>pairs.</a:t>
            </a:r>
          </a:p>
          <a:p>
            <a:pPr lvl="1"/>
            <a:r>
              <a:rPr lang="en-US" b="1" dirty="0" err="1" smtClean="0"/>
              <a:t>Pointcut</a:t>
            </a:r>
            <a:r>
              <a:rPr lang="en-US" b="1" dirty="0" smtClean="0"/>
              <a:t>:</a:t>
            </a:r>
            <a:r>
              <a:rPr lang="en-US" i="1" dirty="0" smtClean="0"/>
              <a:t> </a:t>
            </a:r>
            <a:r>
              <a:rPr lang="en-US" dirty="0" smtClean="0"/>
              <a:t>A rules (potentially) matching a number of </a:t>
            </a:r>
            <a:r>
              <a:rPr lang="en-US" dirty="0" err="1" smtClean="0"/>
              <a:t>joinpoints</a:t>
            </a:r>
            <a:r>
              <a:rPr lang="en-US" dirty="0" smtClean="0"/>
              <a:t> e.g. “just before method </a:t>
            </a:r>
            <a:r>
              <a:rPr lang="en-US" i="1" dirty="0" smtClean="0"/>
              <a:t>login</a:t>
            </a:r>
            <a:r>
              <a:rPr lang="en-US" dirty="0" smtClean="0"/>
              <a:t> is called”.</a:t>
            </a:r>
          </a:p>
          <a:p>
            <a:pPr lvl="1"/>
            <a:r>
              <a:rPr lang="en-US" b="1" dirty="0" smtClean="0"/>
              <a:t>Advice: </a:t>
            </a:r>
            <a:r>
              <a:rPr lang="en-US" dirty="0" smtClean="0"/>
              <a:t>Code to be executed when the program reaches the related </a:t>
            </a:r>
            <a:r>
              <a:rPr lang="en-US" dirty="0" err="1" smtClean="0"/>
              <a:t>pointcut</a:t>
            </a:r>
            <a:r>
              <a:rPr lang="en-US" dirty="0" smtClean="0"/>
              <a:t>.</a:t>
            </a:r>
            <a:endParaRPr lang="en-US" b="1" dirty="0" smtClean="0"/>
          </a:p>
          <a:p>
            <a:r>
              <a:rPr lang="en-US" b="1" dirty="0" smtClean="0"/>
              <a:t>Examples:</a:t>
            </a:r>
          </a:p>
          <a:p>
            <a:pPr marL="350838" lvl="1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before (): (* *.login(..)) { </a:t>
            </a:r>
            <a:r>
              <a:rPr lang="en-US" sz="1600" dirty="0" err="1" smtClean="0">
                <a:latin typeface="Consolas"/>
                <a:cs typeface="Consolas"/>
              </a:rPr>
              <a:t>log.add</a:t>
            </a:r>
            <a:r>
              <a:rPr lang="en-US" sz="1600" dirty="0" smtClean="0">
                <a:latin typeface="Consolas"/>
                <a:cs typeface="Consolas"/>
              </a:rPr>
              <a:t>(“Logging in”); }</a:t>
            </a:r>
          </a:p>
          <a:p>
            <a:pPr marL="350838" lvl="1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after (): (* *.</a:t>
            </a:r>
            <a:r>
              <a:rPr lang="en-US" sz="1600" dirty="0" err="1" smtClean="0">
                <a:latin typeface="Consolas"/>
                <a:cs typeface="Consolas"/>
              </a:rPr>
              <a:t>closeSession</a:t>
            </a:r>
            <a:r>
              <a:rPr lang="en-US" sz="1600" dirty="0" smtClean="0">
                <a:latin typeface="Consolas"/>
                <a:cs typeface="Consolas"/>
              </a:rPr>
              <a:t>(..)) { </a:t>
            </a:r>
            <a:r>
              <a:rPr lang="en-US" sz="1600" dirty="0" err="1" smtClean="0">
                <a:latin typeface="Consolas"/>
                <a:cs typeface="Consolas"/>
              </a:rPr>
              <a:t>resources.release</a:t>
            </a:r>
            <a:r>
              <a:rPr lang="en-US" sz="1600" dirty="0" smtClean="0">
                <a:latin typeface="Consolas"/>
                <a:cs typeface="Consolas"/>
              </a:rPr>
              <a:t>(); }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3025622" y="2900103"/>
            <a:ext cx="2901496" cy="1326961"/>
          </a:xfrm>
          <a:prstGeom prst="wedgeRoundRectCallout">
            <a:avLst>
              <a:gd name="adj1" fmla="val 56272"/>
              <a:gd name="adj2" fmla="val 10579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en-US" sz="2400" dirty="0" smtClean="0"/>
              <a:t>Advice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1029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AOP for RV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AOP provides us with a perfect way of separating the writing of verification code from that of the system.</a:t>
            </a:r>
          </a:p>
          <a:p>
            <a:endParaRPr lang="en-US" sz="2200" b="1" dirty="0"/>
          </a:p>
          <a:p>
            <a:endParaRPr lang="en-US" sz="2200" b="1" dirty="0" smtClean="0"/>
          </a:p>
          <a:p>
            <a:endParaRPr lang="en-US" sz="2200" b="1" dirty="0"/>
          </a:p>
          <a:p>
            <a:pPr marL="0" indent="0">
              <a:buNone/>
            </a:pPr>
            <a:endParaRPr lang="en-US" sz="2200" b="1" dirty="0" smtClean="0"/>
          </a:p>
        </p:txBody>
      </p:sp>
    </p:spTree>
    <p:extLst>
      <p:ext uri="{BB962C8B-B14F-4D97-AF65-F5344CB8AC3E}">
        <p14:creationId xmlns:p14="http://schemas.microsoft.com/office/powerpoint/2010/main" val="2461543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AOP for RV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AOP provides us with a perfect way of separating the writing of verification code from that of the system.</a:t>
            </a:r>
          </a:p>
          <a:p>
            <a:r>
              <a:rPr lang="en-US" b="1" dirty="0" smtClean="0"/>
              <a:t>Example:</a:t>
            </a:r>
            <a:r>
              <a:rPr lang="en-US" dirty="0" smtClean="0"/>
              <a:t> </a:t>
            </a:r>
            <a:r>
              <a:rPr lang="en-US" i="1" dirty="0" smtClean="0"/>
              <a:t>Logging out can only occur while logged in.</a:t>
            </a:r>
          </a:p>
          <a:p>
            <a:pPr marL="350838" lvl="1" indent="0">
              <a:buNone/>
            </a:pPr>
            <a:r>
              <a:rPr lang="en-US" dirty="0" smtClean="0"/>
              <a:t>A Verification class is defined as before together with the following aspect code:</a:t>
            </a:r>
          </a:p>
          <a:p>
            <a:pPr marL="350838" lvl="1" indent="0">
              <a:buNone/>
            </a:pPr>
            <a:endParaRPr lang="en-US" dirty="0" smtClean="0"/>
          </a:p>
          <a:p>
            <a:pPr marL="350838" lvl="1" indent="0">
              <a:buNone/>
            </a:pPr>
            <a:r>
              <a:rPr lang="en-US" sz="1700" dirty="0" smtClean="0">
                <a:latin typeface="Consolas"/>
                <a:cs typeface="Consolas"/>
              </a:rPr>
              <a:t>before (): (* *.login(..)) { </a:t>
            </a:r>
            <a:r>
              <a:rPr lang="en-US" sz="1700" dirty="0" err="1" smtClean="0">
                <a:latin typeface="Consolas"/>
                <a:cs typeface="Consolas"/>
              </a:rPr>
              <a:t>Verification.setLoggedIn</a:t>
            </a:r>
            <a:r>
              <a:rPr lang="en-US" sz="1700" dirty="0" smtClean="0">
                <a:latin typeface="Consolas"/>
                <a:cs typeface="Consolas"/>
              </a:rPr>
              <a:t>(); }</a:t>
            </a:r>
          </a:p>
          <a:p>
            <a:pPr marL="350838" lvl="1" indent="0">
              <a:buNone/>
            </a:pPr>
            <a:r>
              <a:rPr lang="en-US" sz="1700" dirty="0" smtClean="0">
                <a:latin typeface="Consolas"/>
                <a:cs typeface="Consolas"/>
              </a:rPr>
              <a:t>before (): (* *.logout(..)) {</a:t>
            </a:r>
          </a:p>
          <a:p>
            <a:pPr marL="350838" lvl="1" indent="0">
              <a:buNone/>
            </a:pP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err="1" smtClean="0">
                <a:latin typeface="Consolas"/>
                <a:cs typeface="Consolas"/>
              </a:rPr>
              <a:t>Verification.assertion</a:t>
            </a:r>
            <a:r>
              <a:rPr lang="en-US" sz="1700" dirty="0" smtClean="0">
                <a:latin typeface="Consolas"/>
                <a:cs typeface="Consolas"/>
              </a:rPr>
              <a:t>(</a:t>
            </a:r>
            <a:r>
              <a:rPr lang="en-US" sz="1700" dirty="0" err="1" smtClean="0">
                <a:latin typeface="Consolas"/>
                <a:cs typeface="Consolas"/>
              </a:rPr>
              <a:t>Verification.isLoggedIn</a:t>
            </a:r>
            <a:r>
              <a:rPr lang="en-US" sz="1700" dirty="0" smtClean="0">
                <a:latin typeface="Consolas"/>
                <a:cs typeface="Consolas"/>
              </a:rPr>
              <a:t>(),“ERR”);</a:t>
            </a:r>
          </a:p>
          <a:p>
            <a:pPr marL="350838" lvl="1" indent="0">
              <a:buNone/>
            </a:pP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err="1" smtClean="0">
                <a:latin typeface="Consolas"/>
                <a:cs typeface="Consolas"/>
              </a:rPr>
              <a:t>Verification.setLoggedOut</a:t>
            </a:r>
            <a:r>
              <a:rPr lang="en-US" sz="1700" dirty="0" smtClean="0">
                <a:latin typeface="Consolas"/>
                <a:cs typeface="Consolas"/>
              </a:rPr>
              <a:t>();</a:t>
            </a:r>
          </a:p>
          <a:p>
            <a:pPr marL="350838" lvl="1" indent="0">
              <a:buNone/>
            </a:pPr>
            <a:r>
              <a:rPr lang="en-US" sz="1700" dirty="0">
                <a:latin typeface="Consolas"/>
                <a:cs typeface="Consolas"/>
              </a:rPr>
              <a:t>}</a:t>
            </a:r>
            <a:endParaRPr lang="en-US" sz="17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44681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AspectJ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AspectJ</a:t>
            </a:r>
            <a:r>
              <a:rPr lang="en-US" dirty="0" smtClean="0"/>
              <a:t> is an AOP tool for Java.</a:t>
            </a:r>
          </a:p>
          <a:p>
            <a:r>
              <a:rPr lang="en-US" dirty="0" smtClean="0"/>
              <a:t>Built as an extension to Java, allowing for general purpose aspect programming.</a:t>
            </a:r>
          </a:p>
          <a:p>
            <a:r>
              <a:rPr lang="en-US" dirty="0" smtClean="0"/>
              <a:t>Good support in Eclipse (and other IDEs/editors) – creating an </a:t>
            </a:r>
            <a:r>
              <a:rPr lang="en-US" dirty="0" err="1" smtClean="0"/>
              <a:t>AspectJ</a:t>
            </a:r>
            <a:r>
              <a:rPr lang="en-US" dirty="0" smtClean="0"/>
              <a:t> project allows for aspects to be added (in the form of </a:t>
            </a:r>
            <a:r>
              <a:rPr lang="en-US" dirty="0" smtClean="0">
                <a:latin typeface="Consolas"/>
                <a:cs typeface="Consolas"/>
              </a:rPr>
              <a:t>.</a:t>
            </a:r>
            <a:r>
              <a:rPr lang="en-US" dirty="0" err="1" smtClean="0">
                <a:latin typeface="Consolas"/>
                <a:cs typeface="Consolas"/>
              </a:rPr>
              <a:t>aj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/>
              <a:t>files) which are compiled together with the system.</a:t>
            </a:r>
          </a:p>
          <a:p>
            <a:r>
              <a:rPr lang="en-US" dirty="0" smtClean="0"/>
              <a:t>Here we will show </a:t>
            </a:r>
            <a:r>
              <a:rPr lang="en-US" dirty="0" err="1" smtClean="0"/>
              <a:t>AspectJ</a:t>
            </a:r>
            <a:r>
              <a:rPr lang="en-US" dirty="0" smtClean="0"/>
              <a:t> bare necessities to be able to use AOP for runtime verification…</a:t>
            </a:r>
          </a:p>
        </p:txBody>
      </p:sp>
    </p:spTree>
    <p:extLst>
      <p:ext uri="{BB962C8B-B14F-4D97-AF65-F5344CB8AC3E}">
        <p14:creationId xmlns:p14="http://schemas.microsoft.com/office/powerpoint/2010/main" val="206482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Programming in </a:t>
            </a:r>
            <a:r>
              <a:rPr lang="en-US" dirty="0" err="1" smtClean="0"/>
              <a:t>AspectJ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dirty="0" smtClean="0"/>
              <a:t>The anatomy of an </a:t>
            </a:r>
            <a:r>
              <a:rPr lang="en-US" sz="2200" dirty="0" err="1" smtClean="0"/>
              <a:t>AspectJ</a:t>
            </a:r>
            <a:r>
              <a:rPr lang="en-US" sz="2200" dirty="0" smtClean="0"/>
              <a:t> aspect declaration through a </a:t>
            </a:r>
            <a:r>
              <a:rPr lang="en-US" sz="2200" i="1" dirty="0" err="1" smtClean="0"/>
              <a:t>HelloWorld</a:t>
            </a:r>
            <a:r>
              <a:rPr lang="en-US" sz="2200" dirty="0" smtClean="0"/>
              <a:t> example:</a:t>
            </a:r>
          </a:p>
          <a:p>
            <a:pPr marL="350838" lvl="1" indent="0">
              <a:buNone/>
            </a:pPr>
            <a:r>
              <a:rPr lang="en-US" sz="2000" dirty="0" smtClean="0">
                <a:latin typeface="Consolas"/>
                <a:cs typeface="Consolas"/>
              </a:rPr>
              <a:t/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public aspect Properties {</a:t>
            </a:r>
          </a:p>
          <a:p>
            <a:pPr marL="350838" lvl="1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	before (): call (* *.move (..)) { </a:t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 smtClean="0">
                <a:latin typeface="Consolas"/>
                <a:cs typeface="Consolas"/>
              </a:rPr>
              <a:t>		</a:t>
            </a:r>
            <a:r>
              <a:rPr lang="en-US" sz="2000" dirty="0" err="1" smtClean="0">
                <a:latin typeface="Consolas"/>
                <a:cs typeface="Consolas"/>
              </a:rPr>
              <a:t>System.out.println</a:t>
            </a:r>
            <a:r>
              <a:rPr lang="en-US" sz="2000" dirty="0" smtClean="0">
                <a:latin typeface="Consolas"/>
                <a:cs typeface="Consolas"/>
              </a:rPr>
              <a:t>(“Hello world”);</a:t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 smtClean="0">
                <a:latin typeface="Consolas"/>
                <a:cs typeface="Consolas"/>
              </a:rPr>
              <a:t>	} </a:t>
            </a:r>
          </a:p>
          <a:p>
            <a:pPr marL="350838" lvl="1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350838" lvl="1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	after (): call (* *.move (..)) {</a:t>
            </a:r>
          </a:p>
          <a:p>
            <a:pPr marL="350838" lvl="1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	</a:t>
            </a:r>
            <a:r>
              <a:rPr lang="en-US" sz="2000" dirty="0" err="1">
                <a:latin typeface="Consolas"/>
                <a:cs typeface="Consolas"/>
              </a:rPr>
              <a:t>System.out.println</a:t>
            </a:r>
            <a:r>
              <a:rPr lang="en-US" sz="2000" dirty="0">
                <a:latin typeface="Consolas"/>
                <a:cs typeface="Consolas"/>
              </a:rPr>
              <a:t>(“Hello world”);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	} </a:t>
            </a:r>
            <a:endParaRPr lang="en-US" sz="2000" dirty="0" smtClean="0">
              <a:latin typeface="Consolas"/>
              <a:cs typeface="Consolas"/>
            </a:endParaRPr>
          </a:p>
          <a:p>
            <a:pPr marL="350838" lvl="1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  <a:endParaRPr lang="en-US" sz="20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38888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Programming in </a:t>
            </a:r>
            <a:r>
              <a:rPr lang="en-US" dirty="0" err="1" smtClean="0"/>
              <a:t>AspectJ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dirty="0" smtClean="0"/>
              <a:t>The anatomy of an </a:t>
            </a:r>
            <a:r>
              <a:rPr lang="en-US" sz="2200" dirty="0" err="1" smtClean="0"/>
              <a:t>AspectJ</a:t>
            </a:r>
            <a:r>
              <a:rPr lang="en-US" sz="2200" dirty="0" smtClean="0"/>
              <a:t> aspect declaration through a </a:t>
            </a:r>
            <a:r>
              <a:rPr lang="en-US" sz="2200" i="1" dirty="0" err="1" smtClean="0"/>
              <a:t>HelloWorld</a:t>
            </a:r>
            <a:r>
              <a:rPr lang="en-US" sz="2200" dirty="0" smtClean="0"/>
              <a:t> example:</a:t>
            </a:r>
          </a:p>
          <a:p>
            <a:pPr marL="350838" lvl="1" indent="0">
              <a:buNone/>
            </a:pPr>
            <a:r>
              <a:rPr lang="en-US" sz="2000" dirty="0" smtClean="0">
                <a:latin typeface="Consolas"/>
                <a:cs typeface="Consolas"/>
              </a:rPr>
              <a:t/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public aspect Properties {</a:t>
            </a:r>
          </a:p>
          <a:p>
            <a:pPr marL="350838" lvl="1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	before (): call (* *.move (..)) { </a:t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 smtClean="0">
                <a:latin typeface="Consolas"/>
                <a:cs typeface="Consolas"/>
              </a:rPr>
              <a:t>		</a:t>
            </a:r>
            <a:r>
              <a:rPr lang="en-US" sz="2000" dirty="0" err="1" smtClean="0">
                <a:latin typeface="Consolas"/>
                <a:cs typeface="Consolas"/>
              </a:rPr>
              <a:t>System.out.println</a:t>
            </a:r>
            <a:r>
              <a:rPr lang="en-US" sz="2000" dirty="0" smtClean="0">
                <a:latin typeface="Consolas"/>
                <a:cs typeface="Consolas"/>
              </a:rPr>
              <a:t>(“Hello world”);</a:t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 smtClean="0">
                <a:latin typeface="Consolas"/>
                <a:cs typeface="Consolas"/>
              </a:rPr>
              <a:t>	} </a:t>
            </a:r>
          </a:p>
          <a:p>
            <a:pPr marL="350838" lvl="1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350838" lvl="1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	after (): call (* *.</a:t>
            </a:r>
            <a:r>
              <a:rPr lang="en-US" sz="2000" dirty="0" err="1" smtClean="0">
                <a:latin typeface="Consolas"/>
                <a:cs typeface="Consolas"/>
              </a:rPr>
              <a:t>moveShape</a:t>
            </a:r>
            <a:r>
              <a:rPr lang="en-US" sz="2000" dirty="0" smtClean="0">
                <a:latin typeface="Consolas"/>
                <a:cs typeface="Consolas"/>
              </a:rPr>
              <a:t>(..)) {</a:t>
            </a:r>
          </a:p>
          <a:p>
            <a:pPr marL="350838" lvl="1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	</a:t>
            </a:r>
            <a:r>
              <a:rPr lang="en-US" sz="2000" dirty="0" err="1">
                <a:latin typeface="Consolas"/>
                <a:cs typeface="Consolas"/>
              </a:rPr>
              <a:t>System.out.println</a:t>
            </a:r>
            <a:r>
              <a:rPr lang="en-US" sz="2000" dirty="0">
                <a:latin typeface="Consolas"/>
                <a:cs typeface="Consolas"/>
              </a:rPr>
              <a:t>(“Hello world”);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	} </a:t>
            </a:r>
            <a:endParaRPr lang="en-US" sz="2000" dirty="0" smtClean="0">
              <a:latin typeface="Consolas"/>
              <a:cs typeface="Consolas"/>
            </a:endParaRPr>
          </a:p>
          <a:p>
            <a:pPr marL="350838" lvl="1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  <a:endParaRPr lang="en-US" sz="2000" dirty="0" smtClean="0">
              <a:latin typeface="Consolas"/>
              <a:cs typeface="Consolas"/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2885922" y="1199927"/>
            <a:ext cx="2901496" cy="1326961"/>
          </a:xfrm>
          <a:prstGeom prst="wedgeRoundRectCallout">
            <a:avLst>
              <a:gd name="adj1" fmla="val -58844"/>
              <a:gd name="adj2" fmla="val 11728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en-US" sz="2400" dirty="0" smtClean="0"/>
              <a:t>Before a method call…</a:t>
            </a:r>
            <a:endParaRPr lang="en-US" sz="24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4130522" y="3853849"/>
            <a:ext cx="2901496" cy="1326961"/>
          </a:xfrm>
          <a:prstGeom prst="wedgeRoundRectCallout">
            <a:avLst>
              <a:gd name="adj1" fmla="val -99988"/>
              <a:gd name="adj2" fmla="val 2731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en-US" sz="2400" dirty="0" smtClean="0"/>
              <a:t>After a method call…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4557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Programming in </a:t>
            </a:r>
            <a:r>
              <a:rPr lang="en-US" dirty="0" err="1" smtClean="0"/>
              <a:t>AspectJ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dirty="0" smtClean="0"/>
              <a:t>The anatomy of an </a:t>
            </a:r>
            <a:r>
              <a:rPr lang="en-US" sz="2200" dirty="0" err="1" smtClean="0"/>
              <a:t>AspectJ</a:t>
            </a:r>
            <a:r>
              <a:rPr lang="en-US" sz="2200" dirty="0" smtClean="0"/>
              <a:t> aspect declaration through a </a:t>
            </a:r>
            <a:r>
              <a:rPr lang="en-US" sz="2200" i="1" dirty="0" err="1" smtClean="0"/>
              <a:t>HelloWorld</a:t>
            </a:r>
            <a:r>
              <a:rPr lang="en-US" sz="2200" dirty="0" smtClean="0"/>
              <a:t> example:</a:t>
            </a:r>
          </a:p>
          <a:p>
            <a:pPr marL="350838" lvl="1" indent="0">
              <a:buNone/>
            </a:pPr>
            <a:r>
              <a:rPr lang="en-US" sz="2000" dirty="0" smtClean="0">
                <a:latin typeface="Consolas"/>
                <a:cs typeface="Consolas"/>
              </a:rPr>
              <a:t/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public aspect Properties {</a:t>
            </a:r>
          </a:p>
          <a:p>
            <a:pPr marL="350838" lvl="1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	before (): call (* *.move (..)) { </a:t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 smtClean="0">
                <a:latin typeface="Consolas"/>
                <a:cs typeface="Consolas"/>
              </a:rPr>
              <a:t>		</a:t>
            </a:r>
            <a:r>
              <a:rPr lang="en-US" sz="2000" dirty="0" err="1" smtClean="0">
                <a:latin typeface="Consolas"/>
                <a:cs typeface="Consolas"/>
              </a:rPr>
              <a:t>System.out.println</a:t>
            </a:r>
            <a:r>
              <a:rPr lang="en-US" sz="2000" dirty="0" smtClean="0">
                <a:latin typeface="Consolas"/>
                <a:cs typeface="Consolas"/>
              </a:rPr>
              <a:t>(“Hello world”);</a:t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 smtClean="0">
                <a:latin typeface="Consolas"/>
                <a:cs typeface="Consolas"/>
              </a:rPr>
              <a:t>	} </a:t>
            </a:r>
          </a:p>
          <a:p>
            <a:pPr marL="350838" lvl="1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350838" lvl="1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	after (): call (* *.move (..)) {</a:t>
            </a:r>
          </a:p>
          <a:p>
            <a:pPr marL="350838" lvl="1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	</a:t>
            </a:r>
            <a:r>
              <a:rPr lang="en-US" sz="2000" dirty="0" err="1">
                <a:latin typeface="Consolas"/>
                <a:cs typeface="Consolas"/>
              </a:rPr>
              <a:t>System.out.println</a:t>
            </a:r>
            <a:r>
              <a:rPr lang="en-US" sz="2000" dirty="0">
                <a:latin typeface="Consolas"/>
                <a:cs typeface="Consolas"/>
              </a:rPr>
              <a:t>(“Hello world”);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	} </a:t>
            </a:r>
            <a:endParaRPr lang="en-US" sz="2000" dirty="0" smtClean="0">
              <a:latin typeface="Consolas"/>
              <a:cs typeface="Consolas"/>
            </a:endParaRPr>
          </a:p>
          <a:p>
            <a:pPr marL="350838" lvl="1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  <a:endParaRPr lang="en-US" sz="2000" dirty="0" smtClean="0">
              <a:latin typeface="Consolas"/>
              <a:cs typeface="Consolas"/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2885922" y="1199927"/>
            <a:ext cx="2901496" cy="1326961"/>
          </a:xfrm>
          <a:prstGeom prst="wedgeRoundRectCallout">
            <a:avLst>
              <a:gd name="adj1" fmla="val -1505"/>
              <a:gd name="adj2" fmla="val 11441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en-US" sz="2400" dirty="0" smtClean="0"/>
              <a:t>Access modifiers and return type (</a:t>
            </a:r>
            <a:r>
              <a:rPr lang="en-US" sz="2400" dirty="0" smtClean="0"/>
              <a:t>or * for </a:t>
            </a:r>
            <a:r>
              <a:rPr lang="en-US" sz="2400" i="1" dirty="0" smtClean="0"/>
              <a:t>anything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5313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Programming in </a:t>
            </a:r>
            <a:r>
              <a:rPr lang="en-US" dirty="0" err="1" smtClean="0"/>
              <a:t>AspectJ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dirty="0" smtClean="0"/>
              <a:t>The anatomy of an </a:t>
            </a:r>
            <a:r>
              <a:rPr lang="en-US" sz="2200" dirty="0" err="1" smtClean="0"/>
              <a:t>AspectJ</a:t>
            </a:r>
            <a:r>
              <a:rPr lang="en-US" sz="2200" dirty="0" smtClean="0"/>
              <a:t> aspect declaration through a </a:t>
            </a:r>
            <a:r>
              <a:rPr lang="en-US" sz="2200" i="1" dirty="0" err="1" smtClean="0"/>
              <a:t>HelloWorld</a:t>
            </a:r>
            <a:r>
              <a:rPr lang="en-US" sz="2200" dirty="0" smtClean="0"/>
              <a:t> example:</a:t>
            </a:r>
          </a:p>
          <a:p>
            <a:pPr marL="350838" lvl="1" indent="0">
              <a:buNone/>
            </a:pPr>
            <a:r>
              <a:rPr lang="en-US" sz="2000" dirty="0" smtClean="0">
                <a:latin typeface="Consolas"/>
                <a:cs typeface="Consolas"/>
              </a:rPr>
              <a:t/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public aspect Properties {</a:t>
            </a:r>
          </a:p>
          <a:p>
            <a:pPr marL="350838" lvl="1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	before (): call (* *.move (..)) { </a:t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 smtClean="0">
                <a:latin typeface="Consolas"/>
                <a:cs typeface="Consolas"/>
              </a:rPr>
              <a:t>		</a:t>
            </a:r>
            <a:r>
              <a:rPr lang="en-US" sz="2000" dirty="0" err="1" smtClean="0">
                <a:latin typeface="Consolas"/>
                <a:cs typeface="Consolas"/>
              </a:rPr>
              <a:t>System.out.println</a:t>
            </a:r>
            <a:r>
              <a:rPr lang="en-US" sz="2000" dirty="0" smtClean="0">
                <a:latin typeface="Consolas"/>
                <a:cs typeface="Consolas"/>
              </a:rPr>
              <a:t>(“Hello world”);</a:t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 smtClean="0">
                <a:latin typeface="Consolas"/>
                <a:cs typeface="Consolas"/>
              </a:rPr>
              <a:t>	} </a:t>
            </a:r>
          </a:p>
          <a:p>
            <a:pPr marL="350838" lvl="1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350838" lvl="1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	after (): call (* </a:t>
            </a:r>
            <a:r>
              <a:rPr lang="en-US" sz="2000" dirty="0">
                <a:latin typeface="Consolas"/>
                <a:cs typeface="Consolas"/>
              </a:rPr>
              <a:t>*</a:t>
            </a:r>
            <a:r>
              <a:rPr lang="en-US" sz="2000" dirty="0" smtClean="0">
                <a:latin typeface="Consolas"/>
                <a:cs typeface="Consolas"/>
              </a:rPr>
              <a:t>.move (..)) {</a:t>
            </a:r>
          </a:p>
          <a:p>
            <a:pPr marL="350838" lvl="1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	</a:t>
            </a:r>
            <a:r>
              <a:rPr lang="en-US" sz="2000" dirty="0" err="1">
                <a:latin typeface="Consolas"/>
                <a:cs typeface="Consolas"/>
              </a:rPr>
              <a:t>System.out.println</a:t>
            </a:r>
            <a:r>
              <a:rPr lang="en-US" sz="2000" dirty="0">
                <a:latin typeface="Consolas"/>
                <a:cs typeface="Consolas"/>
              </a:rPr>
              <a:t>(“Hello world”);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	} </a:t>
            </a:r>
            <a:endParaRPr lang="en-US" sz="2000" dirty="0" smtClean="0">
              <a:latin typeface="Consolas"/>
              <a:cs typeface="Consolas"/>
            </a:endParaRPr>
          </a:p>
          <a:p>
            <a:pPr marL="350838" lvl="1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  <a:endParaRPr lang="en-US" sz="2000" dirty="0" smtClean="0">
              <a:latin typeface="Consolas"/>
              <a:cs typeface="Consolas"/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2845206" y="1258742"/>
            <a:ext cx="3622414" cy="1326961"/>
          </a:xfrm>
          <a:prstGeom prst="wedgeRoundRectCallout">
            <a:avLst>
              <a:gd name="adj1" fmla="val -1505"/>
              <a:gd name="adj2" fmla="val 11441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en-US" sz="2400" dirty="0" smtClean="0"/>
              <a:t>Class name </a:t>
            </a:r>
            <a:r>
              <a:rPr lang="en-US" sz="2400" dirty="0" smtClean="0"/>
              <a:t>(may use * to indicate </a:t>
            </a:r>
            <a:r>
              <a:rPr lang="en-US" sz="2400" i="1" dirty="0" smtClean="0"/>
              <a:t>any </a:t>
            </a:r>
            <a:r>
              <a:rPr lang="en-US" sz="2400" i="1" dirty="0" smtClean="0"/>
              <a:t>class</a:t>
            </a:r>
            <a:r>
              <a:rPr lang="en-US" sz="2400" dirty="0" smtClean="0"/>
              <a:t>) – may also include packages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6055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Programming in </a:t>
            </a:r>
            <a:r>
              <a:rPr lang="en-US" dirty="0" err="1" smtClean="0"/>
              <a:t>AspectJ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dirty="0" smtClean="0"/>
              <a:t>The anatomy of an </a:t>
            </a:r>
            <a:r>
              <a:rPr lang="en-US" sz="2200" dirty="0" err="1" smtClean="0"/>
              <a:t>AspectJ</a:t>
            </a:r>
            <a:r>
              <a:rPr lang="en-US" sz="2200" dirty="0" smtClean="0"/>
              <a:t> aspect declaration through a </a:t>
            </a:r>
            <a:r>
              <a:rPr lang="en-US" sz="2200" i="1" dirty="0" err="1" smtClean="0"/>
              <a:t>HelloWorld</a:t>
            </a:r>
            <a:r>
              <a:rPr lang="en-US" sz="2200" dirty="0" smtClean="0"/>
              <a:t> example:</a:t>
            </a:r>
          </a:p>
          <a:p>
            <a:pPr marL="350838" lvl="1" indent="0">
              <a:buNone/>
            </a:pPr>
            <a:r>
              <a:rPr lang="en-US" sz="2000" dirty="0" smtClean="0">
                <a:latin typeface="Consolas"/>
                <a:cs typeface="Consolas"/>
              </a:rPr>
              <a:t/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public aspect Properties {</a:t>
            </a:r>
          </a:p>
          <a:p>
            <a:pPr marL="350838" lvl="1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	before (): call (* *.move (..)) { </a:t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 smtClean="0">
                <a:latin typeface="Consolas"/>
                <a:cs typeface="Consolas"/>
              </a:rPr>
              <a:t>		</a:t>
            </a:r>
            <a:r>
              <a:rPr lang="en-US" sz="2000" dirty="0" err="1" smtClean="0">
                <a:latin typeface="Consolas"/>
                <a:cs typeface="Consolas"/>
              </a:rPr>
              <a:t>System.out.println</a:t>
            </a:r>
            <a:r>
              <a:rPr lang="en-US" sz="2000" dirty="0" smtClean="0">
                <a:latin typeface="Consolas"/>
                <a:cs typeface="Consolas"/>
              </a:rPr>
              <a:t>(“Hello world”);</a:t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 smtClean="0">
                <a:latin typeface="Consolas"/>
                <a:cs typeface="Consolas"/>
              </a:rPr>
              <a:t>	} </a:t>
            </a:r>
          </a:p>
          <a:p>
            <a:pPr marL="350838" lvl="1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350838" lvl="1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	after (): call (* </a:t>
            </a:r>
            <a:r>
              <a:rPr lang="en-US" sz="2000" dirty="0">
                <a:latin typeface="Consolas"/>
                <a:cs typeface="Consolas"/>
              </a:rPr>
              <a:t>*</a:t>
            </a:r>
            <a:r>
              <a:rPr lang="en-US" sz="2000" dirty="0" smtClean="0">
                <a:latin typeface="Consolas"/>
                <a:cs typeface="Consolas"/>
              </a:rPr>
              <a:t>.move (..)) {</a:t>
            </a:r>
          </a:p>
          <a:p>
            <a:pPr marL="350838" lvl="1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	</a:t>
            </a:r>
            <a:r>
              <a:rPr lang="en-US" sz="2000" dirty="0" err="1">
                <a:latin typeface="Consolas"/>
                <a:cs typeface="Consolas"/>
              </a:rPr>
              <a:t>System.out.println</a:t>
            </a:r>
            <a:r>
              <a:rPr lang="en-US" sz="2000" dirty="0">
                <a:latin typeface="Consolas"/>
                <a:cs typeface="Consolas"/>
              </a:rPr>
              <a:t>(“Hello world”);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	} </a:t>
            </a:r>
            <a:endParaRPr lang="en-US" sz="2000" dirty="0" smtClean="0">
              <a:latin typeface="Consolas"/>
              <a:cs typeface="Consolas"/>
            </a:endParaRPr>
          </a:p>
          <a:p>
            <a:pPr marL="350838" lvl="1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  <a:endParaRPr lang="en-US" sz="2000" dirty="0" smtClean="0">
              <a:latin typeface="Consolas"/>
              <a:cs typeface="Consolas"/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3627808" y="1265495"/>
            <a:ext cx="2901496" cy="1326961"/>
          </a:xfrm>
          <a:prstGeom prst="wedgeRoundRectCallout">
            <a:avLst>
              <a:gd name="adj1" fmla="val -1505"/>
              <a:gd name="adj2" fmla="val 11441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en-US" sz="2400" dirty="0" smtClean="0"/>
              <a:t>Method name (may use * to indicate </a:t>
            </a:r>
            <a:r>
              <a:rPr lang="en-US" sz="2400" i="1" dirty="0" smtClean="0"/>
              <a:t>any </a:t>
            </a:r>
            <a:r>
              <a:rPr lang="en-US" sz="2400" i="1" dirty="0" smtClean="0"/>
              <a:t>method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9501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04093"/>
            <a:ext cx="7342188" cy="2343907"/>
          </a:xfrm>
        </p:spPr>
        <p:txBody>
          <a:bodyPr/>
          <a:lstStyle/>
          <a:p>
            <a:r>
              <a:rPr lang="en-US" sz="4400" dirty="0" smtClean="0"/>
              <a:t>Part </a:t>
            </a:r>
            <a:r>
              <a:rPr lang="en-US" sz="4400" dirty="0" err="1" smtClean="0"/>
              <a:t>IIIb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5400" smtClean="0"/>
              <a:t>Separation </a:t>
            </a:r>
            <a:r>
              <a:rPr lang="en-US" sz="5400" dirty="0" smtClean="0"/>
              <a:t>of Concerns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78020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Programming in </a:t>
            </a:r>
            <a:r>
              <a:rPr lang="en-US" dirty="0" err="1" smtClean="0"/>
              <a:t>AspectJ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dirty="0" smtClean="0"/>
              <a:t>The anatomy of an </a:t>
            </a:r>
            <a:r>
              <a:rPr lang="en-US" sz="2200" dirty="0" err="1" smtClean="0"/>
              <a:t>AspectJ</a:t>
            </a:r>
            <a:r>
              <a:rPr lang="en-US" sz="2200" dirty="0" smtClean="0"/>
              <a:t> aspect declaration through a </a:t>
            </a:r>
            <a:r>
              <a:rPr lang="en-US" sz="2200" i="1" dirty="0" err="1" smtClean="0"/>
              <a:t>HelloWorld</a:t>
            </a:r>
            <a:r>
              <a:rPr lang="en-US" sz="2200" dirty="0" smtClean="0"/>
              <a:t> example:</a:t>
            </a:r>
          </a:p>
          <a:p>
            <a:pPr marL="350838" lvl="1" indent="0">
              <a:buNone/>
            </a:pPr>
            <a:r>
              <a:rPr lang="en-US" sz="2000" dirty="0" smtClean="0">
                <a:latin typeface="Consolas"/>
                <a:cs typeface="Consolas"/>
              </a:rPr>
              <a:t/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public aspect Properties {</a:t>
            </a:r>
          </a:p>
          <a:p>
            <a:pPr marL="350838" lvl="1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	before (): call (* *.move (..)) { </a:t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 smtClean="0">
                <a:latin typeface="Consolas"/>
                <a:cs typeface="Consolas"/>
              </a:rPr>
              <a:t>		</a:t>
            </a:r>
            <a:r>
              <a:rPr lang="en-US" sz="2000" dirty="0" err="1" smtClean="0">
                <a:latin typeface="Consolas"/>
                <a:cs typeface="Consolas"/>
              </a:rPr>
              <a:t>System.out.println</a:t>
            </a:r>
            <a:r>
              <a:rPr lang="en-US" sz="2000" dirty="0" smtClean="0">
                <a:latin typeface="Consolas"/>
                <a:cs typeface="Consolas"/>
              </a:rPr>
              <a:t>(“Hello world”);</a:t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 smtClean="0">
                <a:latin typeface="Consolas"/>
                <a:cs typeface="Consolas"/>
              </a:rPr>
              <a:t>	} </a:t>
            </a:r>
          </a:p>
          <a:p>
            <a:pPr marL="350838" lvl="1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350838" lvl="1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	after (): call (* *.move (..)) {</a:t>
            </a:r>
          </a:p>
          <a:p>
            <a:pPr marL="350838" lvl="1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	</a:t>
            </a:r>
            <a:r>
              <a:rPr lang="en-US" sz="2000" dirty="0" err="1">
                <a:latin typeface="Consolas"/>
                <a:cs typeface="Consolas"/>
              </a:rPr>
              <a:t>System.out.println</a:t>
            </a:r>
            <a:r>
              <a:rPr lang="en-US" sz="2000" dirty="0">
                <a:latin typeface="Consolas"/>
                <a:cs typeface="Consolas"/>
              </a:rPr>
              <a:t>(“Hello world”);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	} </a:t>
            </a:r>
            <a:endParaRPr lang="en-US" sz="2000" dirty="0" smtClean="0">
              <a:latin typeface="Consolas"/>
              <a:cs typeface="Consolas"/>
            </a:endParaRPr>
          </a:p>
          <a:p>
            <a:pPr marL="350838" lvl="1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  <a:endParaRPr lang="en-US" sz="2000" dirty="0" smtClean="0">
              <a:latin typeface="Consolas"/>
              <a:cs typeface="Consolas"/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2746222" y="1263427"/>
            <a:ext cx="2901496" cy="1326961"/>
          </a:xfrm>
          <a:prstGeom prst="wedgeRoundRectCallout">
            <a:avLst>
              <a:gd name="adj1" fmla="val 54084"/>
              <a:gd name="adj2" fmla="val 11823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en-US" sz="2400" dirty="0" smtClean="0"/>
              <a:t>Parameters of the method (use .. to signify </a:t>
            </a:r>
            <a:r>
              <a:rPr lang="en-US" sz="2400" i="1" dirty="0" smtClean="0"/>
              <a:t>any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0387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Programming in </a:t>
            </a:r>
            <a:r>
              <a:rPr lang="en-US" dirty="0" err="1" smtClean="0"/>
              <a:t>AspectJ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dirty="0" smtClean="0"/>
              <a:t>The anatomy of an </a:t>
            </a:r>
            <a:r>
              <a:rPr lang="en-US" sz="2200" dirty="0" err="1" smtClean="0"/>
              <a:t>AspectJ</a:t>
            </a:r>
            <a:r>
              <a:rPr lang="en-US" sz="2200" dirty="0" smtClean="0"/>
              <a:t> aspect declaration through a </a:t>
            </a:r>
            <a:r>
              <a:rPr lang="en-US" sz="2200" i="1" dirty="0" err="1" smtClean="0"/>
              <a:t>HelloWorld</a:t>
            </a:r>
            <a:r>
              <a:rPr lang="en-US" sz="2200" dirty="0" smtClean="0"/>
              <a:t> example:</a:t>
            </a:r>
          </a:p>
          <a:p>
            <a:pPr marL="350838" lvl="1" indent="0">
              <a:buNone/>
            </a:pPr>
            <a:r>
              <a:rPr lang="en-US" sz="2000" dirty="0" smtClean="0">
                <a:latin typeface="Consolas"/>
                <a:cs typeface="Consolas"/>
              </a:rPr>
              <a:t/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public aspect Properties {</a:t>
            </a:r>
          </a:p>
          <a:p>
            <a:pPr marL="350838" lvl="1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	before (): call (* *.move (..)) { </a:t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 smtClean="0">
                <a:latin typeface="Consolas"/>
                <a:cs typeface="Consolas"/>
              </a:rPr>
              <a:t>		</a:t>
            </a:r>
            <a:r>
              <a:rPr lang="en-US" sz="2000" dirty="0" err="1" smtClean="0">
                <a:latin typeface="Consolas"/>
                <a:cs typeface="Consolas"/>
              </a:rPr>
              <a:t>System.out.println</a:t>
            </a:r>
            <a:r>
              <a:rPr lang="en-US" sz="2000" dirty="0" smtClean="0">
                <a:latin typeface="Consolas"/>
                <a:cs typeface="Consolas"/>
              </a:rPr>
              <a:t>(“Hello world”);</a:t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 smtClean="0">
                <a:latin typeface="Consolas"/>
                <a:cs typeface="Consolas"/>
              </a:rPr>
              <a:t>	} </a:t>
            </a:r>
          </a:p>
          <a:p>
            <a:pPr marL="350838" lvl="1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350838" lvl="1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	after (): call (* *.move (..)) {</a:t>
            </a:r>
          </a:p>
          <a:p>
            <a:pPr marL="350838" lvl="1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	</a:t>
            </a:r>
            <a:r>
              <a:rPr lang="en-US" sz="2000" dirty="0" err="1">
                <a:latin typeface="Consolas"/>
                <a:cs typeface="Consolas"/>
              </a:rPr>
              <a:t>System.out.println</a:t>
            </a:r>
            <a:r>
              <a:rPr lang="en-US" sz="2000" dirty="0">
                <a:latin typeface="Consolas"/>
                <a:cs typeface="Consolas"/>
              </a:rPr>
              <a:t>(“Hello world”);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	} </a:t>
            </a:r>
            <a:endParaRPr lang="en-US" sz="2000" dirty="0" smtClean="0">
              <a:latin typeface="Consolas"/>
              <a:cs typeface="Consolas"/>
            </a:endParaRPr>
          </a:p>
          <a:p>
            <a:pPr marL="350838" lvl="1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  <a:endParaRPr lang="en-US" sz="2000" dirty="0" smtClean="0">
              <a:latin typeface="Consolas"/>
              <a:cs typeface="Consolas"/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3203422" y="1432020"/>
            <a:ext cx="2901496" cy="1326961"/>
          </a:xfrm>
          <a:prstGeom prst="wedgeRoundRectCallout">
            <a:avLst>
              <a:gd name="adj1" fmla="val -54467"/>
              <a:gd name="adj2" fmla="val 13068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en-US" sz="2400" dirty="0" smtClean="0"/>
              <a:t>The advice to be executed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6576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Programming in </a:t>
            </a:r>
            <a:r>
              <a:rPr lang="en-US" dirty="0" err="1" smtClean="0"/>
              <a:t>AspectJ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The </a:t>
            </a:r>
            <a:r>
              <a:rPr lang="en-US" sz="2200" i="1" dirty="0" smtClean="0"/>
              <a:t>target </a:t>
            </a:r>
            <a:r>
              <a:rPr lang="en-US" sz="2200" dirty="0" smtClean="0"/>
              <a:t>is the object </a:t>
            </a:r>
            <a:r>
              <a:rPr lang="en-US" sz="2200" dirty="0" smtClean="0"/>
              <a:t>on which </a:t>
            </a:r>
            <a:r>
              <a:rPr lang="en-US" sz="2200" dirty="0" smtClean="0"/>
              <a:t>the method captured </a:t>
            </a:r>
            <a:r>
              <a:rPr lang="en-US" sz="2200" dirty="0" smtClean="0"/>
              <a:t>is called.</a:t>
            </a:r>
            <a:endParaRPr lang="en-US" sz="2200" dirty="0" smtClean="0"/>
          </a:p>
          <a:p>
            <a:r>
              <a:rPr lang="en-US" sz="2200" dirty="0" smtClean="0"/>
              <a:t>It can be captured as follows:</a:t>
            </a:r>
            <a:br>
              <a:rPr lang="en-US" sz="2200" dirty="0" smtClean="0"/>
            </a:br>
            <a:endParaRPr lang="en-US" sz="2200" dirty="0" smtClean="0"/>
          </a:p>
          <a:p>
            <a:pPr marL="350838" lvl="1" indent="0">
              <a:spcBef>
                <a:spcPts val="200"/>
              </a:spcBef>
              <a:buNone/>
            </a:pPr>
            <a:r>
              <a:rPr lang="en-US" sz="1800" dirty="0" smtClean="0">
                <a:latin typeface="Consolas"/>
                <a:cs typeface="Consolas"/>
              </a:rPr>
              <a:t>before (</a:t>
            </a:r>
            <a:r>
              <a:rPr lang="en-US" sz="1800" dirty="0" smtClean="0">
                <a:solidFill>
                  <a:srgbClr val="FF0000"/>
                </a:solidFill>
                <a:latin typeface="Consolas"/>
                <a:cs typeface="Consolas"/>
              </a:rPr>
              <a:t>Shape x</a:t>
            </a:r>
            <a:r>
              <a:rPr lang="en-US" sz="1800" dirty="0" smtClean="0">
                <a:latin typeface="Consolas"/>
                <a:cs typeface="Consolas"/>
              </a:rPr>
              <a:t>)</a:t>
            </a:r>
            <a:r>
              <a:rPr lang="en-US" sz="1800" dirty="0">
                <a:latin typeface="Consolas"/>
                <a:cs typeface="Consolas"/>
              </a:rPr>
              <a:t>: </a:t>
            </a:r>
            <a:endParaRPr lang="en-US" sz="1800" dirty="0" smtClean="0">
              <a:latin typeface="Consolas"/>
              <a:cs typeface="Consolas"/>
            </a:endParaRPr>
          </a:p>
          <a:p>
            <a:pPr marL="350838" lvl="1" indent="0">
              <a:spcBef>
                <a:spcPts val="200"/>
              </a:spcBef>
              <a:buNone/>
            </a:pPr>
            <a:r>
              <a:rPr lang="en-US" sz="1800" dirty="0">
                <a:latin typeface="Consolas"/>
                <a:cs typeface="Consolas"/>
              </a:rPr>
              <a:t>	</a:t>
            </a:r>
            <a:r>
              <a:rPr lang="en-US" sz="1800" dirty="0" smtClean="0">
                <a:latin typeface="Consolas"/>
                <a:cs typeface="Consolas"/>
              </a:rPr>
              <a:t>call </a:t>
            </a:r>
            <a:r>
              <a:rPr lang="en-US" sz="1800" dirty="0">
                <a:latin typeface="Consolas"/>
                <a:cs typeface="Consolas"/>
              </a:rPr>
              <a:t>(* </a:t>
            </a:r>
            <a:r>
              <a:rPr lang="en-US" sz="1800" dirty="0" err="1" smtClean="0">
                <a:latin typeface="Consolas"/>
                <a:cs typeface="Consolas"/>
              </a:rPr>
              <a:t>Shape.move</a:t>
            </a:r>
            <a:r>
              <a:rPr lang="en-US" sz="1800" dirty="0" smtClean="0">
                <a:latin typeface="Consolas"/>
                <a:cs typeface="Consolas"/>
              </a:rPr>
              <a:t> (</a:t>
            </a:r>
            <a:r>
              <a:rPr lang="en-US" sz="1800" dirty="0">
                <a:latin typeface="Consolas"/>
                <a:cs typeface="Consolas"/>
              </a:rPr>
              <a:t>..)) </a:t>
            </a:r>
            <a:r>
              <a:rPr lang="en-US" sz="1800" dirty="0" smtClean="0">
                <a:solidFill>
                  <a:srgbClr val="FF0000"/>
                </a:solidFill>
                <a:latin typeface="Consolas"/>
                <a:cs typeface="Consolas"/>
              </a:rPr>
              <a:t>&amp;&amp;</a:t>
            </a:r>
          </a:p>
          <a:p>
            <a:pPr marL="350838" lvl="1" indent="0">
              <a:spcBef>
                <a:spcPts val="200"/>
              </a:spcBef>
              <a:buNone/>
            </a:pPr>
            <a:r>
              <a:rPr lang="en-US" sz="1800" dirty="0">
                <a:latin typeface="Consolas"/>
                <a:cs typeface="Consolas"/>
              </a:rPr>
              <a:t>	</a:t>
            </a:r>
            <a:r>
              <a:rPr lang="en-US" sz="1800" dirty="0" smtClean="0">
                <a:solidFill>
                  <a:srgbClr val="FF0000"/>
                </a:solidFill>
                <a:latin typeface="Consolas"/>
                <a:cs typeface="Consolas"/>
              </a:rPr>
              <a:t>target(x)</a:t>
            </a:r>
          </a:p>
          <a:p>
            <a:pPr marL="350838" lvl="1" indent="0">
              <a:spcBef>
                <a:spcPts val="200"/>
              </a:spcBef>
              <a:buNone/>
            </a:pPr>
            <a:r>
              <a:rPr lang="en-US" sz="1800" dirty="0" smtClean="0">
                <a:latin typeface="Consolas"/>
                <a:cs typeface="Consolas"/>
              </a:rPr>
              <a:t>	{</a:t>
            </a:r>
            <a:endParaRPr lang="en-US" sz="1800" dirty="0">
              <a:latin typeface="Consolas"/>
              <a:cs typeface="Consolas"/>
            </a:endParaRPr>
          </a:p>
          <a:p>
            <a:pPr marL="350838" lvl="1" indent="0">
              <a:spcBef>
                <a:spcPts val="200"/>
              </a:spcBef>
              <a:buNone/>
            </a:pPr>
            <a:r>
              <a:rPr lang="en-US" sz="1800" dirty="0">
                <a:latin typeface="Consolas"/>
                <a:cs typeface="Consolas"/>
              </a:rPr>
              <a:t>		</a:t>
            </a:r>
            <a:r>
              <a:rPr lang="en-US" sz="1800" dirty="0" err="1">
                <a:latin typeface="Consolas"/>
                <a:cs typeface="Consolas"/>
              </a:rPr>
              <a:t>System.out.println</a:t>
            </a:r>
            <a:r>
              <a:rPr lang="en-US" sz="1800" dirty="0">
                <a:latin typeface="Consolas"/>
                <a:cs typeface="Consolas"/>
              </a:rPr>
              <a:t>(“</a:t>
            </a:r>
            <a:r>
              <a:rPr lang="en-US" sz="1800" dirty="0" smtClean="0">
                <a:latin typeface="Consolas"/>
                <a:cs typeface="Consolas"/>
              </a:rPr>
              <a:t>Hello”+</a:t>
            </a:r>
            <a:r>
              <a:rPr lang="en-US" sz="1800" dirty="0" err="1" smtClean="0">
                <a:solidFill>
                  <a:srgbClr val="FF0000"/>
                </a:solidFill>
                <a:latin typeface="Consolas"/>
                <a:cs typeface="Consolas"/>
              </a:rPr>
              <a:t>x</a:t>
            </a:r>
            <a:r>
              <a:rPr lang="en-US" sz="1800" dirty="0" err="1" smtClean="0">
                <a:latin typeface="Consolas"/>
                <a:cs typeface="Consolas"/>
              </a:rPr>
              <a:t>.toString</a:t>
            </a:r>
            <a:r>
              <a:rPr lang="en-US" sz="1800" dirty="0" smtClean="0">
                <a:latin typeface="Consolas"/>
                <a:cs typeface="Consolas"/>
              </a:rPr>
              <a:t>())</a:t>
            </a:r>
            <a:r>
              <a:rPr lang="en-US" sz="1800" dirty="0">
                <a:latin typeface="Consolas"/>
                <a:cs typeface="Consolas"/>
              </a:rPr>
              <a:t>;</a:t>
            </a:r>
            <a:br>
              <a:rPr lang="en-US" sz="1800" dirty="0">
                <a:latin typeface="Consolas"/>
                <a:cs typeface="Consolas"/>
              </a:rPr>
            </a:br>
            <a:r>
              <a:rPr lang="en-US" sz="1800" dirty="0">
                <a:latin typeface="Consolas"/>
                <a:cs typeface="Consolas"/>
              </a:rPr>
              <a:t>	} </a:t>
            </a:r>
          </a:p>
          <a:p>
            <a:pPr marL="0" indent="0">
              <a:buNone/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075769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in </a:t>
            </a:r>
            <a:r>
              <a:rPr lang="en-US" dirty="0" err="1"/>
              <a:t>AspectJ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the return value:</a:t>
            </a:r>
            <a:br>
              <a:rPr lang="en-US" dirty="0" smtClean="0"/>
            </a:br>
            <a:endParaRPr lang="en-US" dirty="0" smtClean="0"/>
          </a:p>
          <a:p>
            <a:pPr marL="350838" lvl="1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after () </a:t>
            </a:r>
            <a:r>
              <a:rPr lang="en-US" sz="2000" dirty="0" smtClean="0">
                <a:solidFill>
                  <a:srgbClr val="FF0000"/>
                </a:solidFill>
                <a:latin typeface="Consolas"/>
                <a:cs typeface="Consolas"/>
              </a:rPr>
              <a:t>returning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F0000"/>
                </a:solidFill>
                <a:latin typeface="Consolas"/>
                <a:cs typeface="Consolas"/>
              </a:rPr>
              <a:t>Position p</a:t>
            </a:r>
            <a:r>
              <a:rPr lang="en-US" sz="2000" dirty="0" smtClean="0">
                <a:latin typeface="Consolas"/>
                <a:cs typeface="Consolas"/>
              </a:rPr>
              <a:t>):</a:t>
            </a:r>
          </a:p>
          <a:p>
            <a:pPr marL="350838" lvl="1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call (* *.move (..)) {</a:t>
            </a:r>
          </a:p>
          <a:p>
            <a:pPr marL="350838" lvl="1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	  </a:t>
            </a:r>
            <a:r>
              <a:rPr lang="en-US" sz="2000" dirty="0" err="1" smtClean="0">
                <a:latin typeface="Consolas"/>
                <a:cs typeface="Consolas"/>
              </a:rPr>
              <a:t>System.out.println</a:t>
            </a:r>
            <a:r>
              <a:rPr lang="en-US" sz="2000" dirty="0" smtClean="0">
                <a:latin typeface="Consolas"/>
                <a:cs typeface="Consolas"/>
              </a:rPr>
              <a:t>(“Hello ”+</a:t>
            </a:r>
            <a:r>
              <a:rPr lang="en-US" sz="2000" dirty="0" err="1" smtClean="0">
                <a:solidFill>
                  <a:srgbClr val="FF0000"/>
                </a:solidFill>
                <a:latin typeface="Consolas"/>
                <a:cs typeface="Consolas"/>
              </a:rPr>
              <a:t>p</a:t>
            </a:r>
            <a:r>
              <a:rPr lang="en-US" sz="2000" dirty="0" err="1" smtClean="0">
                <a:latin typeface="Consolas"/>
                <a:cs typeface="Consolas"/>
              </a:rPr>
              <a:t>.toString</a:t>
            </a:r>
            <a:r>
              <a:rPr lang="en-US" sz="2000" dirty="0" smtClean="0">
                <a:latin typeface="Consolas"/>
                <a:cs typeface="Consolas"/>
              </a:rPr>
              <a:t>());</a:t>
            </a:r>
          </a:p>
          <a:p>
            <a:pPr marL="350838" lvl="1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}</a:t>
            </a:r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979512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in </a:t>
            </a:r>
            <a:r>
              <a:rPr lang="en-US" dirty="0" err="1"/>
              <a:t>AspectJ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the parameters:</a:t>
            </a:r>
          </a:p>
          <a:p>
            <a:pPr marL="350838" lvl="1" indent="0">
              <a:buNone/>
            </a:pPr>
            <a:r>
              <a:rPr lang="en-US" sz="2000" dirty="0" smtClean="0">
                <a:latin typeface="Consolas"/>
                <a:cs typeface="Consolas"/>
              </a:rPr>
              <a:t/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 smtClean="0">
                <a:latin typeface="Consolas"/>
                <a:cs typeface="Consolas"/>
              </a:rPr>
              <a:t>before (</a:t>
            </a:r>
            <a:r>
              <a:rPr lang="en-US" sz="2000" dirty="0" smtClean="0">
                <a:solidFill>
                  <a:srgbClr val="FF0000"/>
                </a:solidFill>
                <a:latin typeface="Consolas"/>
                <a:cs typeface="Consolas"/>
              </a:rPr>
              <a:t>double dx, double </a:t>
            </a:r>
            <a:r>
              <a:rPr lang="en-US" sz="2000" dirty="0" err="1" smtClean="0">
                <a:solidFill>
                  <a:srgbClr val="FF0000"/>
                </a:solidFill>
                <a:latin typeface="Consolas"/>
                <a:cs typeface="Consolas"/>
              </a:rPr>
              <a:t>dy</a:t>
            </a:r>
            <a:r>
              <a:rPr lang="en-US" sz="2000" dirty="0" smtClean="0">
                <a:latin typeface="Consolas"/>
                <a:cs typeface="Consolas"/>
              </a:rPr>
              <a:t>): </a:t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 smtClean="0">
                <a:latin typeface="Consolas"/>
                <a:cs typeface="Consolas"/>
              </a:rPr>
              <a:t>	call (* *.move(..)) &amp;&amp; </a:t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 smtClean="0">
                <a:latin typeface="Consolas"/>
                <a:cs typeface="Consolas"/>
              </a:rPr>
              <a:t>	</a:t>
            </a:r>
            <a:r>
              <a:rPr lang="en-US" sz="2000" dirty="0" err="1" smtClean="0">
                <a:latin typeface="Consolas"/>
                <a:cs typeface="Consolas"/>
              </a:rPr>
              <a:t>args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err="1" smtClean="0">
                <a:solidFill>
                  <a:srgbClr val="FF0000"/>
                </a:solidFill>
                <a:latin typeface="Consolas"/>
                <a:cs typeface="Consolas"/>
              </a:rPr>
              <a:t>dx,dy</a:t>
            </a:r>
            <a:r>
              <a:rPr lang="en-US" sz="2000" dirty="0" smtClean="0">
                <a:latin typeface="Consolas"/>
                <a:cs typeface="Consolas"/>
              </a:rPr>
              <a:t>) </a:t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 smtClean="0">
                <a:latin typeface="Consolas"/>
                <a:cs typeface="Consolas"/>
              </a:rPr>
              <a:t>	{</a:t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	  </a:t>
            </a:r>
            <a:r>
              <a:rPr lang="en-US" sz="2000" dirty="0" err="1">
                <a:latin typeface="Consolas"/>
                <a:cs typeface="Consolas"/>
              </a:rPr>
              <a:t>System.out.println</a:t>
            </a:r>
            <a:r>
              <a:rPr lang="en-US" sz="2000" dirty="0" smtClean="0">
                <a:latin typeface="Consolas"/>
                <a:cs typeface="Consolas"/>
              </a:rPr>
              <a:t>(“Move ”+</a:t>
            </a:r>
            <a:r>
              <a:rPr lang="en-US" sz="2000" dirty="0" smtClean="0">
                <a:solidFill>
                  <a:srgbClr val="FF0000"/>
                </a:solidFill>
                <a:latin typeface="Consolas"/>
                <a:cs typeface="Consolas"/>
              </a:rPr>
              <a:t>dx</a:t>
            </a:r>
            <a:r>
              <a:rPr lang="en-US" sz="2000" dirty="0" smtClean="0">
                <a:latin typeface="Consolas"/>
                <a:cs typeface="Consolas"/>
              </a:rPr>
              <a:t>+“</a:t>
            </a:r>
            <a:r>
              <a:rPr lang="en-US" sz="2000" dirty="0">
                <a:latin typeface="Consolas"/>
                <a:cs typeface="Consolas"/>
              </a:rPr>
              <a:t>,</a:t>
            </a:r>
            <a:r>
              <a:rPr lang="en-US" sz="2000" dirty="0" smtClean="0">
                <a:latin typeface="Consolas"/>
                <a:cs typeface="Consolas"/>
              </a:rPr>
              <a:t>”+</a:t>
            </a:r>
            <a:r>
              <a:rPr lang="en-US" sz="2000" dirty="0" err="1" smtClean="0">
                <a:solidFill>
                  <a:srgbClr val="FF0000"/>
                </a:solidFill>
                <a:latin typeface="Consolas"/>
                <a:cs typeface="Consolas"/>
              </a:rPr>
              <a:t>dy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  <a:r>
              <a:rPr lang="en-US" sz="2000" dirty="0">
                <a:latin typeface="Consolas"/>
                <a:cs typeface="Consolas"/>
              </a:rPr>
              <a:t>;</a:t>
            </a:r>
            <a:r>
              <a:rPr lang="en-US" sz="2000" dirty="0" smtClean="0">
                <a:latin typeface="Consolas"/>
                <a:cs typeface="Consolas"/>
              </a:rPr>
              <a:t/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 smtClean="0">
                <a:latin typeface="Consolas"/>
                <a:cs typeface="Consolas"/>
              </a:rPr>
              <a:t>	</a:t>
            </a:r>
            <a:r>
              <a:rPr lang="en-US" sz="2000" dirty="0" smtClean="0"/>
              <a:t>}</a:t>
            </a:r>
          </a:p>
          <a:p>
            <a:endParaRPr lang="en-US" sz="2200" b="1" dirty="0" smtClean="0"/>
          </a:p>
        </p:txBody>
      </p:sp>
    </p:spTree>
    <p:extLst>
      <p:ext uri="{BB962C8B-B14F-4D97-AF65-F5344CB8AC3E}">
        <p14:creationId xmlns:p14="http://schemas.microsoft.com/office/powerpoint/2010/main" val="449107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in </a:t>
            </a:r>
            <a:r>
              <a:rPr lang="en-US" dirty="0" err="1"/>
              <a:t>AspectJ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dirty="0" smtClean="0"/>
              <a:t>Accessing target, method parameters and its return value:</a:t>
            </a:r>
            <a:br>
              <a:rPr lang="en-US" sz="2200" dirty="0" smtClean="0"/>
            </a:br>
            <a:endParaRPr lang="en-US" sz="2200" dirty="0" smtClean="0"/>
          </a:p>
          <a:p>
            <a:pPr marL="350838" lvl="1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after </a:t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 smtClean="0">
                <a:latin typeface="Consolas"/>
                <a:cs typeface="Consolas"/>
              </a:rPr>
              <a:t>	(Shape s, double dx, double </a:t>
            </a:r>
            <a:r>
              <a:rPr lang="en-US" sz="2000" dirty="0" err="1" smtClean="0">
                <a:latin typeface="Consolas"/>
                <a:cs typeface="Consolas"/>
              </a:rPr>
              <a:t>dy</a:t>
            </a:r>
            <a:r>
              <a:rPr lang="en-US" sz="2000" dirty="0" smtClean="0">
                <a:latin typeface="Consolas"/>
                <a:cs typeface="Consolas"/>
              </a:rPr>
              <a:t>) </a:t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 smtClean="0">
                <a:latin typeface="Consolas"/>
                <a:cs typeface="Consolas"/>
              </a:rPr>
              <a:t>	returning (Position p):</a:t>
            </a:r>
          </a:p>
          <a:p>
            <a:pPr marL="350838" lvl="1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call (* *.move(..)) &amp;&amp; </a:t>
            </a:r>
          </a:p>
          <a:p>
            <a:pPr marL="350838" lvl="1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target(s) &amp;&amp;</a:t>
            </a:r>
          </a:p>
          <a:p>
            <a:pPr marL="350838" lvl="1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err="1" smtClean="0">
                <a:latin typeface="Consolas"/>
                <a:cs typeface="Consolas"/>
              </a:rPr>
              <a:t>args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err="1" smtClean="0">
                <a:latin typeface="Consolas"/>
                <a:cs typeface="Consolas"/>
              </a:rPr>
              <a:t>dx,dy</a:t>
            </a:r>
            <a:r>
              <a:rPr lang="en-US" sz="2000" dirty="0" smtClean="0">
                <a:latin typeface="Consolas"/>
                <a:cs typeface="Consolas"/>
              </a:rPr>
              <a:t>) </a:t>
            </a:r>
          </a:p>
          <a:p>
            <a:pPr marL="350838" lvl="1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{</a:t>
            </a:r>
          </a:p>
          <a:p>
            <a:pPr marL="350838" lvl="1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		code</a:t>
            </a:r>
          </a:p>
          <a:p>
            <a:pPr marL="350838" lvl="1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7185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249089" y="2704819"/>
            <a:ext cx="4873118" cy="225033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Add the properties to </a:t>
            </a:r>
            <a:r>
              <a:rPr lang="en-US" sz="3200" dirty="0" err="1">
                <a:solidFill>
                  <a:schemeClr val="tx1"/>
                </a:solidFill>
              </a:rPr>
              <a:t>FiTS</a:t>
            </a:r>
            <a:r>
              <a:rPr lang="en-US" sz="3200" dirty="0">
                <a:solidFill>
                  <a:schemeClr val="tx1"/>
                </a:solidFill>
              </a:rPr>
              <a:t> using </a:t>
            </a:r>
            <a:r>
              <a:rPr lang="en-US" sz="3200" dirty="0" err="1">
                <a:solidFill>
                  <a:schemeClr val="tx1"/>
                </a:solidFill>
              </a:rPr>
              <a:t>AspectJ</a:t>
            </a:r>
            <a:r>
              <a:rPr lang="en-US" sz="32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4637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63189" y="2044419"/>
            <a:ext cx="4873118" cy="225033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Add the properties to </a:t>
            </a:r>
            <a:r>
              <a:rPr lang="en-US" sz="3200" dirty="0" err="1">
                <a:solidFill>
                  <a:schemeClr val="tx1"/>
                </a:solidFill>
              </a:rPr>
              <a:t>FiTS</a:t>
            </a:r>
            <a:r>
              <a:rPr lang="en-US" sz="3200" dirty="0">
                <a:solidFill>
                  <a:schemeClr val="tx1"/>
                </a:solidFill>
              </a:rPr>
              <a:t> using </a:t>
            </a:r>
            <a:r>
              <a:rPr lang="en-US" sz="3200" dirty="0" err="1">
                <a:solidFill>
                  <a:schemeClr val="tx1"/>
                </a:solidFill>
              </a:rPr>
              <a:t>AspectJ</a:t>
            </a:r>
            <a:r>
              <a:rPr lang="en-US" sz="3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199748" y="3047719"/>
            <a:ext cx="5283852" cy="260378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Run the scenarios you were given with the code to check that </a:t>
            </a:r>
            <a:r>
              <a:rPr lang="en-US" sz="3200" dirty="0" smtClean="0">
                <a:solidFill>
                  <a:schemeClr val="tx1"/>
                </a:solidFill>
              </a:rPr>
              <a:t>they run as expected.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588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Observations</a:t>
            </a:r>
            <a:br>
              <a:rPr lang="en-US" dirty="0" smtClean="0"/>
            </a:br>
            <a:r>
              <a:rPr lang="en-US" dirty="0" smtClean="0"/>
              <a:t>(A Reminder)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Adding the properties into the system code makes it difficult to separate: where does the property end and the system start.</a:t>
            </a:r>
          </a:p>
          <a:p>
            <a:r>
              <a:rPr lang="en-US" dirty="0" smtClean="0"/>
              <a:t>Some properties are not simply assertions, and may require additional logic – the code implementing this logic is also mixed with the system.</a:t>
            </a:r>
          </a:p>
          <a:p>
            <a:r>
              <a:rPr lang="en-US" dirty="0" smtClean="0"/>
              <a:t>Changes to the properties result in direct changes in the project code.</a:t>
            </a:r>
          </a:p>
          <a:p>
            <a:r>
              <a:rPr lang="en-US" dirty="0" smtClean="0"/>
              <a:t>If we want to change the mode of verification (e.g. produce logs to check offline), it will require reengineering the whole effort.</a:t>
            </a:r>
          </a:p>
        </p:txBody>
      </p:sp>
    </p:spTree>
    <p:extLst>
      <p:ext uri="{BB962C8B-B14F-4D97-AF65-F5344CB8AC3E}">
        <p14:creationId xmlns:p14="http://schemas.microsoft.com/office/powerpoint/2010/main" val="561350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Programming Concerns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http://www.tekspotlight.com/wp-content/uploads/2008/09/aop-examp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8647" y="1981200"/>
            <a:ext cx="5055553" cy="422986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Aspect-Oriented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Aspect-Oriented Programming (AOP) provides a way of addressing cross-cutting concerns in code.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Provides ways of linking with points in the code.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These positions are called </a:t>
            </a:r>
            <a:r>
              <a:rPr lang="en-US" i="1" dirty="0" err="1" smtClean="0">
                <a:solidFill>
                  <a:srgbClr val="000000"/>
                </a:solidFill>
              </a:rPr>
              <a:t>joinpoints</a:t>
            </a:r>
            <a:endParaRPr lang="en-US" i="1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Typical support for </a:t>
            </a:r>
            <a:r>
              <a:rPr lang="en-US" dirty="0" err="1" smtClean="0">
                <a:solidFill>
                  <a:srgbClr val="000000"/>
                </a:solidFill>
              </a:rPr>
              <a:t>joinpoints</a:t>
            </a:r>
            <a:r>
              <a:rPr lang="en-US" dirty="0" smtClean="0">
                <a:solidFill>
                  <a:srgbClr val="000000"/>
                </a:solidFill>
              </a:rPr>
              <a:t> such as: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Method and </a:t>
            </a:r>
            <a:r>
              <a:rPr lang="en-US" dirty="0">
                <a:solidFill>
                  <a:srgbClr val="000000"/>
                </a:solidFill>
              </a:rPr>
              <a:t>constructor execution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Method and </a:t>
            </a:r>
            <a:r>
              <a:rPr lang="en-US" dirty="0">
                <a:solidFill>
                  <a:srgbClr val="000000"/>
                </a:solidFill>
              </a:rPr>
              <a:t>constructor call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F</a:t>
            </a:r>
            <a:r>
              <a:rPr lang="en-US" dirty="0" smtClean="0">
                <a:solidFill>
                  <a:srgbClr val="000000"/>
                </a:solidFill>
              </a:rPr>
              <a:t>ield </a:t>
            </a:r>
            <a:r>
              <a:rPr lang="en-US" dirty="0">
                <a:solidFill>
                  <a:srgbClr val="000000"/>
                </a:solidFill>
              </a:rPr>
              <a:t>get </a:t>
            </a:r>
            <a:r>
              <a:rPr lang="en-US" dirty="0" smtClean="0">
                <a:solidFill>
                  <a:srgbClr val="000000"/>
                </a:solidFill>
              </a:rPr>
              <a:t>and set</a:t>
            </a:r>
            <a:endParaRPr lang="en-US" dirty="0">
              <a:solidFill>
                <a:srgbClr val="000000"/>
              </a:solidFill>
            </a:endParaRP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Exception </a:t>
            </a:r>
            <a:r>
              <a:rPr lang="en-US" dirty="0">
                <a:solidFill>
                  <a:srgbClr val="000000"/>
                </a:solidFill>
              </a:rPr>
              <a:t>handler execution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Static and </a:t>
            </a:r>
            <a:r>
              <a:rPr lang="en-US" dirty="0">
                <a:solidFill>
                  <a:srgbClr val="000000"/>
                </a:solidFill>
              </a:rPr>
              <a:t>dynamic </a:t>
            </a:r>
            <a:r>
              <a:rPr lang="en-US" dirty="0" smtClean="0">
                <a:solidFill>
                  <a:srgbClr val="000000"/>
                </a:solidFill>
              </a:rPr>
              <a:t>initialization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469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Joinpoints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718560" y="1920240"/>
            <a:ext cx="1645920" cy="746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Method execution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718560" y="5334000"/>
            <a:ext cx="1645920" cy="746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Method execution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718560" y="2773680"/>
            <a:ext cx="1645920" cy="746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Method execution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3718560" y="3627120"/>
            <a:ext cx="1645920" cy="746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Method execution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3718560" y="4465320"/>
            <a:ext cx="1645920" cy="746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Method execution</a:t>
            </a:r>
            <a:endParaRPr lang="en-GB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1371600" y="1965960"/>
            <a:ext cx="1752600" cy="1050607"/>
          </a:xfrm>
          <a:prstGeom prst="wedgeRoundRectCallout">
            <a:avLst>
              <a:gd name="adj1" fmla="val 84384"/>
              <a:gd name="adj2" fmla="val 21548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Method return/ method entry</a:t>
            </a:r>
            <a:endParaRPr lang="en-GB" dirty="0"/>
          </a:p>
        </p:txBody>
      </p:sp>
      <p:sp>
        <p:nvSpPr>
          <p:cNvPr id="12" name="Rounded Rectangular Callout 11"/>
          <p:cNvSpPr/>
          <p:nvPr/>
        </p:nvSpPr>
        <p:spPr>
          <a:xfrm flipH="1">
            <a:off x="5989320" y="3215640"/>
            <a:ext cx="1722120" cy="1050607"/>
          </a:xfrm>
          <a:prstGeom prst="wedgeRoundRectCallout">
            <a:avLst>
              <a:gd name="adj1" fmla="val 84384"/>
              <a:gd name="adj2" fmla="val 21548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Exception throw/ handling</a:t>
            </a:r>
            <a:endParaRPr lang="en-GB" dirty="0"/>
          </a:p>
        </p:txBody>
      </p:sp>
      <p:sp>
        <p:nvSpPr>
          <p:cNvPr id="15" name="Oval 14"/>
          <p:cNvSpPr/>
          <p:nvPr/>
        </p:nvSpPr>
        <p:spPr>
          <a:xfrm flipH="1">
            <a:off x="3657599" y="2575560"/>
            <a:ext cx="228600" cy="25908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 flipH="1">
            <a:off x="3657599" y="4671060"/>
            <a:ext cx="228600" cy="25908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 flipH="1">
            <a:off x="5292080" y="3789040"/>
            <a:ext cx="228600" cy="25908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 flipH="1">
            <a:off x="3657599" y="3406140"/>
            <a:ext cx="228600" cy="25908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 flipH="1">
            <a:off x="5220072" y="5157192"/>
            <a:ext cx="228600" cy="25908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ounded Rectangular Callout 19"/>
          <p:cNvSpPr/>
          <p:nvPr/>
        </p:nvSpPr>
        <p:spPr>
          <a:xfrm flipH="1">
            <a:off x="5989320" y="1616393"/>
            <a:ext cx="1722120" cy="1050607"/>
          </a:xfrm>
          <a:prstGeom prst="wedgeRoundRectCallout">
            <a:avLst>
              <a:gd name="adj1" fmla="val 96773"/>
              <a:gd name="adj2" fmla="val -30673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Class initialisation</a:t>
            </a:r>
            <a:endParaRPr lang="en-GB" dirty="0"/>
          </a:p>
        </p:txBody>
      </p:sp>
      <p:sp>
        <p:nvSpPr>
          <p:cNvPr id="21" name="Oval 20"/>
          <p:cNvSpPr/>
          <p:nvPr/>
        </p:nvSpPr>
        <p:spPr>
          <a:xfrm flipH="1">
            <a:off x="4465320" y="1616393"/>
            <a:ext cx="228600" cy="25908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 flipH="1">
            <a:off x="3604260" y="5951220"/>
            <a:ext cx="228600" cy="25908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Pointcuts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718560" y="1920240"/>
            <a:ext cx="1645920" cy="746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Method execution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718560" y="5334000"/>
            <a:ext cx="1645920" cy="746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Method execution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718560" y="2773680"/>
            <a:ext cx="1645920" cy="746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Method execution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3718560" y="3627120"/>
            <a:ext cx="1645920" cy="746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Method execution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3718560" y="4465320"/>
            <a:ext cx="1645920" cy="746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Method execution</a:t>
            </a:r>
            <a:endParaRPr lang="en-GB" dirty="0"/>
          </a:p>
        </p:txBody>
      </p:sp>
      <p:sp>
        <p:nvSpPr>
          <p:cNvPr id="12" name="Rounded Rectangular Callout 11"/>
          <p:cNvSpPr/>
          <p:nvPr/>
        </p:nvSpPr>
        <p:spPr>
          <a:xfrm flipH="1">
            <a:off x="1234440" y="3940016"/>
            <a:ext cx="1722120" cy="1050607"/>
          </a:xfrm>
          <a:prstGeom prst="wedgeRoundRectCallout">
            <a:avLst>
              <a:gd name="adj1" fmla="val -23581"/>
              <a:gd name="adj2" fmla="val -46630"/>
              <a:gd name="adj3" fmla="val 16667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Matching a pattern</a:t>
            </a:r>
            <a:endParaRPr lang="en-GB" dirty="0"/>
          </a:p>
        </p:txBody>
      </p:sp>
      <p:sp>
        <p:nvSpPr>
          <p:cNvPr id="15" name="Oval 14"/>
          <p:cNvSpPr/>
          <p:nvPr/>
        </p:nvSpPr>
        <p:spPr>
          <a:xfrm flipH="1">
            <a:off x="3657599" y="2575560"/>
            <a:ext cx="228600" cy="25908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 flipH="1">
            <a:off x="3657599" y="4671060"/>
            <a:ext cx="228600" cy="25908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 flipH="1">
            <a:off x="5292080" y="3789040"/>
            <a:ext cx="228600" cy="25908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 flipH="1">
            <a:off x="3657599" y="3406140"/>
            <a:ext cx="228600" cy="25908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 flipH="1">
            <a:off x="5220072" y="5157192"/>
            <a:ext cx="228600" cy="25908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 flipH="1">
            <a:off x="4465320" y="1616393"/>
            <a:ext cx="228600" cy="25908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 flipH="1">
            <a:off x="3604260" y="5951220"/>
            <a:ext cx="228600" cy="25908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Aspect-Oriented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AOP script consists of a list of </a:t>
            </a:r>
            <a:r>
              <a:rPr lang="en-US" i="1" dirty="0" err="1" smtClean="0"/>
              <a:t>pointcut</a:t>
            </a:r>
            <a:r>
              <a:rPr lang="en-US" dirty="0" smtClean="0"/>
              <a:t> and </a:t>
            </a:r>
            <a:r>
              <a:rPr lang="en-US" i="1" dirty="0" smtClean="0"/>
              <a:t>advice </a:t>
            </a:r>
            <a:r>
              <a:rPr lang="en-US" dirty="0" smtClean="0"/>
              <a:t>pairs.</a:t>
            </a:r>
          </a:p>
          <a:p>
            <a:pPr lvl="1"/>
            <a:r>
              <a:rPr lang="en-US" b="1" dirty="0" err="1" smtClean="0"/>
              <a:t>Pointcut</a:t>
            </a:r>
            <a:r>
              <a:rPr lang="en-US" b="1" dirty="0" smtClean="0"/>
              <a:t>:</a:t>
            </a:r>
            <a:r>
              <a:rPr lang="en-US" i="1" dirty="0" smtClean="0"/>
              <a:t> </a:t>
            </a:r>
            <a:r>
              <a:rPr lang="en-US" dirty="0" smtClean="0"/>
              <a:t>A rule (potentially) matching a number of </a:t>
            </a:r>
            <a:r>
              <a:rPr lang="en-US" dirty="0" err="1" smtClean="0"/>
              <a:t>joinpoints</a:t>
            </a:r>
            <a:r>
              <a:rPr lang="en-US" dirty="0" smtClean="0"/>
              <a:t> e.g. “just before method </a:t>
            </a:r>
            <a:r>
              <a:rPr lang="en-US" i="1" dirty="0" smtClean="0"/>
              <a:t>login</a:t>
            </a:r>
            <a:r>
              <a:rPr lang="en-US" dirty="0" smtClean="0"/>
              <a:t> is called”.</a:t>
            </a:r>
          </a:p>
          <a:p>
            <a:pPr lvl="1"/>
            <a:r>
              <a:rPr lang="en-US" b="1" dirty="0" smtClean="0"/>
              <a:t>Advice: </a:t>
            </a:r>
            <a:r>
              <a:rPr lang="en-US" dirty="0" smtClean="0"/>
              <a:t>Code to be executed when the program reaches the related </a:t>
            </a:r>
            <a:r>
              <a:rPr lang="en-US" dirty="0" err="1" smtClean="0"/>
              <a:t>pointcut</a:t>
            </a:r>
            <a:r>
              <a:rPr lang="en-US" dirty="0" smtClean="0"/>
              <a:t>.</a:t>
            </a:r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316647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AOP script consists of a list of </a:t>
            </a:r>
            <a:r>
              <a:rPr lang="en-US" i="1" dirty="0" err="1" smtClean="0"/>
              <a:t>pointcut</a:t>
            </a:r>
            <a:r>
              <a:rPr lang="en-US" dirty="0" smtClean="0"/>
              <a:t> and </a:t>
            </a:r>
            <a:r>
              <a:rPr lang="en-US" i="1" dirty="0" smtClean="0"/>
              <a:t>advice </a:t>
            </a:r>
            <a:r>
              <a:rPr lang="en-US" dirty="0" smtClean="0"/>
              <a:t>pairs.</a:t>
            </a:r>
          </a:p>
          <a:p>
            <a:pPr lvl="1"/>
            <a:r>
              <a:rPr lang="en-US" b="1" dirty="0" err="1" smtClean="0"/>
              <a:t>Pointcut</a:t>
            </a:r>
            <a:r>
              <a:rPr lang="en-US" b="1" dirty="0" smtClean="0"/>
              <a:t>:</a:t>
            </a:r>
            <a:r>
              <a:rPr lang="en-US" i="1" dirty="0" smtClean="0"/>
              <a:t> </a:t>
            </a:r>
            <a:r>
              <a:rPr lang="en-US" dirty="0" smtClean="0"/>
              <a:t>A rule (potentially) matching a number of </a:t>
            </a:r>
            <a:r>
              <a:rPr lang="en-US" dirty="0" err="1" smtClean="0"/>
              <a:t>joinpoints</a:t>
            </a:r>
            <a:r>
              <a:rPr lang="en-US" dirty="0" smtClean="0"/>
              <a:t> e.g. “just before method </a:t>
            </a:r>
            <a:r>
              <a:rPr lang="en-US" i="1" dirty="0" smtClean="0"/>
              <a:t>login</a:t>
            </a:r>
            <a:r>
              <a:rPr lang="en-US" dirty="0" smtClean="0"/>
              <a:t> is called”.</a:t>
            </a:r>
          </a:p>
          <a:p>
            <a:pPr lvl="1"/>
            <a:r>
              <a:rPr lang="en-US" b="1" dirty="0" smtClean="0"/>
              <a:t>Advice: </a:t>
            </a:r>
            <a:r>
              <a:rPr lang="en-US" dirty="0" smtClean="0"/>
              <a:t>Code to be executed when the program reaches the related </a:t>
            </a:r>
            <a:r>
              <a:rPr lang="en-US" dirty="0" err="1" smtClean="0"/>
              <a:t>pointcut</a:t>
            </a:r>
            <a:r>
              <a:rPr lang="en-US" dirty="0" smtClean="0"/>
              <a:t>.</a:t>
            </a:r>
            <a:endParaRPr lang="en-US" b="1" dirty="0" smtClean="0"/>
          </a:p>
          <a:p>
            <a:r>
              <a:rPr lang="en-US" b="1" dirty="0" smtClean="0"/>
              <a:t>Examples:</a:t>
            </a:r>
          </a:p>
          <a:p>
            <a:pPr marL="350838" lvl="1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before (): (* *.login(..)) { </a:t>
            </a:r>
            <a:r>
              <a:rPr lang="en-US" sz="1600" dirty="0" err="1" smtClean="0">
                <a:latin typeface="Consolas"/>
                <a:cs typeface="Consolas"/>
              </a:rPr>
              <a:t>log.add</a:t>
            </a:r>
            <a:r>
              <a:rPr lang="en-US" sz="1600" dirty="0" smtClean="0">
                <a:latin typeface="Consolas"/>
                <a:cs typeface="Consolas"/>
              </a:rPr>
              <a:t>(“Logging in”); }</a:t>
            </a:r>
          </a:p>
          <a:p>
            <a:pPr marL="350838" lvl="1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after (): (* *.</a:t>
            </a:r>
            <a:r>
              <a:rPr lang="en-US" sz="1600" dirty="0" err="1" smtClean="0">
                <a:latin typeface="Consolas"/>
                <a:cs typeface="Consolas"/>
              </a:rPr>
              <a:t>closeSession</a:t>
            </a:r>
            <a:r>
              <a:rPr lang="en-US" sz="1600" dirty="0" smtClean="0">
                <a:latin typeface="Consolas"/>
                <a:cs typeface="Consolas"/>
              </a:rPr>
              <a:t>(..)) { </a:t>
            </a:r>
            <a:r>
              <a:rPr lang="en-US" sz="1600" dirty="0" err="1" smtClean="0">
                <a:latin typeface="Consolas"/>
                <a:cs typeface="Consolas"/>
              </a:rPr>
              <a:t>resources.release</a:t>
            </a:r>
            <a:r>
              <a:rPr lang="en-US" sz="1600" dirty="0" smtClean="0">
                <a:latin typeface="Consolas"/>
                <a:cs typeface="Consolas"/>
              </a:rPr>
              <a:t>();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Aspect-Oriented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207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18669</TotalTime>
  <Words>1032</Words>
  <Application>Microsoft Macintosh PowerPoint</Application>
  <PresentationFormat>On-screen Show (4:3)</PresentationFormat>
  <Paragraphs>182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Capital</vt:lpstr>
      <vt:lpstr>Runtime Verification From theory to practice and back</vt:lpstr>
      <vt:lpstr>Part IIIb </vt:lpstr>
      <vt:lpstr>Some Observations (A Reminder)</vt:lpstr>
      <vt:lpstr>Programming Concerns</vt:lpstr>
      <vt:lpstr>Aspect-Oriented Programming</vt:lpstr>
      <vt:lpstr>Joinpoints</vt:lpstr>
      <vt:lpstr>Pointcuts</vt:lpstr>
      <vt:lpstr>Aspect-Oriented Programming</vt:lpstr>
      <vt:lpstr>Aspect-Oriented Programming</vt:lpstr>
      <vt:lpstr>Aspect-Oriented Programming</vt:lpstr>
      <vt:lpstr>Aspect-Oriented Programming</vt:lpstr>
      <vt:lpstr>AOP for RV</vt:lpstr>
      <vt:lpstr>AOP for RV</vt:lpstr>
      <vt:lpstr>AspectJ</vt:lpstr>
      <vt:lpstr>Programming in AspectJ</vt:lpstr>
      <vt:lpstr>Programming in AspectJ</vt:lpstr>
      <vt:lpstr>Programming in AspectJ</vt:lpstr>
      <vt:lpstr>Programming in AspectJ</vt:lpstr>
      <vt:lpstr>Programming in AspectJ</vt:lpstr>
      <vt:lpstr>Programming in AspectJ</vt:lpstr>
      <vt:lpstr>Programming in AspectJ</vt:lpstr>
      <vt:lpstr>Programming in AspectJ</vt:lpstr>
      <vt:lpstr>Programming in AspectJ</vt:lpstr>
      <vt:lpstr>Programming in AspectJ</vt:lpstr>
      <vt:lpstr>Programming in AspectJ</vt:lpstr>
      <vt:lpstr>Exercises</vt:lpstr>
      <vt:lpstr>Exercises</vt:lpstr>
    </vt:vector>
  </TitlesOfParts>
  <Company>University of Malta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Runtime Verification From theory to practice and back</dc:title>
  <dc:creator>Gordon J Pace</dc:creator>
  <cp:lastModifiedBy>Chris</cp:lastModifiedBy>
  <cp:revision>319</cp:revision>
  <dcterms:created xsi:type="dcterms:W3CDTF">2013-06-11T16:54:58Z</dcterms:created>
  <dcterms:modified xsi:type="dcterms:W3CDTF">2016-09-22T15:44:49Z</dcterms:modified>
</cp:coreProperties>
</file>