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28" r:id="rId4"/>
    <p:sldId id="336" r:id="rId5"/>
    <p:sldId id="342" r:id="rId6"/>
    <p:sldId id="337" r:id="rId7"/>
    <p:sldId id="338" r:id="rId8"/>
    <p:sldId id="343" r:id="rId9"/>
    <p:sldId id="332" r:id="rId10"/>
    <p:sldId id="334" r:id="rId11"/>
    <p:sldId id="339" r:id="rId12"/>
    <p:sldId id="340" r:id="rId13"/>
    <p:sldId id="341" r:id="rId14"/>
    <p:sldId id="344" r:id="rId15"/>
    <p:sldId id="331" r:id="rId16"/>
    <p:sldId id="353" r:id="rId17"/>
    <p:sldId id="354" r:id="rId18"/>
    <p:sldId id="355" r:id="rId19"/>
    <p:sldId id="356" r:id="rId20"/>
    <p:sldId id="358" r:id="rId21"/>
    <p:sldId id="3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4" autoAdjust="0"/>
    <p:restoredTop sz="94710" autoAdjust="0"/>
  </p:normalViewPr>
  <p:slideViewPr>
    <p:cSldViewPr snapToGrid="0" snapToObjects="1">
      <p:cViewPr>
        <p:scale>
          <a:sx n="75" d="100"/>
          <a:sy n="75" d="100"/>
        </p:scale>
        <p:origin x="-4984" y="-1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22/01/2014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sz="4000" dirty="0" smtClean="0"/>
              <a:t>From theory to practice and 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Gordon J. Pace</a:t>
            </a:r>
          </a:p>
          <a:p>
            <a:r>
              <a:rPr lang="en-US"/>
              <a:t>(joint course design with Christian Colombo)</a:t>
            </a:r>
          </a:p>
          <a:p>
            <a:r>
              <a:rPr lang="en-US" smtClean="0"/>
              <a:t>University </a:t>
            </a:r>
            <a:r>
              <a:rPr lang="en-US" dirty="0" smtClean="0"/>
              <a:t>of Malta</a:t>
            </a:r>
          </a:p>
          <a:p>
            <a:endParaRPr lang="en-US" dirty="0" smtClean="0"/>
          </a:p>
          <a:p>
            <a:r>
              <a:rPr lang="en-US" dirty="0" smtClean="0"/>
              <a:t>July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State Automata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S1 &gt;&gt;&gt; </a:t>
            </a:r>
            <a:r>
              <a:rPr lang="en-US" dirty="0" smtClean="0">
                <a:latin typeface="Consolas"/>
                <a:cs typeface="Consolas"/>
              </a:rPr>
              <a:t>event |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 -&gt; action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&gt;&gt;&gt; S2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becomes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before (): call(* event(..))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monitor.getState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()==S1 &amp;&amp;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monitor.setState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S2);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action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4526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worth noting that some of the state may still be explicitly encoded: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43942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43815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415108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4902201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3886200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414383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381500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37719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51783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4100" y="2849939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 ||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encrypted.contains</a:t>
            </a:r>
            <a:r>
              <a:rPr lang="en-US" dirty="0" smtClean="0">
                <a:latin typeface="Consolas"/>
                <a:cs typeface="Consolas"/>
              </a:rPr>
              <a:t>(f)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Freeform 14"/>
          <p:cNvSpPr/>
          <p:nvPr/>
        </p:nvSpPr>
        <p:spPr>
          <a:xfrm rot="7455194">
            <a:off x="4828044" y="4684616"/>
            <a:ext cx="342436" cy="6622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94054" y="5329600"/>
            <a:ext cx="315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encrypt(f)</a:t>
            </a:r>
          </a:p>
          <a:p>
            <a:r>
              <a:rPr lang="en-US" dirty="0" smtClean="0">
                <a:latin typeface="Consolas"/>
                <a:cs typeface="Consolas"/>
              </a:rPr>
              <a:t>  | !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encrypted.add</a:t>
            </a:r>
            <a:r>
              <a:rPr lang="en-US" dirty="0" smtClean="0">
                <a:latin typeface="Consolas"/>
                <a:cs typeface="Consolas"/>
              </a:rPr>
              <a:t>(f)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963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worth noting that some of the state may still be explicitly encoded: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43942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43815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415108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4902201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3886200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414383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381500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37719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51783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4100" y="2849939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 ||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encrypted.contains</a:t>
            </a:r>
            <a:r>
              <a:rPr lang="en-US" dirty="0" smtClean="0">
                <a:latin typeface="Consolas"/>
                <a:cs typeface="Consolas"/>
              </a:rPr>
              <a:t>(f)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Freeform 14"/>
          <p:cNvSpPr/>
          <p:nvPr/>
        </p:nvSpPr>
        <p:spPr>
          <a:xfrm rot="7455194">
            <a:off x="4828044" y="4684616"/>
            <a:ext cx="342436" cy="6622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94054" y="5329600"/>
            <a:ext cx="315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encrypt(f)</a:t>
            </a:r>
          </a:p>
          <a:p>
            <a:r>
              <a:rPr lang="en-US" dirty="0" smtClean="0">
                <a:latin typeface="Consolas"/>
                <a:cs typeface="Consolas"/>
              </a:rPr>
              <a:t>  | !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encrypted.add</a:t>
            </a:r>
            <a:r>
              <a:rPr lang="en-US" dirty="0" smtClean="0">
                <a:latin typeface="Consolas"/>
                <a:cs typeface="Consolas"/>
              </a:rPr>
              <a:t>(f)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60600" y="2665968"/>
            <a:ext cx="5143500" cy="276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gain of using this approach depends on how much of the property state can be encoded in the state of the automaton.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4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8100" y="3985399"/>
            <a:ext cx="6553200" cy="2517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17701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Many properties are universally quantified over instances of a class.</a:t>
            </a:r>
          </a:p>
          <a:p>
            <a:r>
              <a:rPr lang="en-US" dirty="0" smtClean="0"/>
              <a:t>The automaton would have to be replicated for each instance of an object: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52324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52197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498928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5740401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4724400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498203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5219700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46101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60165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u.login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0801" y="3980934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u.transfer</a:t>
            </a:r>
            <a:r>
              <a:rPr lang="en-US" dirty="0" smtClean="0">
                <a:latin typeface="Consolas"/>
                <a:cs typeface="Consolas"/>
              </a:rPr>
              <a:t>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1104" y="4008398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foreach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(User u)</a:t>
            </a:r>
            <a:endParaRPr lang="en-US" sz="2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96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1104" y="1784807"/>
            <a:ext cx="6553200" cy="2517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4584700"/>
            <a:ext cx="7345363" cy="177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foreach</a:t>
            </a:r>
            <a:r>
              <a:rPr lang="en-US" dirty="0" smtClean="0">
                <a:latin typeface="Consolas"/>
                <a:cs typeface="Consolas"/>
              </a:rPr>
              <a:t> target (User u)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LO </a:t>
            </a:r>
            <a:r>
              <a:rPr lang="en-US" dirty="0">
                <a:latin typeface="Consolas"/>
                <a:cs typeface="Consolas"/>
              </a:rPr>
              <a:t>&gt;&gt;&gt; </a:t>
            </a:r>
            <a:r>
              <a:rPr lang="en-US" dirty="0" err="1" smtClean="0">
                <a:latin typeface="Consolas"/>
                <a:cs typeface="Consolas"/>
              </a:rPr>
              <a:t>u.login</a:t>
            </a:r>
            <a:r>
              <a:rPr lang="en-US" dirty="0">
                <a:latin typeface="Consolas"/>
                <a:cs typeface="Consolas"/>
              </a:rPr>
              <a:t>() &gt;&gt;&gt; LI;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LI &gt;&gt;&gt; </a:t>
            </a:r>
            <a:r>
              <a:rPr lang="en-US" dirty="0" err="1" smtClean="0">
                <a:latin typeface="Consolas"/>
                <a:cs typeface="Consolas"/>
              </a:rPr>
              <a:t>u.logout</a:t>
            </a:r>
            <a:r>
              <a:rPr lang="en-US" dirty="0">
                <a:latin typeface="Consolas"/>
                <a:cs typeface="Consolas"/>
              </a:rPr>
              <a:t>() &gt;&gt;&gt; LO;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LO </a:t>
            </a:r>
            <a:r>
              <a:rPr lang="en-US" dirty="0">
                <a:latin typeface="Consolas"/>
                <a:cs typeface="Consolas"/>
              </a:rPr>
              <a:t>&gt;&gt;</a:t>
            </a:r>
            <a:r>
              <a:rPr lang="en-US" dirty="0" smtClean="0">
                <a:latin typeface="Consolas"/>
                <a:cs typeface="Consolas"/>
              </a:rPr>
              <a:t>&gt; ... &gt;</a:t>
            </a:r>
            <a:r>
              <a:rPr lang="en-US" dirty="0"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BAD[“Cannot transfer”];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19104" y="3031808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2904" y="3019108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01704" y="2788695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301704" y="3539809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7058" y="2523808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40104" y="2781438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4804" y="3019108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7804" y="2409508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4003" y="381597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u.login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3805" y="1780342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u.transfer</a:t>
            </a:r>
            <a:r>
              <a:rPr lang="en-US" dirty="0" smtClean="0">
                <a:latin typeface="Consolas"/>
                <a:cs typeface="Consolas"/>
              </a:rPr>
              <a:t>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4108" y="1807806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foreach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(User u)</a:t>
            </a:r>
            <a:endParaRPr lang="en-US" sz="2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426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foreach</a:t>
            </a:r>
            <a:r>
              <a:rPr lang="en-US" dirty="0" smtClean="0">
                <a:latin typeface="Consolas"/>
                <a:cs typeface="Consolas"/>
              </a:rPr>
              <a:t> target (Type t)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S1 &gt;&gt;&gt; event |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 -&gt; action &gt;&gt;&gt; S2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 smtClean="0"/>
              <a:t>becomes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before (Type t): call(* event(..)) &amp;&amp; target(t)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if (!</a:t>
            </a:r>
            <a:r>
              <a:rPr lang="en-US" dirty="0" err="1" smtClean="0">
                <a:latin typeface="Consolas"/>
                <a:cs typeface="Consolas"/>
              </a:rPr>
              <a:t>monitor.containsTarget</a:t>
            </a:r>
            <a:r>
              <a:rPr lang="en-US" dirty="0" smtClean="0">
                <a:latin typeface="Consolas"/>
                <a:cs typeface="Consolas"/>
              </a:rPr>
              <a:t>(t))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monitor.addTarget</a:t>
            </a:r>
            <a:r>
              <a:rPr lang="en-US" dirty="0" smtClean="0">
                <a:latin typeface="Consolas"/>
                <a:cs typeface="Consolas"/>
              </a:rPr>
              <a:t>(new Monitor());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if (</a:t>
            </a:r>
            <a:r>
              <a:rPr lang="en-US" dirty="0" err="1" smtClean="0">
                <a:latin typeface="Consolas"/>
                <a:cs typeface="Consolas"/>
              </a:rPr>
              <a:t>monitor.getTarget</a:t>
            </a:r>
            <a:r>
              <a:rPr lang="en-US" dirty="0" smtClean="0">
                <a:latin typeface="Consolas"/>
                <a:cs typeface="Consolas"/>
              </a:rPr>
              <a:t>(t).</a:t>
            </a:r>
            <a:r>
              <a:rPr lang="en-US" dirty="0" err="1" smtClean="0">
                <a:latin typeface="Consolas"/>
                <a:cs typeface="Consolas"/>
              </a:rPr>
              <a:t>getState</a:t>
            </a:r>
            <a:r>
              <a:rPr lang="en-US" dirty="0" smtClean="0">
                <a:latin typeface="Consolas"/>
                <a:cs typeface="Consolas"/>
              </a:rPr>
              <a:t>()==S1 &amp;&amp;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monitor.getTarget</a:t>
            </a:r>
            <a:r>
              <a:rPr lang="en-US" dirty="0">
                <a:latin typeface="Consolas"/>
                <a:cs typeface="Consolas"/>
              </a:rPr>
              <a:t>(t)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putState</a:t>
            </a:r>
            <a:r>
              <a:rPr lang="en-US" dirty="0" smtClean="0">
                <a:latin typeface="Consolas"/>
                <a:cs typeface="Consolas"/>
              </a:rPr>
              <a:t>(S2);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action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563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method </a:t>
            </a:r>
            <a:r>
              <a:rPr lang="en-US" dirty="0" err="1" smtClean="0">
                <a:latin typeface="Consolas"/>
                <a:cs typeface="Consolas"/>
              </a:rPr>
              <a:t>toAspectJ</a:t>
            </a:r>
            <a:r>
              <a:rPr lang="en-US" dirty="0"/>
              <a:t> </a:t>
            </a:r>
            <a:r>
              <a:rPr lang="en-US" dirty="0" smtClean="0"/>
              <a:t>to the classes </a:t>
            </a:r>
            <a:r>
              <a:rPr lang="en-US" dirty="0" smtClean="0">
                <a:latin typeface="Consolas"/>
                <a:cs typeface="Consolas"/>
              </a:rPr>
              <a:t>Transition </a:t>
            </a:r>
            <a:r>
              <a:rPr lang="en-US" dirty="0" smtClean="0"/>
              <a:t>and </a:t>
            </a:r>
            <a:r>
              <a:rPr lang="en-US" dirty="0" smtClean="0">
                <a:latin typeface="Consolas"/>
                <a:cs typeface="Consolas"/>
              </a:rPr>
              <a:t>Automaton</a:t>
            </a:r>
            <a:r>
              <a:rPr lang="en-US" dirty="0" smtClean="0"/>
              <a:t>, which return </a:t>
            </a:r>
            <a:r>
              <a:rPr lang="en-US" dirty="0" err="1" smtClean="0"/>
              <a:t>AspectJ</a:t>
            </a:r>
            <a:r>
              <a:rPr lang="en-US" dirty="0" smtClean="0"/>
              <a:t> source code (as a string) implementing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Rewrite the specification of </a:t>
            </a:r>
            <a:r>
              <a:rPr lang="en-US" dirty="0" err="1" smtClean="0">
                <a:latin typeface="Arial"/>
                <a:cs typeface="Arial"/>
              </a:rPr>
              <a:t>FiTS</a:t>
            </a:r>
            <a:r>
              <a:rPr lang="en-US" dirty="0" smtClean="0"/>
              <a:t> using Automata.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your translator on the specification to obtain an </a:t>
            </a:r>
            <a:r>
              <a:rPr lang="en-US" dirty="0" err="1" smtClean="0"/>
              <a:t>AspectJ</a:t>
            </a:r>
            <a:r>
              <a:rPr lang="en-US" dirty="0" smtClean="0"/>
              <a:t> script which you can compile with </a:t>
            </a:r>
            <a:r>
              <a:rPr lang="en-US" dirty="0" err="1" smtClean="0">
                <a:latin typeface="Arial"/>
                <a:cs typeface="Arial"/>
              </a:rPr>
              <a:t>FiTS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Rerun the scenarios to check that you get the same results as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597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VERIFICATIONCODE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public class Verification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public static Boolean </a:t>
            </a:r>
            <a:r>
              <a:rPr lang="en-US" dirty="0" err="1" smtClean="0">
                <a:latin typeface="Consolas"/>
                <a:cs typeface="Consolas"/>
              </a:rPr>
              <a:t>a_happened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public static void fail(String 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(“ERROR: ”+s);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public static void </a:t>
            </a:r>
            <a:r>
              <a:rPr lang="en-US" dirty="0" err="1" smtClean="0">
                <a:latin typeface="Consolas"/>
                <a:cs typeface="Consolas"/>
              </a:rPr>
              <a:t>initialiseVerification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a_happened</a:t>
            </a:r>
            <a:r>
              <a:rPr lang="en-US" dirty="0" smtClean="0">
                <a:latin typeface="Consolas"/>
                <a:cs typeface="Consolas"/>
              </a:rPr>
              <a:t> 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PRELUDE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package fits;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AUTOMATA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//P1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property starting Start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  Start &gt;&gt;&gt;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    *.</a:t>
            </a:r>
            <a:r>
              <a:rPr lang="en-US" dirty="0" err="1" smtClean="0">
                <a:latin typeface="Consolas"/>
                <a:cs typeface="Consolas"/>
              </a:rPr>
              <a:t>makeGoldUser</a:t>
            </a:r>
            <a:r>
              <a:rPr lang="en-US" dirty="0" smtClean="0">
                <a:latin typeface="Consolas"/>
                <a:cs typeface="Consolas"/>
              </a:rPr>
              <a:t>(..) target (</a:t>
            </a:r>
            <a:r>
              <a:rPr lang="en-US" dirty="0" err="1" smtClean="0">
                <a:latin typeface="Consolas"/>
                <a:cs typeface="Consolas"/>
              </a:rPr>
              <a:t>UserInfo</a:t>
            </a:r>
            <a:r>
              <a:rPr lang="en-US" dirty="0" smtClean="0">
                <a:latin typeface="Consolas"/>
                <a:cs typeface="Consolas"/>
              </a:rPr>
              <a:t> u)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      |  !(</a:t>
            </a:r>
            <a:r>
              <a:rPr lang="en-US" dirty="0" err="1" smtClean="0">
                <a:latin typeface="Consolas"/>
                <a:cs typeface="Consolas"/>
              </a:rPr>
              <a:t>u.getCountry</a:t>
            </a:r>
            <a:r>
              <a:rPr lang="en-US" dirty="0" smtClean="0">
                <a:latin typeface="Consolas"/>
                <a:cs typeface="Consolas"/>
              </a:rPr>
              <a:t>().equals("Argentina"))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    &gt;&gt;&gt; Bad [P1 violated] }</a:t>
            </a:r>
          </a:p>
        </p:txBody>
      </p:sp>
    </p:spTree>
    <p:extLst>
      <p:ext uri="{BB962C8B-B14F-4D97-AF65-F5344CB8AC3E}">
        <p14:creationId xmlns:p14="http://schemas.microsoft.com/office/powerpoint/2010/main" val="414246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Verification.java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81200"/>
            <a:ext cx="7345363" cy="4084321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public class Verification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public static Boolean </a:t>
            </a:r>
            <a:r>
              <a:rPr lang="en-US" sz="1800" dirty="0" err="1" smtClean="0">
                <a:latin typeface="Consolas"/>
                <a:cs typeface="Consolas"/>
              </a:rPr>
              <a:t>a_happened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public static void </a:t>
            </a:r>
            <a:r>
              <a:rPr lang="en-US" sz="1800" dirty="0" err="1" smtClean="0">
                <a:latin typeface="Consolas"/>
                <a:cs typeface="Consolas"/>
              </a:rPr>
              <a:t>initialiseVerification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a_happened</a:t>
            </a:r>
            <a:r>
              <a:rPr lang="en-US" sz="1800" dirty="0" smtClean="0">
                <a:latin typeface="Consolas"/>
                <a:cs typeface="Consolas"/>
              </a:rPr>
              <a:t> 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314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Properties.aj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static </a:t>
            </a:r>
            <a:r>
              <a:rPr lang="en-US" sz="1800" dirty="0" err="1" smtClean="0">
                <a:latin typeface="Consolas"/>
                <a:cs typeface="Consolas"/>
              </a:rPr>
              <a:t>HashMap</a:t>
            </a:r>
            <a:r>
              <a:rPr lang="en-US" sz="1800" dirty="0" smtClean="0">
                <a:latin typeface="Consolas"/>
                <a:cs typeface="Consolas"/>
              </a:rPr>
              <a:t>&lt;</a:t>
            </a:r>
            <a:r>
              <a:rPr lang="en-US" sz="1800" dirty="0" err="1" smtClean="0">
                <a:latin typeface="Consolas"/>
                <a:cs typeface="Consolas"/>
              </a:rPr>
              <a:t>UserInfo</a:t>
            </a:r>
            <a:r>
              <a:rPr lang="en-US" sz="1800" dirty="0" smtClean="0">
                <a:latin typeface="Consolas"/>
                <a:cs typeface="Consolas"/>
              </a:rPr>
              <a:t>, String&gt; monitors504c2683 = null;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static void init504c2683(){ monitors504c2683= new </a:t>
            </a:r>
            <a:r>
              <a:rPr lang="en-US" sz="1800" dirty="0" err="1" smtClean="0">
                <a:latin typeface="Consolas"/>
                <a:cs typeface="Consolas"/>
              </a:rPr>
              <a:t>HashMap</a:t>
            </a:r>
            <a:r>
              <a:rPr lang="en-US" sz="1800" dirty="0" smtClean="0">
                <a:latin typeface="Consolas"/>
                <a:cs typeface="Consolas"/>
              </a:rPr>
              <a:t>&lt;</a:t>
            </a:r>
            <a:r>
              <a:rPr lang="en-US" sz="1800" dirty="0" err="1" smtClean="0">
                <a:latin typeface="Consolas"/>
                <a:cs typeface="Consolas"/>
              </a:rPr>
              <a:t>UserInfo</a:t>
            </a:r>
            <a:r>
              <a:rPr lang="en-US" sz="1800" dirty="0" smtClean="0">
                <a:latin typeface="Consolas"/>
                <a:cs typeface="Consolas"/>
              </a:rPr>
              <a:t>, String&gt;(); 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static </a:t>
            </a:r>
            <a:r>
              <a:rPr lang="en-US" sz="1800" dirty="0" err="1" smtClean="0">
                <a:latin typeface="Consolas"/>
                <a:cs typeface="Consolas"/>
              </a:rPr>
              <a:t>boolean</a:t>
            </a:r>
            <a:r>
              <a:rPr lang="en-US" sz="1800" dirty="0" smtClean="0">
                <a:latin typeface="Consolas"/>
                <a:cs typeface="Consolas"/>
              </a:rPr>
              <a:t> checkMonitor504c2683(</a:t>
            </a:r>
            <a:r>
              <a:rPr lang="en-US" sz="1800" dirty="0" err="1" smtClean="0">
                <a:latin typeface="Consolas"/>
                <a:cs typeface="Consolas"/>
              </a:rPr>
              <a:t>UserInfo</a:t>
            </a:r>
            <a:r>
              <a:rPr lang="en-US" sz="1800" dirty="0" smtClean="0">
                <a:latin typeface="Consolas"/>
                <a:cs typeface="Consolas"/>
              </a:rPr>
              <a:t> target, String state) {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if (monitors504c2683.containsKey(target))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 return </a:t>
            </a:r>
            <a:r>
              <a:rPr lang="en-US" sz="1800" dirty="0" err="1" smtClean="0">
                <a:latin typeface="Consolas"/>
                <a:cs typeface="Consolas"/>
              </a:rPr>
              <a:t>state.equals</a:t>
            </a:r>
            <a:r>
              <a:rPr lang="en-US" sz="1800" dirty="0" smtClean="0">
                <a:latin typeface="Consolas"/>
                <a:cs typeface="Consolas"/>
              </a:rPr>
              <a:t>(monitors504c2683.get(target));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else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 monitors504c2683.put(target, state);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 return </a:t>
            </a:r>
            <a:r>
              <a:rPr lang="en-US" sz="1800" dirty="0" err="1" smtClean="0">
                <a:latin typeface="Consolas"/>
                <a:cs typeface="Consolas"/>
              </a:rPr>
              <a:t>state.equals</a:t>
            </a:r>
            <a:r>
              <a:rPr lang="en-US" sz="1800" dirty="0" smtClean="0">
                <a:latin typeface="Consolas"/>
                <a:cs typeface="Consolas"/>
              </a:rPr>
              <a:t>(state); }  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static </a:t>
            </a:r>
            <a:r>
              <a:rPr lang="en-US" sz="1800" dirty="0" err="1" smtClean="0">
                <a:latin typeface="Consolas"/>
                <a:cs typeface="Consolas"/>
              </a:rPr>
              <a:t>boolean</a:t>
            </a:r>
            <a:r>
              <a:rPr lang="en-US" sz="1800" dirty="0" smtClean="0">
                <a:latin typeface="Consolas"/>
                <a:cs typeface="Consolas"/>
              </a:rPr>
              <a:t> setMonitor504c2683(</a:t>
            </a:r>
            <a:r>
              <a:rPr lang="en-US" sz="1800" dirty="0" err="1" smtClean="0">
                <a:latin typeface="Consolas"/>
                <a:cs typeface="Consolas"/>
              </a:rPr>
              <a:t>UserInfo</a:t>
            </a:r>
            <a:r>
              <a:rPr lang="en-US" sz="1800" dirty="0" smtClean="0">
                <a:latin typeface="Consolas"/>
                <a:cs typeface="Consolas"/>
              </a:rPr>
              <a:t> target, String state) {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if (monitors504c2683.containsKey(target))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{ monitors504c2683.put(</a:t>
            </a:r>
            <a:r>
              <a:rPr lang="en-US" sz="1800" dirty="0" err="1" smtClean="0">
                <a:latin typeface="Consolas"/>
                <a:cs typeface="Consolas"/>
              </a:rPr>
              <a:t>target,state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  return true;  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else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/>
                <a:cs typeface="Consolas"/>
              </a:rPr>
              <a:t>  return false; }  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64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</a:t>
            </a:r>
            <a:r>
              <a:rPr lang="en-US" sz="4400" dirty="0" err="1" smtClean="0"/>
              <a:t>IIId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Implicit </a:t>
            </a:r>
            <a:r>
              <a:rPr lang="en-US" sz="5400" dirty="0"/>
              <a:t>Monitor States</a:t>
            </a:r>
          </a:p>
        </p:txBody>
      </p:sp>
    </p:spTree>
    <p:extLst>
      <p:ext uri="{BB962C8B-B14F-4D97-AF65-F5344CB8AC3E}">
        <p14:creationId xmlns:p14="http://schemas.microsoft.com/office/powerpoint/2010/main" val="218583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Properties.aj</a:t>
            </a:r>
            <a:endParaRPr lang="en-US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0113" y="2404696"/>
            <a:ext cx="79271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before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u): call(*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UserInfo.makeDisabled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(..)) &amp;&amp; target(u) {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   if ( checkMonitor504c2683(u, "Enabled") &amp;&amp;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&amp;&amp; (setMonitor504c2683(u, "Disabled"))) {{}}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 }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before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u): call(*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UserInfo.makeActive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(..)) &amp;&amp; target(u) {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   if ( checkMonitor504c2683(u, "Disabled") &amp;&amp;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&amp;&amp; (setMonitor504c2683(u, "Enabled"))) {{}}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 }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before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u): call(*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UserInfo.withdrawFrom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(..)) &amp;&amp; target(u) {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   if ( checkMonitor504c2683(u, "Disabled") &amp;&amp;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&amp;&amp; (setMonitor504c2683(u, "Bad"))) {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		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System.out.println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("P3 violated");{}}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  }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Eclipse and the Automaton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33832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cs typeface="Consolas"/>
              </a:rPr>
              <a:t>For the sake of this assignment: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>
              <a:cs typeface="Consolas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cs typeface="Consolas"/>
              </a:rPr>
              <a:t>Import the </a:t>
            </a:r>
            <a:r>
              <a:rPr lang="en-US" dirty="0" err="1" smtClean="0">
                <a:latin typeface="Consolas"/>
                <a:cs typeface="Consolas"/>
              </a:rPr>
              <a:t>MyRVTool</a:t>
            </a:r>
            <a:r>
              <a:rPr lang="en-US" dirty="0" smtClean="0">
                <a:cs typeface="Consolas"/>
              </a:rPr>
              <a:t> project.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cs typeface="Consolas"/>
              </a:rPr>
              <a:t>Import  </a:t>
            </a:r>
            <a:r>
              <a:rPr lang="en-US" dirty="0" smtClean="0">
                <a:latin typeface="Consolas"/>
                <a:cs typeface="Consolas"/>
              </a:rPr>
              <a:t>FinancialTransactions-04-Automata</a:t>
            </a:r>
            <a:r>
              <a:rPr lang="en-US" dirty="0" smtClean="0">
                <a:cs typeface="Consolas"/>
              </a:rPr>
              <a:t> – a </a:t>
            </a:r>
            <a:r>
              <a:rPr lang="en-US" dirty="0">
                <a:cs typeface="Consolas"/>
              </a:rPr>
              <a:t>clean </a:t>
            </a:r>
            <a:r>
              <a:rPr lang="en-US" dirty="0" err="1">
                <a:latin typeface="Arial"/>
                <a:cs typeface="Arial"/>
              </a:rPr>
              <a:t>FiTS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cs typeface="Consolas"/>
              </a:rPr>
              <a:t>project, with:</a:t>
            </a:r>
            <a:endParaRPr lang="en-US" dirty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 text file </a:t>
            </a:r>
            <a:r>
              <a:rPr lang="en-US" dirty="0" err="1" smtClean="0">
                <a:latin typeface="Consolas"/>
                <a:cs typeface="Consolas"/>
              </a:rPr>
              <a:t>specification.rules</a:t>
            </a:r>
            <a:endParaRPr lang="en-US" dirty="0" smtClean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 Java class </a:t>
            </a:r>
            <a:r>
              <a:rPr lang="en-US" dirty="0" err="1" smtClean="0">
                <a:latin typeface="Consolas"/>
                <a:cs typeface="Consolas"/>
              </a:rPr>
              <a:t>Verification.java</a:t>
            </a:r>
            <a:endParaRPr lang="en-US" dirty="0" smtClean="0">
              <a:cs typeface="Consolas"/>
            </a:endParaRPr>
          </a:p>
          <a:p>
            <a:pPr marL="693738" lvl="1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cs typeface="Consolas"/>
              </a:rPr>
              <a:t>An </a:t>
            </a:r>
            <a:r>
              <a:rPr lang="en-US" dirty="0" err="1" smtClean="0">
                <a:cs typeface="Consolas"/>
              </a:rPr>
              <a:t>AspectJ</a:t>
            </a:r>
            <a:r>
              <a:rPr lang="en-US" dirty="0" smtClean="0">
                <a:cs typeface="Consolas"/>
              </a:rPr>
              <a:t> file </a:t>
            </a:r>
            <a:r>
              <a:rPr lang="en-US" dirty="0" err="1" smtClean="0">
                <a:latin typeface="Consolas"/>
                <a:cs typeface="Consolas"/>
              </a:rPr>
              <a:t>Properties.aj</a:t>
            </a:r>
            <a:endParaRPr lang="en-US" dirty="0" smtClean="0">
              <a:latin typeface="Consolas"/>
              <a:cs typeface="Consolas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Right-clicking and choosing </a:t>
            </a:r>
            <a:r>
              <a:rPr lang="en-US" dirty="0" smtClean="0">
                <a:latin typeface="Consolas"/>
                <a:cs typeface="Consolas"/>
              </a:rPr>
              <a:t>Properties</a:t>
            </a:r>
            <a:r>
              <a:rPr lang="en-US" dirty="0" smtClean="0">
                <a:latin typeface="Calisto MT"/>
                <a:cs typeface="Calisto MT"/>
              </a:rPr>
              <a:t> on these files will give you their filename with the full path. Copy and paste them into the </a:t>
            </a:r>
            <a:r>
              <a:rPr lang="en-US" dirty="0" err="1" smtClean="0">
                <a:latin typeface="Consolas"/>
                <a:cs typeface="Consolas"/>
              </a:rPr>
              <a:t>Main.java</a:t>
            </a:r>
            <a:r>
              <a:rPr lang="en-US" dirty="0" smtClean="0">
                <a:latin typeface="Calisto MT"/>
                <a:cs typeface="Calisto MT"/>
              </a:rPr>
              <a:t> file in the </a:t>
            </a:r>
            <a:r>
              <a:rPr lang="en-US" dirty="0" err="1" smtClean="0">
                <a:latin typeface="Consolas"/>
                <a:cs typeface="Consolas"/>
              </a:rPr>
              <a:t>MyRVTool</a:t>
            </a:r>
            <a:r>
              <a:rPr lang="en-US" dirty="0" smtClean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The workflow is to: (</a:t>
            </a:r>
            <a:r>
              <a:rPr lang="en-US" dirty="0" err="1" smtClean="0">
                <a:latin typeface="Calisto MT"/>
                <a:cs typeface="Calisto MT"/>
              </a:rPr>
              <a:t>i</a:t>
            </a:r>
            <a:r>
              <a:rPr lang="en-US" dirty="0" smtClean="0">
                <a:latin typeface="Calisto MT"/>
                <a:cs typeface="Calisto MT"/>
              </a:rPr>
              <a:t>) edit the the </a:t>
            </a:r>
            <a:r>
              <a:rPr lang="en-US" dirty="0" err="1">
                <a:latin typeface="Consolas"/>
                <a:cs typeface="Consolas"/>
              </a:rPr>
              <a:t>MyRVTool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specification; (ii) running the </a:t>
            </a:r>
            <a:r>
              <a:rPr lang="en-US" dirty="0" err="1">
                <a:latin typeface="Consolas"/>
                <a:cs typeface="Consolas"/>
              </a:rPr>
              <a:t>MyRVTool</a:t>
            </a:r>
            <a:r>
              <a:rPr lang="en-US" dirty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 to generate the code in the </a:t>
            </a:r>
            <a:r>
              <a:rPr lang="en-US" dirty="0" smtClean="0">
                <a:latin typeface="Consolas"/>
                <a:cs typeface="Consolas"/>
              </a:rPr>
              <a:t>FinancialTransactions-04-Automata</a:t>
            </a:r>
            <a:r>
              <a:rPr lang="en-US" dirty="0" smtClean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project, which (assuming correct syntax is generated); (iii) compile and run the </a:t>
            </a:r>
            <a:r>
              <a:rPr lang="en-US" dirty="0" smtClean="0">
                <a:latin typeface="Consolas"/>
                <a:cs typeface="Consolas"/>
              </a:rPr>
              <a:t>FinancialTransactions-04-Automata</a:t>
            </a:r>
            <a:r>
              <a:rPr lang="en-US" dirty="0" smtClean="0">
                <a:cs typeface="Consolas"/>
              </a:rPr>
              <a:t> </a:t>
            </a:r>
            <a:r>
              <a:rPr lang="en-US" dirty="0" smtClean="0">
                <a:latin typeface="Calisto MT"/>
                <a:cs typeface="Calisto MT"/>
              </a:rPr>
              <a:t>project.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4473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GCL specifications are generally cleaner than writing </a:t>
            </a:r>
            <a:r>
              <a:rPr lang="en-US" dirty="0" err="1" smtClean="0"/>
              <a:t>AspectJ</a:t>
            </a:r>
            <a:r>
              <a:rPr lang="en-US" dirty="0" smtClean="0"/>
              <a:t> directly since (</a:t>
            </a:r>
            <a:r>
              <a:rPr lang="en-US" dirty="0" err="1" smtClean="0"/>
              <a:t>i</a:t>
            </a:r>
            <a:r>
              <a:rPr lang="en-US" dirty="0" smtClean="0"/>
              <a:t>) we need not concern ourselves with certain AOP issues and (ii) we avoid repeated conditional patterns making code more legible.</a:t>
            </a:r>
          </a:p>
          <a:p>
            <a:r>
              <a:rPr lang="en-US" dirty="0" smtClean="0"/>
              <a:t>However, we still replicate most of the AOP support code.</a:t>
            </a:r>
          </a:p>
          <a:p>
            <a:r>
              <a:rPr lang="en-US" dirty="0" smtClean="0"/>
              <a:t>In particular, the state of the specification at runtime has to be identically encoded in both approaches.</a:t>
            </a:r>
          </a:p>
          <a:p>
            <a:r>
              <a:rPr lang="en-US" dirty="0" smtClean="0"/>
              <a:t>Can we implicitly encode (at least part of) the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provide us with a way of implicitly encoding part of the monitor state.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43942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43815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415108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4902201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3886200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414383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381500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37719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51783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5899" y="3701534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00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4094065"/>
            <a:ext cx="7850188" cy="2098456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property starting LO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LO &gt;&gt;&gt; login &gt;&gt;&gt; LI;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LI &gt;&gt;&gt; logout &gt;&gt;&gt; LO;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LO &gt;&gt;&gt; transfer &gt;&gt;&gt; BAD[“Cannot transfer”];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81149" y="2813567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44949" y="2800867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063749" y="2570454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063749" y="3321568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59103" y="2305567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502149" y="256319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46849" y="2800867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09849" y="219126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6048" y="359773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0948" y="2120901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052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S1 &gt;&gt;&gt; </a:t>
            </a:r>
            <a:r>
              <a:rPr lang="en-US" dirty="0" smtClean="0">
                <a:latin typeface="Consolas"/>
                <a:cs typeface="Consolas"/>
              </a:rPr>
              <a:t>event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&gt;&gt;&gt; S2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becomes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before (): call(* event(..))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monitor.getState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()==S1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monitor.setState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S2);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94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 can be made more informative: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43942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4381500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4151087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4902201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3886200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414383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4381500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3771900"/>
            <a:ext cx="17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51783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30801" y="3142734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35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Automata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4292599"/>
            <a:ext cx="7345363" cy="17729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property starting LO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LO &gt;&gt;&gt; </a:t>
            </a:r>
            <a:r>
              <a:rPr lang="en-US" dirty="0" smtClean="0">
                <a:latin typeface="Consolas"/>
                <a:cs typeface="Consolas"/>
              </a:rPr>
              <a:t>login() </a:t>
            </a:r>
            <a:r>
              <a:rPr lang="en-US" dirty="0">
                <a:latin typeface="Consolas"/>
                <a:cs typeface="Consolas"/>
              </a:rPr>
              <a:t>&gt;&gt;&gt; LI;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LI &gt;&gt;&gt; </a:t>
            </a:r>
            <a:r>
              <a:rPr lang="en-US" dirty="0" smtClean="0">
                <a:latin typeface="Consolas"/>
                <a:cs typeface="Consolas"/>
              </a:rPr>
              <a:t>logout() </a:t>
            </a:r>
            <a:r>
              <a:rPr lang="en-US" dirty="0">
                <a:latin typeface="Consolas"/>
                <a:cs typeface="Consolas"/>
              </a:rPr>
              <a:t>&gt;&gt;&gt; LO;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LO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&gt;</a:t>
            </a:r>
            <a:r>
              <a:rPr lang="en-US" dirty="0"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&gt; transfer(f)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 &gt;&gt;&gt;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BAD</a:t>
            </a:r>
            <a:r>
              <a:rPr lang="en-US" dirty="0">
                <a:latin typeface="Consolas"/>
                <a:cs typeface="Consolas"/>
              </a:rPr>
              <a:t>[“Cannot transfer”];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816100" y="2901823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900" y="2889123"/>
            <a:ext cx="584200" cy="58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98700" y="2658710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298700" y="3409824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4054" y="2393823"/>
            <a:ext cx="0" cy="495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737100" y="2651453"/>
            <a:ext cx="2095500" cy="319314"/>
          </a:xfrm>
          <a:custGeom>
            <a:avLst/>
            <a:gdLst>
              <a:gd name="connsiteX0" fmla="*/ 0 w 2095500"/>
              <a:gd name="connsiteY0" fmla="*/ 317031 h 329731"/>
              <a:gd name="connsiteX1" fmla="*/ 571500 w 2095500"/>
              <a:gd name="connsiteY1" fmla="*/ 37631 h 329731"/>
              <a:gd name="connsiteX2" fmla="*/ 1193800 w 2095500"/>
              <a:gd name="connsiteY2" fmla="*/ 12231 h 329731"/>
              <a:gd name="connsiteX3" fmla="*/ 1701800 w 2095500"/>
              <a:gd name="connsiteY3" fmla="*/ 126531 h 329731"/>
              <a:gd name="connsiteX4" fmla="*/ 2095500 w 2095500"/>
              <a:gd name="connsiteY4" fmla="*/ 329731 h 329731"/>
              <a:gd name="connsiteX0" fmla="*/ 0 w 2095500"/>
              <a:gd name="connsiteY0" fmla="*/ 304862 h 317562"/>
              <a:gd name="connsiteX1" fmla="*/ 469900 w 2095500"/>
              <a:gd name="connsiteY1" fmla="*/ 101662 h 317562"/>
              <a:gd name="connsiteX2" fmla="*/ 1193800 w 2095500"/>
              <a:gd name="connsiteY2" fmla="*/ 62 h 317562"/>
              <a:gd name="connsiteX3" fmla="*/ 1701800 w 2095500"/>
              <a:gd name="connsiteY3" fmla="*/ 114362 h 317562"/>
              <a:gd name="connsiteX4" fmla="*/ 2095500 w 2095500"/>
              <a:gd name="connsiteY4" fmla="*/ 317562 h 317562"/>
              <a:gd name="connsiteX0" fmla="*/ 0 w 2095500"/>
              <a:gd name="connsiteY0" fmla="*/ 306614 h 319314"/>
              <a:gd name="connsiteX1" fmla="*/ 533400 w 2095500"/>
              <a:gd name="connsiteY1" fmla="*/ 65314 h 319314"/>
              <a:gd name="connsiteX2" fmla="*/ 1193800 w 2095500"/>
              <a:gd name="connsiteY2" fmla="*/ 1814 h 319314"/>
              <a:gd name="connsiteX3" fmla="*/ 1701800 w 2095500"/>
              <a:gd name="connsiteY3" fmla="*/ 116114 h 319314"/>
              <a:gd name="connsiteX4" fmla="*/ 2095500 w 2095500"/>
              <a:gd name="connsiteY4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319314">
                <a:moveTo>
                  <a:pt x="0" y="306614"/>
                </a:moveTo>
                <a:cubicBezTo>
                  <a:pt x="186266" y="192314"/>
                  <a:pt x="334433" y="116114"/>
                  <a:pt x="533400" y="65314"/>
                </a:cubicBezTo>
                <a:cubicBezTo>
                  <a:pt x="732367" y="14514"/>
                  <a:pt x="999067" y="-6653"/>
                  <a:pt x="1193800" y="1814"/>
                </a:cubicBezTo>
                <a:cubicBezTo>
                  <a:pt x="1388533" y="10281"/>
                  <a:pt x="1551517" y="63197"/>
                  <a:pt x="1701800" y="116114"/>
                </a:cubicBezTo>
                <a:cubicBezTo>
                  <a:pt x="1852083" y="169031"/>
                  <a:pt x="2095500" y="319314"/>
                  <a:pt x="2095500" y="319314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2889123"/>
            <a:ext cx="584200" cy="584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800" y="227952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logout()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0999" y="368598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ogin()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30801" y="1650357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transfer(f)</a:t>
            </a:r>
          </a:p>
          <a:p>
            <a:r>
              <a:rPr lang="en-US" dirty="0" smtClean="0">
                <a:latin typeface="Consolas"/>
                <a:cs typeface="Consolas"/>
              </a:rPr>
              <a:t>  | </a:t>
            </a:r>
            <a:r>
              <a:rPr lang="en-US" dirty="0" err="1" smtClean="0">
                <a:latin typeface="Consolas"/>
                <a:cs typeface="Consolas"/>
              </a:rPr>
              <a:t>f.isPrivate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f.protect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09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GCL-to-</a:t>
            </a:r>
            <a:r>
              <a:rPr lang="en-US" dirty="0" err="1" smtClean="0"/>
              <a:t>AspectJ</a:t>
            </a:r>
            <a:r>
              <a:rPr lang="en-US" dirty="0" smtClean="0"/>
              <a:t>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S1 &gt;&gt;&gt; </a:t>
            </a:r>
            <a:r>
              <a:rPr lang="en-US" dirty="0" smtClean="0">
                <a:latin typeface="Consolas"/>
                <a:cs typeface="Consolas"/>
              </a:rPr>
              <a:t>event |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 -&gt; action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&gt;&gt;&gt; S2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becomes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before (): call(* event(..))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state==S1 &amp;&amp; 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state=S2;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action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113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16682</TotalTime>
  <Words>1079</Words>
  <Application>Microsoft Macintosh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Capital</vt:lpstr>
      <vt:lpstr>Runtime Verification From theory to practice and back</vt:lpstr>
      <vt:lpstr>Part IIId </vt:lpstr>
      <vt:lpstr>Implicit States</vt:lpstr>
      <vt:lpstr>Finite State Automata (1)</vt:lpstr>
      <vt:lpstr>Finite State Automata (1)</vt:lpstr>
      <vt:lpstr>Finite State Automata (1)</vt:lpstr>
      <vt:lpstr>Finite State Automata (2)</vt:lpstr>
      <vt:lpstr>Finite State Automata (2)</vt:lpstr>
      <vt:lpstr>GCL-to-AspectJ Encoding</vt:lpstr>
      <vt:lpstr>Finite State Automata Encoding</vt:lpstr>
      <vt:lpstr>Finite State Automata (2)</vt:lpstr>
      <vt:lpstr>Finite State Automata (2)</vt:lpstr>
      <vt:lpstr>Finite State Automata (3)</vt:lpstr>
      <vt:lpstr>Finite State Automata (3)</vt:lpstr>
      <vt:lpstr>Finite State Automata</vt:lpstr>
      <vt:lpstr>Exercises</vt:lpstr>
      <vt:lpstr>Example – Source</vt:lpstr>
      <vt:lpstr>Example – Verification.java</vt:lpstr>
      <vt:lpstr>Example – Properties.aj</vt:lpstr>
      <vt:lpstr>Example – Properties.aj</vt:lpstr>
      <vt:lpstr>Eclipse and the Automaton Tool</vt:lpstr>
    </vt:vector>
  </TitlesOfParts>
  <Company>University of 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Christian</cp:lastModifiedBy>
  <cp:revision>315</cp:revision>
  <dcterms:created xsi:type="dcterms:W3CDTF">2013-06-11T16:54:58Z</dcterms:created>
  <dcterms:modified xsi:type="dcterms:W3CDTF">2014-01-22T12:25:41Z</dcterms:modified>
</cp:coreProperties>
</file>