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5" r:id="rId3"/>
    <p:sldId id="325" r:id="rId4"/>
    <p:sldId id="446" r:id="rId5"/>
    <p:sldId id="436" r:id="rId6"/>
    <p:sldId id="452" r:id="rId7"/>
    <p:sldId id="453" r:id="rId8"/>
    <p:sldId id="454" r:id="rId9"/>
    <p:sldId id="455" r:id="rId10"/>
    <p:sldId id="437" r:id="rId11"/>
    <p:sldId id="439" r:id="rId12"/>
    <p:sldId id="440" r:id="rId13"/>
    <p:sldId id="448" r:id="rId14"/>
    <p:sldId id="449" r:id="rId15"/>
    <p:sldId id="450" r:id="rId16"/>
    <p:sldId id="451" r:id="rId17"/>
    <p:sldId id="324" r:id="rId18"/>
    <p:sldId id="456" r:id="rId19"/>
    <p:sldId id="457" r:id="rId20"/>
    <p:sldId id="458" r:id="rId21"/>
    <p:sldId id="4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4" autoAdjust="0"/>
    <p:restoredTop sz="94710" autoAdjust="0"/>
  </p:normalViewPr>
  <p:slideViewPr>
    <p:cSldViewPr snapToGrid="0" snapToObjects="1">
      <p:cViewPr varScale="1">
        <p:scale>
          <a:sx n="125" d="100"/>
          <a:sy n="125" d="100"/>
        </p:scale>
        <p:origin x="-9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Verification</a:t>
            </a:r>
            <a:br>
              <a:rPr lang="en-US" dirty="0" smtClean="0"/>
            </a:br>
            <a:r>
              <a:rPr lang="en-US" sz="4000" dirty="0" smtClean="0"/>
              <a:t>From theory to practice and 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Gordon J. Pace</a:t>
            </a:r>
          </a:p>
          <a:p>
            <a:r>
              <a:rPr lang="en-US" dirty="0" smtClean="0"/>
              <a:t>(joint course design with Christian Colombo)</a:t>
            </a:r>
          </a:p>
          <a:p>
            <a:r>
              <a:rPr lang="en-US" dirty="0" smtClean="0"/>
              <a:t>University of Malta</a:t>
            </a:r>
          </a:p>
          <a:p>
            <a:endParaRPr lang="en-US" dirty="0" smtClean="0"/>
          </a:p>
          <a:p>
            <a:r>
              <a:rPr lang="en-US" dirty="0" smtClean="0"/>
              <a:t>July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rules can be given in a single script: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latin typeface="Consolas"/>
                <a:cs typeface="Consolas"/>
              </a:rPr>
              <a:t>Shape.move</a:t>
            </a:r>
            <a:r>
              <a:rPr lang="en-US" sz="2000" dirty="0" smtClean="0">
                <a:latin typeface="Consolas"/>
                <a:cs typeface="Consolas"/>
              </a:rPr>
              <a:t>(Integer dx, Integer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|  dx&gt;=0 &amp;&amp;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 &gt;=0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-&gt; 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(“NE direction”); 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</a:t>
            </a:r>
            <a:r>
              <a:rPr lang="en-US" sz="2000" dirty="0" smtClean="0">
                <a:latin typeface="Consolas"/>
                <a:cs typeface="Consolas"/>
              </a:rPr>
              <a:t>*.</a:t>
            </a:r>
            <a:r>
              <a:rPr lang="en-US" sz="2000" dirty="0">
                <a:latin typeface="Consolas"/>
                <a:cs typeface="Consolas"/>
              </a:rPr>
              <a:t>move(Integer dx, Integer </a:t>
            </a:r>
            <a:r>
              <a:rPr lang="en-US" sz="2000" dirty="0" err="1">
                <a:latin typeface="Consolas"/>
                <a:cs typeface="Consolas"/>
              </a:rPr>
              <a:t>dy</a:t>
            </a:r>
            <a:r>
              <a:rPr lang="en-US" sz="2000" dirty="0">
                <a:latin typeface="Consolas"/>
                <a:cs typeface="Consolas"/>
              </a:rPr>
              <a:t>)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|  dx&lt;=</a:t>
            </a:r>
            <a:r>
              <a:rPr lang="en-US" sz="2000" dirty="0">
                <a:latin typeface="Consolas"/>
                <a:cs typeface="Consolas"/>
              </a:rPr>
              <a:t>0 &amp;&amp; </a:t>
            </a:r>
            <a:r>
              <a:rPr lang="en-US" sz="2000" dirty="0" err="1">
                <a:latin typeface="Consolas"/>
                <a:cs typeface="Consolas"/>
              </a:rPr>
              <a:t>dy</a:t>
            </a:r>
            <a:r>
              <a:rPr lang="en-US" sz="2000" dirty="0">
                <a:latin typeface="Consolas"/>
                <a:cs typeface="Consolas"/>
              </a:rPr>
              <a:t> &gt;=0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-&gt;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</a:t>
            </a:r>
            <a:r>
              <a:rPr lang="en-US" sz="2000" dirty="0" smtClean="0">
                <a:latin typeface="Consolas"/>
                <a:cs typeface="Consolas"/>
              </a:rPr>
              <a:t>NW </a:t>
            </a:r>
            <a:r>
              <a:rPr lang="en-US" sz="2000" dirty="0">
                <a:latin typeface="Consolas"/>
                <a:cs typeface="Consolas"/>
              </a:rPr>
              <a:t>direction”</a:t>
            </a:r>
            <a:r>
              <a:rPr lang="en-US" sz="2000" dirty="0" smtClean="0">
                <a:latin typeface="Consolas"/>
                <a:cs typeface="Consolas"/>
              </a:rPr>
              <a:t>); 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51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To capture the target of the method, you may follow the event name and parameters by the keyword 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target </a:t>
            </a:r>
            <a:r>
              <a:rPr lang="en-US" sz="2600" dirty="0" smtClean="0">
                <a:solidFill>
                  <a:schemeClr val="tx1"/>
                </a:solidFill>
              </a:rPr>
              <a:t>and give it a name and type.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	</a:t>
            </a:r>
            <a:r>
              <a:rPr lang="en-US" sz="2100" dirty="0" err="1" smtClean="0">
                <a:solidFill>
                  <a:schemeClr val="tx1"/>
                </a:solidFill>
                <a:latin typeface="Consolas"/>
                <a:cs typeface="Consolas"/>
              </a:rPr>
              <a:t>Shape.moveUp</a:t>
            </a: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(Integer </a:t>
            </a:r>
            <a:r>
              <a:rPr lang="en-US" sz="2100" dirty="0" err="1">
                <a:solidFill>
                  <a:schemeClr val="tx1"/>
                </a:solidFill>
                <a:latin typeface="Consolas"/>
                <a:cs typeface="Consolas"/>
              </a:rPr>
              <a:t>dy</a:t>
            </a: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) target (Shape s) </a:t>
            </a:r>
            <a:r>
              <a:rPr lang="en-US" sz="2100" dirty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sz="2100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100" dirty="0">
                <a:solidFill>
                  <a:schemeClr val="tx1"/>
                </a:solidFill>
                <a:latin typeface="Consolas"/>
                <a:cs typeface="Consolas"/>
              </a:rPr>
              <a:t>		|  </a:t>
            </a:r>
            <a:r>
              <a:rPr lang="en-US" sz="2100" dirty="0" err="1" smtClean="0">
                <a:solidFill>
                  <a:schemeClr val="tx1"/>
                </a:solidFill>
                <a:latin typeface="Consolas"/>
                <a:cs typeface="Consolas"/>
              </a:rPr>
              <a:t>dy</a:t>
            </a: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as"/>
                <a:cs typeface="Consolas"/>
              </a:rPr>
              <a:t>&gt;=0 </a:t>
            </a:r>
            <a:br>
              <a:rPr lang="en-US" sz="2100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100" dirty="0">
                <a:solidFill>
                  <a:schemeClr val="tx1"/>
                </a:solidFill>
                <a:latin typeface="Consolas"/>
                <a:cs typeface="Consolas"/>
              </a:rPr>
              <a:t>		-&gt; </a:t>
            </a: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  <a:b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			</a:t>
            </a:r>
            <a:r>
              <a:rPr lang="en-US" sz="2100" dirty="0" err="1" smtClean="0">
                <a:solidFill>
                  <a:schemeClr val="tx1"/>
                </a:solidFill>
                <a:latin typeface="Consolas"/>
                <a:cs typeface="Consolas"/>
              </a:rPr>
              <a:t>s.mark</a:t>
            </a: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(“MOVED”);</a:t>
            </a:r>
            <a:b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			 </a:t>
            </a:r>
            <a:b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100" dirty="0" smtClean="0">
                <a:solidFill>
                  <a:schemeClr val="tx1"/>
                </a:solidFill>
                <a:latin typeface="Consolas"/>
                <a:cs typeface="Consolas"/>
              </a:rPr>
              <a:t>		}</a:t>
            </a: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</a:b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580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Sugar in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You may write (..) instead of specifying the parameters of an event (if you do not care about capturing them).</a:t>
            </a:r>
          </a:p>
          <a:p>
            <a:r>
              <a:rPr lang="en-US" sz="2600" dirty="0" smtClean="0">
                <a:solidFill>
                  <a:schemeClr val="tx1"/>
                </a:solidFill>
                <a:cs typeface="Consolas"/>
              </a:rPr>
              <a:t>You may leave the condition empty, in which case it is interpreted to be </a:t>
            </a:r>
            <a:r>
              <a:rPr lang="en-US" sz="2600" i="1" dirty="0" smtClean="0">
                <a:solidFill>
                  <a:schemeClr val="tx1"/>
                </a:solidFill>
                <a:cs typeface="Consolas"/>
              </a:rPr>
              <a:t>true</a:t>
            </a:r>
            <a:r>
              <a:rPr lang="en-US" sz="2600" dirty="0" smtClean="0">
                <a:solidFill>
                  <a:schemeClr val="tx1"/>
                </a:solidFill>
                <a:cs typeface="Consolas"/>
              </a:rPr>
              <a:t>. Note that the | is still necessary.</a:t>
            </a:r>
          </a:p>
          <a:p>
            <a:r>
              <a:rPr lang="en-US" sz="2600" dirty="0" smtClean="0">
                <a:solidFill>
                  <a:schemeClr val="tx1"/>
                </a:solidFill>
                <a:cs typeface="Consolas"/>
              </a:rPr>
              <a:t>Example: </a:t>
            </a:r>
            <a:br>
              <a:rPr lang="en-US" sz="2600" dirty="0" smtClean="0">
                <a:solidFill>
                  <a:schemeClr val="tx1"/>
                </a:solidFill>
                <a:cs typeface="Consolas"/>
              </a:rPr>
            </a:b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/>
                <a:cs typeface="Consolas"/>
              </a:rPr>
              <a:t>Shape.move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(..) target (Shape s) </a:t>
            </a:r>
            <a:br>
              <a:rPr lang="en-US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		| -&gt;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{ </a:t>
            </a:r>
            <a:r>
              <a:rPr lang="en-US" dirty="0" err="1" smtClean="0">
                <a:solidFill>
                  <a:schemeClr val="tx1"/>
                </a:solidFill>
                <a:latin typeface="Consolas"/>
                <a:cs typeface="Consolas"/>
              </a:rPr>
              <a:t>s.flip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; }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118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Rule.java</a:t>
            </a:r>
            <a:r>
              <a:rPr lang="en-US" dirty="0" smtClean="0">
                <a:solidFill>
                  <a:schemeClr val="tx1"/>
                </a:solidFill>
              </a:rPr>
              <a:t>: A class with methods to enable the manipulation of a GCL rule. The important methods are:</a:t>
            </a:r>
          </a:p>
          <a:p>
            <a:pPr marL="693738" lvl="3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&lt;String&gt;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getParameterVariables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&lt;String&gt;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getParameterTypes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getTargetType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getTargetVariable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getEvent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() </a:t>
            </a:r>
            <a:b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getCondition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getAction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693738" lvl="3" indent="0">
              <a:buNone/>
            </a:pPr>
            <a:endParaRPr lang="en-US" sz="20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693738" lvl="3" indent="0">
              <a:buNone/>
            </a:pPr>
            <a:endParaRPr lang="en-US" sz="20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475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Rule.java</a:t>
            </a:r>
            <a:r>
              <a:rPr lang="en-US" dirty="0" smtClean="0">
                <a:solidFill>
                  <a:schemeClr val="tx1"/>
                </a:solidFill>
              </a:rPr>
              <a:t>: A class with methods to enable the manipulation of a GCL rule. The important methods are:</a:t>
            </a:r>
          </a:p>
          <a:p>
            <a:pPr marL="693738" lvl="3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&lt;String&gt;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getParameterVariables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&lt;String&gt;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getParameterTypes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getTargetType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getTargetVariable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getEvent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() </a:t>
            </a:r>
            <a:b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getCondition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getAction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  <a:p>
            <a:pPr marL="693738" lvl="3" indent="0">
              <a:buNone/>
            </a:pP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305300" y="1584008"/>
            <a:ext cx="4191000" cy="1451292"/>
          </a:xfrm>
          <a:prstGeom prst="wedgeRoundRectCallout">
            <a:avLst>
              <a:gd name="adj1" fmla="val -49057"/>
              <a:gd name="adj2" fmla="val 7744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 first four may be set to </a:t>
            </a:r>
            <a:r>
              <a:rPr lang="en-US" sz="2400" i="1" dirty="0" smtClean="0">
                <a:solidFill>
                  <a:srgbClr val="000000"/>
                </a:solidFill>
              </a:rPr>
              <a:t>null</a:t>
            </a:r>
            <a:r>
              <a:rPr lang="en-US" sz="2400" dirty="0" smtClean="0">
                <a:solidFill>
                  <a:srgbClr val="000000"/>
                </a:solidFill>
              </a:rPr>
              <a:t> if not given in the rule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GCLScript.java</a:t>
            </a:r>
            <a:r>
              <a:rPr lang="en-US" dirty="0" smtClean="0">
                <a:solidFill>
                  <a:schemeClr val="tx1"/>
                </a:solidFill>
              </a:rPr>
              <a:t>: A class with methods to enable the manipulation of a GCL script.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important constructor parses a GCL script from a file possibly throwing an exception: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GCLScript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 (String filename)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important getter methods are:</a:t>
            </a:r>
          </a:p>
          <a:p>
            <a:pPr marL="693738" lvl="3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ArrayList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&lt;Rule&gt;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getRules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getAuxiliaryCode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b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getPrelude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  <a:p>
            <a:pPr marL="693738" lvl="3" indent="0">
              <a:buNone/>
            </a:pP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380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Main.java</a:t>
            </a:r>
            <a:r>
              <a:rPr lang="en-US" dirty="0" smtClean="0">
                <a:solidFill>
                  <a:schemeClr val="tx1"/>
                </a:solidFill>
              </a:rPr>
              <a:t>: A simple class which reads a script and pretty prints it again to the standard output.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27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method </a:t>
            </a:r>
            <a:r>
              <a:rPr lang="en-US" dirty="0" err="1" smtClean="0">
                <a:latin typeface="Consolas"/>
                <a:cs typeface="Consolas"/>
              </a:rPr>
              <a:t>toAspectJ</a:t>
            </a:r>
            <a:r>
              <a:rPr lang="en-US" dirty="0"/>
              <a:t> </a:t>
            </a:r>
            <a:r>
              <a:rPr lang="en-US" dirty="0" smtClean="0"/>
              <a:t>to the classes </a:t>
            </a:r>
            <a:r>
              <a:rPr lang="en-US" dirty="0" smtClean="0">
                <a:latin typeface="Consolas"/>
                <a:cs typeface="Consolas"/>
              </a:rPr>
              <a:t>Rule </a:t>
            </a:r>
            <a:r>
              <a:rPr lang="en-US" dirty="0" smtClean="0"/>
              <a:t>and </a:t>
            </a:r>
            <a:r>
              <a:rPr lang="en-US" dirty="0" err="1" smtClean="0">
                <a:latin typeface="Consolas"/>
                <a:cs typeface="Consolas"/>
              </a:rPr>
              <a:t>GCLScript</a:t>
            </a:r>
            <a:r>
              <a:rPr lang="en-US" dirty="0" smtClean="0"/>
              <a:t>, which return </a:t>
            </a:r>
            <a:r>
              <a:rPr lang="en-US" dirty="0" err="1" smtClean="0"/>
              <a:t>AspectJ</a:t>
            </a:r>
            <a:r>
              <a:rPr lang="en-US" dirty="0" smtClean="0"/>
              <a:t> source code (as a string) implementing the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Rewrite the specification of </a:t>
            </a:r>
            <a:r>
              <a:rPr lang="en-US" dirty="0" err="1" smtClean="0">
                <a:latin typeface="Arial"/>
                <a:cs typeface="Arial"/>
              </a:rPr>
              <a:t>FiTS</a:t>
            </a:r>
            <a:r>
              <a:rPr lang="en-US" dirty="0" smtClean="0"/>
              <a:t> using GCL.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your translator on the specification to obtain an </a:t>
            </a:r>
            <a:r>
              <a:rPr lang="en-US" dirty="0" err="1" smtClean="0"/>
              <a:t>AspectJ</a:t>
            </a:r>
            <a:r>
              <a:rPr lang="en-US" dirty="0" smtClean="0"/>
              <a:t> script which you can compile with </a:t>
            </a:r>
            <a:r>
              <a:rPr lang="en-US" dirty="0" err="1" smtClean="0">
                <a:latin typeface="Arial"/>
                <a:cs typeface="Arial"/>
              </a:rPr>
              <a:t>FiTS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Rerun the scenarios to check that you get the same results as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5974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VERIFICATIONCODE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public class Verification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public static Boolean </a:t>
            </a:r>
            <a:r>
              <a:rPr lang="en-US" dirty="0" err="1" smtClean="0">
                <a:latin typeface="Consolas"/>
                <a:cs typeface="Consolas"/>
              </a:rPr>
              <a:t>a_happened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public static void fail(String 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(“ERROR: ”+s);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public static void </a:t>
            </a:r>
            <a:r>
              <a:rPr lang="en-US" dirty="0" err="1" smtClean="0">
                <a:latin typeface="Consolas"/>
                <a:cs typeface="Consolas"/>
              </a:rPr>
              <a:t>initialiseVerification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a_happened</a:t>
            </a:r>
            <a:r>
              <a:rPr lang="en-US" dirty="0" smtClean="0">
                <a:latin typeface="Consolas"/>
                <a:cs typeface="Consolas"/>
              </a:rPr>
              <a:t> 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PRELUDE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package fits;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RULES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*</a:t>
            </a:r>
            <a:r>
              <a:rPr lang="en-US" dirty="0" smtClean="0">
                <a:latin typeface="Consolas"/>
                <a:cs typeface="Consolas"/>
              </a:rPr>
              <a:t>.a(</a:t>
            </a:r>
            <a:r>
              <a:rPr lang="en-US" dirty="0">
                <a:latin typeface="Consolas"/>
                <a:cs typeface="Consolas"/>
              </a:rPr>
              <a:t>..) target (</a:t>
            </a:r>
            <a:r>
              <a:rPr lang="en-US" dirty="0" err="1">
                <a:latin typeface="Consolas"/>
                <a:cs typeface="Consolas"/>
              </a:rPr>
              <a:t>UserInfo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user)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|  </a:t>
            </a:r>
            <a:r>
              <a:rPr lang="en-US" dirty="0" smtClean="0">
                <a:latin typeface="Consolas"/>
                <a:cs typeface="Consolas"/>
              </a:rPr>
              <a:t>!(</a:t>
            </a:r>
            <a:r>
              <a:rPr lang="en-US" dirty="0" err="1" smtClean="0">
                <a:latin typeface="Consolas"/>
                <a:cs typeface="Consolas"/>
              </a:rPr>
              <a:t>user.equals</a:t>
            </a:r>
            <a:r>
              <a:rPr lang="en-US" dirty="0" smtClean="0">
                <a:latin typeface="Consolas"/>
                <a:cs typeface="Consolas"/>
              </a:rPr>
              <a:t>(SUPERUSER))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-&gt; { </a:t>
            </a:r>
            <a:r>
              <a:rPr lang="en-US" dirty="0" err="1" smtClean="0">
                <a:latin typeface="Consolas"/>
                <a:cs typeface="Consolas"/>
              </a:rPr>
              <a:t>Verification.a_happened</a:t>
            </a:r>
            <a:r>
              <a:rPr lang="en-US" dirty="0" smtClean="0">
                <a:latin typeface="Consolas"/>
                <a:cs typeface="Consolas"/>
              </a:rPr>
              <a:t> = true;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*.b(Integer cost) target (</a:t>
            </a:r>
            <a:r>
              <a:rPr lang="en-US" dirty="0" err="1" smtClean="0">
                <a:latin typeface="Consolas"/>
                <a:cs typeface="Consolas"/>
              </a:rPr>
              <a:t>UserInfo</a:t>
            </a:r>
            <a:r>
              <a:rPr lang="en-US" dirty="0" smtClean="0">
                <a:latin typeface="Consolas"/>
                <a:cs typeface="Consolas"/>
              </a:rPr>
              <a:t> user)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|  (!(</a:t>
            </a:r>
            <a:r>
              <a:rPr lang="en-US" dirty="0" err="1" smtClean="0">
                <a:latin typeface="Consolas"/>
                <a:cs typeface="Consolas"/>
              </a:rPr>
              <a:t>user.equals</a:t>
            </a:r>
            <a:r>
              <a:rPr lang="en-US" dirty="0" smtClean="0">
                <a:latin typeface="Consolas"/>
                <a:cs typeface="Consolas"/>
              </a:rPr>
              <a:t>(SUPERUSER)) &amp;&amp; (cost &gt; 1000) &amp;&amp; (</a:t>
            </a:r>
            <a:r>
              <a:rPr lang="en-US" dirty="0" err="1" smtClean="0">
                <a:latin typeface="Consolas"/>
                <a:cs typeface="Consolas"/>
              </a:rPr>
              <a:t>Verification.a_happened</a:t>
            </a:r>
            <a:r>
              <a:rPr lang="en-US" dirty="0">
                <a:latin typeface="Consolas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-&gt; { </a:t>
            </a:r>
            <a:r>
              <a:rPr lang="en-US" dirty="0" err="1" smtClean="0">
                <a:latin typeface="Consolas"/>
                <a:cs typeface="Consolas"/>
              </a:rPr>
              <a:t>Verification.fail</a:t>
            </a:r>
            <a:r>
              <a:rPr lang="en-US" dirty="0" smtClean="0">
                <a:latin typeface="Consolas"/>
                <a:cs typeface="Consolas"/>
              </a:rPr>
              <a:t>(”Property 1 violated</a:t>
            </a:r>
            <a:r>
              <a:rPr lang="en-US" dirty="0">
                <a:latin typeface="Consolas"/>
                <a:cs typeface="Consolas"/>
              </a:rPr>
              <a:t>");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246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Verification.java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81200"/>
            <a:ext cx="7345363" cy="4084321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public class Verification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public static Boolean </a:t>
            </a:r>
            <a:r>
              <a:rPr lang="en-US" sz="1800" dirty="0" err="1" smtClean="0">
                <a:latin typeface="Consolas"/>
                <a:cs typeface="Consolas"/>
              </a:rPr>
              <a:t>a_happened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public static void fail(String 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(“ERROR: ”+s);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public static void </a:t>
            </a:r>
            <a:r>
              <a:rPr lang="en-US" sz="1800" dirty="0" err="1" smtClean="0">
                <a:latin typeface="Consolas"/>
                <a:cs typeface="Consolas"/>
              </a:rPr>
              <a:t>initialiseVerification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a_happened</a:t>
            </a:r>
            <a:r>
              <a:rPr lang="en-US" sz="1800" dirty="0" smtClean="0">
                <a:latin typeface="Consolas"/>
                <a:cs typeface="Consolas"/>
              </a:rPr>
              <a:t> 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314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</a:t>
            </a:r>
            <a:r>
              <a:rPr lang="en-US" sz="4400" dirty="0" err="1" smtClean="0"/>
              <a:t>IIIc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A </a:t>
            </a:r>
            <a:r>
              <a:rPr lang="en-US" sz="5400" dirty="0" smtClean="0"/>
              <a:t>Guarded Command Language for RV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4360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Properties.aj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package fits;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public aspect Properties {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before (</a:t>
            </a:r>
            <a:r>
              <a:rPr lang="en-US" dirty="0" err="1" smtClean="0">
                <a:latin typeface="Consolas"/>
                <a:cs typeface="Consolas"/>
              </a:rPr>
              <a:t>UserInfo</a:t>
            </a:r>
            <a:r>
              <a:rPr lang="en-US" dirty="0" smtClean="0">
                <a:latin typeface="Consolas"/>
                <a:cs typeface="Consolas"/>
              </a:rPr>
              <a:t> user):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call(* *.a(</a:t>
            </a:r>
            <a:r>
              <a:rPr lang="en-US" dirty="0">
                <a:latin typeface="Consolas"/>
                <a:cs typeface="Consolas"/>
              </a:rPr>
              <a:t>..</a:t>
            </a:r>
            <a:r>
              <a:rPr lang="en-US" dirty="0" smtClean="0">
                <a:latin typeface="Consolas"/>
                <a:cs typeface="Consolas"/>
              </a:rPr>
              <a:t>)) &amp;&amp;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target(user)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if (!(</a:t>
            </a:r>
            <a:r>
              <a:rPr lang="en-US" dirty="0" err="1" smtClean="0">
                <a:latin typeface="Consolas"/>
                <a:cs typeface="Consolas"/>
              </a:rPr>
              <a:t>user.equals</a:t>
            </a:r>
            <a:r>
              <a:rPr lang="en-US" dirty="0" smtClean="0">
                <a:latin typeface="Consolas"/>
                <a:cs typeface="Consolas"/>
              </a:rPr>
              <a:t>(SUPERUSER)))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 smtClean="0">
                <a:latin typeface="Consolas"/>
                <a:cs typeface="Consolas"/>
              </a:rPr>
              <a:t>Verification.a_happened</a:t>
            </a:r>
            <a:r>
              <a:rPr lang="en-US" dirty="0" smtClean="0">
                <a:latin typeface="Consolas"/>
                <a:cs typeface="Consolas"/>
              </a:rPr>
              <a:t> = true; 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before (</a:t>
            </a:r>
            <a:r>
              <a:rPr lang="en-US" dirty="0" err="1" smtClean="0">
                <a:latin typeface="Consolas"/>
                <a:cs typeface="Consolas"/>
              </a:rPr>
              <a:t>UserInfo</a:t>
            </a:r>
            <a:r>
              <a:rPr lang="en-US" dirty="0" smtClean="0">
                <a:latin typeface="Consolas"/>
                <a:cs typeface="Consolas"/>
              </a:rPr>
              <a:t> user, Integer cost):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call (* *</a:t>
            </a:r>
            <a:r>
              <a:rPr lang="en-US" dirty="0">
                <a:latin typeface="Consolas"/>
                <a:cs typeface="Consolas"/>
              </a:rPr>
              <a:t>.b</a:t>
            </a:r>
            <a:r>
              <a:rPr lang="en-US" dirty="0" smtClean="0">
                <a:latin typeface="Consolas"/>
                <a:cs typeface="Consolas"/>
              </a:rPr>
              <a:t>(..)) &amp;&amp;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target </a:t>
            </a:r>
            <a:r>
              <a:rPr lang="en-US" dirty="0" smtClean="0">
                <a:latin typeface="Consolas"/>
                <a:cs typeface="Consolas"/>
              </a:rPr>
              <a:t>(user) &amp;&amp;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(cost)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if ((</a:t>
            </a:r>
            <a:r>
              <a:rPr lang="en-US" dirty="0">
                <a:latin typeface="Consolas"/>
                <a:cs typeface="Consolas"/>
              </a:rPr>
              <a:t>!(</a:t>
            </a:r>
            <a:r>
              <a:rPr lang="en-US" dirty="0" err="1">
                <a:latin typeface="Consolas"/>
                <a:cs typeface="Consolas"/>
              </a:rPr>
              <a:t>user.equals</a:t>
            </a:r>
            <a:r>
              <a:rPr lang="en-US" dirty="0">
                <a:latin typeface="Consolas"/>
                <a:cs typeface="Consolas"/>
              </a:rPr>
              <a:t>(SUPERUSER)) &amp;&amp;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(</a:t>
            </a:r>
            <a:r>
              <a:rPr lang="en-US" dirty="0">
                <a:latin typeface="Consolas"/>
                <a:cs typeface="Consolas"/>
              </a:rPr>
              <a:t>cost &gt; 1000) &amp;&amp;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(</a:t>
            </a:r>
            <a:r>
              <a:rPr lang="en-US" dirty="0" err="1">
                <a:latin typeface="Consolas"/>
                <a:cs typeface="Consolas"/>
              </a:rPr>
              <a:t>Verification.a_happened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{ </a:t>
            </a:r>
            <a:r>
              <a:rPr lang="en-US" dirty="0" err="1">
                <a:latin typeface="Consolas"/>
                <a:cs typeface="Consolas"/>
              </a:rPr>
              <a:t>Verification.fail</a:t>
            </a:r>
            <a:r>
              <a:rPr lang="en-US" dirty="0">
                <a:latin typeface="Consolas"/>
                <a:cs typeface="Consolas"/>
              </a:rPr>
              <a:t>(”Property 1 violated");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647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and </a:t>
            </a:r>
            <a:r>
              <a:rPr lang="en-US" smtClean="0"/>
              <a:t>the GCL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33832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cs typeface="Consolas"/>
              </a:rPr>
              <a:t>For the sake of this assignment: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cs typeface="Consolas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cs typeface="Consolas"/>
              </a:rPr>
              <a:t>Import the </a:t>
            </a:r>
            <a:r>
              <a:rPr lang="en-US" dirty="0" err="1" smtClean="0">
                <a:latin typeface="Consolas"/>
                <a:cs typeface="Consolas"/>
              </a:rPr>
              <a:t>MyRVTool</a:t>
            </a:r>
            <a:r>
              <a:rPr lang="en-US" dirty="0" smtClean="0">
                <a:cs typeface="Consolas"/>
              </a:rPr>
              <a:t> project.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cs typeface="Consolas"/>
              </a:rPr>
              <a:t>Import  </a:t>
            </a:r>
            <a:r>
              <a:rPr lang="en-US" dirty="0">
                <a:latin typeface="Consolas"/>
                <a:cs typeface="Consolas"/>
              </a:rPr>
              <a:t>FinancialTransactions-03-</a:t>
            </a:r>
            <a:r>
              <a:rPr lang="en-US" dirty="0" smtClean="0">
                <a:latin typeface="Consolas"/>
                <a:cs typeface="Consolas"/>
              </a:rPr>
              <a:t>GCL</a:t>
            </a:r>
            <a:r>
              <a:rPr lang="en-US" dirty="0" smtClean="0">
                <a:cs typeface="Consolas"/>
              </a:rPr>
              <a:t> – a </a:t>
            </a:r>
            <a:r>
              <a:rPr lang="en-US" dirty="0">
                <a:cs typeface="Consolas"/>
              </a:rPr>
              <a:t>clean </a:t>
            </a:r>
            <a:r>
              <a:rPr lang="en-US" dirty="0" err="1">
                <a:latin typeface="Arial"/>
                <a:cs typeface="Arial"/>
              </a:rPr>
              <a:t>FiTS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cs typeface="Consolas"/>
              </a:rPr>
              <a:t>project, with:</a:t>
            </a:r>
            <a:endParaRPr lang="en-US" dirty="0">
              <a:cs typeface="Consolas"/>
            </a:endParaRPr>
          </a:p>
          <a:p>
            <a:pPr marL="693738" lvl="1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cs typeface="Consolas"/>
              </a:rPr>
              <a:t>A text file </a:t>
            </a:r>
            <a:r>
              <a:rPr lang="en-US" dirty="0" err="1" smtClean="0">
                <a:latin typeface="Consolas"/>
                <a:cs typeface="Consolas"/>
              </a:rPr>
              <a:t>specification.rules</a:t>
            </a:r>
            <a:endParaRPr lang="en-US" dirty="0" smtClean="0">
              <a:cs typeface="Consolas"/>
            </a:endParaRPr>
          </a:p>
          <a:p>
            <a:pPr marL="693738" lvl="1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cs typeface="Consolas"/>
              </a:rPr>
              <a:t>A Java class </a:t>
            </a:r>
            <a:r>
              <a:rPr lang="en-US" dirty="0" err="1" smtClean="0">
                <a:latin typeface="Consolas"/>
                <a:cs typeface="Consolas"/>
              </a:rPr>
              <a:t>Verification.java</a:t>
            </a:r>
            <a:endParaRPr lang="en-US" dirty="0" smtClean="0">
              <a:cs typeface="Consolas"/>
            </a:endParaRPr>
          </a:p>
          <a:p>
            <a:pPr marL="693738" lvl="1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cs typeface="Consolas"/>
              </a:rPr>
              <a:t>An </a:t>
            </a:r>
            <a:r>
              <a:rPr lang="en-US" dirty="0" err="1" smtClean="0">
                <a:cs typeface="Consolas"/>
              </a:rPr>
              <a:t>AspectJ</a:t>
            </a:r>
            <a:r>
              <a:rPr lang="en-US" dirty="0" smtClean="0">
                <a:cs typeface="Consolas"/>
              </a:rPr>
              <a:t> file </a:t>
            </a:r>
            <a:r>
              <a:rPr lang="en-US" dirty="0" err="1" smtClean="0">
                <a:latin typeface="Consolas"/>
                <a:cs typeface="Consolas"/>
              </a:rPr>
              <a:t>Properties.aj</a:t>
            </a:r>
            <a:endParaRPr lang="en-US" dirty="0" smtClean="0">
              <a:latin typeface="Consolas"/>
              <a:cs typeface="Consolas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Right-clicking and choosing </a:t>
            </a:r>
            <a:r>
              <a:rPr lang="en-US" dirty="0" smtClean="0">
                <a:latin typeface="Consolas"/>
                <a:cs typeface="Consolas"/>
              </a:rPr>
              <a:t>Properties</a:t>
            </a:r>
            <a:r>
              <a:rPr lang="en-US" dirty="0" smtClean="0">
                <a:latin typeface="Calisto MT"/>
                <a:cs typeface="Calisto MT"/>
              </a:rPr>
              <a:t> on these files will give you their filename with the full path. Copy and paste them into the </a:t>
            </a:r>
            <a:r>
              <a:rPr lang="en-US" dirty="0" err="1" smtClean="0">
                <a:latin typeface="Consolas"/>
                <a:cs typeface="Consolas"/>
              </a:rPr>
              <a:t>Main.java</a:t>
            </a:r>
            <a:r>
              <a:rPr lang="en-US" dirty="0" smtClean="0">
                <a:latin typeface="Calisto MT"/>
                <a:cs typeface="Calisto MT"/>
              </a:rPr>
              <a:t> file in the </a:t>
            </a:r>
            <a:r>
              <a:rPr lang="en-US" dirty="0" err="1" smtClean="0">
                <a:latin typeface="Consolas"/>
                <a:cs typeface="Consolas"/>
              </a:rPr>
              <a:t>MyRVTool</a:t>
            </a:r>
            <a:r>
              <a:rPr lang="en-US" dirty="0" smtClean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The workflow is to: (</a:t>
            </a:r>
            <a:r>
              <a:rPr lang="en-US" dirty="0" err="1" smtClean="0">
                <a:latin typeface="Calisto MT"/>
                <a:cs typeface="Calisto MT"/>
              </a:rPr>
              <a:t>i</a:t>
            </a:r>
            <a:r>
              <a:rPr lang="en-US" dirty="0" smtClean="0">
                <a:latin typeface="Calisto MT"/>
                <a:cs typeface="Calisto MT"/>
              </a:rPr>
              <a:t>) edit the the </a:t>
            </a:r>
            <a:r>
              <a:rPr lang="en-US" dirty="0" err="1">
                <a:latin typeface="Consolas"/>
                <a:cs typeface="Consolas"/>
              </a:rPr>
              <a:t>MyRVTool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specification; (ii) running the </a:t>
            </a:r>
            <a:r>
              <a:rPr lang="en-US" dirty="0" err="1">
                <a:latin typeface="Consolas"/>
                <a:cs typeface="Consolas"/>
              </a:rPr>
              <a:t>MyRVTool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 to generate the code in the </a:t>
            </a:r>
            <a:r>
              <a:rPr lang="en-US" dirty="0">
                <a:latin typeface="Consolas"/>
                <a:cs typeface="Consolas"/>
              </a:rPr>
              <a:t>FinancialTransactions-03-GCL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project, which (assuming correct syntax is generated); (iii) compile and run the </a:t>
            </a:r>
            <a:r>
              <a:rPr lang="en-US" dirty="0">
                <a:latin typeface="Consolas"/>
                <a:cs typeface="Consolas"/>
              </a:rPr>
              <a:t>FinancialTransactions-03-GCL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project.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4473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Guarded Command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now move on to a higher-level of abstraction, using a </a:t>
            </a:r>
            <a:r>
              <a:rPr lang="en-US" i="1" dirty="0" smtClean="0"/>
              <a:t>guarded-command language </a:t>
            </a:r>
            <a:r>
              <a:rPr lang="en-US" dirty="0" smtClean="0"/>
              <a:t>(GCL)</a:t>
            </a:r>
            <a:r>
              <a:rPr lang="en-US" i="1" dirty="0" smtClean="0"/>
              <a:t> </a:t>
            </a:r>
            <a:r>
              <a:rPr lang="en-US" dirty="0" smtClean="0"/>
              <a:t>to specify the properties.</a:t>
            </a:r>
          </a:p>
          <a:p>
            <a:r>
              <a:rPr lang="en-US" dirty="0" smtClean="0"/>
              <a:t>You are given a parser and code to manipulate GCL specifications, and…</a:t>
            </a:r>
          </a:p>
          <a:p>
            <a:r>
              <a:rPr lang="en-US" dirty="0" smtClean="0"/>
              <a:t>…your task is to:</a:t>
            </a:r>
          </a:p>
          <a:p>
            <a:pPr lvl="1"/>
            <a:r>
              <a:rPr lang="en-US" dirty="0" smtClean="0"/>
              <a:t>write a translator from GCL to </a:t>
            </a:r>
            <a:r>
              <a:rPr lang="en-US" dirty="0" err="1" smtClean="0"/>
              <a:t>AspectJ</a:t>
            </a:r>
            <a:endParaRPr lang="en-US" dirty="0" smtClean="0"/>
          </a:p>
          <a:p>
            <a:pPr lvl="1"/>
            <a:r>
              <a:rPr lang="en-US" dirty="0" smtClean="0"/>
              <a:t>rewrite the specification of </a:t>
            </a:r>
            <a:r>
              <a:rPr lang="en-US" dirty="0" err="1" smtClean="0"/>
              <a:t>FiTS</a:t>
            </a:r>
            <a:r>
              <a:rPr lang="en-US" dirty="0" smtClean="0"/>
              <a:t> using GCL</a:t>
            </a:r>
          </a:p>
        </p:txBody>
      </p:sp>
    </p:spTree>
    <p:extLst>
      <p:ext uri="{BB962C8B-B14F-4D97-AF65-F5344CB8AC3E}">
        <p14:creationId xmlns:p14="http://schemas.microsoft.com/office/powerpoint/2010/main" val="17746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GCL script consists of three parts: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part starting with a line containing just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VERIFICATIONCODE in </a:t>
            </a:r>
            <a:r>
              <a:rPr lang="en-US" dirty="0" smtClean="0">
                <a:solidFill>
                  <a:srgbClr val="000000"/>
                </a:solidFill>
              </a:rPr>
              <a:t>which Java code (typically in our case a class called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Verification</a:t>
            </a:r>
            <a:r>
              <a:rPr lang="en-US" dirty="0" smtClean="0">
                <a:solidFill>
                  <a:srgbClr val="000000"/>
                </a:solidFill>
              </a:rPr>
              <a:t>) to support the specification may be included.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second part starting with a line just containing the word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PRELUDE</a:t>
            </a:r>
            <a:r>
              <a:rPr lang="en-US" dirty="0" smtClean="0">
                <a:solidFill>
                  <a:srgbClr val="000000"/>
                </a:solidFill>
              </a:rPr>
              <a:t> –consisting of a number of rules which will be added verbatim to the </a:t>
            </a:r>
            <a:r>
              <a:rPr lang="en-US" dirty="0" err="1" smtClean="0">
                <a:solidFill>
                  <a:srgbClr val="000000"/>
                </a:solidFill>
              </a:rPr>
              <a:t>AspectJ</a:t>
            </a:r>
            <a:r>
              <a:rPr lang="en-US" dirty="0" smtClean="0">
                <a:solidFill>
                  <a:srgbClr val="000000"/>
                </a:solidFill>
              </a:rPr>
              <a:t> code to be generated. This typically contains package name and imports.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third part starting with a line containing just the word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RULES</a:t>
            </a:r>
            <a:r>
              <a:rPr lang="en-US" dirty="0" smtClean="0">
                <a:solidFill>
                  <a:srgbClr val="000000"/>
                </a:solidFill>
              </a:rPr>
              <a:t>, and </a:t>
            </a:r>
            <a:r>
              <a:rPr lang="en-US" smtClean="0">
                <a:solidFill>
                  <a:srgbClr val="000000"/>
                </a:solidFill>
              </a:rPr>
              <a:t>in </a:t>
            </a:r>
            <a:r>
              <a:rPr lang="en-US" smtClean="0">
                <a:solidFill>
                  <a:srgbClr val="000000"/>
                </a:solidFill>
              </a:rPr>
              <a:t>which </a:t>
            </a:r>
            <a:r>
              <a:rPr lang="en-US" dirty="0" smtClean="0">
                <a:solidFill>
                  <a:srgbClr val="000000"/>
                </a:solidFill>
              </a:rPr>
              <a:t>are the specification rules.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 the initial part of the script (before the verification code) and in the rules part of the script may include comments written as lines starting with //.</a:t>
            </a:r>
          </a:p>
        </p:txBody>
      </p:sp>
    </p:spTree>
    <p:extLst>
      <p:ext uri="{BB962C8B-B14F-4D97-AF65-F5344CB8AC3E}">
        <p14:creationId xmlns:p14="http://schemas.microsoft.com/office/powerpoint/2010/main" val="258030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their simplest level, specifications using GCL are of the form: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method(parameters) | condition -&gt; { action }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latin typeface="Consolas"/>
                <a:cs typeface="Consolas"/>
              </a:rPr>
              <a:t>Shape.move</a:t>
            </a:r>
            <a:r>
              <a:rPr lang="en-US" sz="2000" dirty="0" smtClean="0">
                <a:latin typeface="Consolas"/>
                <a:cs typeface="Consolas"/>
              </a:rPr>
              <a:t>(Integer dx, Integer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|  dx&gt;=0 &amp;&amp;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 &gt;=0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-&gt; 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(“NE direction”); }</a:t>
            </a:r>
          </a:p>
        </p:txBody>
      </p:sp>
    </p:spTree>
    <p:extLst>
      <p:ext uri="{BB962C8B-B14F-4D97-AF65-F5344CB8AC3E}">
        <p14:creationId xmlns:p14="http://schemas.microsoft.com/office/powerpoint/2010/main" val="103700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their simplest level, specifications using GCL are of the form: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method(parameters) | condition -&gt; { action }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latin typeface="Consolas"/>
                <a:cs typeface="Consolas"/>
              </a:rPr>
              <a:t>Shape.move</a:t>
            </a:r>
            <a:r>
              <a:rPr lang="en-US" sz="2000" dirty="0" smtClean="0">
                <a:latin typeface="Consolas"/>
                <a:cs typeface="Consolas"/>
              </a:rPr>
              <a:t>(Integer dx, Integer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|  dx&gt;=0 &amp;&amp;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 &gt;=0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-&gt; 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(“NE direction”); 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501900" y="1536700"/>
            <a:ext cx="4584700" cy="1282700"/>
          </a:xfrm>
          <a:prstGeom prst="wedgeRoundRectCallout">
            <a:avLst>
              <a:gd name="adj1" fmla="val -49057"/>
              <a:gd name="adj2" fmla="val 7744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Before this method is called…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their simplest level, specifications using GCL are of the form: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method(parameters) | condition -&gt; { action }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latin typeface="Consolas"/>
                <a:cs typeface="Consolas"/>
              </a:rPr>
              <a:t>Shape.move</a:t>
            </a:r>
            <a:r>
              <a:rPr lang="en-US" sz="2000" dirty="0" smtClean="0">
                <a:latin typeface="Consolas"/>
                <a:cs typeface="Consolas"/>
              </a:rPr>
              <a:t>(Integer dx, Integer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|  dx&gt;=0 &amp;&amp;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 &gt;=0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-&gt; 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(“NE direction”); 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213100" y="1460500"/>
            <a:ext cx="4584700" cy="1358900"/>
          </a:xfrm>
          <a:prstGeom prst="wedgeRoundRectCallout">
            <a:avLst>
              <a:gd name="adj1" fmla="val -49057"/>
              <a:gd name="adj2" fmla="val 7744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…matching these parameter variables…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their simplest level, specifications using GCL are of the form: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method(parameters) | condition -&gt; { action }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latin typeface="Consolas"/>
                <a:cs typeface="Consolas"/>
              </a:rPr>
              <a:t>Shape.move</a:t>
            </a:r>
            <a:r>
              <a:rPr lang="en-US" sz="2000" dirty="0" smtClean="0">
                <a:latin typeface="Consolas"/>
                <a:cs typeface="Consolas"/>
              </a:rPr>
              <a:t>(Integer dx, Integer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|  dx&gt;=0 &amp;&amp;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 &gt;=0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-&gt; 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(“NE direction”); 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384300" y="1257300"/>
            <a:ext cx="4584700" cy="1562100"/>
          </a:xfrm>
          <a:prstGeom prst="wedgeRoundRectCallout">
            <a:avLst>
              <a:gd name="adj1" fmla="val 46234"/>
              <a:gd name="adj2" fmla="val 7183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… and if this condition holds (which may refer to the parameters)…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7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S&amp;S of the GCL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their simplest level, specifications using GCL are of the form: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method(parameters) | condition -&gt; { action }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latin typeface="Consolas"/>
                <a:cs typeface="Consolas"/>
              </a:rPr>
              <a:t>Shape.move</a:t>
            </a:r>
            <a:r>
              <a:rPr lang="en-US" sz="2000" dirty="0" smtClean="0">
                <a:latin typeface="Consolas"/>
                <a:cs typeface="Consolas"/>
              </a:rPr>
              <a:t>(Integer dx, Integer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|  dx&gt;=0 &amp;&amp; </a:t>
            </a:r>
            <a:r>
              <a:rPr lang="en-US" sz="2000" dirty="0" err="1" smtClean="0">
                <a:latin typeface="Consolas"/>
                <a:cs typeface="Consolas"/>
              </a:rPr>
              <a:t>dy</a:t>
            </a:r>
            <a:r>
              <a:rPr lang="en-US" sz="2000" dirty="0" smtClean="0">
                <a:latin typeface="Consolas"/>
                <a:cs typeface="Consolas"/>
              </a:rPr>
              <a:t> &gt;=0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-&gt; 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(“NE direction”);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400300" y="1257300"/>
            <a:ext cx="4584700" cy="1562100"/>
          </a:xfrm>
          <a:prstGeom prst="wedgeRoundRectCallout">
            <a:avLst>
              <a:gd name="adj1" fmla="val 46234"/>
              <a:gd name="adj2" fmla="val 7183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… then run this action (which may refer to the parameters)…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5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17094</TotalTime>
  <Words>957</Words>
  <Application>Microsoft Macintosh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Capital</vt:lpstr>
      <vt:lpstr>Runtime Verification From theory to practice and back</vt:lpstr>
      <vt:lpstr>Part IIIc </vt:lpstr>
      <vt:lpstr>A Guarded Command Language</vt:lpstr>
      <vt:lpstr>S&amp;S of the GCL</vt:lpstr>
      <vt:lpstr>S&amp;S of the GCL</vt:lpstr>
      <vt:lpstr>S&amp;S of the GCL</vt:lpstr>
      <vt:lpstr>S&amp;S of the GCL</vt:lpstr>
      <vt:lpstr>S&amp;S of the GCL</vt:lpstr>
      <vt:lpstr>S&amp;S of the GCL</vt:lpstr>
      <vt:lpstr>S&amp;S of the GCL</vt:lpstr>
      <vt:lpstr>S&amp;S of the GCL</vt:lpstr>
      <vt:lpstr>Syntactic Sugar in the GCL</vt:lpstr>
      <vt:lpstr>GCL Support</vt:lpstr>
      <vt:lpstr>GCL Support</vt:lpstr>
      <vt:lpstr>GCL Support</vt:lpstr>
      <vt:lpstr>GCL Support</vt:lpstr>
      <vt:lpstr>Exercises</vt:lpstr>
      <vt:lpstr>Example – Source</vt:lpstr>
      <vt:lpstr>Example – Verification.java</vt:lpstr>
      <vt:lpstr>Example – Properties.aj</vt:lpstr>
      <vt:lpstr>Eclipse and the GCL Tool</vt:lpstr>
    </vt:vector>
  </TitlesOfParts>
  <Company>University of Malta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From theory to practice and back</dc:title>
  <dc:creator>Gordon J Pace</dc:creator>
  <cp:lastModifiedBy>Christian</cp:lastModifiedBy>
  <cp:revision>321</cp:revision>
  <dcterms:created xsi:type="dcterms:W3CDTF">2013-06-11T16:54:58Z</dcterms:created>
  <dcterms:modified xsi:type="dcterms:W3CDTF">2015-11-04T10:18:41Z</dcterms:modified>
</cp:coreProperties>
</file>