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73" r:id="rId3"/>
    <p:sldId id="315" r:id="rId4"/>
    <p:sldId id="443" r:id="rId5"/>
    <p:sldId id="444" r:id="rId6"/>
    <p:sldId id="445" r:id="rId7"/>
    <p:sldId id="316" r:id="rId8"/>
    <p:sldId id="435" r:id="rId9"/>
    <p:sldId id="436" r:id="rId10"/>
    <p:sldId id="437" r:id="rId11"/>
    <p:sldId id="438" r:id="rId12"/>
    <p:sldId id="439" r:id="rId13"/>
    <p:sldId id="440" r:id="rId14"/>
    <p:sldId id="317" r:id="rId15"/>
    <p:sldId id="446" r:id="rId16"/>
    <p:sldId id="447" r:id="rId17"/>
    <p:sldId id="450" r:id="rId18"/>
    <p:sldId id="448" r:id="rId19"/>
    <p:sldId id="449" r:id="rId20"/>
    <p:sldId id="31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874" autoAdjust="0"/>
    <p:restoredTop sz="94710" autoAdjust="0"/>
  </p:normalViewPr>
  <p:slideViewPr>
    <p:cSldViewPr snapToGrid="0" snapToObjects="1">
      <p:cViewPr>
        <p:scale>
          <a:sx n="80" d="100"/>
          <a:sy n="80" d="100"/>
        </p:scale>
        <p:origin x="-1672" y="-128"/>
      </p:cViewPr>
      <p:guideLst>
        <p:guide orient="horz" pos="2160"/>
        <p:guide pos="2880"/>
      </p:guideLst>
    </p:cSldViewPr>
  </p:slideViewPr>
  <p:outlineViewPr>
    <p:cViewPr>
      <p:scale>
        <a:sx n="33" d="100"/>
        <a:sy n="33" d="100"/>
      </p:scale>
      <p:origin x="0" y="65688"/>
    </p:cViewPr>
  </p:outlineViewPr>
  <p:notesTextViewPr>
    <p:cViewPr>
      <p:scale>
        <a:sx n="100" d="100"/>
        <a:sy n="100" d="100"/>
      </p:scale>
      <p:origin x="0" y="0"/>
    </p:cViewPr>
  </p:notesTextViewPr>
  <p:sorterViewPr>
    <p:cViewPr>
      <p:scale>
        <a:sx n="66" d="100"/>
        <a:sy n="66" d="100"/>
      </p:scale>
      <p:origin x="0" y="312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47EFDD-12D9-4EBF-A818-03651FA12AB1}" type="datetimeFigureOut">
              <a:rPr lang="en-US" smtClean="0"/>
              <a:pPr/>
              <a:t>22/09/16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8D8797-6897-47A4-9177-9FEB813FBF28}" type="slidenum">
              <a:rPr lang="en-GB" smtClean="0"/>
              <a:pPr/>
              <a:t>‹#›</a:t>
            </a:fld>
            <a:endParaRPr lang="en-GB"/>
          </a:p>
        </p:txBody>
      </p:sp>
    </p:spTree>
    <p:extLst>
      <p:ext uri="{BB962C8B-B14F-4D97-AF65-F5344CB8AC3E}">
        <p14:creationId xmlns:p14="http://schemas.microsoft.com/office/powerpoint/2010/main" val="1390764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FF8D8797-6897-47A4-9177-9FEB813FBF28}" type="slidenum">
              <a:rPr lang="en-GB" smtClean="0"/>
              <a:pPr/>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FF8D8797-6897-47A4-9177-9FEB813FBF28}" type="slidenum">
              <a:rPr lang="en-GB" smtClean="0"/>
              <a:pPr/>
              <a:t>10</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FF8D8797-6897-47A4-9177-9FEB813FBF28}" type="slidenum">
              <a:rPr lang="en-GB" smtClean="0"/>
              <a:pPr/>
              <a:t>11</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FF8D8797-6897-47A4-9177-9FEB813FBF28}" type="slidenum">
              <a:rPr lang="en-GB" smtClean="0"/>
              <a:pPr/>
              <a:t>12</a:t>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FF8D8797-6897-47A4-9177-9FEB813FBF28}" type="slidenum">
              <a:rPr lang="en-GB" smtClean="0"/>
              <a:pPr/>
              <a:t>13</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FF8D8797-6897-47A4-9177-9FEB813FBF28}" type="slidenum">
              <a:rPr lang="en-GB" smtClean="0"/>
              <a:pPr/>
              <a:t>14</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FF8D8797-6897-47A4-9177-9FEB813FBF28}" type="slidenum">
              <a:rPr lang="en-GB" smtClean="0"/>
              <a:pPr/>
              <a:t>15</a:t>
            </a:fld>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FF8D8797-6897-47A4-9177-9FEB813FBF28}" type="slidenum">
              <a:rPr lang="en-GB" smtClean="0"/>
              <a:pPr/>
              <a:t>16</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FF8D8797-6897-47A4-9177-9FEB813FBF28}" type="slidenum">
              <a:rPr lang="en-GB" smtClean="0"/>
              <a:pPr/>
              <a:t>17</a:t>
            </a:fld>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FF8D8797-6897-47A4-9177-9FEB813FBF28}" type="slidenum">
              <a:rPr lang="en-GB" smtClean="0"/>
              <a:pPr/>
              <a:t>18</a:t>
            </a:fld>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FF8D8797-6897-47A4-9177-9FEB813FBF28}" type="slidenum">
              <a:rPr lang="en-GB" smtClean="0"/>
              <a:pPr/>
              <a:t>19</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FF8D8797-6897-47A4-9177-9FEB813FBF28}" type="slidenum">
              <a:rPr lang="en-GB" smtClean="0"/>
              <a:pPr/>
              <a:t>2</a:t>
            </a:fld>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FF8D8797-6897-47A4-9177-9FEB813FBF28}" type="slidenum">
              <a:rPr lang="en-GB" smtClean="0"/>
              <a:pPr/>
              <a:t>20</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FF8D8797-6897-47A4-9177-9FEB813FBF28}" type="slidenum">
              <a:rPr lang="en-GB" smtClean="0"/>
              <a:pPr/>
              <a:t>3</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FF8D8797-6897-47A4-9177-9FEB813FBF28}" type="slidenum">
              <a:rPr lang="en-GB" smtClean="0"/>
              <a:pPr/>
              <a:t>4</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FF8D8797-6897-47A4-9177-9FEB813FBF28}" type="slidenum">
              <a:rPr lang="en-GB" smtClean="0"/>
              <a:pPr/>
              <a:t>5</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FF8D8797-6897-47A4-9177-9FEB813FBF28}" type="slidenum">
              <a:rPr lang="en-GB" smtClean="0"/>
              <a:pPr/>
              <a:t>6</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FF8D8797-6897-47A4-9177-9FEB813FBF28}" type="slidenum">
              <a:rPr lang="en-GB" smtClean="0"/>
              <a:pPr/>
              <a:t>7</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FF8D8797-6897-47A4-9177-9FEB813FBF28}" type="slidenum">
              <a:rPr lang="en-GB" smtClean="0"/>
              <a:pPr/>
              <a:t>8</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FF8D8797-6897-47A4-9177-9FEB813FBF28}" type="slidenum">
              <a:rPr lang="en-GB" smtClean="0"/>
              <a:pPr/>
              <a:t>9</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p:cNvGrpSpPr/>
          <p:nvPr/>
        </p:nvGrpSpPr>
        <p:grpSpPr>
          <a:xfrm>
            <a:off x="486873" y="411480"/>
            <a:ext cx="8170254" cy="6035040"/>
            <a:chOff x="486873" y="411480"/>
            <a:chExt cx="8170254" cy="6035040"/>
          </a:xfrm>
        </p:grpSpPr>
        <p:sp>
          <p:nvSpPr>
            <p:cNvPr id="8" name="Rectangle 7"/>
            <p:cNvSpPr/>
            <p:nvPr/>
          </p:nvSpPr>
          <p:spPr>
            <a:xfrm>
              <a:off x="486873" y="411480"/>
              <a:ext cx="8170254" cy="6035040"/>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a:spLocks/>
            </p:cNvSpPr>
            <p:nvPr/>
          </p:nvSpPr>
          <p:spPr>
            <a:xfrm>
              <a:off x="562843" y="475488"/>
              <a:ext cx="7982712" cy="5888736"/>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5" name="Straight Connector 14"/>
            <p:cNvCxnSpPr/>
            <p:nvPr/>
          </p:nvCxnSpPr>
          <p:spPr>
            <a:xfrm>
              <a:off x="562842" y="6133646"/>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562843" y="457200"/>
              <a:ext cx="7982712" cy="25786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914400" y="1123950"/>
            <a:ext cx="7342188" cy="1924050"/>
          </a:xfrm>
        </p:spPr>
        <p:txBody>
          <a:bodyPr anchor="b" anchorCtr="0">
            <a:noAutofit/>
          </a:bodyPr>
          <a:lstStyle>
            <a:lvl1pPr>
              <a:defRPr sz="5400" kern="1200">
                <a:solidFill>
                  <a:schemeClr val="tx1">
                    <a:lumMod val="75000"/>
                    <a:lumOff val="25000"/>
                  </a:schemeClr>
                </a:solidFill>
                <a:latin typeface="+mj-lt"/>
                <a:ea typeface="+mj-ea"/>
                <a:cs typeface="+mj-cs"/>
              </a:defRPr>
            </a:lvl1pPr>
          </a:lstStyle>
          <a:p>
            <a:r>
              <a:rPr lang="en-US" smtClean="0"/>
              <a:t>Click to edit Master title style</a:t>
            </a:r>
            <a:endParaRPr dirty="0"/>
          </a:p>
        </p:txBody>
      </p:sp>
      <p:sp>
        <p:nvSpPr>
          <p:cNvPr id="3" name="Subtitle 2"/>
          <p:cNvSpPr>
            <a:spLocks noGrp="1"/>
          </p:cNvSpPr>
          <p:nvPr>
            <p:ph type="subTitle" idx="1"/>
          </p:nvPr>
        </p:nvSpPr>
        <p:spPr>
          <a:xfrm>
            <a:off x="914400" y="3429000"/>
            <a:ext cx="7342188" cy="1752600"/>
          </a:xfrm>
        </p:spPr>
        <p:txBody>
          <a:bodyPr vert="horz" lIns="91440" tIns="45720" rIns="91440" bIns="45720" rtlCol="0">
            <a:normAutofit/>
          </a:bodyPr>
          <a:lstStyle>
            <a:lvl1pPr marL="0" indent="0" algn="ctr" defTabSz="914400" rtl="0" eaLnBrk="1" latinLnBrk="0" hangingPunct="1">
              <a:spcBef>
                <a:spcPts val="300"/>
              </a:spcBef>
              <a:buClr>
                <a:schemeClr val="tx1">
                  <a:lumMod val="75000"/>
                  <a:lumOff val="25000"/>
                </a:schemeClr>
              </a:buClr>
              <a:buFont typeface="Arial" pitchFamily="34" charset="0"/>
              <a:buNone/>
              <a:defRPr sz="2000" kern="1200">
                <a:solidFill>
                  <a:schemeClr val="tx1">
                    <a:lumMod val="75000"/>
                    <a:lumOff val="2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573741" y="6122894"/>
            <a:ext cx="2133600" cy="259317"/>
          </a:xfrm>
        </p:spPr>
        <p:txBody>
          <a:bodyPr/>
          <a:lstStyle/>
          <a:p>
            <a:fld id="{7D290233-0DD1-4A80-BB1E-9ADC3556DBB6}" type="datetimeFigureOut">
              <a:rPr lang="en-US" smtClean="0"/>
              <a:pPr/>
              <a:t>22/09/16</a:t>
            </a:fld>
            <a:endParaRPr lang="en-US"/>
          </a:p>
        </p:txBody>
      </p:sp>
      <p:sp>
        <p:nvSpPr>
          <p:cNvPr id="5" name="Footer Placeholder 4"/>
          <p:cNvSpPr>
            <a:spLocks noGrp="1"/>
          </p:cNvSpPr>
          <p:nvPr>
            <p:ph type="ftr" sz="quarter" idx="11"/>
          </p:nvPr>
        </p:nvSpPr>
        <p:spPr>
          <a:xfrm>
            <a:off x="5638800" y="6122894"/>
            <a:ext cx="2895600" cy="257810"/>
          </a:xfrm>
        </p:spPr>
        <p:txBody>
          <a:bodyPr/>
          <a:lstStyle/>
          <a:p>
            <a:endParaRPr lang="en-US"/>
          </a:p>
        </p:txBody>
      </p:sp>
      <p:sp>
        <p:nvSpPr>
          <p:cNvPr id="6" name="Slide Number Placeholder 5"/>
          <p:cNvSpPr>
            <a:spLocks noGrp="1"/>
          </p:cNvSpPr>
          <p:nvPr>
            <p:ph type="sldNum" sz="quarter" idx="12"/>
          </p:nvPr>
        </p:nvSpPr>
        <p:spPr>
          <a:xfrm>
            <a:off x="4191000" y="6122894"/>
            <a:ext cx="762000" cy="271463"/>
          </a:xfrm>
        </p:spPr>
        <p:txBody>
          <a:bodyPr/>
          <a:lstStyle/>
          <a:p>
            <a:fld id="{CFE4BAC9-6D41-4691-9299-18EF07EF017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grpSp>
        <p:nvGrpSpPr>
          <p:cNvPr id="8" name="Group 7"/>
          <p:cNvGrpSpPr/>
          <p:nvPr/>
        </p:nvGrpSpPr>
        <p:grpSpPr>
          <a:xfrm>
            <a:off x="182880" y="173699"/>
            <a:ext cx="8778240" cy="6510602"/>
            <a:chOff x="182880" y="173699"/>
            <a:chExt cx="8778240" cy="6510602"/>
          </a:xfrm>
        </p:grpSpPr>
        <p:grpSp>
          <p:nvGrpSpPr>
            <p:cNvPr id="26" name="Group 25"/>
            <p:cNvGrpSpPr/>
            <p:nvPr/>
          </p:nvGrpSpPr>
          <p:grpSpPr>
            <a:xfrm>
              <a:off x="182880" y="173699"/>
              <a:ext cx="8778240" cy="6510602"/>
              <a:chOff x="182880" y="173699"/>
              <a:chExt cx="8778240" cy="6510602"/>
            </a:xfrm>
          </p:grpSpPr>
          <p:grpSp>
            <p:nvGrpSpPr>
              <p:cNvPr id="27" name="Group 26"/>
              <p:cNvGrpSpPr/>
              <p:nvPr/>
            </p:nvGrpSpPr>
            <p:grpSpPr>
              <a:xfrm>
                <a:off x="182880" y="173699"/>
                <a:ext cx="8778240" cy="6510602"/>
                <a:chOff x="182880" y="173699"/>
                <a:chExt cx="8778240" cy="6510602"/>
              </a:xfrm>
            </p:grpSpPr>
            <p:sp>
              <p:nvSpPr>
                <p:cNvPr id="29" name="Rectangle 28"/>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0" name="Group 10"/>
                <p:cNvGrpSpPr/>
                <p:nvPr/>
              </p:nvGrpSpPr>
              <p:grpSpPr>
                <a:xfrm>
                  <a:off x="256032" y="237744"/>
                  <a:ext cx="8622792" cy="6364224"/>
                  <a:chOff x="247157" y="247430"/>
                  <a:chExt cx="8622792" cy="6364224"/>
                </a:xfrm>
              </p:grpSpPr>
              <p:sp>
                <p:nvSpPr>
                  <p:cNvPr id="31" name="Rectangle 30"/>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2" name="Straight Connector 31"/>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8" name="Rectangle 27"/>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5" name="Rectangle 24"/>
            <p:cNvSpPr/>
            <p:nvPr/>
          </p:nvSpPr>
          <p:spPr>
            <a:xfrm rot="10800000">
              <a:off x="258763" y="1594462"/>
              <a:ext cx="357530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225" y="1694329"/>
            <a:ext cx="3008313" cy="914400"/>
          </a:xfrm>
        </p:spPr>
        <p:txBody>
          <a:bodyPr anchor="b">
            <a:normAutofit/>
          </a:bodyPr>
          <a:lstStyle>
            <a:lvl1pPr algn="l">
              <a:defRPr sz="2800" b="0"/>
            </a:lvl1pPr>
          </a:lstStyle>
          <a:p>
            <a:r>
              <a:rPr lang="en-US" smtClean="0"/>
              <a:t>Click to edit Master title style</a:t>
            </a:r>
            <a:endParaRPr dirty="0"/>
          </a:p>
        </p:txBody>
      </p:sp>
      <p:sp>
        <p:nvSpPr>
          <p:cNvPr id="3" name="Content Placeholder 2"/>
          <p:cNvSpPr>
            <a:spLocks noGrp="1"/>
          </p:cNvSpPr>
          <p:nvPr>
            <p:ph idx="1"/>
          </p:nvPr>
        </p:nvSpPr>
        <p:spPr>
          <a:xfrm>
            <a:off x="4328319" y="609600"/>
            <a:ext cx="4114800" cy="5465763"/>
          </a:xfrm>
        </p:spPr>
        <p:txBody>
          <a:bodyPr>
            <a:normAutofit/>
          </a:bodyPr>
          <a:lstStyle>
            <a:lvl1pPr>
              <a:defRPr sz="2400" baseline="0"/>
            </a:lvl1pPr>
            <a:lvl2pPr>
              <a:defRPr sz="22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0225" y="2672323"/>
            <a:ext cx="3008313" cy="3403040"/>
          </a:xfrm>
        </p:spPr>
        <p:txBody>
          <a:bodyPr>
            <a:normAutofit/>
          </a:bodyPr>
          <a:lstStyle>
            <a:lvl1pPr marL="0" indent="0">
              <a:lnSpc>
                <a:spcPct val="120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290233-0DD1-4A80-BB1E-9ADC3556DBB6}" type="datetimeFigureOut">
              <a:rPr lang="en-US" smtClean="0"/>
              <a:pPr/>
              <a:t>22/09/16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pPr/>
              <a:t>‹#›</a:t>
            </a:fld>
            <a:endParaRPr lang="en-US"/>
          </a:p>
        </p:txBody>
      </p:sp>
      <p:sp>
        <p:nvSpPr>
          <p:cNvPr id="17" name="Picture Placeholder 16"/>
          <p:cNvSpPr>
            <a:spLocks noGrp="1"/>
          </p:cNvSpPr>
          <p:nvPr>
            <p:ph type="pic" sz="quarter" idx="13"/>
          </p:nvPr>
        </p:nvSpPr>
        <p:spPr>
          <a:xfrm>
            <a:off x="352892" y="310123"/>
            <a:ext cx="3398837" cy="1204912"/>
          </a:xfrm>
        </p:spPr>
        <p:txBody>
          <a:bodyPr>
            <a:normAutofit/>
          </a:bodyPr>
          <a:lstStyle>
            <a:lvl1pPr>
              <a:buNone/>
              <a:defRPr sz="1800"/>
            </a:lvl1pPr>
          </a:lstStyle>
          <a:p>
            <a:r>
              <a:rPr lang="en-US"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5" name="Group 14"/>
          <p:cNvGrpSpPr/>
          <p:nvPr/>
        </p:nvGrpSpPr>
        <p:grpSpPr>
          <a:xfrm>
            <a:off x="182880" y="173699"/>
            <a:ext cx="8778240" cy="6510602"/>
            <a:chOff x="182880" y="173699"/>
            <a:chExt cx="8778240" cy="6510602"/>
          </a:xfrm>
        </p:grpSpPr>
        <p:grpSp>
          <p:nvGrpSpPr>
            <p:cNvPr id="16" name="Group 15"/>
            <p:cNvGrpSpPr/>
            <p:nvPr/>
          </p:nvGrpSpPr>
          <p:grpSpPr>
            <a:xfrm>
              <a:off x="182880" y="173699"/>
              <a:ext cx="8778240" cy="6510602"/>
              <a:chOff x="182880" y="173699"/>
              <a:chExt cx="8778240" cy="6510602"/>
            </a:xfrm>
          </p:grpSpPr>
          <p:sp>
            <p:nvSpPr>
              <p:cNvPr id="18" name="Rectangle 17"/>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9" name="Group 10"/>
              <p:cNvGrpSpPr/>
              <p:nvPr/>
            </p:nvGrpSpPr>
            <p:grpSpPr>
              <a:xfrm>
                <a:off x="256032" y="237744"/>
                <a:ext cx="8622792" cy="6364224"/>
                <a:chOff x="247157" y="247430"/>
                <a:chExt cx="8622792" cy="6364224"/>
              </a:xfrm>
            </p:grpSpPr>
            <p:sp>
              <p:nvSpPr>
                <p:cNvPr id="20" name="Rectangle 19"/>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1" name="Straight Connector 20"/>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17" name="Rectangle 16"/>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2" y="1691640"/>
            <a:ext cx="3008376" cy="914400"/>
          </a:xfrm>
        </p:spPr>
        <p:txBody>
          <a:bodyPr anchor="b">
            <a:noAutofit/>
          </a:bodyPr>
          <a:lstStyle>
            <a:lvl1pPr algn="l">
              <a:defRPr sz="2800" b="0"/>
            </a:lvl1pPr>
          </a:lstStyle>
          <a:p>
            <a:r>
              <a:rPr lang="en-US" smtClean="0"/>
              <a:t>Click to edit Master title style</a:t>
            </a:r>
            <a:endParaRPr/>
          </a:p>
        </p:txBody>
      </p:sp>
      <p:sp>
        <p:nvSpPr>
          <p:cNvPr id="3" name="Picture Placeholder 2"/>
          <p:cNvSpPr>
            <a:spLocks noGrp="1"/>
          </p:cNvSpPr>
          <p:nvPr>
            <p:ph type="pic" idx="1"/>
          </p:nvPr>
        </p:nvSpPr>
        <p:spPr>
          <a:xfrm>
            <a:off x="4338559" y="612775"/>
            <a:ext cx="4114800" cy="546811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30352" y="2670048"/>
            <a:ext cx="3008376" cy="3401568"/>
          </a:xfrm>
        </p:spPr>
        <p:txBody>
          <a:bodyPr vert="horz" lIns="91440" tIns="45720" rIns="91440" bIns="45720" rtlCol="0">
            <a:normAutofit/>
          </a:bodyPr>
          <a:lstStyle>
            <a:lvl1pPr marL="0" indent="0">
              <a:lnSpc>
                <a:spcPct val="120000"/>
              </a:lnSpc>
              <a:spcBef>
                <a:spcPts val="600"/>
              </a:spcBef>
              <a:buNone/>
              <a:defRPr sz="16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20000"/>
              </a:lnSpc>
              <a:spcBef>
                <a:spcPts val="2000"/>
              </a:spcBef>
              <a:buClr>
                <a:schemeClr val="bg1">
                  <a:lumMod val="75000"/>
                  <a:lumOff val="25000"/>
                </a:schemeClr>
              </a:buClr>
              <a:buFont typeface="Arial" pitchFamily="34" charset="0"/>
              <a:buNone/>
            </a:pPr>
            <a:r>
              <a:rPr lang="en-US" smtClean="0"/>
              <a:t>Click to edit Master text styles</a:t>
            </a:r>
          </a:p>
        </p:txBody>
      </p:sp>
      <p:sp>
        <p:nvSpPr>
          <p:cNvPr id="5" name="Date Placeholder 4"/>
          <p:cNvSpPr>
            <a:spLocks noGrp="1"/>
          </p:cNvSpPr>
          <p:nvPr>
            <p:ph type="dt" sz="half" idx="10"/>
          </p:nvPr>
        </p:nvSpPr>
        <p:spPr/>
        <p:txBody>
          <a:bodyPr/>
          <a:lstStyle/>
          <a:p>
            <a:fld id="{7D290233-0DD1-4A80-BB1E-9ADC3556DBB6}" type="datetimeFigureOut">
              <a:rPr lang="en-US" smtClean="0"/>
              <a:pPr/>
              <a:t>22/09/16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grpSp>
          <p:nvGrpSpPr>
            <p:cNvPr id="17" name="Group 16"/>
            <p:cNvGrpSpPr/>
            <p:nvPr/>
          </p:nvGrpSpPr>
          <p:grpSpPr>
            <a:xfrm>
              <a:off x="182880" y="173699"/>
              <a:ext cx="8778240" cy="6510602"/>
              <a:chOff x="182880" y="173699"/>
              <a:chExt cx="8778240" cy="6510602"/>
            </a:xfrm>
          </p:grpSpPr>
          <p:sp>
            <p:nvSpPr>
              <p:cNvPr id="19" name="Rectangle 18"/>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1" name="Group 10"/>
              <p:cNvGrpSpPr/>
              <p:nvPr/>
            </p:nvGrpSpPr>
            <p:grpSpPr>
              <a:xfrm>
                <a:off x="256032" y="237744"/>
                <a:ext cx="8622792" cy="6364224"/>
                <a:chOff x="247157" y="247430"/>
                <a:chExt cx="8622792" cy="6364224"/>
              </a:xfrm>
            </p:grpSpPr>
            <p:sp>
              <p:nvSpPr>
                <p:cNvPr id="22" name="Rectangle 21"/>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3" name="Straight Connector 22"/>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0" name="Rectangle 19"/>
            <p:cNvSpPr/>
            <p:nvPr/>
          </p:nvSpPr>
          <p:spPr>
            <a:xfrm>
              <a:off x="256032" y="42031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1" y="4287819"/>
            <a:ext cx="8021977" cy="916193"/>
          </a:xfrm>
        </p:spPr>
        <p:txBody>
          <a:bodyPr anchor="b">
            <a:noAutofit/>
          </a:bodyPr>
          <a:lstStyle>
            <a:lvl1pPr algn="l">
              <a:defRPr sz="3600" b="0"/>
            </a:lvl1pPr>
          </a:lstStyle>
          <a:p>
            <a:r>
              <a:rPr lang="en-US" smtClean="0"/>
              <a:t>Click to edit Master title style</a:t>
            </a:r>
            <a:endParaRPr dirty="0"/>
          </a:p>
        </p:txBody>
      </p:sp>
      <p:sp>
        <p:nvSpPr>
          <p:cNvPr id="3" name="Picture Placeholder 2"/>
          <p:cNvSpPr>
            <a:spLocks noGrp="1"/>
          </p:cNvSpPr>
          <p:nvPr>
            <p:ph type="pic" idx="1"/>
          </p:nvPr>
        </p:nvSpPr>
        <p:spPr>
          <a:xfrm>
            <a:off x="356347" y="331694"/>
            <a:ext cx="8421624" cy="378310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30351" y="5271247"/>
            <a:ext cx="8021977" cy="1013011"/>
          </a:xfrm>
        </p:spPr>
        <p:txBody>
          <a:bodyPr vert="horz" lIns="91440" tIns="45720" rIns="91440" bIns="45720" rtlCol="0">
            <a:normAutofit/>
          </a:bodyPr>
          <a:lstStyle>
            <a:lvl1pPr marL="0" indent="0">
              <a:spcBef>
                <a:spcPts val="0"/>
              </a:spcBef>
              <a:buNone/>
              <a:defRPr sz="18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20000"/>
              </a:lnSpc>
              <a:spcBef>
                <a:spcPts val="2000"/>
              </a:spcBef>
              <a:buClr>
                <a:schemeClr val="bg1">
                  <a:lumMod val="75000"/>
                  <a:lumOff val="25000"/>
                </a:schemeClr>
              </a:buClr>
              <a:buFont typeface="Arial" pitchFamily="34" charset="0"/>
              <a:buNone/>
            </a:pPr>
            <a:r>
              <a:rPr lang="en-US" smtClean="0"/>
              <a:t>Click to edit Master text styles</a:t>
            </a:r>
          </a:p>
        </p:txBody>
      </p:sp>
      <p:sp>
        <p:nvSpPr>
          <p:cNvPr id="5" name="Date Placeholder 4"/>
          <p:cNvSpPr>
            <a:spLocks noGrp="1"/>
          </p:cNvSpPr>
          <p:nvPr>
            <p:ph type="dt" sz="half" idx="10"/>
          </p:nvPr>
        </p:nvSpPr>
        <p:spPr/>
        <p:txBody>
          <a:bodyPr/>
          <a:lstStyle/>
          <a:p>
            <a:fld id="{7D290233-0DD1-4A80-BB1E-9ADC3556DBB6}" type="datetimeFigureOut">
              <a:rPr lang="en-US" smtClean="0"/>
              <a:pPr/>
              <a:t>22/09/16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13" name="Group 12"/>
          <p:cNvGrpSpPr/>
          <p:nvPr/>
        </p:nvGrpSpPr>
        <p:grpSpPr>
          <a:xfrm>
            <a:off x="182880" y="173699"/>
            <a:ext cx="8778240" cy="6510602"/>
            <a:chOff x="182880" y="173699"/>
            <a:chExt cx="8778240" cy="6510602"/>
          </a:xfrm>
        </p:grpSpPr>
        <p:sp>
          <p:nvSpPr>
            <p:cNvPr id="14" name="Rectangle 13"/>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 name="Group 10"/>
            <p:cNvGrpSpPr/>
            <p:nvPr/>
          </p:nvGrpSpPr>
          <p:grpSpPr>
            <a:xfrm>
              <a:off x="256032" y="237744"/>
              <a:ext cx="8622792" cy="6364224"/>
              <a:chOff x="247157" y="247430"/>
              <a:chExt cx="8622792" cy="6364224"/>
            </a:xfrm>
          </p:grpSpPr>
          <p:sp>
            <p:nvSpPr>
              <p:cNvPr id="16" name="Rectangle 15"/>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7" name="Straight Connector 16"/>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8" name="Rectangle 17"/>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D290233-0DD1-4A80-BB1E-9ADC3556DBB6}" type="datetimeFigureOut">
              <a:rPr lang="en-US" smtClean="0"/>
              <a:pPr/>
              <a:t>22/09/16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grpSp>
          <p:nvGrpSpPr>
            <p:cNvPr id="14" name="Group 13"/>
            <p:cNvGrpSpPr/>
            <p:nvPr/>
          </p:nvGrpSpPr>
          <p:grpSpPr>
            <a:xfrm>
              <a:off x="182880" y="173699"/>
              <a:ext cx="8778240" cy="6510602"/>
              <a:chOff x="182880" y="173699"/>
              <a:chExt cx="8778240" cy="6510602"/>
            </a:xfrm>
          </p:grpSpPr>
          <p:sp>
            <p:nvSpPr>
              <p:cNvPr id="15" name="Rectangle 14"/>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 name="Group 10"/>
              <p:cNvGrpSpPr/>
              <p:nvPr/>
            </p:nvGrpSpPr>
            <p:grpSpPr>
              <a:xfrm>
                <a:off x="256032" y="237744"/>
                <a:ext cx="8622792" cy="6364224"/>
                <a:chOff x="247157" y="247430"/>
                <a:chExt cx="8622792" cy="6364224"/>
              </a:xfrm>
            </p:grpSpPr>
            <p:sp>
              <p:nvSpPr>
                <p:cNvPr id="17" name="Rectangle 16"/>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9" name="Straight Connector 18"/>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18" name="Rectangle 17"/>
            <p:cNvSpPr/>
            <p:nvPr/>
          </p:nvSpPr>
          <p:spPr>
            <a:xfrm rot="5400000">
              <a:off x="4242277"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Vertical Title 1"/>
          <p:cNvSpPr>
            <a:spLocks noGrp="1"/>
          </p:cNvSpPr>
          <p:nvPr>
            <p:ph type="title" orient="vert"/>
          </p:nvPr>
        </p:nvSpPr>
        <p:spPr>
          <a:xfrm>
            <a:off x="7391399" y="609600"/>
            <a:ext cx="1416423" cy="5516563"/>
          </a:xfrm>
        </p:spPr>
        <p:txBody>
          <a:bodyPr vert="eaVert">
            <a:normAutofit/>
          </a:bodyPr>
          <a:lstStyle>
            <a:lvl1pPr>
              <a:defRPr sz="3600"/>
            </a:lvl1pPr>
          </a:lstStyle>
          <a:p>
            <a:r>
              <a:rPr lang="en-US" smtClean="0"/>
              <a:t>Click to edit Master title style</a:t>
            </a:r>
            <a:endParaRPr/>
          </a:p>
        </p:txBody>
      </p:sp>
      <p:sp>
        <p:nvSpPr>
          <p:cNvPr id="3" name="Vertical Text Placeholder 2"/>
          <p:cNvSpPr>
            <a:spLocks noGrp="1"/>
          </p:cNvSpPr>
          <p:nvPr>
            <p:ph type="body" orient="vert" idx="1"/>
          </p:nvPr>
        </p:nvSpPr>
        <p:spPr>
          <a:xfrm>
            <a:off x="578222" y="609600"/>
            <a:ext cx="6279777" cy="5516563"/>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D290233-0DD1-4A80-BB1E-9ADC3556DBB6}" type="datetimeFigureOut">
              <a:rPr lang="en-US" smtClean="0"/>
              <a:pPr/>
              <a:t>22/09/16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sp>
          <p:nvSpPr>
            <p:cNvPr id="13" name="Rectangle 1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10"/>
            <p:cNvGrpSpPr/>
            <p:nvPr/>
          </p:nvGrpSpPr>
          <p:grpSpPr>
            <a:xfrm>
              <a:off x="256032" y="237744"/>
              <a:ext cx="8622792" cy="6364224"/>
              <a:chOff x="247157" y="247430"/>
              <a:chExt cx="8622792" cy="6364224"/>
            </a:xfrm>
          </p:grpSpPr>
          <p:sp>
            <p:nvSpPr>
              <p:cNvPr id="19" name="Rectangle 1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0" name="Straight Connector 19"/>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1" name="Rectangle 20"/>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D290233-0DD1-4A80-BB1E-9ADC3556DBB6}" type="datetimeFigureOut">
              <a:rPr lang="en-US" smtClean="0"/>
              <a:pPr/>
              <a:t>22/09/16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grpSp>
        <p:nvGrpSpPr>
          <p:cNvPr id="10" name="Group 9"/>
          <p:cNvGrpSpPr/>
          <p:nvPr/>
        </p:nvGrpSpPr>
        <p:grpSpPr>
          <a:xfrm>
            <a:off x="486873" y="411480"/>
            <a:ext cx="8170254" cy="6035040"/>
            <a:chOff x="486873" y="411480"/>
            <a:chExt cx="8170254" cy="6035040"/>
          </a:xfrm>
        </p:grpSpPr>
        <p:sp>
          <p:nvSpPr>
            <p:cNvPr id="12" name="Rectangle 11"/>
            <p:cNvSpPr/>
            <p:nvPr/>
          </p:nvSpPr>
          <p:spPr>
            <a:xfrm>
              <a:off x="486873" y="411480"/>
              <a:ext cx="8170254" cy="6035040"/>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 name="Group 11"/>
            <p:cNvGrpSpPr/>
            <p:nvPr/>
          </p:nvGrpSpPr>
          <p:grpSpPr>
            <a:xfrm>
              <a:off x="562842" y="475488"/>
              <a:ext cx="7982713" cy="5888736"/>
              <a:chOff x="562842" y="475488"/>
              <a:chExt cx="7982713" cy="5888736"/>
            </a:xfrm>
          </p:grpSpPr>
          <p:sp>
            <p:nvSpPr>
              <p:cNvPr id="8" name="Rectangle 7"/>
              <p:cNvSpPr>
                <a:spLocks/>
              </p:cNvSpPr>
              <p:nvPr/>
            </p:nvSpPr>
            <p:spPr>
              <a:xfrm>
                <a:off x="562843" y="475488"/>
                <a:ext cx="7982712" cy="5888736"/>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a:off x="562842" y="6133646"/>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1" name="Straight Connector 10"/>
              <p:cNvCxnSpPr/>
              <p:nvPr/>
            </p:nvCxnSpPr>
            <p:spPr>
              <a:xfrm>
                <a:off x="562842" y="3427528"/>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ctrTitle"/>
          </p:nvPr>
        </p:nvSpPr>
        <p:spPr>
          <a:xfrm>
            <a:off x="900113" y="3442447"/>
            <a:ext cx="7345362" cy="1532965"/>
          </a:xfrm>
        </p:spPr>
        <p:txBody>
          <a:bodyPr anchor="b" anchorCtr="0">
            <a:norm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900113" y="5029200"/>
            <a:ext cx="7345362" cy="990600"/>
          </a:xfrm>
        </p:spPr>
        <p:txBody>
          <a:bodyPr>
            <a:normAutofit/>
          </a:bodyPr>
          <a:lstStyle>
            <a:lvl1pPr marL="0" indent="0" algn="ctr">
              <a:spcBef>
                <a:spcPts val="300"/>
              </a:spcBef>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569259" y="6122894"/>
            <a:ext cx="2133600" cy="259317"/>
          </a:xfrm>
        </p:spPr>
        <p:txBody>
          <a:bodyPr/>
          <a:lstStyle/>
          <a:p>
            <a:fld id="{7D290233-0DD1-4A80-BB1E-9ADC3556DBB6}" type="datetimeFigureOut">
              <a:rPr lang="en-US" smtClean="0"/>
              <a:pPr/>
              <a:t>22/09/16</a:t>
            </a:fld>
            <a:endParaRPr lang="en-US"/>
          </a:p>
        </p:txBody>
      </p:sp>
      <p:sp>
        <p:nvSpPr>
          <p:cNvPr id="5" name="Footer Placeholder 4"/>
          <p:cNvSpPr>
            <a:spLocks noGrp="1"/>
          </p:cNvSpPr>
          <p:nvPr>
            <p:ph type="ftr" sz="quarter" idx="11"/>
          </p:nvPr>
        </p:nvSpPr>
        <p:spPr>
          <a:xfrm>
            <a:off x="5638800" y="6124401"/>
            <a:ext cx="2895600" cy="257810"/>
          </a:xfrm>
        </p:spPr>
        <p:txBody>
          <a:bodyPr/>
          <a:lstStyle/>
          <a:p>
            <a:endParaRPr lang="en-US"/>
          </a:p>
        </p:txBody>
      </p:sp>
      <p:sp>
        <p:nvSpPr>
          <p:cNvPr id="14" name="Picture Placeholder 13"/>
          <p:cNvSpPr>
            <a:spLocks noGrp="1"/>
          </p:cNvSpPr>
          <p:nvPr>
            <p:ph type="pic" sz="quarter" idx="12"/>
          </p:nvPr>
        </p:nvSpPr>
        <p:spPr>
          <a:xfrm>
            <a:off x="636493" y="533400"/>
            <a:ext cx="7836408" cy="2828925"/>
          </a:xfrm>
        </p:spPr>
        <p:txBody>
          <a:bodyPr>
            <a:normAutofit/>
          </a:bodyPr>
          <a:lstStyle>
            <a:lvl1pPr>
              <a:buNone/>
              <a:defRPr sz="2000"/>
            </a:lvl1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sp>
          <p:nvSpPr>
            <p:cNvPr id="12" name="Rectangle 11"/>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10"/>
            <p:cNvGrpSpPr/>
            <p:nvPr/>
          </p:nvGrpSpPr>
          <p:grpSpPr>
            <a:xfrm>
              <a:off x="256032" y="237744"/>
              <a:ext cx="8622792" cy="6364224"/>
              <a:chOff x="247157" y="247430"/>
              <a:chExt cx="8622792" cy="6364224"/>
            </a:xfrm>
          </p:grpSpPr>
          <p:sp>
            <p:nvSpPr>
              <p:cNvPr id="27" name="Rectangle 26"/>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8" name="Straight Connector 27"/>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title"/>
          </p:nvPr>
        </p:nvSpPr>
        <p:spPr>
          <a:xfrm>
            <a:off x="900113" y="1371600"/>
            <a:ext cx="7345362" cy="1676400"/>
          </a:xfrm>
        </p:spPr>
        <p:txBody>
          <a:bodyPr anchor="b" anchorCtr="0">
            <a:noAutofit/>
          </a:bodyPr>
          <a:lstStyle>
            <a:lvl1pPr algn="ctr">
              <a:defRPr sz="5400" b="0" i="0" cap="none" baseline="0">
                <a:solidFill>
                  <a:schemeClr val="tx1">
                    <a:lumMod val="75000"/>
                    <a:lumOff val="25000"/>
                  </a:schemeClr>
                </a:solidFill>
              </a:defRPr>
            </a:lvl1pPr>
          </a:lstStyle>
          <a:p>
            <a:r>
              <a:rPr lang="en-US" smtClean="0"/>
              <a:t>Click to edit Master title style</a:t>
            </a:r>
            <a:endParaRPr dirty="0"/>
          </a:p>
        </p:txBody>
      </p:sp>
      <p:sp>
        <p:nvSpPr>
          <p:cNvPr id="3" name="Text Placeholder 2"/>
          <p:cNvSpPr>
            <a:spLocks noGrp="1"/>
          </p:cNvSpPr>
          <p:nvPr>
            <p:ph type="body" idx="1"/>
          </p:nvPr>
        </p:nvSpPr>
        <p:spPr>
          <a:xfrm>
            <a:off x="900113" y="3134566"/>
            <a:ext cx="7345362" cy="1500187"/>
          </a:xfrm>
        </p:spPr>
        <p:txBody>
          <a:bodyPr anchor="t" anchorCtr="0"/>
          <a:lstStyle>
            <a:lvl1pPr marL="0" indent="0" algn="ctr">
              <a:spcBef>
                <a:spcPts val="300"/>
              </a:spcBef>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290233-0DD1-4A80-BB1E-9ADC3556DBB6}" type="datetimeFigureOut">
              <a:rPr lang="en-US" smtClean="0"/>
              <a:pPr/>
              <a:t>22/09/16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20" name="Group 19"/>
          <p:cNvGrpSpPr/>
          <p:nvPr/>
        </p:nvGrpSpPr>
        <p:grpSpPr>
          <a:xfrm>
            <a:off x="182880" y="173699"/>
            <a:ext cx="8778240" cy="6510602"/>
            <a:chOff x="182880" y="173699"/>
            <a:chExt cx="8778240" cy="6510602"/>
          </a:xfrm>
        </p:grpSpPr>
        <p:sp>
          <p:nvSpPr>
            <p:cNvPr id="21" name="Rectangle 20"/>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 name="Group 10"/>
            <p:cNvGrpSpPr/>
            <p:nvPr/>
          </p:nvGrpSpPr>
          <p:grpSpPr>
            <a:xfrm>
              <a:off x="256032" y="237744"/>
              <a:ext cx="8622792" cy="6364224"/>
              <a:chOff x="247157" y="247430"/>
              <a:chExt cx="8622792" cy="6364224"/>
            </a:xfrm>
          </p:grpSpPr>
          <p:sp>
            <p:nvSpPr>
              <p:cNvPr id="23" name="Rectangle 22"/>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4" name="Straight Connector 23"/>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5" name="Rectangle 24"/>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00111" y="2147888"/>
            <a:ext cx="3566160" cy="39274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648199" y="2147888"/>
            <a:ext cx="3566160" cy="39274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7D290233-0DD1-4A80-BB1E-9ADC3556DBB6}" type="datetimeFigureOut">
              <a:rPr lang="en-US" smtClean="0"/>
              <a:pPr/>
              <a:t>22/09/16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grpSp>
          <p:nvGrpSpPr>
            <p:cNvPr id="26" name="Group 25"/>
            <p:cNvGrpSpPr/>
            <p:nvPr/>
          </p:nvGrpSpPr>
          <p:grpSpPr>
            <a:xfrm>
              <a:off x="182880" y="173699"/>
              <a:ext cx="8778240" cy="6510602"/>
              <a:chOff x="182880" y="173699"/>
              <a:chExt cx="8778240" cy="6510602"/>
            </a:xfrm>
          </p:grpSpPr>
          <p:sp>
            <p:nvSpPr>
              <p:cNvPr id="27" name="Rectangle 26"/>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 name="Group 10"/>
              <p:cNvGrpSpPr/>
              <p:nvPr/>
            </p:nvGrpSpPr>
            <p:grpSpPr>
              <a:xfrm>
                <a:off x="256032" y="237744"/>
                <a:ext cx="8622792" cy="6364224"/>
                <a:chOff x="247157" y="247430"/>
                <a:chExt cx="8622792" cy="6364224"/>
              </a:xfrm>
            </p:grpSpPr>
            <p:sp>
              <p:nvSpPr>
                <p:cNvPr id="29" name="Rectangle 2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1" name="Straight Connector 30"/>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32" name="Rectangle 31"/>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cxnSp>
          <p:nvCxnSpPr>
            <p:cNvPr id="23" name="Straight Connector 22"/>
            <p:cNvCxnSpPr/>
            <p:nvPr/>
          </p:nvCxnSpPr>
          <p:spPr>
            <a:xfrm rot="16200000" flipH="1">
              <a:off x="2217480" y="4026438"/>
              <a:ext cx="4711326" cy="2286"/>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32301" y="1708990"/>
            <a:ext cx="3566160" cy="832503"/>
          </a:xfrm>
        </p:spPr>
        <p:txBody>
          <a:bodyPr anchor="ctr" anchorCtr="0">
            <a:noAutofit/>
          </a:bodyPr>
          <a:lstStyle>
            <a:lvl1pPr marL="0" indent="0" algn="ctr">
              <a:spcBef>
                <a:spcPts val="30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2301" y="2590801"/>
            <a:ext cx="3566160" cy="3484562"/>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945539" y="1708990"/>
            <a:ext cx="3566160" cy="832503"/>
          </a:xfrm>
        </p:spPr>
        <p:txBody>
          <a:bodyPr anchor="ctr" anchorCtr="0">
            <a:noAutofit/>
          </a:bodyPr>
          <a:lstStyle>
            <a:lvl1pPr marL="0" indent="0" algn="ctr">
              <a:spcBef>
                <a:spcPts val="30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945539" y="2590801"/>
            <a:ext cx="3566160" cy="3484562"/>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7D290233-0DD1-4A80-BB1E-9ADC3556DBB6}" type="datetimeFigureOut">
              <a:rPr lang="en-US" smtClean="0"/>
              <a:pPr/>
              <a:t>22/09/16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E4BAC9-6D41-4691-9299-18EF07EF017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2" name="Group 11"/>
          <p:cNvGrpSpPr/>
          <p:nvPr/>
        </p:nvGrpSpPr>
        <p:grpSpPr>
          <a:xfrm>
            <a:off x="182880" y="173699"/>
            <a:ext cx="8778240" cy="6510602"/>
            <a:chOff x="182880" y="173699"/>
            <a:chExt cx="8778240" cy="6510602"/>
          </a:xfrm>
        </p:grpSpPr>
        <p:sp>
          <p:nvSpPr>
            <p:cNvPr id="13" name="Rectangle 1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 name="Group 10"/>
            <p:cNvGrpSpPr/>
            <p:nvPr/>
          </p:nvGrpSpPr>
          <p:grpSpPr>
            <a:xfrm>
              <a:off x="256032" y="237744"/>
              <a:ext cx="8622792" cy="6364224"/>
              <a:chOff x="247157" y="247430"/>
              <a:chExt cx="8622792" cy="6364224"/>
            </a:xfrm>
          </p:grpSpPr>
          <p:sp>
            <p:nvSpPr>
              <p:cNvPr id="15" name="Rectangle 14"/>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6" name="Straight Connector 15"/>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7D290233-0DD1-4A80-BB1E-9ADC3556DBB6}" type="datetimeFigureOut">
              <a:rPr lang="en-US" smtClean="0"/>
              <a:pPr/>
              <a:t>22/09/16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E4BAC9-6D41-4691-9299-18EF07EF017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sp>
          <p:nvSpPr>
            <p:cNvPr id="11" name="Rectangle 10"/>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0"/>
            <p:cNvGrpSpPr/>
            <p:nvPr/>
          </p:nvGrpSpPr>
          <p:grpSpPr>
            <a:xfrm>
              <a:off x="256032" y="237744"/>
              <a:ext cx="8622792" cy="6364224"/>
              <a:chOff x="247157" y="247430"/>
              <a:chExt cx="8622792" cy="6364224"/>
            </a:xfrm>
          </p:grpSpPr>
          <p:sp>
            <p:nvSpPr>
              <p:cNvPr id="13" name="Rectangle 12"/>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Date Placeholder 1"/>
          <p:cNvSpPr>
            <a:spLocks noGrp="1"/>
          </p:cNvSpPr>
          <p:nvPr>
            <p:ph type="dt" sz="half" idx="10"/>
          </p:nvPr>
        </p:nvSpPr>
        <p:spPr/>
        <p:txBody>
          <a:bodyPr/>
          <a:lstStyle/>
          <a:p>
            <a:fld id="{7D290233-0DD1-4A80-BB1E-9ADC3556DBB6}" type="datetimeFigureOut">
              <a:rPr lang="en-US" smtClean="0"/>
              <a:pPr/>
              <a:t>22/09/16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E4BAC9-6D41-4691-9299-18EF07EF017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182880" y="173699"/>
            <a:ext cx="8778240" cy="6510602"/>
            <a:chOff x="182880" y="173699"/>
            <a:chExt cx="8778240" cy="6510602"/>
          </a:xfrm>
        </p:grpSpPr>
        <p:grpSp>
          <p:nvGrpSpPr>
            <p:cNvPr id="16" name="Group 15"/>
            <p:cNvGrpSpPr/>
            <p:nvPr/>
          </p:nvGrpSpPr>
          <p:grpSpPr>
            <a:xfrm>
              <a:off x="182880" y="173699"/>
              <a:ext cx="8778240" cy="6510602"/>
              <a:chOff x="182880" y="173699"/>
              <a:chExt cx="8778240" cy="6510602"/>
            </a:xfrm>
          </p:grpSpPr>
          <p:sp>
            <p:nvSpPr>
              <p:cNvPr id="17" name="Rectangle 16"/>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8" name="Group 10"/>
              <p:cNvGrpSpPr/>
              <p:nvPr/>
            </p:nvGrpSpPr>
            <p:grpSpPr>
              <a:xfrm>
                <a:off x="256032" y="237744"/>
                <a:ext cx="8622792" cy="6364224"/>
                <a:chOff x="247157" y="247430"/>
                <a:chExt cx="8622792" cy="6364224"/>
              </a:xfrm>
            </p:grpSpPr>
            <p:sp>
              <p:nvSpPr>
                <p:cNvPr id="19" name="Rectangle 1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0" name="Straight Connector 19"/>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33" name="Rectangle 32"/>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225" y="1169892"/>
            <a:ext cx="3008313" cy="914400"/>
          </a:xfrm>
        </p:spPr>
        <p:txBody>
          <a:bodyPr anchor="b">
            <a:normAutofit/>
          </a:bodyPr>
          <a:lstStyle>
            <a:lvl1pPr algn="l">
              <a:defRPr sz="2800" b="0"/>
            </a:lvl1pPr>
          </a:lstStyle>
          <a:p>
            <a:r>
              <a:rPr lang="en-US" smtClean="0"/>
              <a:t>Click to edit Master title style</a:t>
            </a:r>
            <a:endParaRPr dirty="0"/>
          </a:p>
        </p:txBody>
      </p:sp>
      <p:sp>
        <p:nvSpPr>
          <p:cNvPr id="3" name="Content Placeholder 2"/>
          <p:cNvSpPr>
            <a:spLocks noGrp="1"/>
          </p:cNvSpPr>
          <p:nvPr>
            <p:ph idx="1"/>
          </p:nvPr>
        </p:nvSpPr>
        <p:spPr>
          <a:xfrm>
            <a:off x="4328319" y="609600"/>
            <a:ext cx="4114800" cy="5465763"/>
          </a:xfrm>
        </p:spPr>
        <p:txBody>
          <a:bodyPr>
            <a:normAutofit/>
          </a:bodyPr>
          <a:lstStyle>
            <a:lvl1pPr>
              <a:defRPr sz="2400" baseline="0"/>
            </a:lvl1pPr>
            <a:lvl2pPr>
              <a:defRPr sz="22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0225" y="2147888"/>
            <a:ext cx="3008313" cy="3262313"/>
          </a:xfrm>
        </p:spPr>
        <p:txBody>
          <a:bodyPr vert="horz" lIns="91440" tIns="45720" rIns="91440" bIns="45720" rtlCol="0">
            <a:normAutofit/>
          </a:bodyPr>
          <a:lstStyle>
            <a:lvl1pPr marL="0" indent="0">
              <a:lnSpc>
                <a:spcPct val="120000"/>
              </a:lnSpc>
              <a:spcBef>
                <a:spcPts val="600"/>
              </a:spcBef>
              <a:buNone/>
              <a:defRPr sz="16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10000"/>
              </a:lnSpc>
              <a:spcBef>
                <a:spcPts val="2000"/>
              </a:spcBef>
              <a:buClr>
                <a:schemeClr val="bg1">
                  <a:lumMod val="75000"/>
                  <a:lumOff val="25000"/>
                </a:schemeClr>
              </a:buClr>
              <a:buFont typeface="Arial" pitchFamily="34" charset="0"/>
              <a:buNone/>
            </a:pPr>
            <a:r>
              <a:rPr lang="en-US" smtClean="0"/>
              <a:t>Click to edit Master text styles</a:t>
            </a:r>
          </a:p>
        </p:txBody>
      </p:sp>
      <p:sp>
        <p:nvSpPr>
          <p:cNvPr id="5" name="Date Placeholder 4"/>
          <p:cNvSpPr>
            <a:spLocks noGrp="1"/>
          </p:cNvSpPr>
          <p:nvPr>
            <p:ph type="dt" sz="half" idx="10"/>
          </p:nvPr>
        </p:nvSpPr>
        <p:spPr/>
        <p:txBody>
          <a:bodyPr/>
          <a:lstStyle/>
          <a:p>
            <a:fld id="{7D290233-0DD1-4A80-BB1E-9ADC3556DBB6}" type="datetimeFigureOut">
              <a:rPr lang="en-US" smtClean="0"/>
              <a:pPr/>
              <a:t>22/09/16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00113" y="244158"/>
            <a:ext cx="7345362" cy="1339850"/>
          </a:xfrm>
          <a:prstGeom prst="rect">
            <a:avLst/>
          </a:prstGeom>
        </p:spPr>
        <p:txBody>
          <a:bodyPr vert="horz" lIns="91440" tIns="45720" rIns="91440" bIns="45720" rtlCol="0" anchor="ctr">
            <a:normAutofit/>
          </a:bodyPr>
          <a:lstStyle/>
          <a:p>
            <a:r>
              <a:rPr lang="en-US" smtClean="0"/>
              <a:t>Click to edit Master title style</a:t>
            </a:r>
            <a:endParaRPr dirty="0"/>
          </a:p>
        </p:txBody>
      </p:sp>
      <p:sp>
        <p:nvSpPr>
          <p:cNvPr id="3" name="Text Placeholder 2"/>
          <p:cNvSpPr>
            <a:spLocks noGrp="1"/>
          </p:cNvSpPr>
          <p:nvPr>
            <p:ph type="body" idx="1"/>
          </p:nvPr>
        </p:nvSpPr>
        <p:spPr>
          <a:xfrm>
            <a:off x="900112" y="2133601"/>
            <a:ext cx="7345363" cy="39319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243840" y="6371591"/>
            <a:ext cx="2133600" cy="259317"/>
          </a:xfrm>
          <a:prstGeom prst="rect">
            <a:avLst/>
          </a:prstGeom>
        </p:spPr>
        <p:txBody>
          <a:bodyPr vert="horz" lIns="91440" tIns="45720" rIns="91440" bIns="45720" rtlCol="0" anchor="ctr"/>
          <a:lstStyle>
            <a:lvl1pPr algn="l">
              <a:defRPr sz="1200">
                <a:solidFill>
                  <a:schemeClr val="bg2">
                    <a:lumMod val="60000"/>
                    <a:lumOff val="40000"/>
                  </a:schemeClr>
                </a:solidFill>
                <a:latin typeface="Brush Script MT" pitchFamily="66" charset="0"/>
              </a:defRPr>
            </a:lvl1pPr>
          </a:lstStyle>
          <a:p>
            <a:fld id="{7D290233-0DD1-4A80-BB1E-9ADC3556DBB6}" type="datetimeFigureOut">
              <a:rPr lang="en-US" smtClean="0"/>
              <a:pPr/>
              <a:t>22/09/16</a:t>
            </a:fld>
            <a:endParaRPr lang="en-US"/>
          </a:p>
        </p:txBody>
      </p:sp>
      <p:sp>
        <p:nvSpPr>
          <p:cNvPr id="5" name="Footer Placeholder 4"/>
          <p:cNvSpPr>
            <a:spLocks noGrp="1"/>
          </p:cNvSpPr>
          <p:nvPr>
            <p:ph type="ftr" sz="quarter" idx="3"/>
          </p:nvPr>
        </p:nvSpPr>
        <p:spPr>
          <a:xfrm>
            <a:off x="5958840" y="6371591"/>
            <a:ext cx="2895600" cy="257810"/>
          </a:xfrm>
          <a:prstGeom prst="rect">
            <a:avLst/>
          </a:prstGeom>
        </p:spPr>
        <p:txBody>
          <a:bodyPr vert="horz" lIns="91440" tIns="45720" rIns="91440" bIns="45720" rtlCol="0" anchor="ctr"/>
          <a:lstStyle>
            <a:lvl1pPr marL="0" algn="r" defTabSz="914400" rtl="0" eaLnBrk="1" latinLnBrk="0" hangingPunct="1">
              <a:defRPr sz="1200" kern="1200">
                <a:solidFill>
                  <a:schemeClr val="bg2">
                    <a:lumMod val="60000"/>
                    <a:lumOff val="40000"/>
                  </a:schemeClr>
                </a:solidFill>
                <a:latin typeface="Brush Script MT" pitchFamily="66" charset="0"/>
                <a:ea typeface="+mn-ea"/>
                <a:cs typeface="+mn-cs"/>
              </a:defRPr>
            </a:lvl1pPr>
          </a:lstStyle>
          <a:p>
            <a:endParaRPr lang="en-US"/>
          </a:p>
        </p:txBody>
      </p:sp>
      <p:sp>
        <p:nvSpPr>
          <p:cNvPr id="6" name="Slide Number Placeholder 5"/>
          <p:cNvSpPr>
            <a:spLocks noGrp="1"/>
          </p:cNvSpPr>
          <p:nvPr>
            <p:ph type="sldNum" sz="quarter" idx="4"/>
          </p:nvPr>
        </p:nvSpPr>
        <p:spPr>
          <a:xfrm>
            <a:off x="4191000" y="6356350"/>
            <a:ext cx="762000" cy="271463"/>
          </a:xfrm>
          <a:prstGeom prst="rect">
            <a:avLst/>
          </a:prstGeom>
        </p:spPr>
        <p:txBody>
          <a:bodyPr vert="horz" lIns="91440" tIns="45720" rIns="91440" bIns="45720" rtlCol="0" anchor="ctr"/>
          <a:lstStyle>
            <a:lvl1pPr marL="0" algn="ctr" defTabSz="914400" rtl="0" eaLnBrk="1" latinLnBrk="0" hangingPunct="1">
              <a:defRPr sz="1200" kern="1200">
                <a:solidFill>
                  <a:schemeClr val="bg2">
                    <a:lumMod val="60000"/>
                    <a:lumOff val="40000"/>
                  </a:schemeClr>
                </a:solidFill>
                <a:latin typeface="+mn-lt"/>
                <a:ea typeface="+mn-ea"/>
                <a:cs typeface="+mn-cs"/>
              </a:defRPr>
            </a:lvl1pPr>
          </a:lstStyle>
          <a:p>
            <a:fld id="{CFE4BAC9-6D41-4691-9299-18EF07EF017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ctr" defTabSz="914400" rtl="0" eaLnBrk="1" latinLnBrk="0" hangingPunct="1">
        <a:spcBef>
          <a:spcPct val="0"/>
        </a:spcBef>
        <a:buNone/>
        <a:defRPr sz="4800"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lumMod val="75000"/>
              <a:lumOff val="25000"/>
            </a:schemeClr>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lumMod val="75000"/>
              <a:lumOff val="25000"/>
            </a:schemeClr>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lumMod val="75000"/>
              <a:lumOff val="25000"/>
            </a:schemeClr>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lumMod val="75000"/>
              <a:lumOff val="25000"/>
            </a:schemeClr>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Runtime Verification</a:t>
            </a:r>
            <a:br>
              <a:rPr lang="en-US" dirty="0" smtClean="0"/>
            </a:br>
            <a:r>
              <a:rPr lang="en-US" sz="4000" dirty="0" smtClean="0"/>
              <a:t>From theory to practice and back</a:t>
            </a:r>
            <a:endParaRPr lang="en-US" dirty="0"/>
          </a:p>
        </p:txBody>
      </p:sp>
      <p:sp>
        <p:nvSpPr>
          <p:cNvPr id="3" name="Subtitle 2"/>
          <p:cNvSpPr>
            <a:spLocks noGrp="1"/>
          </p:cNvSpPr>
          <p:nvPr>
            <p:ph type="subTitle" idx="1"/>
          </p:nvPr>
        </p:nvSpPr>
        <p:spPr/>
        <p:txBody>
          <a:bodyPr>
            <a:normAutofit lnSpcReduction="10000"/>
          </a:bodyPr>
          <a:lstStyle/>
          <a:p>
            <a:r>
              <a:rPr lang="en-US" dirty="0" smtClean="0"/>
              <a:t>Gordon J. Pace</a:t>
            </a:r>
          </a:p>
          <a:p>
            <a:r>
              <a:rPr lang="en-US" dirty="0" smtClean="0"/>
              <a:t>(joint course design with Christian Colombo)</a:t>
            </a:r>
          </a:p>
          <a:p>
            <a:r>
              <a:rPr lang="en-US" dirty="0" smtClean="0"/>
              <a:t>University of Malta</a:t>
            </a:r>
          </a:p>
          <a:p>
            <a:endParaRPr lang="en-US" dirty="0" smtClean="0"/>
          </a:p>
          <a:p>
            <a:r>
              <a:rPr lang="en-US" dirty="0" smtClean="0"/>
              <a:t>July 2013</a:t>
            </a:r>
            <a:endParaRPr lang="en-US" dirty="0"/>
          </a:p>
        </p:txBody>
      </p:sp>
    </p:spTree>
    <p:extLst>
      <p:ext uri="{BB962C8B-B14F-4D97-AF65-F5344CB8AC3E}">
        <p14:creationId xmlns:p14="http://schemas.microsoft.com/office/powerpoint/2010/main" val="296257765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Some Notes: Verifier State (2)</a:t>
            </a:r>
            <a:endParaRPr lang="en-US" dirty="0"/>
          </a:p>
        </p:txBody>
      </p:sp>
      <p:sp>
        <p:nvSpPr>
          <p:cNvPr id="3" name="Content Placeholder 2"/>
          <p:cNvSpPr>
            <a:spLocks noGrp="1"/>
          </p:cNvSpPr>
          <p:nvPr>
            <p:ph idx="1"/>
          </p:nvPr>
        </p:nvSpPr>
        <p:spPr>
          <a:xfrm>
            <a:off x="900112" y="1905000"/>
            <a:ext cx="7345363" cy="4160521"/>
          </a:xfrm>
        </p:spPr>
        <p:txBody>
          <a:bodyPr>
            <a:normAutofit fontScale="70000" lnSpcReduction="20000"/>
          </a:bodyPr>
          <a:lstStyle/>
          <a:p>
            <a:r>
              <a:rPr lang="en-US" dirty="0" smtClean="0"/>
              <a:t>To check that “A happens before B”, add a Boolean variable:</a:t>
            </a:r>
          </a:p>
          <a:p>
            <a:endParaRPr lang="en-US" dirty="0" smtClean="0"/>
          </a:p>
          <a:p>
            <a:pPr marL="0" indent="0">
              <a:spcBef>
                <a:spcPts val="1100"/>
              </a:spcBef>
              <a:buNone/>
            </a:pPr>
            <a:r>
              <a:rPr lang="en-US" dirty="0" smtClean="0">
                <a:latin typeface="Consolas"/>
                <a:cs typeface="Consolas"/>
              </a:rPr>
              <a:t>public class </a:t>
            </a:r>
            <a:r>
              <a:rPr lang="en-US" dirty="0">
                <a:latin typeface="Consolas"/>
                <a:cs typeface="Consolas"/>
              </a:rPr>
              <a:t>Verification </a:t>
            </a:r>
            <a:r>
              <a:rPr lang="en-US" dirty="0" smtClean="0">
                <a:latin typeface="Consolas"/>
                <a:cs typeface="Consolas"/>
              </a:rPr>
              <a:t>{</a:t>
            </a:r>
          </a:p>
          <a:p>
            <a:pPr marL="0" indent="0">
              <a:spcBef>
                <a:spcPts val="1100"/>
              </a:spcBef>
              <a:buNone/>
            </a:pPr>
            <a:r>
              <a:rPr lang="en-US" dirty="0" smtClean="0">
                <a:latin typeface="Consolas"/>
                <a:cs typeface="Consolas"/>
              </a:rPr>
              <a:t>	...</a:t>
            </a:r>
          </a:p>
          <a:p>
            <a:pPr marL="0" indent="0">
              <a:spcBef>
                <a:spcPts val="1100"/>
              </a:spcBef>
              <a:buNone/>
            </a:pPr>
            <a:r>
              <a:rPr lang="en-US" dirty="0">
                <a:latin typeface="Consolas"/>
                <a:cs typeface="Consolas"/>
              </a:rPr>
              <a:t>	</a:t>
            </a:r>
            <a:r>
              <a:rPr lang="en-US" dirty="0" smtClean="0">
                <a:latin typeface="Consolas"/>
                <a:cs typeface="Consolas"/>
              </a:rPr>
              <a:t>private static </a:t>
            </a:r>
            <a:r>
              <a:rPr lang="en-US" dirty="0" err="1" smtClean="0">
                <a:latin typeface="Consolas"/>
                <a:cs typeface="Consolas"/>
              </a:rPr>
              <a:t>boolean</a:t>
            </a:r>
            <a:r>
              <a:rPr lang="en-US" dirty="0" smtClean="0">
                <a:latin typeface="Consolas"/>
                <a:cs typeface="Consolas"/>
              </a:rPr>
              <a:t> </a:t>
            </a:r>
            <a:r>
              <a:rPr lang="en-US" dirty="0" err="1" smtClean="0">
                <a:latin typeface="Consolas"/>
                <a:cs typeface="Consolas"/>
              </a:rPr>
              <a:t>A_happened</a:t>
            </a:r>
            <a:r>
              <a:rPr lang="en-US" dirty="0" smtClean="0">
                <a:latin typeface="Consolas"/>
                <a:cs typeface="Consolas"/>
              </a:rPr>
              <a:t>;</a:t>
            </a:r>
          </a:p>
          <a:p>
            <a:pPr marL="0" indent="0">
              <a:spcBef>
                <a:spcPts val="1100"/>
              </a:spcBef>
              <a:buNone/>
            </a:pPr>
            <a:r>
              <a:rPr lang="en-US" dirty="0">
                <a:latin typeface="Consolas"/>
                <a:cs typeface="Consolas"/>
              </a:rPr>
              <a:t>	</a:t>
            </a:r>
            <a:r>
              <a:rPr lang="en-US" dirty="0" smtClean="0">
                <a:latin typeface="Consolas"/>
                <a:cs typeface="Consolas"/>
              </a:rPr>
              <a:t>public static void </a:t>
            </a:r>
            <a:r>
              <a:rPr lang="en-US" dirty="0" err="1" smtClean="0">
                <a:latin typeface="Consolas"/>
                <a:cs typeface="Consolas"/>
              </a:rPr>
              <a:t>initialise</a:t>
            </a:r>
            <a:r>
              <a:rPr lang="en-US" dirty="0" smtClean="0">
                <a:latin typeface="Consolas"/>
                <a:cs typeface="Consolas"/>
              </a:rPr>
              <a:t>() {</a:t>
            </a:r>
          </a:p>
          <a:p>
            <a:pPr marL="0" indent="0">
              <a:spcBef>
                <a:spcPts val="1100"/>
              </a:spcBef>
              <a:buNone/>
            </a:pPr>
            <a:r>
              <a:rPr lang="en-US" dirty="0">
                <a:latin typeface="Consolas"/>
                <a:cs typeface="Consolas"/>
              </a:rPr>
              <a:t>	</a:t>
            </a:r>
            <a:r>
              <a:rPr lang="en-US" dirty="0" smtClean="0">
                <a:latin typeface="Consolas"/>
                <a:cs typeface="Consolas"/>
              </a:rPr>
              <a:t>	</a:t>
            </a:r>
            <a:r>
              <a:rPr lang="en-US" dirty="0" err="1" smtClean="0">
                <a:latin typeface="Consolas"/>
                <a:cs typeface="Consolas"/>
              </a:rPr>
              <a:t>A_happened</a:t>
            </a:r>
            <a:r>
              <a:rPr lang="en-US" dirty="0" smtClean="0">
                <a:latin typeface="Consolas"/>
                <a:cs typeface="Consolas"/>
              </a:rPr>
              <a:t> = false;</a:t>
            </a:r>
          </a:p>
          <a:p>
            <a:pPr marL="0" indent="0">
              <a:spcBef>
                <a:spcPts val="1100"/>
              </a:spcBef>
              <a:buNone/>
            </a:pPr>
            <a:r>
              <a:rPr lang="en-US" dirty="0" smtClean="0">
                <a:latin typeface="Consolas"/>
                <a:cs typeface="Consolas"/>
              </a:rPr>
              <a:t>	}</a:t>
            </a:r>
          </a:p>
          <a:p>
            <a:pPr marL="0" indent="0">
              <a:spcBef>
                <a:spcPts val="1100"/>
              </a:spcBef>
              <a:buNone/>
            </a:pPr>
            <a:r>
              <a:rPr lang="en-US" dirty="0">
                <a:latin typeface="Consolas"/>
                <a:cs typeface="Consolas"/>
              </a:rPr>
              <a:t>	</a:t>
            </a:r>
            <a:r>
              <a:rPr lang="en-US" dirty="0" smtClean="0">
                <a:latin typeface="Consolas"/>
                <a:cs typeface="Consolas"/>
              </a:rPr>
              <a:t>public static void </a:t>
            </a:r>
            <a:r>
              <a:rPr lang="en-US" dirty="0" err="1" smtClean="0">
                <a:solidFill>
                  <a:schemeClr val="tx1"/>
                </a:solidFill>
                <a:latin typeface="Consolas"/>
                <a:cs typeface="Consolas"/>
              </a:rPr>
              <a:t>eventA</a:t>
            </a:r>
            <a:r>
              <a:rPr lang="en-US" dirty="0" smtClean="0">
                <a:latin typeface="Consolas"/>
                <a:cs typeface="Consolas"/>
              </a:rPr>
              <a:t>() { </a:t>
            </a:r>
            <a:r>
              <a:rPr lang="en-US" dirty="0" err="1" smtClean="0">
                <a:latin typeface="Consolas"/>
                <a:cs typeface="Consolas"/>
              </a:rPr>
              <a:t>A_happened</a:t>
            </a:r>
            <a:r>
              <a:rPr lang="en-US" dirty="0" smtClean="0">
                <a:latin typeface="Consolas"/>
                <a:cs typeface="Consolas"/>
              </a:rPr>
              <a:t> = true; }</a:t>
            </a:r>
          </a:p>
          <a:p>
            <a:pPr marL="0" indent="0">
              <a:spcBef>
                <a:spcPts val="1100"/>
              </a:spcBef>
              <a:buNone/>
            </a:pPr>
            <a:r>
              <a:rPr lang="en-US" dirty="0">
                <a:latin typeface="Consolas"/>
                <a:cs typeface="Consolas"/>
              </a:rPr>
              <a:t>	public static void </a:t>
            </a:r>
            <a:r>
              <a:rPr lang="en-US" dirty="0" err="1" smtClean="0">
                <a:latin typeface="Consolas"/>
                <a:cs typeface="Consolas"/>
              </a:rPr>
              <a:t>pastA</a:t>
            </a:r>
            <a:r>
              <a:rPr lang="en-US" dirty="0" smtClean="0">
                <a:latin typeface="Consolas"/>
                <a:cs typeface="Consolas"/>
              </a:rPr>
              <a:t>(</a:t>
            </a:r>
            <a:r>
              <a:rPr lang="en-US" dirty="0">
                <a:latin typeface="Consolas"/>
                <a:cs typeface="Consolas"/>
              </a:rPr>
              <a:t>) { </a:t>
            </a:r>
            <a:r>
              <a:rPr lang="en-US" dirty="0" smtClean="0">
                <a:latin typeface="Consolas"/>
                <a:cs typeface="Consolas"/>
              </a:rPr>
              <a:t>return </a:t>
            </a:r>
            <a:r>
              <a:rPr lang="en-US" dirty="0" err="1" smtClean="0">
                <a:latin typeface="Consolas"/>
                <a:cs typeface="Consolas"/>
              </a:rPr>
              <a:t>A_happened</a:t>
            </a:r>
            <a:r>
              <a:rPr lang="en-US" dirty="0" smtClean="0">
                <a:latin typeface="Consolas"/>
                <a:cs typeface="Consolas"/>
              </a:rPr>
              <a:t>; }</a:t>
            </a:r>
          </a:p>
          <a:p>
            <a:pPr marL="0" indent="0">
              <a:spcBef>
                <a:spcPts val="1100"/>
              </a:spcBef>
              <a:buNone/>
            </a:pPr>
            <a:r>
              <a:rPr lang="en-US" dirty="0" smtClean="0">
                <a:latin typeface="Consolas"/>
                <a:cs typeface="Consolas"/>
              </a:rPr>
              <a:t>}</a:t>
            </a:r>
            <a:endParaRPr lang="en-US" dirty="0">
              <a:latin typeface="Consolas"/>
              <a:cs typeface="Consolas"/>
            </a:endParaRPr>
          </a:p>
        </p:txBody>
      </p:sp>
    </p:spTree>
    <p:extLst>
      <p:ext uri="{BB962C8B-B14F-4D97-AF65-F5344CB8AC3E}">
        <p14:creationId xmlns:p14="http://schemas.microsoft.com/office/powerpoint/2010/main" val="39229003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Some Notes: Verifier State (2)</a:t>
            </a:r>
            <a:endParaRPr lang="en-US" dirty="0"/>
          </a:p>
        </p:txBody>
      </p:sp>
      <p:sp>
        <p:nvSpPr>
          <p:cNvPr id="3" name="Content Placeholder 2"/>
          <p:cNvSpPr>
            <a:spLocks noGrp="1"/>
          </p:cNvSpPr>
          <p:nvPr>
            <p:ph idx="1"/>
          </p:nvPr>
        </p:nvSpPr>
        <p:spPr>
          <a:xfrm>
            <a:off x="900112" y="1905000"/>
            <a:ext cx="7345363" cy="4160521"/>
          </a:xfrm>
        </p:spPr>
        <p:txBody>
          <a:bodyPr>
            <a:normAutofit fontScale="77500" lnSpcReduction="20000"/>
          </a:bodyPr>
          <a:lstStyle/>
          <a:p>
            <a:r>
              <a:rPr lang="en-US" dirty="0" smtClean="0"/>
              <a:t>And refer to the state in the code:</a:t>
            </a:r>
          </a:p>
          <a:p>
            <a:endParaRPr lang="en-US" dirty="0" smtClean="0"/>
          </a:p>
          <a:p>
            <a:pPr marL="0" indent="0">
              <a:spcBef>
                <a:spcPts val="1100"/>
              </a:spcBef>
              <a:buNone/>
            </a:pPr>
            <a:r>
              <a:rPr lang="en-US" dirty="0" smtClean="0">
                <a:latin typeface="Consolas"/>
                <a:cs typeface="Consolas"/>
              </a:rPr>
              <a:t>... A(...) {</a:t>
            </a:r>
          </a:p>
          <a:p>
            <a:pPr marL="0" indent="0">
              <a:spcBef>
                <a:spcPts val="1100"/>
              </a:spcBef>
              <a:buNone/>
            </a:pPr>
            <a:r>
              <a:rPr lang="en-US" dirty="0" smtClean="0">
                <a:latin typeface="Consolas"/>
                <a:cs typeface="Consolas"/>
              </a:rPr>
              <a:t>  </a:t>
            </a:r>
            <a:r>
              <a:rPr lang="en-US" dirty="0" err="1" smtClean="0">
                <a:latin typeface="Consolas"/>
                <a:cs typeface="Consolas"/>
              </a:rPr>
              <a:t>Verification.eventA</a:t>
            </a:r>
            <a:r>
              <a:rPr lang="en-US" dirty="0" smtClean="0">
                <a:latin typeface="Consolas"/>
                <a:cs typeface="Consolas"/>
              </a:rPr>
              <a:t>();</a:t>
            </a:r>
          </a:p>
          <a:p>
            <a:pPr marL="0" indent="0">
              <a:spcBef>
                <a:spcPts val="1100"/>
              </a:spcBef>
              <a:buNone/>
            </a:pPr>
            <a:r>
              <a:rPr lang="en-US" dirty="0" smtClean="0">
                <a:latin typeface="Consolas"/>
                <a:cs typeface="Consolas"/>
              </a:rPr>
              <a:t>  ...</a:t>
            </a:r>
          </a:p>
          <a:p>
            <a:pPr marL="0" indent="0">
              <a:spcBef>
                <a:spcPts val="1100"/>
              </a:spcBef>
              <a:buNone/>
            </a:pPr>
            <a:r>
              <a:rPr lang="en-US" dirty="0" smtClean="0">
                <a:latin typeface="Consolas"/>
                <a:cs typeface="Consolas"/>
              </a:rPr>
              <a:t>}</a:t>
            </a:r>
          </a:p>
          <a:p>
            <a:pPr marL="0" indent="0">
              <a:spcBef>
                <a:spcPts val="1100"/>
              </a:spcBef>
              <a:buNone/>
            </a:pPr>
            <a:endParaRPr lang="en-US" dirty="0">
              <a:latin typeface="Consolas"/>
              <a:cs typeface="Consolas"/>
            </a:endParaRPr>
          </a:p>
          <a:p>
            <a:pPr marL="0" indent="0">
              <a:spcBef>
                <a:spcPts val="1100"/>
              </a:spcBef>
              <a:buNone/>
            </a:pPr>
            <a:r>
              <a:rPr lang="en-US" dirty="0" smtClean="0">
                <a:latin typeface="Consolas"/>
                <a:cs typeface="Consolas"/>
              </a:rPr>
              <a:t>... B(...) {</a:t>
            </a:r>
          </a:p>
          <a:p>
            <a:pPr marL="0" indent="0">
              <a:spcBef>
                <a:spcPts val="1100"/>
              </a:spcBef>
              <a:buNone/>
            </a:pPr>
            <a:r>
              <a:rPr lang="en-US" dirty="0" smtClean="0">
                <a:latin typeface="Consolas"/>
                <a:cs typeface="Consolas"/>
              </a:rPr>
              <a:t>  </a:t>
            </a:r>
            <a:r>
              <a:rPr lang="en-US" dirty="0" err="1" smtClean="0">
                <a:latin typeface="Consolas"/>
                <a:cs typeface="Consolas"/>
              </a:rPr>
              <a:t>Verification.assert</a:t>
            </a:r>
            <a:r>
              <a:rPr lang="en-US" dirty="0" smtClean="0">
                <a:latin typeface="Consolas"/>
                <a:cs typeface="Consolas"/>
              </a:rPr>
              <a:t>(</a:t>
            </a:r>
            <a:r>
              <a:rPr lang="en-US" dirty="0" err="1" smtClean="0">
                <a:latin typeface="Consolas"/>
                <a:cs typeface="Consolas"/>
              </a:rPr>
              <a:t>Verification.pastA</a:t>
            </a:r>
            <a:r>
              <a:rPr lang="en-US" dirty="0" smtClean="0">
                <a:latin typeface="Consolas"/>
                <a:cs typeface="Consolas"/>
              </a:rPr>
              <a:t>(), “</a:t>
            </a:r>
            <a:r>
              <a:rPr lang="en-US" dirty="0" err="1" smtClean="0">
                <a:latin typeface="Consolas"/>
                <a:cs typeface="Consolas"/>
              </a:rPr>
              <a:t>ooops</a:t>
            </a:r>
            <a:r>
              <a:rPr lang="en-US" dirty="0" smtClean="0">
                <a:latin typeface="Consolas"/>
                <a:cs typeface="Consolas"/>
              </a:rPr>
              <a:t>”);</a:t>
            </a:r>
          </a:p>
          <a:p>
            <a:pPr marL="0" indent="0">
              <a:spcBef>
                <a:spcPts val="1100"/>
              </a:spcBef>
              <a:buNone/>
            </a:pPr>
            <a:r>
              <a:rPr lang="en-US" dirty="0" smtClean="0">
                <a:latin typeface="Consolas"/>
                <a:cs typeface="Consolas"/>
              </a:rPr>
              <a:t>  ...</a:t>
            </a:r>
          </a:p>
          <a:p>
            <a:pPr marL="0" indent="0">
              <a:spcBef>
                <a:spcPts val="1100"/>
              </a:spcBef>
              <a:buNone/>
            </a:pPr>
            <a:r>
              <a:rPr lang="en-US" dirty="0" smtClean="0">
                <a:latin typeface="Consolas"/>
                <a:cs typeface="Consolas"/>
              </a:rPr>
              <a:t>}</a:t>
            </a:r>
            <a:endParaRPr lang="en-US" dirty="0">
              <a:latin typeface="Consolas"/>
              <a:cs typeface="Consolas"/>
            </a:endParaRPr>
          </a:p>
        </p:txBody>
      </p:sp>
    </p:spTree>
    <p:extLst>
      <p:ext uri="{BB962C8B-B14F-4D97-AF65-F5344CB8AC3E}">
        <p14:creationId xmlns:p14="http://schemas.microsoft.com/office/powerpoint/2010/main" val="269501160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Some Notes: Verifier State (2)</a:t>
            </a:r>
            <a:endParaRPr lang="en-US" dirty="0"/>
          </a:p>
        </p:txBody>
      </p:sp>
      <p:sp>
        <p:nvSpPr>
          <p:cNvPr id="3" name="Content Placeholder 2"/>
          <p:cNvSpPr>
            <a:spLocks noGrp="1"/>
          </p:cNvSpPr>
          <p:nvPr>
            <p:ph idx="1"/>
          </p:nvPr>
        </p:nvSpPr>
        <p:spPr>
          <a:xfrm>
            <a:off x="900112" y="1905000"/>
            <a:ext cx="7345363" cy="4160521"/>
          </a:xfrm>
        </p:spPr>
        <p:txBody>
          <a:bodyPr>
            <a:normAutofit fontScale="92500" lnSpcReduction="10000"/>
          </a:bodyPr>
          <a:lstStyle/>
          <a:p>
            <a:r>
              <a:rPr lang="en-US" dirty="0" err="1" smtClean="0"/>
              <a:t>Initialisation</a:t>
            </a:r>
            <a:r>
              <a:rPr lang="en-US" dirty="0" smtClean="0"/>
              <a:t> is used to enable running multiple scenarios in a single run:</a:t>
            </a:r>
          </a:p>
          <a:p>
            <a:pPr marL="0" indent="0">
              <a:buNone/>
            </a:pPr>
            <a:endParaRPr lang="en-US" dirty="0" smtClean="0"/>
          </a:p>
          <a:p>
            <a:pPr marL="0" indent="0">
              <a:spcBef>
                <a:spcPts val="1100"/>
              </a:spcBef>
              <a:buNone/>
            </a:pPr>
            <a:r>
              <a:rPr lang="en-US" sz="2000" dirty="0" smtClean="0">
                <a:latin typeface="Consolas"/>
                <a:cs typeface="Consolas"/>
              </a:rPr>
              <a:t>public </a:t>
            </a:r>
            <a:r>
              <a:rPr lang="en-US" sz="2000" dirty="0">
                <a:latin typeface="Consolas"/>
                <a:cs typeface="Consolas"/>
              </a:rPr>
              <a:t>static void </a:t>
            </a:r>
            <a:r>
              <a:rPr lang="en-US" sz="2000" dirty="0" err="1">
                <a:latin typeface="Consolas"/>
                <a:cs typeface="Consolas"/>
              </a:rPr>
              <a:t>runAllScenarios</a:t>
            </a:r>
            <a:r>
              <a:rPr lang="en-US" sz="2000" dirty="0">
                <a:latin typeface="Consolas"/>
                <a:cs typeface="Consolas"/>
              </a:rPr>
              <a:t>(</a:t>
            </a:r>
            <a:r>
              <a:rPr lang="en-US" sz="2000" dirty="0" smtClean="0">
                <a:latin typeface="Consolas"/>
                <a:cs typeface="Consolas"/>
              </a:rPr>
              <a:t>) {</a:t>
            </a:r>
            <a:endParaRPr lang="en-US" sz="2000" dirty="0">
              <a:latin typeface="Consolas"/>
              <a:cs typeface="Consolas"/>
            </a:endParaRPr>
          </a:p>
          <a:p>
            <a:pPr marL="0" indent="0">
              <a:spcBef>
                <a:spcPts val="1100"/>
              </a:spcBef>
              <a:buNone/>
            </a:pPr>
            <a:r>
              <a:rPr lang="en-US" sz="2000" dirty="0" smtClean="0">
                <a:latin typeface="Consolas"/>
                <a:cs typeface="Consolas"/>
              </a:rPr>
              <a:t>  for </a:t>
            </a:r>
            <a:r>
              <a:rPr lang="en-US" sz="2000" dirty="0">
                <a:latin typeface="Consolas"/>
                <a:cs typeface="Consolas"/>
              </a:rPr>
              <a:t>(Integer n=1; n&lt;=SCENARIO_COUNT; n++) </a:t>
            </a:r>
            <a:r>
              <a:rPr lang="en-US" sz="2000" dirty="0" smtClean="0">
                <a:latin typeface="Consolas"/>
                <a:cs typeface="Consolas"/>
              </a:rPr>
              <a:t>{</a:t>
            </a:r>
          </a:p>
          <a:p>
            <a:pPr marL="0" indent="0">
              <a:spcBef>
                <a:spcPts val="1100"/>
              </a:spcBef>
              <a:buNone/>
            </a:pPr>
            <a:r>
              <a:rPr lang="en-US" sz="2000" dirty="0">
                <a:latin typeface="Consolas"/>
                <a:cs typeface="Consolas"/>
              </a:rPr>
              <a:t>    </a:t>
            </a:r>
            <a:r>
              <a:rPr lang="en-US" sz="2000" dirty="0" err="1" smtClean="0">
                <a:latin typeface="Consolas"/>
                <a:cs typeface="Consolas"/>
              </a:rPr>
              <a:t>restartTransactionSystem</a:t>
            </a:r>
            <a:r>
              <a:rPr lang="en-US" sz="2000" dirty="0" smtClean="0">
                <a:latin typeface="Consolas"/>
                <a:cs typeface="Consolas"/>
              </a:rPr>
              <a:t>();</a:t>
            </a:r>
          </a:p>
          <a:p>
            <a:pPr marL="0" indent="0">
              <a:spcBef>
                <a:spcPts val="1100"/>
              </a:spcBef>
              <a:buNone/>
            </a:pPr>
            <a:r>
              <a:rPr lang="en-US" sz="2000" dirty="0">
                <a:solidFill>
                  <a:srgbClr val="FF0000"/>
                </a:solidFill>
                <a:latin typeface="Consolas"/>
                <a:cs typeface="Consolas"/>
              </a:rPr>
              <a:t> </a:t>
            </a:r>
            <a:r>
              <a:rPr lang="en-US" sz="2000" dirty="0" smtClean="0">
                <a:solidFill>
                  <a:srgbClr val="FF0000"/>
                </a:solidFill>
                <a:latin typeface="Consolas"/>
                <a:cs typeface="Consolas"/>
              </a:rPr>
              <a:t>   </a:t>
            </a:r>
            <a:r>
              <a:rPr lang="en-US" sz="2000" dirty="0" err="1" smtClean="0">
                <a:solidFill>
                  <a:srgbClr val="FF0000"/>
                </a:solidFill>
                <a:latin typeface="Consolas"/>
                <a:cs typeface="Consolas"/>
              </a:rPr>
              <a:t>Verification.initialiseVerification</a:t>
            </a:r>
            <a:r>
              <a:rPr lang="en-US" sz="2000" dirty="0">
                <a:solidFill>
                  <a:srgbClr val="FF0000"/>
                </a:solidFill>
                <a:latin typeface="Consolas"/>
                <a:cs typeface="Consolas"/>
              </a:rPr>
              <a:t>();</a:t>
            </a:r>
          </a:p>
          <a:p>
            <a:pPr marL="0" indent="0">
              <a:spcBef>
                <a:spcPts val="1100"/>
              </a:spcBef>
              <a:buNone/>
            </a:pPr>
            <a:r>
              <a:rPr lang="en-US" sz="2000" dirty="0" smtClean="0">
                <a:latin typeface="Consolas"/>
                <a:cs typeface="Consolas"/>
              </a:rPr>
              <a:t>    scenario</a:t>
            </a:r>
            <a:r>
              <a:rPr lang="en-US" sz="2000" dirty="0">
                <a:latin typeface="Consolas"/>
                <a:cs typeface="Consolas"/>
              </a:rPr>
              <a:t>(n);</a:t>
            </a:r>
          </a:p>
          <a:p>
            <a:pPr marL="0" indent="0">
              <a:spcBef>
                <a:spcPts val="1100"/>
              </a:spcBef>
              <a:buNone/>
            </a:pPr>
            <a:r>
              <a:rPr lang="en-US" sz="2000" dirty="0" smtClean="0">
                <a:latin typeface="Consolas"/>
                <a:cs typeface="Consolas"/>
              </a:rPr>
              <a:t>  }</a:t>
            </a:r>
            <a:r>
              <a:rPr lang="en-US" sz="2000" dirty="0">
                <a:latin typeface="Consolas"/>
                <a:cs typeface="Consolas"/>
              </a:rPr>
              <a:t>					</a:t>
            </a:r>
          </a:p>
          <a:p>
            <a:pPr marL="0" indent="0">
              <a:spcBef>
                <a:spcPts val="1100"/>
              </a:spcBef>
              <a:buNone/>
            </a:pPr>
            <a:r>
              <a:rPr lang="en-US" sz="2000" dirty="0" smtClean="0">
                <a:latin typeface="Consolas"/>
                <a:cs typeface="Consolas"/>
              </a:rPr>
              <a:t>}</a:t>
            </a:r>
            <a:endParaRPr lang="en-US" sz="2000" dirty="0">
              <a:latin typeface="Consolas"/>
              <a:cs typeface="Consolas"/>
            </a:endParaRPr>
          </a:p>
          <a:p>
            <a:pPr marL="0" indent="0">
              <a:spcBef>
                <a:spcPts val="1100"/>
              </a:spcBef>
              <a:buNone/>
            </a:pPr>
            <a:endParaRPr lang="en-US" dirty="0">
              <a:latin typeface="Consolas"/>
              <a:cs typeface="Consolas"/>
            </a:endParaRPr>
          </a:p>
        </p:txBody>
      </p:sp>
    </p:spTree>
    <p:extLst>
      <p:ext uri="{BB962C8B-B14F-4D97-AF65-F5344CB8AC3E}">
        <p14:creationId xmlns:p14="http://schemas.microsoft.com/office/powerpoint/2010/main" val="161052446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Some Notes: Verifier State (3)</a:t>
            </a:r>
            <a:endParaRPr lang="en-US" dirty="0"/>
          </a:p>
        </p:txBody>
      </p:sp>
      <p:sp>
        <p:nvSpPr>
          <p:cNvPr id="3" name="Content Placeholder 2"/>
          <p:cNvSpPr>
            <a:spLocks noGrp="1"/>
          </p:cNvSpPr>
          <p:nvPr>
            <p:ph idx="1"/>
          </p:nvPr>
        </p:nvSpPr>
        <p:spPr>
          <a:xfrm>
            <a:off x="900112" y="1905000"/>
            <a:ext cx="7345363" cy="4160521"/>
          </a:xfrm>
        </p:spPr>
        <p:txBody>
          <a:bodyPr>
            <a:normAutofit/>
          </a:bodyPr>
          <a:lstStyle/>
          <a:p>
            <a:r>
              <a:rPr lang="en-US" dirty="0" smtClean="0"/>
              <a:t>When verifying a property which should be true for every user (or session</a:t>
            </a:r>
            <a:r>
              <a:rPr lang="en-US" dirty="0"/>
              <a:t> </a:t>
            </a:r>
            <a:r>
              <a:rPr lang="en-US" dirty="0" smtClean="0"/>
              <a:t>or account) we can either:</a:t>
            </a:r>
          </a:p>
          <a:p>
            <a:pPr lvl="1"/>
            <a:r>
              <a:rPr lang="en-US" dirty="0" smtClean="0"/>
              <a:t>Create a </a:t>
            </a:r>
            <a:r>
              <a:rPr lang="en-US" dirty="0" smtClean="0">
                <a:latin typeface="Consolas"/>
                <a:cs typeface="Consolas"/>
              </a:rPr>
              <a:t>Verification </a:t>
            </a:r>
            <a:r>
              <a:rPr lang="en-US" dirty="0" smtClean="0">
                <a:latin typeface="Calisto MT"/>
                <a:cs typeface="Calisto MT"/>
              </a:rPr>
              <a:t>object encapsulated in each </a:t>
            </a:r>
            <a:r>
              <a:rPr lang="en-US" dirty="0" err="1" smtClean="0">
                <a:latin typeface="Consolas"/>
                <a:cs typeface="Consolas"/>
              </a:rPr>
              <a:t>UserInfo</a:t>
            </a:r>
            <a:r>
              <a:rPr lang="en-US" dirty="0" smtClean="0">
                <a:latin typeface="Calisto MT"/>
                <a:cs typeface="Calisto MT"/>
              </a:rPr>
              <a:t> object (respectively </a:t>
            </a:r>
            <a:r>
              <a:rPr lang="en-US" dirty="0" err="1" smtClean="0">
                <a:latin typeface="Consolas"/>
                <a:cs typeface="Consolas"/>
              </a:rPr>
              <a:t>UserSession</a:t>
            </a:r>
            <a:r>
              <a:rPr lang="en-US" dirty="0" smtClean="0">
                <a:latin typeface="Consolas"/>
                <a:cs typeface="Consolas"/>
              </a:rPr>
              <a:t> </a:t>
            </a:r>
            <a:r>
              <a:rPr lang="en-US" dirty="0" smtClean="0">
                <a:latin typeface="Calisto MT"/>
                <a:cs typeface="Calisto MT"/>
              </a:rPr>
              <a:t>or</a:t>
            </a:r>
            <a:r>
              <a:rPr lang="en-US" dirty="0" smtClean="0">
                <a:latin typeface="Consolas"/>
                <a:cs typeface="Consolas"/>
              </a:rPr>
              <a:t> </a:t>
            </a:r>
            <a:r>
              <a:rPr lang="en-US" dirty="0" err="1" smtClean="0">
                <a:latin typeface="Consolas"/>
                <a:cs typeface="Consolas"/>
              </a:rPr>
              <a:t>UserAccount</a:t>
            </a:r>
            <a:r>
              <a:rPr lang="en-US" dirty="0" smtClean="0">
                <a:latin typeface="Calisto MT"/>
                <a:cs typeface="Calisto MT"/>
              </a:rPr>
              <a:t>); or</a:t>
            </a:r>
          </a:p>
          <a:p>
            <a:pPr lvl="1"/>
            <a:r>
              <a:rPr lang="en-US" dirty="0" smtClean="0">
                <a:cs typeface="Consolas"/>
              </a:rPr>
              <a:t>Create a global Verification object which has all the information within it (e.g. using </a:t>
            </a:r>
            <a:r>
              <a:rPr lang="en-US" dirty="0" err="1" smtClean="0">
                <a:latin typeface="Consolas"/>
                <a:cs typeface="Consolas"/>
              </a:rPr>
              <a:t>HashMap</a:t>
            </a:r>
            <a:r>
              <a:rPr lang="en-US" dirty="0" smtClean="0">
                <a:cs typeface="Consolas"/>
              </a:rPr>
              <a:t>).</a:t>
            </a:r>
            <a:endParaRPr lang="en-US" dirty="0" smtClean="0"/>
          </a:p>
        </p:txBody>
      </p:sp>
    </p:spTree>
    <p:extLst>
      <p:ext uri="{BB962C8B-B14F-4D97-AF65-F5344CB8AC3E}">
        <p14:creationId xmlns:p14="http://schemas.microsoft.com/office/powerpoint/2010/main" val="250557515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Exercises</a:t>
            </a:r>
            <a:endParaRPr lang="en-US" dirty="0"/>
          </a:p>
        </p:txBody>
      </p:sp>
      <p:sp>
        <p:nvSpPr>
          <p:cNvPr id="4" name="Rounded Rectangle 3"/>
          <p:cNvSpPr/>
          <p:nvPr/>
        </p:nvSpPr>
        <p:spPr>
          <a:xfrm>
            <a:off x="2236389" y="2692119"/>
            <a:ext cx="4873118" cy="2250335"/>
          </a:xfrm>
          <a:prstGeom prst="roundRect">
            <a:avLst/>
          </a:prstGeom>
          <a:solidFill>
            <a:schemeClr val="accent4">
              <a:lumMod val="60000"/>
              <a:lumOff val="40000"/>
            </a:schemeClr>
          </a:solidFill>
          <a:ln>
            <a:solidFill>
              <a:schemeClr val="accent4">
                <a:lumMod val="40000"/>
                <a:lumOff val="60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chemeClr val="tx1"/>
                </a:solidFill>
              </a:rPr>
              <a:t>Add assertions to the code to check a number of properties of </a:t>
            </a:r>
            <a:r>
              <a:rPr lang="en-US" sz="3200" dirty="0" err="1">
                <a:solidFill>
                  <a:schemeClr val="tx1"/>
                </a:solidFill>
                <a:latin typeface="Arial"/>
                <a:cs typeface="Arial"/>
              </a:rPr>
              <a:t>FiTS</a:t>
            </a:r>
            <a:r>
              <a:rPr lang="en-US" sz="3200" dirty="0">
                <a:solidFill>
                  <a:schemeClr val="tx1"/>
                </a:solidFill>
              </a:rPr>
              <a:t>.</a:t>
            </a:r>
          </a:p>
        </p:txBody>
      </p:sp>
    </p:spTree>
    <p:extLst>
      <p:ext uri="{BB962C8B-B14F-4D97-AF65-F5344CB8AC3E}">
        <p14:creationId xmlns:p14="http://schemas.microsoft.com/office/powerpoint/2010/main" val="372626932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Exercises</a:t>
            </a:r>
            <a:endParaRPr lang="en-US" dirty="0"/>
          </a:p>
        </p:txBody>
      </p:sp>
      <p:sp>
        <p:nvSpPr>
          <p:cNvPr id="4" name="Rounded Rectangle 3"/>
          <p:cNvSpPr/>
          <p:nvPr/>
        </p:nvSpPr>
        <p:spPr>
          <a:xfrm>
            <a:off x="763189" y="2044419"/>
            <a:ext cx="4873118" cy="2250335"/>
          </a:xfrm>
          <a:prstGeom prst="roundRect">
            <a:avLst/>
          </a:prstGeom>
          <a:solidFill>
            <a:schemeClr val="accent4">
              <a:lumMod val="60000"/>
              <a:lumOff val="40000"/>
            </a:schemeClr>
          </a:solidFill>
          <a:ln>
            <a:solidFill>
              <a:schemeClr val="accent4">
                <a:lumMod val="40000"/>
                <a:lumOff val="60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chemeClr val="tx1"/>
                </a:solidFill>
              </a:rPr>
              <a:t>Add assertions to the code to check a number of properties of </a:t>
            </a:r>
            <a:r>
              <a:rPr lang="en-US" sz="3200" dirty="0" err="1">
                <a:solidFill>
                  <a:schemeClr val="tx1"/>
                </a:solidFill>
                <a:latin typeface="Arial"/>
                <a:cs typeface="Arial"/>
              </a:rPr>
              <a:t>FiTS</a:t>
            </a:r>
            <a:r>
              <a:rPr lang="en-US" sz="3200" dirty="0">
                <a:solidFill>
                  <a:schemeClr val="tx1"/>
                </a:solidFill>
              </a:rPr>
              <a:t>.</a:t>
            </a:r>
          </a:p>
        </p:txBody>
      </p:sp>
      <p:sp>
        <p:nvSpPr>
          <p:cNvPr id="5" name="Rounded Rectangle 4"/>
          <p:cNvSpPr/>
          <p:nvPr/>
        </p:nvSpPr>
        <p:spPr>
          <a:xfrm>
            <a:off x="3199748" y="3047719"/>
            <a:ext cx="5283852" cy="2603781"/>
          </a:xfrm>
          <a:prstGeom prst="roundRect">
            <a:avLst/>
          </a:prstGeom>
          <a:solidFill>
            <a:schemeClr val="accent2">
              <a:lumMod val="40000"/>
              <a:lumOff val="60000"/>
            </a:schemeClr>
          </a:solidFill>
          <a:ln>
            <a:solidFill>
              <a:schemeClr val="accent4">
                <a:lumMod val="40000"/>
                <a:lumOff val="60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chemeClr val="tx1"/>
                </a:solidFill>
              </a:rPr>
              <a:t>Run the scenarios you were given with the code to check that </a:t>
            </a:r>
            <a:r>
              <a:rPr lang="en-US" sz="3200" dirty="0" smtClean="0">
                <a:solidFill>
                  <a:schemeClr val="tx1"/>
                </a:solidFill>
              </a:rPr>
              <a:t>they run as expected.</a:t>
            </a:r>
            <a:endParaRPr lang="en-US" sz="3200" dirty="0">
              <a:solidFill>
                <a:schemeClr val="tx1"/>
              </a:solidFill>
            </a:endParaRPr>
          </a:p>
        </p:txBody>
      </p:sp>
    </p:spTree>
    <p:extLst>
      <p:ext uri="{BB962C8B-B14F-4D97-AF65-F5344CB8AC3E}">
        <p14:creationId xmlns:p14="http://schemas.microsoft.com/office/powerpoint/2010/main" val="172229035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Solution of Property 5</a:t>
            </a:r>
            <a:endParaRPr lang="en-US" dirty="0"/>
          </a:p>
        </p:txBody>
      </p:sp>
      <p:sp>
        <p:nvSpPr>
          <p:cNvPr id="3" name="Content Placeholder 2"/>
          <p:cNvSpPr>
            <a:spLocks noGrp="1"/>
          </p:cNvSpPr>
          <p:nvPr>
            <p:ph idx="1"/>
          </p:nvPr>
        </p:nvSpPr>
        <p:spPr>
          <a:xfrm>
            <a:off x="508000" y="2133601"/>
            <a:ext cx="8089900" cy="3931920"/>
          </a:xfrm>
        </p:spPr>
        <p:txBody>
          <a:bodyPr>
            <a:normAutofit/>
          </a:bodyPr>
          <a:lstStyle/>
          <a:p>
            <a:pPr marL="0" indent="0">
              <a:spcBef>
                <a:spcPts val="800"/>
              </a:spcBef>
              <a:buNone/>
            </a:pPr>
            <a:r>
              <a:rPr lang="en-US" sz="2600" i="1" dirty="0"/>
              <a:t>Once a user is disabled, he or she may not withdraw from an account until being made activate again</a:t>
            </a:r>
            <a:r>
              <a:rPr lang="en-US" sz="2600" i="1" dirty="0" smtClean="0"/>
              <a:t>.</a:t>
            </a:r>
          </a:p>
          <a:p>
            <a:pPr marL="0" indent="0">
              <a:spcBef>
                <a:spcPts val="800"/>
              </a:spcBef>
              <a:buNone/>
            </a:pPr>
            <a:endParaRPr lang="en-US" i="1" dirty="0"/>
          </a:p>
        </p:txBody>
      </p:sp>
    </p:spTree>
    <p:extLst>
      <p:ext uri="{BB962C8B-B14F-4D97-AF65-F5344CB8AC3E}">
        <p14:creationId xmlns:p14="http://schemas.microsoft.com/office/powerpoint/2010/main" val="18688385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Solution of Property 5</a:t>
            </a:r>
            <a:endParaRPr lang="en-US" dirty="0"/>
          </a:p>
        </p:txBody>
      </p:sp>
      <p:sp>
        <p:nvSpPr>
          <p:cNvPr id="3" name="Content Placeholder 2"/>
          <p:cNvSpPr>
            <a:spLocks noGrp="1"/>
          </p:cNvSpPr>
          <p:nvPr>
            <p:ph idx="1"/>
          </p:nvPr>
        </p:nvSpPr>
        <p:spPr>
          <a:xfrm>
            <a:off x="508000" y="2133601"/>
            <a:ext cx="8089900" cy="3931920"/>
          </a:xfrm>
        </p:spPr>
        <p:txBody>
          <a:bodyPr>
            <a:normAutofit fontScale="92500" lnSpcReduction="10000"/>
          </a:bodyPr>
          <a:lstStyle/>
          <a:p>
            <a:pPr marL="0" indent="0">
              <a:spcBef>
                <a:spcPts val="800"/>
              </a:spcBef>
              <a:buNone/>
            </a:pPr>
            <a:r>
              <a:rPr lang="en-US" sz="2600" i="1" dirty="0" err="1" smtClean="0"/>
              <a:t>Verification.java</a:t>
            </a:r>
            <a:endParaRPr lang="en-US" sz="2600" i="1" dirty="0" smtClean="0"/>
          </a:p>
          <a:p>
            <a:pPr marL="0" indent="0">
              <a:spcBef>
                <a:spcPts val="800"/>
              </a:spcBef>
              <a:buNone/>
            </a:pPr>
            <a:endParaRPr lang="en-US" i="1" dirty="0"/>
          </a:p>
          <a:p>
            <a:pPr marL="0" indent="0">
              <a:spcBef>
                <a:spcPts val="800"/>
              </a:spcBef>
              <a:buNone/>
            </a:pPr>
            <a:r>
              <a:rPr lang="en-US" sz="2200" i="1" dirty="0">
                <a:latin typeface="Consolas"/>
                <a:cs typeface="Consolas"/>
              </a:rPr>
              <a:t>public </a:t>
            </a:r>
            <a:r>
              <a:rPr lang="en-US" sz="2200" i="1" dirty="0" smtClean="0">
                <a:latin typeface="Consolas"/>
                <a:cs typeface="Consolas"/>
              </a:rPr>
              <a:t>class </a:t>
            </a:r>
            <a:r>
              <a:rPr lang="en-US" sz="2200" i="1" dirty="0">
                <a:latin typeface="Consolas"/>
                <a:cs typeface="Consolas"/>
              </a:rPr>
              <a:t>Verification {</a:t>
            </a:r>
          </a:p>
          <a:p>
            <a:pPr marL="0" indent="0">
              <a:spcBef>
                <a:spcPts val="800"/>
              </a:spcBef>
              <a:buNone/>
            </a:pPr>
            <a:r>
              <a:rPr lang="en-US" sz="2200" i="1" dirty="0" smtClean="0">
                <a:latin typeface="Consolas"/>
                <a:cs typeface="Consolas"/>
              </a:rPr>
              <a:t>  </a:t>
            </a:r>
            <a:r>
              <a:rPr lang="en-US" sz="2200" i="1" smtClean="0">
                <a:latin typeface="Consolas"/>
                <a:cs typeface="Consolas"/>
              </a:rPr>
              <a:t>public static Set</a:t>
            </a:r>
            <a:r>
              <a:rPr lang="en-US" sz="2200" i="1" dirty="0" smtClean="0">
                <a:latin typeface="Consolas"/>
                <a:cs typeface="Consolas"/>
              </a:rPr>
              <a:t>&lt;Integer&gt; </a:t>
            </a:r>
            <a:r>
              <a:rPr lang="en-US" sz="2200" i="1" dirty="0" err="1" smtClean="0">
                <a:latin typeface="Consolas"/>
                <a:cs typeface="Consolas"/>
              </a:rPr>
              <a:t>disabledButNotEnabled</a:t>
            </a:r>
            <a:r>
              <a:rPr lang="en-US" sz="2200" i="1" dirty="0" smtClean="0">
                <a:latin typeface="Consolas"/>
                <a:cs typeface="Consolas"/>
              </a:rPr>
              <a:t>;</a:t>
            </a:r>
          </a:p>
          <a:p>
            <a:pPr marL="0" indent="0">
              <a:spcBef>
                <a:spcPts val="800"/>
              </a:spcBef>
              <a:buNone/>
            </a:pPr>
            <a:r>
              <a:rPr lang="en-US" sz="2200" i="1" dirty="0" smtClean="0">
                <a:latin typeface="Consolas"/>
                <a:cs typeface="Consolas"/>
              </a:rPr>
              <a:t>  ...</a:t>
            </a:r>
            <a:endParaRPr lang="en-US" sz="2200" i="1" dirty="0">
              <a:latin typeface="Consolas"/>
              <a:cs typeface="Consolas"/>
            </a:endParaRPr>
          </a:p>
          <a:p>
            <a:pPr marL="0" indent="0">
              <a:spcBef>
                <a:spcPts val="800"/>
              </a:spcBef>
              <a:buNone/>
            </a:pPr>
            <a:r>
              <a:rPr lang="en-US" sz="2200" i="1" dirty="0" smtClean="0">
                <a:latin typeface="Consolas"/>
                <a:cs typeface="Consolas"/>
              </a:rPr>
              <a:t> </a:t>
            </a:r>
            <a:r>
              <a:rPr lang="en-US" sz="2200" i="1" dirty="0">
                <a:latin typeface="Consolas"/>
                <a:cs typeface="Consolas"/>
              </a:rPr>
              <a:t> static public void </a:t>
            </a:r>
            <a:r>
              <a:rPr lang="en-US" sz="2200" i="1" dirty="0" err="1">
                <a:latin typeface="Consolas"/>
                <a:cs typeface="Consolas"/>
              </a:rPr>
              <a:t>initialiseVerification</a:t>
            </a:r>
            <a:r>
              <a:rPr lang="en-US" sz="2200" i="1" dirty="0">
                <a:latin typeface="Consolas"/>
                <a:cs typeface="Consolas"/>
              </a:rPr>
              <a:t>()</a:t>
            </a:r>
          </a:p>
          <a:p>
            <a:pPr marL="0" indent="0">
              <a:spcBef>
                <a:spcPts val="800"/>
              </a:spcBef>
              <a:buNone/>
            </a:pPr>
            <a:r>
              <a:rPr lang="en-US" sz="2200" i="1" dirty="0">
                <a:latin typeface="Consolas"/>
                <a:cs typeface="Consolas"/>
              </a:rPr>
              <a:t>  </a:t>
            </a:r>
            <a:r>
              <a:rPr lang="en-US" sz="2200" i="1" dirty="0" smtClean="0">
                <a:latin typeface="Consolas"/>
                <a:cs typeface="Consolas"/>
              </a:rPr>
              <a:t>{</a:t>
            </a:r>
          </a:p>
          <a:p>
            <a:pPr marL="0" indent="0">
              <a:spcBef>
                <a:spcPts val="800"/>
              </a:spcBef>
              <a:buNone/>
            </a:pPr>
            <a:r>
              <a:rPr lang="en-US" sz="2200" i="1" dirty="0">
                <a:latin typeface="Consolas"/>
                <a:cs typeface="Consolas"/>
              </a:rPr>
              <a:t> </a:t>
            </a:r>
            <a:r>
              <a:rPr lang="en-US" sz="2200" i="1" dirty="0" smtClean="0">
                <a:latin typeface="Consolas"/>
                <a:cs typeface="Consolas"/>
              </a:rPr>
              <a:t>     </a:t>
            </a:r>
            <a:r>
              <a:rPr lang="en-US" sz="2200" i="1" dirty="0" err="1" smtClean="0">
                <a:latin typeface="Consolas"/>
                <a:cs typeface="Consolas"/>
              </a:rPr>
              <a:t>disabledButNotEnabled</a:t>
            </a:r>
            <a:r>
              <a:rPr lang="en-US" sz="2200" i="1" dirty="0" smtClean="0">
                <a:latin typeface="Consolas"/>
                <a:cs typeface="Consolas"/>
              </a:rPr>
              <a:t> = new Set&lt;Integer&gt;();</a:t>
            </a:r>
            <a:endParaRPr lang="en-US" sz="2200" i="1" dirty="0">
              <a:latin typeface="Consolas"/>
              <a:cs typeface="Consolas"/>
            </a:endParaRPr>
          </a:p>
          <a:p>
            <a:pPr marL="0" indent="0">
              <a:spcBef>
                <a:spcPts val="800"/>
              </a:spcBef>
              <a:buNone/>
            </a:pPr>
            <a:r>
              <a:rPr lang="en-US" sz="2200" i="1" dirty="0" smtClean="0">
                <a:latin typeface="Consolas"/>
                <a:cs typeface="Consolas"/>
              </a:rPr>
              <a:t>  }</a:t>
            </a:r>
          </a:p>
          <a:p>
            <a:pPr marL="0" indent="0">
              <a:spcBef>
                <a:spcPts val="800"/>
              </a:spcBef>
              <a:buNone/>
            </a:pPr>
            <a:r>
              <a:rPr lang="en-US" sz="2200" i="1" dirty="0">
                <a:latin typeface="Consolas"/>
                <a:cs typeface="Consolas"/>
              </a:rPr>
              <a:t>}</a:t>
            </a:r>
          </a:p>
        </p:txBody>
      </p:sp>
    </p:spTree>
    <p:extLst>
      <p:ext uri="{BB962C8B-B14F-4D97-AF65-F5344CB8AC3E}">
        <p14:creationId xmlns:p14="http://schemas.microsoft.com/office/powerpoint/2010/main" val="13856940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Solution of Property 5</a:t>
            </a:r>
            <a:endParaRPr lang="en-US" dirty="0"/>
          </a:p>
        </p:txBody>
      </p:sp>
      <p:sp>
        <p:nvSpPr>
          <p:cNvPr id="3" name="Content Placeholder 2"/>
          <p:cNvSpPr>
            <a:spLocks noGrp="1"/>
          </p:cNvSpPr>
          <p:nvPr>
            <p:ph idx="1"/>
          </p:nvPr>
        </p:nvSpPr>
        <p:spPr>
          <a:xfrm>
            <a:off x="508000" y="2133600"/>
            <a:ext cx="8089900" cy="4254499"/>
          </a:xfrm>
        </p:spPr>
        <p:txBody>
          <a:bodyPr>
            <a:normAutofit fontScale="40000" lnSpcReduction="20000"/>
          </a:bodyPr>
          <a:lstStyle/>
          <a:p>
            <a:pPr marL="0" indent="0">
              <a:spcBef>
                <a:spcPts val="800"/>
              </a:spcBef>
              <a:buNone/>
            </a:pPr>
            <a:r>
              <a:rPr lang="en-US" sz="6000" i="1" dirty="0" err="1" smtClean="0"/>
              <a:t>Interface.java</a:t>
            </a:r>
            <a:endParaRPr lang="en-US" sz="6000" i="1" dirty="0" smtClean="0"/>
          </a:p>
          <a:p>
            <a:pPr marL="0" indent="0">
              <a:spcBef>
                <a:spcPts val="800"/>
              </a:spcBef>
              <a:buNone/>
            </a:pPr>
            <a:endParaRPr lang="en-US" sz="3800" i="1" dirty="0" smtClean="0"/>
          </a:p>
          <a:p>
            <a:pPr marL="0" indent="0">
              <a:spcBef>
                <a:spcPts val="800"/>
              </a:spcBef>
              <a:buNone/>
            </a:pPr>
            <a:r>
              <a:rPr lang="en-US" sz="3800" i="1" dirty="0" smtClean="0">
                <a:latin typeface="Consolas"/>
                <a:cs typeface="Consolas"/>
              </a:rPr>
              <a:t>public </a:t>
            </a:r>
            <a:r>
              <a:rPr lang="en-US" sz="3800" i="1" dirty="0">
                <a:latin typeface="Consolas"/>
                <a:cs typeface="Consolas"/>
              </a:rPr>
              <a:t>void </a:t>
            </a:r>
            <a:r>
              <a:rPr lang="en-US" sz="3800" i="1" dirty="0" err="1">
                <a:latin typeface="Consolas"/>
                <a:cs typeface="Consolas"/>
              </a:rPr>
              <a:t>ADMIN_activateUser</a:t>
            </a:r>
            <a:r>
              <a:rPr lang="en-US" sz="3800" i="1" dirty="0">
                <a:latin typeface="Consolas"/>
                <a:cs typeface="Consolas"/>
              </a:rPr>
              <a:t>(Integer </a:t>
            </a:r>
            <a:r>
              <a:rPr lang="en-US" sz="3800" i="1" dirty="0" err="1">
                <a:latin typeface="Consolas"/>
                <a:cs typeface="Consolas"/>
              </a:rPr>
              <a:t>uid</a:t>
            </a:r>
            <a:r>
              <a:rPr lang="en-US" sz="3800" i="1" dirty="0">
                <a:latin typeface="Consolas"/>
                <a:cs typeface="Consolas"/>
              </a:rPr>
              <a:t>)</a:t>
            </a:r>
          </a:p>
          <a:p>
            <a:pPr marL="0" indent="0">
              <a:spcBef>
                <a:spcPts val="800"/>
              </a:spcBef>
              <a:buNone/>
            </a:pPr>
            <a:r>
              <a:rPr lang="en-US" sz="3800" i="1" dirty="0" smtClean="0">
                <a:latin typeface="Consolas"/>
                <a:cs typeface="Consolas"/>
              </a:rPr>
              <a:t>{</a:t>
            </a:r>
          </a:p>
          <a:p>
            <a:pPr marL="0" indent="0">
              <a:spcBef>
                <a:spcPts val="800"/>
              </a:spcBef>
              <a:buNone/>
            </a:pPr>
            <a:r>
              <a:rPr lang="en-US" sz="3800" i="1" dirty="0" smtClean="0">
                <a:latin typeface="Consolas"/>
                <a:cs typeface="Consolas"/>
              </a:rPr>
              <a:t>  </a:t>
            </a:r>
            <a:r>
              <a:rPr lang="en-US" sz="3800" i="1" dirty="0" err="1" smtClean="0">
                <a:latin typeface="Consolas"/>
                <a:cs typeface="Consolas"/>
              </a:rPr>
              <a:t>Verification.</a:t>
            </a:r>
            <a:r>
              <a:rPr lang="en-US" sz="4000" i="1" dirty="0" err="1" smtClean="0">
                <a:latin typeface="Consolas"/>
                <a:cs typeface="Consolas"/>
              </a:rPr>
              <a:t>disabledButNotEnabled.remove</a:t>
            </a:r>
            <a:r>
              <a:rPr lang="en-US" sz="4000" i="1" dirty="0" smtClean="0">
                <a:latin typeface="Consolas"/>
                <a:cs typeface="Consolas"/>
              </a:rPr>
              <a:t>(</a:t>
            </a:r>
            <a:r>
              <a:rPr lang="en-US" sz="4000" i="1" dirty="0" err="1" smtClean="0">
                <a:latin typeface="Consolas"/>
                <a:cs typeface="Consolas"/>
              </a:rPr>
              <a:t>uid</a:t>
            </a:r>
            <a:r>
              <a:rPr lang="en-US" sz="4000" i="1" dirty="0" smtClean="0">
                <a:latin typeface="Consolas"/>
                <a:cs typeface="Consolas"/>
              </a:rPr>
              <a:t>);</a:t>
            </a:r>
            <a:endParaRPr lang="en-US" sz="3800" i="1" dirty="0" smtClean="0">
              <a:latin typeface="Consolas"/>
              <a:cs typeface="Consolas"/>
            </a:endParaRPr>
          </a:p>
          <a:p>
            <a:pPr marL="0" indent="0">
              <a:spcBef>
                <a:spcPts val="800"/>
              </a:spcBef>
              <a:buNone/>
            </a:pPr>
            <a:r>
              <a:rPr lang="en-US" sz="3800" i="1" dirty="0">
                <a:latin typeface="Consolas"/>
                <a:cs typeface="Consolas"/>
              </a:rPr>
              <a:t> </a:t>
            </a:r>
            <a:r>
              <a:rPr lang="en-US" sz="3800" i="1" dirty="0" smtClean="0">
                <a:latin typeface="Consolas"/>
                <a:cs typeface="Consolas"/>
              </a:rPr>
              <a:t> ...</a:t>
            </a:r>
            <a:endParaRPr lang="en-US" sz="3800" i="1" dirty="0">
              <a:latin typeface="Consolas"/>
              <a:cs typeface="Consolas"/>
            </a:endParaRPr>
          </a:p>
          <a:p>
            <a:pPr marL="0" indent="0">
              <a:spcBef>
                <a:spcPts val="800"/>
              </a:spcBef>
              <a:buNone/>
            </a:pPr>
            <a:r>
              <a:rPr lang="en-US" sz="3800" i="1" dirty="0" smtClean="0">
                <a:latin typeface="Consolas"/>
                <a:cs typeface="Consolas"/>
              </a:rPr>
              <a:t>}</a:t>
            </a:r>
            <a:endParaRPr lang="en-US" sz="3800" i="1" dirty="0">
              <a:latin typeface="Consolas"/>
              <a:cs typeface="Consolas"/>
            </a:endParaRPr>
          </a:p>
          <a:p>
            <a:pPr marL="0" indent="0">
              <a:spcBef>
                <a:spcPts val="800"/>
              </a:spcBef>
              <a:buNone/>
            </a:pPr>
            <a:endParaRPr lang="en-US" sz="3800" i="1" dirty="0" smtClean="0">
              <a:latin typeface="Consolas"/>
              <a:cs typeface="Consolas"/>
            </a:endParaRPr>
          </a:p>
          <a:p>
            <a:pPr marL="0" indent="0">
              <a:spcBef>
                <a:spcPts val="800"/>
              </a:spcBef>
              <a:buNone/>
            </a:pPr>
            <a:r>
              <a:rPr lang="en-US" sz="3800" i="1" dirty="0" smtClean="0">
                <a:latin typeface="Consolas"/>
                <a:cs typeface="Consolas"/>
              </a:rPr>
              <a:t>public </a:t>
            </a:r>
            <a:r>
              <a:rPr lang="en-US" sz="3800" i="1" dirty="0">
                <a:latin typeface="Consolas"/>
                <a:cs typeface="Consolas"/>
              </a:rPr>
              <a:t>void </a:t>
            </a:r>
            <a:r>
              <a:rPr lang="en-US" sz="3800" i="1" dirty="0" err="1">
                <a:latin typeface="Consolas"/>
                <a:cs typeface="Consolas"/>
              </a:rPr>
              <a:t>ADMIN_disableUser</a:t>
            </a:r>
            <a:r>
              <a:rPr lang="en-US" sz="3800" i="1" dirty="0">
                <a:latin typeface="Consolas"/>
                <a:cs typeface="Consolas"/>
              </a:rPr>
              <a:t>(Integer </a:t>
            </a:r>
            <a:r>
              <a:rPr lang="en-US" sz="3800" i="1" dirty="0" err="1">
                <a:latin typeface="Consolas"/>
                <a:cs typeface="Consolas"/>
              </a:rPr>
              <a:t>uid</a:t>
            </a:r>
            <a:r>
              <a:rPr lang="en-US" sz="3800" i="1" dirty="0">
                <a:latin typeface="Consolas"/>
                <a:cs typeface="Consolas"/>
              </a:rPr>
              <a:t>)</a:t>
            </a:r>
          </a:p>
          <a:p>
            <a:pPr marL="0" indent="0">
              <a:spcBef>
                <a:spcPts val="800"/>
              </a:spcBef>
              <a:buNone/>
            </a:pPr>
            <a:r>
              <a:rPr lang="en-US" sz="3800" i="1" dirty="0" smtClean="0">
                <a:latin typeface="Consolas"/>
                <a:cs typeface="Consolas"/>
              </a:rPr>
              <a:t>{</a:t>
            </a:r>
            <a:endParaRPr lang="en-US" sz="3800" i="1" dirty="0">
              <a:latin typeface="Consolas"/>
              <a:cs typeface="Consolas"/>
            </a:endParaRPr>
          </a:p>
          <a:p>
            <a:pPr marL="0" indent="0">
              <a:spcBef>
                <a:spcPts val="800"/>
              </a:spcBef>
              <a:buNone/>
            </a:pPr>
            <a:r>
              <a:rPr lang="en-US" sz="3600" i="1" dirty="0" smtClean="0">
                <a:latin typeface="Consolas"/>
                <a:cs typeface="Consolas"/>
              </a:rPr>
              <a:t>  </a:t>
            </a:r>
            <a:r>
              <a:rPr lang="en-US" sz="3600" i="1" smtClean="0">
                <a:latin typeface="Consolas"/>
                <a:cs typeface="Consolas"/>
              </a:rPr>
              <a:t>Verification.disabledButNotEnabled.add(</a:t>
            </a:r>
            <a:r>
              <a:rPr lang="en-US" sz="3600" i="1" dirty="0" err="1">
                <a:latin typeface="Consolas"/>
                <a:cs typeface="Consolas"/>
              </a:rPr>
              <a:t>uid</a:t>
            </a:r>
            <a:r>
              <a:rPr lang="en-US" sz="3600" i="1" dirty="0">
                <a:latin typeface="Consolas"/>
                <a:cs typeface="Consolas"/>
              </a:rPr>
              <a:t>)</a:t>
            </a:r>
            <a:r>
              <a:rPr lang="en-US" sz="3600" i="1" dirty="0" smtClean="0">
                <a:latin typeface="Consolas"/>
                <a:cs typeface="Consolas"/>
              </a:rPr>
              <a:t>;</a:t>
            </a:r>
          </a:p>
          <a:p>
            <a:pPr marL="0" indent="0">
              <a:spcBef>
                <a:spcPts val="800"/>
              </a:spcBef>
              <a:buNone/>
            </a:pPr>
            <a:r>
              <a:rPr lang="en-US" sz="3600" i="1" dirty="0">
                <a:latin typeface="Consolas"/>
                <a:cs typeface="Consolas"/>
              </a:rPr>
              <a:t> </a:t>
            </a:r>
            <a:r>
              <a:rPr lang="en-US" sz="3600" i="1" dirty="0" smtClean="0">
                <a:latin typeface="Consolas"/>
                <a:cs typeface="Consolas"/>
              </a:rPr>
              <a:t> ...</a:t>
            </a:r>
          </a:p>
          <a:p>
            <a:pPr marL="0" indent="0">
              <a:spcBef>
                <a:spcPts val="800"/>
              </a:spcBef>
              <a:buNone/>
            </a:pPr>
            <a:r>
              <a:rPr lang="en-US" sz="3800" i="1" dirty="0" smtClean="0">
                <a:latin typeface="Consolas"/>
                <a:cs typeface="Consolas"/>
              </a:rPr>
              <a:t>}</a:t>
            </a:r>
          </a:p>
          <a:p>
            <a:pPr marL="0" indent="0">
              <a:spcBef>
                <a:spcPts val="800"/>
              </a:spcBef>
              <a:buNone/>
            </a:pPr>
            <a:endParaRPr lang="en-US" sz="2000" i="1" dirty="0" smtClean="0">
              <a:latin typeface="Consolas"/>
              <a:cs typeface="Consolas"/>
            </a:endParaRPr>
          </a:p>
        </p:txBody>
      </p:sp>
    </p:spTree>
    <p:extLst>
      <p:ext uri="{BB962C8B-B14F-4D97-AF65-F5344CB8AC3E}">
        <p14:creationId xmlns:p14="http://schemas.microsoft.com/office/powerpoint/2010/main" val="197739001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Solution of Property 5</a:t>
            </a:r>
            <a:endParaRPr lang="en-US" dirty="0"/>
          </a:p>
        </p:txBody>
      </p:sp>
      <p:sp>
        <p:nvSpPr>
          <p:cNvPr id="3" name="Content Placeholder 2"/>
          <p:cNvSpPr>
            <a:spLocks noGrp="1"/>
          </p:cNvSpPr>
          <p:nvPr>
            <p:ph idx="1"/>
          </p:nvPr>
        </p:nvSpPr>
        <p:spPr>
          <a:xfrm>
            <a:off x="508000" y="2133601"/>
            <a:ext cx="8089900" cy="3931920"/>
          </a:xfrm>
        </p:spPr>
        <p:txBody>
          <a:bodyPr>
            <a:normAutofit fontScale="92500"/>
          </a:bodyPr>
          <a:lstStyle/>
          <a:p>
            <a:pPr marL="0" indent="0">
              <a:spcBef>
                <a:spcPts val="800"/>
              </a:spcBef>
              <a:buNone/>
            </a:pPr>
            <a:r>
              <a:rPr lang="en-US" sz="2600" i="1" dirty="0" err="1" smtClean="0"/>
              <a:t>UserInfo.java</a:t>
            </a:r>
            <a:endParaRPr lang="en-US" sz="2600" i="1" dirty="0" smtClean="0"/>
          </a:p>
          <a:p>
            <a:pPr marL="0" indent="0">
              <a:spcBef>
                <a:spcPts val="800"/>
              </a:spcBef>
              <a:buNone/>
            </a:pPr>
            <a:endParaRPr lang="en-US" i="1" dirty="0" smtClean="0"/>
          </a:p>
          <a:p>
            <a:pPr marL="0" indent="0">
              <a:spcBef>
                <a:spcPts val="800"/>
              </a:spcBef>
              <a:buNone/>
            </a:pPr>
            <a:r>
              <a:rPr lang="en-US" sz="1900" i="1" dirty="0">
                <a:latin typeface="Consolas"/>
                <a:cs typeface="Consolas"/>
              </a:rPr>
              <a:t>public void </a:t>
            </a:r>
            <a:r>
              <a:rPr lang="en-US" sz="1900" i="1" dirty="0" err="1">
                <a:latin typeface="Consolas"/>
                <a:cs typeface="Consolas"/>
              </a:rPr>
              <a:t>withdrawFrom</a:t>
            </a:r>
            <a:r>
              <a:rPr lang="en-US" sz="1900" i="1" dirty="0">
                <a:latin typeface="Consolas"/>
                <a:cs typeface="Consolas"/>
              </a:rPr>
              <a:t>(String </a:t>
            </a:r>
            <a:r>
              <a:rPr lang="en-US" sz="1900" i="1" dirty="0" err="1">
                <a:latin typeface="Consolas"/>
                <a:cs typeface="Consolas"/>
              </a:rPr>
              <a:t>account_number</a:t>
            </a:r>
            <a:r>
              <a:rPr lang="en-US" sz="1900" i="1" dirty="0">
                <a:latin typeface="Consolas"/>
                <a:cs typeface="Consolas"/>
              </a:rPr>
              <a:t>, double amount)</a:t>
            </a:r>
          </a:p>
          <a:p>
            <a:pPr marL="0" indent="0">
              <a:spcBef>
                <a:spcPts val="800"/>
              </a:spcBef>
              <a:buNone/>
            </a:pPr>
            <a:r>
              <a:rPr lang="en-US" sz="1900" i="1" dirty="0">
                <a:latin typeface="Consolas"/>
                <a:cs typeface="Consolas"/>
              </a:rPr>
              <a:t>{</a:t>
            </a:r>
          </a:p>
          <a:p>
            <a:pPr marL="0" indent="0">
              <a:spcBef>
                <a:spcPts val="800"/>
              </a:spcBef>
              <a:buNone/>
            </a:pPr>
            <a:r>
              <a:rPr lang="en-US" sz="1900" i="1" dirty="0">
                <a:latin typeface="Consolas"/>
                <a:cs typeface="Consolas"/>
              </a:rPr>
              <a:t>  </a:t>
            </a:r>
            <a:r>
              <a:rPr lang="en-US" sz="1900" i="1" dirty="0" err="1">
                <a:latin typeface="Consolas"/>
                <a:cs typeface="Consolas"/>
              </a:rPr>
              <a:t>Verification.assertion</a:t>
            </a:r>
            <a:r>
              <a:rPr lang="en-US" sz="1900" i="1" dirty="0">
                <a:latin typeface="Consolas"/>
                <a:cs typeface="Consolas"/>
              </a:rPr>
              <a:t>(</a:t>
            </a:r>
          </a:p>
          <a:p>
            <a:pPr marL="0" indent="0">
              <a:spcBef>
                <a:spcPts val="800"/>
              </a:spcBef>
              <a:buNone/>
            </a:pPr>
            <a:r>
              <a:rPr lang="en-US" sz="1900" i="1" dirty="0">
                <a:latin typeface="Consolas"/>
                <a:cs typeface="Consolas"/>
              </a:rPr>
              <a:t>    !</a:t>
            </a:r>
            <a:r>
              <a:rPr lang="en-US" sz="1900" i="1" dirty="0" err="1" smtClean="0">
                <a:latin typeface="Consolas"/>
                <a:cs typeface="Consolas"/>
              </a:rPr>
              <a:t>Verification.disabledButNotEnabled.contains</a:t>
            </a:r>
            <a:r>
              <a:rPr lang="en-US" sz="1900" i="1" dirty="0">
                <a:latin typeface="Consolas"/>
                <a:cs typeface="Consolas"/>
              </a:rPr>
              <a:t>(</a:t>
            </a:r>
            <a:r>
              <a:rPr lang="en-US" sz="1900" i="1" dirty="0" err="1">
                <a:latin typeface="Consolas"/>
                <a:cs typeface="Consolas"/>
              </a:rPr>
              <a:t>uid</a:t>
            </a:r>
            <a:r>
              <a:rPr lang="en-US" sz="1900" i="1" dirty="0">
                <a:latin typeface="Consolas"/>
                <a:cs typeface="Consolas"/>
              </a:rPr>
              <a:t>),</a:t>
            </a:r>
          </a:p>
          <a:p>
            <a:pPr marL="0" indent="0">
              <a:spcBef>
                <a:spcPts val="800"/>
              </a:spcBef>
              <a:buNone/>
            </a:pPr>
            <a:r>
              <a:rPr lang="en-US" sz="1900" i="1" dirty="0">
                <a:latin typeface="Consolas"/>
                <a:cs typeface="Consolas"/>
              </a:rPr>
              <a:t>    “Property 5 violated”</a:t>
            </a:r>
          </a:p>
          <a:p>
            <a:pPr marL="0" indent="0">
              <a:spcBef>
                <a:spcPts val="800"/>
              </a:spcBef>
              <a:buNone/>
            </a:pPr>
            <a:r>
              <a:rPr lang="en-US" sz="1900" i="1" dirty="0">
                <a:latin typeface="Consolas"/>
                <a:cs typeface="Consolas"/>
              </a:rPr>
              <a:t>  );</a:t>
            </a:r>
          </a:p>
          <a:p>
            <a:pPr marL="0" indent="0">
              <a:spcBef>
                <a:spcPts val="800"/>
              </a:spcBef>
              <a:buNone/>
            </a:pPr>
            <a:r>
              <a:rPr lang="en-US" sz="1900" i="1" dirty="0">
                <a:latin typeface="Consolas"/>
                <a:cs typeface="Consolas"/>
              </a:rPr>
              <a:t>  ...</a:t>
            </a:r>
          </a:p>
          <a:p>
            <a:pPr marL="0" indent="0">
              <a:spcBef>
                <a:spcPts val="800"/>
              </a:spcBef>
              <a:buNone/>
            </a:pPr>
            <a:r>
              <a:rPr lang="en-US" sz="1900" i="1" dirty="0">
                <a:latin typeface="Consolas"/>
                <a:cs typeface="Consolas"/>
              </a:rPr>
              <a:t>}</a:t>
            </a:r>
          </a:p>
          <a:p>
            <a:pPr marL="0" indent="0">
              <a:spcBef>
                <a:spcPts val="800"/>
              </a:spcBef>
              <a:buNone/>
            </a:pPr>
            <a:endParaRPr lang="en-US" i="1" dirty="0"/>
          </a:p>
        </p:txBody>
      </p:sp>
    </p:spTree>
    <p:extLst>
      <p:ext uri="{BB962C8B-B14F-4D97-AF65-F5344CB8AC3E}">
        <p14:creationId xmlns:p14="http://schemas.microsoft.com/office/powerpoint/2010/main" val="81391947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704093"/>
            <a:ext cx="7342188" cy="2343907"/>
          </a:xfrm>
        </p:spPr>
        <p:txBody>
          <a:bodyPr/>
          <a:lstStyle/>
          <a:p>
            <a:r>
              <a:rPr lang="en-US" sz="4400" dirty="0" smtClean="0"/>
              <a:t>Part </a:t>
            </a:r>
            <a:r>
              <a:rPr lang="en-US" sz="4400" dirty="0" err="1" smtClean="0"/>
              <a:t>IIIa</a:t>
            </a:r>
            <a:r>
              <a:rPr lang="en-US" dirty="0" smtClean="0"/>
              <a:t/>
            </a:r>
            <a:br>
              <a:rPr lang="en-US" dirty="0" smtClean="0"/>
            </a:br>
            <a:endParaRPr lang="en-US" dirty="0"/>
          </a:p>
        </p:txBody>
      </p:sp>
      <p:sp>
        <p:nvSpPr>
          <p:cNvPr id="3" name="Subtitle 2"/>
          <p:cNvSpPr>
            <a:spLocks noGrp="1"/>
          </p:cNvSpPr>
          <p:nvPr>
            <p:ph type="subTitle" idx="1"/>
          </p:nvPr>
        </p:nvSpPr>
        <p:spPr/>
        <p:txBody>
          <a:bodyPr>
            <a:noAutofit/>
          </a:bodyPr>
          <a:lstStyle/>
          <a:p>
            <a:r>
              <a:rPr lang="en-US" sz="5400" smtClean="0"/>
              <a:t>Manual </a:t>
            </a:r>
            <a:r>
              <a:rPr lang="en-US" sz="5400" dirty="0"/>
              <a:t>Monitoring</a:t>
            </a:r>
          </a:p>
        </p:txBody>
      </p:sp>
    </p:spTree>
    <p:extLst>
      <p:ext uri="{BB962C8B-B14F-4D97-AF65-F5344CB8AC3E}">
        <p14:creationId xmlns:p14="http://schemas.microsoft.com/office/powerpoint/2010/main" val="20997556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Some Observations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Adding the properties into the system code makes it difficult to separate: where does the property end and the system start.</a:t>
            </a:r>
          </a:p>
          <a:p>
            <a:r>
              <a:rPr lang="en-US" dirty="0" smtClean="0"/>
              <a:t>Some properties are not simply assertions, and require additional logic – the code implementing this logic is also mixed with the system.</a:t>
            </a:r>
          </a:p>
          <a:p>
            <a:r>
              <a:rPr lang="en-US" dirty="0" smtClean="0"/>
              <a:t>Changes to the properties result in direct changes in the project code.</a:t>
            </a:r>
          </a:p>
          <a:p>
            <a:r>
              <a:rPr lang="en-US" dirty="0" smtClean="0"/>
              <a:t>If we want to change the mode of verification (e.g. produce logs to check offline), it will require reengineering the whole effort.</a:t>
            </a:r>
          </a:p>
        </p:txBody>
      </p:sp>
    </p:spTree>
    <p:extLst>
      <p:ext uri="{BB962C8B-B14F-4D97-AF65-F5344CB8AC3E}">
        <p14:creationId xmlns:p14="http://schemas.microsoft.com/office/powerpoint/2010/main" val="219668341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latin typeface="Arial"/>
                <a:cs typeface="Arial"/>
              </a:rPr>
              <a:t>FiTS</a:t>
            </a:r>
            <a:r>
              <a:rPr lang="en-US" dirty="0" smtClean="0">
                <a:latin typeface="Arial"/>
                <a:cs typeface="Arial"/>
              </a:rPr>
              <a:t>:</a:t>
            </a:r>
            <a:r>
              <a:rPr lang="en-US" dirty="0" smtClean="0"/>
              <a:t> A Financial </a:t>
            </a:r>
            <a:br>
              <a:rPr lang="en-US" dirty="0" smtClean="0"/>
            </a:br>
            <a:r>
              <a:rPr lang="en-US" dirty="0" smtClean="0"/>
              <a:t>Transaction System</a:t>
            </a:r>
            <a:endParaRPr lang="en-US" dirty="0"/>
          </a:p>
        </p:txBody>
      </p:sp>
      <p:sp>
        <p:nvSpPr>
          <p:cNvPr id="3" name="Content Placeholder 2"/>
          <p:cNvSpPr>
            <a:spLocks noGrp="1"/>
          </p:cNvSpPr>
          <p:nvPr>
            <p:ph idx="1"/>
          </p:nvPr>
        </p:nvSpPr>
        <p:spPr/>
        <p:txBody>
          <a:bodyPr/>
          <a:lstStyle/>
          <a:p>
            <a:r>
              <a:rPr lang="en-US" dirty="0" smtClean="0"/>
              <a:t>A </a:t>
            </a:r>
            <a:r>
              <a:rPr lang="en-US" dirty="0"/>
              <a:t>bare-bones system mocking the </a:t>
            </a:r>
            <a:r>
              <a:rPr lang="en-US" dirty="0" err="1" smtClean="0"/>
              <a:t>behaviour</a:t>
            </a:r>
            <a:r>
              <a:rPr lang="en-US" dirty="0" smtClean="0"/>
              <a:t> </a:t>
            </a:r>
            <a:r>
              <a:rPr lang="en-US" dirty="0"/>
              <a:t>of a financial transaction system. </a:t>
            </a:r>
            <a:endParaRPr lang="en-US" dirty="0" smtClean="0"/>
          </a:p>
          <a:p>
            <a:r>
              <a:rPr lang="en-US" dirty="0"/>
              <a:t>E</a:t>
            </a:r>
            <a:r>
              <a:rPr lang="en-US" dirty="0" smtClean="0"/>
              <a:t>mulates </a:t>
            </a:r>
            <a:r>
              <a:rPr lang="en-US" dirty="0"/>
              <a:t>a virtual banking system in which users may open </a:t>
            </a:r>
            <a:r>
              <a:rPr lang="en-US" dirty="0" smtClean="0"/>
              <a:t>login session and money accounts </a:t>
            </a:r>
            <a:r>
              <a:rPr lang="en-US" dirty="0"/>
              <a:t>from which they may perform </a:t>
            </a:r>
            <a:r>
              <a:rPr lang="en-US" dirty="0" smtClean="0"/>
              <a:t>transfers</a:t>
            </a:r>
            <a:r>
              <a:rPr lang="en-US" dirty="0"/>
              <a:t>. </a:t>
            </a:r>
          </a:p>
        </p:txBody>
      </p:sp>
    </p:spTree>
    <p:extLst>
      <p:ext uri="{BB962C8B-B14F-4D97-AF65-F5344CB8AC3E}">
        <p14:creationId xmlns:p14="http://schemas.microsoft.com/office/powerpoint/2010/main" val="100338194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latin typeface="Arial"/>
                <a:cs typeface="Arial"/>
              </a:rPr>
              <a:t>FiTS</a:t>
            </a:r>
            <a:r>
              <a:rPr lang="en-US" dirty="0" smtClean="0">
                <a:latin typeface="Arial"/>
                <a:cs typeface="Arial"/>
              </a:rPr>
              <a:t>:</a:t>
            </a:r>
            <a:r>
              <a:rPr lang="en-US" dirty="0" smtClean="0"/>
              <a:t> A Financial </a:t>
            </a:r>
            <a:br>
              <a:rPr lang="en-US" dirty="0" smtClean="0"/>
            </a:br>
            <a:r>
              <a:rPr lang="en-US" dirty="0" smtClean="0"/>
              <a:t>Transaction System</a:t>
            </a:r>
            <a:endParaRPr lang="en-US" dirty="0"/>
          </a:p>
        </p:txBody>
      </p:sp>
      <p:sp>
        <p:nvSpPr>
          <p:cNvPr id="3" name="Content Placeholder 2"/>
          <p:cNvSpPr>
            <a:spLocks noGrp="1"/>
          </p:cNvSpPr>
          <p:nvPr>
            <p:ph idx="1"/>
          </p:nvPr>
        </p:nvSpPr>
        <p:spPr/>
        <p:txBody>
          <a:bodyPr/>
          <a:lstStyle/>
          <a:p>
            <a:r>
              <a:rPr lang="en-US" b="1" dirty="0"/>
              <a:t>Administrator:</a:t>
            </a:r>
            <a:r>
              <a:rPr lang="en-US" dirty="0"/>
              <a:t> </a:t>
            </a:r>
            <a:r>
              <a:rPr lang="en-US" dirty="0" smtClean="0"/>
              <a:t>Can perform </a:t>
            </a:r>
            <a:r>
              <a:rPr lang="en-US" dirty="0"/>
              <a:t>certain actions such as approving the opening of an account, enabling a new user and registering new users. </a:t>
            </a:r>
            <a:endParaRPr lang="en-US" dirty="0" smtClean="0"/>
          </a:p>
          <a:p>
            <a:r>
              <a:rPr lang="en-US" b="1" dirty="0" smtClean="0"/>
              <a:t>Users: </a:t>
            </a:r>
            <a:r>
              <a:rPr lang="en-US" dirty="0" smtClean="0"/>
              <a:t>The normal clients who may open bank accounts and make transfers across them.</a:t>
            </a:r>
          </a:p>
          <a:p>
            <a:pPr lvl="1"/>
            <a:r>
              <a:rPr lang="en-US" b="1" dirty="0" smtClean="0"/>
              <a:t>Status:</a:t>
            </a:r>
            <a:r>
              <a:rPr lang="en-US" dirty="0" smtClean="0"/>
              <a:t> White-/Grey-/Blacklisted</a:t>
            </a:r>
          </a:p>
          <a:p>
            <a:pPr lvl="1"/>
            <a:r>
              <a:rPr lang="en-US" b="1" dirty="0" smtClean="0"/>
              <a:t>Type:</a:t>
            </a:r>
            <a:r>
              <a:rPr lang="en-US" dirty="0" smtClean="0"/>
              <a:t> Gold/Silver/Normal users</a:t>
            </a:r>
          </a:p>
          <a:p>
            <a:pPr lvl="1"/>
            <a:r>
              <a:rPr lang="en-US" b="1" dirty="0" smtClean="0"/>
              <a:t>Mode:</a:t>
            </a:r>
            <a:r>
              <a:rPr lang="en-US" dirty="0" smtClean="0"/>
              <a:t> Active/Disabled/Frozen</a:t>
            </a:r>
            <a:endParaRPr lang="en-US" dirty="0"/>
          </a:p>
          <a:p>
            <a:endParaRPr lang="en-US" dirty="0"/>
          </a:p>
        </p:txBody>
      </p:sp>
    </p:spTree>
    <p:extLst>
      <p:ext uri="{BB962C8B-B14F-4D97-AF65-F5344CB8AC3E}">
        <p14:creationId xmlns:p14="http://schemas.microsoft.com/office/powerpoint/2010/main" val="416980917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latin typeface="Arial"/>
                <a:cs typeface="Arial"/>
              </a:rPr>
              <a:t>FiTS</a:t>
            </a:r>
            <a:r>
              <a:rPr lang="en-US" dirty="0" smtClean="0">
                <a:latin typeface="Arial"/>
                <a:cs typeface="Arial"/>
              </a:rPr>
              <a:t>:</a:t>
            </a:r>
            <a:r>
              <a:rPr lang="en-US" dirty="0" smtClean="0"/>
              <a:t> A Financial </a:t>
            </a:r>
            <a:br>
              <a:rPr lang="en-US" dirty="0" smtClean="0"/>
            </a:br>
            <a:r>
              <a:rPr lang="en-US" dirty="0" smtClean="0"/>
              <a:t>Transaction System</a:t>
            </a:r>
            <a:endParaRPr lang="en-US" dirty="0"/>
          </a:p>
        </p:txBody>
      </p:sp>
      <p:sp>
        <p:nvSpPr>
          <p:cNvPr id="3" name="Content Placeholder 2"/>
          <p:cNvSpPr>
            <a:spLocks noGrp="1"/>
          </p:cNvSpPr>
          <p:nvPr>
            <p:ph idx="1"/>
          </p:nvPr>
        </p:nvSpPr>
        <p:spPr/>
        <p:txBody>
          <a:bodyPr/>
          <a:lstStyle/>
          <a:p>
            <a:r>
              <a:rPr lang="en-US" b="1" dirty="0" smtClean="0"/>
              <a:t>Session: </a:t>
            </a:r>
            <a:r>
              <a:rPr lang="en-US" dirty="0" smtClean="0"/>
              <a:t>A login session associated with a user during which there is user interaction with the system. </a:t>
            </a:r>
          </a:p>
          <a:p>
            <a:r>
              <a:rPr lang="en-US" b="1" dirty="0" smtClean="0"/>
              <a:t>Account: </a:t>
            </a:r>
            <a:r>
              <a:rPr lang="en-US" dirty="0" smtClean="0"/>
              <a:t>Users may have multiple accounts in which money may be stored and transferred to and from other accounts and external sources.</a:t>
            </a:r>
            <a:endParaRPr lang="en-US" b="1" dirty="0"/>
          </a:p>
        </p:txBody>
      </p:sp>
    </p:spTree>
    <p:extLst>
      <p:ext uri="{BB962C8B-B14F-4D97-AF65-F5344CB8AC3E}">
        <p14:creationId xmlns:p14="http://schemas.microsoft.com/office/powerpoint/2010/main" val="267318253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latin typeface="Arial"/>
                <a:cs typeface="Arial"/>
              </a:rPr>
              <a:t>FiTS</a:t>
            </a:r>
            <a:r>
              <a:rPr lang="en-US" dirty="0" smtClean="0">
                <a:latin typeface="Arial"/>
                <a:cs typeface="Arial"/>
              </a:rPr>
              <a:t>:</a:t>
            </a:r>
            <a:r>
              <a:rPr lang="en-US" dirty="0" smtClean="0"/>
              <a:t> A Financial </a:t>
            </a:r>
            <a:br>
              <a:rPr lang="en-US" dirty="0" smtClean="0"/>
            </a:br>
            <a:r>
              <a:rPr lang="en-US" dirty="0" smtClean="0"/>
              <a:t>Transaction System</a:t>
            </a:r>
            <a:endParaRPr lang="en-US" dirty="0"/>
          </a:p>
        </p:txBody>
      </p:sp>
      <p:sp>
        <p:nvSpPr>
          <p:cNvPr id="3" name="Content Placeholder 2"/>
          <p:cNvSpPr>
            <a:spLocks noGrp="1"/>
          </p:cNvSpPr>
          <p:nvPr>
            <p:ph idx="1"/>
          </p:nvPr>
        </p:nvSpPr>
        <p:spPr/>
        <p:txBody>
          <a:bodyPr>
            <a:normAutofit/>
          </a:bodyPr>
          <a:lstStyle/>
          <a:p>
            <a:r>
              <a:rPr lang="en-US" sz="3200" dirty="0" smtClean="0"/>
              <a:t>Main modules:</a:t>
            </a:r>
          </a:p>
          <a:p>
            <a:pPr lvl="1"/>
            <a:r>
              <a:rPr lang="en-US" sz="2800" dirty="0" smtClean="0"/>
              <a:t>Interface</a:t>
            </a:r>
            <a:endParaRPr lang="en-US" sz="2800" dirty="0"/>
          </a:p>
          <a:p>
            <a:pPr lvl="1"/>
            <a:r>
              <a:rPr lang="en-US" sz="2800" dirty="0" err="1" smtClean="0"/>
              <a:t>TransactionSystem</a:t>
            </a:r>
            <a:endParaRPr lang="en-US" sz="2800" dirty="0" smtClean="0"/>
          </a:p>
          <a:p>
            <a:pPr lvl="1"/>
            <a:r>
              <a:rPr lang="en-US" sz="2800" dirty="0" err="1" smtClean="0"/>
              <a:t>UserInfo</a:t>
            </a:r>
            <a:endParaRPr lang="en-US" sz="2800" dirty="0" smtClean="0"/>
          </a:p>
          <a:p>
            <a:pPr lvl="1"/>
            <a:r>
              <a:rPr lang="en-US" sz="2800" dirty="0" err="1" smtClean="0"/>
              <a:t>UserAccount</a:t>
            </a:r>
            <a:endParaRPr lang="en-US" sz="2800" dirty="0" smtClean="0"/>
          </a:p>
          <a:p>
            <a:pPr lvl="1"/>
            <a:r>
              <a:rPr lang="en-US" sz="2800" dirty="0" err="1" smtClean="0"/>
              <a:t>UserSession</a:t>
            </a:r>
            <a:endParaRPr lang="en-US" sz="2800" dirty="0" smtClean="0"/>
          </a:p>
        </p:txBody>
      </p:sp>
    </p:spTree>
    <p:extLst>
      <p:ext uri="{BB962C8B-B14F-4D97-AF65-F5344CB8AC3E}">
        <p14:creationId xmlns:p14="http://schemas.microsoft.com/office/powerpoint/2010/main" val="413948557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Properties</a:t>
            </a:r>
            <a:endParaRPr lang="en-US" dirty="0"/>
          </a:p>
        </p:txBody>
      </p:sp>
      <p:sp>
        <p:nvSpPr>
          <p:cNvPr id="3" name="Content Placeholder 2"/>
          <p:cNvSpPr>
            <a:spLocks noGrp="1"/>
          </p:cNvSpPr>
          <p:nvPr>
            <p:ph idx="1"/>
          </p:nvPr>
        </p:nvSpPr>
        <p:spPr>
          <a:xfrm>
            <a:off x="900112" y="1854200"/>
            <a:ext cx="7345363" cy="4343400"/>
          </a:xfrm>
        </p:spPr>
        <p:txBody>
          <a:bodyPr>
            <a:noAutofit/>
          </a:bodyPr>
          <a:lstStyle/>
          <a:p>
            <a:pPr>
              <a:spcBef>
                <a:spcPts val="800"/>
              </a:spcBef>
              <a:buFont typeface="+mj-lt"/>
              <a:buAutoNum type="arabicPeriod"/>
            </a:pPr>
            <a:r>
              <a:rPr lang="en-US" sz="1400" dirty="0"/>
              <a:t>Only users based in Argentina can be Gold users.</a:t>
            </a:r>
          </a:p>
          <a:p>
            <a:pPr>
              <a:spcBef>
                <a:spcPts val="800"/>
              </a:spcBef>
              <a:buFont typeface="+mj-lt"/>
              <a:buAutoNum type="arabicPeriod"/>
            </a:pPr>
            <a:r>
              <a:rPr lang="en-US" sz="1400" dirty="0"/>
              <a:t>The transaction system must be </a:t>
            </a:r>
            <a:r>
              <a:rPr lang="en-US" sz="1400" dirty="0" err="1"/>
              <a:t>initialised</a:t>
            </a:r>
            <a:r>
              <a:rPr lang="en-US" sz="1400" dirty="0"/>
              <a:t> before any user logs in.</a:t>
            </a:r>
          </a:p>
          <a:p>
            <a:pPr>
              <a:spcBef>
                <a:spcPts val="800"/>
              </a:spcBef>
              <a:buFont typeface="+mj-lt"/>
              <a:buAutoNum type="arabicPeriod"/>
            </a:pPr>
            <a:r>
              <a:rPr lang="en-US" sz="1400" dirty="0"/>
              <a:t>No account may end up with a negative balance after being accessed.</a:t>
            </a:r>
          </a:p>
          <a:p>
            <a:pPr>
              <a:spcBef>
                <a:spcPts val="800"/>
              </a:spcBef>
              <a:buFont typeface="+mj-lt"/>
              <a:buAutoNum type="arabicPeriod"/>
            </a:pPr>
            <a:r>
              <a:rPr lang="en-US" sz="1400" dirty="0"/>
              <a:t>An account approved by the administrator may not have the same account number as any other already existing account in the system.</a:t>
            </a:r>
          </a:p>
          <a:p>
            <a:pPr>
              <a:spcBef>
                <a:spcPts val="800"/>
              </a:spcBef>
              <a:buFont typeface="+mj-lt"/>
              <a:buAutoNum type="arabicPeriod"/>
            </a:pPr>
            <a:r>
              <a:rPr lang="en-US" sz="1400" dirty="0"/>
              <a:t>Once a user is disabled, he or she </a:t>
            </a:r>
            <a:r>
              <a:rPr lang="en-US" sz="1400" dirty="0" smtClean="0"/>
              <a:t>may </a:t>
            </a:r>
            <a:r>
              <a:rPr lang="en-US" sz="1400" dirty="0"/>
              <a:t>not withdraw from an account until being made activate again.</a:t>
            </a:r>
          </a:p>
          <a:p>
            <a:pPr>
              <a:spcBef>
                <a:spcPts val="800"/>
              </a:spcBef>
              <a:buFont typeface="+mj-lt"/>
              <a:buAutoNum type="arabicPeriod"/>
            </a:pPr>
            <a:r>
              <a:rPr lang="en-US" sz="1400" dirty="0"/>
              <a:t>Once </a:t>
            </a:r>
            <a:r>
              <a:rPr lang="en-US" sz="1400" dirty="0" err="1"/>
              <a:t>greylisted</a:t>
            </a:r>
            <a:r>
              <a:rPr lang="en-US" sz="1400" dirty="0"/>
              <a:t>, a user must perform at least three incoming transfers before being whitelisted.</a:t>
            </a:r>
          </a:p>
          <a:p>
            <a:pPr>
              <a:spcBef>
                <a:spcPts val="800"/>
              </a:spcBef>
              <a:buFont typeface="+mj-lt"/>
              <a:buAutoNum type="arabicPeriod"/>
            </a:pPr>
            <a:r>
              <a:rPr lang="en-US" sz="1400" dirty="0"/>
              <a:t>No user may </a:t>
            </a:r>
            <a:r>
              <a:rPr lang="en-US" sz="1400" dirty="0" smtClean="0"/>
              <a:t>request </a:t>
            </a:r>
            <a:r>
              <a:rPr lang="en-US" sz="1400" dirty="0"/>
              <a:t>more than 10 new accounts in a single session.</a:t>
            </a:r>
          </a:p>
          <a:p>
            <a:pPr>
              <a:spcBef>
                <a:spcPts val="800"/>
              </a:spcBef>
              <a:buFont typeface="+mj-lt"/>
              <a:buAutoNum type="arabicPeriod"/>
            </a:pPr>
            <a:r>
              <a:rPr lang="en-US" sz="1400" dirty="0"/>
              <a:t>The administrator must reconcile accounts every 1000 attempted external money transfers or an aggregate total of one million dollars in attempted external transfers (attempted transfers include transfers requested which never took place due to lack of funds).</a:t>
            </a:r>
          </a:p>
          <a:p>
            <a:pPr>
              <a:spcBef>
                <a:spcPts val="800"/>
              </a:spcBef>
              <a:buFont typeface="+mj-lt"/>
              <a:buAutoNum type="arabicPeriod"/>
            </a:pPr>
            <a:r>
              <a:rPr lang="en-US" sz="1400" dirty="0"/>
              <a:t> A user may not have more than 3 active sessions at once.</a:t>
            </a:r>
          </a:p>
          <a:p>
            <a:pPr>
              <a:spcBef>
                <a:spcPts val="800"/>
              </a:spcBef>
              <a:buFont typeface="+mj-lt"/>
              <a:buAutoNum type="arabicPeriod"/>
            </a:pPr>
            <a:r>
              <a:rPr lang="en-US" sz="1400" dirty="0"/>
              <a:t>Logging can only be made to an active session (i.e. between a login and a logout)</a:t>
            </a:r>
            <a:r>
              <a:rPr lang="en-US" sz="1400" dirty="0" smtClean="0"/>
              <a:t>.</a:t>
            </a:r>
            <a:endParaRPr lang="en-US" sz="1400" dirty="0"/>
          </a:p>
        </p:txBody>
      </p:sp>
    </p:spTree>
    <p:extLst>
      <p:ext uri="{BB962C8B-B14F-4D97-AF65-F5344CB8AC3E}">
        <p14:creationId xmlns:p14="http://schemas.microsoft.com/office/powerpoint/2010/main" val="154831562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Some Notes: Assertions</a:t>
            </a:r>
            <a:endParaRPr lang="en-US" dirty="0"/>
          </a:p>
        </p:txBody>
      </p:sp>
      <p:sp>
        <p:nvSpPr>
          <p:cNvPr id="3" name="Content Placeholder 2"/>
          <p:cNvSpPr>
            <a:spLocks noGrp="1"/>
          </p:cNvSpPr>
          <p:nvPr>
            <p:ph idx="1"/>
          </p:nvPr>
        </p:nvSpPr>
        <p:spPr>
          <a:xfrm>
            <a:off x="900112" y="1905000"/>
            <a:ext cx="7345363" cy="4160521"/>
          </a:xfrm>
        </p:spPr>
        <p:txBody>
          <a:bodyPr/>
          <a:lstStyle/>
          <a:p>
            <a:r>
              <a:rPr lang="en-US" dirty="0" smtClean="0"/>
              <a:t>Assertions in Java cause an exception which will need to be caught and complicate the logic. For this exercise, we will use a simplified inbuilt assertion manager in the static class </a:t>
            </a:r>
            <a:r>
              <a:rPr lang="en-US" dirty="0" smtClean="0">
                <a:latin typeface="Consolas"/>
                <a:cs typeface="Consolas"/>
              </a:rPr>
              <a:t>Verification:</a:t>
            </a:r>
          </a:p>
          <a:p>
            <a:pPr lvl="1"/>
            <a:r>
              <a:rPr lang="en-US" sz="1800" dirty="0" err="1" smtClean="0">
                <a:latin typeface="Consolas"/>
                <a:cs typeface="Consolas"/>
              </a:rPr>
              <a:t>Verification.assertion</a:t>
            </a:r>
            <a:r>
              <a:rPr lang="en-US" sz="1800" dirty="0" smtClean="0">
                <a:latin typeface="Consolas"/>
                <a:cs typeface="Consolas"/>
              </a:rPr>
              <a:t>(condition, string);</a:t>
            </a:r>
          </a:p>
          <a:p>
            <a:r>
              <a:rPr lang="en-US" dirty="0" smtClean="0"/>
              <a:t>If the condition is not satisfied, the string will be printed to the standard output.</a:t>
            </a:r>
            <a:endParaRPr lang="en-US" dirty="0"/>
          </a:p>
        </p:txBody>
      </p:sp>
    </p:spTree>
    <p:extLst>
      <p:ext uri="{BB962C8B-B14F-4D97-AF65-F5344CB8AC3E}">
        <p14:creationId xmlns:p14="http://schemas.microsoft.com/office/powerpoint/2010/main" val="325083728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Some Notes: Verifier State (1)</a:t>
            </a:r>
            <a:endParaRPr lang="en-US" dirty="0"/>
          </a:p>
        </p:txBody>
      </p:sp>
      <p:sp>
        <p:nvSpPr>
          <p:cNvPr id="3" name="Content Placeholder 2"/>
          <p:cNvSpPr>
            <a:spLocks noGrp="1"/>
          </p:cNvSpPr>
          <p:nvPr>
            <p:ph idx="1"/>
          </p:nvPr>
        </p:nvSpPr>
        <p:spPr>
          <a:xfrm>
            <a:off x="900112" y="1905000"/>
            <a:ext cx="7345363" cy="4160521"/>
          </a:xfrm>
        </p:spPr>
        <p:txBody>
          <a:bodyPr/>
          <a:lstStyle/>
          <a:p>
            <a:r>
              <a:rPr lang="en-US" dirty="0" smtClean="0"/>
              <a:t>Some properties may require the use of some memory, for instance, to remember whether something happened or not. </a:t>
            </a:r>
          </a:p>
          <a:p>
            <a:r>
              <a:rPr lang="en-US" dirty="0" smtClean="0"/>
              <a:t>The easiest approach is to add such a state as static fields to the </a:t>
            </a:r>
            <a:r>
              <a:rPr lang="en-US" dirty="0" smtClean="0">
                <a:latin typeface="Consolas"/>
                <a:cs typeface="Consolas"/>
              </a:rPr>
              <a:t>Verification </a:t>
            </a:r>
            <a:r>
              <a:rPr lang="en-US" dirty="0" smtClean="0"/>
              <a:t>class</a:t>
            </a:r>
            <a:r>
              <a:rPr lang="en-US" dirty="0" smtClean="0"/>
              <a:t>.</a:t>
            </a:r>
          </a:p>
        </p:txBody>
      </p:sp>
    </p:spTree>
    <p:extLst>
      <p:ext uri="{BB962C8B-B14F-4D97-AF65-F5344CB8AC3E}">
        <p14:creationId xmlns:p14="http://schemas.microsoft.com/office/powerpoint/2010/main" val="196890449"/>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s>
</file>

<file path=ppt/theme/theme1.xml><?xml version="1.0" encoding="utf-8"?>
<a:theme xmlns:a="http://schemas.openxmlformats.org/drawingml/2006/main" name="Capital">
  <a:themeElements>
    <a:clrScheme name="Capital">
      <a:dk1>
        <a:srgbClr val="000000"/>
      </a:dk1>
      <a:lt1>
        <a:srgbClr val="FFFFFF"/>
      </a:lt1>
      <a:dk2>
        <a:srgbClr val="6F6D5D"/>
      </a:dk2>
      <a:lt2>
        <a:srgbClr val="7C8F97"/>
      </a:lt2>
      <a:accent1>
        <a:srgbClr val="4B5A60"/>
      </a:accent1>
      <a:accent2>
        <a:srgbClr val="9C5238"/>
      </a:accent2>
      <a:accent3>
        <a:srgbClr val="504539"/>
      </a:accent3>
      <a:accent4>
        <a:srgbClr val="C1AD79"/>
      </a:accent4>
      <a:accent5>
        <a:srgbClr val="667559"/>
      </a:accent5>
      <a:accent6>
        <a:srgbClr val="BAD6AD"/>
      </a:accent6>
      <a:hlink>
        <a:srgbClr val="524A82"/>
      </a:hlink>
      <a:folHlink>
        <a:srgbClr val="8F9954"/>
      </a:folHlink>
    </a:clrScheme>
    <a:fontScheme name="Capital">
      <a:majorFont>
        <a:latin typeface="Calisto MT"/>
        <a:ea typeface=""/>
        <a:cs typeface=""/>
        <a:font script="Jpan" typeface="ＭＳ 明朝"/>
        <a:font script="Hans" typeface="宋体"/>
        <a:font script="Hant" typeface="新細明體"/>
      </a:majorFont>
      <a:minorFont>
        <a:latin typeface="Calisto MT"/>
        <a:ea typeface=""/>
        <a:cs typeface=""/>
        <a:font script="Jpan" typeface="ＭＳ 明朝"/>
        <a:font script="Hans" typeface="宋体"/>
        <a:font script="Hant" typeface="新細明體"/>
      </a:minorFont>
    </a:fontScheme>
    <a:fmtScheme name="Capital">
      <a:fillStyleLst>
        <a:solidFill>
          <a:schemeClr val="phClr"/>
        </a:solidFill>
        <a:blipFill rotWithShape="1">
          <a:blip xmlns:r="http://schemas.openxmlformats.org/officeDocument/2006/relationships" r:embed="rId1">
            <a:duotone>
              <a:schemeClr val="phClr">
                <a:satMod val="150000"/>
                <a:lumMod val="50000"/>
              </a:schemeClr>
              <a:schemeClr val="phClr">
                <a:satMod val="300000"/>
                <a:lumMod val="125000"/>
              </a:schemeClr>
            </a:duotone>
          </a:blip>
          <a:tile tx="0" ty="0" sx="100000" sy="100000" flip="none" algn="tl"/>
        </a:blipFill>
        <a:blipFill rotWithShape="1">
          <a:blip xmlns:r="http://schemas.openxmlformats.org/officeDocument/2006/relationships" r:embed="rId2">
            <a:duotone>
              <a:schemeClr val="phClr">
                <a:satMod val="135000"/>
                <a:lumMod val="80000"/>
              </a:schemeClr>
              <a:schemeClr val="phClr">
                <a:satMod val="250000"/>
                <a:lumMod val="150000"/>
              </a:schemeClr>
            </a:duotone>
          </a:blip>
          <a:stretch/>
        </a:blipFill>
      </a:fillStyleLst>
      <a:lnStyleLst>
        <a:ln w="12700" cap="flat" cmpd="sng" algn="ctr">
          <a:solidFill>
            <a:schemeClr val="phClr">
              <a:shade val="95000"/>
              <a:satMod val="105000"/>
            </a:schemeClr>
          </a:solidFill>
          <a:prstDash val="solid"/>
        </a:ln>
        <a:ln w="31750" cap="flat" cmpd="sng" algn="ctr">
          <a:solidFill>
            <a:schemeClr val="phClr">
              <a:shade val="90000"/>
            </a:schemeClr>
          </a:solidFill>
          <a:prstDash val="solid"/>
        </a:ln>
        <a:ln w="44450" cap="flat" cmpd="sng" algn="ctr">
          <a:solidFill>
            <a:schemeClr val="phClr">
              <a:shade val="85000"/>
            </a:schemeClr>
          </a:solidFill>
          <a:prstDash val="solid"/>
        </a:ln>
      </a:lnStyleLst>
      <a:effectStyleLst>
        <a:effectStyle>
          <a:effectLst/>
        </a:effectStyle>
        <a:effectStyle>
          <a:effectLst>
            <a:outerShdw blurRad="63500" sx="101000" sy="101000" algn="ctr" rotWithShape="0">
              <a:srgbClr val="000000">
                <a:alpha val="40000"/>
              </a:srgbClr>
            </a:outerShdw>
          </a:effectLst>
          <a:scene3d>
            <a:camera prst="perspectiveFront" fov="3000000"/>
            <a:lightRig rig="threePt" dir="tl"/>
          </a:scene3d>
          <a:sp3d>
            <a:bevelT w="0" h="0"/>
          </a:sp3d>
        </a:effectStyle>
        <a:effectStyle>
          <a:effectLst>
            <a:innerShdw blurRad="190500">
              <a:srgbClr val="000000">
                <a:alpha val="50000"/>
              </a:srgbClr>
            </a:innerShdw>
          </a:effectLst>
          <a:scene3d>
            <a:camera prst="perspectiveFront" fov="4800000"/>
            <a:lightRig rig="twoPt" dir="t">
              <a:rot lat="0" lon="0" rev="4800000"/>
            </a:lightRig>
          </a:scene3d>
          <a:sp3d>
            <a:bevelT w="0" h="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3">
            <a:duotone>
              <a:schemeClr val="phClr">
                <a:satMod val="150000"/>
                <a:lumMod val="50000"/>
              </a:schemeClr>
              <a:schemeClr val="phClr">
                <a:satMod val="400000"/>
                <a:lumMod val="16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Capital.thmx</Template>
  <TotalTime>16448</TotalTime>
  <Words>1016</Words>
  <Application>Microsoft Macintosh PowerPoint</Application>
  <PresentationFormat>On-screen Show (4:3)</PresentationFormat>
  <Paragraphs>151</Paragraphs>
  <Slides>20</Slides>
  <Notes>20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Capital</vt:lpstr>
      <vt:lpstr>Runtime Verification From theory to practice and back</vt:lpstr>
      <vt:lpstr>Part IIIa </vt:lpstr>
      <vt:lpstr>FiTS: A Financial  Transaction System</vt:lpstr>
      <vt:lpstr>FiTS: A Financial  Transaction System</vt:lpstr>
      <vt:lpstr>FiTS: A Financial  Transaction System</vt:lpstr>
      <vt:lpstr>FiTS: A Financial  Transaction System</vt:lpstr>
      <vt:lpstr>Properties</vt:lpstr>
      <vt:lpstr>Some Notes: Assertions</vt:lpstr>
      <vt:lpstr>Some Notes: Verifier State (1)</vt:lpstr>
      <vt:lpstr>Some Notes: Verifier State (2)</vt:lpstr>
      <vt:lpstr>Some Notes: Verifier State (2)</vt:lpstr>
      <vt:lpstr>Some Notes: Verifier State (2)</vt:lpstr>
      <vt:lpstr>Some Notes: Verifier State (3)</vt:lpstr>
      <vt:lpstr>Exercises</vt:lpstr>
      <vt:lpstr>Exercises</vt:lpstr>
      <vt:lpstr>A Solution of Property 5</vt:lpstr>
      <vt:lpstr>A Solution of Property 5</vt:lpstr>
      <vt:lpstr>A Solution of Property 5</vt:lpstr>
      <vt:lpstr>A Solution of Property 5</vt:lpstr>
      <vt:lpstr>Some Observations</vt:lpstr>
    </vt:vector>
  </TitlesOfParts>
  <Company>University of Malta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Runtime Verification From theory to practice and back</dc:title>
  <dc:creator>Gordon J Pace</dc:creator>
  <cp:lastModifiedBy>Chris</cp:lastModifiedBy>
  <cp:revision>290</cp:revision>
  <dcterms:created xsi:type="dcterms:W3CDTF">2013-06-11T16:54:58Z</dcterms:created>
  <dcterms:modified xsi:type="dcterms:W3CDTF">2016-09-22T15:30:41Z</dcterms:modified>
</cp:coreProperties>
</file>