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256" r:id="rId2"/>
    <p:sldId id="287" r:id="rId3"/>
    <p:sldId id="350" r:id="rId4"/>
    <p:sldId id="352" r:id="rId5"/>
    <p:sldId id="353" r:id="rId6"/>
    <p:sldId id="358" r:id="rId7"/>
    <p:sldId id="359" r:id="rId8"/>
    <p:sldId id="360" r:id="rId9"/>
    <p:sldId id="355" r:id="rId10"/>
    <p:sldId id="356" r:id="rId11"/>
    <p:sldId id="357" r:id="rId12"/>
    <p:sldId id="361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2" r:id="rId21"/>
    <p:sldId id="374" r:id="rId22"/>
    <p:sldId id="375" r:id="rId23"/>
    <p:sldId id="373" r:id="rId24"/>
    <p:sldId id="371" r:id="rId25"/>
    <p:sldId id="389" r:id="rId26"/>
    <p:sldId id="388" r:id="rId27"/>
    <p:sldId id="395" r:id="rId28"/>
    <p:sldId id="396" r:id="rId29"/>
    <p:sldId id="394" r:id="rId30"/>
    <p:sldId id="391" r:id="rId31"/>
    <p:sldId id="392" r:id="rId32"/>
    <p:sldId id="393" r:id="rId33"/>
    <p:sldId id="376" r:id="rId34"/>
    <p:sldId id="377" r:id="rId35"/>
    <p:sldId id="378" r:id="rId36"/>
    <p:sldId id="397" r:id="rId37"/>
    <p:sldId id="380" r:id="rId38"/>
    <p:sldId id="381" r:id="rId39"/>
    <p:sldId id="382" r:id="rId40"/>
    <p:sldId id="363" r:id="rId41"/>
    <p:sldId id="384" r:id="rId42"/>
    <p:sldId id="403" r:id="rId43"/>
    <p:sldId id="385" r:id="rId44"/>
    <p:sldId id="387" r:id="rId45"/>
    <p:sldId id="386" r:id="rId46"/>
    <p:sldId id="402" r:id="rId47"/>
    <p:sldId id="398" r:id="rId48"/>
    <p:sldId id="404" r:id="rId49"/>
    <p:sldId id="400" r:id="rId50"/>
    <p:sldId id="405" r:id="rId51"/>
    <p:sldId id="406" r:id="rId52"/>
    <p:sldId id="407" r:id="rId53"/>
    <p:sldId id="408" r:id="rId54"/>
    <p:sldId id="399" r:id="rId55"/>
    <p:sldId id="409" r:id="rId56"/>
    <p:sldId id="401" r:id="rId57"/>
    <p:sldId id="415" r:id="rId58"/>
    <p:sldId id="416" r:id="rId59"/>
    <p:sldId id="417" r:id="rId60"/>
    <p:sldId id="425" r:id="rId61"/>
    <p:sldId id="418" r:id="rId62"/>
    <p:sldId id="419" r:id="rId63"/>
    <p:sldId id="422" r:id="rId64"/>
    <p:sldId id="410" r:id="rId65"/>
    <p:sldId id="421" r:id="rId66"/>
    <p:sldId id="420" r:id="rId67"/>
    <p:sldId id="423" r:id="rId68"/>
    <p:sldId id="424" r:id="rId69"/>
    <p:sldId id="413" r:id="rId70"/>
    <p:sldId id="412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4" autoAdjust="0"/>
    <p:restoredTop sz="94710" autoAdjust="0"/>
  </p:normalViewPr>
  <p:slideViewPr>
    <p:cSldViewPr snapToGrid="0" snapToObjects="1">
      <p:cViewPr varScale="1">
        <p:scale>
          <a:sx n="81" d="100"/>
          <a:sy n="81" d="100"/>
        </p:scale>
        <p:origin x="-15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6FA9-00E8-4236-B264-4598C42CC2E0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E0E4A-F380-4ECE-A04A-81F097DE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7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8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46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49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3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3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9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5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2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89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9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7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94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5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1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5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5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2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7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51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3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98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4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5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35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8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603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73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81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01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39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66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4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6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92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09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7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30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3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13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52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5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10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49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03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70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58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36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44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3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96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E0E4A-F380-4ECE-A04A-81F097DE1B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24/09/16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sz="4000" dirty="0" smtClean="0"/>
              <a:t>From theory to practice and 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Gordon J. Pace</a:t>
            </a:r>
          </a:p>
          <a:p>
            <a:r>
              <a:rPr lang="en-US" dirty="0" smtClean="0"/>
              <a:t>(joint course design with Christian Colombo)</a:t>
            </a:r>
          </a:p>
          <a:p>
            <a:r>
              <a:rPr lang="en-US" dirty="0" smtClean="0"/>
              <a:t>University of Malta</a:t>
            </a:r>
          </a:p>
          <a:p>
            <a:endParaRPr lang="en-US" dirty="0" smtClean="0"/>
          </a:p>
          <a:p>
            <a:r>
              <a:rPr lang="en-US" dirty="0" smtClean="0"/>
              <a:t>January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7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>Property 2 - The transaction system must be </a:t>
            </a:r>
            <a:r>
              <a:rPr lang="en-US" sz="3400" dirty="0" err="1" smtClean="0"/>
              <a:t>initialised</a:t>
            </a:r>
            <a:r>
              <a:rPr lang="en-US" sz="3400" dirty="0" smtClean="0"/>
              <a:t> before 		any user logs in.</a:t>
            </a:r>
            <a:endParaRPr lang="en-US" sz="3400" dirty="0"/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property matching {</a:t>
            </a: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	(</a:t>
            </a:r>
            <a:r>
              <a:rPr lang="en-US" sz="2600" b="1" dirty="0">
                <a:latin typeface="Courier New"/>
                <a:cs typeface="Courier New"/>
              </a:rPr>
              <a:t>!</a:t>
            </a:r>
            <a:r>
              <a:rPr lang="en-US" sz="2600" b="1" dirty="0" err="1">
                <a:latin typeface="Courier New"/>
                <a:cs typeface="Courier New"/>
              </a:rPr>
              <a:t>USER_login</a:t>
            </a:r>
            <a:r>
              <a:rPr lang="en-US" sz="2600" b="1" dirty="0">
                <a:latin typeface="Courier New"/>
                <a:cs typeface="Courier New"/>
              </a:rPr>
              <a:t>)* ; </a:t>
            </a:r>
            <a:r>
              <a:rPr lang="en-US" sz="2600" b="1" dirty="0" err="1">
                <a:latin typeface="Courier New"/>
                <a:cs typeface="Courier New"/>
              </a:rPr>
              <a:t>ADMIN_initialise</a:t>
            </a:r>
            <a:r>
              <a:rPr lang="en-US" sz="2600" b="1" dirty="0">
                <a:latin typeface="Courier New"/>
                <a:cs typeface="Courier New"/>
              </a:rPr>
              <a:t> ; ?*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}</a:t>
            </a: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2600" b="1" dirty="0">
                <a:latin typeface="Courier New"/>
                <a:cs typeface="Courier New"/>
              </a:rPr>
              <a:t>property not </a:t>
            </a:r>
            <a:r>
              <a:rPr lang="en-US" sz="2600" b="1" dirty="0" smtClean="0">
                <a:latin typeface="Courier New"/>
                <a:cs typeface="Courier New"/>
              </a:rPr>
              <a:t>matching {  </a:t>
            </a: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	(</a:t>
            </a:r>
            <a:r>
              <a:rPr lang="en-US" sz="2600" b="1" dirty="0">
                <a:latin typeface="Courier New"/>
                <a:cs typeface="Courier New"/>
              </a:rPr>
              <a:t>!</a:t>
            </a:r>
            <a:r>
              <a:rPr lang="en-US" sz="2600" b="1" dirty="0" err="1">
                <a:latin typeface="Courier New"/>
                <a:cs typeface="Courier New"/>
              </a:rPr>
              <a:t>ADMIN_initialise</a:t>
            </a:r>
            <a:r>
              <a:rPr lang="en-US" sz="2600" b="1" dirty="0">
                <a:latin typeface="Courier New"/>
                <a:cs typeface="Courier New"/>
              </a:rPr>
              <a:t>)*; </a:t>
            </a:r>
            <a:r>
              <a:rPr lang="en-US" sz="2600" b="1" dirty="0" err="1">
                <a:latin typeface="Courier New"/>
                <a:cs typeface="Courier New"/>
              </a:rPr>
              <a:t>USER_login</a:t>
            </a: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03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3400" dirty="0" smtClean="0"/>
              <a:t>Property 5 – Once </a:t>
            </a:r>
            <a:r>
              <a:rPr lang="en-US" sz="3400" dirty="0"/>
              <a:t>a user is disabled, he or she may not </a:t>
            </a:r>
            <a:r>
              <a:rPr lang="en-US" sz="3400" dirty="0" smtClean="0"/>
              <a:t>	withdraw </a:t>
            </a:r>
            <a:r>
              <a:rPr lang="en-US" sz="3400" dirty="0"/>
              <a:t>from an account until </a:t>
            </a:r>
            <a:r>
              <a:rPr lang="en-US" sz="3400" dirty="0" smtClean="0"/>
              <a:t>being </a:t>
            </a:r>
            <a:r>
              <a:rPr lang="en-US" sz="3400" dirty="0"/>
              <a:t>made activate again.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en-US" sz="2600" b="1" dirty="0">
                <a:latin typeface="Courier New"/>
                <a:cs typeface="Courier New"/>
              </a:rPr>
              <a:t>property </a:t>
            </a:r>
            <a:r>
              <a:rPr lang="en-US" sz="2600" b="1" dirty="0" err="1">
                <a:latin typeface="Courier New"/>
                <a:cs typeface="Courier New"/>
              </a:rPr>
              <a:t>foreach</a:t>
            </a:r>
            <a:r>
              <a:rPr lang="en-US" sz="2600" b="1" dirty="0">
                <a:latin typeface="Courier New"/>
                <a:cs typeface="Courier New"/>
              </a:rPr>
              <a:t> target (</a:t>
            </a:r>
            <a:r>
              <a:rPr lang="en-US" sz="2600" b="1" dirty="0" err="1">
                <a:latin typeface="Courier New"/>
                <a:cs typeface="Courier New"/>
              </a:rPr>
              <a:t>UserInfo</a:t>
            </a:r>
            <a:r>
              <a:rPr lang="en-US" sz="2600" b="1" dirty="0">
                <a:latin typeface="Courier New"/>
                <a:cs typeface="Courier New"/>
              </a:rPr>
              <a:t> u) matching {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en-US" sz="2600" b="1" dirty="0">
                <a:latin typeface="Courier New"/>
                <a:cs typeface="Courier New"/>
              </a:rPr>
              <a:t> </a:t>
            </a:r>
            <a:r>
              <a:rPr lang="en-US" sz="2600" b="1" dirty="0" smtClean="0">
                <a:latin typeface="Courier New"/>
                <a:cs typeface="Courier New"/>
              </a:rPr>
              <a:t>( (</a:t>
            </a:r>
            <a:r>
              <a:rPr lang="en-US" sz="2600" b="1" dirty="0">
                <a:latin typeface="Courier New"/>
                <a:cs typeface="Courier New"/>
              </a:rPr>
              <a:t>!</a:t>
            </a:r>
            <a:r>
              <a:rPr lang="en-US" sz="2600" b="1" dirty="0" err="1">
                <a:latin typeface="Courier New"/>
                <a:cs typeface="Courier New"/>
              </a:rPr>
              <a:t>makeDisabled</a:t>
            </a:r>
            <a:r>
              <a:rPr lang="en-US" sz="2600" b="1" dirty="0">
                <a:latin typeface="Courier New"/>
                <a:cs typeface="Courier New"/>
              </a:rPr>
              <a:t>)* ; </a:t>
            </a:r>
            <a:r>
              <a:rPr lang="en-US" sz="2600" b="1" dirty="0" err="1">
                <a:latin typeface="Courier New"/>
                <a:cs typeface="Courier New"/>
              </a:rPr>
              <a:t>makeDisabled</a:t>
            </a:r>
            <a:r>
              <a:rPr lang="en-US" sz="2600" b="1" dirty="0">
                <a:latin typeface="Courier New"/>
                <a:cs typeface="Courier New"/>
              </a:rPr>
              <a:t> ; (!</a:t>
            </a:r>
            <a:r>
              <a:rPr lang="en-US" sz="2600" b="1" dirty="0" err="1">
                <a:latin typeface="Courier New"/>
                <a:cs typeface="Courier New"/>
              </a:rPr>
              <a:t>withdrawFrom</a:t>
            </a:r>
            <a:r>
              <a:rPr lang="en-US" sz="2600" b="1" dirty="0">
                <a:latin typeface="Courier New"/>
                <a:cs typeface="Courier New"/>
              </a:rPr>
              <a:t>)* ; </a:t>
            </a:r>
            <a:r>
              <a:rPr lang="en-US" sz="2600" b="1" dirty="0" smtClean="0">
                <a:latin typeface="Courier New"/>
                <a:cs typeface="Courier New"/>
              </a:rPr>
              <a:t>	</a:t>
            </a:r>
            <a:r>
              <a:rPr lang="en-US" sz="2600" b="1" dirty="0" err="1" smtClean="0">
                <a:latin typeface="Courier New"/>
                <a:cs typeface="Courier New"/>
              </a:rPr>
              <a:t>makeActive</a:t>
            </a:r>
            <a:r>
              <a:rPr lang="en-US" sz="2600" b="1" dirty="0" smtClean="0">
                <a:latin typeface="Courier New"/>
                <a:cs typeface="Courier New"/>
              </a:rPr>
              <a:t> </a:t>
            </a:r>
            <a:r>
              <a:rPr lang="en-US" sz="2600" b="1" dirty="0">
                <a:latin typeface="Courier New"/>
                <a:cs typeface="Courier New"/>
              </a:rPr>
              <a:t>)</a:t>
            </a:r>
            <a:r>
              <a:rPr lang="en-US" sz="2600" b="1" dirty="0" smtClean="0">
                <a:latin typeface="Courier New"/>
                <a:cs typeface="Courier New"/>
              </a:rPr>
              <a:t>*}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2600" b="1" dirty="0">
                <a:latin typeface="Courier New"/>
                <a:cs typeface="Courier New"/>
              </a:rPr>
              <a:t>property </a:t>
            </a:r>
            <a:r>
              <a:rPr lang="en-US" sz="2600" b="1" dirty="0" err="1">
                <a:latin typeface="Courier New"/>
                <a:cs typeface="Courier New"/>
              </a:rPr>
              <a:t>foreach</a:t>
            </a:r>
            <a:r>
              <a:rPr lang="en-US" sz="2600" b="1" dirty="0">
                <a:latin typeface="Courier New"/>
                <a:cs typeface="Courier New"/>
              </a:rPr>
              <a:t> target (</a:t>
            </a:r>
            <a:r>
              <a:rPr lang="en-US" sz="2600" b="1" dirty="0" err="1">
                <a:latin typeface="Courier New"/>
                <a:cs typeface="Courier New"/>
              </a:rPr>
              <a:t>UserInfo</a:t>
            </a:r>
            <a:r>
              <a:rPr lang="en-US" sz="2600" b="1" dirty="0">
                <a:latin typeface="Courier New"/>
                <a:cs typeface="Courier New"/>
              </a:rPr>
              <a:t> u) not matching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   (</a:t>
            </a:r>
            <a:r>
              <a:rPr lang="en-US" sz="2600" b="1" dirty="0">
                <a:latin typeface="Courier New"/>
                <a:cs typeface="Courier New"/>
              </a:rPr>
              <a:t>?)* ; </a:t>
            </a:r>
            <a:r>
              <a:rPr lang="en-US" sz="2600" b="1" dirty="0" err="1">
                <a:latin typeface="Courier New"/>
                <a:cs typeface="Courier New"/>
              </a:rPr>
              <a:t>makeDisabled</a:t>
            </a:r>
            <a:r>
              <a:rPr lang="en-US" sz="2600" b="1" dirty="0">
                <a:latin typeface="Courier New"/>
                <a:cs typeface="Courier New"/>
              </a:rPr>
              <a:t> ; (!</a:t>
            </a:r>
            <a:r>
              <a:rPr lang="en-US" sz="2600" b="1" dirty="0" err="1">
                <a:latin typeface="Courier New"/>
                <a:cs typeface="Courier New"/>
              </a:rPr>
              <a:t>makeActive</a:t>
            </a:r>
            <a:r>
              <a:rPr lang="en-US" sz="2600" b="1" dirty="0">
                <a:latin typeface="Courier New"/>
                <a:cs typeface="Courier New"/>
              </a:rPr>
              <a:t>)* ; </a:t>
            </a:r>
            <a:r>
              <a:rPr lang="en-US" sz="2600" b="1" dirty="0" err="1" smtClean="0">
                <a:latin typeface="Courier New"/>
                <a:cs typeface="Courier New"/>
              </a:rPr>
              <a:t>withdrawFrom</a:t>
            </a:r>
            <a:r>
              <a:rPr lang="en-US" sz="2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6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823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II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Monitoring Regular Expressions using Residuals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740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3400" dirty="0" smtClean="0"/>
              <a:t>One way of monitoring REs is by modifying the RE for each observed event</a:t>
            </a:r>
            <a:endParaRPr lang="en-US" sz="26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328" y="4729367"/>
            <a:ext cx="1729579" cy="117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5030175"/>
            <a:ext cx="1194830" cy="5347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4729367"/>
            <a:ext cx="1729579" cy="117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3400" dirty="0" smtClean="0"/>
              <a:t>One way of monitoring REs is by modifying the RE for each observed event</a:t>
            </a:r>
            <a:endParaRPr lang="en-US" sz="2600" b="1" dirty="0" smtClean="0">
              <a:latin typeface="Courier New"/>
              <a:cs typeface="Courier New"/>
            </a:endParaRPr>
          </a:p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328" y="4729367"/>
            <a:ext cx="1729579" cy="117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5030175"/>
            <a:ext cx="1194830" cy="5347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4729367"/>
            <a:ext cx="1729579" cy="1178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RE’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93347" y="3000948"/>
            <a:ext cx="3447632" cy="1326961"/>
          </a:xfrm>
          <a:prstGeom prst="wedgeRoundRectCallout">
            <a:avLst>
              <a:gd name="adj1" fmla="val -33617"/>
              <a:gd name="adj2" fmla="val 1011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What remains to be satisfied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75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328" y="2133601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2133602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2133601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4328" y="3205136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93907" y="3205137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737" y="3205136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328" y="18912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189127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18912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4328" y="2728844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93907" y="2728845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737" y="2728844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4328" y="3907011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3907012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3907011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64328" y="476488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!a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993907" y="4764884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88737" y="476488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66338" y="5635899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!b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995917" y="5635900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90747" y="5635899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-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26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64328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2484554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4328" y="3322120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93907" y="3322121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737" y="3322120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4328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2484554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4328" y="3322120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93907" y="3322121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8737" y="3322120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'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4186242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328" y="536093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+  f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536093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536093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 + f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8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Star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4328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993907" y="2484554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8737" y="2484553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3718319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328" y="536093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*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536093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536093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 ; e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0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Regular Expressions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858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Sequence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3659827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328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; f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491806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 ; 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4328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93907" y="250126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8737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Sequence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3659827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4328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; f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491806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 ; 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4328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93907" y="250126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8737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29145" y="2909034"/>
            <a:ext cx="3447632" cy="1326961"/>
          </a:xfrm>
          <a:prstGeom prst="wedgeRoundRectCallout">
            <a:avLst>
              <a:gd name="adj1" fmla="val 31334"/>
              <a:gd name="adj2" fmla="val 1149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What if e can accept an empty string?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39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Sequence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3659827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NOT </a:t>
            </a:r>
            <a:r>
              <a:rPr lang="en-US" dirty="0" err="1" smtClean="0"/>
              <a:t>hasEmpty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4328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; f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491806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491806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 ; 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4328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93907" y="250126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8737" y="2501265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8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– Sequence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108229" y="3910507"/>
            <a:ext cx="2840854" cy="9358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  <a:r>
              <a:rPr lang="en-US" dirty="0" err="1" smtClean="0"/>
              <a:t>hasEmpty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4328" y="516874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 ; f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993907" y="516874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88737" y="516874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 ' ; f ) + f ’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4328" y="2200449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93907" y="2200450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88737" y="2200449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 '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64328" y="3038016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993907" y="3038017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88737" y="3038016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an Empty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hasEmpty</a:t>
            </a:r>
            <a:r>
              <a:rPr lang="en-US" dirty="0" smtClean="0"/>
              <a:t> ( ? )  = false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0 </a:t>
            </a:r>
            <a:r>
              <a:rPr lang="en-US" dirty="0"/>
              <a:t>)  = false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1 </a:t>
            </a:r>
            <a:r>
              <a:rPr lang="en-US" dirty="0"/>
              <a:t>)  =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a </a:t>
            </a:r>
            <a:r>
              <a:rPr lang="en-US" dirty="0"/>
              <a:t>)  = false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!a </a:t>
            </a:r>
            <a:r>
              <a:rPr lang="en-US" dirty="0"/>
              <a:t>)  = false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RE1 + RE2 )  </a:t>
            </a:r>
            <a:r>
              <a:rPr lang="en-US" dirty="0"/>
              <a:t>= </a:t>
            </a:r>
            <a:r>
              <a:rPr lang="en-US" dirty="0" err="1" smtClean="0"/>
              <a:t>hasEmpty</a:t>
            </a:r>
            <a:r>
              <a:rPr lang="en-US" dirty="0" smtClean="0"/>
              <a:t> ( RE1 ) or </a:t>
            </a: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RE2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hasEmpty</a:t>
            </a:r>
            <a:r>
              <a:rPr lang="en-US" dirty="0"/>
              <a:t> ( RE1 ;</a:t>
            </a:r>
            <a:r>
              <a:rPr lang="en-US" dirty="0" smtClean="0"/>
              <a:t> </a:t>
            </a:r>
            <a:r>
              <a:rPr lang="en-US" dirty="0"/>
              <a:t>RE2 )  = </a:t>
            </a:r>
            <a:r>
              <a:rPr lang="en-US" dirty="0" err="1"/>
              <a:t>hasEmpty</a:t>
            </a:r>
            <a:r>
              <a:rPr lang="en-US" dirty="0"/>
              <a:t> ( RE1 ) </a:t>
            </a:r>
            <a:r>
              <a:rPr lang="en-US" dirty="0" smtClean="0"/>
              <a:t>and </a:t>
            </a:r>
            <a:r>
              <a:rPr lang="en-US" dirty="0" err="1" smtClean="0"/>
              <a:t>hasEmpty</a:t>
            </a:r>
            <a:r>
              <a:rPr lang="en-US" dirty="0" smtClean="0"/>
              <a:t> </a:t>
            </a:r>
            <a:r>
              <a:rPr lang="en-US" dirty="0"/>
              <a:t>( RE2 )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en-US" dirty="0" err="1"/>
              <a:t>hasEmpty</a:t>
            </a:r>
            <a:r>
              <a:rPr lang="en-US" dirty="0"/>
              <a:t> ( </a:t>
            </a:r>
            <a:r>
              <a:rPr lang="en-US" dirty="0" smtClean="0"/>
              <a:t>RE* </a:t>
            </a:r>
            <a:r>
              <a:rPr lang="en-US" dirty="0"/>
              <a:t>)  = </a:t>
            </a:r>
            <a:r>
              <a:rPr lang="en-GB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6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Residuals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Apply residuals on (a ; b)* over the following event sequences: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GB" dirty="0" smtClean="0"/>
              <a:t>a, b, a, b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GB" dirty="0" smtClean="0"/>
              <a:t>b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GB" dirty="0" smtClean="0"/>
              <a:t>a, a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GB" dirty="0" smtClean="0"/>
              <a:t>a, b,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099" y="2288783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9400" y="2288783"/>
            <a:ext cx="2371917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(1 ; b)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5719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980519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5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099" y="2288783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9400" y="2288783"/>
            <a:ext cx="2371917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(1 ; b)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5719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980519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90198" y="2148285"/>
            <a:ext cx="3154257" cy="12978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((0 ; b) ; (a </a:t>
            </a:r>
            <a:r>
              <a:rPr lang="en-GB" dirty="0"/>
              <a:t>;</a:t>
            </a:r>
            <a:r>
              <a:rPr lang="en-GB" dirty="0" smtClean="0"/>
              <a:t> b)*)</a:t>
            </a:r>
          </a:p>
          <a:p>
            <a:pPr algn="ctr"/>
            <a:r>
              <a:rPr lang="en-GB" dirty="0" smtClean="0"/>
              <a:t> + (1 </a:t>
            </a:r>
            <a:r>
              <a:rPr lang="en-GB" dirty="0"/>
              <a:t>; (a ; b</a:t>
            </a:r>
            <a:r>
              <a:rPr lang="en-GB" dirty="0" smtClean="0"/>
              <a:t>)*)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517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6"/>
            <a:endCxn id="9" idx="2"/>
          </p:cNvCxnSpPr>
          <p:nvPr/>
        </p:nvCxnSpPr>
        <p:spPr>
          <a:xfrm>
            <a:off x="5021317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099" y="2288783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9400" y="2288783"/>
            <a:ext cx="2371917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(1 ; b)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5719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980519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90198" y="2148285"/>
            <a:ext cx="3154257" cy="12978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((0 ; b) ; (a </a:t>
            </a:r>
            <a:r>
              <a:rPr lang="en-GB" dirty="0"/>
              <a:t>;</a:t>
            </a:r>
            <a:r>
              <a:rPr lang="en-GB" dirty="0" smtClean="0"/>
              <a:t> b)*)</a:t>
            </a:r>
          </a:p>
          <a:p>
            <a:pPr algn="ctr"/>
            <a:r>
              <a:rPr lang="en-GB" dirty="0" smtClean="0"/>
              <a:t> + (1 </a:t>
            </a:r>
            <a:r>
              <a:rPr lang="en-GB" dirty="0"/>
              <a:t>; (a ; b</a:t>
            </a:r>
            <a:r>
              <a:rPr lang="en-GB" dirty="0" smtClean="0"/>
              <a:t>)*)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517" y="2414907"/>
            <a:ext cx="30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6"/>
            <a:endCxn id="9" idx="2"/>
          </p:cNvCxnSpPr>
          <p:nvPr/>
        </p:nvCxnSpPr>
        <p:spPr>
          <a:xfrm>
            <a:off x="5021317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1396041" y="3848230"/>
            <a:ext cx="3727193" cy="1326961"/>
          </a:xfrm>
          <a:prstGeom prst="wedgeRoundRectCallout">
            <a:avLst>
              <a:gd name="adj1" fmla="val 15409"/>
              <a:gd name="adj2" fmla="val -1018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Note: can be simplified to b ; (a ; b)*</a:t>
            </a:r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922261" y="4659370"/>
            <a:ext cx="3727193" cy="1326961"/>
          </a:xfrm>
          <a:prstGeom prst="wedgeRoundRectCallout">
            <a:avLst>
              <a:gd name="adj1" fmla="val 15832"/>
              <a:gd name="adj2" fmla="val -154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Note: can be simplified to (a ; b)*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0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099" y="2288783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9400" y="2288783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5719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980519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57893" y="2288783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74213" y="241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89013" y="2798532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59166" y="4166928"/>
            <a:ext cx="2390742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51737" y="3473824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 flipH="1">
            <a:off x="5554537" y="3305659"/>
            <a:ext cx="223163" cy="86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418788" y="4166928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5107" y="42943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49907" y="4676677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0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cs typeface="Consolas"/>
              </a:rPr>
              <a:t>Regular expressions can also be used to write specifications either by giving the wrong or the good </a:t>
            </a:r>
            <a:r>
              <a:rPr lang="en-US" dirty="0" err="1" smtClean="0">
                <a:cs typeface="Consolas"/>
              </a:rPr>
              <a:t>behaviour</a:t>
            </a:r>
            <a:r>
              <a:rPr lang="en-US" dirty="0" smtClean="0">
                <a:cs typeface="Consolas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cs typeface="Consolas"/>
              </a:rPr>
              <a:t>Examples of specifications of wrong </a:t>
            </a:r>
            <a:r>
              <a:rPr lang="en-US" dirty="0" err="1" smtClean="0">
                <a:cs typeface="Consolas"/>
              </a:rPr>
              <a:t>behaviour</a:t>
            </a:r>
            <a:r>
              <a:rPr lang="en-US" dirty="0" smtClean="0">
                <a:cs typeface="Consolas"/>
              </a:rPr>
              <a:t> (!e means any event except for e):</a:t>
            </a:r>
          </a:p>
          <a:p>
            <a:pPr lvl="1"/>
            <a:r>
              <a:rPr lang="en-US" sz="2000" dirty="0" smtClean="0">
                <a:latin typeface="Consolas"/>
                <a:cs typeface="Consolas"/>
              </a:rPr>
              <a:t>(login; (</a:t>
            </a:r>
            <a:r>
              <a:rPr lang="en-US" sz="2000" dirty="0" err="1" smtClean="0">
                <a:latin typeface="Consolas"/>
                <a:cs typeface="Consolas"/>
              </a:rPr>
              <a:t>read+write</a:t>
            </a:r>
            <a:r>
              <a:rPr lang="en-US" sz="2000" dirty="0" smtClean="0">
                <a:latin typeface="Consolas"/>
                <a:cs typeface="Consolas"/>
              </a:rPr>
              <a:t>)*; logout)*; (</a:t>
            </a:r>
            <a:r>
              <a:rPr lang="en-US" sz="2000" dirty="0" err="1" smtClean="0">
                <a:latin typeface="Consolas"/>
                <a:cs typeface="Consolas"/>
              </a:rPr>
              <a:t>read+write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000" dirty="0" smtClean="0">
                <a:latin typeface="Consolas"/>
                <a:cs typeface="Consolas"/>
              </a:rPr>
              <a:t>(!</a:t>
            </a:r>
            <a:r>
              <a:rPr lang="en-US" sz="2000" dirty="0" err="1" smtClean="0">
                <a:latin typeface="Consolas"/>
                <a:cs typeface="Consolas"/>
              </a:rPr>
              <a:t>approveAccount</a:t>
            </a:r>
            <a:r>
              <a:rPr lang="en-US" sz="2000" dirty="0" smtClean="0">
                <a:latin typeface="Consolas"/>
                <a:cs typeface="Consolas"/>
              </a:rPr>
              <a:t>)*; transfer</a:t>
            </a:r>
          </a:p>
          <a:p>
            <a:r>
              <a:rPr lang="en-US" dirty="0" smtClean="0">
                <a:cs typeface="Consolas"/>
              </a:rPr>
              <a:t>Examples of specifications of good </a:t>
            </a:r>
            <a:r>
              <a:rPr lang="en-US" dirty="0" err="1" smtClean="0">
                <a:cs typeface="Consolas"/>
              </a:rPr>
              <a:t>behaviour</a:t>
            </a:r>
            <a:r>
              <a:rPr lang="en-US" dirty="0" smtClean="0">
                <a:cs typeface="Consolas"/>
              </a:rPr>
              <a:t> (matching prefixes of the regular expression):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smtClean="0">
                <a:latin typeface="Consolas"/>
                <a:cs typeface="Consolas"/>
              </a:rPr>
              <a:t>login; 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read+write</a:t>
            </a:r>
            <a:r>
              <a:rPr lang="en-US" sz="2000" dirty="0">
                <a:latin typeface="Consolas"/>
                <a:cs typeface="Consolas"/>
              </a:rPr>
              <a:t>)</a:t>
            </a:r>
            <a:r>
              <a:rPr lang="en-US" sz="2000" dirty="0" smtClean="0">
                <a:latin typeface="Consolas"/>
                <a:cs typeface="Consolas"/>
              </a:rPr>
              <a:t>*; </a:t>
            </a:r>
            <a:r>
              <a:rPr lang="en-US" sz="2000" dirty="0">
                <a:latin typeface="Consolas"/>
                <a:cs typeface="Consolas"/>
              </a:rPr>
              <a:t>logout)</a:t>
            </a:r>
            <a:r>
              <a:rPr lang="en-US" sz="2000" dirty="0" smtClean="0">
                <a:latin typeface="Consolas"/>
                <a:cs typeface="Consolas"/>
              </a:rPr>
              <a:t>*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!</a:t>
            </a:r>
            <a:r>
              <a:rPr lang="en-US" sz="2000" dirty="0" smtClean="0">
                <a:latin typeface="Consolas"/>
                <a:cs typeface="Consolas"/>
              </a:rPr>
              <a:t>transfer*; </a:t>
            </a:r>
            <a:r>
              <a:rPr lang="en-US" sz="2000" dirty="0" err="1" smtClean="0">
                <a:latin typeface="Consolas"/>
                <a:cs typeface="Consolas"/>
              </a:rPr>
              <a:t>approveAccount</a:t>
            </a:r>
            <a:r>
              <a:rPr lang="en-US" sz="2000" dirty="0" smtClean="0">
                <a:latin typeface="Consolas"/>
                <a:cs typeface="Consolas"/>
              </a:rPr>
              <a:t>; !transfer*; transfer</a:t>
            </a:r>
          </a:p>
        </p:txBody>
      </p:sp>
    </p:spTree>
    <p:extLst>
      <p:ext uri="{BB962C8B-B14F-4D97-AF65-F5344CB8AC3E}">
        <p14:creationId xmlns:p14="http://schemas.microsoft.com/office/powerpoint/2010/main" val="301314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49400" y="3069176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34701" y="3069176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 ; (a ;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51020" y="3195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3965820" y="3577614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2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3905" y="3045528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69206" y="3045528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5525" y="317165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800325" y="3553966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777699" y="3045528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 ; (a ; b)*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94019" y="317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08819" y="3555277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4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Residuals Example 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4099" y="2288783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49400" y="2288783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5719" y="2414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980519" y="2797221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57893" y="2288783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74213" y="241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89013" y="2798532"/>
            <a:ext cx="668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359166" y="4166928"/>
            <a:ext cx="2390742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 + (b ; (a </a:t>
            </a:r>
            <a:r>
              <a:rPr lang="en-GB" dirty="0"/>
              <a:t>;</a:t>
            </a:r>
            <a:r>
              <a:rPr lang="en-GB" dirty="0" smtClean="0"/>
              <a:t> b)*)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51737" y="3473824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 flipH="1">
            <a:off x="5554537" y="3305659"/>
            <a:ext cx="223163" cy="86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3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residual function for all RE </a:t>
            </a:r>
            <a:r>
              <a:rPr lang="en-US" dirty="0" smtClean="0"/>
              <a:t>classes (i.e. fill in the method for the Or class)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72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Shot 2014-01-28 at 16.02.25.png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24" r="19482" b="-35724"/>
          <a:stretch/>
        </p:blipFill>
        <p:spPr>
          <a:xfrm>
            <a:off x="1075819" y="1425248"/>
            <a:ext cx="6853507" cy="4556708"/>
          </a:xfrm>
        </p:spPr>
      </p:pic>
    </p:spTree>
    <p:extLst>
      <p:ext uri="{BB962C8B-B14F-4D97-AF65-F5344CB8AC3E}">
        <p14:creationId xmlns:p14="http://schemas.microsoft.com/office/powerpoint/2010/main" val="85541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not simplified, REs quickly become long and unreadable with residuals</a:t>
            </a:r>
          </a:p>
          <a:p>
            <a:pPr marL="0" indent="0">
              <a:buNone/>
            </a:pPr>
            <a:r>
              <a:rPr lang="en-US" dirty="0" smtClean="0"/>
              <a:t>e.g.: (0 ; ((a + 0) + ?)) + (0 ; 1)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25" y="244158"/>
            <a:ext cx="8504018" cy="13398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Implemented Simplification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;  RE = RE</a:t>
            </a:r>
          </a:p>
          <a:p>
            <a:r>
              <a:rPr lang="en-GB" dirty="0" smtClean="0"/>
              <a:t>0 ; RE = 0</a:t>
            </a:r>
          </a:p>
          <a:p>
            <a:r>
              <a:rPr lang="en-GB" dirty="0" smtClean="0"/>
              <a:t>0 + RE = 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detect a violation?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detect a violation?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728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Expected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4496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3280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9688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7738" y="3386978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7431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23295" y="3386978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8106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191131" y="338660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706775" y="338697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00109" y="4797439"/>
            <a:ext cx="3447632" cy="1326961"/>
          </a:xfrm>
          <a:prstGeom prst="wedgeRoundRectCallout">
            <a:avLst>
              <a:gd name="adj1" fmla="val 28426"/>
              <a:gd name="adj2" fmla="val -115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Oops! We got stuck!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63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detect a violation when monitoring for unexpected </a:t>
            </a:r>
            <a:r>
              <a:rPr lang="en-US" dirty="0" err="1" smtClean="0"/>
              <a:t>behaviour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728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Unexpected </a:t>
            </a:r>
            <a:r>
              <a:rPr lang="en-US" dirty="0" err="1" smtClean="0"/>
              <a:t>behaviour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4496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3280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9688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7738" y="3386978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7431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23295" y="3386978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8106" y="3386977"/>
            <a:ext cx="1729579" cy="673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191131" y="3386606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706775" y="3386978"/>
            <a:ext cx="1194830" cy="60671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00109" y="4797439"/>
            <a:ext cx="3447632" cy="1326961"/>
          </a:xfrm>
          <a:prstGeom prst="wedgeRoundRectCallout">
            <a:avLst>
              <a:gd name="adj1" fmla="val 28426"/>
              <a:gd name="adj2" fmla="val -115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Oops! We </a:t>
            </a:r>
            <a:r>
              <a:rPr lang="en-US" sz="2400" dirty="0" smtClean="0"/>
              <a:t>matched </a:t>
            </a:r>
            <a:r>
              <a:rPr lang="en-US" sz="2400" dirty="0" smtClean="0"/>
              <a:t>the unexpected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44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65300"/>
            <a:ext cx="7507288" cy="4737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cs typeface="Consolas"/>
              </a:rPr>
              <a:t>As with finite state automata, we may want to quantify universally over the target of events: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foreach</a:t>
            </a:r>
            <a:r>
              <a:rPr lang="en-US" dirty="0">
                <a:latin typeface="Consolas"/>
                <a:cs typeface="Consolas"/>
              </a:rPr>
              <a:t> target (User u)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u.login</a:t>
            </a:r>
            <a:r>
              <a:rPr lang="en-US" dirty="0" smtClean="0">
                <a:latin typeface="Consolas"/>
                <a:cs typeface="Consolas"/>
              </a:rPr>
              <a:t>(); </a:t>
            </a:r>
            <a:r>
              <a:rPr lang="en-US" dirty="0" err="1" smtClean="0">
                <a:latin typeface="Consolas"/>
                <a:cs typeface="Consolas"/>
              </a:rPr>
              <a:t>u.transfer</a:t>
            </a:r>
            <a:r>
              <a:rPr lang="en-US" dirty="0" smtClean="0">
                <a:latin typeface="Consolas"/>
                <a:cs typeface="Consolas"/>
              </a:rPr>
              <a:t>(..); </a:t>
            </a:r>
            <a:r>
              <a:rPr lang="en-US" dirty="0" err="1" smtClean="0">
                <a:latin typeface="Consolas"/>
                <a:cs typeface="Consolas"/>
              </a:rPr>
              <a:t>u.logout</a:t>
            </a:r>
            <a:r>
              <a:rPr lang="en-US" dirty="0" smtClean="0">
                <a:latin typeface="Consolas"/>
                <a:cs typeface="Consolas"/>
              </a:rPr>
              <a:t>())*;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u.transfer</a:t>
            </a:r>
            <a:r>
              <a:rPr lang="en-US" dirty="0" smtClean="0">
                <a:latin typeface="Consolas"/>
                <a:cs typeface="Consolas"/>
              </a:rPr>
              <a:t>(..)</a:t>
            </a:r>
            <a:br>
              <a:rPr lang="en-US" dirty="0" smtClean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cs typeface="Consolas"/>
              </a:rPr>
              <a:t>Verification can be done either by:</a:t>
            </a:r>
          </a:p>
          <a:p>
            <a:pPr lvl="1"/>
            <a:r>
              <a:rPr lang="en-US" sz="2000" dirty="0">
                <a:cs typeface="Consolas"/>
              </a:rPr>
              <a:t>By using the residual </a:t>
            </a:r>
            <a:r>
              <a:rPr lang="en-US" sz="2000" dirty="0" smtClean="0">
                <a:cs typeface="Consolas"/>
              </a:rPr>
              <a:t>algorithm or </a:t>
            </a:r>
          </a:p>
          <a:p>
            <a:pPr lvl="1"/>
            <a:r>
              <a:rPr lang="en-US" sz="2000" dirty="0" smtClean="0">
                <a:cs typeface="Consolas"/>
              </a:rPr>
              <a:t>Transforming into an automaton</a:t>
            </a:r>
          </a:p>
        </p:txBody>
      </p:sp>
    </p:spTree>
    <p:extLst>
      <p:ext uri="{BB962C8B-B14F-4D97-AF65-F5344CB8AC3E}">
        <p14:creationId xmlns:p14="http://schemas.microsoft.com/office/powerpoint/2010/main" val="87419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III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2803"/>
            <a:ext cx="7342188" cy="2858891"/>
          </a:xfrm>
        </p:spPr>
        <p:txBody>
          <a:bodyPr>
            <a:noAutofit/>
          </a:bodyPr>
          <a:lstStyle/>
          <a:p>
            <a:r>
              <a:rPr lang="en-US" sz="3600" dirty="0" smtClean="0"/>
              <a:t>(two ways of) </a:t>
            </a:r>
          </a:p>
          <a:p>
            <a:r>
              <a:rPr lang="en-US" sz="5400" dirty="0" smtClean="0"/>
              <a:t>Monitoring Regular Expressions using Automata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245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 of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While using residuals it is quite easy to build a monitor…</a:t>
            </a:r>
          </a:p>
          <a:p>
            <a:r>
              <a:rPr lang="en-GB" dirty="0" smtClean="0"/>
              <a:t>… it involves significant overhead at runtime</a:t>
            </a:r>
          </a:p>
          <a:p>
            <a:pPr marL="0" indent="0">
              <a:buNone/>
            </a:pPr>
            <a:r>
              <a:rPr lang="en-GB" dirty="0" smtClean="0"/>
              <a:t>(imagine how many times the rules would have to be checked for a significantly long regular expression)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</a:t>
            </a:r>
            <a:r>
              <a:rPr lang="en-US" sz="4400" dirty="0" err="1" smtClean="0"/>
              <a:t>IIIa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Generating Automata using Residuals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350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Generating an Automaton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way of generating an automaton is by applying residuals for any option at runtime and recording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Generating an Automaton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way of generating an automaton is by applying residuals for any option at runtime and recording the results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23220" y="4288221"/>
            <a:ext cx="1316420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86026" y="5048645"/>
            <a:ext cx="1757855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026" y="3271345"/>
            <a:ext cx="1639613" cy="1016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 ; (a </a:t>
            </a:r>
            <a:r>
              <a:rPr lang="en-GB" dirty="0"/>
              <a:t>;</a:t>
            </a:r>
            <a:r>
              <a:rPr lang="en-GB" dirty="0" smtClean="0"/>
              <a:t> b)*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6855" y="355906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5"/>
            <a:endCxn id="6" idx="2"/>
          </p:cNvCxnSpPr>
          <p:nvPr/>
        </p:nvCxnSpPr>
        <p:spPr>
          <a:xfrm>
            <a:off x="3546855" y="5156179"/>
            <a:ext cx="839171" cy="400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06052" y="491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19" name="Curved Connector 18"/>
          <p:cNvCxnSpPr>
            <a:stCxn id="6" idx="5"/>
            <a:endCxn id="6" idx="6"/>
          </p:cNvCxnSpPr>
          <p:nvPr/>
        </p:nvCxnSpPr>
        <p:spPr>
          <a:xfrm rot="5400000" flipH="1" flipV="1">
            <a:off x="5835405" y="5608127"/>
            <a:ext cx="359520" cy="257432"/>
          </a:xfrm>
          <a:prstGeom prst="curvedConnector4">
            <a:avLst>
              <a:gd name="adj1" fmla="val -105006"/>
              <a:gd name="adj2" fmla="val 1888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7573" y="557153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a, b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4"/>
            <a:endCxn id="6" idx="0"/>
          </p:cNvCxnSpPr>
          <p:nvPr/>
        </p:nvCxnSpPr>
        <p:spPr>
          <a:xfrm>
            <a:off x="5205833" y="4288221"/>
            <a:ext cx="59121" cy="760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8818" y="4404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32" name="Curved Connector 31"/>
          <p:cNvCxnSpPr>
            <a:stCxn id="7" idx="3"/>
            <a:endCxn id="4" idx="6"/>
          </p:cNvCxnSpPr>
          <p:nvPr/>
        </p:nvCxnSpPr>
        <p:spPr>
          <a:xfrm rot="5400000">
            <a:off x="3854213" y="4024730"/>
            <a:ext cx="657356" cy="88650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75660" y="420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36" name="Curved Connector 35"/>
          <p:cNvCxnSpPr>
            <a:stCxn id="4" idx="7"/>
            <a:endCxn id="7" idx="2"/>
          </p:cNvCxnSpPr>
          <p:nvPr/>
        </p:nvCxnSpPr>
        <p:spPr>
          <a:xfrm rot="5400000" flipH="1" flipV="1">
            <a:off x="3637762" y="3688876"/>
            <a:ext cx="657356" cy="8391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2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Caveats: REs can grow indefinitely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 + 0 + 0 + 0 + 0 + 0 + 0 … + (</a:t>
            </a:r>
            <a:r>
              <a:rPr lang="en-GB" dirty="0" err="1" smtClean="0"/>
              <a:t>a;b</a:t>
            </a:r>
            <a:r>
              <a:rPr lang="en-GB" dirty="0" smtClean="0"/>
              <a:t>)*</a:t>
            </a:r>
          </a:p>
          <a:p>
            <a:r>
              <a:rPr lang="en-GB" dirty="0" smtClean="0"/>
              <a:t>The automaton becomes infinite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Caveats: REs can grow indefinitely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 + 0 + 0 + 0 + 0 + 0 + 0 … + (</a:t>
            </a:r>
            <a:r>
              <a:rPr lang="en-GB" dirty="0" err="1" smtClean="0"/>
              <a:t>a;b</a:t>
            </a:r>
            <a:r>
              <a:rPr lang="en-GB" dirty="0" smtClean="0"/>
              <a:t>)*</a:t>
            </a:r>
          </a:p>
          <a:p>
            <a:r>
              <a:rPr lang="en-GB" dirty="0" smtClean="0"/>
              <a:t>The automaton becomes infinite</a:t>
            </a:r>
          </a:p>
          <a:p>
            <a:endParaRPr lang="en-GB" dirty="0"/>
          </a:p>
          <a:p>
            <a:r>
              <a:rPr lang="en-GB" dirty="0" smtClean="0"/>
              <a:t>Use normal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9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 is in Normal Form if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GB" dirty="0" smtClean="0"/>
              <a:t>All choices are nested on the right-hand side </a:t>
            </a:r>
          </a:p>
          <a:p>
            <a:pPr marL="350838" lvl="1" indent="0">
              <a:buNone/>
            </a:pPr>
            <a:r>
              <a:rPr lang="en-GB" dirty="0"/>
              <a:t>	</a:t>
            </a:r>
            <a:r>
              <a:rPr lang="en-GB" dirty="0" smtClean="0"/>
              <a:t>e.g.: a + ( b + ( c + d) )</a:t>
            </a:r>
          </a:p>
          <a:p>
            <a:pPr marL="808038" lvl="1" indent="-457200">
              <a:buFont typeface="+mj-lt"/>
              <a:buAutoNum type="arabicPeriod" startAt="2"/>
            </a:pPr>
            <a:r>
              <a:rPr lang="en-GB" dirty="0" smtClean="0"/>
              <a:t>No repeated choices</a:t>
            </a:r>
          </a:p>
          <a:p>
            <a:pPr marL="808038" lvl="1" indent="-457200">
              <a:buFont typeface="+mj-lt"/>
              <a:buAutoNum type="arabicPeriod" startAt="2"/>
            </a:pPr>
            <a:r>
              <a:rPr lang="en-GB" dirty="0" smtClean="0"/>
              <a:t>All choices are ordered (according to some order)</a:t>
            </a:r>
          </a:p>
          <a:p>
            <a:pPr marL="571500" indent="-457200"/>
            <a:r>
              <a:rPr lang="en-GB" dirty="0" smtClean="0"/>
              <a:t>Note: by associativity, </a:t>
            </a:r>
            <a:r>
              <a:rPr lang="en-GB" dirty="0" err="1" smtClean="0"/>
              <a:t>idempotency</a:t>
            </a:r>
            <a:r>
              <a:rPr lang="en-GB" dirty="0" smtClean="0"/>
              <a:t>, and symmetry, any RE can be converted into an RE in normal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4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04093"/>
            <a:ext cx="7342188" cy="2343907"/>
          </a:xfrm>
        </p:spPr>
        <p:txBody>
          <a:bodyPr/>
          <a:lstStyle/>
          <a:p>
            <a:r>
              <a:rPr lang="en-US" sz="4400" dirty="0" smtClean="0"/>
              <a:t>Part </a:t>
            </a:r>
            <a:r>
              <a:rPr lang="en-US" sz="4400" dirty="0" err="1" smtClean="0"/>
              <a:t>IIIb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Generating Automata through a 1-to-1 operator mapping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1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</a:p>
          <a:p>
            <a:endParaRPr lang="en-GB" dirty="0" smtClean="0"/>
          </a:p>
          <a:p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!a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19902" y="207531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90622" y="2074402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4522" y="203466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cxnSp>
        <p:nvCxnSpPr>
          <p:cNvPr id="7" name="Curved Connector 6"/>
          <p:cNvCxnSpPr>
            <a:stCxn id="4" idx="6"/>
            <a:endCxn id="5" idx="2"/>
          </p:cNvCxnSpPr>
          <p:nvPr/>
        </p:nvCxnSpPr>
        <p:spPr>
          <a:xfrm flipV="1">
            <a:off x="4526762" y="2403083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68604" y="2158540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>
            <a:off x="3512142" y="202538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19902" y="343622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690622" y="343531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34522" y="3395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22" name="Curved Connector 21"/>
          <p:cNvCxnSpPr>
            <a:stCxn id="19" idx="6"/>
            <a:endCxn id="20" idx="2"/>
          </p:cNvCxnSpPr>
          <p:nvPr/>
        </p:nvCxnSpPr>
        <p:spPr>
          <a:xfrm flipV="1">
            <a:off x="4526762" y="376399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768604" y="3519453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urved Connector 23"/>
          <p:cNvCxnSpPr>
            <a:endCxn id="19" idx="1"/>
          </p:cNvCxnSpPr>
          <p:nvPr/>
        </p:nvCxnSpPr>
        <p:spPr>
          <a:xfrm>
            <a:off x="3512142" y="3386302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9" idx="5"/>
            <a:endCxn id="20" idx="3"/>
          </p:cNvCxnSpPr>
          <p:nvPr/>
        </p:nvCxnSpPr>
        <p:spPr>
          <a:xfrm rot="5400000" flipH="1" flipV="1">
            <a:off x="5108497" y="3325801"/>
            <a:ext cx="912" cy="1342128"/>
          </a:xfrm>
          <a:prstGeom prst="curvedConnector3">
            <a:avLst>
              <a:gd name="adj1" fmla="val -356214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7"/>
            <a:endCxn id="20" idx="1"/>
          </p:cNvCxnSpPr>
          <p:nvPr/>
        </p:nvCxnSpPr>
        <p:spPr>
          <a:xfrm rot="5400000" flipH="1" flipV="1">
            <a:off x="5108497" y="2860975"/>
            <a:ext cx="912" cy="1342128"/>
          </a:xfrm>
          <a:prstGeom prst="curvedConnector3">
            <a:avLst>
              <a:gd name="adj1" fmla="val 357214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34522" y="283357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56551" y="390801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919902" y="5078389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690622" y="507747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34522" y="5037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endParaRPr lang="en-US" dirty="0"/>
          </a:p>
        </p:txBody>
      </p:sp>
      <p:cxnSp>
        <p:nvCxnSpPr>
          <p:cNvPr id="36" name="Curved Connector 35"/>
          <p:cNvCxnSpPr>
            <a:stCxn id="33" idx="6"/>
            <a:endCxn id="34" idx="2"/>
          </p:cNvCxnSpPr>
          <p:nvPr/>
        </p:nvCxnSpPr>
        <p:spPr>
          <a:xfrm flipV="1">
            <a:off x="4526762" y="5406158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68604" y="5161615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urved Connector 37"/>
          <p:cNvCxnSpPr>
            <a:endCxn id="33" idx="1"/>
          </p:cNvCxnSpPr>
          <p:nvPr/>
        </p:nvCxnSpPr>
        <p:spPr>
          <a:xfrm>
            <a:off x="3512142" y="5028464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3" idx="5"/>
            <a:endCxn id="34" idx="3"/>
          </p:cNvCxnSpPr>
          <p:nvPr/>
        </p:nvCxnSpPr>
        <p:spPr>
          <a:xfrm rot="5400000" flipH="1" flipV="1">
            <a:off x="5108497" y="4967963"/>
            <a:ext cx="912" cy="1342128"/>
          </a:xfrm>
          <a:prstGeom prst="curvedConnector3">
            <a:avLst>
              <a:gd name="adj1" fmla="val -356214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56551" y="555017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8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 ::= </a:t>
            </a:r>
            <a:r>
              <a:rPr lang="en-US" dirty="0" smtClean="0"/>
              <a:t>    </a:t>
            </a:r>
            <a:r>
              <a:rPr lang="en-US" dirty="0"/>
              <a:t>?        </a:t>
            </a:r>
            <a:r>
              <a:rPr lang="en-US" dirty="0" smtClean="0"/>
              <a:t>(Any)    </a:t>
            </a:r>
            <a:r>
              <a:rPr lang="en-US" dirty="0"/>
              <a:t>|    0        </a:t>
            </a:r>
            <a:r>
              <a:rPr lang="en-US" dirty="0" smtClean="0"/>
              <a:t>(Nothing)   </a:t>
            </a:r>
            <a:r>
              <a:rPr lang="en-US" dirty="0"/>
              <a:t>|    1        </a:t>
            </a:r>
            <a:r>
              <a:rPr lang="en-US" dirty="0" smtClean="0"/>
              <a:t>(End)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|    a  </a:t>
            </a:r>
            <a:r>
              <a:rPr lang="en-US" dirty="0" smtClean="0"/>
              <a:t>              (Proposition)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!a       </a:t>
            </a:r>
            <a:r>
              <a:rPr lang="en-US" dirty="0" smtClean="0"/>
              <a:t>       (All </a:t>
            </a:r>
            <a:r>
              <a:rPr lang="en-US" dirty="0"/>
              <a:t>the propositions except </a:t>
            </a:r>
            <a:r>
              <a:rPr lang="en-US" dirty="0" smtClean="0"/>
              <a:t>a)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    |    </a:t>
            </a:r>
            <a:r>
              <a:rPr lang="fi-FI" dirty="0"/>
              <a:t>RE + RE  </a:t>
            </a:r>
            <a:r>
              <a:rPr lang="fi-FI" dirty="0" smtClean="0"/>
              <a:t>(</a:t>
            </a:r>
            <a:r>
              <a:rPr lang="fi-FI" dirty="0" err="1" smtClean="0"/>
              <a:t>Choice</a:t>
            </a:r>
            <a:r>
              <a:rPr lang="fi-FI" dirty="0" smtClean="0"/>
              <a:t>)</a:t>
            </a:r>
            <a:endParaRPr lang="fi-FI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RE ; RE </a:t>
            </a:r>
            <a:r>
              <a:rPr lang="en-US" dirty="0" smtClean="0"/>
              <a:t>  (Sequence)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     |    </a:t>
            </a:r>
            <a:r>
              <a:rPr lang="fr-FR" dirty="0"/>
              <a:t>RE*      </a:t>
            </a:r>
            <a:r>
              <a:rPr lang="fr-FR" dirty="0" smtClean="0"/>
              <a:t>   (</a:t>
            </a:r>
            <a:r>
              <a:rPr lang="fr-FR" dirty="0" err="1" smtClean="0"/>
              <a:t>Repetition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        |    (</a:t>
            </a:r>
            <a:r>
              <a:rPr lang="en-US" dirty="0"/>
              <a:t>RE)    </a:t>
            </a:r>
            <a:r>
              <a:rPr lang="en-US" dirty="0" smtClean="0"/>
              <a:t>    (Bracketed expression)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19902" y="207531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90622" y="2074402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4522" y="203466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7" name="Curved Connector 6"/>
          <p:cNvCxnSpPr>
            <a:stCxn id="4" idx="6"/>
            <a:endCxn id="5" idx="2"/>
          </p:cNvCxnSpPr>
          <p:nvPr/>
        </p:nvCxnSpPr>
        <p:spPr>
          <a:xfrm flipV="1">
            <a:off x="4526762" y="2403083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68604" y="2158540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>
            <a:off x="3512142" y="202538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7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277" y="1852351"/>
            <a:ext cx="7345363" cy="3931920"/>
          </a:xfrm>
        </p:spPr>
        <p:txBody>
          <a:bodyPr/>
          <a:lstStyle/>
          <a:p>
            <a:r>
              <a:rPr lang="en-GB" dirty="0" smtClean="0"/>
              <a:t>RE1 ; RE2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1843970" y="296477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14690" y="296386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1617" y="27801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2672" y="3048003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>
            <a:off x="1436210" y="2914852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44312" y="278011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73478" y="296289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44198" y="2961982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1125" y="27782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22180" y="3046120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cxnSp>
        <p:nvCxnSpPr>
          <p:cNvPr id="17" name="Curved Connector 16"/>
          <p:cNvCxnSpPr>
            <a:endCxn id="11" idx="1"/>
          </p:cNvCxnSpPr>
          <p:nvPr/>
        </p:nvCxnSpPr>
        <p:spPr>
          <a:xfrm>
            <a:off x="5265718" y="291296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73820" y="2778228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51" idx="6"/>
            <a:endCxn id="56" idx="2"/>
          </p:cNvCxnSpPr>
          <p:nvPr/>
        </p:nvCxnSpPr>
        <p:spPr>
          <a:xfrm flipV="1">
            <a:off x="4259296" y="5456502"/>
            <a:ext cx="14483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43613" y="502638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878151" y="512970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648871" y="5128792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2755798" y="49450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RE1</a:t>
            </a:r>
            <a:endParaRPr lang="en-US" dirty="0"/>
          </a:p>
        </p:txBody>
      </p:sp>
      <p:cxnSp>
        <p:nvCxnSpPr>
          <p:cNvPr id="54" name="Curved Connector 53"/>
          <p:cNvCxnSpPr>
            <a:endCxn id="50" idx="1"/>
          </p:cNvCxnSpPr>
          <p:nvPr/>
        </p:nvCxnSpPr>
        <p:spPr>
          <a:xfrm>
            <a:off x="1470391" y="507977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278493" y="4945038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707659" y="5127821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478379" y="5126909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585306" y="49431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56361" y="5211047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61" name="Rectangle 60"/>
          <p:cNvSpPr/>
          <p:nvPr/>
        </p:nvSpPr>
        <p:spPr>
          <a:xfrm>
            <a:off x="5108001" y="4943155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3862654" y="3644619"/>
            <a:ext cx="1899697" cy="7068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RE1 + RE2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1843970" y="296477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14690" y="296386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1617" y="27801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692672" y="3048003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>
            <a:off x="1436210" y="2914852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44312" y="278011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73478" y="296289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44198" y="2961982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51125" y="27782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22180" y="3046120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cxnSp>
        <p:nvCxnSpPr>
          <p:cNvPr id="17" name="Curved Connector 16"/>
          <p:cNvCxnSpPr>
            <a:endCxn id="11" idx="1"/>
          </p:cNvCxnSpPr>
          <p:nvPr/>
        </p:nvCxnSpPr>
        <p:spPr>
          <a:xfrm>
            <a:off x="5265718" y="291296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73820" y="2778228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78146" y="4560449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8866" y="455953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555793" y="43757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8488" y="4375783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78146" y="5763892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448866" y="5762980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4555793" y="55792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78488" y="5579226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33412" y="5198950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11394" y="5283088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682854" y="5238076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urved Connector 33"/>
          <p:cNvCxnSpPr>
            <a:endCxn id="33" idx="1"/>
          </p:cNvCxnSpPr>
          <p:nvPr/>
        </p:nvCxnSpPr>
        <p:spPr>
          <a:xfrm>
            <a:off x="1275094" y="5188151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7"/>
            <a:endCxn id="19" idx="2"/>
          </p:cNvCxnSpPr>
          <p:nvPr/>
        </p:nvCxnSpPr>
        <p:spPr>
          <a:xfrm rot="5400000" flipH="1" flipV="1">
            <a:off x="2716886" y="4373085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3" idx="5"/>
            <a:endCxn id="25" idx="2"/>
          </p:cNvCxnSpPr>
          <p:nvPr/>
        </p:nvCxnSpPr>
        <p:spPr>
          <a:xfrm rot="16200000" flipH="1">
            <a:off x="2792792" y="5207218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6" idx="6"/>
            <a:endCxn id="31" idx="3"/>
          </p:cNvCxnSpPr>
          <p:nvPr/>
        </p:nvCxnSpPr>
        <p:spPr>
          <a:xfrm flipV="1">
            <a:off x="6059291" y="5760044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6"/>
            <a:endCxn id="31" idx="1"/>
          </p:cNvCxnSpPr>
          <p:nvPr/>
        </p:nvCxnSpPr>
        <p:spPr>
          <a:xfrm>
            <a:off x="6059291" y="4888218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77334" y="45944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78789" y="557831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38315" y="457570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15853" y="56033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862654" y="3644619"/>
            <a:ext cx="1899697" cy="7068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5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Automata Equivalents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RE*</a:t>
            </a:r>
          </a:p>
          <a:p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3678146" y="2281109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448866" y="228019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5793" y="20964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26848" y="2364335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cxnSp>
        <p:nvCxnSpPr>
          <p:cNvPr id="16" name="Curved Connector 15"/>
          <p:cNvCxnSpPr>
            <a:endCxn id="4" idx="1"/>
          </p:cNvCxnSpPr>
          <p:nvPr/>
        </p:nvCxnSpPr>
        <p:spPr>
          <a:xfrm>
            <a:off x="3270386" y="2231184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78488" y="2096443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8135" y="4867859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88855" y="486694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595782" y="46831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RE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18477" y="4683193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433412" y="484981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11394" y="4933953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682854" y="4888941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urved Connector 33"/>
          <p:cNvCxnSpPr>
            <a:endCxn id="33" idx="1"/>
          </p:cNvCxnSpPr>
          <p:nvPr/>
        </p:nvCxnSpPr>
        <p:spPr>
          <a:xfrm>
            <a:off x="1275094" y="4839016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6"/>
            <a:endCxn id="19" idx="2"/>
          </p:cNvCxnSpPr>
          <p:nvPr/>
        </p:nvCxnSpPr>
        <p:spPr>
          <a:xfrm flipV="1">
            <a:off x="2289714" y="5196540"/>
            <a:ext cx="1428421" cy="210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3" idx="5"/>
            <a:endCxn id="31" idx="4"/>
          </p:cNvCxnSpPr>
          <p:nvPr/>
        </p:nvCxnSpPr>
        <p:spPr>
          <a:xfrm rot="16200000" flipH="1">
            <a:off x="4941162" y="2709714"/>
            <a:ext cx="57142" cy="5537784"/>
          </a:xfrm>
          <a:prstGeom prst="curvedConnector3">
            <a:avLst>
              <a:gd name="adj1" fmla="val 11649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6"/>
            <a:endCxn id="31" idx="2"/>
          </p:cNvCxnSpPr>
          <p:nvPr/>
        </p:nvCxnSpPr>
        <p:spPr>
          <a:xfrm flipV="1">
            <a:off x="6099280" y="5178496"/>
            <a:ext cx="1334132" cy="171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26905" y="572750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87721" y="399881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83734" y="478092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3911139" y="3167465"/>
            <a:ext cx="1899697" cy="7068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Curved Connector 41"/>
          <p:cNvCxnSpPr>
            <a:stCxn id="31" idx="0"/>
            <a:endCxn id="19" idx="0"/>
          </p:cNvCxnSpPr>
          <p:nvPr/>
        </p:nvCxnSpPr>
        <p:spPr>
          <a:xfrm rot="16200000" flipH="1" flipV="1">
            <a:off x="5871073" y="3000307"/>
            <a:ext cx="18044" cy="3717060"/>
          </a:xfrm>
          <a:prstGeom prst="curvedConnector3">
            <a:avLst>
              <a:gd name="adj1" fmla="val -25568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22577" y="480015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0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(a + b) ;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(a + b) ; 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8" name="Rectangle 7"/>
          <p:cNvSpPr/>
          <p:nvPr/>
        </p:nvSpPr>
        <p:spPr>
          <a:xfrm>
            <a:off x="2058622" y="262093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12" name="Rectangle 11"/>
          <p:cNvSpPr/>
          <p:nvPr/>
        </p:nvSpPr>
        <p:spPr>
          <a:xfrm>
            <a:off x="2058622" y="3824374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5" idx="7"/>
            <a:endCxn id="5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5"/>
            <a:endCxn id="9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6"/>
            <a:endCxn id="13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6"/>
            <a:endCxn id="13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5" name="Curved Connector 24"/>
          <p:cNvCxnSpPr>
            <a:stCxn id="9" idx="6"/>
            <a:endCxn id="10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6"/>
            <a:endCxn id="6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34" name="Rectangle 33"/>
          <p:cNvSpPr/>
          <p:nvPr/>
        </p:nvSpPr>
        <p:spPr>
          <a:xfrm>
            <a:off x="5422175" y="515803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6" name="Curved Connector 35"/>
          <p:cNvCxnSpPr>
            <a:stCxn id="32" idx="6"/>
            <a:endCxn id="33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9" name="Curved Connector 38"/>
          <p:cNvCxnSpPr>
            <a:stCxn id="13" idx="4"/>
            <a:endCxn id="32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Monitors have to be deterministic!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2058622" y="262093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9" name="Rectangle 8"/>
          <p:cNvSpPr/>
          <p:nvPr/>
        </p:nvSpPr>
        <p:spPr>
          <a:xfrm>
            <a:off x="2058622" y="3824374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7"/>
            <a:endCxn id="4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5"/>
            <a:endCxn id="7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6"/>
            <a:endCxn id="10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6"/>
            <a:endCxn id="10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1" name="Curved Connector 20"/>
          <p:cNvCxnSpPr>
            <a:stCxn id="7" idx="6"/>
            <a:endCxn id="8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6"/>
            <a:endCxn id="5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27" name="Rectangle 26"/>
          <p:cNvSpPr/>
          <p:nvPr/>
        </p:nvSpPr>
        <p:spPr>
          <a:xfrm>
            <a:off x="5422175" y="5158031"/>
            <a:ext cx="3363553" cy="972589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9" name="Curved Connector 28"/>
          <p:cNvCxnSpPr>
            <a:stCxn id="25" idx="6"/>
            <a:endCxn id="26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2" name="Curved Connector 31"/>
          <p:cNvCxnSpPr>
            <a:stCxn id="10" idx="4"/>
            <a:endCxn id="25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8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Determinisation</a:t>
            </a:r>
            <a:r>
              <a:rPr lang="en-GB" dirty="0" smtClean="0"/>
              <a:t>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Starting from a given set of states (initially the start states), add </a:t>
            </a:r>
            <a:r>
              <a:rPr lang="en-GB" b="1" dirty="0" smtClean="0"/>
              <a:t>any state reachable from this set on empty strings… call this set 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For each transition leaving any state in A, </a:t>
            </a:r>
            <a:r>
              <a:rPr lang="en-GB" b="1" dirty="0" smtClean="0"/>
              <a:t>combine all possible destinations on each event e </a:t>
            </a:r>
            <a:r>
              <a:rPr lang="en-GB" dirty="0" smtClean="0"/>
              <a:t>and create a new state B.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Restart process from 1. on each B (unless B has already been processed earlier).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13" name="Oval 12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0</a:t>
            </a:r>
            <a:endParaRPr lang="en-US" u="sng" dirty="0"/>
          </a:p>
        </p:txBody>
      </p:sp>
      <p:sp>
        <p:nvSpPr>
          <p:cNvPr id="15" name="Oval 14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5" idx="7"/>
            <a:endCxn id="5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5"/>
            <a:endCxn id="9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6"/>
            <a:endCxn id="13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6"/>
            <a:endCxn id="13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5" name="Curved Connector 24"/>
          <p:cNvCxnSpPr>
            <a:stCxn id="9" idx="6"/>
            <a:endCxn id="10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6"/>
            <a:endCxn id="6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6" name="Curved Connector 35"/>
          <p:cNvCxnSpPr>
            <a:stCxn id="32" idx="6"/>
            <a:endCxn id="33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9" name="Curved Connector 38"/>
          <p:cNvCxnSpPr>
            <a:stCxn id="13" idx="4"/>
            <a:endCxn id="32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4222865" y="713291"/>
            <a:ext cx="4571176" cy="1753985"/>
          </a:xfrm>
          <a:prstGeom prst="wedgeRoundRectCallout">
            <a:avLst>
              <a:gd name="adj1" fmla="val -87708"/>
              <a:gd name="adj2" fmla="val 6866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Starting from a given set of states (initially all start states), add </a:t>
            </a:r>
            <a:r>
              <a:rPr lang="en-GB" b="1" dirty="0"/>
              <a:t>any state reachable from this set </a:t>
            </a:r>
            <a:r>
              <a:rPr lang="en-GB" b="1" dirty="0" smtClean="0"/>
              <a:t>on </a:t>
            </a:r>
            <a:r>
              <a:rPr lang="en-GB" b="1" dirty="0"/>
              <a:t>empty strings… call this set 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4579" y="22225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4254" y="2591888"/>
            <a:ext cx="3219157" cy="232778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13" name="Oval 12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0</a:t>
            </a:r>
            <a:endParaRPr lang="en-US" u="sng" dirty="0"/>
          </a:p>
        </p:txBody>
      </p:sp>
      <p:sp>
        <p:nvSpPr>
          <p:cNvPr id="15" name="Oval 14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5" idx="7"/>
            <a:endCxn id="5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5"/>
            <a:endCxn id="9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6"/>
            <a:endCxn id="13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6"/>
            <a:endCxn id="13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5" name="Curved Connector 24"/>
          <p:cNvCxnSpPr>
            <a:stCxn id="9" idx="6"/>
            <a:endCxn id="10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6"/>
            <a:endCxn id="6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6" name="Curved Connector 35"/>
          <p:cNvCxnSpPr>
            <a:stCxn id="32" idx="6"/>
            <a:endCxn id="33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9" name="Curved Connector 38"/>
          <p:cNvCxnSpPr>
            <a:stCxn id="13" idx="4"/>
            <a:endCxn id="32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14254" y="2591888"/>
            <a:ext cx="3219157" cy="232778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222865" y="713291"/>
            <a:ext cx="4571176" cy="1753985"/>
          </a:xfrm>
          <a:prstGeom prst="wedgeRoundRectCallout">
            <a:avLst>
              <a:gd name="adj1" fmla="val -30970"/>
              <a:gd name="adj2" fmla="val 662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GB" dirty="0"/>
              <a:t>For each transition leaving any state in A, </a:t>
            </a:r>
            <a:r>
              <a:rPr lang="en-GB" b="1" dirty="0"/>
              <a:t>combine all possible destinations on each event e </a:t>
            </a:r>
            <a:r>
              <a:rPr lang="en-GB" dirty="0"/>
              <a:t>and create a new state B.</a:t>
            </a:r>
          </a:p>
        </p:txBody>
      </p:sp>
      <p:sp>
        <p:nvSpPr>
          <p:cNvPr id="34" name="Oval 33"/>
          <p:cNvSpPr/>
          <p:nvPr/>
        </p:nvSpPr>
        <p:spPr>
          <a:xfrm>
            <a:off x="4135586" y="2623936"/>
            <a:ext cx="1289797" cy="1079174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9369" y="3798134"/>
            <a:ext cx="1289797" cy="1079174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30520" y="23878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10738" y="48928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 ::= </a:t>
            </a:r>
            <a:r>
              <a:rPr lang="en-US" dirty="0" smtClean="0"/>
              <a:t>    </a:t>
            </a:r>
            <a:r>
              <a:rPr lang="en-US" dirty="0"/>
              <a:t>?        </a:t>
            </a:r>
            <a:r>
              <a:rPr lang="en-US" dirty="0" smtClean="0"/>
              <a:t>(Any)    </a:t>
            </a:r>
            <a:r>
              <a:rPr lang="en-US" dirty="0"/>
              <a:t>|    0        </a:t>
            </a:r>
            <a:r>
              <a:rPr lang="en-US" dirty="0" smtClean="0"/>
              <a:t>(Nothing)   </a:t>
            </a:r>
            <a:r>
              <a:rPr lang="en-US" dirty="0"/>
              <a:t>|    1        </a:t>
            </a:r>
            <a:r>
              <a:rPr lang="en-US" dirty="0" smtClean="0"/>
              <a:t>(End)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|    a  </a:t>
            </a:r>
            <a:r>
              <a:rPr lang="en-US" dirty="0" smtClean="0"/>
              <a:t>              (Proposition)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!a       </a:t>
            </a:r>
            <a:r>
              <a:rPr lang="en-US" dirty="0" smtClean="0"/>
              <a:t>       (All </a:t>
            </a:r>
            <a:r>
              <a:rPr lang="en-US" dirty="0"/>
              <a:t>the propositions except </a:t>
            </a:r>
            <a:r>
              <a:rPr lang="en-US" dirty="0" smtClean="0"/>
              <a:t>a)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    |    </a:t>
            </a:r>
            <a:r>
              <a:rPr lang="fi-FI" dirty="0"/>
              <a:t>RE + RE  </a:t>
            </a:r>
            <a:r>
              <a:rPr lang="fi-FI" dirty="0" smtClean="0"/>
              <a:t>(</a:t>
            </a:r>
            <a:r>
              <a:rPr lang="fi-FI" dirty="0" err="1" smtClean="0"/>
              <a:t>Choice</a:t>
            </a:r>
            <a:r>
              <a:rPr lang="fi-FI" dirty="0" smtClean="0"/>
              <a:t>)</a:t>
            </a:r>
            <a:endParaRPr lang="fi-FI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RE ; RE </a:t>
            </a:r>
            <a:r>
              <a:rPr lang="en-US" dirty="0" smtClean="0"/>
              <a:t>  (Sequence)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     |    </a:t>
            </a:r>
            <a:r>
              <a:rPr lang="fr-FR" dirty="0"/>
              <a:t>RE*      </a:t>
            </a:r>
            <a:r>
              <a:rPr lang="fr-FR" dirty="0" smtClean="0"/>
              <a:t>   (</a:t>
            </a:r>
            <a:r>
              <a:rPr lang="fr-FR" dirty="0" err="1" smtClean="0"/>
              <a:t>Repetition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        |    (</a:t>
            </a:r>
            <a:r>
              <a:rPr lang="en-US" dirty="0"/>
              <a:t>RE)    </a:t>
            </a:r>
            <a:r>
              <a:rPr lang="en-US" dirty="0" smtClean="0"/>
              <a:t>    (Bracketed expression)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462972" y="2230220"/>
            <a:ext cx="3447632" cy="1326961"/>
          </a:xfrm>
          <a:prstGeom prst="wedgeRoundRectCallout">
            <a:avLst>
              <a:gd name="adj1" fmla="val -82329"/>
              <a:gd name="adj2" fmla="val 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the event a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410185" y="485860"/>
            <a:ext cx="3447632" cy="1326961"/>
          </a:xfrm>
          <a:prstGeom prst="wedgeRoundRectCallout">
            <a:avLst>
              <a:gd name="adj1" fmla="val -51066"/>
              <a:gd name="adj2" fmla="val 796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any event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62972" y="4003640"/>
            <a:ext cx="3447632" cy="1326961"/>
          </a:xfrm>
          <a:prstGeom prst="wedgeRoundRectCallout">
            <a:avLst>
              <a:gd name="adj1" fmla="val -76513"/>
              <a:gd name="adj2" fmla="val -88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any event but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54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13" name="Oval 12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0</a:t>
            </a:r>
            <a:endParaRPr lang="en-US" u="sng" dirty="0"/>
          </a:p>
        </p:txBody>
      </p:sp>
      <p:sp>
        <p:nvSpPr>
          <p:cNvPr id="15" name="Oval 14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5" idx="7"/>
            <a:endCxn id="5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5"/>
            <a:endCxn id="9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6"/>
            <a:endCxn id="13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6"/>
            <a:endCxn id="13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5" name="Curved Connector 24"/>
          <p:cNvCxnSpPr>
            <a:stCxn id="9" idx="6"/>
            <a:endCxn id="10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6"/>
            <a:endCxn id="6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6" name="Curved Connector 35"/>
          <p:cNvCxnSpPr>
            <a:stCxn id="32" idx="6"/>
            <a:endCxn id="33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9" name="Curved Connector 38"/>
          <p:cNvCxnSpPr>
            <a:stCxn id="13" idx="4"/>
            <a:endCxn id="32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14254" y="2591888"/>
            <a:ext cx="3219157" cy="232778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17118" y="2611838"/>
            <a:ext cx="3391136" cy="3678561"/>
          </a:xfrm>
          <a:custGeom>
            <a:avLst/>
            <a:gdLst>
              <a:gd name="connsiteX0" fmla="*/ 0 w 3037390"/>
              <a:gd name="connsiteY0" fmla="*/ 1738803 h 3477606"/>
              <a:gd name="connsiteX1" fmla="*/ 1518695 w 3037390"/>
              <a:gd name="connsiteY1" fmla="*/ 0 h 3477606"/>
              <a:gd name="connsiteX2" fmla="*/ 3037390 w 3037390"/>
              <a:gd name="connsiteY2" fmla="*/ 1738803 h 3477606"/>
              <a:gd name="connsiteX3" fmla="*/ 1518695 w 3037390"/>
              <a:gd name="connsiteY3" fmla="*/ 3477606 h 3477606"/>
              <a:gd name="connsiteX4" fmla="*/ 0 w 3037390"/>
              <a:gd name="connsiteY4" fmla="*/ 1738803 h 3477606"/>
              <a:gd name="connsiteX0" fmla="*/ 378893 w 1562545"/>
              <a:gd name="connsiteY0" fmla="*/ 1290750 h 3491489"/>
              <a:gd name="connsiteX1" fmla="*/ 43850 w 1562545"/>
              <a:gd name="connsiteY1" fmla="*/ 9147 h 3491489"/>
              <a:gd name="connsiteX2" fmla="*/ 1562545 w 1562545"/>
              <a:gd name="connsiteY2" fmla="*/ 1747950 h 3491489"/>
              <a:gd name="connsiteX3" fmla="*/ 43850 w 1562545"/>
              <a:gd name="connsiteY3" fmla="*/ 3486753 h 3491489"/>
              <a:gd name="connsiteX4" fmla="*/ 378893 w 1562545"/>
              <a:gd name="connsiteY4" fmla="*/ 1290750 h 3491489"/>
              <a:gd name="connsiteX0" fmla="*/ 1901499 w 3085151"/>
              <a:gd name="connsiteY0" fmla="*/ 1367334 h 3568073"/>
              <a:gd name="connsiteX1" fmla="*/ 2037 w 3085151"/>
              <a:gd name="connsiteY1" fmla="*/ 379563 h 3568073"/>
              <a:gd name="connsiteX2" fmla="*/ 1566456 w 3085151"/>
              <a:gd name="connsiteY2" fmla="*/ 85731 h 3568073"/>
              <a:gd name="connsiteX3" fmla="*/ 3085151 w 3085151"/>
              <a:gd name="connsiteY3" fmla="*/ 1824534 h 3568073"/>
              <a:gd name="connsiteX4" fmla="*/ 1566456 w 3085151"/>
              <a:gd name="connsiteY4" fmla="*/ 3563337 h 3568073"/>
              <a:gd name="connsiteX5" fmla="*/ 1901499 w 3085151"/>
              <a:gd name="connsiteY5" fmla="*/ 1367334 h 3568073"/>
              <a:gd name="connsiteX0" fmla="*/ 1972206 w 3155858"/>
              <a:gd name="connsiteY0" fmla="*/ 1354084 h 3554823"/>
              <a:gd name="connsiteX1" fmla="*/ 297187 w 3155858"/>
              <a:gd name="connsiteY1" fmla="*/ 1014706 h 3554823"/>
              <a:gd name="connsiteX2" fmla="*/ 72744 w 3155858"/>
              <a:gd name="connsiteY2" fmla="*/ 366313 h 3554823"/>
              <a:gd name="connsiteX3" fmla="*/ 1637163 w 3155858"/>
              <a:gd name="connsiteY3" fmla="*/ 72481 h 3554823"/>
              <a:gd name="connsiteX4" fmla="*/ 3155858 w 3155858"/>
              <a:gd name="connsiteY4" fmla="*/ 1811284 h 3554823"/>
              <a:gd name="connsiteX5" fmla="*/ 1637163 w 3155858"/>
              <a:gd name="connsiteY5" fmla="*/ 3550087 h 3554823"/>
              <a:gd name="connsiteX6" fmla="*/ 1972206 w 3155858"/>
              <a:gd name="connsiteY6" fmla="*/ 1354084 h 3554823"/>
              <a:gd name="connsiteX0" fmla="*/ 1972206 w 3219328"/>
              <a:gd name="connsiteY0" fmla="*/ 1354084 h 3738944"/>
              <a:gd name="connsiteX1" fmla="*/ 297187 w 3219328"/>
              <a:gd name="connsiteY1" fmla="*/ 1014706 h 3738944"/>
              <a:gd name="connsiteX2" fmla="*/ 72744 w 3219328"/>
              <a:gd name="connsiteY2" fmla="*/ 366313 h 3738944"/>
              <a:gd name="connsiteX3" fmla="*/ 1637163 w 3219328"/>
              <a:gd name="connsiteY3" fmla="*/ 72481 h 3738944"/>
              <a:gd name="connsiteX4" fmla="*/ 3155858 w 3219328"/>
              <a:gd name="connsiteY4" fmla="*/ 1811284 h 3738944"/>
              <a:gd name="connsiteX5" fmla="*/ 2840882 w 3219328"/>
              <a:gd name="connsiteY5" fmla="*/ 3425397 h 3738944"/>
              <a:gd name="connsiteX6" fmla="*/ 1637163 w 3219328"/>
              <a:gd name="connsiteY6" fmla="*/ 3550087 h 3738944"/>
              <a:gd name="connsiteX7" fmla="*/ 1972206 w 3219328"/>
              <a:gd name="connsiteY7" fmla="*/ 1354084 h 3738944"/>
              <a:gd name="connsiteX0" fmla="*/ 1972206 w 3218868"/>
              <a:gd name="connsiteY0" fmla="*/ 1293701 h 3678561"/>
              <a:gd name="connsiteX1" fmla="*/ 297187 w 3218868"/>
              <a:gd name="connsiteY1" fmla="*/ 954323 h 3678561"/>
              <a:gd name="connsiteX2" fmla="*/ 72744 w 3218868"/>
              <a:gd name="connsiteY2" fmla="*/ 305930 h 3678561"/>
              <a:gd name="connsiteX3" fmla="*/ 1637163 w 3218868"/>
              <a:gd name="connsiteY3" fmla="*/ 12098 h 3678561"/>
              <a:gd name="connsiteX4" fmla="*/ 3098577 w 3218868"/>
              <a:gd name="connsiteY4" fmla="*/ 729878 h 3678561"/>
              <a:gd name="connsiteX5" fmla="*/ 3155858 w 3218868"/>
              <a:gd name="connsiteY5" fmla="*/ 1750901 h 3678561"/>
              <a:gd name="connsiteX6" fmla="*/ 2840882 w 3218868"/>
              <a:gd name="connsiteY6" fmla="*/ 3365014 h 3678561"/>
              <a:gd name="connsiteX7" fmla="*/ 1637163 w 3218868"/>
              <a:gd name="connsiteY7" fmla="*/ 3489704 h 3678561"/>
              <a:gd name="connsiteX8" fmla="*/ 1972206 w 3218868"/>
              <a:gd name="connsiteY8" fmla="*/ 1293701 h 3678561"/>
              <a:gd name="connsiteX0" fmla="*/ 1972206 w 3391136"/>
              <a:gd name="connsiteY0" fmla="*/ 1293701 h 3678561"/>
              <a:gd name="connsiteX1" fmla="*/ 297187 w 3391136"/>
              <a:gd name="connsiteY1" fmla="*/ 954323 h 3678561"/>
              <a:gd name="connsiteX2" fmla="*/ 72744 w 3391136"/>
              <a:gd name="connsiteY2" fmla="*/ 305930 h 3678561"/>
              <a:gd name="connsiteX3" fmla="*/ 1637163 w 3391136"/>
              <a:gd name="connsiteY3" fmla="*/ 12098 h 3678561"/>
              <a:gd name="connsiteX4" fmla="*/ 3098577 w 3391136"/>
              <a:gd name="connsiteY4" fmla="*/ 729878 h 3678561"/>
              <a:gd name="connsiteX5" fmla="*/ 3388614 w 3391136"/>
              <a:gd name="connsiteY5" fmla="*/ 1734275 h 3678561"/>
              <a:gd name="connsiteX6" fmla="*/ 2840882 w 3391136"/>
              <a:gd name="connsiteY6" fmla="*/ 3365014 h 3678561"/>
              <a:gd name="connsiteX7" fmla="*/ 1637163 w 3391136"/>
              <a:gd name="connsiteY7" fmla="*/ 3489704 h 3678561"/>
              <a:gd name="connsiteX8" fmla="*/ 1972206 w 3391136"/>
              <a:gd name="connsiteY8" fmla="*/ 1293701 h 367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136" h="3678561">
                <a:moveTo>
                  <a:pt x="1972206" y="1293701"/>
                </a:moveTo>
                <a:cubicBezTo>
                  <a:pt x="1748877" y="871138"/>
                  <a:pt x="613764" y="1118951"/>
                  <a:pt x="297187" y="954323"/>
                </a:cubicBezTo>
                <a:cubicBezTo>
                  <a:pt x="-19390" y="789695"/>
                  <a:pt x="-63302" y="413091"/>
                  <a:pt x="72744" y="305930"/>
                </a:cubicBezTo>
                <a:cubicBezTo>
                  <a:pt x="208790" y="198769"/>
                  <a:pt x="1132858" y="-58560"/>
                  <a:pt x="1637163" y="12098"/>
                </a:cubicBezTo>
                <a:cubicBezTo>
                  <a:pt x="2141469" y="82756"/>
                  <a:pt x="2845461" y="440078"/>
                  <a:pt x="3098577" y="729878"/>
                </a:cubicBezTo>
                <a:cubicBezTo>
                  <a:pt x="3351693" y="1019678"/>
                  <a:pt x="3353978" y="1326951"/>
                  <a:pt x="3388614" y="1734275"/>
                </a:cubicBezTo>
                <a:cubicBezTo>
                  <a:pt x="3423250" y="2141599"/>
                  <a:pt x="3093998" y="3075214"/>
                  <a:pt x="2840882" y="3365014"/>
                </a:cubicBezTo>
                <a:cubicBezTo>
                  <a:pt x="2587766" y="3654814"/>
                  <a:pt x="1781942" y="3834923"/>
                  <a:pt x="1637163" y="3489704"/>
                </a:cubicBezTo>
                <a:cubicBezTo>
                  <a:pt x="1492384" y="3144485"/>
                  <a:pt x="2195535" y="1716264"/>
                  <a:pt x="1972206" y="1293701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9369" y="3798134"/>
            <a:ext cx="1289797" cy="1079174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30520" y="23878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10738" y="48928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4222865" y="713291"/>
            <a:ext cx="4571176" cy="1753985"/>
          </a:xfrm>
          <a:prstGeom prst="wedgeRoundRectCallout">
            <a:avLst>
              <a:gd name="adj1" fmla="val -30970"/>
              <a:gd name="adj2" fmla="val 662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/>
              <a:t>Restart process from 1 on each B (unless B has already been processed earlier).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8280" y="28055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1</a:t>
            </a:r>
            <a:endParaRPr lang="en-US" u="sng" dirty="0"/>
          </a:p>
        </p:txBody>
      </p:sp>
      <p:sp>
        <p:nvSpPr>
          <p:cNvPr id="9" name="Oval 8"/>
          <p:cNvSpPr/>
          <p:nvPr/>
        </p:nvSpPr>
        <p:spPr>
          <a:xfrm>
            <a:off x="2658280" y="4009040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2</a:t>
            </a:r>
            <a:endParaRPr lang="en-US" u="sng" dirty="0"/>
          </a:p>
        </p:txBody>
      </p:sp>
      <p:sp>
        <p:nvSpPr>
          <p:cNvPr id="13" name="Oval 12"/>
          <p:cNvSpPr/>
          <p:nvPr/>
        </p:nvSpPr>
        <p:spPr>
          <a:xfrm>
            <a:off x="6413546" y="344409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0</a:t>
            </a:r>
            <a:endParaRPr lang="en-US" u="sng" dirty="0"/>
          </a:p>
        </p:txBody>
      </p:sp>
      <p:sp>
        <p:nvSpPr>
          <p:cNvPr id="15" name="Oval 14"/>
          <p:cNvSpPr/>
          <p:nvPr/>
        </p:nvSpPr>
        <p:spPr>
          <a:xfrm>
            <a:off x="662988" y="3483224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>
          <a:xfrm>
            <a:off x="255228" y="3433299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5" idx="7"/>
            <a:endCxn id="5" idx="2"/>
          </p:cNvCxnSpPr>
          <p:nvPr/>
        </p:nvCxnSpPr>
        <p:spPr>
          <a:xfrm rot="5400000" flipH="1" flipV="1">
            <a:off x="1697020" y="2618233"/>
            <a:ext cx="445214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5"/>
            <a:endCxn id="9" idx="2"/>
          </p:cNvCxnSpPr>
          <p:nvPr/>
        </p:nvCxnSpPr>
        <p:spPr>
          <a:xfrm rot="16200000" flipH="1">
            <a:off x="1772926" y="3452366"/>
            <a:ext cx="293403" cy="14773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6"/>
            <a:endCxn id="13" idx="3"/>
          </p:cNvCxnSpPr>
          <p:nvPr/>
        </p:nvCxnSpPr>
        <p:spPr>
          <a:xfrm flipV="1">
            <a:off x="5039425" y="4005192"/>
            <a:ext cx="1463516" cy="33161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6"/>
            <a:endCxn id="13" idx="1"/>
          </p:cNvCxnSpPr>
          <p:nvPr/>
        </p:nvCxnSpPr>
        <p:spPr>
          <a:xfrm>
            <a:off x="5039425" y="3133366"/>
            <a:ext cx="1463516" cy="4070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7468" y="28396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923" y="382346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8449" y="28208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95987" y="38485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25" name="Curved Connector 24"/>
          <p:cNvCxnSpPr>
            <a:stCxn id="9" idx="6"/>
            <a:endCxn id="10" idx="2"/>
          </p:cNvCxnSpPr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6"/>
            <a:endCxn id="6" idx="2"/>
          </p:cNvCxnSpPr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21833" y="5342697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792553" y="53417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6616121" y="439812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cxnSp>
        <p:nvCxnSpPr>
          <p:cNvPr id="36" name="Curved Connector 35"/>
          <p:cNvCxnSpPr>
            <a:stCxn id="32" idx="6"/>
            <a:endCxn id="33" idx="2"/>
          </p:cNvCxnSpPr>
          <p:nvPr/>
        </p:nvCxnSpPr>
        <p:spPr>
          <a:xfrm flipV="1">
            <a:off x="6628693" y="56704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47333" y="52621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869767" y="542488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cxnSp>
        <p:nvCxnSpPr>
          <p:cNvPr id="39" name="Curved Connector 38"/>
          <p:cNvCxnSpPr>
            <a:stCxn id="13" idx="4"/>
            <a:endCxn id="32" idx="2"/>
          </p:cNvCxnSpPr>
          <p:nvPr/>
        </p:nvCxnSpPr>
        <p:spPr>
          <a:xfrm rot="5400000">
            <a:off x="5585337" y="4537956"/>
            <a:ext cx="1569918" cy="696926"/>
          </a:xfrm>
          <a:prstGeom prst="curvedConnector4">
            <a:avLst>
              <a:gd name="adj1" fmla="val 39532"/>
              <a:gd name="adj2" fmla="val 132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14254" y="2591888"/>
            <a:ext cx="3219157" cy="232778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17118" y="2611838"/>
            <a:ext cx="3391136" cy="3678561"/>
          </a:xfrm>
          <a:custGeom>
            <a:avLst/>
            <a:gdLst>
              <a:gd name="connsiteX0" fmla="*/ 0 w 3037390"/>
              <a:gd name="connsiteY0" fmla="*/ 1738803 h 3477606"/>
              <a:gd name="connsiteX1" fmla="*/ 1518695 w 3037390"/>
              <a:gd name="connsiteY1" fmla="*/ 0 h 3477606"/>
              <a:gd name="connsiteX2" fmla="*/ 3037390 w 3037390"/>
              <a:gd name="connsiteY2" fmla="*/ 1738803 h 3477606"/>
              <a:gd name="connsiteX3" fmla="*/ 1518695 w 3037390"/>
              <a:gd name="connsiteY3" fmla="*/ 3477606 h 3477606"/>
              <a:gd name="connsiteX4" fmla="*/ 0 w 3037390"/>
              <a:gd name="connsiteY4" fmla="*/ 1738803 h 3477606"/>
              <a:gd name="connsiteX0" fmla="*/ 378893 w 1562545"/>
              <a:gd name="connsiteY0" fmla="*/ 1290750 h 3491489"/>
              <a:gd name="connsiteX1" fmla="*/ 43850 w 1562545"/>
              <a:gd name="connsiteY1" fmla="*/ 9147 h 3491489"/>
              <a:gd name="connsiteX2" fmla="*/ 1562545 w 1562545"/>
              <a:gd name="connsiteY2" fmla="*/ 1747950 h 3491489"/>
              <a:gd name="connsiteX3" fmla="*/ 43850 w 1562545"/>
              <a:gd name="connsiteY3" fmla="*/ 3486753 h 3491489"/>
              <a:gd name="connsiteX4" fmla="*/ 378893 w 1562545"/>
              <a:gd name="connsiteY4" fmla="*/ 1290750 h 3491489"/>
              <a:gd name="connsiteX0" fmla="*/ 1901499 w 3085151"/>
              <a:gd name="connsiteY0" fmla="*/ 1367334 h 3568073"/>
              <a:gd name="connsiteX1" fmla="*/ 2037 w 3085151"/>
              <a:gd name="connsiteY1" fmla="*/ 379563 h 3568073"/>
              <a:gd name="connsiteX2" fmla="*/ 1566456 w 3085151"/>
              <a:gd name="connsiteY2" fmla="*/ 85731 h 3568073"/>
              <a:gd name="connsiteX3" fmla="*/ 3085151 w 3085151"/>
              <a:gd name="connsiteY3" fmla="*/ 1824534 h 3568073"/>
              <a:gd name="connsiteX4" fmla="*/ 1566456 w 3085151"/>
              <a:gd name="connsiteY4" fmla="*/ 3563337 h 3568073"/>
              <a:gd name="connsiteX5" fmla="*/ 1901499 w 3085151"/>
              <a:gd name="connsiteY5" fmla="*/ 1367334 h 3568073"/>
              <a:gd name="connsiteX0" fmla="*/ 1972206 w 3155858"/>
              <a:gd name="connsiteY0" fmla="*/ 1354084 h 3554823"/>
              <a:gd name="connsiteX1" fmla="*/ 297187 w 3155858"/>
              <a:gd name="connsiteY1" fmla="*/ 1014706 h 3554823"/>
              <a:gd name="connsiteX2" fmla="*/ 72744 w 3155858"/>
              <a:gd name="connsiteY2" fmla="*/ 366313 h 3554823"/>
              <a:gd name="connsiteX3" fmla="*/ 1637163 w 3155858"/>
              <a:gd name="connsiteY3" fmla="*/ 72481 h 3554823"/>
              <a:gd name="connsiteX4" fmla="*/ 3155858 w 3155858"/>
              <a:gd name="connsiteY4" fmla="*/ 1811284 h 3554823"/>
              <a:gd name="connsiteX5" fmla="*/ 1637163 w 3155858"/>
              <a:gd name="connsiteY5" fmla="*/ 3550087 h 3554823"/>
              <a:gd name="connsiteX6" fmla="*/ 1972206 w 3155858"/>
              <a:gd name="connsiteY6" fmla="*/ 1354084 h 3554823"/>
              <a:gd name="connsiteX0" fmla="*/ 1972206 w 3219328"/>
              <a:gd name="connsiteY0" fmla="*/ 1354084 h 3738944"/>
              <a:gd name="connsiteX1" fmla="*/ 297187 w 3219328"/>
              <a:gd name="connsiteY1" fmla="*/ 1014706 h 3738944"/>
              <a:gd name="connsiteX2" fmla="*/ 72744 w 3219328"/>
              <a:gd name="connsiteY2" fmla="*/ 366313 h 3738944"/>
              <a:gd name="connsiteX3" fmla="*/ 1637163 w 3219328"/>
              <a:gd name="connsiteY3" fmla="*/ 72481 h 3738944"/>
              <a:gd name="connsiteX4" fmla="*/ 3155858 w 3219328"/>
              <a:gd name="connsiteY4" fmla="*/ 1811284 h 3738944"/>
              <a:gd name="connsiteX5" fmla="*/ 2840882 w 3219328"/>
              <a:gd name="connsiteY5" fmla="*/ 3425397 h 3738944"/>
              <a:gd name="connsiteX6" fmla="*/ 1637163 w 3219328"/>
              <a:gd name="connsiteY6" fmla="*/ 3550087 h 3738944"/>
              <a:gd name="connsiteX7" fmla="*/ 1972206 w 3219328"/>
              <a:gd name="connsiteY7" fmla="*/ 1354084 h 3738944"/>
              <a:gd name="connsiteX0" fmla="*/ 1972206 w 3218868"/>
              <a:gd name="connsiteY0" fmla="*/ 1293701 h 3678561"/>
              <a:gd name="connsiteX1" fmla="*/ 297187 w 3218868"/>
              <a:gd name="connsiteY1" fmla="*/ 954323 h 3678561"/>
              <a:gd name="connsiteX2" fmla="*/ 72744 w 3218868"/>
              <a:gd name="connsiteY2" fmla="*/ 305930 h 3678561"/>
              <a:gd name="connsiteX3" fmla="*/ 1637163 w 3218868"/>
              <a:gd name="connsiteY3" fmla="*/ 12098 h 3678561"/>
              <a:gd name="connsiteX4" fmla="*/ 3098577 w 3218868"/>
              <a:gd name="connsiteY4" fmla="*/ 729878 h 3678561"/>
              <a:gd name="connsiteX5" fmla="*/ 3155858 w 3218868"/>
              <a:gd name="connsiteY5" fmla="*/ 1750901 h 3678561"/>
              <a:gd name="connsiteX6" fmla="*/ 2840882 w 3218868"/>
              <a:gd name="connsiteY6" fmla="*/ 3365014 h 3678561"/>
              <a:gd name="connsiteX7" fmla="*/ 1637163 w 3218868"/>
              <a:gd name="connsiteY7" fmla="*/ 3489704 h 3678561"/>
              <a:gd name="connsiteX8" fmla="*/ 1972206 w 3218868"/>
              <a:gd name="connsiteY8" fmla="*/ 1293701 h 3678561"/>
              <a:gd name="connsiteX0" fmla="*/ 1972206 w 3391136"/>
              <a:gd name="connsiteY0" fmla="*/ 1293701 h 3678561"/>
              <a:gd name="connsiteX1" fmla="*/ 297187 w 3391136"/>
              <a:gd name="connsiteY1" fmla="*/ 954323 h 3678561"/>
              <a:gd name="connsiteX2" fmla="*/ 72744 w 3391136"/>
              <a:gd name="connsiteY2" fmla="*/ 305930 h 3678561"/>
              <a:gd name="connsiteX3" fmla="*/ 1637163 w 3391136"/>
              <a:gd name="connsiteY3" fmla="*/ 12098 h 3678561"/>
              <a:gd name="connsiteX4" fmla="*/ 3098577 w 3391136"/>
              <a:gd name="connsiteY4" fmla="*/ 729878 h 3678561"/>
              <a:gd name="connsiteX5" fmla="*/ 3388614 w 3391136"/>
              <a:gd name="connsiteY5" fmla="*/ 1734275 h 3678561"/>
              <a:gd name="connsiteX6" fmla="*/ 2840882 w 3391136"/>
              <a:gd name="connsiteY6" fmla="*/ 3365014 h 3678561"/>
              <a:gd name="connsiteX7" fmla="*/ 1637163 w 3391136"/>
              <a:gd name="connsiteY7" fmla="*/ 3489704 h 3678561"/>
              <a:gd name="connsiteX8" fmla="*/ 1972206 w 3391136"/>
              <a:gd name="connsiteY8" fmla="*/ 1293701 h 367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136" h="3678561">
                <a:moveTo>
                  <a:pt x="1972206" y="1293701"/>
                </a:moveTo>
                <a:cubicBezTo>
                  <a:pt x="1748877" y="871138"/>
                  <a:pt x="613764" y="1118951"/>
                  <a:pt x="297187" y="954323"/>
                </a:cubicBezTo>
                <a:cubicBezTo>
                  <a:pt x="-19390" y="789695"/>
                  <a:pt x="-63302" y="413091"/>
                  <a:pt x="72744" y="305930"/>
                </a:cubicBezTo>
                <a:cubicBezTo>
                  <a:pt x="208790" y="198769"/>
                  <a:pt x="1132858" y="-58560"/>
                  <a:pt x="1637163" y="12098"/>
                </a:cubicBezTo>
                <a:cubicBezTo>
                  <a:pt x="2141469" y="82756"/>
                  <a:pt x="2845461" y="440078"/>
                  <a:pt x="3098577" y="729878"/>
                </a:cubicBezTo>
                <a:cubicBezTo>
                  <a:pt x="3351693" y="1019678"/>
                  <a:pt x="3353978" y="1326951"/>
                  <a:pt x="3388614" y="1734275"/>
                </a:cubicBezTo>
                <a:cubicBezTo>
                  <a:pt x="3423250" y="2141599"/>
                  <a:pt x="3093998" y="3075214"/>
                  <a:pt x="2840882" y="3365014"/>
                </a:cubicBezTo>
                <a:cubicBezTo>
                  <a:pt x="2587766" y="3654814"/>
                  <a:pt x="1781942" y="3834923"/>
                  <a:pt x="1637163" y="3489704"/>
                </a:cubicBezTo>
                <a:cubicBezTo>
                  <a:pt x="1492384" y="3144485"/>
                  <a:pt x="2195535" y="1716264"/>
                  <a:pt x="1972206" y="1293701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30520" y="238784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10738" y="48928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  <p:sp>
        <p:nvSpPr>
          <p:cNvPr id="43" name="Oval 39"/>
          <p:cNvSpPr/>
          <p:nvPr/>
        </p:nvSpPr>
        <p:spPr>
          <a:xfrm>
            <a:off x="4220394" y="3270902"/>
            <a:ext cx="2995422" cy="3000523"/>
          </a:xfrm>
          <a:custGeom>
            <a:avLst/>
            <a:gdLst>
              <a:gd name="connsiteX0" fmla="*/ 0 w 1289797"/>
              <a:gd name="connsiteY0" fmla="*/ 539587 h 1079174"/>
              <a:gd name="connsiteX1" fmla="*/ 644899 w 1289797"/>
              <a:gd name="connsiteY1" fmla="*/ 0 h 1079174"/>
              <a:gd name="connsiteX2" fmla="*/ 1289798 w 1289797"/>
              <a:gd name="connsiteY2" fmla="*/ 539587 h 1079174"/>
              <a:gd name="connsiteX3" fmla="*/ 644899 w 1289797"/>
              <a:gd name="connsiteY3" fmla="*/ 1079174 h 1079174"/>
              <a:gd name="connsiteX4" fmla="*/ 0 w 1289797"/>
              <a:gd name="connsiteY4" fmla="*/ 539587 h 1079174"/>
              <a:gd name="connsiteX0" fmla="*/ 0 w 1771936"/>
              <a:gd name="connsiteY0" fmla="*/ 545237 h 1087163"/>
              <a:gd name="connsiteX1" fmla="*/ 644899 w 1771936"/>
              <a:gd name="connsiteY1" fmla="*/ 5650 h 1087163"/>
              <a:gd name="connsiteX2" fmla="*/ 1771936 w 1771936"/>
              <a:gd name="connsiteY2" fmla="*/ 362357 h 1087163"/>
              <a:gd name="connsiteX3" fmla="*/ 644899 w 1771936"/>
              <a:gd name="connsiteY3" fmla="*/ 1084824 h 1087163"/>
              <a:gd name="connsiteX4" fmla="*/ 0 w 1771936"/>
              <a:gd name="connsiteY4" fmla="*/ 545237 h 1087163"/>
              <a:gd name="connsiteX0" fmla="*/ 0 w 1791143"/>
              <a:gd name="connsiteY0" fmla="*/ 542153 h 1994879"/>
              <a:gd name="connsiteX1" fmla="*/ 644899 w 1791143"/>
              <a:gd name="connsiteY1" fmla="*/ 2566 h 1994879"/>
              <a:gd name="connsiteX2" fmla="*/ 1771936 w 1791143"/>
              <a:gd name="connsiteY2" fmla="*/ 359273 h 1994879"/>
              <a:gd name="connsiteX3" fmla="*/ 1361382 w 1791143"/>
              <a:gd name="connsiteY3" fmla="*/ 1982347 h 1994879"/>
              <a:gd name="connsiteX4" fmla="*/ 644899 w 1791143"/>
              <a:gd name="connsiteY4" fmla="*/ 1081740 h 1994879"/>
              <a:gd name="connsiteX5" fmla="*/ 0 w 1791143"/>
              <a:gd name="connsiteY5" fmla="*/ 542153 h 1994879"/>
              <a:gd name="connsiteX0" fmla="*/ 0 w 1789337"/>
              <a:gd name="connsiteY0" fmla="*/ 542153 h 2107109"/>
              <a:gd name="connsiteX1" fmla="*/ 644899 w 1789337"/>
              <a:gd name="connsiteY1" fmla="*/ 2566 h 2107109"/>
              <a:gd name="connsiteX2" fmla="*/ 1771936 w 1789337"/>
              <a:gd name="connsiteY2" fmla="*/ 359273 h 2107109"/>
              <a:gd name="connsiteX3" fmla="*/ 1361382 w 1789337"/>
              <a:gd name="connsiteY3" fmla="*/ 1982347 h 2107109"/>
              <a:gd name="connsiteX4" fmla="*/ 771179 w 1789337"/>
              <a:gd name="connsiteY4" fmla="*/ 1982347 h 2107109"/>
              <a:gd name="connsiteX5" fmla="*/ 644899 w 1789337"/>
              <a:gd name="connsiteY5" fmla="*/ 1081740 h 2107109"/>
              <a:gd name="connsiteX6" fmla="*/ 0 w 1789337"/>
              <a:gd name="connsiteY6" fmla="*/ 542153 h 2107109"/>
              <a:gd name="connsiteX0" fmla="*/ 0 w 1773340"/>
              <a:gd name="connsiteY0" fmla="*/ 599714 h 2164670"/>
              <a:gd name="connsiteX1" fmla="*/ 644899 w 1773340"/>
              <a:gd name="connsiteY1" fmla="*/ 60127 h 2164670"/>
              <a:gd name="connsiteX2" fmla="*/ 1361382 w 1773340"/>
              <a:gd name="connsiteY2" fmla="*/ 53166 h 2164670"/>
              <a:gd name="connsiteX3" fmla="*/ 1771936 w 1773340"/>
              <a:gd name="connsiteY3" fmla="*/ 416834 h 2164670"/>
              <a:gd name="connsiteX4" fmla="*/ 1361382 w 1773340"/>
              <a:gd name="connsiteY4" fmla="*/ 2039908 h 2164670"/>
              <a:gd name="connsiteX5" fmla="*/ 771179 w 1773340"/>
              <a:gd name="connsiteY5" fmla="*/ 2039908 h 2164670"/>
              <a:gd name="connsiteX6" fmla="*/ 644899 w 1773340"/>
              <a:gd name="connsiteY6" fmla="*/ 1139301 h 2164670"/>
              <a:gd name="connsiteX7" fmla="*/ 0 w 1773340"/>
              <a:gd name="connsiteY7" fmla="*/ 599714 h 2164670"/>
              <a:gd name="connsiteX0" fmla="*/ 0 w 1773340"/>
              <a:gd name="connsiteY0" fmla="*/ 591445 h 2156401"/>
              <a:gd name="connsiteX1" fmla="*/ 644899 w 1773340"/>
              <a:gd name="connsiteY1" fmla="*/ 51858 h 2156401"/>
              <a:gd name="connsiteX2" fmla="*/ 1361382 w 1773340"/>
              <a:gd name="connsiteY2" fmla="*/ 44897 h 2156401"/>
              <a:gd name="connsiteX3" fmla="*/ 1771936 w 1773340"/>
              <a:gd name="connsiteY3" fmla="*/ 408565 h 2156401"/>
              <a:gd name="connsiteX4" fmla="*/ 1361382 w 1773340"/>
              <a:gd name="connsiteY4" fmla="*/ 2031639 h 2156401"/>
              <a:gd name="connsiteX5" fmla="*/ 771179 w 1773340"/>
              <a:gd name="connsiteY5" fmla="*/ 2031639 h 2156401"/>
              <a:gd name="connsiteX6" fmla="*/ 644899 w 1773340"/>
              <a:gd name="connsiteY6" fmla="*/ 1131032 h 2156401"/>
              <a:gd name="connsiteX7" fmla="*/ 0 w 1773340"/>
              <a:gd name="connsiteY7" fmla="*/ 591445 h 2156401"/>
              <a:gd name="connsiteX0" fmla="*/ 0 w 3236562"/>
              <a:gd name="connsiteY0" fmla="*/ 591445 h 2201283"/>
              <a:gd name="connsiteX1" fmla="*/ 644899 w 3236562"/>
              <a:gd name="connsiteY1" fmla="*/ 51858 h 2201283"/>
              <a:gd name="connsiteX2" fmla="*/ 1361382 w 3236562"/>
              <a:gd name="connsiteY2" fmla="*/ 44897 h 2201283"/>
              <a:gd name="connsiteX3" fmla="*/ 3236349 w 3236562"/>
              <a:gd name="connsiteY3" fmla="*/ 282704 h 2201283"/>
              <a:gd name="connsiteX4" fmla="*/ 1361382 w 3236562"/>
              <a:gd name="connsiteY4" fmla="*/ 2031639 h 2201283"/>
              <a:gd name="connsiteX5" fmla="*/ 771179 w 3236562"/>
              <a:gd name="connsiteY5" fmla="*/ 2031639 h 2201283"/>
              <a:gd name="connsiteX6" fmla="*/ 644899 w 3236562"/>
              <a:gd name="connsiteY6" fmla="*/ 1131032 h 2201283"/>
              <a:gd name="connsiteX7" fmla="*/ 0 w 3236562"/>
              <a:gd name="connsiteY7" fmla="*/ 591445 h 2201283"/>
              <a:gd name="connsiteX0" fmla="*/ 0 w 3273786"/>
              <a:gd name="connsiteY0" fmla="*/ 591445 h 2141673"/>
              <a:gd name="connsiteX1" fmla="*/ 644899 w 3273786"/>
              <a:gd name="connsiteY1" fmla="*/ 51858 h 2141673"/>
              <a:gd name="connsiteX2" fmla="*/ 1361382 w 3273786"/>
              <a:gd name="connsiteY2" fmla="*/ 44897 h 2141673"/>
              <a:gd name="connsiteX3" fmla="*/ 3236349 w 3273786"/>
              <a:gd name="connsiteY3" fmla="*/ 282704 h 2141673"/>
              <a:gd name="connsiteX4" fmla="*/ 2471133 w 3273786"/>
              <a:gd name="connsiteY4" fmla="*/ 1917219 h 2141673"/>
              <a:gd name="connsiteX5" fmla="*/ 771179 w 3273786"/>
              <a:gd name="connsiteY5" fmla="*/ 2031639 h 2141673"/>
              <a:gd name="connsiteX6" fmla="*/ 644899 w 3273786"/>
              <a:gd name="connsiteY6" fmla="*/ 1131032 h 2141673"/>
              <a:gd name="connsiteX7" fmla="*/ 0 w 3273786"/>
              <a:gd name="connsiteY7" fmla="*/ 591445 h 2141673"/>
              <a:gd name="connsiteX0" fmla="*/ 0 w 2847762"/>
              <a:gd name="connsiteY0" fmla="*/ 1119785 h 2715066"/>
              <a:gd name="connsiteX1" fmla="*/ 644899 w 2847762"/>
              <a:gd name="connsiteY1" fmla="*/ 580198 h 2715066"/>
              <a:gd name="connsiteX2" fmla="*/ 1361382 w 2847762"/>
              <a:gd name="connsiteY2" fmla="*/ 573237 h 2715066"/>
              <a:gd name="connsiteX3" fmla="*/ 2767279 w 2847762"/>
              <a:gd name="connsiteY3" fmla="*/ 67319 h 2715066"/>
              <a:gd name="connsiteX4" fmla="*/ 2471133 w 2847762"/>
              <a:gd name="connsiteY4" fmla="*/ 2445559 h 2715066"/>
              <a:gd name="connsiteX5" fmla="*/ 771179 w 2847762"/>
              <a:gd name="connsiteY5" fmla="*/ 2559979 h 2715066"/>
              <a:gd name="connsiteX6" fmla="*/ 644899 w 2847762"/>
              <a:gd name="connsiteY6" fmla="*/ 1659372 h 2715066"/>
              <a:gd name="connsiteX7" fmla="*/ 0 w 2847762"/>
              <a:gd name="connsiteY7" fmla="*/ 1119785 h 2715066"/>
              <a:gd name="connsiteX0" fmla="*/ 0 w 2830267"/>
              <a:gd name="connsiteY0" fmla="*/ 1141065 h 3000523"/>
              <a:gd name="connsiteX1" fmla="*/ 644899 w 2830267"/>
              <a:gd name="connsiteY1" fmla="*/ 601478 h 3000523"/>
              <a:gd name="connsiteX2" fmla="*/ 1361382 w 2830267"/>
              <a:gd name="connsiteY2" fmla="*/ 594517 h 3000523"/>
              <a:gd name="connsiteX3" fmla="*/ 2767279 w 2830267"/>
              <a:gd name="connsiteY3" fmla="*/ 88599 h 3000523"/>
              <a:gd name="connsiteX4" fmla="*/ 2402488 w 2830267"/>
              <a:gd name="connsiteY4" fmla="*/ 2844423 h 3000523"/>
              <a:gd name="connsiteX5" fmla="*/ 771179 w 2830267"/>
              <a:gd name="connsiteY5" fmla="*/ 2581259 h 3000523"/>
              <a:gd name="connsiteX6" fmla="*/ 644899 w 2830267"/>
              <a:gd name="connsiteY6" fmla="*/ 1680652 h 3000523"/>
              <a:gd name="connsiteX7" fmla="*/ 0 w 2830267"/>
              <a:gd name="connsiteY7" fmla="*/ 1141065 h 3000523"/>
              <a:gd name="connsiteX0" fmla="*/ 0 w 2995422"/>
              <a:gd name="connsiteY0" fmla="*/ 1141065 h 3000523"/>
              <a:gd name="connsiteX1" fmla="*/ 644899 w 2995422"/>
              <a:gd name="connsiteY1" fmla="*/ 601478 h 3000523"/>
              <a:gd name="connsiteX2" fmla="*/ 1361382 w 2995422"/>
              <a:gd name="connsiteY2" fmla="*/ 594517 h 3000523"/>
              <a:gd name="connsiteX3" fmla="*/ 2950330 w 2995422"/>
              <a:gd name="connsiteY3" fmla="*/ 88599 h 3000523"/>
              <a:gd name="connsiteX4" fmla="*/ 2402488 w 2995422"/>
              <a:gd name="connsiteY4" fmla="*/ 2844423 h 3000523"/>
              <a:gd name="connsiteX5" fmla="*/ 771179 w 2995422"/>
              <a:gd name="connsiteY5" fmla="*/ 2581259 h 3000523"/>
              <a:gd name="connsiteX6" fmla="*/ 644899 w 2995422"/>
              <a:gd name="connsiteY6" fmla="*/ 1680652 h 3000523"/>
              <a:gd name="connsiteX7" fmla="*/ 0 w 2995422"/>
              <a:gd name="connsiteY7" fmla="*/ 1141065 h 300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5422" h="3000523">
                <a:moveTo>
                  <a:pt x="0" y="1141065"/>
                </a:moveTo>
                <a:cubicBezTo>
                  <a:pt x="0" y="843059"/>
                  <a:pt x="418002" y="692569"/>
                  <a:pt x="644899" y="601478"/>
                </a:cubicBezTo>
                <a:cubicBezTo>
                  <a:pt x="871796" y="510387"/>
                  <a:pt x="1173543" y="560004"/>
                  <a:pt x="1361382" y="594517"/>
                </a:cubicBezTo>
                <a:cubicBezTo>
                  <a:pt x="1549221" y="653968"/>
                  <a:pt x="2776812" y="-286385"/>
                  <a:pt x="2950330" y="88599"/>
                </a:cubicBezTo>
                <a:cubicBezTo>
                  <a:pt x="3123848" y="463583"/>
                  <a:pt x="2765680" y="2428980"/>
                  <a:pt x="2402488" y="2844423"/>
                </a:cubicBezTo>
                <a:cubicBezTo>
                  <a:pt x="2039296" y="3259866"/>
                  <a:pt x="890593" y="2731360"/>
                  <a:pt x="771179" y="2581259"/>
                </a:cubicBezTo>
                <a:cubicBezTo>
                  <a:pt x="651765" y="2431158"/>
                  <a:pt x="773429" y="1920684"/>
                  <a:pt x="644899" y="1680652"/>
                </a:cubicBezTo>
                <a:cubicBezTo>
                  <a:pt x="516369" y="1440620"/>
                  <a:pt x="0" y="1439071"/>
                  <a:pt x="0" y="1141065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7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51861" y="2591888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cxnSp>
        <p:nvCxnSpPr>
          <p:cNvPr id="36" name="Curved Connector 35"/>
          <p:cNvCxnSpPr>
            <a:endCxn id="45" idx="0"/>
          </p:cNvCxnSpPr>
          <p:nvPr/>
        </p:nvCxnSpPr>
        <p:spPr>
          <a:xfrm>
            <a:off x="7639396" y="5262174"/>
            <a:ext cx="675069" cy="4012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78824" y="49961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5212" y="2591888"/>
            <a:ext cx="2882705" cy="207360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49213" y="2498440"/>
            <a:ext cx="3391136" cy="3678561"/>
          </a:xfrm>
          <a:custGeom>
            <a:avLst/>
            <a:gdLst>
              <a:gd name="connsiteX0" fmla="*/ 0 w 3037390"/>
              <a:gd name="connsiteY0" fmla="*/ 1738803 h 3477606"/>
              <a:gd name="connsiteX1" fmla="*/ 1518695 w 3037390"/>
              <a:gd name="connsiteY1" fmla="*/ 0 h 3477606"/>
              <a:gd name="connsiteX2" fmla="*/ 3037390 w 3037390"/>
              <a:gd name="connsiteY2" fmla="*/ 1738803 h 3477606"/>
              <a:gd name="connsiteX3" fmla="*/ 1518695 w 3037390"/>
              <a:gd name="connsiteY3" fmla="*/ 3477606 h 3477606"/>
              <a:gd name="connsiteX4" fmla="*/ 0 w 3037390"/>
              <a:gd name="connsiteY4" fmla="*/ 1738803 h 3477606"/>
              <a:gd name="connsiteX0" fmla="*/ 378893 w 1562545"/>
              <a:gd name="connsiteY0" fmla="*/ 1290750 h 3491489"/>
              <a:gd name="connsiteX1" fmla="*/ 43850 w 1562545"/>
              <a:gd name="connsiteY1" fmla="*/ 9147 h 3491489"/>
              <a:gd name="connsiteX2" fmla="*/ 1562545 w 1562545"/>
              <a:gd name="connsiteY2" fmla="*/ 1747950 h 3491489"/>
              <a:gd name="connsiteX3" fmla="*/ 43850 w 1562545"/>
              <a:gd name="connsiteY3" fmla="*/ 3486753 h 3491489"/>
              <a:gd name="connsiteX4" fmla="*/ 378893 w 1562545"/>
              <a:gd name="connsiteY4" fmla="*/ 1290750 h 3491489"/>
              <a:gd name="connsiteX0" fmla="*/ 1901499 w 3085151"/>
              <a:gd name="connsiteY0" fmla="*/ 1367334 h 3568073"/>
              <a:gd name="connsiteX1" fmla="*/ 2037 w 3085151"/>
              <a:gd name="connsiteY1" fmla="*/ 379563 h 3568073"/>
              <a:gd name="connsiteX2" fmla="*/ 1566456 w 3085151"/>
              <a:gd name="connsiteY2" fmla="*/ 85731 h 3568073"/>
              <a:gd name="connsiteX3" fmla="*/ 3085151 w 3085151"/>
              <a:gd name="connsiteY3" fmla="*/ 1824534 h 3568073"/>
              <a:gd name="connsiteX4" fmla="*/ 1566456 w 3085151"/>
              <a:gd name="connsiteY4" fmla="*/ 3563337 h 3568073"/>
              <a:gd name="connsiteX5" fmla="*/ 1901499 w 3085151"/>
              <a:gd name="connsiteY5" fmla="*/ 1367334 h 3568073"/>
              <a:gd name="connsiteX0" fmla="*/ 1972206 w 3155858"/>
              <a:gd name="connsiteY0" fmla="*/ 1354084 h 3554823"/>
              <a:gd name="connsiteX1" fmla="*/ 297187 w 3155858"/>
              <a:gd name="connsiteY1" fmla="*/ 1014706 h 3554823"/>
              <a:gd name="connsiteX2" fmla="*/ 72744 w 3155858"/>
              <a:gd name="connsiteY2" fmla="*/ 366313 h 3554823"/>
              <a:gd name="connsiteX3" fmla="*/ 1637163 w 3155858"/>
              <a:gd name="connsiteY3" fmla="*/ 72481 h 3554823"/>
              <a:gd name="connsiteX4" fmla="*/ 3155858 w 3155858"/>
              <a:gd name="connsiteY4" fmla="*/ 1811284 h 3554823"/>
              <a:gd name="connsiteX5" fmla="*/ 1637163 w 3155858"/>
              <a:gd name="connsiteY5" fmla="*/ 3550087 h 3554823"/>
              <a:gd name="connsiteX6" fmla="*/ 1972206 w 3155858"/>
              <a:gd name="connsiteY6" fmla="*/ 1354084 h 3554823"/>
              <a:gd name="connsiteX0" fmla="*/ 1972206 w 3219328"/>
              <a:gd name="connsiteY0" fmla="*/ 1354084 h 3738944"/>
              <a:gd name="connsiteX1" fmla="*/ 297187 w 3219328"/>
              <a:gd name="connsiteY1" fmla="*/ 1014706 h 3738944"/>
              <a:gd name="connsiteX2" fmla="*/ 72744 w 3219328"/>
              <a:gd name="connsiteY2" fmla="*/ 366313 h 3738944"/>
              <a:gd name="connsiteX3" fmla="*/ 1637163 w 3219328"/>
              <a:gd name="connsiteY3" fmla="*/ 72481 h 3738944"/>
              <a:gd name="connsiteX4" fmla="*/ 3155858 w 3219328"/>
              <a:gd name="connsiteY4" fmla="*/ 1811284 h 3738944"/>
              <a:gd name="connsiteX5" fmla="*/ 2840882 w 3219328"/>
              <a:gd name="connsiteY5" fmla="*/ 3425397 h 3738944"/>
              <a:gd name="connsiteX6" fmla="*/ 1637163 w 3219328"/>
              <a:gd name="connsiteY6" fmla="*/ 3550087 h 3738944"/>
              <a:gd name="connsiteX7" fmla="*/ 1972206 w 3219328"/>
              <a:gd name="connsiteY7" fmla="*/ 1354084 h 3738944"/>
              <a:gd name="connsiteX0" fmla="*/ 1972206 w 3218868"/>
              <a:gd name="connsiteY0" fmla="*/ 1293701 h 3678561"/>
              <a:gd name="connsiteX1" fmla="*/ 297187 w 3218868"/>
              <a:gd name="connsiteY1" fmla="*/ 954323 h 3678561"/>
              <a:gd name="connsiteX2" fmla="*/ 72744 w 3218868"/>
              <a:gd name="connsiteY2" fmla="*/ 305930 h 3678561"/>
              <a:gd name="connsiteX3" fmla="*/ 1637163 w 3218868"/>
              <a:gd name="connsiteY3" fmla="*/ 12098 h 3678561"/>
              <a:gd name="connsiteX4" fmla="*/ 3098577 w 3218868"/>
              <a:gd name="connsiteY4" fmla="*/ 729878 h 3678561"/>
              <a:gd name="connsiteX5" fmla="*/ 3155858 w 3218868"/>
              <a:gd name="connsiteY5" fmla="*/ 1750901 h 3678561"/>
              <a:gd name="connsiteX6" fmla="*/ 2840882 w 3218868"/>
              <a:gd name="connsiteY6" fmla="*/ 3365014 h 3678561"/>
              <a:gd name="connsiteX7" fmla="*/ 1637163 w 3218868"/>
              <a:gd name="connsiteY7" fmla="*/ 3489704 h 3678561"/>
              <a:gd name="connsiteX8" fmla="*/ 1972206 w 3218868"/>
              <a:gd name="connsiteY8" fmla="*/ 1293701 h 3678561"/>
              <a:gd name="connsiteX0" fmla="*/ 1972206 w 3391136"/>
              <a:gd name="connsiteY0" fmla="*/ 1293701 h 3678561"/>
              <a:gd name="connsiteX1" fmla="*/ 297187 w 3391136"/>
              <a:gd name="connsiteY1" fmla="*/ 954323 h 3678561"/>
              <a:gd name="connsiteX2" fmla="*/ 72744 w 3391136"/>
              <a:gd name="connsiteY2" fmla="*/ 305930 h 3678561"/>
              <a:gd name="connsiteX3" fmla="*/ 1637163 w 3391136"/>
              <a:gd name="connsiteY3" fmla="*/ 12098 h 3678561"/>
              <a:gd name="connsiteX4" fmla="*/ 3098577 w 3391136"/>
              <a:gd name="connsiteY4" fmla="*/ 729878 h 3678561"/>
              <a:gd name="connsiteX5" fmla="*/ 3388614 w 3391136"/>
              <a:gd name="connsiteY5" fmla="*/ 1734275 h 3678561"/>
              <a:gd name="connsiteX6" fmla="*/ 2840882 w 3391136"/>
              <a:gd name="connsiteY6" fmla="*/ 3365014 h 3678561"/>
              <a:gd name="connsiteX7" fmla="*/ 1637163 w 3391136"/>
              <a:gd name="connsiteY7" fmla="*/ 3489704 h 3678561"/>
              <a:gd name="connsiteX8" fmla="*/ 1972206 w 3391136"/>
              <a:gd name="connsiteY8" fmla="*/ 1293701 h 367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136" h="3678561">
                <a:moveTo>
                  <a:pt x="1972206" y="1293701"/>
                </a:moveTo>
                <a:cubicBezTo>
                  <a:pt x="1748877" y="871138"/>
                  <a:pt x="613764" y="1118951"/>
                  <a:pt x="297187" y="954323"/>
                </a:cubicBezTo>
                <a:cubicBezTo>
                  <a:pt x="-19390" y="789695"/>
                  <a:pt x="-63302" y="413091"/>
                  <a:pt x="72744" y="305930"/>
                </a:cubicBezTo>
                <a:cubicBezTo>
                  <a:pt x="208790" y="198769"/>
                  <a:pt x="1132858" y="-58560"/>
                  <a:pt x="1637163" y="12098"/>
                </a:cubicBezTo>
                <a:cubicBezTo>
                  <a:pt x="2141469" y="82756"/>
                  <a:pt x="2845461" y="440078"/>
                  <a:pt x="3098577" y="729878"/>
                </a:cubicBezTo>
                <a:cubicBezTo>
                  <a:pt x="3351693" y="1019678"/>
                  <a:pt x="3353978" y="1326951"/>
                  <a:pt x="3388614" y="1734275"/>
                </a:cubicBezTo>
                <a:cubicBezTo>
                  <a:pt x="3423250" y="2141599"/>
                  <a:pt x="3093998" y="3075214"/>
                  <a:pt x="2840882" y="3365014"/>
                </a:cubicBezTo>
                <a:cubicBezTo>
                  <a:pt x="2587766" y="3654814"/>
                  <a:pt x="1781942" y="3834923"/>
                  <a:pt x="1637163" y="3489704"/>
                </a:cubicBezTo>
                <a:cubicBezTo>
                  <a:pt x="1492384" y="3144485"/>
                  <a:pt x="2195535" y="1716264"/>
                  <a:pt x="1972206" y="1293701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33204" y="43445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60189" y="286825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2785" y="33368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860562" y="5663374"/>
            <a:ext cx="907806" cy="78030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>
            <a:off x="6235195" y="6271425"/>
            <a:ext cx="1758312" cy="57984"/>
          </a:xfrm>
          <a:prstGeom prst="curvedConnector4">
            <a:avLst>
              <a:gd name="adj1" fmla="val 46219"/>
              <a:gd name="adj2" fmla="val 4942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50534" y="6086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19" name="Oval 39"/>
          <p:cNvSpPr/>
          <p:nvPr/>
        </p:nvSpPr>
        <p:spPr>
          <a:xfrm>
            <a:off x="4220394" y="3270902"/>
            <a:ext cx="2995422" cy="3000523"/>
          </a:xfrm>
          <a:custGeom>
            <a:avLst/>
            <a:gdLst>
              <a:gd name="connsiteX0" fmla="*/ 0 w 1289797"/>
              <a:gd name="connsiteY0" fmla="*/ 539587 h 1079174"/>
              <a:gd name="connsiteX1" fmla="*/ 644899 w 1289797"/>
              <a:gd name="connsiteY1" fmla="*/ 0 h 1079174"/>
              <a:gd name="connsiteX2" fmla="*/ 1289798 w 1289797"/>
              <a:gd name="connsiteY2" fmla="*/ 539587 h 1079174"/>
              <a:gd name="connsiteX3" fmla="*/ 644899 w 1289797"/>
              <a:gd name="connsiteY3" fmla="*/ 1079174 h 1079174"/>
              <a:gd name="connsiteX4" fmla="*/ 0 w 1289797"/>
              <a:gd name="connsiteY4" fmla="*/ 539587 h 1079174"/>
              <a:gd name="connsiteX0" fmla="*/ 0 w 1771936"/>
              <a:gd name="connsiteY0" fmla="*/ 545237 h 1087163"/>
              <a:gd name="connsiteX1" fmla="*/ 644899 w 1771936"/>
              <a:gd name="connsiteY1" fmla="*/ 5650 h 1087163"/>
              <a:gd name="connsiteX2" fmla="*/ 1771936 w 1771936"/>
              <a:gd name="connsiteY2" fmla="*/ 362357 h 1087163"/>
              <a:gd name="connsiteX3" fmla="*/ 644899 w 1771936"/>
              <a:gd name="connsiteY3" fmla="*/ 1084824 h 1087163"/>
              <a:gd name="connsiteX4" fmla="*/ 0 w 1771936"/>
              <a:gd name="connsiteY4" fmla="*/ 545237 h 1087163"/>
              <a:gd name="connsiteX0" fmla="*/ 0 w 1791143"/>
              <a:gd name="connsiteY0" fmla="*/ 542153 h 1994879"/>
              <a:gd name="connsiteX1" fmla="*/ 644899 w 1791143"/>
              <a:gd name="connsiteY1" fmla="*/ 2566 h 1994879"/>
              <a:gd name="connsiteX2" fmla="*/ 1771936 w 1791143"/>
              <a:gd name="connsiteY2" fmla="*/ 359273 h 1994879"/>
              <a:gd name="connsiteX3" fmla="*/ 1361382 w 1791143"/>
              <a:gd name="connsiteY3" fmla="*/ 1982347 h 1994879"/>
              <a:gd name="connsiteX4" fmla="*/ 644899 w 1791143"/>
              <a:gd name="connsiteY4" fmla="*/ 1081740 h 1994879"/>
              <a:gd name="connsiteX5" fmla="*/ 0 w 1791143"/>
              <a:gd name="connsiteY5" fmla="*/ 542153 h 1994879"/>
              <a:gd name="connsiteX0" fmla="*/ 0 w 1789337"/>
              <a:gd name="connsiteY0" fmla="*/ 542153 h 2107109"/>
              <a:gd name="connsiteX1" fmla="*/ 644899 w 1789337"/>
              <a:gd name="connsiteY1" fmla="*/ 2566 h 2107109"/>
              <a:gd name="connsiteX2" fmla="*/ 1771936 w 1789337"/>
              <a:gd name="connsiteY2" fmla="*/ 359273 h 2107109"/>
              <a:gd name="connsiteX3" fmla="*/ 1361382 w 1789337"/>
              <a:gd name="connsiteY3" fmla="*/ 1982347 h 2107109"/>
              <a:gd name="connsiteX4" fmla="*/ 771179 w 1789337"/>
              <a:gd name="connsiteY4" fmla="*/ 1982347 h 2107109"/>
              <a:gd name="connsiteX5" fmla="*/ 644899 w 1789337"/>
              <a:gd name="connsiteY5" fmla="*/ 1081740 h 2107109"/>
              <a:gd name="connsiteX6" fmla="*/ 0 w 1789337"/>
              <a:gd name="connsiteY6" fmla="*/ 542153 h 2107109"/>
              <a:gd name="connsiteX0" fmla="*/ 0 w 1773340"/>
              <a:gd name="connsiteY0" fmla="*/ 599714 h 2164670"/>
              <a:gd name="connsiteX1" fmla="*/ 644899 w 1773340"/>
              <a:gd name="connsiteY1" fmla="*/ 60127 h 2164670"/>
              <a:gd name="connsiteX2" fmla="*/ 1361382 w 1773340"/>
              <a:gd name="connsiteY2" fmla="*/ 53166 h 2164670"/>
              <a:gd name="connsiteX3" fmla="*/ 1771936 w 1773340"/>
              <a:gd name="connsiteY3" fmla="*/ 416834 h 2164670"/>
              <a:gd name="connsiteX4" fmla="*/ 1361382 w 1773340"/>
              <a:gd name="connsiteY4" fmla="*/ 2039908 h 2164670"/>
              <a:gd name="connsiteX5" fmla="*/ 771179 w 1773340"/>
              <a:gd name="connsiteY5" fmla="*/ 2039908 h 2164670"/>
              <a:gd name="connsiteX6" fmla="*/ 644899 w 1773340"/>
              <a:gd name="connsiteY6" fmla="*/ 1139301 h 2164670"/>
              <a:gd name="connsiteX7" fmla="*/ 0 w 1773340"/>
              <a:gd name="connsiteY7" fmla="*/ 599714 h 2164670"/>
              <a:gd name="connsiteX0" fmla="*/ 0 w 1773340"/>
              <a:gd name="connsiteY0" fmla="*/ 591445 h 2156401"/>
              <a:gd name="connsiteX1" fmla="*/ 644899 w 1773340"/>
              <a:gd name="connsiteY1" fmla="*/ 51858 h 2156401"/>
              <a:gd name="connsiteX2" fmla="*/ 1361382 w 1773340"/>
              <a:gd name="connsiteY2" fmla="*/ 44897 h 2156401"/>
              <a:gd name="connsiteX3" fmla="*/ 1771936 w 1773340"/>
              <a:gd name="connsiteY3" fmla="*/ 408565 h 2156401"/>
              <a:gd name="connsiteX4" fmla="*/ 1361382 w 1773340"/>
              <a:gd name="connsiteY4" fmla="*/ 2031639 h 2156401"/>
              <a:gd name="connsiteX5" fmla="*/ 771179 w 1773340"/>
              <a:gd name="connsiteY5" fmla="*/ 2031639 h 2156401"/>
              <a:gd name="connsiteX6" fmla="*/ 644899 w 1773340"/>
              <a:gd name="connsiteY6" fmla="*/ 1131032 h 2156401"/>
              <a:gd name="connsiteX7" fmla="*/ 0 w 1773340"/>
              <a:gd name="connsiteY7" fmla="*/ 591445 h 2156401"/>
              <a:gd name="connsiteX0" fmla="*/ 0 w 3236562"/>
              <a:gd name="connsiteY0" fmla="*/ 591445 h 2201283"/>
              <a:gd name="connsiteX1" fmla="*/ 644899 w 3236562"/>
              <a:gd name="connsiteY1" fmla="*/ 51858 h 2201283"/>
              <a:gd name="connsiteX2" fmla="*/ 1361382 w 3236562"/>
              <a:gd name="connsiteY2" fmla="*/ 44897 h 2201283"/>
              <a:gd name="connsiteX3" fmla="*/ 3236349 w 3236562"/>
              <a:gd name="connsiteY3" fmla="*/ 282704 h 2201283"/>
              <a:gd name="connsiteX4" fmla="*/ 1361382 w 3236562"/>
              <a:gd name="connsiteY4" fmla="*/ 2031639 h 2201283"/>
              <a:gd name="connsiteX5" fmla="*/ 771179 w 3236562"/>
              <a:gd name="connsiteY5" fmla="*/ 2031639 h 2201283"/>
              <a:gd name="connsiteX6" fmla="*/ 644899 w 3236562"/>
              <a:gd name="connsiteY6" fmla="*/ 1131032 h 2201283"/>
              <a:gd name="connsiteX7" fmla="*/ 0 w 3236562"/>
              <a:gd name="connsiteY7" fmla="*/ 591445 h 2201283"/>
              <a:gd name="connsiteX0" fmla="*/ 0 w 3273786"/>
              <a:gd name="connsiteY0" fmla="*/ 591445 h 2141673"/>
              <a:gd name="connsiteX1" fmla="*/ 644899 w 3273786"/>
              <a:gd name="connsiteY1" fmla="*/ 51858 h 2141673"/>
              <a:gd name="connsiteX2" fmla="*/ 1361382 w 3273786"/>
              <a:gd name="connsiteY2" fmla="*/ 44897 h 2141673"/>
              <a:gd name="connsiteX3" fmla="*/ 3236349 w 3273786"/>
              <a:gd name="connsiteY3" fmla="*/ 282704 h 2141673"/>
              <a:gd name="connsiteX4" fmla="*/ 2471133 w 3273786"/>
              <a:gd name="connsiteY4" fmla="*/ 1917219 h 2141673"/>
              <a:gd name="connsiteX5" fmla="*/ 771179 w 3273786"/>
              <a:gd name="connsiteY5" fmla="*/ 2031639 h 2141673"/>
              <a:gd name="connsiteX6" fmla="*/ 644899 w 3273786"/>
              <a:gd name="connsiteY6" fmla="*/ 1131032 h 2141673"/>
              <a:gd name="connsiteX7" fmla="*/ 0 w 3273786"/>
              <a:gd name="connsiteY7" fmla="*/ 591445 h 2141673"/>
              <a:gd name="connsiteX0" fmla="*/ 0 w 2847762"/>
              <a:gd name="connsiteY0" fmla="*/ 1119785 h 2715066"/>
              <a:gd name="connsiteX1" fmla="*/ 644899 w 2847762"/>
              <a:gd name="connsiteY1" fmla="*/ 580198 h 2715066"/>
              <a:gd name="connsiteX2" fmla="*/ 1361382 w 2847762"/>
              <a:gd name="connsiteY2" fmla="*/ 573237 h 2715066"/>
              <a:gd name="connsiteX3" fmla="*/ 2767279 w 2847762"/>
              <a:gd name="connsiteY3" fmla="*/ 67319 h 2715066"/>
              <a:gd name="connsiteX4" fmla="*/ 2471133 w 2847762"/>
              <a:gd name="connsiteY4" fmla="*/ 2445559 h 2715066"/>
              <a:gd name="connsiteX5" fmla="*/ 771179 w 2847762"/>
              <a:gd name="connsiteY5" fmla="*/ 2559979 h 2715066"/>
              <a:gd name="connsiteX6" fmla="*/ 644899 w 2847762"/>
              <a:gd name="connsiteY6" fmla="*/ 1659372 h 2715066"/>
              <a:gd name="connsiteX7" fmla="*/ 0 w 2847762"/>
              <a:gd name="connsiteY7" fmla="*/ 1119785 h 2715066"/>
              <a:gd name="connsiteX0" fmla="*/ 0 w 2830267"/>
              <a:gd name="connsiteY0" fmla="*/ 1141065 h 3000523"/>
              <a:gd name="connsiteX1" fmla="*/ 644899 w 2830267"/>
              <a:gd name="connsiteY1" fmla="*/ 601478 h 3000523"/>
              <a:gd name="connsiteX2" fmla="*/ 1361382 w 2830267"/>
              <a:gd name="connsiteY2" fmla="*/ 594517 h 3000523"/>
              <a:gd name="connsiteX3" fmla="*/ 2767279 w 2830267"/>
              <a:gd name="connsiteY3" fmla="*/ 88599 h 3000523"/>
              <a:gd name="connsiteX4" fmla="*/ 2402488 w 2830267"/>
              <a:gd name="connsiteY4" fmla="*/ 2844423 h 3000523"/>
              <a:gd name="connsiteX5" fmla="*/ 771179 w 2830267"/>
              <a:gd name="connsiteY5" fmla="*/ 2581259 h 3000523"/>
              <a:gd name="connsiteX6" fmla="*/ 644899 w 2830267"/>
              <a:gd name="connsiteY6" fmla="*/ 1680652 h 3000523"/>
              <a:gd name="connsiteX7" fmla="*/ 0 w 2830267"/>
              <a:gd name="connsiteY7" fmla="*/ 1141065 h 3000523"/>
              <a:gd name="connsiteX0" fmla="*/ 0 w 2995422"/>
              <a:gd name="connsiteY0" fmla="*/ 1141065 h 3000523"/>
              <a:gd name="connsiteX1" fmla="*/ 644899 w 2995422"/>
              <a:gd name="connsiteY1" fmla="*/ 601478 h 3000523"/>
              <a:gd name="connsiteX2" fmla="*/ 1361382 w 2995422"/>
              <a:gd name="connsiteY2" fmla="*/ 594517 h 3000523"/>
              <a:gd name="connsiteX3" fmla="*/ 2950330 w 2995422"/>
              <a:gd name="connsiteY3" fmla="*/ 88599 h 3000523"/>
              <a:gd name="connsiteX4" fmla="*/ 2402488 w 2995422"/>
              <a:gd name="connsiteY4" fmla="*/ 2844423 h 3000523"/>
              <a:gd name="connsiteX5" fmla="*/ 771179 w 2995422"/>
              <a:gd name="connsiteY5" fmla="*/ 2581259 h 3000523"/>
              <a:gd name="connsiteX6" fmla="*/ 644899 w 2995422"/>
              <a:gd name="connsiteY6" fmla="*/ 1680652 h 3000523"/>
              <a:gd name="connsiteX7" fmla="*/ 0 w 2995422"/>
              <a:gd name="connsiteY7" fmla="*/ 1141065 h 300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5422" h="3000523">
                <a:moveTo>
                  <a:pt x="0" y="1141065"/>
                </a:moveTo>
                <a:cubicBezTo>
                  <a:pt x="0" y="843059"/>
                  <a:pt x="418002" y="692569"/>
                  <a:pt x="644899" y="601478"/>
                </a:cubicBezTo>
                <a:cubicBezTo>
                  <a:pt x="871796" y="510387"/>
                  <a:pt x="1173543" y="560004"/>
                  <a:pt x="1361382" y="594517"/>
                </a:cubicBezTo>
                <a:cubicBezTo>
                  <a:pt x="1549221" y="653968"/>
                  <a:pt x="2776812" y="-286385"/>
                  <a:pt x="2950330" y="88599"/>
                </a:cubicBezTo>
                <a:cubicBezTo>
                  <a:pt x="3123848" y="463583"/>
                  <a:pt x="2765680" y="2428980"/>
                  <a:pt x="2402488" y="2844423"/>
                </a:cubicBezTo>
                <a:cubicBezTo>
                  <a:pt x="2039296" y="3259866"/>
                  <a:pt x="890593" y="2731360"/>
                  <a:pt x="771179" y="2581259"/>
                </a:cubicBezTo>
                <a:cubicBezTo>
                  <a:pt x="651765" y="2431158"/>
                  <a:pt x="773429" y="1920684"/>
                  <a:pt x="644899" y="1680652"/>
                </a:cubicBezTo>
                <a:cubicBezTo>
                  <a:pt x="516369" y="1440620"/>
                  <a:pt x="0" y="1439071"/>
                  <a:pt x="0" y="1141065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51861" y="2591888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cxnSp>
        <p:nvCxnSpPr>
          <p:cNvPr id="36" name="Curved Connector 35"/>
          <p:cNvCxnSpPr>
            <a:endCxn id="45" idx="0"/>
          </p:cNvCxnSpPr>
          <p:nvPr/>
        </p:nvCxnSpPr>
        <p:spPr>
          <a:xfrm>
            <a:off x="7639396" y="5262174"/>
            <a:ext cx="675069" cy="4012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78824" y="49961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5212" y="2591888"/>
            <a:ext cx="2882705" cy="207360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49213" y="2498440"/>
            <a:ext cx="3391136" cy="3678561"/>
          </a:xfrm>
          <a:custGeom>
            <a:avLst/>
            <a:gdLst>
              <a:gd name="connsiteX0" fmla="*/ 0 w 3037390"/>
              <a:gd name="connsiteY0" fmla="*/ 1738803 h 3477606"/>
              <a:gd name="connsiteX1" fmla="*/ 1518695 w 3037390"/>
              <a:gd name="connsiteY1" fmla="*/ 0 h 3477606"/>
              <a:gd name="connsiteX2" fmla="*/ 3037390 w 3037390"/>
              <a:gd name="connsiteY2" fmla="*/ 1738803 h 3477606"/>
              <a:gd name="connsiteX3" fmla="*/ 1518695 w 3037390"/>
              <a:gd name="connsiteY3" fmla="*/ 3477606 h 3477606"/>
              <a:gd name="connsiteX4" fmla="*/ 0 w 3037390"/>
              <a:gd name="connsiteY4" fmla="*/ 1738803 h 3477606"/>
              <a:gd name="connsiteX0" fmla="*/ 378893 w 1562545"/>
              <a:gd name="connsiteY0" fmla="*/ 1290750 h 3491489"/>
              <a:gd name="connsiteX1" fmla="*/ 43850 w 1562545"/>
              <a:gd name="connsiteY1" fmla="*/ 9147 h 3491489"/>
              <a:gd name="connsiteX2" fmla="*/ 1562545 w 1562545"/>
              <a:gd name="connsiteY2" fmla="*/ 1747950 h 3491489"/>
              <a:gd name="connsiteX3" fmla="*/ 43850 w 1562545"/>
              <a:gd name="connsiteY3" fmla="*/ 3486753 h 3491489"/>
              <a:gd name="connsiteX4" fmla="*/ 378893 w 1562545"/>
              <a:gd name="connsiteY4" fmla="*/ 1290750 h 3491489"/>
              <a:gd name="connsiteX0" fmla="*/ 1901499 w 3085151"/>
              <a:gd name="connsiteY0" fmla="*/ 1367334 h 3568073"/>
              <a:gd name="connsiteX1" fmla="*/ 2037 w 3085151"/>
              <a:gd name="connsiteY1" fmla="*/ 379563 h 3568073"/>
              <a:gd name="connsiteX2" fmla="*/ 1566456 w 3085151"/>
              <a:gd name="connsiteY2" fmla="*/ 85731 h 3568073"/>
              <a:gd name="connsiteX3" fmla="*/ 3085151 w 3085151"/>
              <a:gd name="connsiteY3" fmla="*/ 1824534 h 3568073"/>
              <a:gd name="connsiteX4" fmla="*/ 1566456 w 3085151"/>
              <a:gd name="connsiteY4" fmla="*/ 3563337 h 3568073"/>
              <a:gd name="connsiteX5" fmla="*/ 1901499 w 3085151"/>
              <a:gd name="connsiteY5" fmla="*/ 1367334 h 3568073"/>
              <a:gd name="connsiteX0" fmla="*/ 1972206 w 3155858"/>
              <a:gd name="connsiteY0" fmla="*/ 1354084 h 3554823"/>
              <a:gd name="connsiteX1" fmla="*/ 297187 w 3155858"/>
              <a:gd name="connsiteY1" fmla="*/ 1014706 h 3554823"/>
              <a:gd name="connsiteX2" fmla="*/ 72744 w 3155858"/>
              <a:gd name="connsiteY2" fmla="*/ 366313 h 3554823"/>
              <a:gd name="connsiteX3" fmla="*/ 1637163 w 3155858"/>
              <a:gd name="connsiteY3" fmla="*/ 72481 h 3554823"/>
              <a:gd name="connsiteX4" fmla="*/ 3155858 w 3155858"/>
              <a:gd name="connsiteY4" fmla="*/ 1811284 h 3554823"/>
              <a:gd name="connsiteX5" fmla="*/ 1637163 w 3155858"/>
              <a:gd name="connsiteY5" fmla="*/ 3550087 h 3554823"/>
              <a:gd name="connsiteX6" fmla="*/ 1972206 w 3155858"/>
              <a:gd name="connsiteY6" fmla="*/ 1354084 h 3554823"/>
              <a:gd name="connsiteX0" fmla="*/ 1972206 w 3219328"/>
              <a:gd name="connsiteY0" fmla="*/ 1354084 h 3738944"/>
              <a:gd name="connsiteX1" fmla="*/ 297187 w 3219328"/>
              <a:gd name="connsiteY1" fmla="*/ 1014706 h 3738944"/>
              <a:gd name="connsiteX2" fmla="*/ 72744 w 3219328"/>
              <a:gd name="connsiteY2" fmla="*/ 366313 h 3738944"/>
              <a:gd name="connsiteX3" fmla="*/ 1637163 w 3219328"/>
              <a:gd name="connsiteY3" fmla="*/ 72481 h 3738944"/>
              <a:gd name="connsiteX4" fmla="*/ 3155858 w 3219328"/>
              <a:gd name="connsiteY4" fmla="*/ 1811284 h 3738944"/>
              <a:gd name="connsiteX5" fmla="*/ 2840882 w 3219328"/>
              <a:gd name="connsiteY5" fmla="*/ 3425397 h 3738944"/>
              <a:gd name="connsiteX6" fmla="*/ 1637163 w 3219328"/>
              <a:gd name="connsiteY6" fmla="*/ 3550087 h 3738944"/>
              <a:gd name="connsiteX7" fmla="*/ 1972206 w 3219328"/>
              <a:gd name="connsiteY7" fmla="*/ 1354084 h 3738944"/>
              <a:gd name="connsiteX0" fmla="*/ 1972206 w 3218868"/>
              <a:gd name="connsiteY0" fmla="*/ 1293701 h 3678561"/>
              <a:gd name="connsiteX1" fmla="*/ 297187 w 3218868"/>
              <a:gd name="connsiteY1" fmla="*/ 954323 h 3678561"/>
              <a:gd name="connsiteX2" fmla="*/ 72744 w 3218868"/>
              <a:gd name="connsiteY2" fmla="*/ 305930 h 3678561"/>
              <a:gd name="connsiteX3" fmla="*/ 1637163 w 3218868"/>
              <a:gd name="connsiteY3" fmla="*/ 12098 h 3678561"/>
              <a:gd name="connsiteX4" fmla="*/ 3098577 w 3218868"/>
              <a:gd name="connsiteY4" fmla="*/ 729878 h 3678561"/>
              <a:gd name="connsiteX5" fmla="*/ 3155858 w 3218868"/>
              <a:gd name="connsiteY5" fmla="*/ 1750901 h 3678561"/>
              <a:gd name="connsiteX6" fmla="*/ 2840882 w 3218868"/>
              <a:gd name="connsiteY6" fmla="*/ 3365014 h 3678561"/>
              <a:gd name="connsiteX7" fmla="*/ 1637163 w 3218868"/>
              <a:gd name="connsiteY7" fmla="*/ 3489704 h 3678561"/>
              <a:gd name="connsiteX8" fmla="*/ 1972206 w 3218868"/>
              <a:gd name="connsiteY8" fmla="*/ 1293701 h 3678561"/>
              <a:gd name="connsiteX0" fmla="*/ 1972206 w 3391136"/>
              <a:gd name="connsiteY0" fmla="*/ 1293701 h 3678561"/>
              <a:gd name="connsiteX1" fmla="*/ 297187 w 3391136"/>
              <a:gd name="connsiteY1" fmla="*/ 954323 h 3678561"/>
              <a:gd name="connsiteX2" fmla="*/ 72744 w 3391136"/>
              <a:gd name="connsiteY2" fmla="*/ 305930 h 3678561"/>
              <a:gd name="connsiteX3" fmla="*/ 1637163 w 3391136"/>
              <a:gd name="connsiteY3" fmla="*/ 12098 h 3678561"/>
              <a:gd name="connsiteX4" fmla="*/ 3098577 w 3391136"/>
              <a:gd name="connsiteY4" fmla="*/ 729878 h 3678561"/>
              <a:gd name="connsiteX5" fmla="*/ 3388614 w 3391136"/>
              <a:gd name="connsiteY5" fmla="*/ 1734275 h 3678561"/>
              <a:gd name="connsiteX6" fmla="*/ 2840882 w 3391136"/>
              <a:gd name="connsiteY6" fmla="*/ 3365014 h 3678561"/>
              <a:gd name="connsiteX7" fmla="*/ 1637163 w 3391136"/>
              <a:gd name="connsiteY7" fmla="*/ 3489704 h 3678561"/>
              <a:gd name="connsiteX8" fmla="*/ 1972206 w 3391136"/>
              <a:gd name="connsiteY8" fmla="*/ 1293701 h 367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136" h="3678561">
                <a:moveTo>
                  <a:pt x="1972206" y="1293701"/>
                </a:moveTo>
                <a:cubicBezTo>
                  <a:pt x="1748877" y="871138"/>
                  <a:pt x="613764" y="1118951"/>
                  <a:pt x="297187" y="954323"/>
                </a:cubicBezTo>
                <a:cubicBezTo>
                  <a:pt x="-19390" y="789695"/>
                  <a:pt x="-63302" y="413091"/>
                  <a:pt x="72744" y="305930"/>
                </a:cubicBezTo>
                <a:cubicBezTo>
                  <a:pt x="208790" y="198769"/>
                  <a:pt x="1132858" y="-58560"/>
                  <a:pt x="1637163" y="12098"/>
                </a:cubicBezTo>
                <a:cubicBezTo>
                  <a:pt x="2141469" y="82756"/>
                  <a:pt x="2845461" y="440078"/>
                  <a:pt x="3098577" y="729878"/>
                </a:cubicBezTo>
                <a:cubicBezTo>
                  <a:pt x="3351693" y="1019678"/>
                  <a:pt x="3353978" y="1326951"/>
                  <a:pt x="3388614" y="1734275"/>
                </a:cubicBezTo>
                <a:cubicBezTo>
                  <a:pt x="3423250" y="2141599"/>
                  <a:pt x="3093998" y="3075214"/>
                  <a:pt x="2840882" y="3365014"/>
                </a:cubicBezTo>
                <a:cubicBezTo>
                  <a:pt x="2587766" y="3654814"/>
                  <a:pt x="1781942" y="3834923"/>
                  <a:pt x="1637163" y="3489704"/>
                </a:cubicBezTo>
                <a:cubicBezTo>
                  <a:pt x="1492384" y="3144485"/>
                  <a:pt x="2195535" y="1716264"/>
                  <a:pt x="1972206" y="1293701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33204" y="43445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07672" y="35892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2785" y="33368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860562" y="5663374"/>
            <a:ext cx="907806" cy="78030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305335" y="1173397"/>
            <a:ext cx="2261062" cy="1670876"/>
          </a:xfrm>
          <a:prstGeom prst="wedgeRoundRectCallout">
            <a:avLst>
              <a:gd name="adj1" fmla="val 50148"/>
              <a:gd name="adj2" fmla="val 22727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Finally, make final any state including a final state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984444" y="5752765"/>
            <a:ext cx="675293" cy="62790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39"/>
          <p:cNvSpPr/>
          <p:nvPr/>
        </p:nvSpPr>
        <p:spPr>
          <a:xfrm>
            <a:off x="4220394" y="3270902"/>
            <a:ext cx="2995422" cy="3000523"/>
          </a:xfrm>
          <a:custGeom>
            <a:avLst/>
            <a:gdLst>
              <a:gd name="connsiteX0" fmla="*/ 0 w 1289797"/>
              <a:gd name="connsiteY0" fmla="*/ 539587 h 1079174"/>
              <a:gd name="connsiteX1" fmla="*/ 644899 w 1289797"/>
              <a:gd name="connsiteY1" fmla="*/ 0 h 1079174"/>
              <a:gd name="connsiteX2" fmla="*/ 1289798 w 1289797"/>
              <a:gd name="connsiteY2" fmla="*/ 539587 h 1079174"/>
              <a:gd name="connsiteX3" fmla="*/ 644899 w 1289797"/>
              <a:gd name="connsiteY3" fmla="*/ 1079174 h 1079174"/>
              <a:gd name="connsiteX4" fmla="*/ 0 w 1289797"/>
              <a:gd name="connsiteY4" fmla="*/ 539587 h 1079174"/>
              <a:gd name="connsiteX0" fmla="*/ 0 w 1771936"/>
              <a:gd name="connsiteY0" fmla="*/ 545237 h 1087163"/>
              <a:gd name="connsiteX1" fmla="*/ 644899 w 1771936"/>
              <a:gd name="connsiteY1" fmla="*/ 5650 h 1087163"/>
              <a:gd name="connsiteX2" fmla="*/ 1771936 w 1771936"/>
              <a:gd name="connsiteY2" fmla="*/ 362357 h 1087163"/>
              <a:gd name="connsiteX3" fmla="*/ 644899 w 1771936"/>
              <a:gd name="connsiteY3" fmla="*/ 1084824 h 1087163"/>
              <a:gd name="connsiteX4" fmla="*/ 0 w 1771936"/>
              <a:gd name="connsiteY4" fmla="*/ 545237 h 1087163"/>
              <a:gd name="connsiteX0" fmla="*/ 0 w 1791143"/>
              <a:gd name="connsiteY0" fmla="*/ 542153 h 1994879"/>
              <a:gd name="connsiteX1" fmla="*/ 644899 w 1791143"/>
              <a:gd name="connsiteY1" fmla="*/ 2566 h 1994879"/>
              <a:gd name="connsiteX2" fmla="*/ 1771936 w 1791143"/>
              <a:gd name="connsiteY2" fmla="*/ 359273 h 1994879"/>
              <a:gd name="connsiteX3" fmla="*/ 1361382 w 1791143"/>
              <a:gd name="connsiteY3" fmla="*/ 1982347 h 1994879"/>
              <a:gd name="connsiteX4" fmla="*/ 644899 w 1791143"/>
              <a:gd name="connsiteY4" fmla="*/ 1081740 h 1994879"/>
              <a:gd name="connsiteX5" fmla="*/ 0 w 1791143"/>
              <a:gd name="connsiteY5" fmla="*/ 542153 h 1994879"/>
              <a:gd name="connsiteX0" fmla="*/ 0 w 1789337"/>
              <a:gd name="connsiteY0" fmla="*/ 542153 h 2107109"/>
              <a:gd name="connsiteX1" fmla="*/ 644899 w 1789337"/>
              <a:gd name="connsiteY1" fmla="*/ 2566 h 2107109"/>
              <a:gd name="connsiteX2" fmla="*/ 1771936 w 1789337"/>
              <a:gd name="connsiteY2" fmla="*/ 359273 h 2107109"/>
              <a:gd name="connsiteX3" fmla="*/ 1361382 w 1789337"/>
              <a:gd name="connsiteY3" fmla="*/ 1982347 h 2107109"/>
              <a:gd name="connsiteX4" fmla="*/ 771179 w 1789337"/>
              <a:gd name="connsiteY4" fmla="*/ 1982347 h 2107109"/>
              <a:gd name="connsiteX5" fmla="*/ 644899 w 1789337"/>
              <a:gd name="connsiteY5" fmla="*/ 1081740 h 2107109"/>
              <a:gd name="connsiteX6" fmla="*/ 0 w 1789337"/>
              <a:gd name="connsiteY6" fmla="*/ 542153 h 2107109"/>
              <a:gd name="connsiteX0" fmla="*/ 0 w 1773340"/>
              <a:gd name="connsiteY0" fmla="*/ 599714 h 2164670"/>
              <a:gd name="connsiteX1" fmla="*/ 644899 w 1773340"/>
              <a:gd name="connsiteY1" fmla="*/ 60127 h 2164670"/>
              <a:gd name="connsiteX2" fmla="*/ 1361382 w 1773340"/>
              <a:gd name="connsiteY2" fmla="*/ 53166 h 2164670"/>
              <a:gd name="connsiteX3" fmla="*/ 1771936 w 1773340"/>
              <a:gd name="connsiteY3" fmla="*/ 416834 h 2164670"/>
              <a:gd name="connsiteX4" fmla="*/ 1361382 w 1773340"/>
              <a:gd name="connsiteY4" fmla="*/ 2039908 h 2164670"/>
              <a:gd name="connsiteX5" fmla="*/ 771179 w 1773340"/>
              <a:gd name="connsiteY5" fmla="*/ 2039908 h 2164670"/>
              <a:gd name="connsiteX6" fmla="*/ 644899 w 1773340"/>
              <a:gd name="connsiteY6" fmla="*/ 1139301 h 2164670"/>
              <a:gd name="connsiteX7" fmla="*/ 0 w 1773340"/>
              <a:gd name="connsiteY7" fmla="*/ 599714 h 2164670"/>
              <a:gd name="connsiteX0" fmla="*/ 0 w 1773340"/>
              <a:gd name="connsiteY0" fmla="*/ 591445 h 2156401"/>
              <a:gd name="connsiteX1" fmla="*/ 644899 w 1773340"/>
              <a:gd name="connsiteY1" fmla="*/ 51858 h 2156401"/>
              <a:gd name="connsiteX2" fmla="*/ 1361382 w 1773340"/>
              <a:gd name="connsiteY2" fmla="*/ 44897 h 2156401"/>
              <a:gd name="connsiteX3" fmla="*/ 1771936 w 1773340"/>
              <a:gd name="connsiteY3" fmla="*/ 408565 h 2156401"/>
              <a:gd name="connsiteX4" fmla="*/ 1361382 w 1773340"/>
              <a:gd name="connsiteY4" fmla="*/ 2031639 h 2156401"/>
              <a:gd name="connsiteX5" fmla="*/ 771179 w 1773340"/>
              <a:gd name="connsiteY5" fmla="*/ 2031639 h 2156401"/>
              <a:gd name="connsiteX6" fmla="*/ 644899 w 1773340"/>
              <a:gd name="connsiteY6" fmla="*/ 1131032 h 2156401"/>
              <a:gd name="connsiteX7" fmla="*/ 0 w 1773340"/>
              <a:gd name="connsiteY7" fmla="*/ 591445 h 2156401"/>
              <a:gd name="connsiteX0" fmla="*/ 0 w 3236562"/>
              <a:gd name="connsiteY0" fmla="*/ 591445 h 2201283"/>
              <a:gd name="connsiteX1" fmla="*/ 644899 w 3236562"/>
              <a:gd name="connsiteY1" fmla="*/ 51858 h 2201283"/>
              <a:gd name="connsiteX2" fmla="*/ 1361382 w 3236562"/>
              <a:gd name="connsiteY2" fmla="*/ 44897 h 2201283"/>
              <a:gd name="connsiteX3" fmla="*/ 3236349 w 3236562"/>
              <a:gd name="connsiteY3" fmla="*/ 282704 h 2201283"/>
              <a:gd name="connsiteX4" fmla="*/ 1361382 w 3236562"/>
              <a:gd name="connsiteY4" fmla="*/ 2031639 h 2201283"/>
              <a:gd name="connsiteX5" fmla="*/ 771179 w 3236562"/>
              <a:gd name="connsiteY5" fmla="*/ 2031639 h 2201283"/>
              <a:gd name="connsiteX6" fmla="*/ 644899 w 3236562"/>
              <a:gd name="connsiteY6" fmla="*/ 1131032 h 2201283"/>
              <a:gd name="connsiteX7" fmla="*/ 0 w 3236562"/>
              <a:gd name="connsiteY7" fmla="*/ 591445 h 2201283"/>
              <a:gd name="connsiteX0" fmla="*/ 0 w 3273786"/>
              <a:gd name="connsiteY0" fmla="*/ 591445 h 2141673"/>
              <a:gd name="connsiteX1" fmla="*/ 644899 w 3273786"/>
              <a:gd name="connsiteY1" fmla="*/ 51858 h 2141673"/>
              <a:gd name="connsiteX2" fmla="*/ 1361382 w 3273786"/>
              <a:gd name="connsiteY2" fmla="*/ 44897 h 2141673"/>
              <a:gd name="connsiteX3" fmla="*/ 3236349 w 3273786"/>
              <a:gd name="connsiteY3" fmla="*/ 282704 h 2141673"/>
              <a:gd name="connsiteX4" fmla="*/ 2471133 w 3273786"/>
              <a:gd name="connsiteY4" fmla="*/ 1917219 h 2141673"/>
              <a:gd name="connsiteX5" fmla="*/ 771179 w 3273786"/>
              <a:gd name="connsiteY5" fmla="*/ 2031639 h 2141673"/>
              <a:gd name="connsiteX6" fmla="*/ 644899 w 3273786"/>
              <a:gd name="connsiteY6" fmla="*/ 1131032 h 2141673"/>
              <a:gd name="connsiteX7" fmla="*/ 0 w 3273786"/>
              <a:gd name="connsiteY7" fmla="*/ 591445 h 2141673"/>
              <a:gd name="connsiteX0" fmla="*/ 0 w 2847762"/>
              <a:gd name="connsiteY0" fmla="*/ 1119785 h 2715066"/>
              <a:gd name="connsiteX1" fmla="*/ 644899 w 2847762"/>
              <a:gd name="connsiteY1" fmla="*/ 580198 h 2715066"/>
              <a:gd name="connsiteX2" fmla="*/ 1361382 w 2847762"/>
              <a:gd name="connsiteY2" fmla="*/ 573237 h 2715066"/>
              <a:gd name="connsiteX3" fmla="*/ 2767279 w 2847762"/>
              <a:gd name="connsiteY3" fmla="*/ 67319 h 2715066"/>
              <a:gd name="connsiteX4" fmla="*/ 2471133 w 2847762"/>
              <a:gd name="connsiteY4" fmla="*/ 2445559 h 2715066"/>
              <a:gd name="connsiteX5" fmla="*/ 771179 w 2847762"/>
              <a:gd name="connsiteY5" fmla="*/ 2559979 h 2715066"/>
              <a:gd name="connsiteX6" fmla="*/ 644899 w 2847762"/>
              <a:gd name="connsiteY6" fmla="*/ 1659372 h 2715066"/>
              <a:gd name="connsiteX7" fmla="*/ 0 w 2847762"/>
              <a:gd name="connsiteY7" fmla="*/ 1119785 h 2715066"/>
              <a:gd name="connsiteX0" fmla="*/ 0 w 2830267"/>
              <a:gd name="connsiteY0" fmla="*/ 1141065 h 3000523"/>
              <a:gd name="connsiteX1" fmla="*/ 644899 w 2830267"/>
              <a:gd name="connsiteY1" fmla="*/ 601478 h 3000523"/>
              <a:gd name="connsiteX2" fmla="*/ 1361382 w 2830267"/>
              <a:gd name="connsiteY2" fmla="*/ 594517 h 3000523"/>
              <a:gd name="connsiteX3" fmla="*/ 2767279 w 2830267"/>
              <a:gd name="connsiteY3" fmla="*/ 88599 h 3000523"/>
              <a:gd name="connsiteX4" fmla="*/ 2402488 w 2830267"/>
              <a:gd name="connsiteY4" fmla="*/ 2844423 h 3000523"/>
              <a:gd name="connsiteX5" fmla="*/ 771179 w 2830267"/>
              <a:gd name="connsiteY5" fmla="*/ 2581259 h 3000523"/>
              <a:gd name="connsiteX6" fmla="*/ 644899 w 2830267"/>
              <a:gd name="connsiteY6" fmla="*/ 1680652 h 3000523"/>
              <a:gd name="connsiteX7" fmla="*/ 0 w 2830267"/>
              <a:gd name="connsiteY7" fmla="*/ 1141065 h 3000523"/>
              <a:gd name="connsiteX0" fmla="*/ 0 w 2995422"/>
              <a:gd name="connsiteY0" fmla="*/ 1141065 h 3000523"/>
              <a:gd name="connsiteX1" fmla="*/ 644899 w 2995422"/>
              <a:gd name="connsiteY1" fmla="*/ 601478 h 3000523"/>
              <a:gd name="connsiteX2" fmla="*/ 1361382 w 2995422"/>
              <a:gd name="connsiteY2" fmla="*/ 594517 h 3000523"/>
              <a:gd name="connsiteX3" fmla="*/ 2950330 w 2995422"/>
              <a:gd name="connsiteY3" fmla="*/ 88599 h 3000523"/>
              <a:gd name="connsiteX4" fmla="*/ 2402488 w 2995422"/>
              <a:gd name="connsiteY4" fmla="*/ 2844423 h 3000523"/>
              <a:gd name="connsiteX5" fmla="*/ 771179 w 2995422"/>
              <a:gd name="connsiteY5" fmla="*/ 2581259 h 3000523"/>
              <a:gd name="connsiteX6" fmla="*/ 644899 w 2995422"/>
              <a:gd name="connsiteY6" fmla="*/ 1680652 h 3000523"/>
              <a:gd name="connsiteX7" fmla="*/ 0 w 2995422"/>
              <a:gd name="connsiteY7" fmla="*/ 1141065 h 300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5422" h="3000523">
                <a:moveTo>
                  <a:pt x="0" y="1141065"/>
                </a:moveTo>
                <a:cubicBezTo>
                  <a:pt x="0" y="843059"/>
                  <a:pt x="418002" y="692569"/>
                  <a:pt x="644899" y="601478"/>
                </a:cubicBezTo>
                <a:cubicBezTo>
                  <a:pt x="871796" y="510387"/>
                  <a:pt x="1173543" y="560004"/>
                  <a:pt x="1361382" y="594517"/>
                </a:cubicBezTo>
                <a:cubicBezTo>
                  <a:pt x="1549221" y="653968"/>
                  <a:pt x="2776812" y="-286385"/>
                  <a:pt x="2950330" y="88599"/>
                </a:cubicBezTo>
                <a:cubicBezTo>
                  <a:pt x="3123848" y="463583"/>
                  <a:pt x="2765680" y="2428980"/>
                  <a:pt x="2402488" y="2844423"/>
                </a:cubicBezTo>
                <a:cubicBezTo>
                  <a:pt x="2039296" y="3259866"/>
                  <a:pt x="890593" y="2731360"/>
                  <a:pt x="771179" y="2581259"/>
                </a:cubicBezTo>
                <a:cubicBezTo>
                  <a:pt x="651765" y="2431158"/>
                  <a:pt x="773429" y="1920684"/>
                  <a:pt x="644899" y="1680652"/>
                </a:cubicBezTo>
                <a:cubicBezTo>
                  <a:pt x="516369" y="1440620"/>
                  <a:pt x="0" y="1439071"/>
                  <a:pt x="0" y="1141065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>
            <a:off x="6235195" y="6271425"/>
            <a:ext cx="1758312" cy="57984"/>
          </a:xfrm>
          <a:prstGeom prst="curvedConnector4">
            <a:avLst>
              <a:gd name="adj1" fmla="val 46219"/>
              <a:gd name="adj2" fmla="val 4942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0534" y="6086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Determinisation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news: the algorithm is provided for your assignment!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751861" y="2591888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3265140" y="4336809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3265140" y="3133366"/>
            <a:ext cx="1163860" cy="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780" y="392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cxnSp>
        <p:nvCxnSpPr>
          <p:cNvPr id="36" name="Curved Connector 35"/>
          <p:cNvCxnSpPr>
            <a:endCxn id="45" idx="0"/>
          </p:cNvCxnSpPr>
          <p:nvPr/>
        </p:nvCxnSpPr>
        <p:spPr>
          <a:xfrm>
            <a:off x="7639396" y="5262174"/>
            <a:ext cx="675069" cy="4012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78824" y="49961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5212" y="2591888"/>
            <a:ext cx="2882705" cy="2073602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49213" y="2498440"/>
            <a:ext cx="3391136" cy="3678561"/>
          </a:xfrm>
          <a:custGeom>
            <a:avLst/>
            <a:gdLst>
              <a:gd name="connsiteX0" fmla="*/ 0 w 3037390"/>
              <a:gd name="connsiteY0" fmla="*/ 1738803 h 3477606"/>
              <a:gd name="connsiteX1" fmla="*/ 1518695 w 3037390"/>
              <a:gd name="connsiteY1" fmla="*/ 0 h 3477606"/>
              <a:gd name="connsiteX2" fmla="*/ 3037390 w 3037390"/>
              <a:gd name="connsiteY2" fmla="*/ 1738803 h 3477606"/>
              <a:gd name="connsiteX3" fmla="*/ 1518695 w 3037390"/>
              <a:gd name="connsiteY3" fmla="*/ 3477606 h 3477606"/>
              <a:gd name="connsiteX4" fmla="*/ 0 w 3037390"/>
              <a:gd name="connsiteY4" fmla="*/ 1738803 h 3477606"/>
              <a:gd name="connsiteX0" fmla="*/ 378893 w 1562545"/>
              <a:gd name="connsiteY0" fmla="*/ 1290750 h 3491489"/>
              <a:gd name="connsiteX1" fmla="*/ 43850 w 1562545"/>
              <a:gd name="connsiteY1" fmla="*/ 9147 h 3491489"/>
              <a:gd name="connsiteX2" fmla="*/ 1562545 w 1562545"/>
              <a:gd name="connsiteY2" fmla="*/ 1747950 h 3491489"/>
              <a:gd name="connsiteX3" fmla="*/ 43850 w 1562545"/>
              <a:gd name="connsiteY3" fmla="*/ 3486753 h 3491489"/>
              <a:gd name="connsiteX4" fmla="*/ 378893 w 1562545"/>
              <a:gd name="connsiteY4" fmla="*/ 1290750 h 3491489"/>
              <a:gd name="connsiteX0" fmla="*/ 1901499 w 3085151"/>
              <a:gd name="connsiteY0" fmla="*/ 1367334 h 3568073"/>
              <a:gd name="connsiteX1" fmla="*/ 2037 w 3085151"/>
              <a:gd name="connsiteY1" fmla="*/ 379563 h 3568073"/>
              <a:gd name="connsiteX2" fmla="*/ 1566456 w 3085151"/>
              <a:gd name="connsiteY2" fmla="*/ 85731 h 3568073"/>
              <a:gd name="connsiteX3" fmla="*/ 3085151 w 3085151"/>
              <a:gd name="connsiteY3" fmla="*/ 1824534 h 3568073"/>
              <a:gd name="connsiteX4" fmla="*/ 1566456 w 3085151"/>
              <a:gd name="connsiteY4" fmla="*/ 3563337 h 3568073"/>
              <a:gd name="connsiteX5" fmla="*/ 1901499 w 3085151"/>
              <a:gd name="connsiteY5" fmla="*/ 1367334 h 3568073"/>
              <a:gd name="connsiteX0" fmla="*/ 1972206 w 3155858"/>
              <a:gd name="connsiteY0" fmla="*/ 1354084 h 3554823"/>
              <a:gd name="connsiteX1" fmla="*/ 297187 w 3155858"/>
              <a:gd name="connsiteY1" fmla="*/ 1014706 h 3554823"/>
              <a:gd name="connsiteX2" fmla="*/ 72744 w 3155858"/>
              <a:gd name="connsiteY2" fmla="*/ 366313 h 3554823"/>
              <a:gd name="connsiteX3" fmla="*/ 1637163 w 3155858"/>
              <a:gd name="connsiteY3" fmla="*/ 72481 h 3554823"/>
              <a:gd name="connsiteX4" fmla="*/ 3155858 w 3155858"/>
              <a:gd name="connsiteY4" fmla="*/ 1811284 h 3554823"/>
              <a:gd name="connsiteX5" fmla="*/ 1637163 w 3155858"/>
              <a:gd name="connsiteY5" fmla="*/ 3550087 h 3554823"/>
              <a:gd name="connsiteX6" fmla="*/ 1972206 w 3155858"/>
              <a:gd name="connsiteY6" fmla="*/ 1354084 h 3554823"/>
              <a:gd name="connsiteX0" fmla="*/ 1972206 w 3219328"/>
              <a:gd name="connsiteY0" fmla="*/ 1354084 h 3738944"/>
              <a:gd name="connsiteX1" fmla="*/ 297187 w 3219328"/>
              <a:gd name="connsiteY1" fmla="*/ 1014706 h 3738944"/>
              <a:gd name="connsiteX2" fmla="*/ 72744 w 3219328"/>
              <a:gd name="connsiteY2" fmla="*/ 366313 h 3738944"/>
              <a:gd name="connsiteX3" fmla="*/ 1637163 w 3219328"/>
              <a:gd name="connsiteY3" fmla="*/ 72481 h 3738944"/>
              <a:gd name="connsiteX4" fmla="*/ 3155858 w 3219328"/>
              <a:gd name="connsiteY4" fmla="*/ 1811284 h 3738944"/>
              <a:gd name="connsiteX5" fmla="*/ 2840882 w 3219328"/>
              <a:gd name="connsiteY5" fmla="*/ 3425397 h 3738944"/>
              <a:gd name="connsiteX6" fmla="*/ 1637163 w 3219328"/>
              <a:gd name="connsiteY6" fmla="*/ 3550087 h 3738944"/>
              <a:gd name="connsiteX7" fmla="*/ 1972206 w 3219328"/>
              <a:gd name="connsiteY7" fmla="*/ 1354084 h 3738944"/>
              <a:gd name="connsiteX0" fmla="*/ 1972206 w 3218868"/>
              <a:gd name="connsiteY0" fmla="*/ 1293701 h 3678561"/>
              <a:gd name="connsiteX1" fmla="*/ 297187 w 3218868"/>
              <a:gd name="connsiteY1" fmla="*/ 954323 h 3678561"/>
              <a:gd name="connsiteX2" fmla="*/ 72744 w 3218868"/>
              <a:gd name="connsiteY2" fmla="*/ 305930 h 3678561"/>
              <a:gd name="connsiteX3" fmla="*/ 1637163 w 3218868"/>
              <a:gd name="connsiteY3" fmla="*/ 12098 h 3678561"/>
              <a:gd name="connsiteX4" fmla="*/ 3098577 w 3218868"/>
              <a:gd name="connsiteY4" fmla="*/ 729878 h 3678561"/>
              <a:gd name="connsiteX5" fmla="*/ 3155858 w 3218868"/>
              <a:gd name="connsiteY5" fmla="*/ 1750901 h 3678561"/>
              <a:gd name="connsiteX6" fmla="*/ 2840882 w 3218868"/>
              <a:gd name="connsiteY6" fmla="*/ 3365014 h 3678561"/>
              <a:gd name="connsiteX7" fmla="*/ 1637163 w 3218868"/>
              <a:gd name="connsiteY7" fmla="*/ 3489704 h 3678561"/>
              <a:gd name="connsiteX8" fmla="*/ 1972206 w 3218868"/>
              <a:gd name="connsiteY8" fmla="*/ 1293701 h 3678561"/>
              <a:gd name="connsiteX0" fmla="*/ 1972206 w 3391136"/>
              <a:gd name="connsiteY0" fmla="*/ 1293701 h 3678561"/>
              <a:gd name="connsiteX1" fmla="*/ 297187 w 3391136"/>
              <a:gd name="connsiteY1" fmla="*/ 954323 h 3678561"/>
              <a:gd name="connsiteX2" fmla="*/ 72744 w 3391136"/>
              <a:gd name="connsiteY2" fmla="*/ 305930 h 3678561"/>
              <a:gd name="connsiteX3" fmla="*/ 1637163 w 3391136"/>
              <a:gd name="connsiteY3" fmla="*/ 12098 h 3678561"/>
              <a:gd name="connsiteX4" fmla="*/ 3098577 w 3391136"/>
              <a:gd name="connsiteY4" fmla="*/ 729878 h 3678561"/>
              <a:gd name="connsiteX5" fmla="*/ 3388614 w 3391136"/>
              <a:gd name="connsiteY5" fmla="*/ 1734275 h 3678561"/>
              <a:gd name="connsiteX6" fmla="*/ 2840882 w 3391136"/>
              <a:gd name="connsiteY6" fmla="*/ 3365014 h 3678561"/>
              <a:gd name="connsiteX7" fmla="*/ 1637163 w 3391136"/>
              <a:gd name="connsiteY7" fmla="*/ 3489704 h 3678561"/>
              <a:gd name="connsiteX8" fmla="*/ 1972206 w 3391136"/>
              <a:gd name="connsiteY8" fmla="*/ 1293701 h 367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91136" h="3678561">
                <a:moveTo>
                  <a:pt x="1972206" y="1293701"/>
                </a:moveTo>
                <a:cubicBezTo>
                  <a:pt x="1748877" y="871138"/>
                  <a:pt x="613764" y="1118951"/>
                  <a:pt x="297187" y="954323"/>
                </a:cubicBezTo>
                <a:cubicBezTo>
                  <a:pt x="-19390" y="789695"/>
                  <a:pt x="-63302" y="413091"/>
                  <a:pt x="72744" y="305930"/>
                </a:cubicBezTo>
                <a:cubicBezTo>
                  <a:pt x="208790" y="198769"/>
                  <a:pt x="1132858" y="-58560"/>
                  <a:pt x="1637163" y="12098"/>
                </a:cubicBezTo>
                <a:cubicBezTo>
                  <a:pt x="2141469" y="82756"/>
                  <a:pt x="2845461" y="440078"/>
                  <a:pt x="3098577" y="729878"/>
                </a:cubicBezTo>
                <a:cubicBezTo>
                  <a:pt x="3351693" y="1019678"/>
                  <a:pt x="3353978" y="1326951"/>
                  <a:pt x="3388614" y="1734275"/>
                </a:cubicBezTo>
                <a:cubicBezTo>
                  <a:pt x="3423250" y="2141599"/>
                  <a:pt x="3093998" y="3075214"/>
                  <a:pt x="2840882" y="3365014"/>
                </a:cubicBezTo>
                <a:cubicBezTo>
                  <a:pt x="2587766" y="3654814"/>
                  <a:pt x="1781942" y="3834923"/>
                  <a:pt x="1637163" y="3489704"/>
                </a:cubicBezTo>
                <a:cubicBezTo>
                  <a:pt x="1492384" y="3144485"/>
                  <a:pt x="2195535" y="1716264"/>
                  <a:pt x="1972206" y="1293701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33204" y="434454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Bb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07672" y="35892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92785" y="33368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860562" y="5663374"/>
            <a:ext cx="907806" cy="78030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843554" y="548523"/>
            <a:ext cx="2261062" cy="1670876"/>
          </a:xfrm>
          <a:prstGeom prst="wedgeRoundRectCallout">
            <a:avLst>
              <a:gd name="adj1" fmla="val 6766"/>
              <a:gd name="adj2" fmla="val 974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How should monitor react if observing “</a:t>
            </a:r>
            <a:r>
              <a:rPr lang="en-GB" b="1" dirty="0" smtClean="0"/>
              <a:t>c”</a:t>
            </a:r>
            <a:r>
              <a:rPr lang="en-GB" dirty="0" smtClean="0"/>
              <a:t> here?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6305335" y="1173397"/>
            <a:ext cx="2261062" cy="1670876"/>
          </a:xfrm>
          <a:prstGeom prst="wedgeRoundRectCallout">
            <a:avLst>
              <a:gd name="adj1" fmla="val 6766"/>
              <a:gd name="adj2" fmla="val 974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How should monitor react if observing “</a:t>
            </a:r>
            <a:r>
              <a:rPr lang="en-GB" b="1" dirty="0" smtClean="0"/>
              <a:t>a”</a:t>
            </a:r>
            <a:r>
              <a:rPr lang="en-GB" dirty="0" smtClean="0"/>
              <a:t> here?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984444" y="5752765"/>
            <a:ext cx="675293" cy="627908"/>
          </a:xfrm>
          <a:prstGeom prst="ellipse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6235195" y="6271425"/>
            <a:ext cx="1758312" cy="57984"/>
          </a:xfrm>
          <a:prstGeom prst="curvedConnector4">
            <a:avLst>
              <a:gd name="adj1" fmla="val 46219"/>
              <a:gd name="adj2" fmla="val 4942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50534" y="60867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24" name="Oval 39"/>
          <p:cNvSpPr/>
          <p:nvPr/>
        </p:nvSpPr>
        <p:spPr>
          <a:xfrm>
            <a:off x="4220394" y="3270902"/>
            <a:ext cx="2995422" cy="3000523"/>
          </a:xfrm>
          <a:custGeom>
            <a:avLst/>
            <a:gdLst>
              <a:gd name="connsiteX0" fmla="*/ 0 w 1289797"/>
              <a:gd name="connsiteY0" fmla="*/ 539587 h 1079174"/>
              <a:gd name="connsiteX1" fmla="*/ 644899 w 1289797"/>
              <a:gd name="connsiteY1" fmla="*/ 0 h 1079174"/>
              <a:gd name="connsiteX2" fmla="*/ 1289798 w 1289797"/>
              <a:gd name="connsiteY2" fmla="*/ 539587 h 1079174"/>
              <a:gd name="connsiteX3" fmla="*/ 644899 w 1289797"/>
              <a:gd name="connsiteY3" fmla="*/ 1079174 h 1079174"/>
              <a:gd name="connsiteX4" fmla="*/ 0 w 1289797"/>
              <a:gd name="connsiteY4" fmla="*/ 539587 h 1079174"/>
              <a:gd name="connsiteX0" fmla="*/ 0 w 1771936"/>
              <a:gd name="connsiteY0" fmla="*/ 545237 h 1087163"/>
              <a:gd name="connsiteX1" fmla="*/ 644899 w 1771936"/>
              <a:gd name="connsiteY1" fmla="*/ 5650 h 1087163"/>
              <a:gd name="connsiteX2" fmla="*/ 1771936 w 1771936"/>
              <a:gd name="connsiteY2" fmla="*/ 362357 h 1087163"/>
              <a:gd name="connsiteX3" fmla="*/ 644899 w 1771936"/>
              <a:gd name="connsiteY3" fmla="*/ 1084824 h 1087163"/>
              <a:gd name="connsiteX4" fmla="*/ 0 w 1771936"/>
              <a:gd name="connsiteY4" fmla="*/ 545237 h 1087163"/>
              <a:gd name="connsiteX0" fmla="*/ 0 w 1791143"/>
              <a:gd name="connsiteY0" fmla="*/ 542153 h 1994879"/>
              <a:gd name="connsiteX1" fmla="*/ 644899 w 1791143"/>
              <a:gd name="connsiteY1" fmla="*/ 2566 h 1994879"/>
              <a:gd name="connsiteX2" fmla="*/ 1771936 w 1791143"/>
              <a:gd name="connsiteY2" fmla="*/ 359273 h 1994879"/>
              <a:gd name="connsiteX3" fmla="*/ 1361382 w 1791143"/>
              <a:gd name="connsiteY3" fmla="*/ 1982347 h 1994879"/>
              <a:gd name="connsiteX4" fmla="*/ 644899 w 1791143"/>
              <a:gd name="connsiteY4" fmla="*/ 1081740 h 1994879"/>
              <a:gd name="connsiteX5" fmla="*/ 0 w 1791143"/>
              <a:gd name="connsiteY5" fmla="*/ 542153 h 1994879"/>
              <a:gd name="connsiteX0" fmla="*/ 0 w 1789337"/>
              <a:gd name="connsiteY0" fmla="*/ 542153 h 2107109"/>
              <a:gd name="connsiteX1" fmla="*/ 644899 w 1789337"/>
              <a:gd name="connsiteY1" fmla="*/ 2566 h 2107109"/>
              <a:gd name="connsiteX2" fmla="*/ 1771936 w 1789337"/>
              <a:gd name="connsiteY2" fmla="*/ 359273 h 2107109"/>
              <a:gd name="connsiteX3" fmla="*/ 1361382 w 1789337"/>
              <a:gd name="connsiteY3" fmla="*/ 1982347 h 2107109"/>
              <a:gd name="connsiteX4" fmla="*/ 771179 w 1789337"/>
              <a:gd name="connsiteY4" fmla="*/ 1982347 h 2107109"/>
              <a:gd name="connsiteX5" fmla="*/ 644899 w 1789337"/>
              <a:gd name="connsiteY5" fmla="*/ 1081740 h 2107109"/>
              <a:gd name="connsiteX6" fmla="*/ 0 w 1789337"/>
              <a:gd name="connsiteY6" fmla="*/ 542153 h 2107109"/>
              <a:gd name="connsiteX0" fmla="*/ 0 w 1773340"/>
              <a:gd name="connsiteY0" fmla="*/ 599714 h 2164670"/>
              <a:gd name="connsiteX1" fmla="*/ 644899 w 1773340"/>
              <a:gd name="connsiteY1" fmla="*/ 60127 h 2164670"/>
              <a:gd name="connsiteX2" fmla="*/ 1361382 w 1773340"/>
              <a:gd name="connsiteY2" fmla="*/ 53166 h 2164670"/>
              <a:gd name="connsiteX3" fmla="*/ 1771936 w 1773340"/>
              <a:gd name="connsiteY3" fmla="*/ 416834 h 2164670"/>
              <a:gd name="connsiteX4" fmla="*/ 1361382 w 1773340"/>
              <a:gd name="connsiteY4" fmla="*/ 2039908 h 2164670"/>
              <a:gd name="connsiteX5" fmla="*/ 771179 w 1773340"/>
              <a:gd name="connsiteY5" fmla="*/ 2039908 h 2164670"/>
              <a:gd name="connsiteX6" fmla="*/ 644899 w 1773340"/>
              <a:gd name="connsiteY6" fmla="*/ 1139301 h 2164670"/>
              <a:gd name="connsiteX7" fmla="*/ 0 w 1773340"/>
              <a:gd name="connsiteY7" fmla="*/ 599714 h 2164670"/>
              <a:gd name="connsiteX0" fmla="*/ 0 w 1773340"/>
              <a:gd name="connsiteY0" fmla="*/ 591445 h 2156401"/>
              <a:gd name="connsiteX1" fmla="*/ 644899 w 1773340"/>
              <a:gd name="connsiteY1" fmla="*/ 51858 h 2156401"/>
              <a:gd name="connsiteX2" fmla="*/ 1361382 w 1773340"/>
              <a:gd name="connsiteY2" fmla="*/ 44897 h 2156401"/>
              <a:gd name="connsiteX3" fmla="*/ 1771936 w 1773340"/>
              <a:gd name="connsiteY3" fmla="*/ 408565 h 2156401"/>
              <a:gd name="connsiteX4" fmla="*/ 1361382 w 1773340"/>
              <a:gd name="connsiteY4" fmla="*/ 2031639 h 2156401"/>
              <a:gd name="connsiteX5" fmla="*/ 771179 w 1773340"/>
              <a:gd name="connsiteY5" fmla="*/ 2031639 h 2156401"/>
              <a:gd name="connsiteX6" fmla="*/ 644899 w 1773340"/>
              <a:gd name="connsiteY6" fmla="*/ 1131032 h 2156401"/>
              <a:gd name="connsiteX7" fmla="*/ 0 w 1773340"/>
              <a:gd name="connsiteY7" fmla="*/ 591445 h 2156401"/>
              <a:gd name="connsiteX0" fmla="*/ 0 w 3236562"/>
              <a:gd name="connsiteY0" fmla="*/ 591445 h 2201283"/>
              <a:gd name="connsiteX1" fmla="*/ 644899 w 3236562"/>
              <a:gd name="connsiteY1" fmla="*/ 51858 h 2201283"/>
              <a:gd name="connsiteX2" fmla="*/ 1361382 w 3236562"/>
              <a:gd name="connsiteY2" fmla="*/ 44897 h 2201283"/>
              <a:gd name="connsiteX3" fmla="*/ 3236349 w 3236562"/>
              <a:gd name="connsiteY3" fmla="*/ 282704 h 2201283"/>
              <a:gd name="connsiteX4" fmla="*/ 1361382 w 3236562"/>
              <a:gd name="connsiteY4" fmla="*/ 2031639 h 2201283"/>
              <a:gd name="connsiteX5" fmla="*/ 771179 w 3236562"/>
              <a:gd name="connsiteY5" fmla="*/ 2031639 h 2201283"/>
              <a:gd name="connsiteX6" fmla="*/ 644899 w 3236562"/>
              <a:gd name="connsiteY6" fmla="*/ 1131032 h 2201283"/>
              <a:gd name="connsiteX7" fmla="*/ 0 w 3236562"/>
              <a:gd name="connsiteY7" fmla="*/ 591445 h 2201283"/>
              <a:gd name="connsiteX0" fmla="*/ 0 w 3273786"/>
              <a:gd name="connsiteY0" fmla="*/ 591445 h 2141673"/>
              <a:gd name="connsiteX1" fmla="*/ 644899 w 3273786"/>
              <a:gd name="connsiteY1" fmla="*/ 51858 h 2141673"/>
              <a:gd name="connsiteX2" fmla="*/ 1361382 w 3273786"/>
              <a:gd name="connsiteY2" fmla="*/ 44897 h 2141673"/>
              <a:gd name="connsiteX3" fmla="*/ 3236349 w 3273786"/>
              <a:gd name="connsiteY3" fmla="*/ 282704 h 2141673"/>
              <a:gd name="connsiteX4" fmla="*/ 2471133 w 3273786"/>
              <a:gd name="connsiteY4" fmla="*/ 1917219 h 2141673"/>
              <a:gd name="connsiteX5" fmla="*/ 771179 w 3273786"/>
              <a:gd name="connsiteY5" fmla="*/ 2031639 h 2141673"/>
              <a:gd name="connsiteX6" fmla="*/ 644899 w 3273786"/>
              <a:gd name="connsiteY6" fmla="*/ 1131032 h 2141673"/>
              <a:gd name="connsiteX7" fmla="*/ 0 w 3273786"/>
              <a:gd name="connsiteY7" fmla="*/ 591445 h 2141673"/>
              <a:gd name="connsiteX0" fmla="*/ 0 w 2847762"/>
              <a:gd name="connsiteY0" fmla="*/ 1119785 h 2715066"/>
              <a:gd name="connsiteX1" fmla="*/ 644899 w 2847762"/>
              <a:gd name="connsiteY1" fmla="*/ 580198 h 2715066"/>
              <a:gd name="connsiteX2" fmla="*/ 1361382 w 2847762"/>
              <a:gd name="connsiteY2" fmla="*/ 573237 h 2715066"/>
              <a:gd name="connsiteX3" fmla="*/ 2767279 w 2847762"/>
              <a:gd name="connsiteY3" fmla="*/ 67319 h 2715066"/>
              <a:gd name="connsiteX4" fmla="*/ 2471133 w 2847762"/>
              <a:gd name="connsiteY4" fmla="*/ 2445559 h 2715066"/>
              <a:gd name="connsiteX5" fmla="*/ 771179 w 2847762"/>
              <a:gd name="connsiteY5" fmla="*/ 2559979 h 2715066"/>
              <a:gd name="connsiteX6" fmla="*/ 644899 w 2847762"/>
              <a:gd name="connsiteY6" fmla="*/ 1659372 h 2715066"/>
              <a:gd name="connsiteX7" fmla="*/ 0 w 2847762"/>
              <a:gd name="connsiteY7" fmla="*/ 1119785 h 2715066"/>
              <a:gd name="connsiteX0" fmla="*/ 0 w 2830267"/>
              <a:gd name="connsiteY0" fmla="*/ 1141065 h 3000523"/>
              <a:gd name="connsiteX1" fmla="*/ 644899 w 2830267"/>
              <a:gd name="connsiteY1" fmla="*/ 601478 h 3000523"/>
              <a:gd name="connsiteX2" fmla="*/ 1361382 w 2830267"/>
              <a:gd name="connsiteY2" fmla="*/ 594517 h 3000523"/>
              <a:gd name="connsiteX3" fmla="*/ 2767279 w 2830267"/>
              <a:gd name="connsiteY3" fmla="*/ 88599 h 3000523"/>
              <a:gd name="connsiteX4" fmla="*/ 2402488 w 2830267"/>
              <a:gd name="connsiteY4" fmla="*/ 2844423 h 3000523"/>
              <a:gd name="connsiteX5" fmla="*/ 771179 w 2830267"/>
              <a:gd name="connsiteY5" fmla="*/ 2581259 h 3000523"/>
              <a:gd name="connsiteX6" fmla="*/ 644899 w 2830267"/>
              <a:gd name="connsiteY6" fmla="*/ 1680652 h 3000523"/>
              <a:gd name="connsiteX7" fmla="*/ 0 w 2830267"/>
              <a:gd name="connsiteY7" fmla="*/ 1141065 h 3000523"/>
              <a:gd name="connsiteX0" fmla="*/ 0 w 2995422"/>
              <a:gd name="connsiteY0" fmla="*/ 1141065 h 3000523"/>
              <a:gd name="connsiteX1" fmla="*/ 644899 w 2995422"/>
              <a:gd name="connsiteY1" fmla="*/ 601478 h 3000523"/>
              <a:gd name="connsiteX2" fmla="*/ 1361382 w 2995422"/>
              <a:gd name="connsiteY2" fmla="*/ 594517 h 3000523"/>
              <a:gd name="connsiteX3" fmla="*/ 2950330 w 2995422"/>
              <a:gd name="connsiteY3" fmla="*/ 88599 h 3000523"/>
              <a:gd name="connsiteX4" fmla="*/ 2402488 w 2995422"/>
              <a:gd name="connsiteY4" fmla="*/ 2844423 h 3000523"/>
              <a:gd name="connsiteX5" fmla="*/ 771179 w 2995422"/>
              <a:gd name="connsiteY5" fmla="*/ 2581259 h 3000523"/>
              <a:gd name="connsiteX6" fmla="*/ 644899 w 2995422"/>
              <a:gd name="connsiteY6" fmla="*/ 1680652 h 3000523"/>
              <a:gd name="connsiteX7" fmla="*/ 0 w 2995422"/>
              <a:gd name="connsiteY7" fmla="*/ 1141065 h 300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5422" h="3000523">
                <a:moveTo>
                  <a:pt x="0" y="1141065"/>
                </a:moveTo>
                <a:cubicBezTo>
                  <a:pt x="0" y="843059"/>
                  <a:pt x="418002" y="692569"/>
                  <a:pt x="644899" y="601478"/>
                </a:cubicBezTo>
                <a:cubicBezTo>
                  <a:pt x="871796" y="510387"/>
                  <a:pt x="1173543" y="560004"/>
                  <a:pt x="1361382" y="594517"/>
                </a:cubicBezTo>
                <a:cubicBezTo>
                  <a:pt x="1549221" y="653968"/>
                  <a:pt x="2776812" y="-286385"/>
                  <a:pt x="2950330" y="88599"/>
                </a:cubicBezTo>
                <a:cubicBezTo>
                  <a:pt x="3123848" y="463583"/>
                  <a:pt x="2765680" y="2428980"/>
                  <a:pt x="2402488" y="2844423"/>
                </a:cubicBezTo>
                <a:cubicBezTo>
                  <a:pt x="2039296" y="3259866"/>
                  <a:pt x="890593" y="2731360"/>
                  <a:pt x="771179" y="2581259"/>
                </a:cubicBezTo>
                <a:cubicBezTo>
                  <a:pt x="651765" y="2431158"/>
                  <a:pt x="773429" y="1920684"/>
                  <a:pt x="644899" y="1680652"/>
                </a:cubicBezTo>
                <a:cubicBezTo>
                  <a:pt x="516369" y="1440620"/>
                  <a:pt x="0" y="1439071"/>
                  <a:pt x="0" y="1141065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29000" y="280468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9000" y="4008128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77184" y="3273593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2269424" y="3223668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5"/>
            <a:endCxn id="8" idx="2"/>
          </p:cNvCxnSpPr>
          <p:nvPr/>
        </p:nvCxnSpPr>
        <p:spPr>
          <a:xfrm rot="16200000" flipH="1">
            <a:off x="3561024" y="3468833"/>
            <a:ext cx="502122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7"/>
            <a:endCxn id="5" idx="2"/>
          </p:cNvCxnSpPr>
          <p:nvPr/>
        </p:nvCxnSpPr>
        <p:spPr>
          <a:xfrm rot="5400000" flipH="1" flipV="1">
            <a:off x="3693838" y="2634700"/>
            <a:ext cx="236495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4375" y="268358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9205" y="3891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01783" y="3431673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518398" y="28462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178997" y="3514777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cxnSp>
        <p:nvCxnSpPr>
          <p:cNvPr id="34" name="Curved Connector 33"/>
          <p:cNvCxnSpPr>
            <a:stCxn id="5" idx="6"/>
            <a:endCxn id="26" idx="1"/>
          </p:cNvCxnSpPr>
          <p:nvPr/>
        </p:nvCxnSpPr>
        <p:spPr>
          <a:xfrm>
            <a:off x="5039425" y="3133366"/>
            <a:ext cx="1151753" cy="3945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6"/>
            <a:endCxn id="26" idx="3"/>
          </p:cNvCxnSpPr>
          <p:nvPr/>
        </p:nvCxnSpPr>
        <p:spPr>
          <a:xfrm flipV="1">
            <a:off x="5039425" y="3992767"/>
            <a:ext cx="1151753" cy="3440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6123" y="39010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Totality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29000" y="232254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9000" y="3525990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77184" y="2791455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2269424" y="2741530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5"/>
            <a:endCxn id="8" idx="2"/>
          </p:cNvCxnSpPr>
          <p:nvPr/>
        </p:nvCxnSpPr>
        <p:spPr>
          <a:xfrm rot="16200000" flipH="1">
            <a:off x="3561024" y="2986695"/>
            <a:ext cx="502122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7"/>
            <a:endCxn id="5" idx="2"/>
          </p:cNvCxnSpPr>
          <p:nvPr/>
        </p:nvCxnSpPr>
        <p:spPr>
          <a:xfrm rot="5400000" flipH="1" flipV="1">
            <a:off x="3693838" y="2152562"/>
            <a:ext cx="236495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4375" y="22014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9205" y="3409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01783" y="294953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518398" y="23641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178997" y="303263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cxnSp>
        <p:nvCxnSpPr>
          <p:cNvPr id="34" name="Curved Connector 33"/>
          <p:cNvCxnSpPr>
            <a:stCxn id="5" idx="6"/>
            <a:endCxn id="26" idx="1"/>
          </p:cNvCxnSpPr>
          <p:nvPr/>
        </p:nvCxnSpPr>
        <p:spPr>
          <a:xfrm>
            <a:off x="5039425" y="2651228"/>
            <a:ext cx="1151753" cy="3945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6"/>
            <a:endCxn id="26" idx="3"/>
          </p:cNvCxnSpPr>
          <p:nvPr/>
        </p:nvCxnSpPr>
        <p:spPr>
          <a:xfrm flipV="1">
            <a:off x="5039425" y="3510629"/>
            <a:ext cx="1151753" cy="3440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6123" y="34189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29000" y="4963848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7" idx="2"/>
          </p:cNvCxnSpPr>
          <p:nvPr/>
        </p:nvCxnSpPr>
        <p:spPr>
          <a:xfrm rot="16200000" flipH="1">
            <a:off x="2782951" y="3646480"/>
            <a:ext cx="1843712" cy="14483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4"/>
            <a:endCxn id="17" idx="0"/>
          </p:cNvCxnSpPr>
          <p:nvPr/>
        </p:nvCxnSpPr>
        <p:spPr>
          <a:xfrm rot="5400000">
            <a:off x="4343074" y="4572709"/>
            <a:ext cx="780496" cy="17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17" idx="1"/>
          </p:cNvCxnSpPr>
          <p:nvPr/>
        </p:nvCxnSpPr>
        <p:spPr>
          <a:xfrm rot="5400000">
            <a:off x="3429897" y="3971617"/>
            <a:ext cx="2176475" cy="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6" idx="4"/>
            <a:endCxn id="17" idx="6"/>
          </p:cNvCxnSpPr>
          <p:nvPr/>
        </p:nvCxnSpPr>
        <p:spPr>
          <a:xfrm rot="5400000">
            <a:off x="4878612" y="3764145"/>
            <a:ext cx="1685632" cy="13711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3"/>
            <a:endCxn id="17" idx="4"/>
          </p:cNvCxnSpPr>
          <p:nvPr/>
        </p:nvCxnSpPr>
        <p:spPr>
          <a:xfrm rot="16200000" flipH="1">
            <a:off x="4577017" y="5465797"/>
            <a:ext cx="96268" cy="214557"/>
          </a:xfrm>
          <a:prstGeom prst="curvedConnector3">
            <a:avLst>
              <a:gd name="adj1" fmla="val 3374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3121" y="4252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02144" y="43812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93536" y="4567681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14056" y="5573075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8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Violation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29000" y="232254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29000" y="3525990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77184" y="2791455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12" name="Curved Connector 11"/>
          <p:cNvCxnSpPr>
            <a:endCxn id="11" idx="1"/>
          </p:cNvCxnSpPr>
          <p:nvPr/>
        </p:nvCxnSpPr>
        <p:spPr>
          <a:xfrm>
            <a:off x="2269424" y="2741530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1" idx="5"/>
            <a:endCxn id="8" idx="2"/>
          </p:cNvCxnSpPr>
          <p:nvPr/>
        </p:nvCxnSpPr>
        <p:spPr>
          <a:xfrm rot="16200000" flipH="1">
            <a:off x="3561024" y="2986695"/>
            <a:ext cx="502122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7"/>
            <a:endCxn id="5" idx="2"/>
          </p:cNvCxnSpPr>
          <p:nvPr/>
        </p:nvCxnSpPr>
        <p:spPr>
          <a:xfrm rot="5400000" flipH="1" flipV="1">
            <a:off x="3693838" y="2152562"/>
            <a:ext cx="236495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4375" y="22014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09205" y="3409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101783" y="294953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3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518398" y="23641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178997" y="3032639"/>
            <a:ext cx="454460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cxnSp>
        <p:nvCxnSpPr>
          <p:cNvPr id="34" name="Curved Connector 33"/>
          <p:cNvCxnSpPr>
            <a:stCxn id="5" idx="6"/>
            <a:endCxn id="26" idx="1"/>
          </p:cNvCxnSpPr>
          <p:nvPr/>
        </p:nvCxnSpPr>
        <p:spPr>
          <a:xfrm>
            <a:off x="5039425" y="2651228"/>
            <a:ext cx="1151753" cy="3945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6"/>
            <a:endCxn id="26" idx="3"/>
          </p:cNvCxnSpPr>
          <p:nvPr/>
        </p:nvCxnSpPr>
        <p:spPr>
          <a:xfrm flipV="1">
            <a:off x="5039425" y="3510629"/>
            <a:ext cx="1151753" cy="3440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16123" y="34189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29000" y="4963848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7" idx="2"/>
          </p:cNvCxnSpPr>
          <p:nvPr/>
        </p:nvCxnSpPr>
        <p:spPr>
          <a:xfrm rot="16200000" flipH="1">
            <a:off x="2782951" y="3646480"/>
            <a:ext cx="1843712" cy="14483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4"/>
            <a:endCxn id="17" idx="0"/>
          </p:cNvCxnSpPr>
          <p:nvPr/>
        </p:nvCxnSpPr>
        <p:spPr>
          <a:xfrm rot="5400000">
            <a:off x="4343074" y="4572709"/>
            <a:ext cx="780496" cy="17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17" idx="1"/>
          </p:cNvCxnSpPr>
          <p:nvPr/>
        </p:nvCxnSpPr>
        <p:spPr>
          <a:xfrm rot="5400000">
            <a:off x="3429897" y="3971617"/>
            <a:ext cx="2176475" cy="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6" idx="4"/>
            <a:endCxn id="17" idx="6"/>
          </p:cNvCxnSpPr>
          <p:nvPr/>
        </p:nvCxnSpPr>
        <p:spPr>
          <a:xfrm rot="5400000">
            <a:off x="4878612" y="3764145"/>
            <a:ext cx="1685632" cy="13711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7" idx="3"/>
            <a:endCxn id="17" idx="4"/>
          </p:cNvCxnSpPr>
          <p:nvPr/>
        </p:nvCxnSpPr>
        <p:spPr>
          <a:xfrm rot="16200000" flipH="1">
            <a:off x="4577017" y="5465797"/>
            <a:ext cx="96268" cy="214557"/>
          </a:xfrm>
          <a:prstGeom prst="curvedConnector3">
            <a:avLst>
              <a:gd name="adj1" fmla="val 3374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03121" y="4252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02144" y="43812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93536" y="4567681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14056" y="5573075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305335" y="1173397"/>
            <a:ext cx="2261062" cy="1670876"/>
          </a:xfrm>
          <a:prstGeom prst="wedgeRoundRectCallout">
            <a:avLst>
              <a:gd name="adj1" fmla="val -37719"/>
              <a:gd name="adj2" fmla="val 690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Reaching the final state signifies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0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Complement if you to flag Non-Matching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29000" y="2322547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29000" y="3525990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77184" y="2791455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US" dirty="0"/>
          </a:p>
        </p:txBody>
      </p:sp>
      <p:cxnSp>
        <p:nvCxnSpPr>
          <p:cNvPr id="7" name="Curved Connector 6"/>
          <p:cNvCxnSpPr>
            <a:endCxn id="6" idx="1"/>
          </p:cNvCxnSpPr>
          <p:nvPr/>
        </p:nvCxnSpPr>
        <p:spPr>
          <a:xfrm>
            <a:off x="2269424" y="2741530"/>
            <a:ext cx="496633" cy="1461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6" idx="5"/>
            <a:endCxn id="5" idx="2"/>
          </p:cNvCxnSpPr>
          <p:nvPr/>
        </p:nvCxnSpPr>
        <p:spPr>
          <a:xfrm rot="16200000" flipH="1">
            <a:off x="3561024" y="2986695"/>
            <a:ext cx="502122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7"/>
            <a:endCxn id="4" idx="2"/>
          </p:cNvCxnSpPr>
          <p:nvPr/>
        </p:nvCxnSpPr>
        <p:spPr>
          <a:xfrm rot="5400000" flipH="1" flipV="1">
            <a:off x="3693838" y="2152562"/>
            <a:ext cx="236495" cy="12338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4375" y="22014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9205" y="3409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01783" y="2949535"/>
            <a:ext cx="610425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18398" y="23641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cxnSp>
        <p:nvCxnSpPr>
          <p:cNvPr id="15" name="Curved Connector 14"/>
          <p:cNvCxnSpPr>
            <a:stCxn id="4" idx="6"/>
            <a:endCxn id="12" idx="1"/>
          </p:cNvCxnSpPr>
          <p:nvPr/>
        </p:nvCxnSpPr>
        <p:spPr>
          <a:xfrm>
            <a:off x="5039425" y="2651228"/>
            <a:ext cx="1151753" cy="3945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6"/>
            <a:endCxn id="12" idx="3"/>
          </p:cNvCxnSpPr>
          <p:nvPr/>
        </p:nvCxnSpPr>
        <p:spPr>
          <a:xfrm flipV="1">
            <a:off x="5039425" y="3510629"/>
            <a:ext cx="1151753" cy="3440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6123" y="34189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429000" y="4963848"/>
            <a:ext cx="606860" cy="6573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cxnSp>
        <p:nvCxnSpPr>
          <p:cNvPr id="19" name="Curved Connector 18"/>
          <p:cNvCxnSpPr>
            <a:stCxn id="6" idx="4"/>
            <a:endCxn id="18" idx="2"/>
          </p:cNvCxnSpPr>
          <p:nvPr/>
        </p:nvCxnSpPr>
        <p:spPr>
          <a:xfrm rot="16200000" flipH="1">
            <a:off x="2782951" y="3646480"/>
            <a:ext cx="1843712" cy="14483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4"/>
            <a:endCxn id="18" idx="0"/>
          </p:cNvCxnSpPr>
          <p:nvPr/>
        </p:nvCxnSpPr>
        <p:spPr>
          <a:xfrm rot="5400000">
            <a:off x="4343074" y="4572709"/>
            <a:ext cx="780496" cy="17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3"/>
            <a:endCxn id="18" idx="1"/>
          </p:cNvCxnSpPr>
          <p:nvPr/>
        </p:nvCxnSpPr>
        <p:spPr>
          <a:xfrm rot="5400000">
            <a:off x="3429897" y="3971617"/>
            <a:ext cx="2176475" cy="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4"/>
            <a:endCxn id="18" idx="6"/>
          </p:cNvCxnSpPr>
          <p:nvPr/>
        </p:nvCxnSpPr>
        <p:spPr>
          <a:xfrm rot="5400000">
            <a:off x="4878612" y="3764145"/>
            <a:ext cx="1685632" cy="13711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8" idx="3"/>
            <a:endCxn id="18" idx="4"/>
          </p:cNvCxnSpPr>
          <p:nvPr/>
        </p:nvCxnSpPr>
        <p:spPr>
          <a:xfrm rot="16200000" flipH="1">
            <a:off x="4577017" y="5465797"/>
            <a:ext cx="96268" cy="214557"/>
          </a:xfrm>
          <a:prstGeom prst="curvedConnector3">
            <a:avLst>
              <a:gd name="adj1" fmla="val 3374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3121" y="42524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2144" y="43812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93536" y="4567681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14056" y="5573075"/>
            <a:ext cx="75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ym typeface="Symbol" panose="05050102010706020507" pitchFamily="18" charset="2"/>
              </a:rPr>
              <a:t>a, b, c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6305335" y="1778923"/>
            <a:ext cx="2261062" cy="1065349"/>
          </a:xfrm>
          <a:prstGeom prst="wedgeRoundRectCallout">
            <a:avLst>
              <a:gd name="adj1" fmla="val -37719"/>
              <a:gd name="adj2" fmla="val 690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Previously final states become non-final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285756" y="4788273"/>
            <a:ext cx="3856715" cy="1255080"/>
          </a:xfrm>
          <a:prstGeom prst="wedgeRoundRectCallout">
            <a:avLst>
              <a:gd name="adj1" fmla="val 59507"/>
              <a:gd name="adj2" fmla="val -1590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Previously non-final states which could not lead to a final state (i.e. representing strings which were not in the language), become final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497639" y="5031101"/>
            <a:ext cx="482077" cy="5049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85758" y="1627576"/>
            <a:ext cx="2909412" cy="1255080"/>
          </a:xfrm>
          <a:prstGeom prst="wedgeRoundRectCallout">
            <a:avLst>
              <a:gd name="adj1" fmla="val 95209"/>
              <a:gd name="adj2" fmla="val 3328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Note that other states represent substrings of acceptable strings but not non-acceptable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 ::= </a:t>
            </a:r>
            <a:r>
              <a:rPr lang="en-US" dirty="0" smtClean="0"/>
              <a:t>    </a:t>
            </a:r>
            <a:r>
              <a:rPr lang="en-US" dirty="0"/>
              <a:t>?        </a:t>
            </a:r>
            <a:r>
              <a:rPr lang="en-US" dirty="0" smtClean="0"/>
              <a:t>(Any)    </a:t>
            </a:r>
            <a:r>
              <a:rPr lang="en-US" dirty="0"/>
              <a:t>|    0        </a:t>
            </a:r>
            <a:r>
              <a:rPr lang="en-US" dirty="0" smtClean="0"/>
              <a:t>(Nothing)   </a:t>
            </a:r>
            <a:r>
              <a:rPr lang="en-US" dirty="0"/>
              <a:t>|    1        </a:t>
            </a:r>
            <a:r>
              <a:rPr lang="en-US" dirty="0" smtClean="0"/>
              <a:t>(End)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|    a  </a:t>
            </a:r>
            <a:r>
              <a:rPr lang="en-US" dirty="0" smtClean="0"/>
              <a:t>              (Proposition)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!a       </a:t>
            </a:r>
            <a:r>
              <a:rPr lang="en-US" dirty="0" smtClean="0"/>
              <a:t>       (All </a:t>
            </a:r>
            <a:r>
              <a:rPr lang="en-US" dirty="0"/>
              <a:t>the propositions except </a:t>
            </a:r>
            <a:r>
              <a:rPr lang="en-US" dirty="0" smtClean="0"/>
              <a:t>a)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    |    </a:t>
            </a:r>
            <a:r>
              <a:rPr lang="fi-FI" dirty="0"/>
              <a:t>RE + RE  </a:t>
            </a:r>
            <a:r>
              <a:rPr lang="fi-FI" dirty="0" smtClean="0"/>
              <a:t>(</a:t>
            </a:r>
            <a:r>
              <a:rPr lang="fi-FI" dirty="0" err="1" smtClean="0"/>
              <a:t>Choice</a:t>
            </a:r>
            <a:r>
              <a:rPr lang="fi-FI" dirty="0" smtClean="0"/>
              <a:t>)</a:t>
            </a:r>
            <a:endParaRPr lang="fi-FI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RE ; RE </a:t>
            </a:r>
            <a:r>
              <a:rPr lang="en-US" dirty="0" smtClean="0"/>
              <a:t>  (Sequence)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     |    </a:t>
            </a:r>
            <a:r>
              <a:rPr lang="fr-FR" dirty="0"/>
              <a:t>RE*      </a:t>
            </a:r>
            <a:r>
              <a:rPr lang="fr-FR" dirty="0" smtClean="0"/>
              <a:t>   (</a:t>
            </a:r>
            <a:r>
              <a:rPr lang="fr-FR" dirty="0" err="1" smtClean="0"/>
              <a:t>Repetition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        |    (</a:t>
            </a:r>
            <a:r>
              <a:rPr lang="en-US" dirty="0"/>
              <a:t>RE)    </a:t>
            </a:r>
            <a:r>
              <a:rPr lang="en-US" dirty="0" smtClean="0"/>
              <a:t>    (Bracketed expression)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674513" y="3074153"/>
            <a:ext cx="3639164" cy="1326961"/>
          </a:xfrm>
          <a:prstGeom prst="wedgeRoundRectCallout">
            <a:avLst>
              <a:gd name="adj1" fmla="val -54216"/>
              <a:gd name="adj2" fmla="val -9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Nothing can match </a:t>
            </a:r>
          </a:p>
          <a:p>
            <a:pPr algn="ctr"/>
            <a:r>
              <a:rPr lang="en-US" sz="2400" dirty="0" smtClean="0"/>
              <a:t>(like reaching a bad state)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410184" y="485860"/>
            <a:ext cx="4048582" cy="1326961"/>
          </a:xfrm>
          <a:prstGeom prst="wedgeRoundRectCallout">
            <a:avLst>
              <a:gd name="adj1" fmla="val 53257"/>
              <a:gd name="adj2" fmla="val 85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if nothing happens, i.e. an empty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79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Fill in the function </a:t>
            </a:r>
            <a:r>
              <a:rPr lang="en-GB" i="1" dirty="0" smtClean="0"/>
              <a:t>sequence() </a:t>
            </a:r>
            <a:r>
              <a:rPr lang="en-GB" dirty="0" smtClean="0"/>
              <a:t>in class </a:t>
            </a:r>
            <a:r>
              <a:rPr lang="en-GB" i="1" dirty="0" err="1" smtClean="0"/>
              <a:t>NFA.java</a:t>
            </a:r>
            <a:r>
              <a:rPr lang="en-GB" i="1" dirty="0" smtClean="0"/>
              <a:t> </a:t>
            </a:r>
            <a:r>
              <a:rPr lang="en-GB" dirty="0" smtClean="0"/>
              <a:t>which connects two automata sequentially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3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 ::= </a:t>
            </a:r>
            <a:r>
              <a:rPr lang="en-US" dirty="0" smtClean="0"/>
              <a:t>    </a:t>
            </a:r>
            <a:r>
              <a:rPr lang="en-US" dirty="0"/>
              <a:t>?        </a:t>
            </a:r>
            <a:r>
              <a:rPr lang="en-US" dirty="0" smtClean="0"/>
              <a:t>(Any)    </a:t>
            </a:r>
            <a:r>
              <a:rPr lang="en-US" dirty="0"/>
              <a:t>|    0        </a:t>
            </a:r>
            <a:r>
              <a:rPr lang="en-US" dirty="0" smtClean="0"/>
              <a:t>(Nothing)   </a:t>
            </a:r>
            <a:r>
              <a:rPr lang="en-US" dirty="0"/>
              <a:t>|    1        </a:t>
            </a:r>
            <a:r>
              <a:rPr lang="en-US" dirty="0" smtClean="0"/>
              <a:t>(End)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|    a  </a:t>
            </a:r>
            <a:r>
              <a:rPr lang="en-US" dirty="0" smtClean="0"/>
              <a:t>              (Proposition)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!a       </a:t>
            </a:r>
            <a:r>
              <a:rPr lang="en-US" dirty="0" smtClean="0"/>
              <a:t>       (All </a:t>
            </a:r>
            <a:r>
              <a:rPr lang="en-US" dirty="0"/>
              <a:t>the propositions except </a:t>
            </a:r>
            <a:r>
              <a:rPr lang="en-US" dirty="0" smtClean="0"/>
              <a:t>a)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    |    </a:t>
            </a:r>
            <a:r>
              <a:rPr lang="fi-FI" dirty="0"/>
              <a:t>RE + RE  </a:t>
            </a:r>
            <a:r>
              <a:rPr lang="fi-FI" dirty="0" smtClean="0"/>
              <a:t>(</a:t>
            </a:r>
            <a:r>
              <a:rPr lang="fi-FI" dirty="0" err="1" smtClean="0"/>
              <a:t>Choice</a:t>
            </a:r>
            <a:r>
              <a:rPr lang="fi-FI" dirty="0" smtClean="0"/>
              <a:t>)</a:t>
            </a:r>
            <a:endParaRPr lang="fi-FI" dirty="0"/>
          </a:p>
          <a:p>
            <a:pPr marL="0" indent="0">
              <a:buNone/>
            </a:pPr>
            <a:r>
              <a:rPr lang="en-US" dirty="0" smtClean="0"/>
              <a:t>        |    </a:t>
            </a:r>
            <a:r>
              <a:rPr lang="en-US" dirty="0"/>
              <a:t>RE ; RE </a:t>
            </a:r>
            <a:r>
              <a:rPr lang="en-US" dirty="0" smtClean="0"/>
              <a:t>  (Sequence)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     |    </a:t>
            </a:r>
            <a:r>
              <a:rPr lang="fr-FR" dirty="0"/>
              <a:t>RE*      </a:t>
            </a:r>
            <a:r>
              <a:rPr lang="fr-FR" dirty="0" smtClean="0"/>
              <a:t>   (</a:t>
            </a:r>
            <a:r>
              <a:rPr lang="fr-FR" dirty="0" err="1" smtClean="0"/>
              <a:t>Repetition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        |    (</a:t>
            </a:r>
            <a:r>
              <a:rPr lang="en-US" dirty="0"/>
              <a:t>RE)    </a:t>
            </a:r>
            <a:r>
              <a:rPr lang="en-US" dirty="0" smtClean="0"/>
              <a:t>    (Bracketed expression)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323584" y="3654305"/>
            <a:ext cx="3447632" cy="1326961"/>
          </a:xfrm>
          <a:prstGeom prst="wedgeRoundRectCallout">
            <a:avLst>
              <a:gd name="adj1" fmla="val -85237"/>
              <a:gd name="adj2" fmla="val 18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the subsequent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the two REs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596659" y="1973188"/>
            <a:ext cx="3447632" cy="1326961"/>
          </a:xfrm>
          <a:prstGeom prst="wedgeRoundRectCallout">
            <a:avLst>
              <a:gd name="adj1" fmla="val -61730"/>
              <a:gd name="adj2" fmla="val 91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either or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06077" y="4981266"/>
            <a:ext cx="3447632" cy="1326961"/>
          </a:xfrm>
          <a:prstGeom prst="wedgeRoundRectCallout">
            <a:avLst>
              <a:gd name="adj1" fmla="val -88873"/>
              <a:gd name="adj2" fmla="val -386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400" dirty="0" smtClean="0"/>
              <a:t>Matches zero or more repetitions of 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83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properties 2, 5, 6, and 10 of the Financial Transaction System in terms of regular expressions (you can choose whether to specify “matching” or “non matching” expressions</a:t>
            </a:r>
          </a:p>
        </p:txBody>
      </p:sp>
    </p:spTree>
    <p:extLst>
      <p:ext uri="{BB962C8B-B14F-4D97-AF65-F5344CB8AC3E}">
        <p14:creationId xmlns:p14="http://schemas.microsoft.com/office/powerpoint/2010/main" val="296500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17152</TotalTime>
  <Words>2176</Words>
  <Application>Microsoft Macintosh PowerPoint</Application>
  <PresentationFormat>On-screen Show (4:3)</PresentationFormat>
  <Paragraphs>664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Capital</vt:lpstr>
      <vt:lpstr>Runtime Verification From theory to practice and back</vt:lpstr>
      <vt:lpstr>Part I </vt:lpstr>
      <vt:lpstr>Regular Expressions</vt:lpstr>
      <vt:lpstr>Monitoring Regular Expressions</vt:lpstr>
      <vt:lpstr>Regular Expressions</vt:lpstr>
      <vt:lpstr>Regular Expressions</vt:lpstr>
      <vt:lpstr>Regular Expressions</vt:lpstr>
      <vt:lpstr>Regular Expressions</vt:lpstr>
      <vt:lpstr>Exercise</vt:lpstr>
      <vt:lpstr>Example</vt:lpstr>
      <vt:lpstr>More Advanced Example</vt:lpstr>
      <vt:lpstr>Part II </vt:lpstr>
      <vt:lpstr>Residuals</vt:lpstr>
      <vt:lpstr>Residuals</vt:lpstr>
      <vt:lpstr>Residuals - Basic</vt:lpstr>
      <vt:lpstr>Residuals - Basic</vt:lpstr>
      <vt:lpstr>Residuals - Basic</vt:lpstr>
      <vt:lpstr>Residuals – Or</vt:lpstr>
      <vt:lpstr>Residuals – Star</vt:lpstr>
      <vt:lpstr>Residuals – Sequence</vt:lpstr>
      <vt:lpstr>Residuals – Sequence</vt:lpstr>
      <vt:lpstr>Residuals – Sequence</vt:lpstr>
      <vt:lpstr>Residuals – Sequence</vt:lpstr>
      <vt:lpstr>Accepting an Empty String</vt:lpstr>
      <vt:lpstr>Residuals Example</vt:lpstr>
      <vt:lpstr>Residuals Example 1</vt:lpstr>
      <vt:lpstr>Residuals Example 1</vt:lpstr>
      <vt:lpstr>Residuals Example 1</vt:lpstr>
      <vt:lpstr>Residuals Example 1</vt:lpstr>
      <vt:lpstr>Residuals Example 2</vt:lpstr>
      <vt:lpstr>Residuals Example 3</vt:lpstr>
      <vt:lpstr>Residuals Example 4</vt:lpstr>
      <vt:lpstr>Exercises</vt:lpstr>
      <vt:lpstr>Example</vt:lpstr>
      <vt:lpstr>Simplifying REs</vt:lpstr>
      <vt:lpstr>Implemented Simplification Rules</vt:lpstr>
      <vt:lpstr>Detecting a Violation</vt:lpstr>
      <vt:lpstr>Detecting a Violation</vt:lpstr>
      <vt:lpstr>Detecting a Violation</vt:lpstr>
      <vt:lpstr>Part III </vt:lpstr>
      <vt:lpstr>Disadvantage of Residuals</vt:lpstr>
      <vt:lpstr>Part IIIa </vt:lpstr>
      <vt:lpstr>Generating an Automaton 1</vt:lpstr>
      <vt:lpstr>Generating an Automaton 1</vt:lpstr>
      <vt:lpstr>Caveats: REs can grow indefinitely</vt:lpstr>
      <vt:lpstr>Caveats: REs can grow indefinitely</vt:lpstr>
      <vt:lpstr>RE Normal Form</vt:lpstr>
      <vt:lpstr>Part IIIb </vt:lpstr>
      <vt:lpstr>Automata Equivalents</vt:lpstr>
      <vt:lpstr>Automata Equivalents</vt:lpstr>
      <vt:lpstr>Automata Equivalents</vt:lpstr>
      <vt:lpstr>Automata Equivalents</vt:lpstr>
      <vt:lpstr>Automata Equivalents</vt:lpstr>
      <vt:lpstr>Example</vt:lpstr>
      <vt:lpstr>Example</vt:lpstr>
      <vt:lpstr>Problem</vt:lpstr>
      <vt:lpstr>Determinisation in a Nutshell</vt:lpstr>
      <vt:lpstr>Example</vt:lpstr>
      <vt:lpstr>Example</vt:lpstr>
      <vt:lpstr>Example</vt:lpstr>
      <vt:lpstr>Example</vt:lpstr>
      <vt:lpstr>Result</vt:lpstr>
      <vt:lpstr>Result</vt:lpstr>
      <vt:lpstr>Determinisation</vt:lpstr>
      <vt:lpstr>Problem</vt:lpstr>
      <vt:lpstr>Totality</vt:lpstr>
      <vt:lpstr>Totality</vt:lpstr>
      <vt:lpstr>Violation</vt:lpstr>
      <vt:lpstr>Complement if you to flag Non-Matching</vt:lpstr>
      <vt:lpstr>Exercises</vt:lpstr>
    </vt:vector>
  </TitlesOfParts>
  <Company>University of Malta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Verification From theory to practice and back</dc:title>
  <dc:creator>Gordon J Pace</dc:creator>
  <cp:lastModifiedBy>Chris</cp:lastModifiedBy>
  <cp:revision>344</cp:revision>
  <dcterms:created xsi:type="dcterms:W3CDTF">2013-06-11T16:54:58Z</dcterms:created>
  <dcterms:modified xsi:type="dcterms:W3CDTF">2016-09-24T08:33:19Z</dcterms:modified>
</cp:coreProperties>
</file>