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0"/>
  </p:notesMasterIdLst>
  <p:sldIdLst>
    <p:sldId id="349" r:id="rId2"/>
    <p:sldId id="353" r:id="rId3"/>
    <p:sldId id="351" r:id="rId4"/>
    <p:sldId id="354" r:id="rId5"/>
    <p:sldId id="303" r:id="rId6"/>
    <p:sldId id="350" r:id="rId7"/>
    <p:sldId id="369" r:id="rId8"/>
    <p:sldId id="356" r:id="rId9"/>
    <p:sldId id="361" r:id="rId10"/>
    <p:sldId id="362" r:id="rId11"/>
    <p:sldId id="447" r:id="rId12"/>
    <p:sldId id="357" r:id="rId13"/>
    <p:sldId id="370" r:id="rId14"/>
    <p:sldId id="358" r:id="rId15"/>
    <p:sldId id="371" r:id="rId16"/>
    <p:sldId id="372" r:id="rId17"/>
    <p:sldId id="359" r:id="rId18"/>
    <p:sldId id="373" r:id="rId19"/>
    <p:sldId id="374" r:id="rId20"/>
    <p:sldId id="375" r:id="rId21"/>
    <p:sldId id="377" r:id="rId22"/>
    <p:sldId id="383" r:id="rId23"/>
    <p:sldId id="360" r:id="rId24"/>
    <p:sldId id="378" r:id="rId25"/>
    <p:sldId id="379" r:id="rId26"/>
    <p:sldId id="415" r:id="rId27"/>
    <p:sldId id="416" r:id="rId28"/>
    <p:sldId id="417" r:id="rId29"/>
    <p:sldId id="382" r:id="rId30"/>
    <p:sldId id="380" r:id="rId31"/>
    <p:sldId id="381" r:id="rId32"/>
    <p:sldId id="384" r:id="rId33"/>
    <p:sldId id="385" r:id="rId34"/>
    <p:sldId id="414" r:id="rId35"/>
    <p:sldId id="418" r:id="rId36"/>
    <p:sldId id="386" r:id="rId37"/>
    <p:sldId id="387" r:id="rId38"/>
    <p:sldId id="388" r:id="rId39"/>
    <p:sldId id="389" r:id="rId40"/>
    <p:sldId id="390" r:id="rId41"/>
    <p:sldId id="448" r:id="rId42"/>
    <p:sldId id="419" r:id="rId43"/>
    <p:sldId id="420" r:id="rId44"/>
    <p:sldId id="391" r:id="rId45"/>
    <p:sldId id="392" r:id="rId46"/>
    <p:sldId id="393" r:id="rId47"/>
    <p:sldId id="394" r:id="rId48"/>
    <p:sldId id="422" r:id="rId49"/>
    <p:sldId id="423" r:id="rId50"/>
    <p:sldId id="424" r:id="rId51"/>
    <p:sldId id="402" r:id="rId52"/>
    <p:sldId id="403" r:id="rId53"/>
    <p:sldId id="404" r:id="rId54"/>
    <p:sldId id="425" r:id="rId55"/>
    <p:sldId id="407" r:id="rId56"/>
    <p:sldId id="405" r:id="rId57"/>
    <p:sldId id="413" r:id="rId58"/>
    <p:sldId id="411" r:id="rId59"/>
    <p:sldId id="412" r:id="rId60"/>
    <p:sldId id="443" r:id="rId61"/>
    <p:sldId id="396" r:id="rId62"/>
    <p:sldId id="431" r:id="rId63"/>
    <p:sldId id="432" r:id="rId64"/>
    <p:sldId id="433" r:id="rId65"/>
    <p:sldId id="444" r:id="rId66"/>
    <p:sldId id="435" r:id="rId67"/>
    <p:sldId id="449" r:id="rId68"/>
    <p:sldId id="451" r:id="rId69"/>
    <p:sldId id="452" r:id="rId70"/>
    <p:sldId id="445" r:id="rId71"/>
    <p:sldId id="436" r:id="rId72"/>
    <p:sldId id="439" r:id="rId73"/>
    <p:sldId id="437" r:id="rId74"/>
    <p:sldId id="438" r:id="rId75"/>
    <p:sldId id="446" r:id="rId76"/>
    <p:sldId id="347" r:id="rId77"/>
    <p:sldId id="376" r:id="rId78"/>
    <p:sldId id="441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5BD"/>
    <a:srgbClr val="FF0506"/>
    <a:srgbClr val="68B267"/>
    <a:srgbClr val="0000FF"/>
    <a:srgbClr val="080D18"/>
    <a:srgbClr val="5757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0"/>
    <p:restoredTop sz="94740"/>
  </p:normalViewPr>
  <p:slideViewPr>
    <p:cSldViewPr snapToGrid="0" snapToObjects="1">
      <p:cViewPr varScale="1">
        <p:scale>
          <a:sx n="119" d="100"/>
          <a:sy n="119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BE93D-7F06-514C-AF85-8383B91E641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9130B-DEB4-4246-A5FE-91CB868EB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04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50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85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33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3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81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9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74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68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62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5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78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18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49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2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84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1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3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12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5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65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080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394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991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24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870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660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147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244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68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9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158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16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3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53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18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75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023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487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859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399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5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525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37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167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780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926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99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38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275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599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3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5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034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200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72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5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983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712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86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868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868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610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34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539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32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876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8618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4143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9089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58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332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209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63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9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3B7-285E-C547-BC12-7809E23CFF3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6826-FCAF-BF4D-9CA9-AC87F95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3B7-285E-C547-BC12-7809E23CFF3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6826-FCAF-BF4D-9CA9-AC87F95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3B7-285E-C547-BC12-7809E23CFF3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6826-FCAF-BF4D-9CA9-AC87F95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3B7-285E-C547-BC12-7809E23CFF3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6826-FCAF-BF4D-9CA9-AC87F95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3B7-285E-C547-BC12-7809E23CFF3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6826-FCAF-BF4D-9CA9-AC87F95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3B7-285E-C547-BC12-7809E23CFF3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6826-FCAF-BF4D-9CA9-AC87F95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3B7-285E-C547-BC12-7809E23CFF3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6826-FCAF-BF4D-9CA9-AC87F95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3B7-285E-C547-BC12-7809E23CFF3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6826-FCAF-BF4D-9CA9-AC87F95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3B7-285E-C547-BC12-7809E23CFF3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6826-FCAF-BF4D-9CA9-AC87F95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3B7-285E-C547-BC12-7809E23CFF3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6826-FCAF-BF4D-9CA9-AC87F95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3B7-285E-C547-BC12-7809E23CFF3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6826-FCAF-BF4D-9CA9-AC87F95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E3B7-285E-C547-BC12-7809E23CFF3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6826-FCAF-BF4D-9CA9-AC87F95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bastianraschka.com/Articles/2014_intro_supervised_learning.html" TargetMode="Externa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sebastianraschka.com/Articles/2014_intro_supervised_learning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k-means-data-clustering-bce3335d2203" TargetMode="Externa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k-means-data-clustering-bce3335d2203" TargetMode="Externa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towardsdatascience.com/how-to-use-machine-learning-for-anomaly-detection-and-condition-monitoring-6742f82900d7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towardsdatascience.com/how-to-use-machine-learning-for-anomaly-detection-and-condition-monitoring-6742f82900d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towardsdatascience.com/how-to-use-machine-learning-for-anomaly-detection-and-condition-monitoring-6742f82900d7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overfitting-vs-underfitting-a-complete-example-d05dd7e19765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overfitting-vs-underfitting-a-complete-example-d05dd7e19765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overfitting-vs-underfitting-a-complete-example-d05dd7e19765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cofactorgenomics.com/curse-of-dimensionality-wk-16/" TargetMode="Externa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qingkaikong.blogspot.com/2017/02/machine-learning-9-more-on-artificial.html" TargetMode="External"/><Relationship Id="rId4" Type="http://schemas.openxmlformats.org/officeDocument/2006/relationships/image" Target="../media/image25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aiaspirant.com/cross-validation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iaspirant.com/cross-validation/" TargetMode="External"/><Relationship Id="rId4" Type="http://schemas.openxmlformats.org/officeDocument/2006/relationships/hyperlink" Target="https://scikit-learn.org/stable/model_selection.html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0"/>
            <a:ext cx="12192000" cy="6868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49" y="449929"/>
            <a:ext cx="1527175" cy="442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429579"/>
            <a:ext cx="2443654" cy="4833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0550" y="4943475"/>
            <a:ext cx="6828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550" y="5866574"/>
            <a:ext cx="1058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Intro –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Tipos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Ejemplos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Etapas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trabajo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Validación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Comparación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modelos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14375" y="5793522"/>
            <a:ext cx="8953500" cy="0"/>
          </a:xfrm>
          <a:prstGeom prst="line">
            <a:avLst/>
          </a:prstGeom>
          <a:ln w="38100">
            <a:solidFill>
              <a:srgbClr val="048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92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7469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Tipos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ML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Definicion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extendida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) de Machine Learning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4782" y="6051697"/>
            <a:ext cx="3934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Géron</a:t>
            </a:r>
            <a:r>
              <a:rPr lang="en-US" sz="1200" dirty="0">
                <a:solidFill>
                  <a:srgbClr val="080D18"/>
                </a:solidFill>
              </a:rPr>
              <a:t> 2017, “Hands on Machine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160" y="2316480"/>
            <a:ext cx="10317480" cy="3063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64124" y="2916918"/>
            <a:ext cx="4478727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Métodos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clustering</a:t>
            </a:r>
            <a:endParaRPr lang="en-US" sz="2800" dirty="0">
              <a:latin typeface="Roboto" charset="0"/>
              <a:ea typeface="Roboto" charset="0"/>
              <a:cs typeface="Roboto" charset="0"/>
            </a:endParaRPr>
          </a:p>
          <a:p>
            <a:pPr algn="ctr"/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(k-Means, Fuzzy C-Means,</a:t>
            </a:r>
            <a:br>
              <a:rPr lang="en-US" sz="28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clustering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jerárquico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)</a:t>
            </a:r>
            <a:endParaRPr lang="en-US" sz="2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99801" y="2916918"/>
            <a:ext cx="4333238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Métodos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reducción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de </a:t>
            </a:r>
          </a:p>
          <a:p>
            <a:pPr algn="ct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dimensionalidad</a:t>
            </a:r>
            <a:br>
              <a:rPr lang="en-US" sz="28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(PCA, t-SNE)</a:t>
            </a:r>
            <a:endParaRPr lang="en-US" sz="2000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67683" y="4345120"/>
            <a:ext cx="35974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Reglas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asociación</a:t>
            </a:r>
            <a:endParaRPr lang="en-US" sz="2000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7632" y="2044748"/>
            <a:ext cx="30653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No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supervisado</a:t>
            </a:r>
            <a:endParaRPr lang="en-US" sz="32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28055" y="4345120"/>
            <a:ext cx="435087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Algunas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redes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neuronales</a:t>
            </a:r>
            <a:endParaRPr lang="en-US" sz="2000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39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7469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Tipos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ML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Definicion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extendida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) de Machine Learning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75923" y="2608627"/>
            <a:ext cx="50401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Según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la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naturaleza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los</a:t>
            </a:r>
            <a:br>
              <a:rPr lang="en-US" sz="32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disponibles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7033" y="4467908"/>
            <a:ext cx="2481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Supervisado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04792" y="4467908"/>
            <a:ext cx="3065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No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supervisado</a:t>
            </a:r>
            <a:endParaRPr lang="en-US" sz="32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Right Brace 1"/>
          <p:cNvSpPr/>
          <p:nvPr/>
        </p:nvSpPr>
        <p:spPr>
          <a:xfrm rot="16200000">
            <a:off x="5852160" y="1158826"/>
            <a:ext cx="487680" cy="5836100"/>
          </a:xfrm>
          <a:prstGeom prst="rightBrace">
            <a:avLst>
              <a:gd name="adj1" fmla="val 5520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167093" y="5102779"/>
            <a:ext cx="2764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Weakly supervised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70704" y="5102779"/>
            <a:ext cx="2468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Semi supervised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4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7469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Tipos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ML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Definicion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extendida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) de Machine Learning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4782" y="6051697"/>
            <a:ext cx="3934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Géron</a:t>
            </a:r>
            <a:r>
              <a:rPr lang="en-US" sz="1200" dirty="0">
                <a:solidFill>
                  <a:srgbClr val="080D18"/>
                </a:solidFill>
              </a:rPr>
              <a:t> 2017, “Hands on Machine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29391" y="2608627"/>
            <a:ext cx="3236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Semi supervised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2979" y="2608628"/>
            <a:ext cx="3634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Weakly supervised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071" y="3323517"/>
            <a:ext cx="51315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Algoritmos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que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pueden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lidiar</a:t>
            </a:r>
            <a:br>
              <a:rPr lang="en-US" sz="24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con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parcialmente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anotados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(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algunas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muestras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tienen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etiquetas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,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otras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no)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46842" y="3323517"/>
            <a:ext cx="47069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Modelos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supervisados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que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usan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con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etiquetas débiles</a:t>
            </a:r>
          </a:p>
          <a:p>
            <a:pPr algn="ctr"/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(generadas por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otro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algoritmo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, o </a:t>
            </a:r>
          </a:p>
          <a:p>
            <a:pPr algn="ctr"/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que no son ground truth </a:t>
            </a:r>
          </a:p>
          <a:p>
            <a:pPr algn="ctr"/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-</a:t>
            </a:r>
            <a:r>
              <a:rPr lang="en-US" sz="2400" i="1" dirty="0" err="1">
                <a:latin typeface="Roboto" charset="0"/>
                <a:ea typeface="Roboto" charset="0"/>
                <a:cs typeface="Roboto" charset="0"/>
              </a:rPr>
              <a:t>etiquetas</a:t>
            </a:r>
            <a:r>
              <a:rPr lang="en-US" sz="2400" i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i="1" dirty="0" err="1">
                <a:latin typeface="Roboto" charset="0"/>
                <a:ea typeface="Roboto" charset="0"/>
                <a:cs typeface="Roboto" charset="0"/>
              </a:rPr>
              <a:t>aproximadas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-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)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1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7469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Tipos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ML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Definicion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extendida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) de Machine Learning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68442" y="2608627"/>
            <a:ext cx="70551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Según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la forma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la que el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algoritmo</a:t>
            </a:r>
            <a:br>
              <a:rPr lang="en-US" sz="32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ve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para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entrenarse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1921" y="4467908"/>
            <a:ext cx="2852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Batch learning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56123" y="4467908"/>
            <a:ext cx="2962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Online learning</a:t>
            </a:r>
          </a:p>
        </p:txBody>
      </p:sp>
      <p:sp>
        <p:nvSpPr>
          <p:cNvPr id="2" name="Right Brace 1"/>
          <p:cNvSpPr/>
          <p:nvPr/>
        </p:nvSpPr>
        <p:spPr>
          <a:xfrm rot="16200000">
            <a:off x="5852160" y="1158826"/>
            <a:ext cx="487680" cy="5836100"/>
          </a:xfrm>
          <a:prstGeom prst="rightBrace">
            <a:avLst>
              <a:gd name="adj1" fmla="val 5520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5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7469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Tipos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ML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Definicion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extendida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) de Machine Learning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4782" y="6051697"/>
            <a:ext cx="3934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Géron</a:t>
            </a:r>
            <a:r>
              <a:rPr lang="en-US" sz="1200" dirty="0">
                <a:solidFill>
                  <a:srgbClr val="080D18"/>
                </a:solidFill>
              </a:rPr>
              <a:t> 2017, “Hands on Machine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21781" y="2014267"/>
            <a:ext cx="2852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Batch learning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18963" y="2014268"/>
            <a:ext cx="2962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Online learning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4216" y="2729157"/>
            <a:ext cx="5167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El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se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aprende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sobre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un</a:t>
            </a:r>
            <a:br>
              <a:rPr lang="en-US" sz="24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conjunto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pero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no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capaz</a:t>
            </a:r>
            <a:br>
              <a:rPr lang="en-US" sz="24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mejorar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incrementalmente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805" y="2729157"/>
            <a:ext cx="56550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El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se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entrena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incrementalmente</a:t>
            </a:r>
            <a:br>
              <a:rPr lang="en-US" sz="24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alimentándolo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secuencialmente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con</a:t>
            </a:r>
          </a:p>
          <a:p>
            <a:pPr algn="ctr"/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grupos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instancias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(mini-batches).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821" y="4064649"/>
            <a:ext cx="5170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Se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usan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todos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disponibles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para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entrenar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3721" y="5030809"/>
            <a:ext cx="50854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El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se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entrena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offline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y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luego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se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deploya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aplicación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correspondiente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75235" y="4059600"/>
            <a:ext cx="5450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El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aprende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iterativamente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conforme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recibe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las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nuevas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muestras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5463" y="5030809"/>
            <a:ext cx="5189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El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ritmo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entrenamiento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está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dado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por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un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parámetro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: la </a:t>
            </a:r>
            <a:r>
              <a:rPr lang="en-US" sz="2400" i="1" dirty="0">
                <a:latin typeface="Roboto" charset="0"/>
                <a:ea typeface="Roboto" charset="0"/>
                <a:cs typeface="Roboto" charset="0"/>
              </a:rPr>
              <a:t>learning rate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7469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Tipos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ML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Definicion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extendida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) de Machine Learning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4782" y="6051697"/>
            <a:ext cx="3934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Géron</a:t>
            </a:r>
            <a:r>
              <a:rPr lang="en-US" sz="1200" dirty="0">
                <a:solidFill>
                  <a:srgbClr val="080D18"/>
                </a:solidFill>
              </a:rPr>
              <a:t> 2017, “Hands on Machine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</p:txBody>
      </p:sp>
      <p:sp>
        <p:nvSpPr>
          <p:cNvPr id="2" name="Rectangle 1"/>
          <p:cNvSpPr/>
          <p:nvPr/>
        </p:nvSpPr>
        <p:spPr>
          <a:xfrm>
            <a:off x="899160" y="2316480"/>
            <a:ext cx="10317480" cy="3063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21781" y="2044747"/>
            <a:ext cx="285206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Batch learning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2865" y="2916918"/>
            <a:ext cx="4261231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k-Nearest Neighbors</a:t>
            </a:r>
          </a:p>
          <a:p>
            <a:pPr algn="ctr"/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Support Vector machines</a:t>
            </a:r>
          </a:p>
          <a:p>
            <a:pPr algn="ctr"/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Logistic regression</a:t>
            </a:r>
          </a:p>
          <a:p>
            <a:pPr algn="ctr"/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Decision Trees</a:t>
            </a:r>
            <a:endParaRPr lang="en-US" sz="2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0658" y="2916918"/>
            <a:ext cx="2848857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Random forest</a:t>
            </a:r>
          </a:p>
          <a:p>
            <a:pPr algn="ct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Clustering</a:t>
            </a:r>
            <a:endParaRPr lang="en-US" sz="2800" dirty="0">
              <a:latin typeface="Roboto" charset="0"/>
              <a:ea typeface="Roboto" charset="0"/>
              <a:cs typeface="Roboto" charset="0"/>
            </a:endParaRPr>
          </a:p>
          <a:p>
            <a:pPr algn="ct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Reducción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de </a:t>
            </a:r>
            <a:br>
              <a:rPr lang="en-US" sz="28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dimensionalidad</a:t>
            </a:r>
            <a:endParaRPr lang="en-US" sz="20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85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7469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Tipos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ML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Definicion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extendida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) de Machine Learning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4782" y="6051697"/>
            <a:ext cx="3934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Géron</a:t>
            </a:r>
            <a:r>
              <a:rPr lang="en-US" sz="1200" dirty="0">
                <a:solidFill>
                  <a:srgbClr val="080D18"/>
                </a:solidFill>
              </a:rPr>
              <a:t> 2017, “Hands on Machine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160" y="2316480"/>
            <a:ext cx="10317480" cy="3063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08349" y="3524179"/>
            <a:ext cx="46991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Todas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las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redes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neuronales</a:t>
            </a:r>
            <a:endParaRPr lang="en-US" sz="2000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18963" y="2044748"/>
            <a:ext cx="296267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Online learning</a:t>
            </a:r>
          </a:p>
        </p:txBody>
      </p:sp>
    </p:spTree>
    <p:extLst>
      <p:ext uri="{BB962C8B-B14F-4D97-AF65-F5344CB8AC3E}">
        <p14:creationId xmlns:p14="http://schemas.microsoft.com/office/powerpoint/2010/main" val="198359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7469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Tipos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ML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Definicion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extendida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) de Machine Learning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4782" y="6051697"/>
            <a:ext cx="3934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Géron</a:t>
            </a:r>
            <a:r>
              <a:rPr lang="en-US" sz="1200" dirty="0">
                <a:solidFill>
                  <a:srgbClr val="080D18"/>
                </a:solidFill>
              </a:rPr>
              <a:t> 2017, “Hands on Machine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69553" y="2608627"/>
            <a:ext cx="84529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Según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la forma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la que el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algoritmo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intenta</a:t>
            </a:r>
            <a:br>
              <a:rPr lang="en-US" sz="32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generalizar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nuevos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datos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7031" y="4467908"/>
            <a:ext cx="4661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Instance-based learning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6949" y="4467908"/>
            <a:ext cx="4221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Model-based learning</a:t>
            </a:r>
          </a:p>
        </p:txBody>
      </p:sp>
      <p:sp>
        <p:nvSpPr>
          <p:cNvPr id="12" name="Right Brace 11"/>
          <p:cNvSpPr/>
          <p:nvPr/>
        </p:nvSpPr>
        <p:spPr>
          <a:xfrm rot="16200000">
            <a:off x="5852160" y="1158826"/>
            <a:ext cx="487680" cy="5836100"/>
          </a:xfrm>
          <a:prstGeom prst="rightBrace">
            <a:avLst>
              <a:gd name="adj1" fmla="val 5520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6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7469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Tipos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ML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Definicion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extendida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) de Machine Learning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4782" y="6051697"/>
            <a:ext cx="3934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Géron</a:t>
            </a:r>
            <a:r>
              <a:rPr lang="en-US" sz="1200" dirty="0">
                <a:solidFill>
                  <a:srgbClr val="080D18"/>
                </a:solidFill>
              </a:rPr>
              <a:t> 2017, “Hands on Machine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4690" y="2014267"/>
            <a:ext cx="3166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Instance-based 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88883" y="2014268"/>
            <a:ext cx="2622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Model-based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366" y="2729157"/>
            <a:ext cx="52549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El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algoritmo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estudia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el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espacio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y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asigna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etiquetas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función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otros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ejemplos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que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observa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el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espacio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8479" y="2729157"/>
            <a:ext cx="47836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El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algoritmo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usa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para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aprender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un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matemático</a:t>
            </a:r>
            <a:br>
              <a:rPr lang="en-US" sz="24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que (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asume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)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pueda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generalizarse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posteriormente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para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trabajar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</a:p>
          <a:p>
            <a:pPr algn="ctr"/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con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nuevos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5075" y="4428932"/>
            <a:ext cx="55455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Suelen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estudiar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similitud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entre</a:t>
            </a:r>
            <a:br>
              <a:rPr lang="en-US" sz="24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muestra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dada y las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muestras</a:t>
            </a:r>
            <a:br>
              <a:rPr lang="en-US" sz="24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entrenamiento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, y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asignar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etiqueta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según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parecido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00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7469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Tipos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ML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Definicion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extendida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) de Machine Learning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4782" y="6051697"/>
            <a:ext cx="3934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Géron</a:t>
            </a:r>
            <a:r>
              <a:rPr lang="en-US" sz="1200" dirty="0">
                <a:solidFill>
                  <a:srgbClr val="080D18"/>
                </a:solidFill>
              </a:rPr>
              <a:t> 2017, “Hands on Machine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</p:txBody>
      </p:sp>
      <p:sp>
        <p:nvSpPr>
          <p:cNvPr id="2" name="Rectangle 1"/>
          <p:cNvSpPr/>
          <p:nvPr/>
        </p:nvSpPr>
        <p:spPr>
          <a:xfrm>
            <a:off x="899160" y="2316480"/>
            <a:ext cx="10317480" cy="3063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15986" y="2044747"/>
            <a:ext cx="306365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Instance-based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0159" y="3154388"/>
            <a:ext cx="4478727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Métodos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clstering</a:t>
            </a:r>
            <a:endParaRPr lang="en-US" sz="2800" dirty="0">
              <a:latin typeface="Roboto" charset="0"/>
              <a:ea typeface="Roboto" charset="0"/>
              <a:cs typeface="Roboto" charset="0"/>
            </a:endParaRPr>
          </a:p>
          <a:p>
            <a:pPr algn="ctr"/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(k-Means, Fuzzy C-Means,</a:t>
            </a:r>
            <a:br>
              <a:rPr lang="en-US" sz="28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clustering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jerárquico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)</a:t>
            </a:r>
            <a:endParaRPr lang="en-US" sz="2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77025" y="3585275"/>
            <a:ext cx="375301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K-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Nearests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Neighbors</a:t>
            </a:r>
            <a:endParaRPr lang="en-US" sz="2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277" y="27783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4947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Machine learning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71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Ciclo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vida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secuencial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) de un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proyecto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8129" y="2027276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Identificar</a:t>
            </a:r>
            <a:r>
              <a:rPr lang="en-US" sz="20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la </a:t>
            </a:r>
            <a:r>
              <a:rPr lang="en-US" sz="20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tarea</a:t>
            </a:r>
            <a:r>
              <a:rPr lang="en-US" sz="20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a resolver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err="1">
                <a:latin typeface="Roboto" charset="0"/>
                <a:ea typeface="Roboto" charset="0"/>
                <a:cs typeface="Roboto" charset="0"/>
              </a:rPr>
              <a:t>Qué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dirty="0" err="1">
                <a:latin typeface="Roboto" charset="0"/>
                <a:ea typeface="Roboto" charset="0"/>
                <a:cs typeface="Roboto" charset="0"/>
              </a:rPr>
              <a:t>necesito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Qué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métrica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puedo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utilizar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para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evaluarlo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Qué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modelos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existen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para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atacar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similares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Preparar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necesarios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para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entrenar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el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algoritmo</a:t>
            </a:r>
            <a:endParaRPr lang="en-US" sz="2000" dirty="0">
              <a:latin typeface="Roboto" charset="0"/>
              <a:ea typeface="Roboto" charset="0"/>
              <a:cs typeface="Roboto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Data collection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err="1">
                <a:latin typeface="Roboto" charset="0"/>
                <a:ea typeface="Roboto" charset="0"/>
                <a:cs typeface="Roboto" charset="0"/>
              </a:rPr>
              <a:t>Curar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sz="1600" dirty="0" err="1">
                <a:latin typeface="Roboto" charset="0"/>
                <a:ea typeface="Roboto" charset="0"/>
                <a:cs typeface="Roboto" charset="0"/>
              </a:rPr>
              <a:t>analizarlos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1600" dirty="0" err="1">
                <a:latin typeface="Roboto" charset="0"/>
                <a:ea typeface="Roboto" charset="0"/>
                <a:cs typeface="Roboto" charset="0"/>
              </a:rPr>
              <a:t>detectar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dirty="0" err="1"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1600" dirty="0" err="1">
                <a:latin typeface="Roboto" charset="0"/>
                <a:ea typeface="Roboto" charset="0"/>
                <a:cs typeface="Roboto" charset="0"/>
              </a:rPr>
              <a:t>aplicar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dirty="0" err="1">
                <a:latin typeface="Roboto" charset="0"/>
                <a:ea typeface="Roboto" charset="0"/>
                <a:cs typeface="Roboto" charset="0"/>
              </a:rPr>
              <a:t>mecanismos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1600" dirty="0" err="1">
                <a:latin typeface="Roboto" charset="0"/>
                <a:ea typeface="Roboto" charset="0"/>
                <a:cs typeface="Roboto" charset="0"/>
              </a:rPr>
              <a:t>corrección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 err="1">
                <a:latin typeface="Roboto" charset="0"/>
                <a:ea typeface="Roboto" charset="0"/>
                <a:cs typeface="Roboto" charset="0"/>
              </a:rPr>
              <a:t>Dividir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dirty="0" err="1">
                <a:latin typeface="Roboto" charset="0"/>
                <a:ea typeface="Roboto" charset="0"/>
                <a:cs typeface="Roboto" charset="0"/>
              </a:rPr>
              <a:t>representativamente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dirty="0" err="1">
                <a:latin typeface="Roboto" charset="0"/>
                <a:ea typeface="Roboto" charset="0"/>
                <a:cs typeface="Roboto" charset="0"/>
              </a:rPr>
              <a:t>entrenamiento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 (training), </a:t>
            </a:r>
            <a:r>
              <a:rPr lang="en-US" sz="1600" dirty="0" err="1">
                <a:latin typeface="Roboto" charset="0"/>
                <a:ea typeface="Roboto" charset="0"/>
                <a:cs typeface="Roboto" charset="0"/>
              </a:rPr>
              <a:t>validación</a:t>
            </a: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 (validation) y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Entrenar</a:t>
            </a:r>
            <a:r>
              <a:rPr lang="en-US" sz="20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el </a:t>
            </a:r>
            <a:r>
              <a:rPr lang="en-US" sz="20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modelo</a:t>
            </a:r>
            <a:endParaRPr lang="en-US" sz="2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Entrenar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el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sobre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entrenamiento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utilizando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configuración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determinada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Evaluar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el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sobre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validación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Si la performance no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es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satisfactoria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recalibrar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y </a:t>
            </a:r>
            <a:r>
              <a:rPr lang="en-US" sz="1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repetir</a:t>
            </a:r>
            <a:r>
              <a:rPr lang="en-US" sz="1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(1) y (2)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Evaluar</a:t>
            </a:r>
            <a:r>
              <a:rPr lang="en-US" sz="20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el </a:t>
            </a:r>
            <a:r>
              <a:rPr lang="en-US" sz="20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0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final </a:t>
            </a:r>
            <a:r>
              <a:rPr lang="en-US" sz="20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sobre</a:t>
            </a:r>
            <a:r>
              <a:rPr lang="en-US" sz="20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0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0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test</a:t>
            </a:r>
          </a:p>
        </p:txBody>
      </p:sp>
    </p:spTree>
    <p:extLst>
      <p:ext uri="{BB962C8B-B14F-4D97-AF65-F5344CB8AC3E}">
        <p14:creationId xmlns:p14="http://schemas.microsoft.com/office/powerpoint/2010/main" val="58906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7469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Tipos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ML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Definicion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extendida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) de Machine Learning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4782" y="6051697"/>
            <a:ext cx="3934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Géron</a:t>
            </a:r>
            <a:r>
              <a:rPr lang="en-US" sz="1200" dirty="0">
                <a:solidFill>
                  <a:srgbClr val="080D18"/>
                </a:solidFill>
              </a:rPr>
              <a:t> 2017, “Hands on Machine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160" y="2316480"/>
            <a:ext cx="10317480" cy="3063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88883" y="2044748"/>
            <a:ext cx="262283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Model-based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72865" y="2916918"/>
            <a:ext cx="4261231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Random Forest</a:t>
            </a:r>
          </a:p>
          <a:p>
            <a:pPr algn="ctr"/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Support Vector machines</a:t>
            </a:r>
          </a:p>
          <a:p>
            <a:pPr algn="ctr"/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Logistic regression</a:t>
            </a:r>
          </a:p>
          <a:p>
            <a:pPr algn="ctr"/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Decision Trees</a:t>
            </a:r>
            <a:endParaRPr lang="en-US" sz="2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81272" y="3375773"/>
            <a:ext cx="271619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Todas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las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redes</a:t>
            </a:r>
            <a:br>
              <a:rPr lang="en-US" sz="28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neuronales</a:t>
            </a:r>
            <a:endParaRPr lang="en-US" sz="20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2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8139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Los 4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 más típicos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0840" y="2509567"/>
            <a:ext cx="2958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latin typeface="Roboto" charset="0"/>
                <a:ea typeface="Roboto" charset="0"/>
                <a:cs typeface="Roboto" charset="0"/>
              </a:rPr>
              <a:t>Regresión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0539" y="4536247"/>
            <a:ext cx="3759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Clasificación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5888" y="2509566"/>
            <a:ext cx="3020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Clustering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0786" y="4166916"/>
            <a:ext cx="3770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Detección</a:t>
            </a:r>
            <a:r>
              <a:rPr lang="en-US" sz="4800" b="1" dirty="0">
                <a:latin typeface="Roboto" charset="0"/>
                <a:ea typeface="Roboto" charset="0"/>
                <a:cs typeface="Roboto" charset="0"/>
              </a:rPr>
              <a:t> de</a:t>
            </a:r>
            <a:br>
              <a:rPr lang="en-US" sz="48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anomalías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0840" y="2509567"/>
            <a:ext cx="2958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0539" y="4536247"/>
            <a:ext cx="3759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Clasificación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5888" y="2509566"/>
            <a:ext cx="3020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Clustering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0786" y="4166916"/>
            <a:ext cx="3770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Detección</a:t>
            </a:r>
            <a:r>
              <a:rPr lang="en-US" sz="4800" b="1" dirty="0">
                <a:latin typeface="Roboto" charset="0"/>
                <a:ea typeface="Roboto" charset="0"/>
                <a:cs typeface="Roboto" charset="0"/>
              </a:rPr>
              <a:t> de</a:t>
            </a:r>
            <a:br>
              <a:rPr lang="en-US" sz="48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anomalías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3C2AF5-17B0-2F4B-9BE8-2E82705F6A98}"/>
              </a:ext>
            </a:extLst>
          </p:cNvPr>
          <p:cNvSpPr txBox="1"/>
          <p:nvPr/>
        </p:nvSpPr>
        <p:spPr>
          <a:xfrm>
            <a:off x="357512" y="507395"/>
            <a:ext cx="8139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Los 4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 más típicos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6315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Definición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59" y="2027276"/>
            <a:ext cx="10970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Modelos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cuya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función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predecir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variable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contínua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(no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categórica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)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las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determinada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muestra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59" y="3040974"/>
            <a:ext cx="11225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Se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entrenan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un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conjunto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anotados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que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cada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muestra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tiene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un valor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contínuo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número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real)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asociado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159" y="4123014"/>
            <a:ext cx="10969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El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se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entrena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minimizando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el error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cometido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al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intentar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predecir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sobre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</a:p>
          <a:p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entrenamiento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158" y="5205054"/>
            <a:ext cx="11023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Dada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muestra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sin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etiquetar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, el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asigna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predicción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la variable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objetivo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196868" y="6051697"/>
            <a:ext cx="381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Goodfellow</a:t>
            </a:r>
            <a:r>
              <a:rPr lang="en-US" sz="1200" dirty="0">
                <a:solidFill>
                  <a:srgbClr val="080D18"/>
                </a:solidFill>
              </a:rPr>
              <a:t> 2016, “Deep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5.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129" y="2131250"/>
            <a:ext cx="888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Predicción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costo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casa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512" y="507395"/>
            <a:ext cx="7173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/ ¿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Cuáles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son?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129" y="2841473"/>
            <a:ext cx="11464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Determinar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calidad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un vino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las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ingredientes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512" y="3551696"/>
            <a:ext cx="6369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Detectar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spam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contenido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del mail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8129" y="4261919"/>
            <a:ext cx="8051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Reconocer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dígitos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escritos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mano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fotografías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129" y="4972142"/>
            <a:ext cx="10984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Identificar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grupos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consumidores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similares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interacciones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con</a:t>
            </a:r>
            <a:br>
              <a:rPr lang="en-US" sz="24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un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sitio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compras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1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196868" y="6051697"/>
            <a:ext cx="381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Goodfellow</a:t>
            </a:r>
            <a:r>
              <a:rPr lang="en-US" sz="1200" dirty="0">
                <a:solidFill>
                  <a:srgbClr val="080D18"/>
                </a:solidFill>
              </a:rPr>
              <a:t> 2016, “Deep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5.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129" y="2131250"/>
            <a:ext cx="888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Predicción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costo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casa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512" y="507395"/>
            <a:ext cx="7173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¿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Cuáles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son?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129" y="2841473"/>
            <a:ext cx="11464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Determinar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calidad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un vino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las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ingredientes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512" y="3551696"/>
            <a:ext cx="6369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Detectar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spam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contenido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del mail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8129" y="4261919"/>
            <a:ext cx="8051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Reconocer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dígitos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escritos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mano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fotografías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129" y="4972142"/>
            <a:ext cx="10984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Identificar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grupos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consumidores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similares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interacciones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con</a:t>
            </a:r>
            <a:b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un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sitio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compras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9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5736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Ejemplo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pic>
        <p:nvPicPr>
          <p:cNvPr id="1028" name="Picture 4" descr="esultado de imagen de non linear regression scatter pl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50" y="2027276"/>
            <a:ext cx="80962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06931" y="2027276"/>
            <a:ext cx="25269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Determinar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 </a:t>
            </a:r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calidad</a:t>
            </a:r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 imagen</a:t>
            </a:r>
          </a:p>
          <a:p>
            <a:pPr algn="r"/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(</a:t>
            </a:r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medida</a:t>
            </a:r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como</a:t>
            </a:r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 DMOS) a </a:t>
            </a:r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una</a:t>
            </a:r>
            <a:b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feature (FEM)</a:t>
            </a:r>
            <a:r>
              <a:rPr lang="en-US" sz="2400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obtenida</a:t>
            </a:r>
            <a:r>
              <a:rPr lang="en-US" sz="24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con </a:t>
            </a:r>
            <a:r>
              <a:rPr lang="en-US" sz="24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distintas</a:t>
            </a:r>
            <a:r>
              <a:rPr lang="en-US" sz="24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configuraciones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929" y="6479564"/>
            <a:ext cx="88184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Figura</a:t>
            </a:r>
            <a:r>
              <a:rPr lang="en-US" sz="11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1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extraída</a:t>
            </a:r>
            <a:r>
              <a:rPr lang="en-US" sz="11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de: </a:t>
            </a:r>
            <a:r>
              <a:rPr lang="en-US" sz="11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Gu</a:t>
            </a:r>
            <a:r>
              <a:rPr lang="en-US" sz="11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et al. 2014. “Using JPEG and JPEG2000 compressions for fast image quality metrics based on free energy theory”.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5739" y="1876419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Configuracion</a:t>
            </a:r>
            <a:r>
              <a:rPr lang="en-US" sz="1200" dirty="0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32237" y="1876418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Configuracion</a:t>
            </a:r>
            <a:r>
              <a:rPr lang="en-US" sz="1200" dirty="0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5806" y="1877184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Configuracion</a:t>
            </a:r>
            <a:r>
              <a:rPr lang="en-US" sz="1200" dirty="0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7355" y="3999722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Configuracion</a:t>
            </a:r>
            <a:r>
              <a:rPr lang="en-US" sz="1200" dirty="0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63849" y="3999721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Configuracion</a:t>
            </a:r>
            <a:r>
              <a:rPr lang="en-US" sz="1200" dirty="0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00446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esultado de imagen de non linear regression scatter 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50" y="2027276"/>
            <a:ext cx="80962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106931" y="2027276"/>
            <a:ext cx="25269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Determinar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 </a:t>
            </a:r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calidad</a:t>
            </a:r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 imagen</a:t>
            </a:r>
          </a:p>
          <a:p>
            <a:pPr algn="r"/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(</a:t>
            </a:r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medida</a:t>
            </a:r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como</a:t>
            </a:r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 DMOS) a </a:t>
            </a:r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una</a:t>
            </a:r>
            <a:b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feature (FEM)</a:t>
            </a:r>
            <a:r>
              <a:rPr lang="en-US" sz="2400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obtenida</a:t>
            </a:r>
            <a:r>
              <a:rPr lang="en-US" sz="24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con </a:t>
            </a:r>
            <a:r>
              <a:rPr lang="en-US" sz="24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distintas</a:t>
            </a:r>
            <a:r>
              <a:rPr lang="en-US" sz="24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configuraciones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5739" y="1876419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Configuracion</a:t>
            </a:r>
            <a:r>
              <a:rPr lang="en-US" sz="1200" dirty="0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32237" y="1876418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Configuracion</a:t>
            </a:r>
            <a:r>
              <a:rPr lang="en-US" sz="1200" dirty="0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5806" y="1877184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Configuracion</a:t>
            </a:r>
            <a:r>
              <a:rPr lang="en-US" sz="1200" dirty="0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7355" y="3999722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Configuracion</a:t>
            </a:r>
            <a:r>
              <a:rPr lang="en-US" sz="1200" dirty="0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 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63849" y="3999721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Configuracion</a:t>
            </a:r>
            <a:r>
              <a:rPr lang="en-US" sz="1200" dirty="0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 5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5736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Ejemplo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3" name="Oval 2"/>
          <p:cNvSpPr/>
          <p:nvPr/>
        </p:nvSpPr>
        <p:spPr>
          <a:xfrm>
            <a:off x="357512" y="1676400"/>
            <a:ext cx="3433438" cy="2705100"/>
          </a:xfrm>
          <a:prstGeom prst="ellipse">
            <a:avLst/>
          </a:prstGeom>
          <a:noFill/>
          <a:ln w="76200"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1500" y="4538019"/>
            <a:ext cx="465589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485BD"/>
                </a:solidFill>
              </a:rPr>
              <a:t>Relación</a:t>
            </a:r>
            <a:r>
              <a:rPr lang="en-US" sz="2800" b="1" dirty="0">
                <a:solidFill>
                  <a:srgbClr val="0485BD"/>
                </a:solidFill>
              </a:rPr>
              <a:t> lineal entre variables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929" y="6479564"/>
            <a:ext cx="88184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Figura</a:t>
            </a:r>
            <a:r>
              <a:rPr lang="en-US" sz="11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1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extraída</a:t>
            </a:r>
            <a:r>
              <a:rPr lang="en-US" sz="11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de: </a:t>
            </a:r>
            <a:r>
              <a:rPr lang="en-US" sz="11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Gu</a:t>
            </a:r>
            <a:r>
              <a:rPr lang="en-US" sz="11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et al. 2014. “Using JPEG and JPEG2000 compressions for fast image quality metrics based on free energy theory”.</a:t>
            </a:r>
          </a:p>
        </p:txBody>
      </p:sp>
    </p:spTree>
    <p:extLst>
      <p:ext uri="{BB962C8B-B14F-4D97-AF65-F5344CB8AC3E}">
        <p14:creationId xmlns:p14="http://schemas.microsoft.com/office/powerpoint/2010/main" val="64079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esultado de imagen de non linear regression scatter 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50" y="2027276"/>
            <a:ext cx="80962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106931" y="2027276"/>
            <a:ext cx="25269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Determinar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 </a:t>
            </a:r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calidad</a:t>
            </a:r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 imagen</a:t>
            </a:r>
          </a:p>
          <a:p>
            <a:pPr algn="r"/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(</a:t>
            </a:r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medida</a:t>
            </a:r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como</a:t>
            </a:r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 DMOS) a </a:t>
            </a:r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una</a:t>
            </a:r>
            <a:b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feature (FEM)</a:t>
            </a:r>
            <a:r>
              <a:rPr lang="en-US" sz="2400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obtenida</a:t>
            </a:r>
            <a:r>
              <a:rPr lang="en-US" sz="24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con </a:t>
            </a:r>
            <a:r>
              <a:rPr lang="en-US" sz="24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distintas</a:t>
            </a:r>
            <a:r>
              <a:rPr lang="en-US" sz="24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configuraciones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5739" y="1876419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Configuracion</a:t>
            </a:r>
            <a:r>
              <a:rPr lang="en-US" sz="1200" dirty="0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32237" y="1876418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Configuracion</a:t>
            </a:r>
            <a:r>
              <a:rPr lang="en-US" sz="1200" dirty="0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5806" y="1877184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Configuracion</a:t>
            </a:r>
            <a:r>
              <a:rPr lang="en-US" sz="1200" dirty="0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 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97355" y="3999722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Configuracion</a:t>
            </a:r>
            <a:r>
              <a:rPr lang="en-US" sz="1200" dirty="0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 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63849" y="3999721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Configuracion</a:t>
            </a:r>
            <a:r>
              <a:rPr lang="en-US" sz="1200" dirty="0">
                <a:solidFill>
                  <a:srgbClr val="0485BD"/>
                </a:solidFill>
                <a:latin typeface="Arial" charset="0"/>
                <a:ea typeface="Arial" charset="0"/>
                <a:cs typeface="Arial" charset="0"/>
              </a:rPr>
              <a:t> 5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5736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Ejemplo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3" name="Oval 2"/>
          <p:cNvSpPr/>
          <p:nvPr/>
        </p:nvSpPr>
        <p:spPr>
          <a:xfrm>
            <a:off x="4631430" y="3765839"/>
            <a:ext cx="3433438" cy="2705100"/>
          </a:xfrm>
          <a:prstGeom prst="ellipse">
            <a:avLst/>
          </a:prstGeom>
          <a:noFill/>
          <a:ln w="76200"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72540" y="3156316"/>
            <a:ext cx="515121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485BD"/>
                </a:solidFill>
              </a:rPr>
              <a:t>Relación</a:t>
            </a:r>
            <a:r>
              <a:rPr lang="en-US" sz="2800" b="1" dirty="0">
                <a:solidFill>
                  <a:srgbClr val="0485BD"/>
                </a:solidFill>
              </a:rPr>
              <a:t> no-lineal entre variables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929" y="6479564"/>
            <a:ext cx="88184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Figura</a:t>
            </a:r>
            <a:r>
              <a:rPr lang="en-US" sz="11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1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extraída</a:t>
            </a:r>
            <a:r>
              <a:rPr lang="en-US" sz="11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de: </a:t>
            </a:r>
            <a:r>
              <a:rPr lang="en-US" sz="11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Gu</a:t>
            </a:r>
            <a:r>
              <a:rPr lang="en-US" sz="11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et al. 2014. “Using JPEG and JPEG2000 compressions for fast image quality metrics based on free energy theory”.</a:t>
            </a:r>
          </a:p>
        </p:txBody>
      </p:sp>
    </p:spTree>
    <p:extLst>
      <p:ext uri="{BB962C8B-B14F-4D97-AF65-F5344CB8AC3E}">
        <p14:creationId xmlns:p14="http://schemas.microsoft.com/office/powerpoint/2010/main" val="122900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8139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Los 4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 más típicos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0840" y="2509567"/>
            <a:ext cx="2958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Regresión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0539" y="4536247"/>
            <a:ext cx="3759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Clasificación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5888" y="2509566"/>
            <a:ext cx="3020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Clustering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0786" y="4166916"/>
            <a:ext cx="3770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Detección</a:t>
            </a:r>
            <a:r>
              <a:rPr lang="en-US" sz="4800" b="1" dirty="0">
                <a:latin typeface="Roboto" charset="0"/>
                <a:ea typeface="Roboto" charset="0"/>
                <a:cs typeface="Roboto" charset="0"/>
              </a:rPr>
              <a:t> de</a:t>
            </a:r>
            <a:br>
              <a:rPr lang="en-US" sz="48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anomalías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0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10708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Relación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entre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el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y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datos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Definicion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extendida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) de Machine Learning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96868" y="6051697"/>
            <a:ext cx="381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Goodfellow</a:t>
            </a:r>
            <a:r>
              <a:rPr lang="en-US" sz="1200" dirty="0">
                <a:solidFill>
                  <a:srgbClr val="080D18"/>
                </a:solidFill>
              </a:rPr>
              <a:t> 2016, “Deep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5.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68833" y="2213241"/>
            <a:ext cx="1539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Tarea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39932" y="4793285"/>
            <a:ext cx="2642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Experiencia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95571" y="4788801"/>
            <a:ext cx="292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Performance 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638049" y="2909179"/>
            <a:ext cx="1838016" cy="176218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01508" y="2909180"/>
            <a:ext cx="1588125" cy="176218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39586" y="5081188"/>
            <a:ext cx="179840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71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7116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Clasificación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Definición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59" y="2027276"/>
            <a:ext cx="10970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Modelos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cuya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función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predecir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qué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clase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(variable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categórica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)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pertenece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muestra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, a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59" y="3109316"/>
            <a:ext cx="10882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Se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entrenan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sobre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un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conjunto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anotados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que las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etiquetas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</a:t>
            </a:r>
          </a:p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cada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muestra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corresponden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a un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valor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discreto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número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entero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o natural)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59" y="4191356"/>
            <a:ext cx="11225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El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se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entrena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minimizando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el error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cometido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al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intentar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predecir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sobre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</a:p>
          <a:p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entrenamiento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59" y="5273396"/>
            <a:ext cx="9959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Dada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muestra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no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etiquetada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el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asigna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clase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o un valor</a:t>
            </a:r>
            <a:br>
              <a:rPr lang="en-US" sz="24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probabilidad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pertenecer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cada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clase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196868" y="6051697"/>
            <a:ext cx="381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Goodfellow</a:t>
            </a:r>
            <a:r>
              <a:rPr lang="en-US" sz="1200" dirty="0">
                <a:solidFill>
                  <a:srgbClr val="080D18"/>
                </a:solidFill>
              </a:rPr>
              <a:t> 2016, “Deep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5.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129" y="2131250"/>
            <a:ext cx="888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Predicción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costo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casa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512" y="507395"/>
            <a:ext cx="7973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Clasificación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¿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Cuáles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son?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129" y="2841473"/>
            <a:ext cx="11464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Determinar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calidad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un vino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las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ingredientes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512" y="3551696"/>
            <a:ext cx="6369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Detectar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spam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contenido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del mail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8129" y="4261919"/>
            <a:ext cx="8051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Reconocer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dígitos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escritos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mano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fotografías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129" y="4972142"/>
            <a:ext cx="10984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Identificar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grupos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consumidores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similares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interacciones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con</a:t>
            </a:r>
            <a:br>
              <a:rPr lang="en-US" sz="24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un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sitio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compras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43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196868" y="6051697"/>
            <a:ext cx="381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Goodfellow</a:t>
            </a:r>
            <a:r>
              <a:rPr lang="en-US" sz="1200" dirty="0">
                <a:solidFill>
                  <a:srgbClr val="080D18"/>
                </a:solidFill>
              </a:rPr>
              <a:t> 2016, “Deep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5.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129" y="2131250"/>
            <a:ext cx="888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Predicción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del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costo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casa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características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512" y="507395"/>
            <a:ext cx="7973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Clasificación</a:t>
            </a:r>
            <a:r>
              <a:rPr lang="en-US" sz="4800" b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¿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Cuáles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son?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129" y="2841473"/>
            <a:ext cx="11464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Determinar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la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calidad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un vino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las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características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ingredientes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512" y="3551696"/>
            <a:ext cx="6369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Detectar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spam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contenido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del mail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8129" y="4261919"/>
            <a:ext cx="8051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Reconocer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dígitos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escritos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mano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fotografías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129" y="4972142"/>
            <a:ext cx="10984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Identificar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grupos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consumidores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similares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interacciones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con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un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sitio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compras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8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196868" y="6051697"/>
            <a:ext cx="381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Goodfellow</a:t>
            </a:r>
            <a:r>
              <a:rPr lang="en-US" sz="1200" dirty="0">
                <a:solidFill>
                  <a:srgbClr val="080D18"/>
                </a:solidFill>
              </a:rPr>
              <a:t> 2016, “Deep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5.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129" y="2131250"/>
            <a:ext cx="888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Predicción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costo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casa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512" y="507395"/>
            <a:ext cx="7973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Clasificación</a:t>
            </a:r>
            <a:r>
              <a:rPr lang="en-US" sz="4800" b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¿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Cuáles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son?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129" y="2841473"/>
            <a:ext cx="11464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Determinar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calidad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un vino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las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ingredientes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512" y="3551696"/>
            <a:ext cx="6369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Detectar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spam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contenido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del mail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8129" y="4261919"/>
            <a:ext cx="8051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Reconocer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dígitos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escritos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mano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fotografías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129" y="4972142"/>
            <a:ext cx="10984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Identificar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grupos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consumidores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similares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interacciones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con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un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sitio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compras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7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6537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Clasificación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Ejemplo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pic>
        <p:nvPicPr>
          <p:cNvPr id="5122" name="Picture 2" descr="https://sebastianraschka.com/images/blog/2014/intro_supervised_learning/classify_exampl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" r="49540"/>
          <a:stretch/>
        </p:blipFill>
        <p:spPr bwMode="auto">
          <a:xfrm>
            <a:off x="462417" y="1861360"/>
            <a:ext cx="4408212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929" y="6479564"/>
            <a:ext cx="6764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Figura</a:t>
            </a:r>
            <a:r>
              <a:rPr lang="en-US" sz="12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2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extraída</a:t>
            </a:r>
            <a:r>
              <a:rPr lang="en-US" sz="12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1200" dirty="0">
                <a:latin typeface="Roboto" charset="0"/>
                <a:ea typeface="Roboto" charset="0"/>
                <a:cs typeface="Roboto" charset="0"/>
                <a:hlinkClick r:id="rId5"/>
              </a:rPr>
              <a:t>https://sebastianraschka.com/Articles/2014_intro_supervised_learning.html</a:t>
            </a:r>
            <a:endParaRPr lang="en-US" sz="1200" dirty="0">
              <a:solidFill>
                <a:srgbClr val="080D18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6270" y="2340678"/>
            <a:ext cx="6549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Clasificar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frutas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solidFill>
                  <a:srgbClr val="68B267"/>
                </a:solidFill>
                <a:latin typeface="Roboto" charset="0"/>
                <a:ea typeface="Roboto" charset="0"/>
                <a:cs typeface="Roboto" charset="0"/>
              </a:rPr>
              <a:t>comestibles</a:t>
            </a:r>
            <a:r>
              <a:rPr lang="en-US" sz="2400" dirty="0">
                <a:solidFill>
                  <a:srgbClr val="68B267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2400" b="1" dirty="0">
                <a:solidFill>
                  <a:srgbClr val="5757FF"/>
                </a:solidFill>
                <a:latin typeface="Roboto" charset="0"/>
                <a:ea typeface="Roboto" charset="0"/>
                <a:cs typeface="Roboto" charset="0"/>
              </a:rPr>
              <a:t>no comestibles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función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químicas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53722" y="3761639"/>
            <a:ext cx="6549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Un </a:t>
            </a:r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posible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que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intenta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separar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manera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lineal</a:t>
            </a:r>
          </a:p>
        </p:txBody>
      </p:sp>
    </p:spTree>
    <p:extLst>
      <p:ext uri="{BB962C8B-B14F-4D97-AF65-F5344CB8AC3E}">
        <p14:creationId xmlns:p14="http://schemas.microsoft.com/office/powerpoint/2010/main" val="181035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6537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Clasificación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Ejemplo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29" y="6479564"/>
            <a:ext cx="6764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Figura</a:t>
            </a:r>
            <a:r>
              <a:rPr lang="en-US" sz="12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2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extraída</a:t>
            </a:r>
            <a:r>
              <a:rPr lang="en-US" sz="12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1200" dirty="0">
                <a:latin typeface="Roboto" charset="0"/>
                <a:ea typeface="Roboto" charset="0"/>
                <a:cs typeface="Roboto" charset="0"/>
                <a:hlinkClick r:id="rId4"/>
              </a:rPr>
              <a:t>https://sebastianraschka.com/Articles/2014_intro_supervised_learning.html</a:t>
            </a:r>
            <a:endParaRPr lang="en-US" sz="1200" dirty="0">
              <a:solidFill>
                <a:srgbClr val="080D18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9" name="Picture 2" descr="https://sebastianraschka.com/images/blog/2014/intro_supervised_learning/classify_exampl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3"/>
          <a:stretch/>
        </p:blipFill>
        <p:spPr bwMode="auto">
          <a:xfrm>
            <a:off x="462418" y="1861360"/>
            <a:ext cx="4408211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66270" y="2340678"/>
            <a:ext cx="6549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Clasificar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frutas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solidFill>
                  <a:srgbClr val="68B267"/>
                </a:solidFill>
                <a:latin typeface="Roboto" charset="0"/>
                <a:ea typeface="Roboto" charset="0"/>
                <a:cs typeface="Roboto" charset="0"/>
              </a:rPr>
              <a:t>comestibles</a:t>
            </a:r>
            <a:r>
              <a:rPr lang="en-US" sz="2400" dirty="0">
                <a:solidFill>
                  <a:srgbClr val="68B267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2400" b="1" dirty="0">
                <a:solidFill>
                  <a:srgbClr val="5757FF"/>
                </a:solidFill>
                <a:latin typeface="Roboto" charset="0"/>
                <a:ea typeface="Roboto" charset="0"/>
                <a:cs typeface="Roboto" charset="0"/>
              </a:rPr>
              <a:t>no comestibles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función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químicas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3722" y="3761639"/>
            <a:ext cx="6549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Otro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alternativo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que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intenta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separar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manera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no-lineal</a:t>
            </a:r>
          </a:p>
        </p:txBody>
      </p:sp>
    </p:spTree>
    <p:extLst>
      <p:ext uri="{BB962C8B-B14F-4D97-AF65-F5344CB8AC3E}">
        <p14:creationId xmlns:p14="http://schemas.microsoft.com/office/powerpoint/2010/main" val="43655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8139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Los 4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 más típicos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0840" y="2509567"/>
            <a:ext cx="2958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Regresión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0539" y="4536247"/>
            <a:ext cx="3759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Clasificación</a:t>
            </a:r>
            <a:endParaRPr lang="en-US" sz="40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5888" y="2509566"/>
            <a:ext cx="3020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Clustering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0786" y="4166916"/>
            <a:ext cx="3770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Detección</a:t>
            </a:r>
            <a:r>
              <a:rPr lang="en-US" sz="4800" b="1" dirty="0">
                <a:latin typeface="Roboto" charset="0"/>
                <a:ea typeface="Roboto" charset="0"/>
                <a:cs typeface="Roboto" charset="0"/>
              </a:rPr>
              <a:t> de</a:t>
            </a:r>
            <a:br>
              <a:rPr lang="en-US" sz="48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anomalías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80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6377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Clustering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Definición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59" y="2027276"/>
            <a:ext cx="10970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Modelos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que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identifican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grupos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muestras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un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determinado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espacio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59" y="3109316"/>
            <a:ext cx="10216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Los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no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tienen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etiquetas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! </a:t>
            </a:r>
            <a:r>
              <a:rPr lang="en-US" sz="2400" dirty="0">
                <a:latin typeface="Roboto" charset="0"/>
                <a:ea typeface="Roboto" charset="0"/>
                <a:cs typeface="Roboto" charset="0"/>
                <a:sym typeface="Wingdings" pitchFamily="2" charset="2"/>
              </a:rPr>
              <a:t>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Se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utilizan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para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modelar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/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aproximar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distribución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vida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real.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59" y="4191356"/>
            <a:ext cx="10317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El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busca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identificar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grupos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estudiando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las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distancias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entre las</a:t>
            </a:r>
            <a:br>
              <a:rPr lang="en-US" sz="24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diferentes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muestras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utilizando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métrica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distancia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dada</a:t>
            </a:r>
            <a:endParaRPr lang="en-US" sz="2400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59" y="5273396"/>
            <a:ext cx="10144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Dada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nueva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muestra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, se le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asigna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un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grupo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según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distancia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los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diferentes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grupos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descubiertos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400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44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196868" y="6051697"/>
            <a:ext cx="381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Goodfellow</a:t>
            </a:r>
            <a:r>
              <a:rPr lang="en-US" sz="1200" dirty="0">
                <a:solidFill>
                  <a:srgbClr val="080D18"/>
                </a:solidFill>
              </a:rPr>
              <a:t> 2016, “Deep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5.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129" y="2131250"/>
            <a:ext cx="888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Predicción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costo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casa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512" y="507395"/>
            <a:ext cx="7234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Clustering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¿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Cuáles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son?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129" y="2841473"/>
            <a:ext cx="11464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Determinar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calidad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un vino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las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ingredientes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512" y="3551696"/>
            <a:ext cx="6369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Detectar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spam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contenido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del mail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8129" y="4261919"/>
            <a:ext cx="8051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Reconocer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dígitos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escritos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mano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fotografías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129" y="4972142"/>
            <a:ext cx="10984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Identificar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grupos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consumidores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similares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interacciones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con</a:t>
            </a:r>
            <a:br>
              <a:rPr lang="en-US" sz="24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un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sitio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compras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196868" y="6051697"/>
            <a:ext cx="381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Goodfellow</a:t>
            </a:r>
            <a:r>
              <a:rPr lang="en-US" sz="1200" dirty="0">
                <a:solidFill>
                  <a:srgbClr val="080D18"/>
                </a:solidFill>
              </a:rPr>
              <a:t> 2016, “Deep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5.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129" y="2131250"/>
            <a:ext cx="888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Predicción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del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costo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casa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características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512" y="507395"/>
            <a:ext cx="7234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Clustering</a:t>
            </a:r>
            <a:r>
              <a:rPr lang="en-US" sz="4800" b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¿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Cuáles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son?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129" y="2841473"/>
            <a:ext cx="11464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Determinar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la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calidad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un vino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las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características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ingredientes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512" y="3551696"/>
            <a:ext cx="6369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Detectar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spam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contenido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del mail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8129" y="4261919"/>
            <a:ext cx="8051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Reconocer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dígitos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escritos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mano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fotografías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129" y="4972142"/>
            <a:ext cx="10984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Identificar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grupos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consumidores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similares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interacciones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con</a:t>
            </a:r>
            <a:br>
              <a:rPr lang="en-US" sz="24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un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sitio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compras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0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10962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Relación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entre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el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y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datos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Definicion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extendida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) de Machine Learning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96868" y="6051697"/>
            <a:ext cx="381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Goodfellow</a:t>
            </a:r>
            <a:r>
              <a:rPr lang="en-US" sz="1200" dirty="0">
                <a:solidFill>
                  <a:srgbClr val="080D18"/>
                </a:solidFill>
              </a:rPr>
              <a:t> 2016, “Deep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5.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13965" y="2213241"/>
            <a:ext cx="6249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Problema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que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queremos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resolver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00471" y="4793285"/>
            <a:ext cx="27815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Los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que</a:t>
            </a:r>
            <a:br>
              <a:rPr lang="en-US" sz="32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necesitamos</a:t>
            </a:r>
            <a:br>
              <a:rPr lang="en-US" sz="32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000" b="1" dirty="0">
                <a:latin typeface="Roboto" charset="0"/>
                <a:ea typeface="Roboto" charset="0"/>
                <a:cs typeface="Roboto" charset="0"/>
              </a:rPr>
              <a:t>(</a:t>
            </a:r>
            <a:r>
              <a:rPr lang="en-US" sz="2000" b="1" dirty="0" err="1">
                <a:latin typeface="Roboto" charset="0"/>
                <a:ea typeface="Roboto" charset="0"/>
                <a:cs typeface="Roboto" charset="0"/>
              </a:rPr>
              <a:t>tenemos</a:t>
            </a:r>
            <a:r>
              <a:rPr lang="en-US" sz="2000" b="1" dirty="0">
                <a:latin typeface="Roboto" charset="0"/>
                <a:ea typeface="Roboto" charset="0"/>
                <a:cs typeface="Roboto" charset="0"/>
              </a:rPr>
              <a:t>)</a:t>
            </a:r>
            <a:endParaRPr lang="en-US" sz="32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95571" y="4788801"/>
            <a:ext cx="34804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Las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métricas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para</a:t>
            </a:r>
            <a:br>
              <a:rPr lang="en-US" sz="32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evaluarlo</a:t>
            </a:r>
            <a:endParaRPr lang="en-US" sz="3200" b="1" dirty="0"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638049" y="2909179"/>
            <a:ext cx="1838016" cy="176218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01508" y="2909180"/>
            <a:ext cx="1588125" cy="176218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39586" y="5081188"/>
            <a:ext cx="179840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196868" y="6051697"/>
            <a:ext cx="381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Goodfellow</a:t>
            </a:r>
            <a:r>
              <a:rPr lang="en-US" sz="1200" dirty="0">
                <a:solidFill>
                  <a:srgbClr val="080D18"/>
                </a:solidFill>
              </a:rPr>
              <a:t> 2016, “Deep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5.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129" y="2131250"/>
            <a:ext cx="888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Predicción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del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costo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casa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características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512" y="507395"/>
            <a:ext cx="7234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Clustering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¿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Cuáles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son?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129" y="2841473"/>
            <a:ext cx="11464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Determinar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calidad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un vino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las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ingredientes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512" y="3551696"/>
            <a:ext cx="6369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Detectar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spam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contenido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del mail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8129" y="4261919"/>
            <a:ext cx="8051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Reconocer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dígitos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escritos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mano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fotografías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129" y="4972142"/>
            <a:ext cx="10984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Identificar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grupos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consumidores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similares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interacciones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con</a:t>
            </a:r>
            <a:br>
              <a:rPr lang="en-US" sz="24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un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sitio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compras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6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196868" y="6051697"/>
            <a:ext cx="381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Goodfellow</a:t>
            </a:r>
            <a:r>
              <a:rPr lang="en-US" sz="1200" dirty="0">
                <a:solidFill>
                  <a:srgbClr val="080D18"/>
                </a:solidFill>
              </a:rPr>
              <a:t> 2016, “Deep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5.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129" y="2131250"/>
            <a:ext cx="888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Predicción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del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costo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casa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características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512" y="507395"/>
            <a:ext cx="7234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Clustering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¿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Cuáles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son?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129" y="2841473"/>
            <a:ext cx="11464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trike="sngStrike" dirty="0" err="1">
                <a:latin typeface="Roboto" charset="0"/>
                <a:ea typeface="Roboto" charset="0"/>
                <a:cs typeface="Roboto" charset="0"/>
              </a:rPr>
              <a:t>Determinar</a:t>
            </a:r>
            <a:r>
              <a:rPr lang="en-US" sz="2400" strike="sngStrike" dirty="0">
                <a:latin typeface="Roboto" charset="0"/>
                <a:ea typeface="Roboto" charset="0"/>
                <a:cs typeface="Roboto" charset="0"/>
              </a:rPr>
              <a:t> la</a:t>
            </a:r>
            <a:r>
              <a:rPr lang="en-US" sz="2400" b="1" strike="sngStrike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strike="sngStrike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calidad</a:t>
            </a:r>
            <a:r>
              <a:rPr lang="en-US" sz="2400" b="1" strike="sngStrike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un vino </a:t>
            </a:r>
            <a:r>
              <a:rPr lang="en-US" sz="2400" strike="sngStrike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strike="sngStrike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strike="sngStrike" dirty="0">
                <a:latin typeface="Roboto" charset="0"/>
                <a:ea typeface="Roboto" charset="0"/>
                <a:cs typeface="Roboto" charset="0"/>
              </a:rPr>
              <a:t> de las </a:t>
            </a:r>
            <a:r>
              <a:rPr lang="en-US" sz="2400" b="1" strike="sngStrike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r>
              <a:rPr lang="en-US" sz="2400" b="1" strike="sngStrike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strike="sngStrike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b="1" strike="sngStrike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strike="sngStrike" dirty="0" err="1">
                <a:latin typeface="Roboto" charset="0"/>
                <a:ea typeface="Roboto" charset="0"/>
                <a:cs typeface="Roboto" charset="0"/>
              </a:rPr>
              <a:t>ingredientes</a:t>
            </a:r>
            <a:endParaRPr lang="en-US" sz="2400" b="1" strike="sngStrike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512" y="3551696"/>
            <a:ext cx="6369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trike="sngStrike" dirty="0" err="1">
                <a:latin typeface="Roboto" charset="0"/>
                <a:ea typeface="Roboto" charset="0"/>
                <a:cs typeface="Roboto" charset="0"/>
              </a:rPr>
              <a:t>Detectar</a:t>
            </a:r>
            <a:r>
              <a:rPr lang="en-US" sz="2400" strike="sngStrike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strike="sngStrike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spam </a:t>
            </a:r>
            <a:r>
              <a:rPr lang="en-US" sz="2400" strike="sngStrike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strike="sngStrike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strike="sngStrike" dirty="0"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400" b="1" strike="sngStrike" dirty="0" err="1">
                <a:latin typeface="Roboto" charset="0"/>
                <a:ea typeface="Roboto" charset="0"/>
                <a:cs typeface="Roboto" charset="0"/>
              </a:rPr>
              <a:t>contenido</a:t>
            </a:r>
            <a:r>
              <a:rPr lang="en-US" sz="2400" b="1" strike="sngStrike" dirty="0">
                <a:latin typeface="Roboto" charset="0"/>
                <a:ea typeface="Roboto" charset="0"/>
                <a:cs typeface="Roboto" charset="0"/>
              </a:rPr>
              <a:t> del mail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8129" y="4261919"/>
            <a:ext cx="8051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trike="sngStrike" dirty="0" err="1">
                <a:latin typeface="Roboto" charset="0"/>
                <a:ea typeface="Roboto" charset="0"/>
                <a:cs typeface="Roboto" charset="0"/>
              </a:rPr>
              <a:t>Reconocer</a:t>
            </a:r>
            <a:r>
              <a:rPr lang="en-US" sz="2400" b="1" strike="sngStrike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strike="sngStrike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dígitos</a:t>
            </a:r>
            <a:r>
              <a:rPr lang="en-US" sz="2400" b="1" strike="sngStrike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strike="sngStrike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escritos</a:t>
            </a:r>
            <a:r>
              <a:rPr lang="en-US" sz="2400" b="1" strike="sngStrike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b="1" strike="sngStrike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mano</a:t>
            </a:r>
            <a:r>
              <a:rPr lang="en-US" sz="2400" b="1" strike="sngStrike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strike="sngStrike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strike="sngStrike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strike="sngStrike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strike="sngStrike" dirty="0" err="1">
                <a:latin typeface="Roboto" charset="0"/>
                <a:ea typeface="Roboto" charset="0"/>
                <a:cs typeface="Roboto" charset="0"/>
              </a:rPr>
              <a:t>fotografías</a:t>
            </a:r>
            <a:endParaRPr lang="en-US" sz="2400" b="1" strike="sngStrike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129" y="4972142"/>
            <a:ext cx="10984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Identificar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grupos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consumidores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similares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interacciones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con</a:t>
            </a:r>
            <a:br>
              <a:rPr lang="en-US" sz="24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un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sitio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compras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09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5798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Clustering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Ejemplo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99960" y="2545491"/>
            <a:ext cx="6549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Identificar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potenciales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ubicaciones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antenas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satelitales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internet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función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la </a:t>
            </a:r>
            <a:r>
              <a:rPr lang="en-US" sz="2400" b="1" dirty="0" err="1">
                <a:solidFill>
                  <a:srgbClr val="0000FF"/>
                </a:solidFill>
                <a:latin typeface="Roboto" charset="0"/>
                <a:ea typeface="Roboto" charset="0"/>
                <a:cs typeface="Roboto" charset="0"/>
              </a:rPr>
              <a:t>ubicación</a:t>
            </a:r>
            <a:r>
              <a:rPr lang="en-US" sz="2400" b="1" dirty="0">
                <a:solidFill>
                  <a:srgbClr val="0000FF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000FF"/>
                </a:solidFill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400" b="1" dirty="0">
                <a:solidFill>
                  <a:srgbClr val="0000FF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Roboto" charset="0"/>
                <a:ea typeface="Roboto" charset="0"/>
                <a:cs typeface="Roboto" charset="0"/>
              </a:rPr>
              <a:t>usuarios</a:t>
            </a:r>
            <a:endParaRPr lang="en-US" sz="2400" b="1" dirty="0">
              <a:solidFill>
                <a:srgbClr val="0000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3" name="Picture 2" descr="esultado de imagen de clustering example before and aft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3" r="51105"/>
          <a:stretch/>
        </p:blipFill>
        <p:spPr bwMode="auto">
          <a:xfrm>
            <a:off x="357512" y="1916702"/>
            <a:ext cx="3499536" cy="416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2929" y="6479564"/>
            <a:ext cx="664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Figura</a:t>
            </a:r>
            <a:r>
              <a:rPr lang="en-US" sz="12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2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extraída</a:t>
            </a:r>
            <a:r>
              <a:rPr lang="en-US" sz="12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12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  <a:hlinkClick r:id="rId5"/>
              </a:rPr>
              <a:t>https://towardsdatascience.com/k-means-data-clustering-bce3335d2203</a:t>
            </a:r>
            <a:endParaRPr lang="en-US" sz="1200" dirty="0">
              <a:solidFill>
                <a:srgbClr val="080D18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61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5644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Clustering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Ejemplo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pic>
        <p:nvPicPr>
          <p:cNvPr id="14" name="Picture 2" descr="esultado de imagen de clustering example before and aft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89" r="8808"/>
          <a:stretch/>
        </p:blipFill>
        <p:spPr bwMode="auto">
          <a:xfrm>
            <a:off x="355772" y="1916702"/>
            <a:ext cx="3499537" cy="416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299960" y="4072136"/>
            <a:ext cx="6549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Solución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posible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para 3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antenas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y </a:t>
            </a:r>
            <a:r>
              <a:rPr lang="en-US" sz="2400" b="1" dirty="0">
                <a:solidFill>
                  <a:srgbClr val="68B267"/>
                </a:solidFill>
                <a:latin typeface="Roboto" charset="0"/>
                <a:ea typeface="Roboto" charset="0"/>
                <a:cs typeface="Roboto" charset="0"/>
              </a:rPr>
              <a:t>3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)</a:t>
            </a:r>
            <a:endParaRPr lang="en-US" sz="2400" b="1" dirty="0">
              <a:solidFill>
                <a:srgbClr val="0000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99960" y="2545491"/>
            <a:ext cx="6549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Identificar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potenciales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ubicaciones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antenas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satelitales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internet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función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la </a:t>
            </a:r>
            <a:r>
              <a:rPr lang="en-US" sz="2400" b="1" dirty="0" err="1">
                <a:solidFill>
                  <a:srgbClr val="0000FF"/>
                </a:solidFill>
                <a:latin typeface="Roboto" charset="0"/>
                <a:ea typeface="Roboto" charset="0"/>
                <a:cs typeface="Roboto" charset="0"/>
              </a:rPr>
              <a:t>ubicación</a:t>
            </a:r>
            <a:r>
              <a:rPr lang="en-US" sz="2400" b="1" dirty="0">
                <a:solidFill>
                  <a:srgbClr val="0000FF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000FF"/>
                </a:solidFill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400" b="1" dirty="0">
                <a:solidFill>
                  <a:srgbClr val="0000FF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Roboto" charset="0"/>
                <a:ea typeface="Roboto" charset="0"/>
                <a:cs typeface="Roboto" charset="0"/>
              </a:rPr>
              <a:t>usuarios</a:t>
            </a:r>
            <a:endParaRPr lang="en-US" sz="2400" b="1" dirty="0">
              <a:solidFill>
                <a:srgbClr val="0000F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929" y="6479564"/>
            <a:ext cx="664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Figura</a:t>
            </a:r>
            <a:r>
              <a:rPr lang="en-US" sz="12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2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extraída</a:t>
            </a:r>
            <a:r>
              <a:rPr lang="en-US" sz="12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12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  <a:hlinkClick r:id="rId5"/>
              </a:rPr>
              <a:t>https://towardsdatascience.com/k-means-data-clustering-bce3335d2203</a:t>
            </a:r>
            <a:endParaRPr lang="en-US" sz="1200" dirty="0">
              <a:solidFill>
                <a:srgbClr val="080D18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8139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Los 4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 más típicos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0840" y="2509567"/>
            <a:ext cx="2958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Regresión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0539" y="4536247"/>
            <a:ext cx="3759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Clasificación</a:t>
            </a:r>
            <a:endParaRPr lang="en-US" sz="40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5888" y="2509566"/>
            <a:ext cx="3020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Clustering</a:t>
            </a:r>
            <a:endParaRPr lang="en-US" sz="40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0786" y="4166916"/>
            <a:ext cx="3770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Detección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</a:t>
            </a:r>
            <a:b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anomalías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1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10150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Detección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anomalías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Definición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59" y="2027276"/>
            <a:ext cx="10970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Modelos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que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identifican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muestras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anómalas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(outliers, que no se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corresponden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con las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determinada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distribución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considerada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“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estándar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” o “normal”)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59" y="3109316"/>
            <a:ext cx="10726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Se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entrenan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utilizando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base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muestras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que se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sabe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ciencia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cierta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que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corresponden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ejemplos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“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estándar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” o “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normales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”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. </a:t>
            </a:r>
            <a:endParaRPr lang="en-US" sz="2400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59" y="4191356"/>
            <a:ext cx="10746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El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busca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caracterizar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el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espacio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muestras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normales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estudiando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distribución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las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diferentes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cada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muestra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400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59" y="5273396"/>
            <a:ext cx="10895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Dada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nueva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muestra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, el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determina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si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anomalía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estudiando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si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cae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o no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cerca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la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distribución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muestras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normales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!</a:t>
            </a:r>
            <a:endParaRPr lang="en-US" sz="2400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2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196868" y="6051697"/>
            <a:ext cx="381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Goodfellow</a:t>
            </a:r>
            <a:r>
              <a:rPr lang="en-US" sz="1200" dirty="0">
                <a:solidFill>
                  <a:srgbClr val="080D18"/>
                </a:solidFill>
              </a:rPr>
              <a:t> 2016, “Deep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5.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129" y="2131250"/>
            <a:ext cx="888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Predicción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costo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casa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512" y="507395"/>
            <a:ext cx="11008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Detección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anomalías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¿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Cuáles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son?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129" y="2841473"/>
            <a:ext cx="11464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Determinar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calidad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un vino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las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ingredientes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512" y="3551696"/>
            <a:ext cx="6369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Detectar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spam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contenido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del mail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8129" y="4261919"/>
            <a:ext cx="8051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Reconocer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dígitos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escritos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mano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fotografías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129" y="4972142"/>
            <a:ext cx="10984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Identificar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grupos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consumidores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similares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interacciones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con</a:t>
            </a:r>
            <a:br>
              <a:rPr lang="en-US" sz="24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un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sitio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compras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7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196868" y="6051697"/>
            <a:ext cx="381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Goodfellow</a:t>
            </a:r>
            <a:r>
              <a:rPr lang="en-US" sz="1200" dirty="0">
                <a:solidFill>
                  <a:srgbClr val="080D18"/>
                </a:solidFill>
              </a:rPr>
              <a:t> 2016, “Deep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5.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129" y="2131250"/>
            <a:ext cx="888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Predicción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del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costo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casa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características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512" y="507395"/>
            <a:ext cx="11008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Detección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anomalías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¿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Cuáles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son?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129" y="2841473"/>
            <a:ext cx="11464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Determinar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la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calidad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un vino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las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características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ingredientes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512" y="3551696"/>
            <a:ext cx="6369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Detectar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spam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contenido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del mail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8129" y="4261919"/>
            <a:ext cx="8051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Reconocer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dígitos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escritos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mano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fotografías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129" y="4972142"/>
            <a:ext cx="10984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Identificar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grupos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consumidores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similares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interacciones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con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un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sitio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compras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9571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Detección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anomalías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Ejemplo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29" y="6479564"/>
            <a:ext cx="1050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Figura</a:t>
            </a:r>
            <a:r>
              <a:rPr lang="en-US" sz="12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2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extraída</a:t>
            </a:r>
            <a:r>
              <a:rPr lang="en-US" sz="12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12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  <a:hlinkClick r:id="rId4"/>
              </a:rPr>
              <a:t>https://towardsdatascience.com/how-to-use-machine-learning-for-anomaly-detection-and-condition-monitoring-6742f82900d7</a:t>
            </a:r>
            <a:endParaRPr lang="en-US" sz="1200" dirty="0">
              <a:solidFill>
                <a:srgbClr val="080D18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8"/>
          <a:stretch/>
        </p:blipFill>
        <p:spPr>
          <a:xfrm>
            <a:off x="567187" y="1959632"/>
            <a:ext cx="3808033" cy="40801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66270" y="2340678"/>
            <a:ext cx="6549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Detectar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fallas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máquina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bombeo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petróleo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medidas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capturadas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por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dos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sensores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estados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normales</a:t>
            </a:r>
            <a:endParaRPr lang="en-US" sz="24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6269" y="3858273"/>
            <a:ext cx="6549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Representación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valores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cada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medida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X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e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Y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para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cada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muestra</a:t>
            </a:r>
            <a:endParaRPr lang="en-US" sz="24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3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9571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Detección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anomalías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Ejemplo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29" y="6479564"/>
            <a:ext cx="1050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Figura</a:t>
            </a:r>
            <a:r>
              <a:rPr lang="en-US" sz="12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2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extraída</a:t>
            </a:r>
            <a:r>
              <a:rPr lang="en-US" sz="12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12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  <a:hlinkClick r:id="rId4"/>
              </a:rPr>
              <a:t>https://towardsdatascience.com/how-to-use-machine-learning-for-anomaly-detection-and-condition-monitoring-6742f82900d7</a:t>
            </a:r>
            <a:endParaRPr lang="en-US" sz="1200" dirty="0">
              <a:solidFill>
                <a:srgbClr val="080D18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66270" y="2340678"/>
            <a:ext cx="6549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Detectar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fallas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máquina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bombeo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petróleo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medidas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capturadas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por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dos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sensores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estados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normales</a:t>
            </a:r>
            <a:endParaRPr lang="en-US" sz="2400" dirty="0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18"/>
          <a:stretch/>
        </p:blipFill>
        <p:spPr>
          <a:xfrm>
            <a:off x="1414164" y="1959632"/>
            <a:ext cx="2114077" cy="40801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66269" y="3858273"/>
            <a:ext cx="6549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Representación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un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espacio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2D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66268" y="4637204"/>
            <a:ext cx="6549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400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aprendido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entrenamiento</a:t>
            </a:r>
            <a:endParaRPr lang="en-US" sz="24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Oval 14"/>
          <p:cNvSpPr/>
          <p:nvPr/>
        </p:nvSpPr>
        <p:spPr>
          <a:xfrm rot="17499563">
            <a:off x="1342363" y="3250306"/>
            <a:ext cx="2579471" cy="973435"/>
          </a:xfrm>
          <a:prstGeom prst="ellipse">
            <a:avLst/>
          </a:prstGeom>
          <a:noFill/>
          <a:ln w="28575"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196868" y="6051697"/>
            <a:ext cx="381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Goodfellow</a:t>
            </a:r>
            <a:r>
              <a:rPr lang="en-US" sz="1200" dirty="0">
                <a:solidFill>
                  <a:srgbClr val="080D18"/>
                </a:solidFill>
              </a:rPr>
              <a:t> 2016, “Deep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5.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129" y="2131250"/>
            <a:ext cx="888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Predicción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costo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casa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512" y="507395"/>
            <a:ext cx="920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Tarea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T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Ejemplos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Definicion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extendida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) de Machine Learning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129" y="2841473"/>
            <a:ext cx="11464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Determinar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calidad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un vino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las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ingredientes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512" y="3551696"/>
            <a:ext cx="6369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Detectar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spam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contenido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del mail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8129" y="4261919"/>
            <a:ext cx="8051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Reconocer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dígitos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escritos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mano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fotografías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129" y="4972142"/>
            <a:ext cx="10984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Identificar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grupos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consumidores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similares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interacciones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con</a:t>
            </a:r>
            <a:br>
              <a:rPr lang="en-US" sz="24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un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sitio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compras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9571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Detección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anomalías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Ejemplo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29" y="6479564"/>
            <a:ext cx="1050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Figura</a:t>
            </a:r>
            <a:r>
              <a:rPr lang="en-US" sz="12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2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extraída</a:t>
            </a:r>
            <a:r>
              <a:rPr lang="en-US" sz="12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12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  <a:hlinkClick r:id="rId4"/>
              </a:rPr>
              <a:t>https://towardsdatascience.com/how-to-use-machine-learning-for-anomaly-detection-and-condition-monitoring-6742f82900d7</a:t>
            </a:r>
            <a:endParaRPr lang="en-US" sz="1200" dirty="0">
              <a:solidFill>
                <a:srgbClr val="080D18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18"/>
          <a:stretch/>
        </p:blipFill>
        <p:spPr>
          <a:xfrm>
            <a:off x="1414164" y="1959632"/>
            <a:ext cx="2114077" cy="40801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66270" y="2340678"/>
            <a:ext cx="6549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Detectar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fallas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máquina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bombeo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petróleo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medidas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capturadas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por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dos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sensores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estados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normales</a:t>
            </a:r>
            <a:endParaRPr lang="en-US" sz="24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66269" y="3737023"/>
            <a:ext cx="6549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400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aprendido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entrenamiento</a:t>
            </a:r>
            <a:endParaRPr lang="en-US" sz="24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Oval 11"/>
          <p:cNvSpPr/>
          <p:nvPr/>
        </p:nvSpPr>
        <p:spPr>
          <a:xfrm rot="17499563">
            <a:off x="1342363" y="3250306"/>
            <a:ext cx="2579471" cy="973435"/>
          </a:xfrm>
          <a:prstGeom prst="ellipse">
            <a:avLst/>
          </a:prstGeom>
          <a:noFill/>
          <a:ln w="28575"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66269" y="4764036"/>
            <a:ext cx="6549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Anomalía</a:t>
            </a:r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detectada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por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caer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fuera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área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cobertura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  <a:sym typeface="Wingdings"/>
              </a:rPr>
              <a:t> </a:t>
            </a:r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  <a:sym typeface="Wingdings"/>
              </a:rPr>
              <a:t>potencial</a:t>
            </a:r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400" b="1" dirty="0" err="1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  <a:sym typeface="Wingdings"/>
              </a:rPr>
              <a:t>falla</a:t>
            </a:r>
            <a:r>
              <a:rPr lang="en-US" sz="2400" b="1" dirty="0">
                <a:solidFill>
                  <a:srgbClr val="FF0506"/>
                </a:solidFill>
                <a:latin typeface="Roboto" charset="0"/>
                <a:ea typeface="Roboto" charset="0"/>
                <a:cs typeface="Roboto" charset="0"/>
                <a:sym typeface="Wingdings"/>
              </a:rPr>
              <a:t>!</a:t>
            </a:r>
            <a:endParaRPr lang="en-US" sz="2400" b="1" dirty="0">
              <a:solidFill>
                <a:srgbClr val="FF0506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Oval 14"/>
          <p:cNvSpPr/>
          <p:nvPr/>
        </p:nvSpPr>
        <p:spPr>
          <a:xfrm rot="16200000">
            <a:off x="2088336" y="2725217"/>
            <a:ext cx="188918" cy="197175"/>
          </a:xfrm>
          <a:prstGeom prst="ellipse">
            <a:avLst/>
          </a:prstGeom>
          <a:noFill/>
          <a:ln w="28575">
            <a:solidFill>
              <a:srgbClr val="FF0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9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499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Etapas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trabajo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soluciones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4939" y="2008226"/>
            <a:ext cx="32197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latin typeface="Roboto" charset="0"/>
                <a:ea typeface="Roboto" charset="0"/>
                <a:cs typeface="Roboto" charset="0"/>
              </a:rPr>
              <a:t>Entrenamiento</a:t>
            </a:r>
            <a:endParaRPr lang="en-US" sz="3600" b="1" dirty="0">
              <a:latin typeface="Roboto" charset="0"/>
              <a:ea typeface="Roboto" charset="0"/>
              <a:cs typeface="Roboto" charset="0"/>
            </a:endParaRPr>
          </a:p>
          <a:p>
            <a:pPr algn="ctr"/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(training)</a:t>
            </a:r>
            <a:endParaRPr lang="en-US" sz="32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8058" y="3592839"/>
            <a:ext cx="407355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latin typeface="Roboto" charset="0"/>
                <a:ea typeface="Roboto" charset="0"/>
                <a:cs typeface="Roboto" charset="0"/>
              </a:rPr>
              <a:t>Validación</a:t>
            </a:r>
            <a:endParaRPr lang="en-US" sz="3600" b="1" dirty="0">
              <a:latin typeface="Roboto" charset="0"/>
              <a:ea typeface="Roboto" charset="0"/>
              <a:cs typeface="Roboto" charset="0"/>
            </a:endParaRPr>
          </a:p>
          <a:p>
            <a:pPr algn="ctr"/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(</a:t>
            </a:r>
            <a:r>
              <a:rPr lang="en-US" sz="2800" b="1" dirty="0" err="1">
                <a:latin typeface="Roboto" charset="0"/>
                <a:ea typeface="Roboto" charset="0"/>
                <a:cs typeface="Roboto" charset="0"/>
              </a:rPr>
              <a:t>hyperparameter</a:t>
            </a:r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 tuning,</a:t>
            </a:r>
            <a:br>
              <a:rPr lang="en-US" sz="28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model selection)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9586" y="5592699"/>
            <a:ext cx="1070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Roboto" charset="0"/>
                <a:ea typeface="Roboto" charset="0"/>
                <a:cs typeface="Roboto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9345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499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Etapas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trabajo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soluciones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4939" y="2008226"/>
            <a:ext cx="32197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Entrenamiento</a:t>
            </a:r>
            <a:endParaRPr lang="en-US" sz="36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  <a:p>
            <a:pPr algn="ctr"/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(training)</a:t>
            </a:r>
            <a:endParaRPr lang="en-US" sz="32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8058" y="3592839"/>
            <a:ext cx="407355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latin typeface="Roboto" charset="0"/>
                <a:ea typeface="Roboto" charset="0"/>
                <a:cs typeface="Roboto" charset="0"/>
              </a:rPr>
              <a:t>Validación</a:t>
            </a:r>
            <a:endParaRPr lang="en-US" sz="3600" b="1" dirty="0">
              <a:latin typeface="Roboto" charset="0"/>
              <a:ea typeface="Roboto" charset="0"/>
              <a:cs typeface="Roboto" charset="0"/>
            </a:endParaRPr>
          </a:p>
          <a:p>
            <a:pPr algn="ctr"/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(</a:t>
            </a:r>
            <a:r>
              <a:rPr lang="en-US" sz="2800" b="1" dirty="0" err="1">
                <a:latin typeface="Roboto" charset="0"/>
                <a:ea typeface="Roboto" charset="0"/>
                <a:cs typeface="Roboto" charset="0"/>
              </a:rPr>
              <a:t>hyperparameter</a:t>
            </a:r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 tuning,</a:t>
            </a:r>
            <a:br>
              <a:rPr lang="en-US" sz="28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model selection)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9586" y="5592699"/>
            <a:ext cx="1070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Roboto" charset="0"/>
                <a:ea typeface="Roboto" charset="0"/>
                <a:cs typeface="Roboto" charset="0"/>
              </a:rPr>
              <a:t>Test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87141" y="2234891"/>
            <a:ext cx="48734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Se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selecciona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b="1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 </a:t>
            </a:r>
            <a:br>
              <a:rPr lang="en-US" sz="28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b="1" dirty="0" err="1">
                <a:latin typeface="Roboto" charset="0"/>
                <a:ea typeface="Roboto" charset="0"/>
                <a:cs typeface="Roboto" charset="0"/>
              </a:rPr>
              <a:t>configuración</a:t>
            </a:r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para el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modelo</a:t>
            </a:r>
            <a:endParaRPr lang="en-US" sz="28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069" y="1939674"/>
            <a:ext cx="4275529" cy="1249324"/>
          </a:xfrm>
          <a:prstGeom prst="rect">
            <a:avLst/>
          </a:prstGeom>
          <a:noFill/>
          <a:ln w="57150"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79619" y="1939674"/>
            <a:ext cx="5688481" cy="4299356"/>
          </a:xfrm>
          <a:prstGeom prst="rect">
            <a:avLst/>
          </a:prstGeom>
          <a:noFill/>
          <a:ln w="57150"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13408" y="3377563"/>
            <a:ext cx="50209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El </a:t>
            </a:r>
            <a:r>
              <a:rPr lang="en-US" sz="2800" b="1" dirty="0" err="1">
                <a:latin typeface="Roboto" charset="0"/>
                <a:ea typeface="Roboto" charset="0"/>
                <a:cs typeface="Roboto" charset="0"/>
              </a:rPr>
              <a:t>algoritmo</a:t>
            </a:r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800" b="1" dirty="0" err="1">
                <a:latin typeface="Roboto" charset="0"/>
                <a:ea typeface="Roboto" charset="0"/>
                <a:cs typeface="Roboto" charset="0"/>
              </a:rPr>
              <a:t>entrenamiento</a:t>
            </a:r>
            <a:br>
              <a:rPr lang="en-US" sz="28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ajusta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el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b="1" dirty="0" err="1">
                <a:latin typeface="Roboto" charset="0"/>
                <a:ea typeface="Roboto" charset="0"/>
                <a:cs typeface="Roboto" charset="0"/>
              </a:rPr>
              <a:t>optimizando</a:t>
            </a:r>
            <a:br>
              <a:rPr lang="en-US" sz="28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b="1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b="1" dirty="0" err="1">
                <a:latin typeface="Roboto" charset="0"/>
                <a:ea typeface="Roboto" charset="0"/>
                <a:cs typeface="Roboto" charset="0"/>
              </a:rPr>
              <a:t>métrica</a:t>
            </a:r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 de performance</a:t>
            </a:r>
            <a:br>
              <a:rPr lang="en-US" sz="28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sobre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b="1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 de training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43057" y="5340147"/>
            <a:ext cx="4961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Obtenemos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un primer </a:t>
            </a:r>
            <a:r>
              <a:rPr lang="en-US" sz="2800" b="1" dirty="0" err="1">
                <a:latin typeface="Roboto" charset="0"/>
                <a:ea typeface="Roboto" charset="0"/>
                <a:cs typeface="Roboto" charset="0"/>
              </a:rPr>
              <a:t>modelo</a:t>
            </a:r>
            <a:endParaRPr lang="en-US" sz="2800" b="1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499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Etapas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trabajo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soluciones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4939" y="2008226"/>
            <a:ext cx="32197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latin typeface="Roboto" charset="0"/>
                <a:ea typeface="Roboto" charset="0"/>
                <a:cs typeface="Roboto" charset="0"/>
              </a:rPr>
              <a:t>Entrenamiento</a:t>
            </a:r>
            <a:endParaRPr lang="en-US" sz="3600" b="1" dirty="0">
              <a:latin typeface="Roboto" charset="0"/>
              <a:ea typeface="Roboto" charset="0"/>
              <a:cs typeface="Roboto" charset="0"/>
            </a:endParaRPr>
          </a:p>
          <a:p>
            <a:pPr algn="ctr"/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(training)</a:t>
            </a:r>
            <a:endParaRPr lang="en-US" sz="32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8058" y="3592839"/>
            <a:ext cx="407355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Validación</a:t>
            </a:r>
            <a:endParaRPr lang="en-US" sz="36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  <a:p>
            <a:pPr algn="ctr"/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(</a:t>
            </a:r>
            <a:r>
              <a:rPr lang="en-US" sz="2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hyperparameter</a:t>
            </a:r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tuning,</a:t>
            </a:r>
            <a:b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model selection)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9586" y="5592699"/>
            <a:ext cx="1070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Roboto" charset="0"/>
                <a:ea typeface="Roboto" charset="0"/>
                <a:cs typeface="Roboto" charset="0"/>
              </a:rPr>
              <a:t>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7069" y="3463674"/>
            <a:ext cx="4275529" cy="1756026"/>
          </a:xfrm>
          <a:prstGeom prst="rect">
            <a:avLst/>
          </a:prstGeom>
          <a:noFill/>
          <a:ln w="57150"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81158" y="2196791"/>
            <a:ext cx="52854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Roboto" charset="0"/>
                <a:ea typeface="Roboto" charset="0"/>
                <a:cs typeface="Roboto" charset="0"/>
              </a:rPr>
              <a:t>Evaluamos</a:t>
            </a:r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 el </a:t>
            </a:r>
            <a:r>
              <a:rPr lang="en-US" sz="2800" b="1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sobre</a:t>
            </a:r>
            <a:br>
              <a:rPr lang="en-US" sz="28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la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partición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de </a:t>
            </a:r>
          </a:p>
          <a:p>
            <a:pPr algn="ctr"/>
            <a:r>
              <a:rPr lang="en-US" sz="2800" b="1" dirty="0" err="1">
                <a:latin typeface="Roboto" charset="0"/>
                <a:ea typeface="Roboto" charset="0"/>
                <a:cs typeface="Roboto" charset="0"/>
              </a:rPr>
              <a:t>validación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utilizando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o</a:t>
            </a:r>
            <a:br>
              <a:rPr lang="en-US" sz="28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varias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métricas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de performance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79619" y="1939674"/>
            <a:ext cx="5688481" cy="4299356"/>
          </a:xfrm>
          <a:prstGeom prst="rect">
            <a:avLst/>
          </a:prstGeom>
          <a:noFill/>
          <a:ln w="57150"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16008" y="4208337"/>
            <a:ext cx="48157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Analizamos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cuantitativa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/</a:t>
            </a:r>
            <a:br>
              <a:rPr lang="en-US" sz="28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cualitativamente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si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la </a:t>
            </a:r>
            <a:br>
              <a:rPr lang="en-US" sz="28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b="1" dirty="0" err="1">
                <a:latin typeface="Roboto" charset="0"/>
                <a:ea typeface="Roboto" charset="0"/>
                <a:cs typeface="Roboto" charset="0"/>
              </a:rPr>
              <a:t>configuración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elegida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puede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</a:p>
          <a:p>
            <a:pPr algn="ct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mejorarse</a:t>
            </a:r>
            <a:endParaRPr lang="en-US" sz="28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3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499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Etapas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trabajo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soluciones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4939" y="2008226"/>
            <a:ext cx="32197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Entrenamiento</a:t>
            </a:r>
            <a:endParaRPr lang="en-US" sz="36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  <a:p>
            <a:pPr algn="ctr"/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(training)</a:t>
            </a:r>
            <a:endParaRPr lang="en-US" sz="32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8058" y="3592839"/>
            <a:ext cx="407355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latin typeface="Roboto" charset="0"/>
                <a:ea typeface="Roboto" charset="0"/>
                <a:cs typeface="Roboto" charset="0"/>
              </a:rPr>
              <a:t>Validación</a:t>
            </a:r>
            <a:endParaRPr lang="en-US" sz="3600" b="1" dirty="0">
              <a:latin typeface="Roboto" charset="0"/>
              <a:ea typeface="Roboto" charset="0"/>
              <a:cs typeface="Roboto" charset="0"/>
            </a:endParaRPr>
          </a:p>
          <a:p>
            <a:pPr algn="ctr"/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(</a:t>
            </a:r>
            <a:r>
              <a:rPr lang="en-US" sz="2800" b="1" dirty="0" err="1">
                <a:latin typeface="Roboto" charset="0"/>
                <a:ea typeface="Roboto" charset="0"/>
                <a:cs typeface="Roboto" charset="0"/>
              </a:rPr>
              <a:t>hyperparameter</a:t>
            </a:r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 tuning,</a:t>
            </a:r>
            <a:br>
              <a:rPr lang="en-US" sz="28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model selection)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9586" y="5592699"/>
            <a:ext cx="1070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Roboto" charset="0"/>
                <a:ea typeface="Roboto" charset="0"/>
                <a:cs typeface="Roboto" charset="0"/>
              </a:rPr>
              <a:t>Test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87141" y="2234891"/>
            <a:ext cx="48734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Se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selecciona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b="1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b="1" dirty="0" err="1">
                <a:latin typeface="Roboto" charset="0"/>
                <a:ea typeface="Roboto" charset="0"/>
                <a:cs typeface="Roboto" charset="0"/>
              </a:rPr>
              <a:t>nueva</a:t>
            </a:r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 </a:t>
            </a:r>
            <a:br>
              <a:rPr lang="en-US" sz="28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b="1" dirty="0" err="1">
                <a:latin typeface="Roboto" charset="0"/>
                <a:ea typeface="Roboto" charset="0"/>
                <a:cs typeface="Roboto" charset="0"/>
              </a:rPr>
              <a:t>configuración</a:t>
            </a:r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para el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modelo</a:t>
            </a:r>
            <a:endParaRPr lang="en-US" sz="28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069" y="1939674"/>
            <a:ext cx="4275529" cy="1249324"/>
          </a:xfrm>
          <a:prstGeom prst="rect">
            <a:avLst/>
          </a:prstGeom>
          <a:noFill/>
          <a:ln w="57150"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79619" y="1939674"/>
            <a:ext cx="5688481" cy="4299356"/>
          </a:xfrm>
          <a:prstGeom prst="rect">
            <a:avLst/>
          </a:prstGeom>
          <a:noFill/>
          <a:ln w="57150"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17672" y="3377563"/>
            <a:ext cx="48124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Se entrena el algoritmo</a:t>
            </a:r>
            <a:br>
              <a:rPr lang="en-US" sz="28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optimizando nuevamente</a:t>
            </a:r>
            <a:br>
              <a:rPr lang="en-US" sz="28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la misma función de pérdida,</a:t>
            </a:r>
          </a:p>
          <a:p>
            <a:pPr algn="ctr"/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con la nueva configuración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58324" y="5340147"/>
            <a:ext cx="513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Obtenemos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otro </a:t>
            </a:r>
            <a:r>
              <a:rPr lang="en-US" sz="2800" b="1" dirty="0" err="1">
                <a:latin typeface="Roboto" charset="0"/>
                <a:ea typeface="Roboto" charset="0"/>
                <a:cs typeface="Roboto" charset="0"/>
              </a:rPr>
              <a:t>modelo nuevo</a:t>
            </a:r>
            <a:endParaRPr lang="en-US" sz="2800" b="1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4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499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Etapas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trabajo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soluciones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4939" y="2008226"/>
            <a:ext cx="32197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latin typeface="Roboto" charset="0"/>
                <a:ea typeface="Roboto" charset="0"/>
                <a:cs typeface="Roboto" charset="0"/>
              </a:rPr>
              <a:t>Entrenamiento</a:t>
            </a:r>
            <a:endParaRPr lang="en-US" sz="3600" b="1" dirty="0">
              <a:latin typeface="Roboto" charset="0"/>
              <a:ea typeface="Roboto" charset="0"/>
              <a:cs typeface="Roboto" charset="0"/>
            </a:endParaRPr>
          </a:p>
          <a:p>
            <a:pPr algn="ctr"/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(training)</a:t>
            </a:r>
            <a:endParaRPr lang="en-US" sz="32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8058" y="3592839"/>
            <a:ext cx="407355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Validación</a:t>
            </a:r>
            <a:endParaRPr lang="en-US" sz="36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  <a:p>
            <a:pPr algn="ctr"/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(</a:t>
            </a:r>
            <a:r>
              <a:rPr lang="en-US" sz="2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hyperparameter</a:t>
            </a:r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tuning,</a:t>
            </a:r>
            <a:b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model selection)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9586" y="5592699"/>
            <a:ext cx="1070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Roboto" charset="0"/>
                <a:ea typeface="Roboto" charset="0"/>
                <a:cs typeface="Roboto" charset="0"/>
              </a:rPr>
              <a:t>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7069" y="3463674"/>
            <a:ext cx="4275529" cy="1756026"/>
          </a:xfrm>
          <a:prstGeom prst="rect">
            <a:avLst/>
          </a:prstGeom>
          <a:noFill/>
          <a:ln w="57150"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81158" y="2196791"/>
            <a:ext cx="52854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Evaluamos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el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sobre</a:t>
            </a:r>
            <a:br>
              <a:rPr lang="en-US" sz="28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la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partición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de </a:t>
            </a:r>
          </a:p>
          <a:p>
            <a:pPr algn="ct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validación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utilizando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o</a:t>
            </a:r>
            <a:br>
              <a:rPr lang="en-US" sz="28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varias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métricas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de performance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79619" y="1939674"/>
            <a:ext cx="5688481" cy="4299356"/>
          </a:xfrm>
          <a:prstGeom prst="rect">
            <a:avLst/>
          </a:prstGeom>
          <a:noFill/>
          <a:ln w="57150"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16008" y="4208337"/>
            <a:ext cx="48157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Analizamos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cuantitativa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/</a:t>
            </a:r>
            <a:br>
              <a:rPr lang="en-US" sz="28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cualitativamente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si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la </a:t>
            </a:r>
            <a:br>
              <a:rPr lang="en-US" sz="28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configuración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elegida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puede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</a:p>
          <a:p>
            <a:pPr algn="ct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mejorarse</a:t>
            </a:r>
            <a:endParaRPr lang="en-US" sz="28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6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499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Etapas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trabajo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soluciones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4939" y="2008226"/>
            <a:ext cx="32197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latin typeface="Roboto" charset="0"/>
                <a:ea typeface="Roboto" charset="0"/>
                <a:cs typeface="Roboto" charset="0"/>
              </a:rPr>
              <a:t>Entrenamiento</a:t>
            </a:r>
            <a:endParaRPr lang="en-US" sz="3600" b="1" dirty="0">
              <a:latin typeface="Roboto" charset="0"/>
              <a:ea typeface="Roboto" charset="0"/>
              <a:cs typeface="Roboto" charset="0"/>
            </a:endParaRPr>
          </a:p>
          <a:p>
            <a:pPr algn="ctr"/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(training)</a:t>
            </a:r>
            <a:endParaRPr lang="en-US" sz="32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8058" y="3592839"/>
            <a:ext cx="407355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latin typeface="Roboto" charset="0"/>
                <a:ea typeface="Roboto" charset="0"/>
                <a:cs typeface="Roboto" charset="0"/>
              </a:rPr>
              <a:t>Validación</a:t>
            </a:r>
            <a:endParaRPr lang="en-US" sz="3600" b="1" dirty="0">
              <a:latin typeface="Roboto" charset="0"/>
              <a:ea typeface="Roboto" charset="0"/>
              <a:cs typeface="Roboto" charset="0"/>
            </a:endParaRPr>
          </a:p>
          <a:p>
            <a:pPr algn="ctr"/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(</a:t>
            </a:r>
            <a:r>
              <a:rPr lang="en-US" sz="2800" b="1" dirty="0" err="1">
                <a:latin typeface="Roboto" charset="0"/>
                <a:ea typeface="Roboto" charset="0"/>
                <a:cs typeface="Roboto" charset="0"/>
              </a:rPr>
              <a:t>hyperparameter</a:t>
            </a:r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 tuning,</a:t>
            </a:r>
            <a:br>
              <a:rPr lang="en-US" sz="28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model selection)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9586" y="5592699"/>
            <a:ext cx="1070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7063" y="5440298"/>
            <a:ext cx="4275529" cy="947827"/>
          </a:xfrm>
          <a:prstGeom prst="rect">
            <a:avLst/>
          </a:prstGeom>
          <a:noFill/>
          <a:ln w="57150"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84495" y="2234891"/>
            <a:ext cx="507876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Escogemos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la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configuración</a:t>
            </a:r>
            <a:br>
              <a:rPr lang="en-US" sz="28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que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mejor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anduvo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sobre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los</a:t>
            </a:r>
            <a:br>
              <a:rPr lang="en-US" sz="28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validación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y lo </a:t>
            </a:r>
            <a:br>
              <a:rPr lang="en-US" sz="28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evaluamos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sobre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de </a:t>
            </a:r>
          </a:p>
          <a:p>
            <a:pPr algn="ctr"/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79619" y="1939674"/>
            <a:ext cx="5688481" cy="4299356"/>
          </a:xfrm>
          <a:prstGeom prst="rect">
            <a:avLst/>
          </a:prstGeom>
          <a:noFill/>
          <a:ln w="57150"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21035" y="4610697"/>
            <a:ext cx="54056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Registramos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la performance</a:t>
            </a:r>
            <a:br>
              <a:rPr lang="en-US" sz="28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sobre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estos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y no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hacemos</a:t>
            </a:r>
            <a:br>
              <a:rPr lang="en-US" sz="28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ningún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ajuste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más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8498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850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Etapas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trabajo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Conceptos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soluciones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8746" y="2065376"/>
            <a:ext cx="7890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¿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Cómo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está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determinado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el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sí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?</a:t>
            </a:r>
            <a:endParaRPr lang="en-US" sz="36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746" y="2669766"/>
            <a:ext cx="11091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Cada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tiene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serie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parámetros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cuyo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rol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ponderar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/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combinar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features para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producir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respuesta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esperada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8746" y="3800036"/>
            <a:ext cx="6597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¿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Qué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ocurre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al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entrenar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el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?</a:t>
            </a:r>
            <a:endParaRPr lang="en-US" sz="36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746" y="4384811"/>
            <a:ext cx="11091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Un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algoritmo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entrenamiento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ajusta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parámetros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forma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tal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que se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minimice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maximice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función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pérdida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sobre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entrenamiento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819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8723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Etapas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trabajo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Conceptos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soluciones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129" y="1985435"/>
            <a:ext cx="740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Roboto" charset="0"/>
                <a:ea typeface="Roboto" charset="0"/>
                <a:cs typeface="Roboto" charset="0"/>
              </a:rPr>
              <a:t>¿A </a:t>
            </a:r>
            <a:r>
              <a:rPr lang="en-US" sz="3600" b="1" dirty="0" err="1">
                <a:latin typeface="Roboto" charset="0"/>
                <a:ea typeface="Roboto" charset="0"/>
                <a:cs typeface="Roboto" charset="0"/>
              </a:rPr>
              <a:t>qué</a:t>
            </a:r>
            <a:r>
              <a:rPr lang="en-US" sz="36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3600" b="1" dirty="0" err="1">
                <a:latin typeface="Roboto" charset="0"/>
                <a:ea typeface="Roboto" charset="0"/>
                <a:cs typeface="Roboto" charset="0"/>
              </a:rPr>
              <a:t>llamamos</a:t>
            </a:r>
            <a:r>
              <a:rPr lang="en-US" sz="3600" b="1" dirty="0">
                <a:latin typeface="Roboto" charset="0"/>
                <a:ea typeface="Roboto" charset="0"/>
                <a:cs typeface="Roboto" charset="0"/>
              </a:rPr>
              <a:t> “</a:t>
            </a:r>
            <a:r>
              <a:rPr lang="en-US" sz="3600" b="1" dirty="0" err="1">
                <a:latin typeface="Roboto" charset="0"/>
                <a:ea typeface="Roboto" charset="0"/>
                <a:cs typeface="Roboto" charset="0"/>
              </a:rPr>
              <a:t>configuración</a:t>
            </a:r>
            <a:r>
              <a:rPr lang="en-US" sz="3600" b="1" dirty="0">
                <a:latin typeface="Roboto" charset="0"/>
                <a:ea typeface="Roboto" charset="0"/>
                <a:cs typeface="Roboto" charset="0"/>
              </a:rPr>
              <a:t>”?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512" y="2631766"/>
            <a:ext cx="11091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Todos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aquellos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valores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ajustables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de ML o de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su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algoritmo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entrenamiento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que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deben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seleccionarse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manualmente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y que no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pueden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aprenderse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129" y="4247983"/>
            <a:ext cx="11404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latin typeface="Roboto" charset="0"/>
                <a:ea typeface="Roboto" charset="0"/>
                <a:cs typeface="Roboto" charset="0"/>
                <a:sym typeface="Wingdings"/>
              </a:rPr>
              <a:t> </a:t>
            </a:r>
            <a:r>
              <a:rPr lang="en-US" sz="2800" b="1" dirty="0" err="1">
                <a:latin typeface="Roboto" charset="0"/>
                <a:ea typeface="Roboto" charset="0"/>
                <a:cs typeface="Roboto" charset="0"/>
              </a:rPr>
              <a:t>Hiperparámetros</a:t>
            </a:r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parámetros</a:t>
            </a:r>
            <a:r>
              <a:rPr lang="en-US" sz="2000" dirty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000" dirty="0" err="1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algoritmo</a:t>
            </a:r>
            <a:r>
              <a:rPr lang="en-US" sz="2000" dirty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000" dirty="0" err="1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entrenamiento</a:t>
            </a:r>
            <a:r>
              <a:rPr lang="en-US" sz="2000" dirty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tamaño</a:t>
            </a:r>
            <a:r>
              <a:rPr lang="en-US" sz="2000" dirty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000" dirty="0" err="1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000" dirty="0">
                <a:solidFill>
                  <a:prstClr val="black"/>
                </a:solidFill>
                <a:latin typeface="Roboto" charset="0"/>
                <a:ea typeface="Roboto" charset="0"/>
                <a:cs typeface="Roboto" charset="0"/>
              </a:rPr>
              <a:t>, etc.)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  <a:p>
            <a:endParaRPr lang="en-US" sz="32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129" y="4771203"/>
            <a:ext cx="10218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Roboto" charset="0"/>
                <a:ea typeface="Roboto" charset="0"/>
                <a:cs typeface="Roboto" charset="0"/>
                <a:sym typeface="Wingdings"/>
              </a:rPr>
              <a:t> </a:t>
            </a:r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Features 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(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aunque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modelos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de deep learning las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aprenden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por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si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mismos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!)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5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6623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Métricas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Algunos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tips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soluciones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746" y="2370176"/>
            <a:ext cx="981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Roboto" charset="0"/>
                <a:ea typeface="Roboto" charset="0"/>
                <a:cs typeface="Roboto" charset="0"/>
              </a:rPr>
              <a:t>Validar</a:t>
            </a:r>
            <a:r>
              <a:rPr lang="en-US" sz="3600" b="1" dirty="0">
                <a:latin typeface="Roboto" charset="0"/>
                <a:ea typeface="Roboto" charset="0"/>
                <a:cs typeface="Roboto" charset="0"/>
              </a:rPr>
              <a:t> y </a:t>
            </a:r>
            <a:r>
              <a:rPr lang="en-US" sz="3600" b="1" dirty="0" err="1">
                <a:latin typeface="Roboto" charset="0"/>
                <a:ea typeface="Roboto" charset="0"/>
                <a:cs typeface="Roboto" charset="0"/>
              </a:rPr>
              <a:t>testear</a:t>
            </a:r>
            <a:r>
              <a:rPr lang="en-US" sz="3600" b="1" dirty="0">
                <a:latin typeface="Roboto" charset="0"/>
                <a:ea typeface="Roboto" charset="0"/>
                <a:cs typeface="Roboto" charset="0"/>
              </a:rPr>
              <a:t> con la(s) </a:t>
            </a:r>
            <a:r>
              <a:rPr lang="en-US" sz="3600" b="1" dirty="0" err="1">
                <a:latin typeface="Roboto" charset="0"/>
                <a:ea typeface="Roboto" charset="0"/>
                <a:cs typeface="Roboto" charset="0"/>
              </a:rPr>
              <a:t>misma</a:t>
            </a:r>
            <a:r>
              <a:rPr lang="en-US" sz="3600" b="1" dirty="0">
                <a:latin typeface="Roboto" charset="0"/>
                <a:ea typeface="Roboto" charset="0"/>
                <a:cs typeface="Roboto" charset="0"/>
              </a:rPr>
              <a:t>(s) </a:t>
            </a:r>
            <a:r>
              <a:rPr lang="en-US" sz="3600" b="1" dirty="0" err="1">
                <a:latin typeface="Roboto" charset="0"/>
                <a:ea typeface="Roboto" charset="0"/>
                <a:cs typeface="Roboto" charset="0"/>
              </a:rPr>
              <a:t>métrica</a:t>
            </a:r>
            <a:r>
              <a:rPr lang="en-US" sz="3600" b="1" dirty="0">
                <a:latin typeface="Roboto" charset="0"/>
                <a:ea typeface="Roboto" charset="0"/>
                <a:cs typeface="Roboto" charset="0"/>
              </a:rPr>
              <a:t>(s)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129" y="3016507"/>
            <a:ext cx="831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No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tiene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sentido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comparar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métricas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diferentes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8746" y="3861712"/>
            <a:ext cx="10198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Roboto" charset="0"/>
                <a:ea typeface="Roboto" charset="0"/>
                <a:cs typeface="Roboto" charset="0"/>
              </a:rPr>
              <a:t>Elegir</a:t>
            </a:r>
            <a:r>
              <a:rPr lang="en-US" sz="36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3600" b="1" dirty="0" err="1">
                <a:latin typeface="Roboto" charset="0"/>
                <a:ea typeface="Roboto" charset="0"/>
                <a:cs typeface="Roboto" charset="0"/>
              </a:rPr>
              <a:t>métricas</a:t>
            </a:r>
            <a:r>
              <a:rPr lang="en-US" sz="36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3600" b="1" dirty="0" err="1">
                <a:latin typeface="Roboto" charset="0"/>
                <a:ea typeface="Roboto" charset="0"/>
                <a:cs typeface="Roboto" charset="0"/>
              </a:rPr>
              <a:t>representativas</a:t>
            </a:r>
            <a:r>
              <a:rPr lang="en-US" sz="3600" b="1" dirty="0">
                <a:latin typeface="Roboto" charset="0"/>
                <a:ea typeface="Roboto" charset="0"/>
                <a:cs typeface="Roboto" charset="0"/>
              </a:rPr>
              <a:t> para el </a:t>
            </a:r>
            <a:r>
              <a:rPr lang="en-US" sz="3600" b="1" dirty="0" err="1">
                <a:latin typeface="Roboto" charset="0"/>
                <a:ea typeface="Roboto" charset="0"/>
                <a:cs typeface="Roboto" charset="0"/>
              </a:rPr>
              <a:t>problema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129" y="4508043"/>
            <a:ext cx="11091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No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optimizar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métricas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que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luego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no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nos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interesan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buscamos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que el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cumpla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ciertos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estándares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producción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, que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podamos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cuantificar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con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métrica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determinada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86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9504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Experiencia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E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Ejemplos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datos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Definicion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extendida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) de Machine Learning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129" y="2131250"/>
            <a:ext cx="888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Predicción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costo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casa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características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129" y="2841473"/>
            <a:ext cx="11464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Determinar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calidad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un vino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las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características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ingredientes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512" y="3551696"/>
            <a:ext cx="6369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Detectar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spam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contenido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del mail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8129" y="4261919"/>
            <a:ext cx="8051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Reconocer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dígitos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escritos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mano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fotografías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8129" y="4972142"/>
            <a:ext cx="10984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Identificar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grupos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consumidores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similares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interacciones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con</a:t>
            </a:r>
            <a:b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un</a:t>
            </a:r>
            <a:r>
              <a:rPr lang="en-US" sz="2400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sitio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compras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96868" y="6051697"/>
            <a:ext cx="381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Goodfellow</a:t>
            </a:r>
            <a:r>
              <a:rPr lang="en-US" sz="1200" dirty="0">
                <a:solidFill>
                  <a:srgbClr val="080D18"/>
                </a:solidFill>
              </a:rPr>
              <a:t> 2016, “Deep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5.</a:t>
            </a:r>
          </a:p>
        </p:txBody>
      </p:sp>
    </p:spTree>
    <p:extLst>
      <p:ext uri="{BB962C8B-B14F-4D97-AF65-F5344CB8AC3E}">
        <p14:creationId xmlns:p14="http://schemas.microsoft.com/office/powerpoint/2010/main" val="29165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troducción a Google Colab para data science | Datah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0202" y="5798190"/>
            <a:ext cx="646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machine-learning-clase-2.pynb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47636" y="5798190"/>
            <a:ext cx="4018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Secciones 1 a 6</a:t>
            </a:r>
            <a:endParaRPr lang="en-US" sz="28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6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5837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comunes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soluciones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512" y="1845787"/>
            <a:ext cx="2404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Underfitting</a:t>
            </a:r>
            <a:endParaRPr lang="en-US" sz="36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129" y="2430562"/>
            <a:ext cx="1097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El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no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tiene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la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suficiente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capacidad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cantidad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parámetros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grados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libertad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)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como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para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caracterizar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adecuadamente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129" y="3134543"/>
            <a:ext cx="10970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Roboto" charset="0"/>
                <a:ea typeface="Roboto" charset="0"/>
                <a:cs typeface="Roboto" charset="0"/>
              </a:rPr>
              <a:t>Diagnóstico</a:t>
            </a:r>
            <a:r>
              <a:rPr lang="en-US" sz="2000" b="1" dirty="0">
                <a:latin typeface="Roboto" charset="0"/>
                <a:ea typeface="Roboto" charset="0"/>
                <a:cs typeface="Roboto" charset="0"/>
              </a:rPr>
              <a:t>: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error de training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muy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alto</a:t>
            </a:r>
            <a:endParaRPr lang="en-US" sz="2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512" y="4238634"/>
            <a:ext cx="2147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Overfitting</a:t>
            </a:r>
            <a:endParaRPr lang="en-US" sz="36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8129" y="3534653"/>
            <a:ext cx="10970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Roboto" charset="0"/>
                <a:ea typeface="Roboto" charset="0"/>
                <a:cs typeface="Roboto" charset="0"/>
              </a:rPr>
              <a:t>Solución</a:t>
            </a:r>
            <a:r>
              <a:rPr lang="en-US" sz="2000" b="1" dirty="0">
                <a:latin typeface="Roboto" charset="0"/>
                <a:ea typeface="Roboto" charset="0"/>
                <a:cs typeface="Roboto" charset="0"/>
              </a:rPr>
              <a:t>: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incrementar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la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capacidad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reducir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la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regularización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probar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otro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170" y="4819504"/>
            <a:ext cx="1130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El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tiene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tanta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capacidad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que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memoriza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entrenamiento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. Como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consecuencia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, no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puede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generalizar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nuevos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y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su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performance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validación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muy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baja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170" y="5523485"/>
            <a:ext cx="10970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Roboto" charset="0"/>
                <a:ea typeface="Roboto" charset="0"/>
                <a:cs typeface="Roboto" charset="0"/>
              </a:rPr>
              <a:t>Diagnóstico</a:t>
            </a:r>
            <a:r>
              <a:rPr lang="en-US" sz="2000" b="1" dirty="0">
                <a:latin typeface="Roboto" charset="0"/>
                <a:ea typeface="Roboto" charset="0"/>
                <a:cs typeface="Roboto" charset="0"/>
              </a:rPr>
              <a:t>: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error de training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muy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bajo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, error de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validación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muy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alto</a:t>
            </a:r>
            <a:endParaRPr lang="en-US" sz="2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170" y="5923595"/>
            <a:ext cx="10970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Roboto" charset="0"/>
                <a:ea typeface="Roboto" charset="0"/>
                <a:cs typeface="Roboto" charset="0"/>
              </a:rPr>
              <a:t>Solución</a:t>
            </a:r>
            <a:r>
              <a:rPr lang="en-US" sz="2000" b="1" dirty="0">
                <a:latin typeface="Roboto" charset="0"/>
                <a:ea typeface="Roboto" charset="0"/>
                <a:cs typeface="Roboto" charset="0"/>
              </a:rPr>
              <a:t>: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reducir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la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capacidad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incrementar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la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regularización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conseguir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más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datos</a:t>
            </a:r>
            <a:endParaRPr lang="en-US" sz="2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1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7" grpId="0"/>
      <p:bldP spid="2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11171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comunes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Over/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under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fitting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soluciones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3314" name="Picture 2" descr="https://miro.medium.com/max/1156/1*2RXJ2O-_c2ukaq5p-WQ9t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582" y="2027276"/>
            <a:ext cx="55054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miro.medium.com/max/1156/1*kZfqaD6hl9iYGYXkMwV-J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50" y="2027276"/>
            <a:ext cx="55054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74359" y="6481555"/>
            <a:ext cx="8815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Roboto" charset="0"/>
                <a:ea typeface="Roboto" charset="0"/>
                <a:cs typeface="Roboto" charset="0"/>
                <a:hlinkClick r:id="rId6"/>
              </a:rPr>
              <a:t>https://towardsdatascience.com/overfitting-vs-underfitting-a-complete-example-d05dd7e19765</a:t>
            </a:r>
            <a:endParaRPr lang="en-US" sz="14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4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11171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comunes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Over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underfitting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soluciones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0" name="Picture 2" descr="https://miro.medium.com/max/1156/1*Di7rY6ALXtkhlmlcKRSCo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50" y="2027276"/>
            <a:ext cx="55054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miro.medium.com/max/1156/1*QzA45ATjeEbwv5f1G99GnQ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582" y="2027276"/>
            <a:ext cx="55054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274359" y="6481555"/>
            <a:ext cx="8815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Roboto" charset="0"/>
                <a:ea typeface="Roboto" charset="0"/>
                <a:cs typeface="Roboto" charset="0"/>
                <a:hlinkClick r:id="rId6"/>
              </a:rPr>
              <a:t>https://towardsdatascience.com/overfitting-vs-underfitting-a-complete-example-d05dd7e19765</a:t>
            </a:r>
            <a:endParaRPr lang="en-US" sz="14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11171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comunes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Over/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underfitting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soluciones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1" name="Picture 2" descr="https://miro.medium.com/max/1156/1*PL88RSFfQp0p9yBwC-o7J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50" y="2027276"/>
            <a:ext cx="55054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miro.medium.com/max/1156/1*pOkhETBM6is2t7JpnkOpTQ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582" y="2027276"/>
            <a:ext cx="55054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274359" y="6481555"/>
            <a:ext cx="8815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Roboto" charset="0"/>
                <a:ea typeface="Roboto" charset="0"/>
                <a:cs typeface="Roboto" charset="0"/>
                <a:hlinkClick r:id="rId6"/>
              </a:rPr>
              <a:t>https://towardsdatascience.com/overfitting-vs-underfitting-a-complete-example-d05dd7e19765</a:t>
            </a:r>
            <a:endParaRPr lang="en-US" sz="14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25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troducción a Google Colab para data science | Datah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0202" y="5798190"/>
            <a:ext cx="646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machine-learning-clase-2.pynb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47636" y="5798190"/>
            <a:ext cx="4018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Sección 7</a:t>
            </a:r>
            <a:endParaRPr lang="en-US" sz="28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1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5837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comunes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soluciones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512" y="1845787"/>
            <a:ext cx="404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Features </a:t>
            </a:r>
            <a:r>
              <a:rPr lang="en-US" sz="32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irrelevantes</a:t>
            </a:r>
            <a:endParaRPr lang="en-US" sz="36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129" y="2536069"/>
            <a:ext cx="1097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Puede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ocurrir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que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que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estemos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utilizando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para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entrenar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nuestro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algoritmo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incluyan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features que no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sirven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para el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problema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129" y="4732675"/>
            <a:ext cx="10970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Roboto" charset="0"/>
                <a:ea typeface="Roboto" charset="0"/>
                <a:cs typeface="Roboto" charset="0"/>
              </a:rPr>
              <a:t>Diagnóstico</a:t>
            </a:r>
            <a:r>
              <a:rPr lang="en-US" sz="2000" b="1" dirty="0">
                <a:latin typeface="Roboto" charset="0"/>
                <a:ea typeface="Roboto" charset="0"/>
                <a:cs typeface="Roboto" charset="0"/>
              </a:rPr>
              <a:t>: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depende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general, error de training, validation y test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muy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alto)</a:t>
            </a:r>
            <a:endParaRPr lang="en-US" sz="2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8129" y="5355989"/>
            <a:ext cx="10970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Roboto" charset="0"/>
                <a:ea typeface="Roboto" charset="0"/>
                <a:cs typeface="Roboto" charset="0"/>
              </a:rPr>
              <a:t>Solución</a:t>
            </a:r>
            <a:r>
              <a:rPr lang="en-US" sz="2000" b="1" dirty="0">
                <a:latin typeface="Roboto" charset="0"/>
                <a:ea typeface="Roboto" charset="0"/>
                <a:cs typeface="Roboto" charset="0"/>
              </a:rPr>
              <a:t>: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feature engineering (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buscar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calcular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nuevas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features o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combinaciones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de features,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evaluar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las features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y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quedarnos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con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aquellas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que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nos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aseguran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un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mejor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rendimiento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algoritmo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)</a:t>
            </a:r>
            <a:endParaRPr lang="en-US" sz="2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129" y="3493808"/>
            <a:ext cx="10970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Incluirlas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para el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entrenamiento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validación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/test del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algoritmo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puede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ocasionar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que el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no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halle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patrones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el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espacio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de features o que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que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halle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no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sean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suficientemente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buenos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90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2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5837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comunes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soluciones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512" y="1845787"/>
            <a:ext cx="11516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Curse of dimensionality (la maldición de la dimensionalidad)*</a:t>
            </a:r>
            <a:endParaRPr lang="en-US" sz="36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537CC4-7B12-754A-9ED2-0D8CF038BA50}"/>
              </a:ext>
            </a:extLst>
          </p:cNvPr>
          <p:cNvSpPr txBox="1"/>
          <p:nvPr/>
        </p:nvSpPr>
        <p:spPr>
          <a:xfrm>
            <a:off x="368129" y="2536069"/>
            <a:ext cx="1097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A medida que crece el </a:t>
            </a:r>
            <a:r>
              <a:rPr lang="en-US" sz="2000" b="1" dirty="0" err="1">
                <a:latin typeface="Roboto" charset="0"/>
                <a:ea typeface="Roboto" charset="0"/>
                <a:cs typeface="Roboto" charset="0"/>
              </a:rPr>
              <a:t>número de features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 (la dimensionalidad), la </a:t>
            </a:r>
            <a:r>
              <a:rPr lang="en-US" sz="2000" b="1" dirty="0" err="1">
                <a:latin typeface="Roboto" charset="0"/>
                <a:ea typeface="Roboto" charset="0"/>
                <a:cs typeface="Roboto" charset="0"/>
              </a:rPr>
              <a:t>cantidad de muestras necesarias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 para que nuestro modelo generalice correctamente </a:t>
            </a:r>
            <a:r>
              <a:rPr lang="en-US" sz="2000" b="1" dirty="0" err="1">
                <a:latin typeface="Roboto" charset="0"/>
                <a:ea typeface="Roboto" charset="0"/>
                <a:cs typeface="Roboto" charset="0"/>
              </a:rPr>
              <a:t>crece exponencialmente</a:t>
            </a:r>
            <a:endParaRPr lang="en-US" sz="2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438442-6CE1-E64B-82FF-0D5BF5FCDA25}"/>
              </a:ext>
            </a:extLst>
          </p:cNvPr>
          <p:cNvSpPr txBox="1"/>
          <p:nvPr/>
        </p:nvSpPr>
        <p:spPr>
          <a:xfrm>
            <a:off x="9678748" y="6581001"/>
            <a:ext cx="2513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/>
              <a:t>* (no sería válido para Deep learning)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7ACA7-8202-FB4A-AEAB-72E78DB421C3}"/>
              </a:ext>
            </a:extLst>
          </p:cNvPr>
          <p:cNvSpPr txBox="1"/>
          <p:nvPr/>
        </p:nvSpPr>
        <p:spPr>
          <a:xfrm>
            <a:off x="229947" y="5090549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400">
                <a:latin typeface="Roboto" panose="02000000000000000000" pitchFamily="2" charset="0"/>
                <a:ea typeface="Roboto" panose="02000000000000000000" pitchFamily="2" charset="0"/>
              </a:rPr>
              <a:t>1 feature de 10 valores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7610A7-30B3-2D4F-980D-7DC8166E19A8}"/>
              </a:ext>
            </a:extLst>
          </p:cNvPr>
          <p:cNvGrpSpPr/>
          <p:nvPr/>
        </p:nvGrpSpPr>
        <p:grpSpPr>
          <a:xfrm>
            <a:off x="599105" y="4830537"/>
            <a:ext cx="1272173" cy="201334"/>
            <a:chOff x="599105" y="4247442"/>
            <a:chExt cx="1272173" cy="20133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0CA52D4-E8BF-1D41-9A22-FD6457FACC92}"/>
                </a:ext>
              </a:extLst>
            </p:cNvPr>
            <p:cNvCxnSpPr>
              <a:cxnSpLocks/>
            </p:cNvCxnSpPr>
            <p:nvPr/>
          </p:nvCxnSpPr>
          <p:spPr>
            <a:xfrm>
              <a:off x="599105" y="4352999"/>
              <a:ext cx="12721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58704D-9BBA-5E43-8E62-92EEE25E587D}"/>
                </a:ext>
              </a:extLst>
            </p:cNvPr>
            <p:cNvCxnSpPr>
              <a:cxnSpLocks/>
            </p:cNvCxnSpPr>
            <p:nvPr/>
          </p:nvCxnSpPr>
          <p:spPr>
            <a:xfrm>
              <a:off x="599105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D7EF463-7C95-A043-90D8-B9CD0FE8CEE5}"/>
                </a:ext>
              </a:extLst>
            </p:cNvPr>
            <p:cNvCxnSpPr>
              <a:cxnSpLocks/>
            </p:cNvCxnSpPr>
            <p:nvPr/>
          </p:nvCxnSpPr>
          <p:spPr>
            <a:xfrm>
              <a:off x="740458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D61A044-FDD3-CD4E-AFDE-D449956DD867}"/>
                </a:ext>
              </a:extLst>
            </p:cNvPr>
            <p:cNvCxnSpPr>
              <a:cxnSpLocks/>
            </p:cNvCxnSpPr>
            <p:nvPr/>
          </p:nvCxnSpPr>
          <p:spPr>
            <a:xfrm>
              <a:off x="881811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28D183F-CC68-F840-AE20-34A0B4E827D6}"/>
                </a:ext>
              </a:extLst>
            </p:cNvPr>
            <p:cNvCxnSpPr>
              <a:cxnSpLocks/>
            </p:cNvCxnSpPr>
            <p:nvPr/>
          </p:nvCxnSpPr>
          <p:spPr>
            <a:xfrm>
              <a:off x="1023164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7999D90-2A6B-6D4C-895C-062BE8B63627}"/>
                </a:ext>
              </a:extLst>
            </p:cNvPr>
            <p:cNvCxnSpPr>
              <a:cxnSpLocks/>
            </p:cNvCxnSpPr>
            <p:nvPr/>
          </p:nvCxnSpPr>
          <p:spPr>
            <a:xfrm>
              <a:off x="1164517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988136-6550-3042-82AB-10E93A5B9394}"/>
                </a:ext>
              </a:extLst>
            </p:cNvPr>
            <p:cNvCxnSpPr>
              <a:cxnSpLocks/>
            </p:cNvCxnSpPr>
            <p:nvPr/>
          </p:nvCxnSpPr>
          <p:spPr>
            <a:xfrm>
              <a:off x="1305870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AD453D-1C71-6944-8078-82677B69BB32}"/>
                </a:ext>
              </a:extLst>
            </p:cNvPr>
            <p:cNvCxnSpPr>
              <a:cxnSpLocks/>
            </p:cNvCxnSpPr>
            <p:nvPr/>
          </p:nvCxnSpPr>
          <p:spPr>
            <a:xfrm>
              <a:off x="1447223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4FF3A9-28B1-C640-9D6C-A463E989DBA1}"/>
                </a:ext>
              </a:extLst>
            </p:cNvPr>
            <p:cNvCxnSpPr>
              <a:cxnSpLocks/>
            </p:cNvCxnSpPr>
            <p:nvPr/>
          </p:nvCxnSpPr>
          <p:spPr>
            <a:xfrm>
              <a:off x="1588576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6E437F-D7BC-5F4C-992B-BA85B7D172C7}"/>
                </a:ext>
              </a:extLst>
            </p:cNvPr>
            <p:cNvCxnSpPr>
              <a:cxnSpLocks/>
            </p:cNvCxnSpPr>
            <p:nvPr/>
          </p:nvCxnSpPr>
          <p:spPr>
            <a:xfrm>
              <a:off x="1729929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F07BB1-CBE2-7C4D-9943-04612A18374A}"/>
                </a:ext>
              </a:extLst>
            </p:cNvPr>
            <p:cNvCxnSpPr>
              <a:cxnSpLocks/>
            </p:cNvCxnSpPr>
            <p:nvPr/>
          </p:nvCxnSpPr>
          <p:spPr>
            <a:xfrm>
              <a:off x="1871278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09D8C14-3E8E-AC4E-95F9-A30D97AFDF88}"/>
              </a:ext>
            </a:extLst>
          </p:cNvPr>
          <p:cNvSpPr txBox="1"/>
          <p:nvPr/>
        </p:nvSpPr>
        <p:spPr>
          <a:xfrm>
            <a:off x="620279" y="5478171"/>
            <a:ext cx="12298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400">
                <a:latin typeface="Roboto" panose="02000000000000000000" pitchFamily="2" charset="0"/>
                <a:ea typeface="Roboto" panose="02000000000000000000" pitchFamily="2" charset="0"/>
              </a:rPr>
              <a:t>Necesito</a:t>
            </a:r>
            <a:br>
              <a:rPr lang="es-ES_tradnl" sz="140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ES_tradnl" sz="1400" b="1">
                <a:latin typeface="Roboto" panose="02000000000000000000" pitchFamily="2" charset="0"/>
                <a:ea typeface="Roboto" panose="02000000000000000000" pitchFamily="2" charset="0"/>
              </a:rPr>
              <a:t>10 muestras</a:t>
            </a:r>
            <a:br>
              <a:rPr lang="es-ES_tradnl" sz="140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ES_tradnl" sz="1400">
                <a:latin typeface="Roboto" panose="02000000000000000000" pitchFamily="2" charset="0"/>
                <a:ea typeface="Roboto" panose="02000000000000000000" pitchFamily="2" charset="0"/>
              </a:rPr>
              <a:t>para cubrir el</a:t>
            </a:r>
            <a:br>
              <a:rPr lang="es-ES_tradnl" sz="140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ES_tradnl" sz="1400">
                <a:latin typeface="Roboto" panose="02000000000000000000" pitchFamily="2" charset="0"/>
                <a:ea typeface="Roboto" panose="02000000000000000000" pitchFamily="2" charset="0"/>
              </a:rPr>
              <a:t>espacio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180F2D-AC1E-0344-A3A5-3BBA9277CCC7}"/>
              </a:ext>
            </a:extLst>
          </p:cNvPr>
          <p:cNvSpPr txBox="1"/>
          <p:nvPr/>
        </p:nvSpPr>
        <p:spPr>
          <a:xfrm>
            <a:off x="2405933" y="5090549"/>
            <a:ext cx="2416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400">
                <a:latin typeface="Roboto" panose="02000000000000000000" pitchFamily="2" charset="0"/>
                <a:ea typeface="Roboto" panose="02000000000000000000" pitchFamily="2" charset="0"/>
              </a:rPr>
              <a:t>2 features de 10 valores c/u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BB19C2-3D39-744D-AE7D-1C4106ABBE50}"/>
              </a:ext>
            </a:extLst>
          </p:cNvPr>
          <p:cNvGrpSpPr/>
          <p:nvPr/>
        </p:nvGrpSpPr>
        <p:grpSpPr>
          <a:xfrm>
            <a:off x="2977870" y="4830537"/>
            <a:ext cx="1272173" cy="201334"/>
            <a:chOff x="599105" y="4247442"/>
            <a:chExt cx="1272173" cy="201334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FED32E-5540-F949-A977-0D80F8C84444}"/>
                </a:ext>
              </a:extLst>
            </p:cNvPr>
            <p:cNvCxnSpPr>
              <a:cxnSpLocks/>
            </p:cNvCxnSpPr>
            <p:nvPr/>
          </p:nvCxnSpPr>
          <p:spPr>
            <a:xfrm>
              <a:off x="599105" y="4352999"/>
              <a:ext cx="12721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37BCD6-2A9C-7340-9C67-58637A51F0AC}"/>
                </a:ext>
              </a:extLst>
            </p:cNvPr>
            <p:cNvCxnSpPr>
              <a:cxnSpLocks/>
            </p:cNvCxnSpPr>
            <p:nvPr/>
          </p:nvCxnSpPr>
          <p:spPr>
            <a:xfrm>
              <a:off x="599105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7B64F4-0A70-AA4A-BF19-1804884B2715}"/>
                </a:ext>
              </a:extLst>
            </p:cNvPr>
            <p:cNvCxnSpPr>
              <a:cxnSpLocks/>
            </p:cNvCxnSpPr>
            <p:nvPr/>
          </p:nvCxnSpPr>
          <p:spPr>
            <a:xfrm>
              <a:off x="740458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9ED5BE-657E-7240-BD32-D06D315E4DB1}"/>
                </a:ext>
              </a:extLst>
            </p:cNvPr>
            <p:cNvCxnSpPr>
              <a:cxnSpLocks/>
            </p:cNvCxnSpPr>
            <p:nvPr/>
          </p:nvCxnSpPr>
          <p:spPr>
            <a:xfrm>
              <a:off x="881811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8BF0B37-159E-504B-B174-4A1A47602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23164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CED87D2-55A1-1C44-82A3-E5A64B17EA78}"/>
                </a:ext>
              </a:extLst>
            </p:cNvPr>
            <p:cNvCxnSpPr>
              <a:cxnSpLocks/>
            </p:cNvCxnSpPr>
            <p:nvPr/>
          </p:nvCxnSpPr>
          <p:spPr>
            <a:xfrm>
              <a:off x="1164517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D4DA690-5C48-7248-A0EF-AEB606799528}"/>
                </a:ext>
              </a:extLst>
            </p:cNvPr>
            <p:cNvCxnSpPr>
              <a:cxnSpLocks/>
            </p:cNvCxnSpPr>
            <p:nvPr/>
          </p:nvCxnSpPr>
          <p:spPr>
            <a:xfrm>
              <a:off x="1305870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EDF85FE-03EF-A740-8CE9-49A65D01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447223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25D88E-F73B-7D40-BFDE-7F6A2C1C7206}"/>
                </a:ext>
              </a:extLst>
            </p:cNvPr>
            <p:cNvCxnSpPr>
              <a:cxnSpLocks/>
            </p:cNvCxnSpPr>
            <p:nvPr/>
          </p:nvCxnSpPr>
          <p:spPr>
            <a:xfrm>
              <a:off x="1588576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3C2017-D61C-8940-A0ED-83247AE4EFA4}"/>
                </a:ext>
              </a:extLst>
            </p:cNvPr>
            <p:cNvCxnSpPr>
              <a:cxnSpLocks/>
            </p:cNvCxnSpPr>
            <p:nvPr/>
          </p:nvCxnSpPr>
          <p:spPr>
            <a:xfrm>
              <a:off x="1729929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CFDA202-CAC3-3F4D-BFF7-3162131CE49A}"/>
                </a:ext>
              </a:extLst>
            </p:cNvPr>
            <p:cNvCxnSpPr>
              <a:cxnSpLocks/>
            </p:cNvCxnSpPr>
            <p:nvPr/>
          </p:nvCxnSpPr>
          <p:spPr>
            <a:xfrm>
              <a:off x="1871278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97150BA-1089-CA46-AD4B-17641DB5760D}"/>
              </a:ext>
            </a:extLst>
          </p:cNvPr>
          <p:cNvGrpSpPr/>
          <p:nvPr/>
        </p:nvGrpSpPr>
        <p:grpSpPr>
          <a:xfrm rot="16200000">
            <a:off x="2335963" y="4197051"/>
            <a:ext cx="1272173" cy="201334"/>
            <a:chOff x="599105" y="4247442"/>
            <a:chExt cx="1272173" cy="201334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3FD932E-1ACA-A44E-A383-42EA02F2CBCC}"/>
                </a:ext>
              </a:extLst>
            </p:cNvPr>
            <p:cNvCxnSpPr>
              <a:cxnSpLocks/>
            </p:cNvCxnSpPr>
            <p:nvPr/>
          </p:nvCxnSpPr>
          <p:spPr>
            <a:xfrm>
              <a:off x="599105" y="4352999"/>
              <a:ext cx="12721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D27FF06-2BB4-4543-83F2-4BFAA112046C}"/>
                </a:ext>
              </a:extLst>
            </p:cNvPr>
            <p:cNvCxnSpPr>
              <a:cxnSpLocks/>
            </p:cNvCxnSpPr>
            <p:nvPr/>
          </p:nvCxnSpPr>
          <p:spPr>
            <a:xfrm>
              <a:off x="599105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F98BA91-44E7-964A-AF4A-CA13B703C880}"/>
                </a:ext>
              </a:extLst>
            </p:cNvPr>
            <p:cNvCxnSpPr>
              <a:cxnSpLocks/>
            </p:cNvCxnSpPr>
            <p:nvPr/>
          </p:nvCxnSpPr>
          <p:spPr>
            <a:xfrm>
              <a:off x="740458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8051AC5-27C5-7B47-9741-52E017410ABC}"/>
                </a:ext>
              </a:extLst>
            </p:cNvPr>
            <p:cNvCxnSpPr>
              <a:cxnSpLocks/>
            </p:cNvCxnSpPr>
            <p:nvPr/>
          </p:nvCxnSpPr>
          <p:spPr>
            <a:xfrm>
              <a:off x="881811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AD24B09-3A6E-D74F-AACA-F3EA97B00BF7}"/>
                </a:ext>
              </a:extLst>
            </p:cNvPr>
            <p:cNvCxnSpPr>
              <a:cxnSpLocks/>
            </p:cNvCxnSpPr>
            <p:nvPr/>
          </p:nvCxnSpPr>
          <p:spPr>
            <a:xfrm>
              <a:off x="1023164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164207B-EF17-9B40-A3AF-7B3C872BECA8}"/>
                </a:ext>
              </a:extLst>
            </p:cNvPr>
            <p:cNvCxnSpPr>
              <a:cxnSpLocks/>
            </p:cNvCxnSpPr>
            <p:nvPr/>
          </p:nvCxnSpPr>
          <p:spPr>
            <a:xfrm>
              <a:off x="1164517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CEB9A3B-A83D-E942-81FF-1BF417830026}"/>
                </a:ext>
              </a:extLst>
            </p:cNvPr>
            <p:cNvCxnSpPr>
              <a:cxnSpLocks/>
            </p:cNvCxnSpPr>
            <p:nvPr/>
          </p:nvCxnSpPr>
          <p:spPr>
            <a:xfrm>
              <a:off x="1305870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E0A2AC3-D10D-9B4A-8126-B43D03E344C6}"/>
                </a:ext>
              </a:extLst>
            </p:cNvPr>
            <p:cNvCxnSpPr>
              <a:cxnSpLocks/>
            </p:cNvCxnSpPr>
            <p:nvPr/>
          </p:nvCxnSpPr>
          <p:spPr>
            <a:xfrm>
              <a:off x="1447223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35A8B87-7C23-6F45-B4F8-3B7E4FE253E9}"/>
                </a:ext>
              </a:extLst>
            </p:cNvPr>
            <p:cNvCxnSpPr>
              <a:cxnSpLocks/>
            </p:cNvCxnSpPr>
            <p:nvPr/>
          </p:nvCxnSpPr>
          <p:spPr>
            <a:xfrm>
              <a:off x="1588576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7696610-7DE0-E645-B2FB-7C7A42D2FCC0}"/>
                </a:ext>
              </a:extLst>
            </p:cNvPr>
            <p:cNvCxnSpPr>
              <a:cxnSpLocks/>
            </p:cNvCxnSpPr>
            <p:nvPr/>
          </p:nvCxnSpPr>
          <p:spPr>
            <a:xfrm>
              <a:off x="1729929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E11D1FF-B877-EF49-93BE-EBD8EF2FE2AE}"/>
                </a:ext>
              </a:extLst>
            </p:cNvPr>
            <p:cNvCxnSpPr>
              <a:cxnSpLocks/>
            </p:cNvCxnSpPr>
            <p:nvPr/>
          </p:nvCxnSpPr>
          <p:spPr>
            <a:xfrm>
              <a:off x="1871278" y="4247442"/>
              <a:ext cx="0" cy="201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C4E9BEC-141F-1446-8152-17CF059BA68D}"/>
              </a:ext>
            </a:extLst>
          </p:cNvPr>
          <p:cNvSpPr txBox="1"/>
          <p:nvPr/>
        </p:nvSpPr>
        <p:spPr>
          <a:xfrm>
            <a:off x="2643035" y="5478171"/>
            <a:ext cx="18004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400">
                <a:latin typeface="Roboto" panose="02000000000000000000" pitchFamily="2" charset="0"/>
                <a:ea typeface="Roboto" panose="02000000000000000000" pitchFamily="2" charset="0"/>
              </a:rPr>
              <a:t>Necesito</a:t>
            </a:r>
            <a:br>
              <a:rPr lang="es-ES_tradnl" sz="140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ES_tradnl" sz="1400" b="1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es-ES_tradnl" sz="1400" b="1" baseline="3000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s-ES_tradnl" sz="1400" b="1">
                <a:latin typeface="Roboto" panose="02000000000000000000" pitchFamily="2" charset="0"/>
                <a:ea typeface="Roboto" panose="02000000000000000000" pitchFamily="2" charset="0"/>
              </a:rPr>
              <a:t> = 100 muestras</a:t>
            </a:r>
            <a:br>
              <a:rPr lang="es-ES_tradnl" sz="140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ES_tradnl" sz="1400">
                <a:latin typeface="Roboto" panose="02000000000000000000" pitchFamily="2" charset="0"/>
                <a:ea typeface="Roboto" panose="02000000000000000000" pitchFamily="2" charset="0"/>
              </a:rPr>
              <a:t>para cubrir el</a:t>
            </a:r>
            <a:br>
              <a:rPr lang="es-ES_tradnl" sz="140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ES_tradnl" sz="1400">
                <a:latin typeface="Roboto" panose="02000000000000000000" pitchFamily="2" charset="0"/>
                <a:ea typeface="Roboto" panose="02000000000000000000" pitchFamily="2" charset="0"/>
              </a:rPr>
              <a:t>espacio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4669D-02F0-B84D-9AE5-40A259311BA8}"/>
              </a:ext>
            </a:extLst>
          </p:cNvPr>
          <p:cNvSpPr txBox="1"/>
          <p:nvPr/>
        </p:nvSpPr>
        <p:spPr>
          <a:xfrm>
            <a:off x="4987478" y="4628884"/>
            <a:ext cx="647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540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098372-DC7C-C948-903E-6302790E7679}"/>
              </a:ext>
            </a:extLst>
          </p:cNvPr>
          <p:cNvSpPr txBox="1"/>
          <p:nvPr/>
        </p:nvSpPr>
        <p:spPr>
          <a:xfrm>
            <a:off x="5928570" y="5908059"/>
            <a:ext cx="5018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Roboto" charset="0"/>
                <a:ea typeface="Roboto" charset="0"/>
                <a:cs typeface="Roboto" charset="0"/>
              </a:rPr>
              <a:t>Fuente: </a:t>
            </a:r>
            <a:r>
              <a:rPr lang="en-US" sz="1050" dirty="0" err="1">
                <a:latin typeface="Roboto" charset="0"/>
                <a:ea typeface="Roboto" charset="0"/>
                <a:cs typeface="Roboto" charset="0"/>
                <a:hlinkClick r:id="rId4"/>
              </a:rPr>
              <a:t>https://cofactorgenomics.com/curse-of-dimensionality-wk-16/</a:t>
            </a:r>
            <a:endParaRPr lang="en-US" sz="105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026" name="Picture 2" descr="Resultado de imagen de curse of dimensionality">
            <a:extLst>
              <a:ext uri="{FF2B5EF4-FFF2-40B4-BE49-F238E27FC236}">
                <a16:creationId xmlns:a16="http://schemas.microsoft.com/office/drawing/2014/main" id="{E5EBF713-ADB0-E04D-B6ED-800B8D2A6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70" y="3424419"/>
            <a:ext cx="4144528" cy="243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5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5837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comunes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soluciones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512" y="1845787"/>
            <a:ext cx="11516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Curse of dimensionality (la maldición de la dimensionalidad)*</a:t>
            </a:r>
            <a:endParaRPr lang="en-US" sz="36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438442-6CE1-E64B-82FF-0D5BF5FCDA25}"/>
              </a:ext>
            </a:extLst>
          </p:cNvPr>
          <p:cNvSpPr txBox="1"/>
          <p:nvPr/>
        </p:nvSpPr>
        <p:spPr>
          <a:xfrm>
            <a:off x="9678748" y="6581001"/>
            <a:ext cx="2513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/>
              <a:t>* (no sería válido para Deep learning)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11F6D9-5984-D745-9398-1703F6F7F81E}"/>
              </a:ext>
            </a:extLst>
          </p:cNvPr>
          <p:cNvSpPr/>
          <p:nvPr/>
        </p:nvSpPr>
        <p:spPr>
          <a:xfrm>
            <a:off x="9649978" y="3920920"/>
            <a:ext cx="699946" cy="22635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7ECAE-0E6F-4445-9B2C-0C5568745DFF}"/>
              </a:ext>
            </a:extLst>
          </p:cNvPr>
          <p:cNvSpPr txBox="1"/>
          <p:nvPr/>
        </p:nvSpPr>
        <p:spPr>
          <a:xfrm>
            <a:off x="8980249" y="2586133"/>
            <a:ext cx="2872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/>
              <a:t>Matrices de diseño </a:t>
            </a:r>
            <a:r>
              <a:rPr lang="es-ES_tradnl" b="1"/>
              <a:t>“altas”</a:t>
            </a:r>
            <a:br>
              <a:rPr lang="es-ES_tradnl" b="1"/>
            </a:br>
            <a:r>
              <a:rPr lang="es-ES_tradnl"/>
              <a:t>(más muestras que features)</a:t>
            </a:r>
          </a:p>
        </p:txBody>
      </p:sp>
      <p:pic>
        <p:nvPicPr>
          <p:cNvPr id="65" name="Picture 4" descr="http://latex2png.com/pngs/984d2d55d91d3bd7ee6aa9344bce30b2.png">
            <a:extLst>
              <a:ext uri="{FF2B5EF4-FFF2-40B4-BE49-F238E27FC236}">
                <a16:creationId xmlns:a16="http://schemas.microsoft.com/office/drawing/2014/main" id="{A62D3956-DCD4-3A43-991A-838FAB94E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408" y="4865421"/>
            <a:ext cx="447086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http://latex2png.com/pngs/4ed1f7a6e493e01e42932e12ca94685c.png">
            <a:extLst>
              <a:ext uri="{FF2B5EF4-FFF2-40B4-BE49-F238E27FC236}">
                <a16:creationId xmlns:a16="http://schemas.microsoft.com/office/drawing/2014/main" id="{BD7CD8AE-55B9-884A-8510-4D2C85C0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460" y="3393602"/>
            <a:ext cx="132975" cy="19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8" descr="http://latex2png.com/pngs/735f8af029197c52c5e525e478b29e95.png">
            <a:extLst>
              <a:ext uri="{FF2B5EF4-FFF2-40B4-BE49-F238E27FC236}">
                <a16:creationId xmlns:a16="http://schemas.microsoft.com/office/drawing/2014/main" id="{F2CC1B5D-2D17-1649-8E95-F299A75F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241" y="4975799"/>
            <a:ext cx="186214" cy="15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2F511862-D4B4-1640-B5A6-E647C347346F}"/>
              </a:ext>
            </a:extLst>
          </p:cNvPr>
          <p:cNvSpPr/>
          <p:nvPr/>
        </p:nvSpPr>
        <p:spPr>
          <a:xfrm>
            <a:off x="9337828" y="3920920"/>
            <a:ext cx="186214" cy="2263588"/>
          </a:xfrm>
          <a:prstGeom prst="leftBrace">
            <a:avLst>
              <a:gd name="adj1" fmla="val 45589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050" name="Picture 2" descr="Resultado de imagen de meme drake">
            <a:extLst>
              <a:ext uri="{FF2B5EF4-FFF2-40B4-BE49-F238E27FC236}">
                <a16:creationId xmlns:a16="http://schemas.microsoft.com/office/drawing/2014/main" id="{A7216C55-37F5-0043-BCBC-80E7505426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45"/>
          <a:stretch/>
        </p:blipFill>
        <p:spPr bwMode="auto">
          <a:xfrm>
            <a:off x="429408" y="3429000"/>
            <a:ext cx="2643308" cy="298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Resultado de imagen de meme drake">
            <a:extLst>
              <a:ext uri="{FF2B5EF4-FFF2-40B4-BE49-F238E27FC236}">
                <a16:creationId xmlns:a16="http://schemas.microsoft.com/office/drawing/2014/main" id="{AE2179F9-1F07-3B48-ABD8-1C624FB0C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55"/>
          <a:stretch/>
        </p:blipFill>
        <p:spPr bwMode="auto">
          <a:xfrm>
            <a:off x="6153123" y="3429000"/>
            <a:ext cx="2658673" cy="298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Left Brace 68">
            <a:extLst>
              <a:ext uri="{FF2B5EF4-FFF2-40B4-BE49-F238E27FC236}">
                <a16:creationId xmlns:a16="http://schemas.microsoft.com/office/drawing/2014/main" id="{0EB949D8-C8EE-A644-8E00-C948F9F8B0D9}"/>
              </a:ext>
            </a:extLst>
          </p:cNvPr>
          <p:cNvSpPr/>
          <p:nvPr/>
        </p:nvSpPr>
        <p:spPr>
          <a:xfrm rot="5400000">
            <a:off x="9901879" y="3392296"/>
            <a:ext cx="196139" cy="699945"/>
          </a:xfrm>
          <a:prstGeom prst="leftBrace">
            <a:avLst>
              <a:gd name="adj1" fmla="val 45589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B4919C2-0BAA-AF4D-A6A0-2330BB65ADFE}"/>
              </a:ext>
            </a:extLst>
          </p:cNvPr>
          <p:cNvSpPr/>
          <p:nvPr/>
        </p:nvSpPr>
        <p:spPr>
          <a:xfrm>
            <a:off x="3779461" y="3920920"/>
            <a:ext cx="1847630" cy="7509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E3E0E2C-021E-0C41-9BDD-747B05DB22D6}"/>
              </a:ext>
            </a:extLst>
          </p:cNvPr>
          <p:cNvSpPr txBox="1"/>
          <p:nvPr/>
        </p:nvSpPr>
        <p:spPr>
          <a:xfrm>
            <a:off x="2726617" y="2586133"/>
            <a:ext cx="3638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/>
              <a:t>Matrices de diseño </a:t>
            </a:r>
            <a:r>
              <a:rPr lang="es-ES_tradnl" b="1"/>
              <a:t>“gordas”</a:t>
            </a:r>
            <a:br>
              <a:rPr lang="es-ES_tradnl" b="1"/>
            </a:br>
            <a:r>
              <a:rPr lang="es-ES_tradnl"/>
              <a:t>(muchas más features que muestras)</a:t>
            </a:r>
          </a:p>
        </p:txBody>
      </p:sp>
      <p:pic>
        <p:nvPicPr>
          <p:cNvPr id="72" name="Picture 4" descr="http://latex2png.com/pngs/984d2d55d91d3bd7ee6aa9344bce30b2.png">
            <a:extLst>
              <a:ext uri="{FF2B5EF4-FFF2-40B4-BE49-F238E27FC236}">
                <a16:creationId xmlns:a16="http://schemas.microsoft.com/office/drawing/2014/main" id="{3B9E3909-525A-DF49-A927-578219F29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730" y="4111740"/>
            <a:ext cx="447086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http://latex2png.com/pngs/4ed1f7a6e493e01e42932e12ca94685c.png">
            <a:extLst>
              <a:ext uri="{FF2B5EF4-FFF2-40B4-BE49-F238E27FC236}">
                <a16:creationId xmlns:a16="http://schemas.microsoft.com/office/drawing/2014/main" id="{0509AFB2-0584-9648-86E2-81730AB8A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86" y="3393602"/>
            <a:ext cx="132975" cy="19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http://latex2png.com/pngs/735f8af029197c52c5e525e478b29e95.png">
            <a:extLst>
              <a:ext uri="{FF2B5EF4-FFF2-40B4-BE49-F238E27FC236}">
                <a16:creationId xmlns:a16="http://schemas.microsoft.com/office/drawing/2014/main" id="{264AAC56-7B39-124F-AF2F-D0F5A3A86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25" y="4219491"/>
            <a:ext cx="186214" cy="15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Left Brace 74">
            <a:extLst>
              <a:ext uri="{FF2B5EF4-FFF2-40B4-BE49-F238E27FC236}">
                <a16:creationId xmlns:a16="http://schemas.microsoft.com/office/drawing/2014/main" id="{07EFC08F-5A89-E949-A00B-CD1BCB51E0CE}"/>
              </a:ext>
            </a:extLst>
          </p:cNvPr>
          <p:cNvSpPr/>
          <p:nvPr/>
        </p:nvSpPr>
        <p:spPr>
          <a:xfrm>
            <a:off x="3467312" y="3920920"/>
            <a:ext cx="186214" cy="750972"/>
          </a:xfrm>
          <a:prstGeom prst="leftBrace">
            <a:avLst>
              <a:gd name="adj1" fmla="val 45589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C2F24060-841B-A14A-815B-98B3906FBA1D}"/>
              </a:ext>
            </a:extLst>
          </p:cNvPr>
          <p:cNvSpPr/>
          <p:nvPr/>
        </p:nvSpPr>
        <p:spPr>
          <a:xfrm rot="5400000">
            <a:off x="4605205" y="2818454"/>
            <a:ext cx="196139" cy="1847629"/>
          </a:xfrm>
          <a:prstGeom prst="leftBrace">
            <a:avLst>
              <a:gd name="adj1" fmla="val 45589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C0A56D3-68EB-1E47-864C-F616D1B4B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05" y="4861192"/>
            <a:ext cx="1265737" cy="29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ED36E46-36D4-D74C-A7A2-BCEB9C7F3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418" y="4868418"/>
            <a:ext cx="958114" cy="29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7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5837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comunes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soluciones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512" y="1845787"/>
            <a:ext cx="11516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Curse of dimensionality (la maldición de la dimensionalidad)*</a:t>
            </a:r>
            <a:endParaRPr lang="en-US" sz="36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438442-6CE1-E64B-82FF-0D5BF5FCDA25}"/>
              </a:ext>
            </a:extLst>
          </p:cNvPr>
          <p:cNvSpPr txBox="1"/>
          <p:nvPr/>
        </p:nvSpPr>
        <p:spPr>
          <a:xfrm>
            <a:off x="9678748" y="6581001"/>
            <a:ext cx="2513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/>
              <a:t>* (no sería válido para Deep learning)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B4919C2-0BAA-AF4D-A6A0-2330BB65ADFE}"/>
              </a:ext>
            </a:extLst>
          </p:cNvPr>
          <p:cNvSpPr/>
          <p:nvPr/>
        </p:nvSpPr>
        <p:spPr>
          <a:xfrm>
            <a:off x="934864" y="4117794"/>
            <a:ext cx="4505431" cy="186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72" name="Picture 4" descr="http://latex2png.com/pngs/984d2d55d91d3bd7ee6aa9344bce30b2.png">
            <a:extLst>
              <a:ext uri="{FF2B5EF4-FFF2-40B4-BE49-F238E27FC236}">
                <a16:creationId xmlns:a16="http://schemas.microsoft.com/office/drawing/2014/main" id="{3B9E3909-525A-DF49-A927-578219F29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034" y="4864738"/>
            <a:ext cx="447086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http://latex2png.com/pngs/4ed1f7a6e493e01e42932e12ca94685c.png">
            <a:extLst>
              <a:ext uri="{FF2B5EF4-FFF2-40B4-BE49-F238E27FC236}">
                <a16:creationId xmlns:a16="http://schemas.microsoft.com/office/drawing/2014/main" id="{0509AFB2-0584-9648-86E2-81730AB8A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89" y="3562607"/>
            <a:ext cx="132975" cy="19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http://latex2png.com/pngs/735f8af029197c52c5e525e478b29e95.png">
            <a:extLst>
              <a:ext uri="{FF2B5EF4-FFF2-40B4-BE49-F238E27FC236}">
                <a16:creationId xmlns:a16="http://schemas.microsoft.com/office/drawing/2014/main" id="{264AAC56-7B39-124F-AF2F-D0F5A3A86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29" y="4972489"/>
            <a:ext cx="186214" cy="15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Left Brace 74">
            <a:extLst>
              <a:ext uri="{FF2B5EF4-FFF2-40B4-BE49-F238E27FC236}">
                <a16:creationId xmlns:a16="http://schemas.microsoft.com/office/drawing/2014/main" id="{07EFC08F-5A89-E949-A00B-CD1BCB51E0CE}"/>
              </a:ext>
            </a:extLst>
          </p:cNvPr>
          <p:cNvSpPr/>
          <p:nvPr/>
        </p:nvSpPr>
        <p:spPr>
          <a:xfrm>
            <a:off x="622716" y="4117794"/>
            <a:ext cx="186214" cy="1863220"/>
          </a:xfrm>
          <a:prstGeom prst="leftBrace">
            <a:avLst>
              <a:gd name="adj1" fmla="val 45589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C2F24060-841B-A14A-815B-98B3906FBA1D}"/>
              </a:ext>
            </a:extLst>
          </p:cNvPr>
          <p:cNvSpPr/>
          <p:nvPr/>
        </p:nvSpPr>
        <p:spPr>
          <a:xfrm rot="5400000">
            <a:off x="3089508" y="1686428"/>
            <a:ext cx="196139" cy="4505429"/>
          </a:xfrm>
          <a:prstGeom prst="leftBrace">
            <a:avLst>
              <a:gd name="adj1" fmla="val 45589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C0A56D3-68EB-1E47-864C-F616D1B4B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78" y="6092380"/>
            <a:ext cx="1265737" cy="29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1FB59D-5573-294E-898C-5D751528DA8A}"/>
              </a:ext>
            </a:extLst>
          </p:cNvPr>
          <p:cNvSpPr txBox="1"/>
          <p:nvPr/>
        </p:nvSpPr>
        <p:spPr>
          <a:xfrm>
            <a:off x="368129" y="2591700"/>
            <a:ext cx="10970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Roboto" charset="0"/>
                <a:ea typeface="Roboto" charset="0"/>
                <a:cs typeface="Roboto" charset="0"/>
              </a:rPr>
              <a:t>Diagnóstico</a:t>
            </a:r>
            <a:r>
              <a:rPr lang="en-US" sz="2000" b="1" dirty="0">
                <a:latin typeface="Roboto" charset="0"/>
                <a:ea typeface="Roboto" charset="0"/>
                <a:cs typeface="Roboto" charset="0"/>
              </a:rPr>
              <a:t>: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tengo muchísimas más features que muestras, y no puedo juntar más muestras</a:t>
            </a:r>
            <a:endParaRPr lang="en-US" sz="2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5F019E-997F-064D-ABD4-A054AB1B7EFE}"/>
              </a:ext>
            </a:extLst>
          </p:cNvPr>
          <p:cNvSpPr txBox="1"/>
          <p:nvPr/>
        </p:nvSpPr>
        <p:spPr>
          <a:xfrm>
            <a:off x="368129" y="2999519"/>
            <a:ext cx="10970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Roboto" charset="0"/>
                <a:ea typeface="Roboto" charset="0"/>
                <a:cs typeface="Roboto" charset="0"/>
              </a:rPr>
              <a:t>Solución</a:t>
            </a:r>
            <a:r>
              <a:rPr lang="en-US" sz="2000" b="1" dirty="0">
                <a:latin typeface="Roboto" charset="0"/>
                <a:ea typeface="Roboto" charset="0"/>
                <a:cs typeface="Roboto" charset="0"/>
              </a:rPr>
              <a:t>: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hacer forward selection hasta que d=n, o aplicar reducción de dimensionalidad</a:t>
            </a:r>
            <a:endParaRPr lang="en-US" sz="2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05353A-B24D-1A4A-B04E-C6C7856539E8}"/>
              </a:ext>
            </a:extLst>
          </p:cNvPr>
          <p:cNvCxnSpPr>
            <a:cxnSpLocks/>
          </p:cNvCxnSpPr>
          <p:nvPr/>
        </p:nvCxnSpPr>
        <p:spPr>
          <a:xfrm>
            <a:off x="5655449" y="5295291"/>
            <a:ext cx="845243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64A657-595D-C647-967B-1A04C6684C88}"/>
              </a:ext>
            </a:extLst>
          </p:cNvPr>
          <p:cNvSpPr txBox="1"/>
          <p:nvPr/>
        </p:nvSpPr>
        <p:spPr>
          <a:xfrm>
            <a:off x="5607499" y="4674070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800" b="1">
                <a:latin typeface="Roboto" panose="02000000000000000000" pitchFamily="2" charset="0"/>
                <a:ea typeface="Roboto" panose="02000000000000000000" pitchFamily="2" charset="0"/>
              </a:rPr>
              <a:t>PCA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B6A047-F6E2-6148-956A-CDF01D89CC0E}"/>
              </a:ext>
            </a:extLst>
          </p:cNvPr>
          <p:cNvSpPr/>
          <p:nvPr/>
        </p:nvSpPr>
        <p:spPr>
          <a:xfrm>
            <a:off x="7297148" y="4117794"/>
            <a:ext cx="4505431" cy="18632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34" name="Picture 4" descr="http://latex2png.com/pngs/984d2d55d91d3bd7ee6aa9344bce30b2.png">
            <a:extLst>
              <a:ext uri="{FF2B5EF4-FFF2-40B4-BE49-F238E27FC236}">
                <a16:creationId xmlns:a16="http://schemas.microsoft.com/office/drawing/2014/main" id="{36D4492E-BB85-BC46-9043-04591736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317" y="4864738"/>
            <a:ext cx="447086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latex2png.com/pngs/4ed1f7a6e493e01e42932e12ca94685c.png">
            <a:extLst>
              <a:ext uri="{FF2B5EF4-FFF2-40B4-BE49-F238E27FC236}">
                <a16:creationId xmlns:a16="http://schemas.microsoft.com/office/drawing/2014/main" id="{F15393DE-3058-E446-9D74-B8CF9B88B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373" y="3562607"/>
            <a:ext cx="132975" cy="19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http://latex2png.com/pngs/735f8af029197c52c5e525e478b29e95.png">
            <a:extLst>
              <a:ext uri="{FF2B5EF4-FFF2-40B4-BE49-F238E27FC236}">
                <a16:creationId xmlns:a16="http://schemas.microsoft.com/office/drawing/2014/main" id="{66932F2C-57C6-5246-9E35-85EC072FA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413" y="4972489"/>
            <a:ext cx="186214" cy="15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Left Brace 36">
            <a:extLst>
              <a:ext uri="{FF2B5EF4-FFF2-40B4-BE49-F238E27FC236}">
                <a16:creationId xmlns:a16="http://schemas.microsoft.com/office/drawing/2014/main" id="{52F716C0-A536-224A-BFEE-E59034B4E679}"/>
              </a:ext>
            </a:extLst>
          </p:cNvPr>
          <p:cNvSpPr/>
          <p:nvPr/>
        </p:nvSpPr>
        <p:spPr>
          <a:xfrm>
            <a:off x="6985000" y="4117794"/>
            <a:ext cx="186214" cy="1863220"/>
          </a:xfrm>
          <a:prstGeom prst="leftBrace">
            <a:avLst>
              <a:gd name="adj1" fmla="val 45589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EAC382A6-9F4B-7C4E-9452-E32E6146A48F}"/>
              </a:ext>
            </a:extLst>
          </p:cNvPr>
          <p:cNvSpPr/>
          <p:nvPr/>
        </p:nvSpPr>
        <p:spPr>
          <a:xfrm rot="5400000">
            <a:off x="9451792" y="1686428"/>
            <a:ext cx="196139" cy="4505429"/>
          </a:xfrm>
          <a:prstGeom prst="leftBrace">
            <a:avLst>
              <a:gd name="adj1" fmla="val 45589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CFE8FD-8A80-EF45-9A54-9AD8B9262805}"/>
              </a:ext>
            </a:extLst>
          </p:cNvPr>
          <p:cNvSpPr/>
          <p:nvPr/>
        </p:nvSpPr>
        <p:spPr>
          <a:xfrm>
            <a:off x="7297147" y="4117793"/>
            <a:ext cx="1232715" cy="186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18A0CEB9-EDBB-BF4C-9000-8F68AD10C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236" y="4799603"/>
            <a:ext cx="595557" cy="43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Left Brace 41">
            <a:extLst>
              <a:ext uri="{FF2B5EF4-FFF2-40B4-BE49-F238E27FC236}">
                <a16:creationId xmlns:a16="http://schemas.microsoft.com/office/drawing/2014/main" id="{73293867-E6CE-1546-875A-21D321FC6F61}"/>
              </a:ext>
            </a:extLst>
          </p:cNvPr>
          <p:cNvSpPr/>
          <p:nvPr/>
        </p:nvSpPr>
        <p:spPr>
          <a:xfrm rot="16200000">
            <a:off x="7831946" y="5557239"/>
            <a:ext cx="196139" cy="1265737"/>
          </a:xfrm>
          <a:prstGeom prst="leftBrace">
            <a:avLst>
              <a:gd name="adj1" fmla="val 45589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A13A261-D801-ED40-8B06-018B45779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320" y="6354153"/>
            <a:ext cx="220368" cy="25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06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7469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Tipos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ML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Definicion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extendida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) de Machine Learning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75923" y="2608627"/>
            <a:ext cx="50401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Según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la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naturaleza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los</a:t>
            </a:r>
            <a:br>
              <a:rPr lang="en-US" sz="32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disponibles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7033" y="4467908"/>
            <a:ext cx="2481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Supervisado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04792" y="4467908"/>
            <a:ext cx="3065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No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supervisado</a:t>
            </a:r>
            <a:endParaRPr lang="en-US" sz="32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Right Brace 1"/>
          <p:cNvSpPr/>
          <p:nvPr/>
        </p:nvSpPr>
        <p:spPr>
          <a:xfrm rot="16200000">
            <a:off x="5852160" y="1158826"/>
            <a:ext cx="487680" cy="5836100"/>
          </a:xfrm>
          <a:prstGeom prst="rightBrace">
            <a:avLst>
              <a:gd name="adj1" fmla="val 5520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troducción a Google Colab para data science | Datah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0202" y="5798190"/>
            <a:ext cx="646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machine-learning-clase-2.pynb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47636" y="5798190"/>
            <a:ext cx="4018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Sección 8</a:t>
            </a:r>
            <a:endParaRPr lang="en-US" sz="28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4761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Cross-validation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soluciones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129" y="1915309"/>
            <a:ext cx="1097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estrategia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evaluación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que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permite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aprovechar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más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conjuntos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con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poca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cantidad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muestras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510" y="3608788"/>
            <a:ext cx="1097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Sirve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tanto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para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realizar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model selection (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calibrar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hiperparámetros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o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hacer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feature selection)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como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para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evaluar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un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algoritmo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508" y="4455527"/>
            <a:ext cx="109704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à"/>
            </a:pPr>
            <a:r>
              <a:rPr lang="en-US" sz="20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  <a:sym typeface="Wingdings"/>
              </a:rPr>
              <a:t>Para </a:t>
            </a:r>
            <a:r>
              <a:rPr lang="en-US" sz="20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  <a:sym typeface="Wingdings"/>
              </a:rPr>
              <a:t>testear</a:t>
            </a:r>
            <a:r>
              <a:rPr lang="en-US" sz="20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  <a:sym typeface="Wingdings"/>
              </a:rPr>
              <a:t> un </a:t>
            </a:r>
            <a:r>
              <a:rPr lang="en-US" sz="20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  <a:sym typeface="Wingdings"/>
              </a:rPr>
              <a:t>algoritmo</a:t>
            </a:r>
            <a:r>
              <a:rPr lang="en-US" sz="20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  <a:sym typeface="Wingdings"/>
              </a:rPr>
              <a:t>: 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(1) Los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datos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se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dividen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según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el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tipo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de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estrategia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de cross-validation. (2) Se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entrenan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,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calibran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y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evalúan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los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modelos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en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cada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partición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de test. </a:t>
            </a:r>
            <a:b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</a:b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(3) Se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reportan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estadísticas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de performance (media,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desvío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, box-plots, etc.) </a:t>
            </a:r>
          </a:p>
          <a:p>
            <a:pPr marL="342900" indent="-342900">
              <a:buFont typeface="Wingdings" charset="2"/>
              <a:buChar char="à"/>
            </a:pPr>
            <a:endParaRPr lang="en-US" sz="2000" dirty="0">
              <a:latin typeface="Roboto" charset="0"/>
              <a:ea typeface="Roboto" charset="0"/>
              <a:cs typeface="Roboto" charset="0"/>
              <a:sym typeface="Wingdings"/>
            </a:endParaRPr>
          </a:p>
          <a:p>
            <a:pPr marL="342900" indent="-342900">
              <a:buFont typeface="Wingdings" charset="2"/>
              <a:buChar char="à"/>
            </a:pPr>
            <a:r>
              <a:rPr lang="en-US" sz="20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  <a:sym typeface="Wingdings"/>
              </a:rPr>
              <a:t>Para model selection: 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(1)</a:t>
            </a:r>
            <a:r>
              <a:rPr lang="en-US" sz="20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Se divide el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conjunto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de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datos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en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training y test. (2) Se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aplica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sobre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los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datos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de training para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encontrar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la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mejor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configuración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,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por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majority voting.</a:t>
            </a:r>
            <a:endParaRPr lang="en-US" sz="2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  <a:sym typeface="Wingding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509" y="2762048"/>
            <a:ext cx="1097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El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conjunto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total se divide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múltiples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particiones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aleatorias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de training/validation/test, y se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entrenan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calibran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evalúan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múltiples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modelos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ellas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/>
      <p:bldP spid="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4761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Cross-validation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soluciones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129" y="2027276"/>
            <a:ext cx="1097044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Tipos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cross-validation:</a:t>
            </a:r>
          </a:p>
          <a:p>
            <a:endParaRPr lang="en-US" sz="2000" dirty="0"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buFont typeface="Wingdings" charset="2"/>
              <a:buChar char="à"/>
            </a:pPr>
            <a:r>
              <a:rPr lang="en-US" sz="20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  <a:sym typeface="Wingdings"/>
              </a:rPr>
              <a:t>k-fold: 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El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conjunto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total se divide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en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k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particiones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disjuntas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, que son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usadas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como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test. Las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restantes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muestras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se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utilizan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para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entrenar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y/o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calibrar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el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algoritmo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.</a:t>
            </a:r>
            <a:endParaRPr lang="en-US" sz="2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  <a:sym typeface="Wingdings"/>
            </a:endParaRPr>
          </a:p>
          <a:p>
            <a:pPr marL="342900" indent="-342900">
              <a:buFont typeface="Wingdings" charset="2"/>
              <a:buChar char="à"/>
            </a:pPr>
            <a:endParaRPr lang="en-US" sz="2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  <a:sym typeface="Wingdings"/>
            </a:endParaRPr>
          </a:p>
          <a:p>
            <a:pPr marL="342900" indent="-342900">
              <a:buFont typeface="Wingdings" charset="2"/>
              <a:buChar char="à"/>
            </a:pPr>
            <a:r>
              <a:rPr lang="en-US" sz="20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  <a:sym typeface="Wingdings"/>
              </a:rPr>
              <a:t>Leave-one-out: 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Se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utilizan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todos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los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datos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menos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uno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para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entrenar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y/o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calibrar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el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algoritmo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, y la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muestra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restante para test. Se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repite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hasta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haber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evaluado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sobre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todas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 las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  <a:sym typeface="Wingdings"/>
              </a:rPr>
              <a:t>muestras</a:t>
            </a:r>
            <a:r>
              <a:rPr lang="en-US" sz="2000" dirty="0">
                <a:latin typeface="Roboto" charset="0"/>
                <a:ea typeface="Roboto" charset="0"/>
                <a:cs typeface="Roboto" charset="0"/>
                <a:sym typeface="Wingdings"/>
              </a:rPr>
              <a:t>.</a:t>
            </a:r>
            <a:endParaRPr lang="en-US" sz="20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95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69908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Cross-validation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k-fold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soluciones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028" name="Picture 4" descr="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90" y="2356337"/>
            <a:ext cx="627697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842738" y="2161494"/>
            <a:ext cx="3495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Los splits de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entrenamiento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se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pueden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dividir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también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training y validation, para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hacer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model selection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cada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iteración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42738" y="4056550"/>
            <a:ext cx="3495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También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puede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aplicarse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esta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estrategia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sobre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entrenamiento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partición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training/test, para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detectar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la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mejor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configuración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929" y="6479564"/>
            <a:ext cx="7505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Figura</a:t>
            </a:r>
            <a:r>
              <a:rPr lang="en-US" sz="12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2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extraída</a:t>
            </a:r>
            <a:r>
              <a:rPr lang="en-US" sz="12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1200" dirty="0">
                <a:latin typeface="Roboto" charset="0"/>
                <a:ea typeface="Roboto" charset="0"/>
                <a:cs typeface="Roboto" charset="0"/>
                <a:hlinkClick r:id="rId5"/>
              </a:rPr>
              <a:t>http://qingkaikong.blogspot.com/2017/02/machine-learning-9-more-on-artificial.html</a:t>
            </a:r>
            <a:endParaRPr lang="en-US" sz="1200" dirty="0">
              <a:solidFill>
                <a:srgbClr val="080D18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43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9557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Cross-validation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Leave-one-out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soluciones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2738" y="2161494"/>
            <a:ext cx="3495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Los splits de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entrenamiento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se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pueden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dividir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también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training y validation, para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hacer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model selection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cada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iteración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2738" y="4056550"/>
            <a:ext cx="3495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También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puede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aplicarse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esta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estrategia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sobre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entrenamiento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partición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training/test, para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detectar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la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mejor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configuración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929" y="6479564"/>
            <a:ext cx="4287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Figura</a:t>
            </a:r>
            <a:r>
              <a:rPr lang="en-US" sz="12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1200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extraída</a:t>
            </a:r>
            <a:r>
              <a:rPr lang="en-US" sz="12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12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  <a:hlinkClick r:id="rId4"/>
              </a:rPr>
              <a:t>https://aiaspirant.com/cross-validation/</a:t>
            </a:r>
            <a:endParaRPr lang="en-US" sz="1200" dirty="0">
              <a:solidFill>
                <a:srgbClr val="080D18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2050" name="Picture 2" descr="eave-one-out cross valid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85" y="2262554"/>
            <a:ext cx="57816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48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troducción a Google Colab para data science | Datah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0202" y="5798190"/>
            <a:ext cx="646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machine-learning-clase-2.pynb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47636" y="5798190"/>
            <a:ext cx="4018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Secciones 9 y 10</a:t>
            </a:r>
            <a:endParaRPr lang="en-US" sz="28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11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8138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Links y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otros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recursos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útiles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228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Si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querés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saber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más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129" y="4196254"/>
            <a:ext cx="6225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Más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material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sobre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problemas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8746" y="2027276"/>
            <a:ext cx="6249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Librerías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Python para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hacer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model selection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6707" y="2488941"/>
            <a:ext cx="6200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" charset="0"/>
                <a:ea typeface="Roboto" charset="0"/>
                <a:cs typeface="Roboto" charset="0"/>
                <a:hlinkClick r:id="rId4"/>
              </a:rPr>
              <a:t>https://scikit-learn.org/stable/model_selection.html</a:t>
            </a:r>
            <a:endParaRPr lang="en-US" sz="2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746" y="3107137"/>
            <a:ext cx="690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Ejemplos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detallados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cómo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usar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esas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librerías</a:t>
            </a:r>
            <a:endParaRPr lang="en-US" sz="24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6707" y="3583112"/>
            <a:ext cx="4877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" charset="0"/>
                <a:ea typeface="Roboto" charset="0"/>
                <a:cs typeface="Roboto" charset="0"/>
                <a:hlinkClick r:id="rId5"/>
              </a:rPr>
              <a:t>https://aiaspirant.com/cross-validation/</a:t>
            </a:r>
            <a:endParaRPr lang="en-US" sz="2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707" y="4674447"/>
            <a:ext cx="4720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Cualquiera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libros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que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sugerimos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!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8129" y="5285371"/>
            <a:ext cx="6225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Más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material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sobre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problemas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6707" y="5763564"/>
            <a:ext cx="4720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Cualquiera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libros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que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sugerimos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5084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ultado de imagen de how to choose machine learning 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08854"/>
            <a:ext cx="11772900" cy="661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8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0"/>
            <a:ext cx="12192000" cy="6868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49" y="449929"/>
            <a:ext cx="1527175" cy="442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429579"/>
            <a:ext cx="2443654" cy="4833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0550" y="4943475"/>
            <a:ext cx="6828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Modelado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550" y="5866574"/>
            <a:ext cx="1058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Intro –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Tipos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Ejemplos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Etapas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trabajo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Validación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Comparación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modelos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14375" y="5793522"/>
            <a:ext cx="8953500" cy="0"/>
          </a:xfrm>
          <a:prstGeom prst="line">
            <a:avLst/>
          </a:prstGeom>
          <a:ln w="38100">
            <a:solidFill>
              <a:srgbClr val="048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3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7469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Tipos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ML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Definicion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extendida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) de Machine Learning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4782" y="6051697"/>
            <a:ext cx="3934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Géron</a:t>
            </a:r>
            <a:r>
              <a:rPr lang="en-US" sz="1200" dirty="0">
                <a:solidFill>
                  <a:srgbClr val="080D18"/>
                </a:solidFill>
              </a:rPr>
              <a:t> 2017, “Hands on Machine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06893" y="2044747"/>
            <a:ext cx="2481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Supervisado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7632" y="2044748"/>
            <a:ext cx="3065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Roboto" charset="0"/>
                <a:ea typeface="Roboto" charset="0"/>
                <a:cs typeface="Roboto" charset="0"/>
              </a:rPr>
              <a:t>No </a:t>
            </a:r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supervisado</a:t>
            </a:r>
            <a:endParaRPr lang="en-US" sz="32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1051" y="2759637"/>
            <a:ext cx="47935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Los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modelos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se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entrenan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muestras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(con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i="1" dirty="0">
                <a:latin typeface="Roboto" charset="0"/>
                <a:ea typeface="Roboto" charset="0"/>
                <a:cs typeface="Roboto" charset="0"/>
              </a:rPr>
              <a:t>features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) y </a:t>
            </a:r>
          </a:p>
          <a:p>
            <a:pPr algn="ctr"/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etiquetas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asociadas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</a:p>
          <a:p>
            <a:pPr algn="ctr"/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(</a:t>
            </a:r>
            <a:r>
              <a:rPr lang="en-US" sz="2400" i="1" dirty="0">
                <a:latin typeface="Roboto" charset="0"/>
                <a:ea typeface="Roboto" charset="0"/>
                <a:cs typeface="Roboto" charset="0"/>
              </a:rPr>
              <a:t>ground truth labels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)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8805" y="2759637"/>
            <a:ext cx="48429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Los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modelos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descubren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patrones</a:t>
            </a:r>
            <a:br>
              <a:rPr lang="en-US" sz="24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la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distribución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las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muestras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un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determinado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espacio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7399" y="4491369"/>
            <a:ext cx="492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Aprenden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descubrir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patrones</a:t>
            </a:r>
            <a:br>
              <a:rPr lang="en-US" sz="24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asociados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cada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etiqueta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9874" y="4491369"/>
            <a:ext cx="5700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No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usan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anotaciones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,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únicamente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las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muestras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y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features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32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7469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Tipos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ML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Definicion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extendida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) de Machine Learning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4782" y="6051697"/>
            <a:ext cx="3934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Géron</a:t>
            </a:r>
            <a:r>
              <a:rPr lang="en-US" sz="1200" dirty="0">
                <a:solidFill>
                  <a:srgbClr val="080D18"/>
                </a:solidFill>
              </a:rPr>
              <a:t> 2017, “Hands on Machine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</p:txBody>
      </p:sp>
      <p:sp>
        <p:nvSpPr>
          <p:cNvPr id="2" name="Rectangle 1"/>
          <p:cNvSpPr/>
          <p:nvPr/>
        </p:nvSpPr>
        <p:spPr>
          <a:xfrm>
            <a:off x="899160" y="2316480"/>
            <a:ext cx="10317480" cy="3063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06893" y="2044747"/>
            <a:ext cx="248183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latin typeface="Roboto" charset="0"/>
                <a:ea typeface="Roboto" charset="0"/>
                <a:cs typeface="Roboto" charset="0"/>
              </a:rPr>
              <a:t>Supervisado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6809" y="2916918"/>
            <a:ext cx="353334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latin typeface="Roboto" charset="0"/>
                <a:ea typeface="Roboto" charset="0"/>
                <a:cs typeface="Roboto" charset="0"/>
              </a:rPr>
              <a:t>k-Nearest Neighbors</a:t>
            </a:r>
            <a:endParaRPr lang="en-US" sz="2000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89521" y="2916918"/>
            <a:ext cx="255377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latin typeface="Roboto" charset="0"/>
                <a:ea typeface="Roboto" charset="0"/>
                <a:cs typeface="Roboto" charset="0"/>
              </a:rPr>
              <a:t>Decision Trees</a:t>
            </a:r>
            <a:endParaRPr lang="en-US" sz="2000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23806" y="4345120"/>
            <a:ext cx="324800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latin typeface="Roboto" charset="0"/>
                <a:ea typeface="Roboto" charset="0"/>
                <a:cs typeface="Roboto" charset="0"/>
              </a:rPr>
              <a:t>Logistic regression</a:t>
            </a:r>
            <a:endParaRPr lang="en-US" sz="2000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7995" y="3630589"/>
            <a:ext cx="425962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Support Vector Machines</a:t>
            </a:r>
            <a:endParaRPr lang="en-US" sz="2000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51794" y="3630589"/>
            <a:ext cx="282923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latin typeface="Roboto" charset="0"/>
                <a:ea typeface="Roboto" charset="0"/>
                <a:cs typeface="Roboto" charset="0"/>
              </a:rPr>
              <a:t>Random Forests</a:t>
            </a:r>
            <a:endParaRPr lang="en-US" sz="2000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90973" y="4345120"/>
            <a:ext cx="435087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Algunas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redes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neuronales</a:t>
            </a:r>
            <a:endParaRPr lang="en-US" sz="2000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5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4926</TotalTime>
  <Words>4952</Words>
  <Application>Microsoft Macintosh PowerPoint</Application>
  <PresentationFormat>Widescreen</PresentationFormat>
  <Paragraphs>678</Paragraphs>
  <Slides>78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Calibri</vt:lpstr>
      <vt:lpstr>Calibri Light</vt:lpstr>
      <vt:lpstr>Courier New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de máquinas</dc:title>
  <dc:creator>Nacho Orlando</dc:creator>
  <cp:lastModifiedBy>Nacho Orlando</cp:lastModifiedBy>
  <cp:revision>182</cp:revision>
  <dcterms:created xsi:type="dcterms:W3CDTF">2020-01-09T19:04:58Z</dcterms:created>
  <dcterms:modified xsi:type="dcterms:W3CDTF">2021-04-29T17:52:56Z</dcterms:modified>
</cp:coreProperties>
</file>