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349" r:id="rId2"/>
    <p:sldId id="377" r:id="rId3"/>
    <p:sldId id="383" r:id="rId4"/>
    <p:sldId id="360" r:id="rId5"/>
    <p:sldId id="378" r:id="rId6"/>
    <p:sldId id="379" r:id="rId7"/>
    <p:sldId id="355" r:id="rId8"/>
    <p:sldId id="384" r:id="rId9"/>
    <p:sldId id="387" r:id="rId10"/>
    <p:sldId id="394" r:id="rId11"/>
    <p:sldId id="395" r:id="rId12"/>
    <p:sldId id="396" r:id="rId13"/>
    <p:sldId id="397" r:id="rId14"/>
    <p:sldId id="391" r:id="rId15"/>
    <p:sldId id="392" r:id="rId16"/>
    <p:sldId id="393" r:id="rId17"/>
    <p:sldId id="365" r:id="rId18"/>
    <p:sldId id="366" r:id="rId19"/>
    <p:sldId id="367" r:id="rId20"/>
    <p:sldId id="368" r:id="rId21"/>
    <p:sldId id="389" r:id="rId22"/>
    <p:sldId id="410" r:id="rId23"/>
    <p:sldId id="398" r:id="rId24"/>
    <p:sldId id="411" r:id="rId25"/>
    <p:sldId id="418" r:id="rId26"/>
    <p:sldId id="420" r:id="rId27"/>
    <p:sldId id="419" r:id="rId28"/>
    <p:sldId id="436" r:id="rId29"/>
    <p:sldId id="413" r:id="rId30"/>
    <p:sldId id="415" r:id="rId31"/>
    <p:sldId id="416" r:id="rId32"/>
    <p:sldId id="437" r:id="rId33"/>
    <p:sldId id="400" r:id="rId34"/>
    <p:sldId id="421" r:id="rId35"/>
    <p:sldId id="401" r:id="rId36"/>
    <p:sldId id="422" r:id="rId37"/>
    <p:sldId id="423" r:id="rId38"/>
    <p:sldId id="438" r:id="rId39"/>
    <p:sldId id="402" r:id="rId40"/>
    <p:sldId id="403" r:id="rId41"/>
    <p:sldId id="439" r:id="rId42"/>
    <p:sldId id="405" r:id="rId43"/>
    <p:sldId id="428" r:id="rId44"/>
    <p:sldId id="426" r:id="rId45"/>
    <p:sldId id="432" r:id="rId46"/>
    <p:sldId id="431" r:id="rId47"/>
    <p:sldId id="430" r:id="rId48"/>
    <p:sldId id="429" r:id="rId49"/>
    <p:sldId id="440" r:id="rId50"/>
    <p:sldId id="409" r:id="rId51"/>
    <p:sldId id="348" r:id="rId52"/>
    <p:sldId id="347" r:id="rId53"/>
    <p:sldId id="434" r:id="rId54"/>
    <p:sldId id="43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D18"/>
    <a:srgbClr val="0485BD"/>
    <a:srgbClr val="0001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43"/>
    <p:restoredTop sz="94731"/>
  </p:normalViewPr>
  <p:slideViewPr>
    <p:cSldViewPr snapToGrid="0" snapToObjects="1">
      <p:cViewPr varScale="1">
        <p:scale>
          <a:sx n="127" d="100"/>
          <a:sy n="127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BE93D-7F06-514C-AF85-8383B91E641E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9130B-DEB4-4246-A5FE-91CB868EB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0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42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43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6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1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65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07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77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9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19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27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8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36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06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6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57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2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63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2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91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7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448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30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869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8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339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563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043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0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2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444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64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34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70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15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95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42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17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0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0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6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90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74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33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00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0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8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0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9130B-DEB4-4246-A5FE-91CB868EB4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2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E3B7-285E-C547-BC12-7809E23CFF3F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E3B7-285E-C547-BC12-7809E23CFF3F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6826-FCAF-BF4D-9CA9-AC87F95F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hyperparameter-tuning-the-random-forest-in-python-using-scikit-learn-28d2aa77dd74" TargetMode="Externa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model_evaluation.html" TargetMode="External"/><Relationship Id="rId5" Type="http://schemas.openxmlformats.org/officeDocument/2006/relationships/hyperlink" Target="https://scikit-learn.org/stable/modules/cross_validation.html" TargetMode="External"/><Relationship Id="rId4" Type="http://schemas.openxmlformats.org/officeDocument/2006/relationships/hyperlink" Target="https://medium.com/@contactsunny/how-to-split-your-dataset-to-train-and-test-datasets-using-scikit-learn-e7cf6eb5e0d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0"/>
            <a:ext cx="12192000" cy="686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49" y="449929"/>
            <a:ext cx="1527175" cy="442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429579"/>
            <a:ext cx="2443654" cy="4833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0550" y="4943475"/>
            <a:ext cx="2958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550" y="5866574"/>
            <a:ext cx="932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lineal –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Regularización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Métricas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evaluación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- Random Forest Regression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14375" y="5793522"/>
            <a:ext cx="8953500" cy="0"/>
          </a:xfrm>
          <a:prstGeom prst="line">
            <a:avLst/>
          </a:prstGeom>
          <a:ln w="38100">
            <a:solidFill>
              <a:srgbClr val="048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2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0956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 en regresión lineal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pic>
        <p:nvPicPr>
          <p:cNvPr id="12290" name="Picture 2" descr="https://upload.wikimedia.org/wikipedia/commons/thumb/3/3a/Linear_regression.svg/800px-Linear_regressi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1" y="2533602"/>
            <a:ext cx="5059680" cy="334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85236" y="5879315"/>
            <a:ext cx="2541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Roboto" charset="0"/>
                <a:ea typeface="Roboto" charset="0"/>
                <a:cs typeface="Roboto" charset="0"/>
              </a:rPr>
              <a:t>Valor de las features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958740" y="3955374"/>
            <a:ext cx="334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Roboto" charset="0"/>
                <a:ea typeface="Roboto" charset="0"/>
                <a:cs typeface="Roboto" charset="0"/>
              </a:rPr>
              <a:t>Valor de la variable objetivo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040256" y="6051697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Capítulos 14 y 15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3.2</a:t>
            </a:r>
          </a:p>
        </p:txBody>
      </p:sp>
    </p:spTree>
    <p:extLst>
      <p:ext uri="{BB962C8B-B14F-4D97-AF65-F5344CB8AC3E}">
        <p14:creationId xmlns:p14="http://schemas.microsoft.com/office/powerpoint/2010/main" val="19768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0956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 en regresión lineal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pic>
        <p:nvPicPr>
          <p:cNvPr id="12290" name="Picture 2" descr="https://upload.wikimedia.org/wikipedia/commons/thumb/3/3a/Linear_regression.svg/800px-Linear_regressi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1" y="2534427"/>
            <a:ext cx="5059680" cy="334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://latex2png.com/pngs/9c7de5a68fe9314cd9c26f95254783a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6501" y="4096740"/>
            <a:ext cx="936314" cy="34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latex2png.com/pngs/6836973760ba313d058c3ef19a4de2b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628" y="6022380"/>
            <a:ext cx="1134745" cy="36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latex2png.com/pngs/19ecc42d4d56bf3ca4ef5cd2ab2fe14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54" y="6105887"/>
            <a:ext cx="953644" cy="28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2785403" y="6279705"/>
            <a:ext cx="14771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40256" y="6051697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Capítulos 14 y 15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3.2</a:t>
            </a:r>
          </a:p>
        </p:txBody>
      </p:sp>
    </p:spTree>
    <p:extLst>
      <p:ext uri="{BB962C8B-B14F-4D97-AF65-F5344CB8AC3E}">
        <p14:creationId xmlns:p14="http://schemas.microsoft.com/office/powerpoint/2010/main" val="159601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0956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 en regresión lineal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pic>
        <p:nvPicPr>
          <p:cNvPr id="12290" name="Picture 2" descr="https://upload.wikimedia.org/wikipedia/commons/thumb/3/3a/Linear_regression.svg/800px-Linear_regressi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1" y="2534427"/>
            <a:ext cx="5059680" cy="334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://latex2png.com/pngs/9c7de5a68fe9314cd9c26f95254783a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6501" y="4096740"/>
            <a:ext cx="936314" cy="34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latex2png.com/pngs/19ecc42d4d56bf3ca4ef5cd2ab2fe14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628" y="6105887"/>
            <a:ext cx="953644" cy="28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48F6B82-4412-7142-A218-EC31E0BEF158}"/>
              </a:ext>
            </a:extLst>
          </p:cNvPr>
          <p:cNvGrpSpPr/>
          <p:nvPr/>
        </p:nvGrpSpPr>
        <p:grpSpPr>
          <a:xfrm>
            <a:off x="1721919" y="2074253"/>
            <a:ext cx="4440703" cy="1195076"/>
            <a:chOff x="1721919" y="2012468"/>
            <a:chExt cx="4440703" cy="1195076"/>
          </a:xfrm>
        </p:grpSpPr>
        <p:pic>
          <p:nvPicPr>
            <p:cNvPr id="13318" name="Picture 6" descr="http://latex2png.com/pngs/ebeb8696c74d584a30643c87aed86a16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0119" y="2472642"/>
              <a:ext cx="1424305" cy="415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4078224" y="3041349"/>
              <a:ext cx="496056" cy="166195"/>
            </a:xfrm>
            <a:prstGeom prst="straightConnector1">
              <a:avLst/>
            </a:prstGeom>
            <a:ln w="38100">
              <a:solidFill>
                <a:srgbClr val="080D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721919" y="2012468"/>
              <a:ext cx="44407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Roboto" charset="0"/>
                  <a:ea typeface="Roboto" charset="0"/>
                  <a:cs typeface="Roboto" charset="0"/>
                </a:rPr>
                <a:t>Training samples: feature y etiqueta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E98523-DD67-7544-ADE9-BA990585920C}"/>
              </a:ext>
            </a:extLst>
          </p:cNvPr>
          <p:cNvGrpSpPr/>
          <p:nvPr/>
        </p:nvGrpSpPr>
        <p:grpSpPr>
          <a:xfrm>
            <a:off x="5835678" y="2660274"/>
            <a:ext cx="3987129" cy="1254904"/>
            <a:chOff x="5835678" y="2598489"/>
            <a:chExt cx="3987129" cy="1254904"/>
          </a:xfrm>
        </p:grpSpPr>
        <p:pic>
          <p:nvPicPr>
            <p:cNvPr id="13320" name="Picture 8" descr="http://latex2png.com/pngs/2d86051a8200dc6b40b3cba94e93f106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4640" y="3061998"/>
              <a:ext cx="2602294" cy="791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 flipH="1" flipV="1">
              <a:off x="5835678" y="3124446"/>
              <a:ext cx="666616" cy="333250"/>
            </a:xfrm>
            <a:prstGeom prst="straightConnector1">
              <a:avLst/>
            </a:prstGeom>
            <a:ln w="38100">
              <a:solidFill>
                <a:srgbClr val="080D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068766" y="2598489"/>
              <a:ext cx="3754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latin typeface="Roboto" charset="0"/>
                  <a:ea typeface="Roboto" charset="0"/>
                  <a:cs typeface="Roboto" charset="0"/>
                </a:rPr>
                <a:t>Modelo de regresión aprendido</a:t>
              </a:r>
            </a:p>
          </p:txBody>
        </p:sp>
      </p:grpSp>
      <p:pic>
        <p:nvPicPr>
          <p:cNvPr id="14338" name="Picture 2" descr="http://latex2png.com/pngs/a7aba6223c5226ca982f853212007f0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700" y="4736400"/>
            <a:ext cx="1853248" cy="5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520633" y="4265441"/>
            <a:ext cx="2867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Roboto" charset="0"/>
                <a:ea typeface="Roboto" charset="0"/>
                <a:cs typeface="Roboto" charset="0"/>
              </a:rPr>
              <a:t>Parámetros del modelo</a:t>
            </a:r>
          </a:p>
        </p:txBody>
      </p:sp>
      <p:pic>
        <p:nvPicPr>
          <p:cNvPr id="32" name="Picture 4" descr="esultado de imagen para scream emoji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474">
            <a:off x="11366047" y="1131418"/>
            <a:ext cx="588912" cy="5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0040256" y="6051697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Capítulos 14 y 15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3.2</a:t>
            </a:r>
          </a:p>
        </p:txBody>
      </p:sp>
    </p:spTree>
    <p:extLst>
      <p:ext uri="{BB962C8B-B14F-4D97-AF65-F5344CB8AC3E}">
        <p14:creationId xmlns:p14="http://schemas.microsoft.com/office/powerpoint/2010/main" val="161564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0956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 en regresión lineal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pic>
        <p:nvPicPr>
          <p:cNvPr id="12290" name="Picture 2" descr="https://upload.wikimedia.org/wikipedia/commons/thumb/3/3a/Linear_regression.svg/800px-Linear_regressi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1" y="2534427"/>
            <a:ext cx="5059680" cy="334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://latex2png.com/pngs/9c7de5a68fe9314cd9c26f95254783a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6501" y="4096740"/>
            <a:ext cx="936314" cy="34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://latex2png.com/pngs/2d86051a8200dc6b40b3cba94e93f10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40" y="3123783"/>
            <a:ext cx="2602294" cy="79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latex2png.com/pngs/19ecc42d4d56bf3ca4ef5cd2ab2fe14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628" y="6105887"/>
            <a:ext cx="953644" cy="28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068766" y="2660274"/>
            <a:ext cx="375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Roboto" charset="0"/>
                <a:ea typeface="Roboto" charset="0"/>
                <a:cs typeface="Roboto" charset="0"/>
              </a:rPr>
              <a:t>Modelo de regresión aprendido</a:t>
            </a:r>
          </a:p>
        </p:txBody>
      </p:sp>
      <p:pic>
        <p:nvPicPr>
          <p:cNvPr id="17410" name="Picture 2" descr="http://latex2png.com/pngs/3e676066e6adfbe371b7a8f4c68aa66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13" y="4322906"/>
            <a:ext cx="4120346" cy="82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5614416" y="3253041"/>
            <a:ext cx="18288" cy="2359152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95728" y="3253041"/>
            <a:ext cx="3236976" cy="0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Picture 4" descr="http://latex2png.com/pngs/363a1b979fc270db185b7acbf5b31e7c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1" y="3074447"/>
            <a:ext cx="1619248" cy="35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esultado de imagen para scream emoji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474">
            <a:off x="11366047" y="1131418"/>
            <a:ext cx="588912" cy="5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040256" y="6051697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Capítulos 14 y 15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3.2</a:t>
            </a:r>
          </a:p>
        </p:txBody>
      </p:sp>
    </p:spTree>
    <p:extLst>
      <p:ext uri="{BB962C8B-B14F-4D97-AF65-F5344CB8AC3E}">
        <p14:creationId xmlns:p14="http://schemas.microsoft.com/office/powerpoint/2010/main" val="31345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9408" y="3064212"/>
            <a:ext cx="2905760" cy="1422400"/>
          </a:xfrm>
          <a:prstGeom prst="rect">
            <a:avLst/>
          </a:prstGeom>
          <a:solidFill>
            <a:schemeClr val="bg1"/>
          </a:solidFill>
          <a:ln w="5715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0920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Entrenamiento de modelos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5217" y="3298359"/>
            <a:ext cx="2254143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Algoritmo de</a:t>
            </a:r>
            <a:br>
              <a:rPr lang="en-US" sz="2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aprendizaje</a:t>
            </a:r>
            <a:endParaRPr lang="en-US" sz="28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4" name="Straight Arrow Connector 3"/>
          <p:cNvCxnSpPr>
            <a:stCxn id="6" idx="4"/>
            <a:endCxn id="2" idx="1"/>
          </p:cNvCxnSpPr>
          <p:nvPr/>
        </p:nvCxnSpPr>
        <p:spPr>
          <a:xfrm>
            <a:off x="2228921" y="3774946"/>
            <a:ext cx="1500487" cy="466"/>
          </a:xfrm>
          <a:prstGeom prst="straightConnector1">
            <a:avLst/>
          </a:prstGeom>
          <a:ln w="28575">
            <a:solidFill>
              <a:srgbClr val="048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5809" y="4320034"/>
            <a:ext cx="1862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Roboto" charset="0"/>
                <a:ea typeface="Roboto" charset="0"/>
                <a:cs typeface="Roboto" charset="0"/>
              </a:rPr>
              <a:t>Datos de </a:t>
            </a:r>
          </a:p>
          <a:p>
            <a:pPr algn="ctr"/>
            <a:r>
              <a:rPr lang="en-US" sz="2000">
                <a:latin typeface="Roboto" charset="0"/>
                <a:ea typeface="Roboto" charset="0"/>
                <a:cs typeface="Roboto" charset="0"/>
              </a:rPr>
              <a:t>entrenamiento</a:t>
            </a:r>
          </a:p>
        </p:txBody>
      </p:sp>
      <p:sp>
        <p:nvSpPr>
          <p:cNvPr id="6" name="Can 5"/>
          <p:cNvSpPr/>
          <p:nvPr/>
        </p:nvSpPr>
        <p:spPr>
          <a:xfrm>
            <a:off x="1345001" y="3348226"/>
            <a:ext cx="883920" cy="853440"/>
          </a:xfrm>
          <a:prstGeom prst="can">
            <a:avLst/>
          </a:prstGeom>
          <a:solidFill>
            <a:srgbClr val="0485BD"/>
          </a:solidFill>
          <a:ln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37472" y="2639771"/>
            <a:ext cx="12364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Roboto" charset="0"/>
                <a:ea typeface="Roboto" charset="0"/>
                <a:cs typeface="Roboto" charset="0"/>
              </a:rPr>
              <a:t>Muestras</a:t>
            </a:r>
            <a:br>
              <a:rPr lang="en-US" sz="1600">
                <a:latin typeface="Roboto" charset="0"/>
                <a:ea typeface="Roboto" charset="0"/>
                <a:cs typeface="Roboto" charset="0"/>
              </a:rPr>
            </a:br>
            <a:r>
              <a:rPr lang="en-US" sz="1600">
                <a:latin typeface="Roboto" charset="0"/>
                <a:ea typeface="Roboto" charset="0"/>
                <a:cs typeface="Roboto" charset="0"/>
              </a:rPr>
              <a:t>y valores</a:t>
            </a:r>
            <a:br>
              <a:rPr lang="en-US" sz="1600">
                <a:latin typeface="Roboto" charset="0"/>
                <a:ea typeface="Roboto" charset="0"/>
                <a:cs typeface="Roboto" charset="0"/>
              </a:rPr>
            </a:br>
            <a:r>
              <a:rPr lang="en-US" sz="1600">
                <a:latin typeface="Roboto" charset="0"/>
                <a:ea typeface="Roboto" charset="0"/>
                <a:cs typeface="Roboto" charset="0"/>
              </a:rPr>
              <a:t>de variable </a:t>
            </a:r>
          </a:p>
          <a:p>
            <a:pPr algn="ctr"/>
            <a:r>
              <a:rPr lang="en-US" sz="1600">
                <a:latin typeface="Roboto" charset="0"/>
                <a:ea typeface="Roboto" charset="0"/>
                <a:cs typeface="Roboto" charset="0"/>
              </a:rPr>
              <a:t>objetivo</a:t>
            </a:r>
          </a:p>
        </p:txBody>
      </p:sp>
      <p:cxnSp>
        <p:nvCxnSpPr>
          <p:cNvPr id="36" name="Straight Arrow Connector 35"/>
          <p:cNvCxnSpPr>
            <a:stCxn id="2" idx="3"/>
            <a:endCxn id="37" idx="1"/>
          </p:cNvCxnSpPr>
          <p:nvPr/>
        </p:nvCxnSpPr>
        <p:spPr>
          <a:xfrm>
            <a:off x="6635168" y="3775412"/>
            <a:ext cx="1571156" cy="1757"/>
          </a:xfrm>
          <a:prstGeom prst="straightConnector1">
            <a:avLst/>
          </a:prstGeom>
          <a:ln w="28575">
            <a:solidFill>
              <a:srgbClr val="048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206324" y="3278039"/>
            <a:ext cx="2478352" cy="998260"/>
          </a:xfrm>
          <a:prstGeom prst="rect">
            <a:avLst/>
          </a:prstGeom>
          <a:solidFill>
            <a:schemeClr val="bg1"/>
          </a:solidFill>
          <a:ln w="5715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09923" y="3515559"/>
            <a:ext cx="187115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Validación</a:t>
            </a:r>
            <a:endParaRPr lang="en-US" sz="28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35092" y="2026460"/>
            <a:ext cx="1357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Roboto" charset="0"/>
                <a:ea typeface="Roboto" charset="0"/>
                <a:cs typeface="Roboto" charset="0"/>
              </a:rPr>
              <a:t>Datos de</a:t>
            </a:r>
            <a:br>
              <a:rPr lang="en-US" sz="2000">
                <a:latin typeface="Roboto" charset="0"/>
                <a:ea typeface="Roboto" charset="0"/>
                <a:cs typeface="Roboto" charset="0"/>
              </a:rPr>
            </a:br>
            <a:r>
              <a:rPr lang="en-US" sz="2000">
                <a:latin typeface="Roboto" charset="0"/>
                <a:ea typeface="Roboto" charset="0"/>
                <a:cs typeface="Roboto" charset="0"/>
              </a:rPr>
              <a:t>validación</a:t>
            </a:r>
          </a:p>
        </p:txBody>
      </p:sp>
      <p:sp>
        <p:nvSpPr>
          <p:cNvPr id="40" name="Can 39"/>
          <p:cNvSpPr/>
          <p:nvPr/>
        </p:nvSpPr>
        <p:spPr>
          <a:xfrm>
            <a:off x="8084931" y="1950441"/>
            <a:ext cx="883920" cy="853440"/>
          </a:xfrm>
          <a:prstGeom prst="can">
            <a:avLst/>
          </a:prstGeom>
          <a:solidFill>
            <a:srgbClr val="0485BD"/>
          </a:solidFill>
          <a:ln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40" idx="4"/>
            <a:endCxn id="37" idx="0"/>
          </p:cNvCxnSpPr>
          <p:nvPr/>
        </p:nvCxnSpPr>
        <p:spPr>
          <a:xfrm>
            <a:off x="8968851" y="2377161"/>
            <a:ext cx="476649" cy="900878"/>
          </a:xfrm>
          <a:prstGeom prst="bentConnector2">
            <a:avLst/>
          </a:prstGeom>
          <a:ln w="28575">
            <a:solidFill>
              <a:srgbClr val="048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90487" y="4664454"/>
            <a:ext cx="1740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Roboto" charset="0"/>
                <a:ea typeface="Roboto" charset="0"/>
                <a:cs typeface="Roboto" charset="0"/>
              </a:rPr>
              <a:t>Hiperparámetros</a:t>
            </a:r>
          </a:p>
        </p:txBody>
      </p:sp>
      <p:pic>
        <p:nvPicPr>
          <p:cNvPr id="7172" name="Picture 4" descr="eam, female, pair, people, persons, male, woman, man Free Icon of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230" y="5027920"/>
            <a:ext cx="1226115" cy="12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9509208" y="2030963"/>
            <a:ext cx="12364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Roboto" charset="0"/>
                <a:ea typeface="Roboto" charset="0"/>
                <a:cs typeface="Roboto" charset="0"/>
              </a:rPr>
              <a:t>Muestras</a:t>
            </a:r>
            <a:br>
              <a:rPr lang="en-US" sz="1600">
                <a:latin typeface="Roboto" charset="0"/>
                <a:ea typeface="Roboto" charset="0"/>
                <a:cs typeface="Roboto" charset="0"/>
              </a:rPr>
            </a:br>
            <a:r>
              <a:rPr lang="en-US" sz="1600">
                <a:latin typeface="Roboto" charset="0"/>
                <a:ea typeface="Roboto" charset="0"/>
                <a:cs typeface="Roboto" charset="0"/>
              </a:rPr>
              <a:t>y valores</a:t>
            </a:r>
            <a:br>
              <a:rPr lang="en-US" sz="1600">
                <a:latin typeface="Roboto" charset="0"/>
                <a:ea typeface="Roboto" charset="0"/>
                <a:cs typeface="Roboto" charset="0"/>
              </a:rPr>
            </a:br>
            <a:r>
              <a:rPr lang="en-US" sz="1600">
                <a:latin typeface="Roboto" charset="0"/>
                <a:ea typeface="Roboto" charset="0"/>
                <a:cs typeface="Roboto" charset="0"/>
              </a:rPr>
              <a:t>de variable </a:t>
            </a:r>
          </a:p>
          <a:p>
            <a:pPr algn="ctr"/>
            <a:r>
              <a:rPr lang="en-US" sz="1600">
                <a:latin typeface="Roboto" charset="0"/>
                <a:ea typeface="Roboto" charset="0"/>
                <a:cs typeface="Roboto" charset="0"/>
              </a:rPr>
              <a:t>objetivo</a:t>
            </a:r>
          </a:p>
        </p:txBody>
      </p:sp>
      <p:pic>
        <p:nvPicPr>
          <p:cNvPr id="79" name="Picture 2" descr="http://latex2png.com/pngs/c33c2cd451d88d5b3ea0b061d01a8add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7"/>
          <a:stretch/>
        </p:blipFill>
        <p:spPr bwMode="auto">
          <a:xfrm>
            <a:off x="6920408" y="3193718"/>
            <a:ext cx="1000676" cy="45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40"/>
          <p:cNvCxnSpPr>
            <a:stCxn id="37" idx="2"/>
          </p:cNvCxnSpPr>
          <p:nvPr/>
        </p:nvCxnSpPr>
        <p:spPr>
          <a:xfrm rot="5400000">
            <a:off x="6937361" y="3221578"/>
            <a:ext cx="1453419" cy="3562860"/>
          </a:xfrm>
          <a:prstGeom prst="bentConnector2">
            <a:avLst/>
          </a:prstGeom>
          <a:ln w="28575">
            <a:solidFill>
              <a:srgbClr val="048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63159" y="5358401"/>
            <a:ext cx="2201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Roboto" charset="0"/>
                <a:ea typeface="Roboto" charset="0"/>
                <a:cs typeface="Roboto" charset="0"/>
              </a:rPr>
              <a:t>Métrica de evaluación</a:t>
            </a:r>
          </a:p>
        </p:txBody>
      </p:sp>
      <p:cxnSp>
        <p:nvCxnSpPr>
          <p:cNvPr id="84" name="Straight Arrow Connector 83"/>
          <p:cNvCxnSpPr>
            <a:endCxn id="2" idx="2"/>
          </p:cNvCxnSpPr>
          <p:nvPr/>
        </p:nvCxnSpPr>
        <p:spPr>
          <a:xfrm flipV="1">
            <a:off x="5182287" y="4486612"/>
            <a:ext cx="1" cy="725468"/>
          </a:xfrm>
          <a:prstGeom prst="straightConnector1">
            <a:avLst/>
          </a:prstGeom>
          <a:ln w="28575">
            <a:solidFill>
              <a:srgbClr val="048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0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6763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Aprendizaje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9729" y="1918661"/>
            <a:ext cx="10127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Roboto" charset="0"/>
                <a:ea typeface="Roboto" charset="0"/>
                <a:cs typeface="Roboto" charset="0"/>
              </a:rPr>
              <a:t>Cada modelo define su propio </a:t>
            </a:r>
            <a:r>
              <a:rPr lang="en-US" sz="2400" b="1">
                <a:latin typeface="Roboto" charset="0"/>
                <a:ea typeface="Roboto" charset="0"/>
                <a:cs typeface="Roboto" charset="0"/>
              </a:rPr>
              <a:t>algoritmo de aprendizaje o entrenamiento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9729" y="2548273"/>
            <a:ext cx="10830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Roboto" charset="0"/>
                <a:ea typeface="Roboto" charset="0"/>
                <a:cs typeface="Roboto" charset="0"/>
              </a:rPr>
              <a:t>El algoritmo </a:t>
            </a:r>
            <a:r>
              <a:rPr lang="en-US" sz="2400" b="1">
                <a:latin typeface="Roboto" charset="0"/>
                <a:ea typeface="Roboto" charset="0"/>
                <a:cs typeface="Roboto" charset="0"/>
              </a:rPr>
              <a:t>varía los parámetros del modelo optimizando (minimizando) una</a:t>
            </a:r>
            <a:br>
              <a:rPr lang="en-US" sz="2400" b="1">
                <a:latin typeface="Roboto" charset="0"/>
                <a:ea typeface="Roboto" charset="0"/>
                <a:cs typeface="Roboto" charset="0"/>
              </a:rPr>
            </a:br>
            <a:r>
              <a:rPr lang="en-US" sz="2400" b="1">
                <a:latin typeface="Roboto" charset="0"/>
                <a:ea typeface="Roboto" charset="0"/>
                <a:cs typeface="Roboto" charset="0"/>
              </a:rPr>
              <a:t>función de pérdida</a:t>
            </a:r>
            <a:r>
              <a:rPr lang="en-US" sz="240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400" b="1">
                <a:latin typeface="Roboto" charset="0"/>
                <a:ea typeface="Roboto" charset="0"/>
                <a:cs typeface="Roboto" charset="0"/>
              </a:rPr>
              <a:t>penaliza que el modelo cometa errores al predecir</a:t>
            </a:r>
            <a:r>
              <a:rPr lang="en-US" sz="2400">
                <a:latin typeface="Roboto" charset="0"/>
                <a:ea typeface="Roboto" charset="0"/>
                <a:cs typeface="Roboto" charset="0"/>
              </a:rPr>
              <a:t> la</a:t>
            </a:r>
            <a:br>
              <a:rPr lang="en-US" sz="2400">
                <a:latin typeface="Roboto" charset="0"/>
                <a:ea typeface="Roboto" charset="0"/>
                <a:cs typeface="Roboto" charset="0"/>
              </a:rPr>
            </a:br>
            <a:r>
              <a:rPr lang="en-US" sz="2400">
                <a:latin typeface="Roboto" charset="0"/>
                <a:ea typeface="Roboto" charset="0"/>
                <a:cs typeface="Roboto" charset="0"/>
              </a:rPr>
              <a:t>variable objetivo </a:t>
            </a:r>
            <a:r>
              <a:rPr lang="en-US" sz="2400" b="1">
                <a:latin typeface="Roboto" charset="0"/>
                <a:ea typeface="Roboto" charset="0"/>
                <a:cs typeface="Roboto" charset="0"/>
              </a:rPr>
              <a:t>sobre los datos de entrenamiento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9729" y="3916549"/>
            <a:ext cx="1130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Roboto" charset="0"/>
                <a:ea typeface="Roboto" charset="0"/>
                <a:cs typeface="Roboto" charset="0"/>
              </a:rPr>
              <a:t>Los </a:t>
            </a:r>
            <a:r>
              <a:rPr lang="en-US" sz="2400" b="1">
                <a:latin typeface="Roboto" charset="0"/>
                <a:ea typeface="Roboto" charset="0"/>
                <a:cs typeface="Roboto" charset="0"/>
              </a:rPr>
              <a:t>hiperparámetros</a:t>
            </a:r>
            <a:r>
              <a:rPr lang="en-US" sz="2400">
                <a:latin typeface="Roboto" charset="0"/>
                <a:ea typeface="Roboto" charset="0"/>
                <a:cs typeface="Roboto" charset="0"/>
              </a:rPr>
              <a:t> del modelo determinan el </a:t>
            </a:r>
            <a:r>
              <a:rPr lang="en-US" sz="2400" b="1">
                <a:latin typeface="Roboto" charset="0"/>
                <a:ea typeface="Roboto" charset="0"/>
                <a:cs typeface="Roboto" charset="0"/>
              </a:rPr>
              <a:t>comportamiento del algoritmo de</a:t>
            </a:r>
            <a:br>
              <a:rPr lang="en-US" sz="2400" b="1">
                <a:latin typeface="Roboto" charset="0"/>
                <a:ea typeface="Roboto" charset="0"/>
                <a:cs typeface="Roboto" charset="0"/>
              </a:rPr>
            </a:br>
            <a:r>
              <a:rPr lang="en-US" sz="2400" b="1">
                <a:latin typeface="Roboto" charset="0"/>
                <a:ea typeface="Roboto" charset="0"/>
                <a:cs typeface="Roboto" charset="0"/>
              </a:rPr>
              <a:t>aprendizaje</a:t>
            </a:r>
            <a:r>
              <a:rPr lang="en-US" sz="2400">
                <a:latin typeface="Roboto" charset="0"/>
                <a:ea typeface="Roboto" charset="0"/>
                <a:cs typeface="Roboto" charset="0"/>
              </a:rPr>
              <a:t> y, por ende, la </a:t>
            </a:r>
            <a:r>
              <a:rPr lang="en-US" sz="2400" b="1">
                <a:latin typeface="Roboto" charset="0"/>
                <a:ea typeface="Roboto" charset="0"/>
                <a:cs typeface="Roboto" charset="0"/>
              </a:rPr>
              <a:t>naturaleza del modelo </a:t>
            </a:r>
            <a:r>
              <a:rPr lang="en-US" sz="2400">
                <a:latin typeface="Roboto" charset="0"/>
                <a:ea typeface="Roboto" charset="0"/>
                <a:cs typeface="Roboto" charset="0"/>
              </a:rPr>
              <a:t>de regresión que se obtiene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9729" y="4913546"/>
            <a:ext cx="10844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Roboto" charset="0"/>
                <a:ea typeface="Roboto" charset="0"/>
                <a:cs typeface="Roboto" charset="0"/>
              </a:rPr>
              <a:t>Para hacer </a:t>
            </a:r>
            <a:r>
              <a:rPr lang="en-US" sz="2400" b="1">
                <a:latin typeface="Roboto" charset="0"/>
                <a:ea typeface="Roboto" charset="0"/>
                <a:cs typeface="Roboto" charset="0"/>
              </a:rPr>
              <a:t>model selection</a:t>
            </a:r>
            <a:r>
              <a:rPr lang="en-US" sz="240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b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evaluamos</a:t>
            </a:r>
            <a:r>
              <a:rPr lang="en-US" sz="2400" b="1">
                <a:latin typeface="Roboto" charset="0"/>
                <a:ea typeface="Roboto" charset="0"/>
                <a:cs typeface="Roboto" charset="0"/>
              </a:rPr>
              <a:t> diferentes configuraciones de</a:t>
            </a:r>
            <a:r>
              <a:rPr lang="en-US" sz="2400">
                <a:latin typeface="Roboto" charset="0"/>
                <a:ea typeface="Roboto" charset="0"/>
                <a:cs typeface="Roboto" charset="0"/>
              </a:rPr>
              <a:t> </a:t>
            </a:r>
            <a:br>
              <a:rPr lang="en-US" sz="2400">
                <a:latin typeface="Roboto" charset="0"/>
                <a:ea typeface="Roboto" charset="0"/>
                <a:cs typeface="Roboto" charset="0"/>
              </a:rPr>
            </a:br>
            <a:r>
              <a:rPr lang="en-US" sz="2400" b="1">
                <a:latin typeface="Roboto" charset="0"/>
                <a:ea typeface="Roboto" charset="0"/>
                <a:cs typeface="Roboto" charset="0"/>
              </a:rPr>
              <a:t>hiperparámetros</a:t>
            </a:r>
            <a:r>
              <a:rPr lang="en-US" sz="2400">
                <a:latin typeface="Roboto" charset="0"/>
                <a:ea typeface="Roboto" charset="0"/>
                <a:cs typeface="Roboto" charset="0"/>
              </a:rPr>
              <a:t> sobre los </a:t>
            </a:r>
            <a:r>
              <a:rPr lang="en-US" sz="2400" b="1">
                <a:latin typeface="Roboto" charset="0"/>
                <a:ea typeface="Roboto" charset="0"/>
                <a:cs typeface="Roboto" charset="0"/>
              </a:rPr>
              <a:t>datos de validación</a:t>
            </a:r>
            <a:r>
              <a:rPr lang="en-US" sz="2400">
                <a:latin typeface="Roboto" charset="0"/>
                <a:ea typeface="Roboto" charset="0"/>
                <a:cs typeface="Roboto" charset="0"/>
              </a:rPr>
              <a:t>, y elegimos el que tenga mejor</a:t>
            </a:r>
            <a:br>
              <a:rPr lang="en-US" sz="2400">
                <a:latin typeface="Roboto" charset="0"/>
                <a:ea typeface="Roboto" charset="0"/>
                <a:cs typeface="Roboto" charset="0"/>
              </a:rPr>
            </a:br>
            <a:r>
              <a:rPr lang="en-US" sz="2400">
                <a:latin typeface="Roboto" charset="0"/>
                <a:ea typeface="Roboto" charset="0"/>
                <a:cs typeface="Roboto" charset="0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5405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9908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Métricas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Evaluación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59" y="2027276"/>
            <a:ext cx="10652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Nos permiten comparar los valores que el modelo predijo con los que deberíamos haber obtenido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58" y="3831261"/>
            <a:ext cx="10970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à"/>
            </a:pP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Calibrar los hiperparámetros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 (evaluando cada modelo sobre los datos de validación)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Comunicar la efectividad del modelo que entrenamos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 (evaluando el modelo final sobre los datos de test)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Comparar el modelo con otras soluciones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 (evaluándolas a todas en el mismo conjunto de datos)</a:t>
            </a: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58" y="3200756"/>
            <a:ext cx="1065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Las necesitamos para:</a:t>
            </a:r>
          </a:p>
        </p:txBody>
      </p:sp>
    </p:spTree>
    <p:extLst>
      <p:ext uri="{BB962C8B-B14F-4D97-AF65-F5344CB8AC3E}">
        <p14:creationId xmlns:p14="http://schemas.microsoft.com/office/powerpoint/2010/main" val="170324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9908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Métricas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Evaluación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59" y="2027276"/>
            <a:ext cx="1065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Error </a:t>
            </a:r>
            <a:r>
              <a:rPr lang="en-US" sz="2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Absoluto</a:t>
            </a:r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Medio 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(Mean Absolute Error, MAE)</a:t>
            </a:r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59" y="2667356"/>
            <a:ext cx="10970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à"/>
            </a:pP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Mide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distancia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entre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y el valor real que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debería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haberse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predicho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</a:p>
        </p:txBody>
      </p:sp>
      <p:pic>
        <p:nvPicPr>
          <p:cNvPr id="9218" name="Picture 2" descr="http://latex2png.com/pngs/2e1d4483d2f9e3a15fcb479643ce9eb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90" y="4222908"/>
            <a:ext cx="5310893" cy="138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3643"/>
              </p:ext>
            </p:extLst>
          </p:nvPr>
        </p:nvGraphicFramePr>
        <p:xfrm>
          <a:off x="7323008" y="3615213"/>
          <a:ext cx="416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y-</a:t>
                      </a: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|y-</a:t>
                      </a: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ŷ|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" charset="0"/>
                          <a:ea typeface="Roboto" charset="0"/>
                          <a:cs typeface="Roboto" charset="0"/>
                        </a:rPr>
                        <a:t>Suma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MAE:</a:t>
                      </a:r>
                    </a:p>
                  </a:txBody>
                  <a:tcPr>
                    <a:solidFill>
                      <a:srgbClr val="0485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23.75</a:t>
                      </a:r>
                    </a:p>
                  </a:txBody>
                  <a:tcPr>
                    <a:solidFill>
                      <a:srgbClr val="048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" name="Picture 4" descr="esultado de imagen para scream emoj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474">
            <a:off x="11366047" y="1131418"/>
            <a:ext cx="588912" cy="5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397726" y="1898157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 14</a:t>
            </a:r>
          </a:p>
        </p:txBody>
      </p:sp>
    </p:spTree>
    <p:extLst>
      <p:ext uri="{BB962C8B-B14F-4D97-AF65-F5344CB8AC3E}">
        <p14:creationId xmlns:p14="http://schemas.microsoft.com/office/powerpoint/2010/main" val="16743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9908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Métricas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Evaluación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59" y="2027276"/>
            <a:ext cx="1065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Error </a:t>
            </a:r>
            <a:r>
              <a:rPr lang="en-US" sz="2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Cuadrático</a:t>
            </a:r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Medio </a:t>
            </a:r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(Mean Squared Error, MSE)</a:t>
            </a:r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59" y="2667356"/>
            <a:ext cx="10970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à"/>
            </a:pP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Equivalente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al MAE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pero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lugar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medir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el valor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absoluto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diferencias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toma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cuadrado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mismas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Penaliza más las distancias más grandes.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Las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unidades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quedan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al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cuadrado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!</a:t>
            </a:r>
          </a:p>
        </p:txBody>
      </p:sp>
      <p:pic>
        <p:nvPicPr>
          <p:cNvPr id="10244" name="Picture 4" descr="http://latex2png.com/pngs/942a5915736f8a47c28b7be4c8e755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4602211"/>
            <a:ext cx="5752383" cy="13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83064"/>
              </p:ext>
            </p:extLst>
          </p:nvPr>
        </p:nvGraphicFramePr>
        <p:xfrm>
          <a:off x="7323008" y="3615213"/>
          <a:ext cx="416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y-</a:t>
                      </a: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(y-</a:t>
                      </a: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ŷ)</a:t>
                      </a:r>
                      <a:r>
                        <a:rPr lang="en-US" sz="1800" b="1" kern="1200" baseline="30000">
                          <a:solidFill>
                            <a:schemeClr val="l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8100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" charset="0"/>
                          <a:ea typeface="Roboto" charset="0"/>
                          <a:cs typeface="Roboto" charset="0"/>
                        </a:rPr>
                        <a:t>Suma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8109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MSE:</a:t>
                      </a:r>
                    </a:p>
                  </a:txBody>
                  <a:tcPr>
                    <a:solidFill>
                      <a:srgbClr val="0485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2027.25</a:t>
                      </a:r>
                    </a:p>
                  </a:txBody>
                  <a:tcPr>
                    <a:solidFill>
                      <a:srgbClr val="048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" name="Picture 4" descr="esultado de imagen para scream emoj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474">
            <a:off x="11366047" y="1131418"/>
            <a:ext cx="588912" cy="5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397726" y="1898157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 14</a:t>
            </a:r>
          </a:p>
        </p:txBody>
      </p:sp>
    </p:spTree>
    <p:extLst>
      <p:ext uri="{BB962C8B-B14F-4D97-AF65-F5344CB8AC3E}">
        <p14:creationId xmlns:p14="http://schemas.microsoft.com/office/powerpoint/2010/main" val="5342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9908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Métricas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Evaluación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59" y="2027276"/>
            <a:ext cx="10652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Raíz</a:t>
            </a:r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del Error </a:t>
            </a:r>
            <a:r>
              <a:rPr lang="en-US" sz="2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Cuadrático</a:t>
            </a:r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Medio </a:t>
            </a:r>
          </a:p>
          <a:p>
            <a:r>
              <a:rPr lang="en-US" sz="2800" dirty="0">
                <a:latin typeface="Roboto" charset="0"/>
                <a:ea typeface="Roboto" charset="0"/>
                <a:cs typeface="Roboto" charset="0"/>
              </a:rPr>
              <a:t>(Root Mean Square Error, RMSE)</a:t>
            </a:r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" y="3256291"/>
            <a:ext cx="6191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à"/>
            </a:pP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raíz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cuadrada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 MSE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Resuelve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problema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unidades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al 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cuadrado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Sigue pesando mucho las distancias 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más grandes</a:t>
            </a:r>
          </a:p>
        </p:txBody>
      </p:sp>
      <p:pic>
        <p:nvPicPr>
          <p:cNvPr id="11266" name="Picture 2" descr="http://latex2png.com/pngs/6b92cc6c585ff904fb2ceb010a6dc1f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04" y="5470191"/>
            <a:ext cx="3629400" cy="51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57668"/>
              </p:ext>
            </p:extLst>
          </p:nvPr>
        </p:nvGraphicFramePr>
        <p:xfrm>
          <a:off x="7323008" y="2944653"/>
          <a:ext cx="416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y-</a:t>
                      </a: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(y-</a:t>
                      </a:r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ŷ)</a:t>
                      </a:r>
                      <a:r>
                        <a:rPr lang="en-US" sz="1800" b="1" kern="1200" baseline="30000">
                          <a:solidFill>
                            <a:schemeClr val="lt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8100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" charset="0"/>
                          <a:ea typeface="Roboto" charset="0"/>
                          <a:cs typeface="Roboto" charset="0"/>
                        </a:rPr>
                        <a:t>Suma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8109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Roboto" charset="0"/>
                          <a:ea typeface="Roboto" charset="0"/>
                          <a:cs typeface="Roboto" charset="0"/>
                        </a:rPr>
                        <a:t>MSE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boto" charset="0"/>
                          <a:ea typeface="Roboto" charset="0"/>
                          <a:cs typeface="Roboto" charset="0"/>
                        </a:rPr>
                        <a:t>2027.25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RMSE</a:t>
                      </a:r>
                    </a:p>
                  </a:txBody>
                  <a:tcPr>
                    <a:solidFill>
                      <a:srgbClr val="0485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Roboto" charset="0"/>
                          <a:ea typeface="Roboto" charset="0"/>
                          <a:cs typeface="Roboto" charset="0"/>
                        </a:rPr>
                        <a:t>45.02</a:t>
                      </a:r>
                    </a:p>
                  </a:txBody>
                  <a:tcPr>
                    <a:solidFill>
                      <a:srgbClr val="048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" name="Picture 4" descr="esultado de imagen para scream emoj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474">
            <a:off x="11366047" y="1131418"/>
            <a:ext cx="588912" cy="5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397726" y="1898157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 14</a:t>
            </a:r>
          </a:p>
        </p:txBody>
      </p:sp>
    </p:spTree>
    <p:extLst>
      <p:ext uri="{BB962C8B-B14F-4D97-AF65-F5344CB8AC3E}">
        <p14:creationId xmlns:p14="http://schemas.microsoft.com/office/powerpoint/2010/main" val="60011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8139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Los 4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 más típicos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840" y="2509567"/>
            <a:ext cx="295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latin typeface="Roboto" charset="0"/>
                <a:ea typeface="Roboto" charset="0"/>
                <a:cs typeface="Roboto" charset="0"/>
              </a:rPr>
              <a:t>Regresión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0539" y="4536247"/>
            <a:ext cx="3759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Clasificación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5888" y="2509566"/>
            <a:ext cx="302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Clustering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0786" y="4166916"/>
            <a:ext cx="3770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Detección</a:t>
            </a:r>
            <a:r>
              <a:rPr lang="en-US" sz="4800" b="1" dirty="0">
                <a:latin typeface="Roboto" charset="0"/>
                <a:ea typeface="Roboto" charset="0"/>
                <a:cs typeface="Roboto" charset="0"/>
              </a:rPr>
              <a:t> de</a:t>
            </a:r>
            <a:br>
              <a:rPr lang="en-US" sz="48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anomalías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9908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Métricas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Evaluación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59" y="2027276"/>
            <a:ext cx="1065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Otras métricas de evaluación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59" y="3206852"/>
            <a:ext cx="10970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à"/>
            </a:pP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Indica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qué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tanto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mejor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lineal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respecto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a un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trivial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basado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tomar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la media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todas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las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muestras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Toma valores en [0, 1] (si el problema es lineal), pero puede ser negativo si es no-lineal!</a:t>
            </a:r>
            <a:endParaRPr lang="en-US" sz="2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58" y="4952023"/>
            <a:ext cx="10970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à"/>
            </a:pP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Indica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grado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relación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o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dependencia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lineal entre dos variables.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Permite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estudiar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cuánto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se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asemeja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la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algoritmo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con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valores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000" dirty="0" err="1">
                <a:latin typeface="Roboto" charset="0"/>
                <a:ea typeface="Roboto" charset="0"/>
                <a:cs typeface="Roboto" charset="0"/>
              </a:rPr>
              <a:t>esperados</a:t>
            </a: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.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Toma valores en [-1, 1] (-1: variables inversamente relacionadas, 0: no hay relación lineal, puede haber de otro tipo, 1: relación lineal perfecta)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158" y="2676156"/>
            <a:ext cx="1065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Coeficiente de determinación (R</a:t>
            </a:r>
            <a:r>
              <a:rPr lang="en-US" sz="2400" b="1" baseline="30000" dirty="0">
                <a:latin typeface="Roboto" charset="0"/>
                <a:ea typeface="Roboto" charset="0"/>
                <a:cs typeface="Roboto" charset="0"/>
              </a:rPr>
              <a:t>2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57" y="4393012"/>
            <a:ext cx="1065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Coeficiente de correlación de Pearson (𝛒)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97726" y="1898157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 14</a:t>
            </a:r>
          </a:p>
        </p:txBody>
      </p:sp>
    </p:spTree>
    <p:extLst>
      <p:ext uri="{BB962C8B-B14F-4D97-AF65-F5344CB8AC3E}">
        <p14:creationId xmlns:p14="http://schemas.microsoft.com/office/powerpoint/2010/main" val="17586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9" grpId="0" build="p"/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898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Modelos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57685" y="1845787"/>
            <a:ext cx="687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latin typeface="Roboto" charset="0"/>
                <a:ea typeface="Roboto" charset="0"/>
                <a:cs typeface="Roboto" charset="0"/>
              </a:rPr>
              <a:t>Distintos tipos de modelos que vamos a trabajar</a:t>
            </a:r>
          </a:p>
        </p:txBody>
      </p:sp>
      <p:sp>
        <p:nvSpPr>
          <p:cNvPr id="24" name="Right Brace 23"/>
          <p:cNvSpPr/>
          <p:nvPr/>
        </p:nvSpPr>
        <p:spPr>
          <a:xfrm rot="16200000" flipV="1">
            <a:off x="5955676" y="-36704"/>
            <a:ext cx="280647" cy="5184379"/>
          </a:xfrm>
          <a:prstGeom prst="rightBrace">
            <a:avLst>
              <a:gd name="adj1" fmla="val 98838"/>
              <a:gd name="adj2" fmla="val 50000"/>
            </a:avLst>
          </a:prstGeom>
          <a:ln w="28575">
            <a:solidFill>
              <a:srgbClr val="080D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309989" y="2803518"/>
            <a:ext cx="2387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 lineal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38264" y="2803518"/>
            <a:ext cx="389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Random Forest Regression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11452" y="3265959"/>
            <a:ext cx="4384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Roboto" charset="0"/>
                <a:ea typeface="Roboto" charset="0"/>
                <a:cs typeface="Roboto" charset="0"/>
              </a:rPr>
              <a:t>Modelo más utilizado para regresión</a:t>
            </a:r>
            <a:br>
              <a:rPr lang="en-US" sz="2000">
                <a:latin typeface="Roboto" charset="0"/>
                <a:ea typeface="Roboto" charset="0"/>
                <a:cs typeface="Roboto" charset="0"/>
              </a:rPr>
            </a:br>
            <a:r>
              <a:rPr lang="en-US" sz="2000">
                <a:latin typeface="Roboto" charset="0"/>
                <a:ea typeface="Roboto" charset="0"/>
                <a:cs typeface="Roboto" charset="0"/>
              </a:rPr>
              <a:t>(y el más básico de todos)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5485" y="3265958"/>
            <a:ext cx="5285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Roboto" charset="0"/>
                <a:ea typeface="Roboto" charset="0"/>
                <a:cs typeface="Roboto" charset="0"/>
              </a:rPr>
              <a:t>Basado en ensamble de árboles de decisión,</a:t>
            </a:r>
            <a:br>
              <a:rPr lang="en-US" sz="2000">
                <a:latin typeface="Roboto" charset="0"/>
                <a:ea typeface="Roboto" charset="0"/>
                <a:cs typeface="Roboto" charset="0"/>
              </a:rPr>
            </a:br>
            <a:r>
              <a:rPr lang="en-US" sz="2000">
                <a:latin typeface="Roboto" charset="0"/>
                <a:ea typeface="Roboto" charset="0"/>
                <a:cs typeface="Roboto" charset="0"/>
              </a:rPr>
              <a:t>es uno de los que mejor funciona!</a:t>
            </a:r>
          </a:p>
        </p:txBody>
      </p:sp>
      <p:sp>
        <p:nvSpPr>
          <p:cNvPr id="31" name="Right Brace 30"/>
          <p:cNvSpPr/>
          <p:nvPr/>
        </p:nvSpPr>
        <p:spPr>
          <a:xfrm rot="16200000" flipV="1">
            <a:off x="3363486" y="2757495"/>
            <a:ext cx="280647" cy="2960055"/>
          </a:xfrm>
          <a:prstGeom prst="rightBrace">
            <a:avLst>
              <a:gd name="adj1" fmla="val 98838"/>
              <a:gd name="adj2" fmla="val 50000"/>
            </a:avLst>
          </a:prstGeom>
          <a:ln w="28575">
            <a:solidFill>
              <a:srgbClr val="080D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05641" y="4567560"/>
            <a:ext cx="1636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Ridge</a:t>
            </a:r>
            <a:br>
              <a:rPr lang="en-US" sz="2400" b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400" b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51336" y="4568847"/>
            <a:ext cx="1636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LASSO</a:t>
            </a:r>
            <a:br>
              <a:rPr lang="en-US" sz="2400" b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400" b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0867" y="5398557"/>
            <a:ext cx="2085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Roboto" charset="0"/>
                <a:ea typeface="Roboto" charset="0"/>
                <a:cs typeface="Roboto" charset="0"/>
              </a:rPr>
              <a:t>Reduce el riesgo</a:t>
            </a:r>
            <a:br>
              <a:rPr lang="en-US" sz="2000">
                <a:latin typeface="Roboto" charset="0"/>
                <a:ea typeface="Roboto" charset="0"/>
                <a:cs typeface="Roboto" charset="0"/>
              </a:rPr>
            </a:br>
            <a:r>
              <a:rPr lang="en-US" sz="2000">
                <a:latin typeface="Roboto" charset="0"/>
                <a:ea typeface="Roboto" charset="0"/>
                <a:cs typeface="Roboto" charset="0"/>
              </a:rPr>
              <a:t>de overfitting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43179" y="5398557"/>
            <a:ext cx="2452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atin typeface="Roboto" charset="0"/>
                <a:ea typeface="Roboto" charset="0"/>
                <a:cs typeface="Roboto" charset="0"/>
              </a:rPr>
              <a:t>Selecciona features</a:t>
            </a:r>
            <a:br>
              <a:rPr lang="en-US" sz="2000">
                <a:latin typeface="Roboto" charset="0"/>
                <a:ea typeface="Roboto" charset="0"/>
                <a:cs typeface="Roboto" charset="0"/>
              </a:rPr>
            </a:br>
            <a:r>
              <a:rPr lang="en-US" sz="2000">
                <a:latin typeface="Roboto" charset="0"/>
                <a:ea typeface="Roboto" charset="0"/>
                <a:cs typeface="Roboto" charset="0"/>
              </a:rPr>
              <a:t>automáticamente!</a:t>
            </a:r>
          </a:p>
        </p:txBody>
      </p:sp>
    </p:spTree>
    <p:extLst>
      <p:ext uri="{BB962C8B-B14F-4D97-AF65-F5344CB8AC3E}">
        <p14:creationId xmlns:p14="http://schemas.microsoft.com/office/powerpoint/2010/main" val="213111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/>
      <p:bldP spid="28" grpId="0"/>
      <p:bldP spid="31" grpId="0" animBg="1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898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Modelos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7547" y="1845787"/>
            <a:ext cx="6776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latin typeface="Roboto" charset="0"/>
                <a:ea typeface="Roboto" charset="0"/>
                <a:cs typeface="Roboto" charset="0"/>
              </a:rPr>
              <a:t>¿Qué vamos a aprender de cada modelo?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199" y="5020711"/>
            <a:ext cx="3809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Cómo se lo entrena y </a:t>
            </a:r>
          </a:p>
          <a:p>
            <a:pPr algn="ctr"/>
            <a:r>
              <a:rPr lang="en-US" sz="2400" b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qué hiperparámetros tiene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9286" y="2923229"/>
            <a:ext cx="6363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Qué es lo que hace para predecir el resultado</a:t>
            </a:r>
          </a:p>
        </p:txBody>
      </p:sp>
      <p:pic>
        <p:nvPicPr>
          <p:cNvPr id="29" name="Picture 2" descr="http://latex2png.com/pngs/c33c2cd451d88d5b3ea0b061d01a8ad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7" y="3776278"/>
            <a:ext cx="32099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172823" y="5205376"/>
            <a:ext cx="3841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Para qué datos es más util</a:t>
            </a:r>
          </a:p>
        </p:txBody>
      </p:sp>
      <p:cxnSp>
        <p:nvCxnSpPr>
          <p:cNvPr id="3" name="Straight Arrow Connector 2"/>
          <p:cNvCxnSpPr>
            <a:endCxn id="29" idx="0"/>
          </p:cNvCxnSpPr>
          <p:nvPr/>
        </p:nvCxnSpPr>
        <p:spPr>
          <a:xfrm>
            <a:off x="5323562" y="3384894"/>
            <a:ext cx="772438" cy="391384"/>
          </a:xfrm>
          <a:prstGeom prst="straightConnector1">
            <a:avLst/>
          </a:prstGeom>
          <a:ln w="19050">
            <a:solidFill>
              <a:srgbClr val="048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114816" y="3384894"/>
            <a:ext cx="5799551" cy="0"/>
          </a:xfrm>
          <a:prstGeom prst="line">
            <a:avLst/>
          </a:prstGeom>
          <a:ln w="19050">
            <a:solidFill>
              <a:srgbClr val="048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256773" y="5020711"/>
            <a:ext cx="3066789" cy="0"/>
          </a:xfrm>
          <a:prstGeom prst="line">
            <a:avLst/>
          </a:prstGeom>
          <a:ln w="19050">
            <a:solidFill>
              <a:srgbClr val="048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847573" y="4625404"/>
            <a:ext cx="1408605" cy="395306"/>
          </a:xfrm>
          <a:prstGeom prst="straightConnector1">
            <a:avLst/>
          </a:prstGeom>
          <a:ln w="19050">
            <a:solidFill>
              <a:srgbClr val="048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559986" y="5205376"/>
            <a:ext cx="3066789" cy="0"/>
          </a:xfrm>
          <a:prstGeom prst="line">
            <a:avLst/>
          </a:prstGeom>
          <a:ln w="19050">
            <a:solidFill>
              <a:srgbClr val="048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172822" y="4579996"/>
            <a:ext cx="969096" cy="625380"/>
          </a:xfrm>
          <a:prstGeom prst="straightConnector1">
            <a:avLst/>
          </a:prstGeom>
          <a:ln w="19050">
            <a:solidFill>
              <a:srgbClr val="0485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3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230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 lineal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545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 / Regresión</a:t>
            </a:r>
          </a:p>
        </p:txBody>
      </p:sp>
      <p:pic>
        <p:nvPicPr>
          <p:cNvPr id="18440" name="Picture 8" descr="http://latex2png.com/pngs/67c175d60232c9a61ef9c9385f934bbc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50"/>
          <a:stretch/>
        </p:blipFill>
        <p:spPr bwMode="auto">
          <a:xfrm>
            <a:off x="822662" y="3153855"/>
            <a:ext cx="3937228" cy="163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63294" y="2096307"/>
            <a:ext cx="1065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modelo asume que existe una dependencia lineal entre la variable objetivo y las características de las muestras</a:t>
            </a:r>
          </a:p>
        </p:txBody>
      </p:sp>
      <p:pic>
        <p:nvPicPr>
          <p:cNvPr id="37" name="Picture 4" descr="esultado de imagen para scream emoj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474">
            <a:off x="11366047" y="1131418"/>
            <a:ext cx="588912" cy="5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7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63294" y="2096307"/>
            <a:ext cx="1065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modelo asume que existe una dependencia lineal entre la variable objetivo y las características de las muestras</a:t>
            </a:r>
          </a:p>
        </p:txBody>
      </p:sp>
      <p:pic>
        <p:nvPicPr>
          <p:cNvPr id="18440" name="Picture 8" descr="http://latex2png.com/pngs/67c175d60232c9a61ef9c9385f934b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62" y="3153855"/>
            <a:ext cx="10293393" cy="163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57512" y="507395"/>
            <a:ext cx="7230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 lineal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Modelo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129" y="249276"/>
            <a:ext cx="545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 / Regresión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94" y="5290064"/>
            <a:ext cx="6313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Si tuviéramos una única feature, el modelo que estamos estimando es una recta!</a:t>
            </a:r>
          </a:p>
        </p:txBody>
      </p:sp>
      <p:pic>
        <p:nvPicPr>
          <p:cNvPr id="32770" name="Picture 2" descr="http://latex2png.com/pngs/0b7065b828dcaa05bbbb406c1487399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264" y="5526191"/>
            <a:ext cx="4339474" cy="35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esultado de imagen para scream emoj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474">
            <a:off x="11366047" y="1131418"/>
            <a:ext cx="588912" cy="5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040256" y="6051697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Capítulos 14 y 15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3.2</a:t>
            </a:r>
          </a:p>
        </p:txBody>
      </p:sp>
    </p:spTree>
    <p:extLst>
      <p:ext uri="{BB962C8B-B14F-4D97-AF65-F5344CB8AC3E}">
        <p14:creationId xmlns:p14="http://schemas.microsoft.com/office/powerpoint/2010/main" val="17848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57512" y="507395"/>
            <a:ext cx="8413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 lineal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Aprendizaje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129" y="249276"/>
            <a:ext cx="545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 / Regresión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29" y="2068030"/>
            <a:ext cx="59825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modelo se entrena minimizando una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función de error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que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penaliza las diferencias en las estimaciones parciales respecto a las conocidas en los datos de entrenamiento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endParaRPr lang="en-US" sz="2400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proceso de entrenamiento para un modelo de regresión lineal se conoce como estimación por mínimos cuadrados (least-squares estimation), y permite obtener una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solución óptima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</a:p>
        </p:txBody>
      </p:sp>
      <p:pic>
        <p:nvPicPr>
          <p:cNvPr id="39938" name="Picture 2" descr="esson 3 - Simple Linear Regression · RN Financial Research Cen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69" y="2478647"/>
            <a:ext cx="50673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040256" y="6051697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Capítulos 14 y 15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3.2</a:t>
            </a:r>
          </a:p>
        </p:txBody>
      </p:sp>
    </p:spTree>
    <p:extLst>
      <p:ext uri="{BB962C8B-B14F-4D97-AF65-F5344CB8AC3E}">
        <p14:creationId xmlns:p14="http://schemas.microsoft.com/office/powerpoint/2010/main" val="9846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57512" y="507395"/>
            <a:ext cx="8413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 lineal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Aprendizaje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129" y="249276"/>
            <a:ext cx="545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 / Regresión</a:t>
            </a:r>
          </a:p>
        </p:txBody>
      </p:sp>
      <p:pic>
        <p:nvPicPr>
          <p:cNvPr id="39938" name="Picture 2" descr="esson 3 - Simple Linear Regression · RN Financial Research Cen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69" y="2478647"/>
            <a:ext cx="50673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 descr="http://latex2png.com/pngs/43e139917ab0cbc938db4040f82f239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97" y="3655307"/>
            <a:ext cx="4819377" cy="76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990535" y="4654688"/>
            <a:ext cx="339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Error cuadrático medio!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4445154" y="3275667"/>
            <a:ext cx="300469" cy="2457571"/>
          </a:xfrm>
          <a:prstGeom prst="rightBrace">
            <a:avLst>
              <a:gd name="adj1" fmla="val 98838"/>
              <a:gd name="adj2" fmla="val 50000"/>
            </a:avLst>
          </a:prstGeom>
          <a:ln w="28575">
            <a:solidFill>
              <a:srgbClr val="080D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esultado de imagen para scream emoj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474">
            <a:off x="11366047" y="1131418"/>
            <a:ext cx="588912" cy="5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040256" y="6051697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Capítulos 14 y 15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3.2</a:t>
            </a:r>
          </a:p>
        </p:txBody>
      </p:sp>
    </p:spTree>
    <p:extLst>
      <p:ext uri="{BB962C8B-B14F-4D97-AF65-F5344CB8AC3E}">
        <p14:creationId xmlns:p14="http://schemas.microsoft.com/office/powerpoint/2010/main" val="40563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57512" y="507395"/>
            <a:ext cx="8413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 lineal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Aprendizaje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129" y="249276"/>
            <a:ext cx="545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 / Regresión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94" y="2259145"/>
            <a:ext cx="10652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No confundir solución óptima con modelo perfecto!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3293" y="2983010"/>
            <a:ext cx="11311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Solución óptima (mínimo global):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conjunto de parámetros que asegura obtener el valor más pequeño posible de error sobre los datos de entrenamiento (pero ese error puede no ser 0!)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292" y="4383984"/>
            <a:ext cx="1065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Modelo perfecto: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conjunto de parámetros que reduce el error a 0.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0412" y="5046294"/>
            <a:ext cx="11311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Solución subóptima (mínimo local):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un conjunto de parámetros que no podemos garantizar que sea el mejor posible.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troducción a Google Colab para data science | Datah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0202" y="5798190"/>
            <a:ext cx="646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machine-learning-clase-3.pynb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7636" y="5798190"/>
            <a:ext cx="4018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Secciones 1, 2 y 3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9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63292" y="1987182"/>
            <a:ext cx="106527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punto donde el modelo lineal corta al eje y se llama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ordenada al origen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(en inglés,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intercept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)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No siempre los datos que tengamos van a cortar al eje Y en el (0,0), por ende no siempre va a estar bien que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b=0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La ordenada al origen es también un parámetro del modelo, y podemos aprenderlo!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En algunas librerías, se hace simplemente aclarando que también queremos aprender ese parámetro (ej.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fit_intercept = True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Si la librería no soporta esto, se resuelve agregando una feature extra al vector de características que sea = 1 para todas las muestras.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57512" y="507395"/>
            <a:ext cx="11125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 lineal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 ordenada al origen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129" y="249276"/>
            <a:ext cx="545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 / Regresión</a:t>
            </a:r>
          </a:p>
        </p:txBody>
      </p:sp>
      <p:pic>
        <p:nvPicPr>
          <p:cNvPr id="18" name="Picture 6" descr="http://latex2png.com/pngs/3e16ea9e897a2d4f3efd6706f8f5dcb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60" y="5897818"/>
            <a:ext cx="7043080" cy="4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://latex2png.com/pngs/3d32210ee0ffc1f2d6c932388ab25fc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992" y="5897818"/>
            <a:ext cx="2494431" cy="4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483836" y="5747782"/>
            <a:ext cx="2632217" cy="728174"/>
          </a:xfrm>
          <a:prstGeom prst="rect">
            <a:avLst/>
          </a:prstGeom>
          <a:noFill/>
          <a:ln w="3810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8139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Los 4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problemas más típicos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840" y="2509567"/>
            <a:ext cx="2958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0539" y="4536247"/>
            <a:ext cx="3759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Clasificación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5887" y="2509566"/>
            <a:ext cx="302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Clustering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0786" y="4166916"/>
            <a:ext cx="37705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Detección</a:t>
            </a:r>
            <a:r>
              <a:rPr lang="en-US" sz="4800" b="1" dirty="0">
                <a:latin typeface="Roboto" charset="0"/>
                <a:ea typeface="Roboto" charset="0"/>
                <a:cs typeface="Roboto" charset="0"/>
              </a:rPr>
              <a:t> de</a:t>
            </a:r>
            <a:br>
              <a:rPr lang="en-US" sz="48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4800" b="1" dirty="0" err="1">
                <a:latin typeface="Roboto" charset="0"/>
                <a:ea typeface="Roboto" charset="0"/>
                <a:cs typeface="Roboto" charset="0"/>
              </a:rPr>
              <a:t>anomalías</a:t>
            </a:r>
            <a:endParaRPr lang="en-US" sz="40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63292" y="1987182"/>
            <a:ext cx="106527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punto donde el modelo lineal corta al eje y se llama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ordenada al origen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(en inglés,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intercept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)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No siempre los datos que tengamos van a cortar al eje Y en el (0,0), por ende no siempre va a estar bien que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b=0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La ordenada al origen es también un parámetro del modelo, y podemos aprenderlo!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En algunas librerías, se hace simplemente aclarando que también queremos aprender ese parámetro (ej.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fit_intercept = True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Si la librería no soporta esto, se resuelve agregando una feature extra al vector de características que sea = 1 para todas las muestras.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57512" y="507395"/>
            <a:ext cx="11125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 lineal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 ordenada al origen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129" y="249276"/>
            <a:ext cx="545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 / Regresión</a:t>
            </a:r>
          </a:p>
        </p:txBody>
      </p:sp>
      <p:pic>
        <p:nvPicPr>
          <p:cNvPr id="18" name="Picture 6" descr="http://latex2png.com/pngs/3e16ea9e897a2d4f3efd6706f8f5dcb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60" y="5897818"/>
            <a:ext cx="7043080" cy="4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0058400" y="5747782"/>
            <a:ext cx="388307" cy="728174"/>
          </a:xfrm>
          <a:prstGeom prst="rect">
            <a:avLst/>
          </a:prstGeom>
          <a:noFill/>
          <a:ln w="3810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0" descr="http://latex2png.com/pngs/1c362c73e0ebe8b5cf3b89716158fa2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992" y="5897818"/>
            <a:ext cx="1790585" cy="4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88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63292" y="1987182"/>
            <a:ext cx="106527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punto donde el modelo lineal corta al eje y se llama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ordenada al origen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(en inglés,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intercept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)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No siempre los datos que tengamos van a cortar al eje Y en el (0,0), por ende no siempre va a estar bien que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b=0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La ordenada al origen es también un parámetro del modelo, y podemos aprenderlo!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En algunas librerías, se hace simplemente aclarando que también queremos aprender ese parámetro (ej.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fit_intercept = True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Si la librería no soporta esto, se resuelve agregando una feature extra al vector de características que sea = 1 para todas las muestras.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57512" y="507395"/>
            <a:ext cx="11125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 lineal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 ordenada al origen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129" y="249276"/>
            <a:ext cx="545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 / Regresión</a:t>
            </a:r>
          </a:p>
        </p:txBody>
      </p:sp>
      <p:pic>
        <p:nvPicPr>
          <p:cNvPr id="18" name="Picture 6" descr="http://latex2png.com/pngs/3e16ea9e897a2d4f3efd6706f8f5dcb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60" y="5897818"/>
            <a:ext cx="7043080" cy="4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8467598" y="5747782"/>
            <a:ext cx="1427964" cy="728174"/>
          </a:xfrm>
          <a:prstGeom prst="rect">
            <a:avLst/>
          </a:prstGeom>
          <a:noFill/>
          <a:ln w="38100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2" descr="http://latex2png.com/pngs/cda0c88d9549afff4a41bb3a9d4ed06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992" y="5897818"/>
            <a:ext cx="1204985" cy="4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986956" y="5747782"/>
            <a:ext cx="1841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La ordenada al origen</a:t>
            </a:r>
          </a:p>
          <a:p>
            <a:r>
              <a:rPr lang="en-US" sz="140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que buscábamos</a:t>
            </a:r>
          </a:p>
        </p:txBody>
      </p:sp>
    </p:spTree>
    <p:extLst>
      <p:ext uri="{BB962C8B-B14F-4D97-AF65-F5344CB8AC3E}">
        <p14:creationId xmlns:p14="http://schemas.microsoft.com/office/powerpoint/2010/main" val="51522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troducción a Google Colab para data science | Datah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0202" y="5798190"/>
            <a:ext cx="646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machine-learning-clase-3.pynb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7636" y="5798190"/>
            <a:ext cx="4018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Sección 3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938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Regresión lineal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294" y="2165062"/>
            <a:ext cx="1065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algoritmo de entrenamiento del modelo de regresión lineal original no tiene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ninguna restricción que nos permita evitar el overfitting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294" y="4943090"/>
            <a:ext cx="10652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Solución </a:t>
            </a:r>
            <a:r>
              <a:rPr lang="en-US" sz="2400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  <a:sym typeface="Wingdings"/>
              </a:rPr>
              <a:t> 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  <a:sym typeface="Wingdings"/>
              </a:rPr>
              <a:t>Incorporar un regularizador!</a:t>
            </a:r>
          </a:p>
          <a:p>
            <a:r>
              <a:rPr lang="en-US" sz="2400" dirty="0">
                <a:latin typeface="Roboto" charset="0"/>
                <a:ea typeface="Roboto" charset="0"/>
                <a:cs typeface="Roboto" charset="0"/>
                <a:sym typeface="Wingdings"/>
              </a:rPr>
              <a:t>Un término adicional a la función de pérdida que penalice utilizar demasiado una sola feature!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294" y="3055777"/>
            <a:ext cx="10484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Si en los datos de entrenamiento tenemos una feature muy correlacionada con la variable objetivo, el algoritmo puede “tentarse” a usar únicamente esa.</a:t>
            </a:r>
            <a:endParaRPr lang="en-US" sz="20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293" y="3823381"/>
            <a:ext cx="10652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charset="0"/>
                <a:ea typeface="Roboto" charset="0"/>
                <a:cs typeface="Roboto" charset="0"/>
              </a:rPr>
              <a:t>Si en los datos reales con los que trabajamos en producción (ej. datos de test) eso no ocurre, el modelo va a fallar!</a:t>
            </a:r>
            <a:endParaRPr lang="en-US" sz="2000" b="1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70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938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Regresión lineal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85835" y="2706018"/>
            <a:ext cx="339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Error cuadrático medio</a:t>
            </a:r>
          </a:p>
        </p:txBody>
      </p:sp>
      <p:sp>
        <p:nvSpPr>
          <p:cNvPr id="25" name="Right Brace 24"/>
          <p:cNvSpPr/>
          <p:nvPr/>
        </p:nvSpPr>
        <p:spPr>
          <a:xfrm rot="16200000" flipV="1">
            <a:off x="5311572" y="1833052"/>
            <a:ext cx="334230" cy="3071775"/>
          </a:xfrm>
          <a:prstGeom prst="rightBrace">
            <a:avLst>
              <a:gd name="adj1" fmla="val 98838"/>
              <a:gd name="adj2" fmla="val 50000"/>
            </a:avLst>
          </a:prstGeom>
          <a:ln w="28575">
            <a:solidFill>
              <a:srgbClr val="080D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306689" y="4731819"/>
            <a:ext cx="6396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Regularizador</a:t>
            </a:r>
          </a:p>
          <a:p>
            <a:pPr algn="ctr"/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(aplicado sólo a los parámetros del modelo!)</a:t>
            </a:r>
          </a:p>
        </p:txBody>
      </p:sp>
      <p:pic>
        <p:nvPicPr>
          <p:cNvPr id="30" name="Picture 4" descr="http://latex2png.com/pngs/365eb0b87d738858d65843b84028afd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61" y="3546642"/>
            <a:ext cx="8401632" cy="9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ight Brace 30"/>
          <p:cNvSpPr/>
          <p:nvPr/>
        </p:nvSpPr>
        <p:spPr>
          <a:xfrm rot="5400000" flipV="1">
            <a:off x="8337655" y="3431776"/>
            <a:ext cx="334230" cy="2080134"/>
          </a:xfrm>
          <a:prstGeom prst="rightBrace">
            <a:avLst>
              <a:gd name="adj1" fmla="val 98838"/>
              <a:gd name="adj2" fmla="val 50000"/>
            </a:avLst>
          </a:prstGeom>
          <a:ln w="28575">
            <a:solidFill>
              <a:srgbClr val="048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4" descr="esultado de imagen para scream emoj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474">
            <a:off x="11366047" y="1131418"/>
            <a:ext cx="588912" cy="5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7" grpId="0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7938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Regresión lineal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5835" y="2706018"/>
            <a:ext cx="339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Error cuadrático medio</a:t>
            </a:r>
          </a:p>
        </p:txBody>
      </p:sp>
      <p:sp>
        <p:nvSpPr>
          <p:cNvPr id="8" name="Right Brace 7"/>
          <p:cNvSpPr/>
          <p:nvPr/>
        </p:nvSpPr>
        <p:spPr>
          <a:xfrm rot="16200000" flipV="1">
            <a:off x="5311572" y="1833052"/>
            <a:ext cx="334230" cy="3071775"/>
          </a:xfrm>
          <a:prstGeom prst="rightBrace">
            <a:avLst>
              <a:gd name="adj1" fmla="val 98838"/>
              <a:gd name="adj2" fmla="val 50000"/>
            </a:avLst>
          </a:prstGeom>
          <a:ln w="28575">
            <a:solidFill>
              <a:srgbClr val="080D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67652" y="4638958"/>
            <a:ext cx="6396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Hiperparámetro</a:t>
            </a:r>
          </a:p>
          <a:p>
            <a:pPr algn="ctr"/>
            <a:r>
              <a:rPr lang="en-US" sz="2400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(controla el nivel de relevancia del término)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l-GR" sz="2400"/>
              <a:t>λ</a:t>
            </a:r>
            <a:r>
              <a:rPr lang="es-ES" sz="2400"/>
              <a:t> &gt; 1: tiene más peso que el MSE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l-GR" sz="2400"/>
              <a:t>λ</a:t>
            </a:r>
            <a:r>
              <a:rPr lang="es-ES" sz="2400"/>
              <a:t> &lt; 1: tiene menos pesos el MSE</a:t>
            </a: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0" name="Picture 9" descr="http://latex2png.com/pngs/365eb0b87d738858d65843b84028afd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61" y="3546642"/>
            <a:ext cx="8401632" cy="9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Brace 10"/>
          <p:cNvSpPr/>
          <p:nvPr/>
        </p:nvSpPr>
        <p:spPr>
          <a:xfrm rot="5400000" flipV="1">
            <a:off x="7598618" y="4170813"/>
            <a:ext cx="334230" cy="602059"/>
          </a:xfrm>
          <a:prstGeom prst="rightBrace">
            <a:avLst>
              <a:gd name="adj1" fmla="val 98838"/>
              <a:gd name="adj2" fmla="val 50000"/>
            </a:avLst>
          </a:prstGeom>
          <a:ln w="28575">
            <a:solidFill>
              <a:srgbClr val="048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12108" y="2702233"/>
            <a:ext cx="211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Regularizador</a:t>
            </a:r>
          </a:p>
        </p:txBody>
      </p:sp>
      <p:sp>
        <p:nvSpPr>
          <p:cNvPr id="13" name="Right Brace 12"/>
          <p:cNvSpPr/>
          <p:nvPr/>
        </p:nvSpPr>
        <p:spPr>
          <a:xfrm rot="16200000" flipV="1">
            <a:off x="8700910" y="2688342"/>
            <a:ext cx="334230" cy="1353624"/>
          </a:xfrm>
          <a:prstGeom prst="rightBrace">
            <a:avLst>
              <a:gd name="adj1" fmla="val 98838"/>
              <a:gd name="adj2" fmla="val 50000"/>
            </a:avLst>
          </a:prstGeom>
          <a:ln w="28575">
            <a:solidFill>
              <a:srgbClr val="080D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esultado de imagen para scream emoj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474">
            <a:off x="11366047" y="1131418"/>
            <a:ext cx="588912" cy="5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23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8154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Ridge regression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pic>
        <p:nvPicPr>
          <p:cNvPr id="44034" name="Picture 2" descr="http://latex2png.com/pngs/25308d0cb0b5507f2cd64000476c5f2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72" y="3299025"/>
            <a:ext cx="7410533" cy="100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Brace 14"/>
          <p:cNvSpPr/>
          <p:nvPr/>
        </p:nvSpPr>
        <p:spPr>
          <a:xfrm rot="5400000" flipV="1">
            <a:off x="6884635" y="3587017"/>
            <a:ext cx="334230" cy="1879715"/>
          </a:xfrm>
          <a:prstGeom prst="rightBrace">
            <a:avLst>
              <a:gd name="adj1" fmla="val 98838"/>
              <a:gd name="adj2" fmla="val 50000"/>
            </a:avLst>
          </a:prstGeom>
          <a:ln w="28575">
            <a:solidFill>
              <a:srgbClr val="048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88199" y="4756611"/>
            <a:ext cx="6914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Regularizador de Tikonov</a:t>
            </a:r>
          </a:p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Equivale a la norma L2 del vector de pesos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7512" y="1925606"/>
            <a:ext cx="11519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Modelo de Ridge Regression</a:t>
            </a:r>
            <a:b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</a:br>
            <a:endParaRPr lang="en-US" sz="28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  <a:p>
            <a:r>
              <a:rPr lang="en-US" sz="2400" dirty="0">
                <a:latin typeface="Roboto" charset="0"/>
                <a:ea typeface="Roboto" charset="0"/>
                <a:cs typeface="Roboto" charset="0"/>
                <a:sym typeface="Wingdings"/>
              </a:rPr>
              <a:t>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Incorpora un regularizador que penaliza que pesemos mucho una única variable</a:t>
            </a:r>
          </a:p>
        </p:txBody>
      </p:sp>
      <p:pic>
        <p:nvPicPr>
          <p:cNvPr id="44038" name="Picture 6" descr="http://latex2png.com/pngs/9021781b2e9cf3225f6e609197db54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978" y="5668216"/>
            <a:ext cx="4749011" cy="106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sultado de imagen para scream emoj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474">
            <a:off x="11366047" y="1131418"/>
            <a:ext cx="588912" cy="5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0184591" y="6051697"/>
            <a:ext cx="1824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 15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3.4.1</a:t>
            </a:r>
          </a:p>
        </p:txBody>
      </p:sp>
    </p:spTree>
    <p:extLst>
      <p:ext uri="{BB962C8B-B14F-4D97-AF65-F5344CB8AC3E}">
        <p14:creationId xmlns:p14="http://schemas.microsoft.com/office/powerpoint/2010/main" val="36217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8154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Ridge regression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7512" y="1925606"/>
            <a:ext cx="115190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Modelo de Ridge Regression</a:t>
            </a:r>
            <a:b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</a:br>
            <a:endParaRPr lang="en-US" sz="28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Incorpora un regularizador que penaliza que pesemos mucho una única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8129" y="3637952"/>
            <a:ext cx="11519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Ventajas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Nos evita el riesgo de overfitting.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29" y="4792434"/>
            <a:ext cx="115190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Desventajas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Nos demanda model selection: ahora tenemos que calibrar el parámetro </a:t>
            </a:r>
            <a:r>
              <a:rPr lang="el-GR" sz="2400"/>
              <a:t>λ</a:t>
            </a:r>
            <a:r>
              <a:rPr lang="en-US" sz="24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, por ende el entrenamiento del modelo tardará un poco más.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184591" y="6051697"/>
            <a:ext cx="1824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 15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3.4.1</a:t>
            </a:r>
          </a:p>
        </p:txBody>
      </p:sp>
    </p:spTree>
    <p:extLst>
      <p:ext uri="{BB962C8B-B14F-4D97-AF65-F5344CB8AC3E}">
        <p14:creationId xmlns:p14="http://schemas.microsoft.com/office/powerpoint/2010/main" val="3387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troducción a Google Colab para data science | Datah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0202" y="5798190"/>
            <a:ext cx="646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machine-learning-clase-3.pynb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7636" y="5798190"/>
            <a:ext cx="4018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Sección 4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5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436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LASSO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Right Brace 7"/>
          <p:cNvSpPr/>
          <p:nvPr/>
        </p:nvSpPr>
        <p:spPr>
          <a:xfrm rot="5400000" flipV="1">
            <a:off x="7557497" y="4236432"/>
            <a:ext cx="334230" cy="1879715"/>
          </a:xfrm>
          <a:prstGeom prst="rightBrace">
            <a:avLst>
              <a:gd name="adj1" fmla="val 98838"/>
              <a:gd name="adj2" fmla="val 50000"/>
            </a:avLst>
          </a:prstGeom>
          <a:ln w="28575">
            <a:solidFill>
              <a:srgbClr val="048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67326" y="5470684"/>
            <a:ext cx="691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Equivale a la norma L1 del vector de pesos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512" y="1925606"/>
            <a:ext cx="115190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Modelo LASSO </a:t>
            </a:r>
            <a:r>
              <a:rPr lang="en-US" sz="2800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(Least Absolute Shrinkage and Selection Operator)</a:t>
            </a:r>
          </a:p>
          <a:p>
            <a:r>
              <a:rPr lang="en-US" sz="2400" dirty="0">
                <a:latin typeface="Roboto" charset="0"/>
                <a:ea typeface="Roboto" charset="0"/>
                <a:cs typeface="Roboto" charset="0"/>
                <a:sym typeface="Wingdings"/>
              </a:rPr>
              <a:t>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Incorpora un regularizador que penaliza que pesemos mucho una única variable, pero usando la suma de valores absolutos de los pesos</a:t>
            </a:r>
          </a:p>
        </p:txBody>
      </p:sp>
      <p:pic>
        <p:nvPicPr>
          <p:cNvPr id="12" name="Picture 4" descr="esultado de imagen para scream emoj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474">
            <a:off x="11366047" y="1131418"/>
            <a:ext cx="588912" cy="5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://latex2png.com/pngs/08d7c2fc7533975a3f2effeee51d0d2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04" y="3437090"/>
            <a:ext cx="7786551" cy="144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184591" y="6051697"/>
            <a:ext cx="1824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 15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3.4.2</a:t>
            </a:r>
          </a:p>
        </p:txBody>
      </p:sp>
    </p:spTree>
    <p:extLst>
      <p:ext uri="{BB962C8B-B14F-4D97-AF65-F5344CB8AC3E}">
        <p14:creationId xmlns:p14="http://schemas.microsoft.com/office/powerpoint/2010/main" val="165934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6315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Definición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59" y="2027276"/>
            <a:ext cx="10970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cuya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función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predecir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variable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contínua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(no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categórica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)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" y="3040974"/>
            <a:ext cx="11225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Se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entrenan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un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conjunto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anotados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que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cada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tiene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un valor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contínuo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(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número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real)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asociado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59" y="4123014"/>
            <a:ext cx="10969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se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entrena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minimizando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el error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cometido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al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intentar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predecir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sobre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</a:p>
          <a:p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los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datos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entrenamiento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58" y="5205054"/>
            <a:ext cx="107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Dada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muestra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sin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etiquetar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 el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modelo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asigna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en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forma</a:t>
            </a:r>
            <a:br>
              <a:rPr lang="en-US" sz="2400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de valor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contínuo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.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436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LASSO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512" y="1925606"/>
            <a:ext cx="1151907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Modelo LASSO </a:t>
            </a:r>
            <a:r>
              <a:rPr lang="en-US" sz="2800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(Least Absolute Shrinkage and Selection Operator)</a:t>
            </a:r>
            <a:br>
              <a:rPr lang="en-US" sz="2800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</a:br>
            <a:endParaRPr lang="en-US" sz="28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Incorpora un regularizador que penaliza que pesemos mucho una única variable, pero usando la suma de valores absolutos de los pesos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Este regularizador tiene el efecto de obtener vectores de parámetros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ralos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 en donde muchos parámetros se volverán 0.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29" y="4500593"/>
            <a:ext cx="11519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Ventajas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Este proceso permite hacer training y feature selection a la vez!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29" y="5517051"/>
            <a:ext cx="11519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Desventajas</a:t>
            </a:r>
          </a:p>
          <a:p>
            <a:pPr marL="342900" indent="-342900">
              <a:buFont typeface="Wingdings" charset="2"/>
              <a:buChar char="à"/>
            </a:pPr>
            <a:r>
              <a:rPr lang="es-ES" sz="24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Tenemos que hacer model selection para elegir el mejor valor de </a:t>
            </a:r>
            <a:r>
              <a:rPr lang="el-GR" sz="2400"/>
              <a:t>λ</a:t>
            </a:r>
            <a:r>
              <a:rPr lang="es-ES" sz="24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endParaRPr lang="en-US" sz="2400" dirty="0">
              <a:solidFill>
                <a:srgbClr val="080D1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84591" y="6051697"/>
            <a:ext cx="1824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 15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3.4.2</a:t>
            </a:r>
          </a:p>
        </p:txBody>
      </p:sp>
    </p:spTree>
    <p:extLst>
      <p:ext uri="{BB962C8B-B14F-4D97-AF65-F5344CB8AC3E}">
        <p14:creationId xmlns:p14="http://schemas.microsoft.com/office/powerpoint/2010/main" val="19552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troducción a Google Colab para data science | Datah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0202" y="5798190"/>
            <a:ext cx="646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machine-learning-clase-3.pynb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7636" y="5798190"/>
            <a:ext cx="4018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Sección 5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0963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Random Forest Regression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3292" y="2085398"/>
            <a:ext cx="606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Árboles de decisión (decision trees)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293" y="2780560"/>
            <a:ext cx="498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Modelo computacional más simple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7599457" y="3158123"/>
            <a:ext cx="1069675" cy="528728"/>
          </a:xfrm>
          <a:prstGeom prst="rect">
            <a:avLst/>
          </a:prstGeom>
          <a:noFill/>
          <a:ln w="28575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80D18"/>
                </a:solidFill>
              </a:rPr>
              <a:t>X</a:t>
            </a:r>
            <a:r>
              <a:rPr lang="en-US" baseline="-25000">
                <a:solidFill>
                  <a:srgbClr val="080D18"/>
                </a:solidFill>
              </a:rPr>
              <a:t>2</a:t>
            </a:r>
            <a:r>
              <a:rPr lang="en-US">
                <a:solidFill>
                  <a:srgbClr val="080D18"/>
                </a:solidFill>
              </a:rPr>
              <a:t> &lt; 200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28765" y="2150989"/>
            <a:ext cx="1069675" cy="528728"/>
          </a:xfrm>
          <a:prstGeom prst="rect">
            <a:avLst/>
          </a:prstGeom>
          <a:noFill/>
          <a:ln w="28575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80D18"/>
                </a:solidFill>
              </a:rPr>
              <a:t>X</a:t>
            </a:r>
            <a:r>
              <a:rPr lang="en-US" baseline="-25000">
                <a:solidFill>
                  <a:srgbClr val="080D18"/>
                </a:solidFill>
              </a:rPr>
              <a:t>1</a:t>
            </a:r>
            <a:r>
              <a:rPr lang="en-US">
                <a:solidFill>
                  <a:srgbClr val="080D18"/>
                </a:solidFill>
              </a:rPr>
              <a:t> &lt; 20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116157" y="3155270"/>
            <a:ext cx="1069675" cy="528728"/>
          </a:xfrm>
          <a:prstGeom prst="rect">
            <a:avLst/>
          </a:prstGeom>
          <a:noFill/>
          <a:ln w="28575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80D18"/>
                </a:solidFill>
              </a:rPr>
              <a:t>X</a:t>
            </a:r>
            <a:r>
              <a:rPr lang="en-US" baseline="-25000">
                <a:solidFill>
                  <a:srgbClr val="080D18"/>
                </a:solidFill>
              </a:rPr>
              <a:t>2</a:t>
            </a:r>
            <a:r>
              <a:rPr lang="en-US">
                <a:solidFill>
                  <a:srgbClr val="080D18"/>
                </a:solidFill>
              </a:rPr>
              <a:t> &lt; 170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93493" y="4156797"/>
            <a:ext cx="1069675" cy="528728"/>
          </a:xfrm>
          <a:prstGeom prst="rect">
            <a:avLst/>
          </a:prstGeom>
          <a:noFill/>
          <a:ln w="28575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80D18"/>
                </a:solidFill>
              </a:rPr>
              <a:t>X</a:t>
            </a:r>
            <a:r>
              <a:rPr lang="en-US" baseline="-25000">
                <a:solidFill>
                  <a:srgbClr val="080D18"/>
                </a:solidFill>
              </a:rPr>
              <a:t>3</a:t>
            </a:r>
            <a:r>
              <a:rPr lang="en-US">
                <a:solidFill>
                  <a:srgbClr val="080D18"/>
                </a:solidFill>
              </a:rPr>
              <a:t> &lt; 40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702588" y="4150322"/>
            <a:ext cx="1069675" cy="535203"/>
          </a:xfrm>
          <a:prstGeom prst="roundRect">
            <a:avLst>
              <a:gd name="adj" fmla="val 34566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80D18"/>
                </a:solidFill>
              </a:rPr>
              <a:t>1923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146951" y="4156797"/>
            <a:ext cx="1069675" cy="535203"/>
          </a:xfrm>
          <a:prstGeom prst="roundRect">
            <a:avLst>
              <a:gd name="adj" fmla="val 34566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80D18"/>
                </a:solidFill>
              </a:rPr>
              <a:t>65.7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098739" y="5198170"/>
            <a:ext cx="1069675" cy="535203"/>
          </a:xfrm>
          <a:prstGeom prst="roundRect">
            <a:avLst>
              <a:gd name="adj" fmla="val 34566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80D18"/>
                </a:solidFill>
              </a:rPr>
              <a:t>0.7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891530" y="5207399"/>
            <a:ext cx="1069675" cy="535203"/>
          </a:xfrm>
          <a:prstGeom prst="roundRect">
            <a:avLst>
              <a:gd name="adj" fmla="val 34566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80D18"/>
                </a:solidFill>
              </a:rPr>
              <a:t>-64.1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37856" y="4156797"/>
            <a:ext cx="1069675" cy="535203"/>
          </a:xfrm>
          <a:prstGeom prst="roundRect">
            <a:avLst>
              <a:gd name="adj" fmla="val 34566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80D18"/>
                </a:solidFill>
              </a:rPr>
              <a:t>300.5</a:t>
            </a:r>
          </a:p>
        </p:txBody>
      </p:sp>
      <p:cxnSp>
        <p:nvCxnSpPr>
          <p:cNvPr id="6" name="Straight Arrow Connector 5"/>
          <p:cNvCxnSpPr>
            <a:stCxn id="11" idx="2"/>
            <a:endCxn id="2" idx="0"/>
          </p:cNvCxnSpPr>
          <p:nvPr/>
        </p:nvCxnSpPr>
        <p:spPr>
          <a:xfrm flipH="1">
            <a:off x="8134295" y="2679717"/>
            <a:ext cx="1229308" cy="478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  <a:endCxn id="12" idx="0"/>
          </p:cNvCxnSpPr>
          <p:nvPr/>
        </p:nvCxnSpPr>
        <p:spPr>
          <a:xfrm>
            <a:off x="9363603" y="2679717"/>
            <a:ext cx="1287392" cy="475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25" idx="0"/>
          </p:cNvCxnSpPr>
          <p:nvPr/>
        </p:nvCxnSpPr>
        <p:spPr>
          <a:xfrm flipH="1">
            <a:off x="7472694" y="3686851"/>
            <a:ext cx="661601" cy="469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2"/>
            <a:endCxn id="17" idx="0"/>
          </p:cNvCxnSpPr>
          <p:nvPr/>
        </p:nvCxnSpPr>
        <p:spPr>
          <a:xfrm>
            <a:off x="8134295" y="3686851"/>
            <a:ext cx="547494" cy="469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3" idx="0"/>
          </p:cNvCxnSpPr>
          <p:nvPr/>
        </p:nvCxnSpPr>
        <p:spPr>
          <a:xfrm flipH="1">
            <a:off x="10028331" y="3683998"/>
            <a:ext cx="622664" cy="472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3" idx="0"/>
          </p:cNvCxnSpPr>
          <p:nvPr/>
        </p:nvCxnSpPr>
        <p:spPr>
          <a:xfrm>
            <a:off x="10650995" y="3683998"/>
            <a:ext cx="586431" cy="466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2"/>
            <a:endCxn id="24" idx="0"/>
          </p:cNvCxnSpPr>
          <p:nvPr/>
        </p:nvCxnSpPr>
        <p:spPr>
          <a:xfrm flipH="1">
            <a:off x="9426368" y="4685525"/>
            <a:ext cx="601963" cy="5218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20" idx="0"/>
          </p:cNvCxnSpPr>
          <p:nvPr/>
        </p:nvCxnSpPr>
        <p:spPr>
          <a:xfrm>
            <a:off x="10028331" y="4685525"/>
            <a:ext cx="605246" cy="512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9848" y="26427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Si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125421" y="264551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85079" y="36839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898440" y="36839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54685" y="47289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67142" y="368685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045211" y="36844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No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402507" y="47253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No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3293" y="3355896"/>
            <a:ext cx="5474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Se aprenden una serie de condiciones sobre las características de las muestras de entrenamiento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3293" y="4728167"/>
            <a:ext cx="5474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El valor de salida del regresor varía según el nodo hoja al que se arribe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3292" y="5731106"/>
            <a:ext cx="5474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Árboles muy profundos = overfitting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03800" y="5865717"/>
            <a:ext cx="190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 17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9.2.2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Marsland 2015, Capítulo 13</a:t>
            </a:r>
          </a:p>
        </p:txBody>
      </p:sp>
    </p:spTree>
    <p:extLst>
      <p:ext uri="{BB962C8B-B14F-4D97-AF65-F5344CB8AC3E}">
        <p14:creationId xmlns:p14="http://schemas.microsoft.com/office/powerpoint/2010/main" val="6917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3" grpId="0"/>
      <p:bldP spid="54" grpId="0"/>
      <p:bldP spid="5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0963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Random Forest Regression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3292" y="2085398"/>
            <a:ext cx="606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Random Forest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3293" y="2780561"/>
            <a:ext cx="11153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Resuelve el problema del overfitting de los árboles de decision mediante la generación de MUCHOS árboles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diferentes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6101" y="3707556"/>
            <a:ext cx="10564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charset="0"/>
                <a:ea typeface="Roboto" charset="0"/>
                <a:cs typeface="Roboto" charset="0"/>
                <a:sym typeface="Wingdings"/>
              </a:rPr>
              <a:t> Bagging:</a:t>
            </a:r>
            <a:r>
              <a:rPr lang="en-US" sz="24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Cada árbol se genera a partir de un subconjunto de muestras de entrenamiento </a:t>
            </a:r>
            <a:r>
              <a:rPr lang="en-US" sz="2400" dirty="0">
                <a:latin typeface="Roboto" charset="0"/>
                <a:ea typeface="Roboto" charset="0"/>
                <a:cs typeface="Roboto" charset="0"/>
                <a:sym typeface="Wingdings"/>
              </a:rPr>
              <a:t> los árboles no ven siempre los mismos patrones</a:t>
            </a: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6101" y="4629705"/>
            <a:ext cx="10564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charset="0"/>
                <a:ea typeface="Roboto" charset="0"/>
                <a:cs typeface="Roboto" charset="0"/>
                <a:sym typeface="Wingdings"/>
              </a:rPr>
              <a:t> Feature bagging:</a:t>
            </a:r>
            <a:r>
              <a:rPr lang="en-US" sz="2400" dirty="0">
                <a:latin typeface="Roboto" charset="0"/>
                <a:ea typeface="Roboto" charset="0"/>
                <a:cs typeface="Roboto" charset="0"/>
                <a:sym typeface="Wingdings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Cada árbol usa además un subconjunto de características (no todas!) </a:t>
            </a:r>
            <a:r>
              <a:rPr lang="en-US" sz="2400" dirty="0">
                <a:latin typeface="Roboto" charset="0"/>
                <a:ea typeface="Roboto" charset="0"/>
                <a:cs typeface="Roboto" charset="0"/>
                <a:sym typeface="Wingdings"/>
              </a:rPr>
              <a:t> los árboles no van a abusar de las mismas características siempre</a:t>
            </a: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103800" y="5865717"/>
            <a:ext cx="190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 17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9.2.2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Marsland 2015, Capítulo 13</a:t>
            </a:r>
          </a:p>
        </p:txBody>
      </p:sp>
    </p:spTree>
    <p:extLst>
      <p:ext uri="{BB962C8B-B14F-4D97-AF65-F5344CB8AC3E}">
        <p14:creationId xmlns:p14="http://schemas.microsoft.com/office/powerpoint/2010/main" val="14353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5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0963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Random Forest Regression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grpSp>
        <p:nvGrpSpPr>
          <p:cNvPr id="666" name="Group 665"/>
          <p:cNvGrpSpPr/>
          <p:nvPr/>
        </p:nvGrpSpPr>
        <p:grpSpPr>
          <a:xfrm>
            <a:off x="394615" y="2077091"/>
            <a:ext cx="7440118" cy="3548665"/>
            <a:chOff x="5825381" y="2418171"/>
            <a:chExt cx="6192451" cy="2953573"/>
          </a:xfrm>
        </p:grpSpPr>
        <p:sp>
          <p:nvSpPr>
            <p:cNvPr id="58" name="Rectangle 57"/>
            <p:cNvSpPr/>
            <p:nvPr/>
          </p:nvSpPr>
          <p:spPr>
            <a:xfrm>
              <a:off x="6406119" y="3845350"/>
              <a:ext cx="310334" cy="237546"/>
            </a:xfrm>
            <a:prstGeom prst="rect">
              <a:avLst/>
            </a:prstGeom>
            <a:solidFill>
              <a:srgbClr val="0485BD"/>
            </a:solidFill>
            <a:ln w="28575">
              <a:solidFill>
                <a:srgbClr val="0485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80D18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6208421" y="4234719"/>
              <a:ext cx="297655" cy="220790"/>
            </a:xfrm>
            <a:prstGeom prst="roundRect">
              <a:avLst>
                <a:gd name="adj" fmla="val 34566"/>
              </a:avLst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080D18"/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6612437" y="4234719"/>
              <a:ext cx="297655" cy="220790"/>
            </a:xfrm>
            <a:prstGeom prst="roundRect">
              <a:avLst>
                <a:gd name="adj" fmla="val 34566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080D18"/>
                </a:solidFill>
              </a:endParaRP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7214151" y="3849441"/>
              <a:ext cx="310334" cy="237546"/>
            </a:xfrm>
            <a:prstGeom prst="rect">
              <a:avLst/>
            </a:prstGeom>
            <a:noFill/>
            <a:ln w="28575">
              <a:solidFill>
                <a:srgbClr val="0485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80D18"/>
                </a:solidFill>
              </a:endParaRPr>
            </a:p>
          </p:txBody>
        </p:sp>
        <p:sp>
          <p:nvSpPr>
            <p:cNvPr id="686" name="Rounded Rectangle 685"/>
            <p:cNvSpPr/>
            <p:nvPr/>
          </p:nvSpPr>
          <p:spPr>
            <a:xfrm>
              <a:off x="7016453" y="4238810"/>
              <a:ext cx="297655" cy="220790"/>
            </a:xfrm>
            <a:prstGeom prst="roundRect">
              <a:avLst>
                <a:gd name="adj" fmla="val 34566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080D18"/>
                </a:solidFill>
              </a:endParaRPr>
            </a:p>
          </p:txBody>
        </p:sp>
        <p:sp>
          <p:nvSpPr>
            <p:cNvPr id="687" name="Rounded Rectangle 686"/>
            <p:cNvSpPr/>
            <p:nvPr/>
          </p:nvSpPr>
          <p:spPr>
            <a:xfrm>
              <a:off x="7420469" y="4238810"/>
              <a:ext cx="297655" cy="220790"/>
            </a:xfrm>
            <a:prstGeom prst="roundRect">
              <a:avLst>
                <a:gd name="adj" fmla="val 34566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080D18"/>
                </a:solidFill>
              </a:endParaRP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6796965" y="3496517"/>
              <a:ext cx="310334" cy="237546"/>
            </a:xfrm>
            <a:prstGeom prst="rect">
              <a:avLst/>
            </a:prstGeom>
            <a:solidFill>
              <a:srgbClr val="0485BD"/>
            </a:solidFill>
            <a:ln w="28575">
              <a:solidFill>
                <a:srgbClr val="0485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80D18"/>
                </a:solidFill>
              </a:endParaRPr>
            </a:p>
          </p:txBody>
        </p:sp>
        <p:cxnSp>
          <p:nvCxnSpPr>
            <p:cNvPr id="46574" name="Straight Arrow Connector 46573"/>
            <p:cNvCxnSpPr>
              <a:stCxn id="690" idx="2"/>
              <a:endCxn id="58" idx="0"/>
            </p:cNvCxnSpPr>
            <p:nvPr/>
          </p:nvCxnSpPr>
          <p:spPr>
            <a:xfrm flipH="1">
              <a:off x="6561286" y="3734063"/>
              <a:ext cx="390846" cy="1112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76" name="Straight Arrow Connector 46575"/>
            <p:cNvCxnSpPr>
              <a:stCxn id="58" idx="2"/>
              <a:endCxn id="62" idx="0"/>
            </p:cNvCxnSpPr>
            <p:nvPr/>
          </p:nvCxnSpPr>
          <p:spPr>
            <a:xfrm flipH="1">
              <a:off x="6357249" y="4082896"/>
              <a:ext cx="204037" cy="151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Arrow Connector 694"/>
            <p:cNvCxnSpPr>
              <a:stCxn id="690" idx="2"/>
              <a:endCxn id="685" idx="0"/>
            </p:cNvCxnSpPr>
            <p:nvPr/>
          </p:nvCxnSpPr>
          <p:spPr>
            <a:xfrm>
              <a:off x="6952132" y="3734063"/>
              <a:ext cx="417186" cy="115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Arrow Connector 697"/>
            <p:cNvCxnSpPr>
              <a:stCxn id="58" idx="2"/>
              <a:endCxn id="145" idx="0"/>
            </p:cNvCxnSpPr>
            <p:nvPr/>
          </p:nvCxnSpPr>
          <p:spPr>
            <a:xfrm>
              <a:off x="6561286" y="4082896"/>
              <a:ext cx="199979" cy="151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/>
            <p:cNvCxnSpPr>
              <a:stCxn id="685" idx="2"/>
              <a:endCxn id="686" idx="0"/>
            </p:cNvCxnSpPr>
            <p:nvPr/>
          </p:nvCxnSpPr>
          <p:spPr>
            <a:xfrm flipH="1">
              <a:off x="7165281" y="4086987"/>
              <a:ext cx="204037" cy="151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Arrow Connector 703"/>
            <p:cNvCxnSpPr>
              <a:stCxn id="685" idx="2"/>
              <a:endCxn id="687" idx="0"/>
            </p:cNvCxnSpPr>
            <p:nvPr/>
          </p:nvCxnSpPr>
          <p:spPr>
            <a:xfrm>
              <a:off x="7369318" y="4086987"/>
              <a:ext cx="199979" cy="151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" name="Rectangle 706"/>
            <p:cNvSpPr/>
            <p:nvPr/>
          </p:nvSpPr>
          <p:spPr>
            <a:xfrm>
              <a:off x="8264654" y="3845350"/>
              <a:ext cx="310334" cy="237546"/>
            </a:xfrm>
            <a:prstGeom prst="rect">
              <a:avLst/>
            </a:prstGeom>
            <a:noFill/>
            <a:ln w="28575">
              <a:solidFill>
                <a:srgbClr val="0485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80D18"/>
                </a:solidFill>
              </a:endParaRPr>
            </a:p>
          </p:txBody>
        </p:sp>
        <p:sp>
          <p:nvSpPr>
            <p:cNvPr id="708" name="Rounded Rectangle 707"/>
            <p:cNvSpPr/>
            <p:nvPr/>
          </p:nvSpPr>
          <p:spPr>
            <a:xfrm>
              <a:off x="8066956" y="4234719"/>
              <a:ext cx="297655" cy="220790"/>
            </a:xfrm>
            <a:prstGeom prst="roundRect">
              <a:avLst>
                <a:gd name="adj" fmla="val 34566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080D18"/>
                </a:solidFill>
              </a:endParaRPr>
            </a:p>
          </p:txBody>
        </p:sp>
        <p:sp>
          <p:nvSpPr>
            <p:cNvPr id="709" name="Rounded Rectangle 708"/>
            <p:cNvSpPr/>
            <p:nvPr/>
          </p:nvSpPr>
          <p:spPr>
            <a:xfrm>
              <a:off x="8470972" y="4234719"/>
              <a:ext cx="297655" cy="220790"/>
            </a:xfrm>
            <a:prstGeom prst="roundRect">
              <a:avLst>
                <a:gd name="adj" fmla="val 34566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080D18"/>
                </a:solidFill>
              </a:endParaRPr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9072686" y="3849441"/>
              <a:ext cx="310334" cy="237546"/>
            </a:xfrm>
            <a:prstGeom prst="rect">
              <a:avLst/>
            </a:prstGeom>
            <a:solidFill>
              <a:srgbClr val="0485BD"/>
            </a:solidFill>
            <a:ln w="28575">
              <a:solidFill>
                <a:srgbClr val="0485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80D18"/>
                </a:solidFill>
              </a:endParaRPr>
            </a:p>
          </p:txBody>
        </p:sp>
        <p:sp>
          <p:nvSpPr>
            <p:cNvPr id="711" name="Rounded Rectangle 710"/>
            <p:cNvSpPr/>
            <p:nvPr/>
          </p:nvSpPr>
          <p:spPr>
            <a:xfrm>
              <a:off x="8874988" y="4238810"/>
              <a:ext cx="297655" cy="220790"/>
            </a:xfrm>
            <a:prstGeom prst="roundRect">
              <a:avLst>
                <a:gd name="adj" fmla="val 34566"/>
              </a:avLst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080D18"/>
                </a:solidFill>
              </a:endParaRPr>
            </a:p>
          </p:txBody>
        </p:sp>
        <p:sp>
          <p:nvSpPr>
            <p:cNvPr id="712" name="Rounded Rectangle 711"/>
            <p:cNvSpPr/>
            <p:nvPr/>
          </p:nvSpPr>
          <p:spPr>
            <a:xfrm>
              <a:off x="9279004" y="4238810"/>
              <a:ext cx="297655" cy="220790"/>
            </a:xfrm>
            <a:prstGeom prst="roundRect">
              <a:avLst>
                <a:gd name="adj" fmla="val 34566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080D18"/>
                </a:solidFill>
              </a:endParaRP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8655500" y="3496517"/>
              <a:ext cx="310334" cy="237546"/>
            </a:xfrm>
            <a:prstGeom prst="rect">
              <a:avLst/>
            </a:prstGeom>
            <a:solidFill>
              <a:srgbClr val="0485BD"/>
            </a:solidFill>
            <a:ln w="28575">
              <a:solidFill>
                <a:srgbClr val="0485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80D18"/>
                </a:solidFill>
              </a:endParaRPr>
            </a:p>
          </p:txBody>
        </p:sp>
        <p:cxnSp>
          <p:nvCxnSpPr>
            <p:cNvPr id="714" name="Straight Arrow Connector 713"/>
            <p:cNvCxnSpPr/>
            <p:nvPr/>
          </p:nvCxnSpPr>
          <p:spPr>
            <a:xfrm flipH="1">
              <a:off x="8419821" y="3734063"/>
              <a:ext cx="390846" cy="1112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/>
            <p:cNvCxnSpPr/>
            <p:nvPr/>
          </p:nvCxnSpPr>
          <p:spPr>
            <a:xfrm flipH="1">
              <a:off x="8215784" y="4082896"/>
              <a:ext cx="204037" cy="151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/>
            <p:cNvCxnSpPr/>
            <p:nvPr/>
          </p:nvCxnSpPr>
          <p:spPr>
            <a:xfrm>
              <a:off x="8810667" y="3734063"/>
              <a:ext cx="417186" cy="115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/>
            <p:cNvCxnSpPr/>
            <p:nvPr/>
          </p:nvCxnSpPr>
          <p:spPr>
            <a:xfrm>
              <a:off x="8419821" y="4082896"/>
              <a:ext cx="199979" cy="151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Arrow Connector 717"/>
            <p:cNvCxnSpPr/>
            <p:nvPr/>
          </p:nvCxnSpPr>
          <p:spPr>
            <a:xfrm flipH="1">
              <a:off x="9023816" y="4086987"/>
              <a:ext cx="204037" cy="151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Arrow Connector 718"/>
            <p:cNvCxnSpPr/>
            <p:nvPr/>
          </p:nvCxnSpPr>
          <p:spPr>
            <a:xfrm>
              <a:off x="9227853" y="4086987"/>
              <a:ext cx="199979" cy="151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0" name="Rectangle 719"/>
            <p:cNvSpPr/>
            <p:nvPr/>
          </p:nvSpPr>
          <p:spPr>
            <a:xfrm>
              <a:off x="10547922" y="3846571"/>
              <a:ext cx="310334" cy="237546"/>
            </a:xfrm>
            <a:prstGeom prst="rect">
              <a:avLst/>
            </a:prstGeom>
            <a:solidFill>
              <a:srgbClr val="0485BD"/>
            </a:solidFill>
            <a:ln w="28575">
              <a:solidFill>
                <a:srgbClr val="0485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80D18"/>
                </a:solidFill>
              </a:endParaRPr>
            </a:p>
          </p:txBody>
        </p:sp>
        <p:sp>
          <p:nvSpPr>
            <p:cNvPr id="721" name="Rounded Rectangle 720"/>
            <p:cNvSpPr/>
            <p:nvPr/>
          </p:nvSpPr>
          <p:spPr>
            <a:xfrm>
              <a:off x="10350224" y="4235940"/>
              <a:ext cx="297655" cy="220790"/>
            </a:xfrm>
            <a:prstGeom prst="roundRect">
              <a:avLst>
                <a:gd name="adj" fmla="val 34566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080D18"/>
                </a:solidFill>
              </a:endParaRPr>
            </a:p>
          </p:txBody>
        </p:sp>
        <p:sp>
          <p:nvSpPr>
            <p:cNvPr id="722" name="Rounded Rectangle 721"/>
            <p:cNvSpPr/>
            <p:nvPr/>
          </p:nvSpPr>
          <p:spPr>
            <a:xfrm>
              <a:off x="10754240" y="4235940"/>
              <a:ext cx="297655" cy="220790"/>
            </a:xfrm>
            <a:prstGeom prst="roundRect">
              <a:avLst>
                <a:gd name="adj" fmla="val 34566"/>
              </a:avLst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080D18"/>
                </a:solidFill>
              </a:endParaRPr>
            </a:p>
          </p:txBody>
        </p:sp>
        <p:sp>
          <p:nvSpPr>
            <p:cNvPr id="723" name="Rectangle 722"/>
            <p:cNvSpPr/>
            <p:nvPr/>
          </p:nvSpPr>
          <p:spPr>
            <a:xfrm>
              <a:off x="11355954" y="3850662"/>
              <a:ext cx="310334" cy="237546"/>
            </a:xfrm>
            <a:prstGeom prst="rect">
              <a:avLst/>
            </a:prstGeom>
            <a:noFill/>
            <a:ln w="28575">
              <a:solidFill>
                <a:srgbClr val="0485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80D18"/>
                </a:solidFill>
              </a:endParaRPr>
            </a:p>
          </p:txBody>
        </p:sp>
        <p:sp>
          <p:nvSpPr>
            <p:cNvPr id="724" name="Rounded Rectangle 723"/>
            <p:cNvSpPr/>
            <p:nvPr/>
          </p:nvSpPr>
          <p:spPr>
            <a:xfrm>
              <a:off x="11158256" y="4240031"/>
              <a:ext cx="297655" cy="220790"/>
            </a:xfrm>
            <a:prstGeom prst="roundRect">
              <a:avLst>
                <a:gd name="adj" fmla="val 34566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080D18"/>
                </a:solidFill>
              </a:endParaRPr>
            </a:p>
          </p:txBody>
        </p:sp>
        <p:sp>
          <p:nvSpPr>
            <p:cNvPr id="725" name="Rounded Rectangle 724"/>
            <p:cNvSpPr/>
            <p:nvPr/>
          </p:nvSpPr>
          <p:spPr>
            <a:xfrm>
              <a:off x="11562272" y="4240031"/>
              <a:ext cx="297655" cy="220790"/>
            </a:xfrm>
            <a:prstGeom prst="roundRect">
              <a:avLst>
                <a:gd name="adj" fmla="val 34566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srgbClr val="080D18"/>
                </a:solidFill>
              </a:endParaRP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10938768" y="3497738"/>
              <a:ext cx="310334" cy="237546"/>
            </a:xfrm>
            <a:prstGeom prst="rect">
              <a:avLst/>
            </a:prstGeom>
            <a:solidFill>
              <a:srgbClr val="0485BD"/>
            </a:solidFill>
            <a:ln w="28575">
              <a:solidFill>
                <a:srgbClr val="0485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80D18"/>
                </a:solidFill>
              </a:endParaRPr>
            </a:p>
          </p:txBody>
        </p:sp>
        <p:cxnSp>
          <p:nvCxnSpPr>
            <p:cNvPr id="727" name="Straight Arrow Connector 726"/>
            <p:cNvCxnSpPr/>
            <p:nvPr/>
          </p:nvCxnSpPr>
          <p:spPr>
            <a:xfrm flipH="1">
              <a:off x="10703089" y="3735284"/>
              <a:ext cx="390846" cy="1112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Arrow Connector 727"/>
            <p:cNvCxnSpPr/>
            <p:nvPr/>
          </p:nvCxnSpPr>
          <p:spPr>
            <a:xfrm flipH="1">
              <a:off x="10499052" y="4084117"/>
              <a:ext cx="204037" cy="151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Arrow Connector 728"/>
            <p:cNvCxnSpPr/>
            <p:nvPr/>
          </p:nvCxnSpPr>
          <p:spPr>
            <a:xfrm>
              <a:off x="11093935" y="3735284"/>
              <a:ext cx="417186" cy="115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Arrow Connector 729"/>
            <p:cNvCxnSpPr/>
            <p:nvPr/>
          </p:nvCxnSpPr>
          <p:spPr>
            <a:xfrm>
              <a:off x="10703089" y="4084117"/>
              <a:ext cx="199979" cy="151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Arrow Connector 730"/>
            <p:cNvCxnSpPr/>
            <p:nvPr/>
          </p:nvCxnSpPr>
          <p:spPr>
            <a:xfrm flipH="1">
              <a:off x="11307084" y="4088208"/>
              <a:ext cx="204037" cy="151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Arrow Connector 731"/>
            <p:cNvCxnSpPr/>
            <p:nvPr/>
          </p:nvCxnSpPr>
          <p:spPr>
            <a:xfrm>
              <a:off x="11511121" y="4088208"/>
              <a:ext cx="199979" cy="151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3" name="Picture 4" descr="http://latex2png.com/pngs/6836973760ba313d058c3ef19a4de2bb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25843"/>
            <a:stretch/>
          </p:blipFill>
          <p:spPr bwMode="auto">
            <a:xfrm>
              <a:off x="8574988" y="2418171"/>
              <a:ext cx="1134745" cy="460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585" name="TextBox 46584"/>
            <p:cNvSpPr txBox="1"/>
            <p:nvPr/>
          </p:nvSpPr>
          <p:spPr>
            <a:xfrm>
              <a:off x="9718564" y="3695449"/>
              <a:ext cx="380116" cy="293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(</a:t>
              </a:r>
              <a:r>
                <a:rPr lang="mr-IN" sz="2000"/>
                <a:t>…</a:t>
              </a:r>
              <a:r>
                <a:rPr lang="es-ES" sz="2000"/>
                <a:t>)</a:t>
              </a:r>
              <a:endParaRPr lang="en-US" sz="2000"/>
            </a:p>
          </p:txBody>
        </p:sp>
        <p:sp>
          <p:nvSpPr>
            <p:cNvPr id="735" name="TextBox 734"/>
            <p:cNvSpPr txBox="1"/>
            <p:nvPr/>
          </p:nvSpPr>
          <p:spPr>
            <a:xfrm>
              <a:off x="5825381" y="3222321"/>
              <a:ext cx="689430" cy="293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/>
                <a:t>Árbol 1</a:t>
              </a:r>
              <a:endParaRPr lang="en-US" sz="2000"/>
            </a:p>
          </p:txBody>
        </p:sp>
        <p:sp>
          <p:nvSpPr>
            <p:cNvPr id="736" name="TextBox 735"/>
            <p:cNvSpPr txBox="1"/>
            <p:nvPr/>
          </p:nvSpPr>
          <p:spPr>
            <a:xfrm>
              <a:off x="7754935" y="3219231"/>
              <a:ext cx="689430" cy="293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/>
                <a:t>Árbol 2</a:t>
              </a:r>
              <a:endParaRPr lang="en-US" sz="2000"/>
            </a:p>
          </p:txBody>
        </p:sp>
        <p:sp>
          <p:nvSpPr>
            <p:cNvPr id="737" name="TextBox 736"/>
            <p:cNvSpPr txBox="1"/>
            <p:nvPr/>
          </p:nvSpPr>
          <p:spPr>
            <a:xfrm>
              <a:off x="11302528" y="3219231"/>
              <a:ext cx="715304" cy="293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/>
                <a:t>Árbol N</a:t>
              </a:r>
              <a:endParaRPr lang="en-US" sz="2000"/>
            </a:p>
          </p:txBody>
        </p:sp>
        <p:cxnSp>
          <p:nvCxnSpPr>
            <p:cNvPr id="46587" name="Straight Arrow Connector 46586"/>
            <p:cNvCxnSpPr>
              <a:stCxn id="733" idx="2"/>
            </p:cNvCxnSpPr>
            <p:nvPr/>
          </p:nvCxnSpPr>
          <p:spPr>
            <a:xfrm flipH="1">
              <a:off x="6952135" y="2878625"/>
              <a:ext cx="2190226" cy="525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/>
            <p:cNvCxnSpPr>
              <a:stCxn id="733" idx="2"/>
            </p:cNvCxnSpPr>
            <p:nvPr/>
          </p:nvCxnSpPr>
          <p:spPr>
            <a:xfrm flipH="1">
              <a:off x="8810667" y="2878625"/>
              <a:ext cx="331694" cy="502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/>
            <p:cNvCxnSpPr/>
            <p:nvPr/>
          </p:nvCxnSpPr>
          <p:spPr>
            <a:xfrm>
              <a:off x="9157227" y="2886616"/>
              <a:ext cx="803387" cy="5507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Arrow Connector 750"/>
            <p:cNvCxnSpPr>
              <a:stCxn id="733" idx="2"/>
            </p:cNvCxnSpPr>
            <p:nvPr/>
          </p:nvCxnSpPr>
          <p:spPr>
            <a:xfrm>
              <a:off x="9142361" y="2878625"/>
              <a:ext cx="1909534" cy="5320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Rounded Rectangle 757"/>
            <p:cNvSpPr/>
            <p:nvPr/>
          </p:nvSpPr>
          <p:spPr>
            <a:xfrm>
              <a:off x="8337307" y="5128501"/>
              <a:ext cx="1610105" cy="243243"/>
            </a:xfrm>
            <a:prstGeom prst="roundRect">
              <a:avLst>
                <a:gd name="adj" fmla="val 34566"/>
              </a:avLst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Promedio</a:t>
              </a:r>
            </a:p>
          </p:txBody>
        </p:sp>
        <p:sp>
          <p:nvSpPr>
            <p:cNvPr id="765" name="Rounded Rectangle 764"/>
            <p:cNvSpPr/>
            <p:nvPr/>
          </p:nvSpPr>
          <p:spPr>
            <a:xfrm>
              <a:off x="6208421" y="4594267"/>
              <a:ext cx="1509703" cy="243243"/>
            </a:xfrm>
            <a:prstGeom prst="roundRect">
              <a:avLst>
                <a:gd name="adj" fmla="val 34566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Predicción 1</a:t>
              </a:r>
            </a:p>
          </p:txBody>
        </p:sp>
        <p:sp>
          <p:nvSpPr>
            <p:cNvPr id="766" name="Rounded Rectangle 765"/>
            <p:cNvSpPr/>
            <p:nvPr/>
          </p:nvSpPr>
          <p:spPr>
            <a:xfrm>
              <a:off x="8061716" y="4598779"/>
              <a:ext cx="1509703" cy="243243"/>
            </a:xfrm>
            <a:prstGeom prst="roundRect">
              <a:avLst>
                <a:gd name="adj" fmla="val 34566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Predicción 2</a:t>
              </a:r>
            </a:p>
          </p:txBody>
        </p:sp>
        <p:sp>
          <p:nvSpPr>
            <p:cNvPr id="767" name="Rounded Rectangle 766"/>
            <p:cNvSpPr/>
            <p:nvPr/>
          </p:nvSpPr>
          <p:spPr>
            <a:xfrm>
              <a:off x="10350224" y="4589741"/>
              <a:ext cx="1509703" cy="243243"/>
            </a:xfrm>
            <a:prstGeom prst="roundRect">
              <a:avLst>
                <a:gd name="adj" fmla="val 34566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Predicción N</a:t>
              </a:r>
            </a:p>
          </p:txBody>
        </p:sp>
        <p:cxnSp>
          <p:nvCxnSpPr>
            <p:cNvPr id="768" name="Straight Arrow Connector 767"/>
            <p:cNvCxnSpPr>
              <a:stCxn id="765" idx="2"/>
            </p:cNvCxnSpPr>
            <p:nvPr/>
          </p:nvCxnSpPr>
          <p:spPr>
            <a:xfrm>
              <a:off x="6963273" y="4837510"/>
              <a:ext cx="1456548" cy="2946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Arrow Connector 771"/>
            <p:cNvCxnSpPr>
              <a:stCxn id="766" idx="2"/>
            </p:cNvCxnSpPr>
            <p:nvPr/>
          </p:nvCxnSpPr>
          <p:spPr>
            <a:xfrm>
              <a:off x="8816568" y="4842022"/>
              <a:ext cx="179943" cy="2901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Arrow Connector 775"/>
            <p:cNvCxnSpPr>
              <a:stCxn id="767" idx="2"/>
            </p:cNvCxnSpPr>
            <p:nvPr/>
          </p:nvCxnSpPr>
          <p:spPr>
            <a:xfrm flipH="1">
              <a:off x="9852892" y="4832984"/>
              <a:ext cx="1252184" cy="2955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Arrow Connector 778"/>
            <p:cNvCxnSpPr/>
            <p:nvPr/>
          </p:nvCxnSpPr>
          <p:spPr>
            <a:xfrm flipH="1">
              <a:off x="9276203" y="4848744"/>
              <a:ext cx="599475" cy="283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" name="TextBox 782"/>
            <p:cNvSpPr txBox="1"/>
            <p:nvPr/>
          </p:nvSpPr>
          <p:spPr>
            <a:xfrm>
              <a:off x="9715987" y="4301917"/>
              <a:ext cx="380116" cy="293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(</a:t>
              </a:r>
              <a:r>
                <a:rPr lang="mr-IN" sz="2000"/>
                <a:t>…</a:t>
              </a:r>
              <a:r>
                <a:rPr lang="es-ES" sz="2000"/>
                <a:t>)</a:t>
              </a:r>
              <a:endParaRPr lang="en-US" sz="2000"/>
            </a:p>
          </p:txBody>
        </p:sp>
      </p:grpSp>
      <p:pic>
        <p:nvPicPr>
          <p:cNvPr id="785" name="Picture 784" descr="http://latex2png.com/pngs/9c7de5a68fe9314cd9c26f95254783a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453" y="5891720"/>
            <a:ext cx="1197194" cy="4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6" name="TextBox 785"/>
          <p:cNvSpPr txBox="1"/>
          <p:nvPr/>
        </p:nvSpPr>
        <p:spPr>
          <a:xfrm>
            <a:off x="8630800" y="2602609"/>
            <a:ext cx="306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Hiperparámetros</a:t>
            </a:r>
          </a:p>
        </p:txBody>
      </p:sp>
      <p:sp>
        <p:nvSpPr>
          <p:cNvPr id="787" name="TextBox 786"/>
          <p:cNvSpPr txBox="1"/>
          <p:nvPr/>
        </p:nvSpPr>
        <p:spPr>
          <a:xfrm>
            <a:off x="8630800" y="3188966"/>
            <a:ext cx="306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Número de árboles</a:t>
            </a:r>
          </a:p>
        </p:txBody>
      </p:sp>
      <p:sp>
        <p:nvSpPr>
          <p:cNvPr id="788" name="TextBox 787"/>
          <p:cNvSpPr txBox="1"/>
          <p:nvPr/>
        </p:nvSpPr>
        <p:spPr>
          <a:xfrm>
            <a:off x="8630800" y="4585200"/>
            <a:ext cx="306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(También profundidad máxima de los árboles)</a:t>
            </a:r>
          </a:p>
        </p:txBody>
      </p:sp>
      <p:sp>
        <p:nvSpPr>
          <p:cNvPr id="789" name="TextBox 788"/>
          <p:cNvSpPr txBox="1"/>
          <p:nvPr/>
        </p:nvSpPr>
        <p:spPr>
          <a:xfrm>
            <a:off x="8630800" y="3650631"/>
            <a:ext cx="306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Número de features por árbol</a:t>
            </a:r>
          </a:p>
        </p:txBody>
      </p:sp>
      <p:sp>
        <p:nvSpPr>
          <p:cNvPr id="791" name="TextBox 790"/>
          <p:cNvSpPr txBox="1"/>
          <p:nvPr/>
        </p:nvSpPr>
        <p:spPr>
          <a:xfrm>
            <a:off x="10103800" y="5865717"/>
            <a:ext cx="190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 17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9.2.2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Marsland 2015, Capítulo 13</a:t>
            </a:r>
          </a:p>
        </p:txBody>
      </p:sp>
    </p:spTree>
    <p:extLst>
      <p:ext uri="{BB962C8B-B14F-4D97-AF65-F5344CB8AC3E}">
        <p14:creationId xmlns:p14="http://schemas.microsoft.com/office/powerpoint/2010/main" val="81994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" grpId="0"/>
      <p:bldP spid="787" grpId="0"/>
      <p:bldP spid="788" grpId="0"/>
      <p:bldP spid="78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0963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Random Forest Regression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786" name="TextBox 785"/>
          <p:cNvSpPr txBox="1"/>
          <p:nvPr/>
        </p:nvSpPr>
        <p:spPr>
          <a:xfrm>
            <a:off x="1717727" y="2360709"/>
            <a:ext cx="875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Ejemplo de uno de los árboles de un random forest </a:t>
            </a:r>
          </a:p>
        </p:txBody>
      </p:sp>
      <p:pic>
        <p:nvPicPr>
          <p:cNvPr id="52226" name="Picture 2" descr="https://miro.medium.com/max/22186/1*G1_rf6QQBIs_vO_d98WfA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7" y="3118125"/>
            <a:ext cx="11748904" cy="214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4348635" y="6175681"/>
            <a:ext cx="766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Fuente</a:t>
            </a:r>
            <a:r>
              <a:rPr lang="en-US" sz="1200" b="1" dirty="0">
                <a:solidFill>
                  <a:srgbClr val="080D18"/>
                </a:solidFill>
              </a:rPr>
              <a:t>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>
                <a:hlinkClick r:id="rId5"/>
              </a:rPr>
              <a:t>https://towardsdatascience.com/hyperparameter-tuning-the-random-forest-in-python-using-scikit-learn-28d2aa77dd74</a:t>
            </a:r>
            <a:endParaRPr lang="en-US" sz="1200" dirty="0">
              <a:solidFill>
                <a:srgbClr val="080D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52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0963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Random Forest Regression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3292" y="2023406"/>
            <a:ext cx="606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Out-of-bag (OOB) error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3293" y="2718569"/>
            <a:ext cx="11153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Aprovechando que cada árbol trabaja sobre un subconjunto de los datos de entrenamiento, se puede usar el resto para calcular un error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6101" y="4219163"/>
            <a:ext cx="10564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charset="0"/>
                <a:ea typeface="Roboto" charset="0"/>
                <a:cs typeface="Roboto" charset="0"/>
                <a:sym typeface="Wingdings"/>
              </a:rPr>
              <a:t> Ahorrarnos la necesidad de un validation set!</a:t>
            </a:r>
            <a:r>
              <a:rPr lang="en-US" sz="2400" dirty="0">
                <a:latin typeface="Roboto" charset="0"/>
                <a:ea typeface="Roboto" charset="0"/>
                <a:cs typeface="Roboto" charset="0"/>
                <a:sym typeface="Wingdings"/>
              </a:rPr>
              <a:t>  </a:t>
            </a:r>
            <a:r>
              <a:rPr lang="en-US" sz="2400" u="sng" dirty="0">
                <a:latin typeface="Roboto" charset="0"/>
                <a:ea typeface="Roboto" charset="0"/>
                <a:cs typeface="Roboto" charset="0"/>
                <a:sym typeface="Wingdings"/>
              </a:rPr>
              <a:t>Si hay pocos datos</a:t>
            </a:r>
            <a:r>
              <a:rPr lang="en-US" sz="2400" dirty="0">
                <a:latin typeface="Roboto" charset="0"/>
                <a:ea typeface="Roboto" charset="0"/>
                <a:cs typeface="Roboto" charset="0"/>
                <a:sym typeface="Wingdings"/>
              </a:rPr>
              <a:t>, podemos hacer model selection (calibración de hiperparámetros) mirando el OOB de cada RF, y aprovechamos más los datos de entrenamiento</a:t>
            </a: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293" y="3643141"/>
            <a:ext cx="1115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Ese error sirve para: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6101" y="5443487"/>
            <a:ext cx="10564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charset="0"/>
                <a:ea typeface="Roboto" charset="0"/>
                <a:cs typeface="Roboto" charset="0"/>
                <a:sym typeface="Wingdings"/>
              </a:rPr>
              <a:t> Identificar las mejores features!</a:t>
            </a:r>
            <a:r>
              <a:rPr lang="en-US" sz="2400" dirty="0">
                <a:latin typeface="Roboto" charset="0"/>
                <a:ea typeface="Roboto" charset="0"/>
                <a:cs typeface="Roboto" charset="0"/>
                <a:sym typeface="Wingdings"/>
              </a:rPr>
              <a:t>  Midiendo cómo cae el OOB cuando </a:t>
            </a:r>
            <a:br>
              <a:rPr lang="en-US" sz="2400" dirty="0">
                <a:latin typeface="Roboto" charset="0"/>
                <a:ea typeface="Roboto" charset="0"/>
                <a:cs typeface="Roboto" charset="0"/>
                <a:sym typeface="Wingdings"/>
              </a:rPr>
            </a:br>
            <a:r>
              <a:rPr lang="en-US" sz="2400" dirty="0">
                <a:latin typeface="Roboto" charset="0"/>
                <a:ea typeface="Roboto" charset="0"/>
                <a:cs typeface="Roboto" charset="0"/>
                <a:sym typeface="Wingdings"/>
              </a:rPr>
              <a:t>se suma una determinada feature al conjunto del feature bagging</a:t>
            </a: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03800" y="5865717"/>
            <a:ext cx="190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 17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9.2.2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Marsland 2015, Capítulo 13</a:t>
            </a:r>
          </a:p>
        </p:txBody>
      </p:sp>
    </p:spTree>
    <p:extLst>
      <p:ext uri="{BB962C8B-B14F-4D97-AF65-F5344CB8AC3E}">
        <p14:creationId xmlns:p14="http://schemas.microsoft.com/office/powerpoint/2010/main" val="487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2" grpId="0"/>
      <p:bldP spid="1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0963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Random Forest Regression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3292" y="2085398"/>
            <a:ext cx="606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Outputs del algoritmo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3293" y="2780561"/>
            <a:ext cx="1115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Roboto" charset="0"/>
                <a:ea typeface="Roboto" charset="0"/>
                <a:cs typeface="Roboto" charset="0"/>
              </a:rPr>
              <a:t>Predicción:</a:t>
            </a:r>
            <a:r>
              <a:rPr lang="es-ES" sz="2400" dirty="0">
                <a:latin typeface="Roboto" charset="0"/>
                <a:ea typeface="Roboto" charset="0"/>
                <a:cs typeface="Roboto" charset="0"/>
              </a:rPr>
              <a:t> promedio de las respuestas de los árboles individuales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293" y="3289740"/>
            <a:ext cx="11153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Roboto" charset="0"/>
                <a:ea typeface="Roboto" charset="0"/>
                <a:cs typeface="Roboto" charset="0"/>
              </a:rPr>
              <a:t>Uncertainty (incerteza):</a:t>
            </a:r>
            <a:r>
              <a:rPr lang="es-ES" sz="2400" dirty="0">
                <a:latin typeface="Roboto" charset="0"/>
                <a:ea typeface="Roboto" charset="0"/>
                <a:cs typeface="Roboto" charset="0"/>
              </a:rPr>
              <a:t> el grado de “desconfianza” que tiene el algoritmo sobre la predicción que dio, se calcula a partir del desvío estándar de las respuestas de los árboles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292" y="4537583"/>
            <a:ext cx="11153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Roboto" charset="0"/>
                <a:ea typeface="Roboto" charset="0"/>
                <a:cs typeface="Roboto" charset="0"/>
              </a:rPr>
              <a:t>Feature importance:</a:t>
            </a:r>
            <a:r>
              <a:rPr lang="es-ES" sz="2400" dirty="0">
                <a:latin typeface="Roboto" charset="0"/>
                <a:ea typeface="Roboto" charset="0"/>
                <a:cs typeface="Roboto" charset="0"/>
              </a:rPr>
              <a:t> el grado de “utilidad” de cada feature (una especie de feature selection), se calcula evaluando la mejora en el OOB al tener cada feature en cuenta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03800" y="5865717"/>
            <a:ext cx="190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 17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9.2.2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Marsland 2015, Capítulo 13</a:t>
            </a:r>
          </a:p>
        </p:txBody>
      </p:sp>
    </p:spTree>
    <p:extLst>
      <p:ext uri="{BB962C8B-B14F-4D97-AF65-F5344CB8AC3E}">
        <p14:creationId xmlns:p14="http://schemas.microsoft.com/office/powerpoint/2010/main" val="63521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0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10963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Random Forest Regression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3292" y="2085398"/>
            <a:ext cx="606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Ventajas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3293" y="2687573"/>
            <a:ext cx="1115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No tiene overfitting</a:t>
            </a:r>
            <a:r>
              <a:rPr lang="mr-IN" sz="2400" dirty="0">
                <a:latin typeface="Roboto" charset="0"/>
                <a:ea typeface="Roboto" charset="0"/>
                <a:cs typeface="Roboto" charset="0"/>
              </a:rPr>
              <a:t>…</a:t>
            </a:r>
            <a:r>
              <a:rPr lang="es-ES" sz="2400" dirty="0">
                <a:latin typeface="Roboto" charset="0"/>
                <a:ea typeface="Roboto" charset="0"/>
                <a:cs typeface="Roboto" charset="0"/>
              </a:rPr>
              <a:t> JAMÁS!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293" y="3170020"/>
            <a:ext cx="1115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Roboto" charset="0"/>
                <a:ea typeface="Roboto" charset="0"/>
                <a:cs typeface="Roboto" charset="0"/>
              </a:rPr>
              <a:t>No necesita datos de validación para calibrar los hiperparámetros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3292" y="4752740"/>
            <a:ext cx="606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Roboto" charset="0"/>
                <a:ea typeface="Roboto" charset="0"/>
                <a:cs typeface="Roboto" charset="0"/>
              </a:rPr>
              <a:t>Desventajas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294" y="5348664"/>
            <a:ext cx="903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Roboto" charset="0"/>
                <a:ea typeface="Roboto" charset="0"/>
                <a:cs typeface="Roboto" charset="0"/>
              </a:rPr>
              <a:t>Anda bastante mal cuando las features y los datos guardan una </a:t>
            </a:r>
            <a:br>
              <a:rPr lang="es-ES" sz="2400" dirty="0">
                <a:latin typeface="Roboto" charset="0"/>
                <a:ea typeface="Roboto" charset="0"/>
                <a:cs typeface="Roboto" charset="0"/>
              </a:rPr>
            </a:br>
            <a:r>
              <a:rPr lang="es-ES" sz="2400" dirty="0">
                <a:latin typeface="Roboto" charset="0"/>
                <a:ea typeface="Roboto" charset="0"/>
                <a:cs typeface="Roboto" charset="0"/>
              </a:rPr>
              <a:t>relación lineal entre sí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3293" y="3646959"/>
            <a:ext cx="11153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Roboto" charset="0"/>
                <a:ea typeface="Roboto" charset="0"/>
                <a:cs typeface="Roboto" charset="0"/>
              </a:rPr>
              <a:t>Hay algunas heurísticas para seleccionar hiperparámetros (cantidad de features = raíz cuadrada del total de features disponibles)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03800" y="5865717"/>
            <a:ext cx="190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 17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9.2.2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Marsland 2015, Capítulo 13</a:t>
            </a:r>
          </a:p>
        </p:txBody>
      </p:sp>
    </p:spTree>
    <p:extLst>
      <p:ext uri="{BB962C8B-B14F-4D97-AF65-F5344CB8AC3E}">
        <p14:creationId xmlns:p14="http://schemas.microsoft.com/office/powerpoint/2010/main" val="117630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" grpId="0"/>
      <p:bldP spid="14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troducción a Google Colab para data science | Datah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0202" y="5798190"/>
            <a:ext cx="646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machine-learning-clase-3.pynb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7636" y="5798190"/>
            <a:ext cx="4018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latin typeface="Roboto" charset="0"/>
                <a:ea typeface="Roboto" charset="0"/>
                <a:cs typeface="Roboto" charset="0"/>
              </a:rPr>
              <a:t>Secciones 6 y 7</a:t>
            </a:r>
            <a:endParaRPr lang="en-US" sz="2800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6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29" y="2131250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512" y="507395"/>
            <a:ext cx="7173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/ ¿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Cuáles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son?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29" y="2841473"/>
            <a:ext cx="1146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un vino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ingredientes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12" y="3551696"/>
            <a:ext cx="636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spam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contenido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del mail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29" y="4261919"/>
            <a:ext cx="805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Reconocer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dígitos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escritos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mano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fotografías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129" y="4972142"/>
            <a:ext cx="10984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consumidores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similares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interacciones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con</a:t>
            </a:r>
            <a:br>
              <a:rPr lang="en-US" sz="2400" b="1" dirty="0"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un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sitio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compras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9176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Resumen de la clase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36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512" y="1848116"/>
            <a:ext cx="11519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endParaRPr lang="en-US" sz="28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Nos permite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predecir una variable contínua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partir de un conjunto de features.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129" y="2852922"/>
            <a:ext cx="1151907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 lineal</a:t>
            </a:r>
            <a:endParaRPr lang="en-US" sz="28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buFont typeface="Wingdings" charset="2"/>
              <a:buChar char="à"/>
            </a:pP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Útil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cuando existe una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relación lineal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entre la variable a predecir y las features.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Para prevenir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overfitting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, usar 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Ridge Regression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(pero ojo con el valor de </a:t>
            </a:r>
            <a:r>
              <a:rPr lang="el-GR" sz="2400"/>
              <a:t>λ</a:t>
            </a:r>
            <a:r>
              <a:rPr lang="es-ES" sz="2400"/>
              <a:t>)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Si tenemos muchas features y poco tiempo para model selection, recurrir a LASSO (pero ojo con el valor de </a:t>
            </a:r>
            <a:r>
              <a:rPr lang="el-GR" sz="2400"/>
              <a:t>λ</a:t>
            </a:r>
            <a:r>
              <a:rPr lang="es-ES" sz="2400">
                <a:latin typeface="Roboto" charset="0"/>
                <a:ea typeface="Roboto" charset="0"/>
                <a:cs typeface="Roboto" charset="0"/>
              </a:rPr>
              <a:t>, y siempre habiendo testeado Ridge antes)</a:t>
            </a:r>
            <a:endParaRPr lang="en-US" sz="24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129" y="4853470"/>
            <a:ext cx="115190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RF Regression</a:t>
            </a:r>
            <a:endParaRPr lang="en-US" sz="28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Probarlo siempre! Es muy bueno (a menos que los datos tengan dependencias lineales)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No usar demasiados árboles! </a:t>
            </a:r>
          </a:p>
        </p:txBody>
      </p:sp>
    </p:spTree>
    <p:extLst>
      <p:ext uri="{BB962C8B-B14F-4D97-AF65-F5344CB8AC3E}">
        <p14:creationId xmlns:p14="http://schemas.microsoft.com/office/powerpoint/2010/main" val="172773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0"/>
            <a:ext cx="12192000" cy="686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49" y="449929"/>
            <a:ext cx="1527175" cy="442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429579"/>
            <a:ext cx="2443654" cy="4833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0550" y="4943475"/>
            <a:ext cx="9263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Trabajo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Práctico</a:t>
            </a:r>
            <a:r>
              <a:rPr lang="en-US" sz="4800" b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Nº2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550" y="5866574"/>
            <a:ext cx="880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 de regresión: Regresión Lineal (Común, Ridge o LASSO) y Random Forest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14375" y="5793522"/>
            <a:ext cx="8953500" cy="0"/>
          </a:xfrm>
          <a:prstGeom prst="line">
            <a:avLst/>
          </a:prstGeom>
          <a:ln w="38100">
            <a:solidFill>
              <a:srgbClr val="048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813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Links y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otros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recursos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útiles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28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Si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querés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saber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más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129" y="1845787"/>
            <a:ext cx="513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Particionado utilizando SciKit Learn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090" y="2353946"/>
            <a:ext cx="109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hlinkClick r:id="rId4"/>
              </a:rPr>
              <a:t>https://medium.com/@contactsunny/how-to-split-your-dataset-to-train-and-test-datasets-using-scikit-learn-e7cf6eb5e0d</a:t>
            </a:r>
            <a:endParaRPr lang="en-US" sz="2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6090" y="3061832"/>
            <a:ext cx="1099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hlinkClick r:id="rId5"/>
              </a:rPr>
              <a:t>https://scikit-learn.org/stable/modules/cross_validation.html</a:t>
            </a:r>
            <a:endParaRPr lang="en-US" sz="200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8129" y="3697305"/>
            <a:ext cx="782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Métricas de evaluación ya programadas en SciKit Learn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6090" y="4158970"/>
            <a:ext cx="6785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hlinkClick r:id="rId6"/>
              </a:rPr>
              <a:t>https://scikit-learn.org/stable/modules/model_evaluation.html</a:t>
            </a:r>
            <a:endParaRPr lang="en-US" sz="2000"/>
          </a:p>
        </p:txBody>
      </p:sp>
      <p:sp>
        <p:nvSpPr>
          <p:cNvPr id="23" name="TextBox 22"/>
          <p:cNvSpPr txBox="1"/>
          <p:nvPr/>
        </p:nvSpPr>
        <p:spPr>
          <a:xfrm>
            <a:off x="368129" y="4794443"/>
            <a:ext cx="7018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Recomendaciones de capítulos de libros para leer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6090" y="5256108"/>
            <a:ext cx="102344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Hastie 2009. Capítulo 3 (Regresión lineal), Sección 9.2 (Árboles)  (muy heavy la matemática, pero</a:t>
            </a:r>
          </a:p>
          <a:p>
            <a:r>
              <a:rPr lang="en-US" sz="2000"/>
              <a:t>buenos conceptos).</a:t>
            </a:r>
          </a:p>
          <a:p>
            <a:r>
              <a:rPr lang="en-US" sz="2000"/>
              <a:t>Grus 2015. Capítulos 14, 15 y 17.</a:t>
            </a:r>
          </a:p>
        </p:txBody>
      </p:sp>
    </p:spTree>
    <p:extLst>
      <p:ext uri="{BB962C8B-B14F-4D97-AF65-F5344CB8AC3E}">
        <p14:creationId xmlns:p14="http://schemas.microsoft.com/office/powerpoint/2010/main" val="115084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3531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Glosario útil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228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Si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querés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saber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más</a:t>
            </a:r>
            <a:endParaRPr lang="en-US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512" y="1848116"/>
            <a:ext cx="115190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Simple Univariate Regression vs. Multiple Regression</a:t>
            </a:r>
            <a:endParaRPr lang="en-US" sz="28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Simple Univariate Regression = Regresión con una sola característica (recta)</a:t>
            </a: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Multiple Regression = Regresión con más de una única característica (hiperplano)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8129" y="3658834"/>
            <a:ext cx="115190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L1 regularization</a:t>
            </a:r>
            <a:endParaRPr lang="en-US" sz="28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Es “sinónimo de LASSO” (implica un término de regularización basado en valor absoluto).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8129" y="5100220"/>
            <a:ext cx="115190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L2 regularization</a:t>
            </a:r>
            <a:endParaRPr lang="en-US" sz="2800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  <a:p>
            <a:pPr marL="342900" indent="-342900">
              <a:buFont typeface="Wingdings" charset="2"/>
              <a:buChar char="à"/>
            </a:pP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Es “sinónimo de Ridge regression” (implica un término de regularización basado en el cuadrado de la norma euclídea, también llamada ”de Tikonov”).</a:t>
            </a:r>
          </a:p>
        </p:txBody>
      </p:sp>
    </p:spTree>
    <p:extLst>
      <p:ext uri="{BB962C8B-B14F-4D97-AF65-F5344CB8AC3E}">
        <p14:creationId xmlns:p14="http://schemas.microsoft.com/office/powerpoint/2010/main" val="49283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0"/>
            <a:ext cx="12192000" cy="686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49" y="449929"/>
            <a:ext cx="1527175" cy="442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429579"/>
            <a:ext cx="2443654" cy="4833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0550" y="4943475"/>
            <a:ext cx="2958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550" y="5866574"/>
            <a:ext cx="932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lineal –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Regularización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Métricas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evaluación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- Random Forest Regression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14375" y="5793522"/>
            <a:ext cx="8953500" cy="0"/>
          </a:xfrm>
          <a:prstGeom prst="line">
            <a:avLst/>
          </a:prstGeom>
          <a:ln w="38100">
            <a:solidFill>
              <a:srgbClr val="048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196868" y="6051697"/>
            <a:ext cx="381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“Elements of Statistical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1.</a:t>
            </a:r>
          </a:p>
          <a:p>
            <a:pPr algn="r"/>
            <a:r>
              <a:rPr lang="en-US" sz="1200" dirty="0" err="1">
                <a:solidFill>
                  <a:srgbClr val="080D18"/>
                </a:solidFill>
              </a:rPr>
              <a:t>Goodfellow</a:t>
            </a:r>
            <a:r>
              <a:rPr lang="en-US" sz="1200" dirty="0">
                <a:solidFill>
                  <a:srgbClr val="080D18"/>
                </a:solidFill>
              </a:rPr>
              <a:t> 2016, “Deep learning”. </a:t>
            </a:r>
            <a:r>
              <a:rPr lang="en-US" sz="1200" dirty="0" err="1">
                <a:solidFill>
                  <a:srgbClr val="080D18"/>
                </a:solidFill>
              </a:rPr>
              <a:t>Capítulo</a:t>
            </a:r>
            <a:r>
              <a:rPr lang="en-US" sz="1200" dirty="0">
                <a:solidFill>
                  <a:srgbClr val="080D18"/>
                </a:solidFill>
              </a:rPr>
              <a:t> 5.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129" y="2131250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512" y="507395"/>
            <a:ext cx="7173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¿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Cuáles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son?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8129" y="2841473"/>
            <a:ext cx="1146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Determinar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la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calidad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un vino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las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ingredientes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512" y="3551696"/>
            <a:ext cx="6369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Detectar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spam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del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contenido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del mail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29" y="4261919"/>
            <a:ext cx="805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Reconocer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dígitos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escritos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a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mano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fotografías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8129" y="4972142"/>
            <a:ext cx="10984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Identificar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grupos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consumidores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similares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interacciones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con</a:t>
            </a:r>
            <a:b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un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sitio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  <a:latin typeface="Roboto" charset="0"/>
                <a:ea typeface="Roboto" charset="0"/>
                <a:cs typeface="Roboto" charset="0"/>
              </a:rPr>
              <a:t>compras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736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129" y="2027276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Right Brace 1"/>
          <p:cNvSpPr/>
          <p:nvPr/>
        </p:nvSpPr>
        <p:spPr>
          <a:xfrm rot="5400000" flipV="1">
            <a:off x="3569239" y="1373650"/>
            <a:ext cx="280647" cy="2582960"/>
          </a:xfrm>
          <a:prstGeom prst="rightBrace">
            <a:avLst>
              <a:gd name="adj1" fmla="val 98838"/>
              <a:gd name="adj2" fmla="val 50000"/>
            </a:avLst>
          </a:prstGeom>
          <a:ln w="28575">
            <a:solidFill>
              <a:srgbClr val="048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latex2png.com/pngs/9c7de5a68fe9314cd9c26f95254783a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593" y="2955696"/>
            <a:ext cx="936314" cy="34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81364" y="3462623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" charset="0"/>
                <a:ea typeface="Roboto" charset="0"/>
                <a:cs typeface="Roboto" charset="0"/>
              </a:rPr>
              <a:t>La variable objetivo es contínua</a:t>
            </a:r>
            <a:br>
              <a:rPr lang="en-US">
                <a:latin typeface="Roboto" charset="0"/>
                <a:ea typeface="Roboto" charset="0"/>
                <a:cs typeface="Roboto" charset="0"/>
              </a:rPr>
            </a:br>
            <a:r>
              <a:rPr lang="en-US">
                <a:latin typeface="Roboto" charset="0"/>
                <a:ea typeface="Roboto" charset="0"/>
                <a:cs typeface="Roboto" charset="0"/>
              </a:rPr>
              <a:t>(un número real)</a:t>
            </a:r>
          </a:p>
        </p:txBody>
      </p:sp>
      <p:pic>
        <p:nvPicPr>
          <p:cNvPr id="14" name="Picture 4" descr="esultado de imagen para scream emoj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474">
            <a:off x="11366047" y="1131418"/>
            <a:ext cx="588912" cy="5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040193" y="6051697"/>
            <a:ext cx="196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Capítulos 14 y 15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3.2</a:t>
            </a:r>
          </a:p>
        </p:txBody>
      </p:sp>
    </p:spTree>
    <p:extLst>
      <p:ext uri="{BB962C8B-B14F-4D97-AF65-F5344CB8AC3E}">
        <p14:creationId xmlns:p14="http://schemas.microsoft.com/office/powerpoint/2010/main" val="18951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736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129" y="2027276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Right Brace 8"/>
          <p:cNvSpPr/>
          <p:nvPr/>
        </p:nvSpPr>
        <p:spPr>
          <a:xfrm rot="5400000" flipV="1">
            <a:off x="7917719" y="1551144"/>
            <a:ext cx="280647" cy="2156241"/>
          </a:xfrm>
          <a:prstGeom prst="rightBrace">
            <a:avLst>
              <a:gd name="adj1" fmla="val 98838"/>
              <a:gd name="adj2" fmla="val 50000"/>
            </a:avLst>
          </a:prstGeom>
          <a:ln w="28575">
            <a:solidFill>
              <a:srgbClr val="048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http://latex2png.com/pngs/6836973760ba313d058c3ef19a4de2b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69" y="2871799"/>
            <a:ext cx="1134745" cy="36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Brace 10"/>
          <p:cNvSpPr/>
          <p:nvPr/>
        </p:nvSpPr>
        <p:spPr>
          <a:xfrm rot="5400000" flipV="1">
            <a:off x="3569239" y="1373650"/>
            <a:ext cx="280647" cy="2582960"/>
          </a:xfrm>
          <a:prstGeom prst="rightBrace">
            <a:avLst>
              <a:gd name="adj1" fmla="val 98838"/>
              <a:gd name="adj2" fmla="val 50000"/>
            </a:avLst>
          </a:prstGeom>
          <a:ln w="28575">
            <a:solidFill>
              <a:srgbClr val="080D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http://latex2png.com/pngs/9c7de5a68fe9314cd9c26f95254783a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593" y="2955696"/>
            <a:ext cx="936314" cy="34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81364" y="3462623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" charset="0"/>
                <a:ea typeface="Roboto" charset="0"/>
                <a:cs typeface="Roboto" charset="0"/>
              </a:rPr>
              <a:t>La variable objetivo es contínua</a:t>
            </a:r>
            <a:br>
              <a:rPr lang="en-US">
                <a:latin typeface="Roboto" charset="0"/>
                <a:ea typeface="Roboto" charset="0"/>
                <a:cs typeface="Roboto" charset="0"/>
              </a:rPr>
            </a:br>
            <a:r>
              <a:rPr lang="en-US">
                <a:latin typeface="Roboto" charset="0"/>
                <a:ea typeface="Roboto" charset="0"/>
                <a:cs typeface="Roboto" charset="0"/>
              </a:rPr>
              <a:t>(un número real)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2745" y="3462623"/>
            <a:ext cx="4110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" charset="0"/>
                <a:ea typeface="Roboto" charset="0"/>
                <a:cs typeface="Roboto" charset="0"/>
              </a:rPr>
              <a:t>Cada muestra se representa con un</a:t>
            </a:r>
            <a:br>
              <a:rPr lang="en-US">
                <a:latin typeface="Roboto" charset="0"/>
                <a:ea typeface="Roboto" charset="0"/>
                <a:cs typeface="Roboto" charset="0"/>
              </a:rPr>
            </a:br>
            <a:r>
              <a:rPr lang="en-US" b="1">
                <a:latin typeface="Roboto" charset="0"/>
                <a:ea typeface="Roboto" charset="0"/>
                <a:cs typeface="Roboto" charset="0"/>
              </a:rPr>
              <a:t>vector</a:t>
            </a:r>
            <a:r>
              <a:rPr lang="en-US">
                <a:latin typeface="Roboto" charset="0"/>
                <a:ea typeface="Roboto" charset="0"/>
                <a:cs typeface="Roboto" charset="0"/>
              </a:rPr>
              <a:t> de características que la define</a:t>
            </a:r>
          </a:p>
          <a:p>
            <a:pPr algn="ctr"/>
            <a:r>
              <a:rPr lang="en-US">
                <a:latin typeface="Roboto" charset="0"/>
                <a:ea typeface="Roboto" charset="0"/>
                <a:cs typeface="Roboto" charset="0"/>
              </a:rPr>
              <a:t>(tupla ordenada de números reales)</a:t>
            </a:r>
          </a:p>
        </p:txBody>
      </p:sp>
      <p:pic>
        <p:nvPicPr>
          <p:cNvPr id="15" name="Picture 4" descr="esultado de imagen para scream emoj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474">
            <a:off x="11366047" y="1131418"/>
            <a:ext cx="588912" cy="5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040256" y="6051697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Capítulos 14 y 15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3.2</a:t>
            </a:r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360" y="4846320"/>
            <a:ext cx="3982720" cy="1493520"/>
          </a:xfrm>
          <a:prstGeom prst="rect">
            <a:avLst/>
          </a:prstGeom>
          <a:solidFill>
            <a:schemeClr val="bg1"/>
          </a:solidFill>
          <a:ln w="28575">
            <a:solidFill>
              <a:srgbClr val="048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0" y="0"/>
            <a:ext cx="12192000" cy="1519881"/>
            <a:chOff x="0" y="0"/>
            <a:chExt cx="12192000" cy="1519881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1519881"/>
            </a:xfrm>
            <a:prstGeom prst="rect">
              <a:avLst/>
            </a:prstGeom>
            <a:solidFill>
              <a:srgbClr val="080D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73" b="29017"/>
            <a:stretch/>
          </p:blipFill>
          <p:spPr>
            <a:xfrm>
              <a:off x="0" y="0"/>
              <a:ext cx="12192000" cy="10240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357512" y="507395"/>
            <a:ext cx="5736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Regresión</a:t>
            </a:r>
            <a:r>
              <a:rPr lang="en-US" sz="4800" b="1" dirty="0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/ </a:t>
            </a:r>
            <a:r>
              <a:rPr lang="en-US" sz="4800" b="1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Ejemplo</a:t>
            </a:r>
            <a:endParaRPr lang="en-US" sz="4800" b="1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8129" y="249276"/>
            <a:ext cx="42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Problemas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típicos</a:t>
            </a:r>
            <a:r>
              <a:rPr lang="en-US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de 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129" y="2027276"/>
            <a:ext cx="888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Predicción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del</a:t>
            </a:r>
            <a:r>
              <a:rPr lang="en-US" sz="2400" b="1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costo</a:t>
            </a:r>
            <a:r>
              <a:rPr lang="en-US" sz="2400" b="1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b="1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una</a:t>
            </a:r>
            <a:r>
              <a:rPr lang="en-US" sz="2400" b="1" dirty="0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 casa 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a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partir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de </a:t>
            </a:r>
            <a:r>
              <a:rPr lang="en-US" sz="2400" dirty="0" err="1">
                <a:latin typeface="Roboto" charset="0"/>
                <a:ea typeface="Roboto" charset="0"/>
                <a:cs typeface="Roboto" charset="0"/>
              </a:rPr>
              <a:t>sus</a:t>
            </a:r>
            <a:r>
              <a:rPr lang="en-US" sz="2400" dirty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n-US" sz="2400" b="1" dirty="0" err="1">
                <a:solidFill>
                  <a:srgbClr val="080D18"/>
                </a:solidFill>
                <a:latin typeface="Roboto" charset="0"/>
                <a:ea typeface="Roboto" charset="0"/>
                <a:cs typeface="Roboto" charset="0"/>
              </a:rPr>
              <a:t>características</a:t>
            </a:r>
            <a:endParaRPr lang="en-US" sz="2400" b="1" dirty="0">
              <a:solidFill>
                <a:srgbClr val="080D18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Right Brace 8"/>
          <p:cNvSpPr/>
          <p:nvPr/>
        </p:nvSpPr>
        <p:spPr>
          <a:xfrm rot="5400000" flipV="1">
            <a:off x="7917719" y="1551144"/>
            <a:ext cx="280647" cy="2156241"/>
          </a:xfrm>
          <a:prstGeom prst="rightBrace">
            <a:avLst>
              <a:gd name="adj1" fmla="val 98838"/>
              <a:gd name="adj2" fmla="val 50000"/>
            </a:avLst>
          </a:prstGeom>
          <a:ln w="28575">
            <a:solidFill>
              <a:srgbClr val="080D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http://latex2png.com/pngs/6836973760ba313d058c3ef19a4de2b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69" y="2871799"/>
            <a:ext cx="1134745" cy="36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Brace 10"/>
          <p:cNvSpPr/>
          <p:nvPr/>
        </p:nvSpPr>
        <p:spPr>
          <a:xfrm rot="5400000" flipV="1">
            <a:off x="3569239" y="1373650"/>
            <a:ext cx="280647" cy="2582960"/>
          </a:xfrm>
          <a:prstGeom prst="rightBrace">
            <a:avLst>
              <a:gd name="adj1" fmla="val 98838"/>
              <a:gd name="adj2" fmla="val 50000"/>
            </a:avLst>
          </a:prstGeom>
          <a:ln w="28575">
            <a:solidFill>
              <a:srgbClr val="080D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http://latex2png.com/pngs/9c7de5a68fe9314cd9c26f95254783a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593" y="2955696"/>
            <a:ext cx="936314" cy="34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81364" y="3462623"/>
            <a:ext cx="3456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" charset="0"/>
                <a:ea typeface="Roboto" charset="0"/>
                <a:cs typeface="Roboto" charset="0"/>
              </a:rPr>
              <a:t>La variable objetivo es contínua</a:t>
            </a:r>
            <a:br>
              <a:rPr lang="en-US">
                <a:latin typeface="Roboto" charset="0"/>
                <a:ea typeface="Roboto" charset="0"/>
                <a:cs typeface="Roboto" charset="0"/>
              </a:rPr>
            </a:br>
            <a:r>
              <a:rPr lang="en-US">
                <a:latin typeface="Roboto" charset="0"/>
                <a:ea typeface="Roboto" charset="0"/>
                <a:cs typeface="Roboto" charset="0"/>
              </a:rPr>
              <a:t>(un número real)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2745" y="3462623"/>
            <a:ext cx="4110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Roboto" charset="0"/>
                <a:ea typeface="Roboto" charset="0"/>
                <a:cs typeface="Roboto" charset="0"/>
              </a:rPr>
              <a:t>Cada muestra se representa con un</a:t>
            </a:r>
            <a:br>
              <a:rPr lang="en-US">
                <a:latin typeface="Roboto" charset="0"/>
                <a:ea typeface="Roboto" charset="0"/>
                <a:cs typeface="Roboto" charset="0"/>
              </a:rPr>
            </a:br>
            <a:r>
              <a:rPr lang="en-US" b="1">
                <a:latin typeface="Roboto" charset="0"/>
                <a:ea typeface="Roboto" charset="0"/>
                <a:cs typeface="Roboto" charset="0"/>
              </a:rPr>
              <a:t>vector</a:t>
            </a:r>
            <a:r>
              <a:rPr lang="en-US">
                <a:latin typeface="Roboto" charset="0"/>
                <a:ea typeface="Roboto" charset="0"/>
                <a:cs typeface="Roboto" charset="0"/>
              </a:rPr>
              <a:t> de características que la define</a:t>
            </a:r>
          </a:p>
          <a:p>
            <a:pPr algn="ctr"/>
            <a:r>
              <a:rPr lang="en-US">
                <a:latin typeface="Roboto" charset="0"/>
                <a:ea typeface="Roboto" charset="0"/>
                <a:cs typeface="Roboto" charset="0"/>
              </a:rPr>
              <a:t>(tupla ordenada de números reales)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7862" y="4583243"/>
            <a:ext cx="346601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485BD"/>
                </a:solidFill>
                <a:latin typeface="Roboto" charset="0"/>
                <a:ea typeface="Roboto" charset="0"/>
                <a:cs typeface="Roboto" charset="0"/>
              </a:rPr>
              <a:t>Modelo de regresión</a:t>
            </a:r>
            <a:endParaRPr lang="en-US" sz="2800" b="1" dirty="0">
              <a:solidFill>
                <a:srgbClr val="0485BD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3074" name="Picture 2" descr="http://latex2png.com/pngs/c33c2cd451d88d5b3ea0b061d01a8ad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5" y="5260793"/>
            <a:ext cx="320992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C87CE92-606B-3D4E-8EE7-2FF8DC4D9BA7}"/>
              </a:ext>
            </a:extLst>
          </p:cNvPr>
          <p:cNvGrpSpPr/>
          <p:nvPr/>
        </p:nvGrpSpPr>
        <p:grpSpPr>
          <a:xfrm>
            <a:off x="4767199" y="4837243"/>
            <a:ext cx="6626671" cy="434411"/>
            <a:chOff x="4767199" y="4837243"/>
            <a:chExt cx="6626671" cy="434411"/>
          </a:xfrm>
        </p:grpSpPr>
        <p:pic>
          <p:nvPicPr>
            <p:cNvPr id="3080" name="Picture 8" descr="http://latex2png.com/pngs/683217d3d79c4c464e7d4d7a4091c7a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7199" y="4837243"/>
              <a:ext cx="469164" cy="434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360744" y="4854393"/>
              <a:ext cx="6033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Roboto" charset="0"/>
                  <a:ea typeface="Roboto" charset="0"/>
                  <a:cs typeface="Roboto" charset="0"/>
                </a:rPr>
                <a:t>Predicción de la variable objetivo (“lo que predigo”)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A20DE0A-B00E-364F-819B-940229867AC9}"/>
              </a:ext>
            </a:extLst>
          </p:cNvPr>
          <p:cNvGrpSpPr/>
          <p:nvPr/>
        </p:nvGrpSpPr>
        <p:grpSpPr>
          <a:xfrm>
            <a:off x="4695571" y="5387115"/>
            <a:ext cx="6329136" cy="480748"/>
            <a:chOff x="4695571" y="5387115"/>
            <a:chExt cx="6329136" cy="480748"/>
          </a:xfrm>
        </p:grpSpPr>
        <p:pic>
          <p:nvPicPr>
            <p:cNvPr id="3078" name="Picture 6" descr="http://latex2png.com/pngs/71cb77e087ad4980af16448b8ac3c576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571" y="5387115"/>
              <a:ext cx="996249" cy="480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868744" y="5427434"/>
              <a:ext cx="5155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Roboto" charset="0"/>
                  <a:ea typeface="Roboto" charset="0"/>
                  <a:cs typeface="Roboto" charset="0"/>
                </a:rPr>
                <a:t>Modelo de regresión en sí (“el que predice”)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19A5CE9-C8C7-E44C-93BE-FB6FED4F1FF2}"/>
              </a:ext>
            </a:extLst>
          </p:cNvPr>
          <p:cNvGrpSpPr/>
          <p:nvPr/>
        </p:nvGrpSpPr>
        <p:grpSpPr>
          <a:xfrm>
            <a:off x="4767199" y="5983324"/>
            <a:ext cx="7408680" cy="417261"/>
            <a:chOff x="4767199" y="5983324"/>
            <a:chExt cx="7408680" cy="417261"/>
          </a:xfrm>
        </p:grpSpPr>
        <p:pic>
          <p:nvPicPr>
            <p:cNvPr id="3076" name="Picture 4" descr="http://latex2png.com/pngs/70bccd84e725449232dd05d2b0e85087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7199" y="5983324"/>
              <a:ext cx="445996" cy="347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360744" y="6000475"/>
              <a:ext cx="6815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Roboto" charset="0"/>
                  <a:ea typeface="Roboto" charset="0"/>
                  <a:cs typeface="Roboto" charset="0"/>
                </a:rPr>
                <a:t>Parámetros del modelo de regresión (“lo que se aprende”)</a:t>
              </a:r>
            </a:p>
          </p:txBody>
        </p:sp>
      </p:grpSp>
      <p:pic>
        <p:nvPicPr>
          <p:cNvPr id="27" name="Picture 4" descr="esultado de imagen para scream emoji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474">
            <a:off x="11366047" y="1131418"/>
            <a:ext cx="588912" cy="5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0040256" y="1882652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err="1">
                <a:solidFill>
                  <a:srgbClr val="080D18"/>
                </a:solidFill>
              </a:rPr>
              <a:t>Más</a:t>
            </a:r>
            <a:r>
              <a:rPr lang="en-US" sz="1200" b="1" dirty="0">
                <a:solidFill>
                  <a:srgbClr val="080D18"/>
                </a:solidFill>
              </a:rPr>
              <a:t> info:</a:t>
            </a:r>
            <a:r>
              <a:rPr lang="en-US" sz="1200" dirty="0">
                <a:solidFill>
                  <a:srgbClr val="080D18"/>
                </a:solidFill>
              </a:rPr>
              <a:t> 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Grus 2015, Capítulos 14 y 15</a:t>
            </a:r>
          </a:p>
          <a:p>
            <a:pPr algn="r"/>
            <a:r>
              <a:rPr lang="en-US" sz="1200" dirty="0">
                <a:solidFill>
                  <a:srgbClr val="080D18"/>
                </a:solidFill>
              </a:rPr>
              <a:t>Hastie 2009, Sección 3.2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24790</TotalTime>
  <Words>3572</Words>
  <Application>Microsoft Macintosh PowerPoint</Application>
  <PresentationFormat>Widescreen</PresentationFormat>
  <Paragraphs>558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Mangal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de máquinas</dc:title>
  <dc:creator>Nacho Orlando</dc:creator>
  <cp:lastModifiedBy>Nacho Orlando</cp:lastModifiedBy>
  <cp:revision>212</cp:revision>
  <dcterms:created xsi:type="dcterms:W3CDTF">2020-01-09T19:04:58Z</dcterms:created>
  <dcterms:modified xsi:type="dcterms:W3CDTF">2020-06-06T12:26:48Z</dcterms:modified>
</cp:coreProperties>
</file>