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842898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842898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842898b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842898b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842898b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842898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c842898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c842898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c842898b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c842898b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c842898b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c842898b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c842898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c842898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842898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c842898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c842898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c842898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842898b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842898b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842898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842898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842898b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c842898b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c842898b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c842898b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c842898b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c842898b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c842898b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c842898b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c842898b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c842898b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c842898b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c842898b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c842898b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c842898b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ce8f7f9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ce8f7f9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cedc18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cedc18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cedc18f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cedc18f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c842898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c842898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cedc18f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3cedc18f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c842898b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c842898b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c842898b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c842898b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c842898b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c842898b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c842898b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3c842898b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c842898b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c842898b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c842898b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3c842898b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c842898b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c842898b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c842898b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c842898b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3c842898b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3c842898b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c842898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c842898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c842898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c842898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842898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842898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c842898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c842898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Limiting the data bit width to 27 bits (integer + fraction) will help mapping it onto a single DSP block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c842898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c842898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c842898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c842898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hyperlink" Target="https://xilinx.github.io/Vitis_Libraries/dsp/2022.1/user_guide/L1_2dfft.html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xilinx.github.io/Vitis_Libraries/dsp/2022.1/user_guide/L1_2dfft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hyperlink" Target="https://xilinx.github.io/Vitis_Libraries/dsp/2022.1/user_guide/L1_2dff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hyperlink" Target="https://xilinx.github.io/Vitis_Libraries/dsp/2022.1/user_guide/L1_2dfft.html" TargetMode="External"/><Relationship Id="rId5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Relationship Id="rId4" Type="http://schemas.openxmlformats.org/officeDocument/2006/relationships/image" Target="../media/image33.jpg"/><Relationship Id="rId5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xilinx.github.io/Vitis_Libraries/dsp/2022.1/user_guide/L1.html" TargetMode="External"/><Relationship Id="rId4" Type="http://schemas.openxmlformats.org/officeDocument/2006/relationships/hyperlink" Target="https://xilinx.github.io/Vitis_Libraries/dsp/2022.1/user_guide/L1.html" TargetMode="External"/><Relationship Id="rId5" Type="http://schemas.openxmlformats.org/officeDocument/2006/relationships/hyperlink" Target="https://www.xilinx.com/content/dam/xilinx/support/documents/sw_manuals/xilinx2022_2/ug1079-ai-engine-kernel-coding.pdf" TargetMode="External"/><Relationship Id="rId6" Type="http://schemas.openxmlformats.org/officeDocument/2006/relationships/hyperlink" Target="https://www.xilinx.com/content/dam/xilinx/support/documents/sw_manuals/xilinx2022_2/ug1079-ai-engine-kernel-coding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xilinx.github.io/Vitis_Libraries/dsp/2022.1/user_guide/L1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Vitis DSP Library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石思宇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邱崇喆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458600" y="464325"/>
            <a:ext cx="4359600" cy="16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 function and FFT function 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Test program with impulse input: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24" y="525150"/>
            <a:ext cx="3509299" cy="42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220125" y="2854975"/>
            <a:ext cx="2226000" cy="10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210650" y="3101250"/>
            <a:ext cx="3239700" cy="115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20125" y="4351600"/>
            <a:ext cx="2889300" cy="15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1802325" y="221180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datatype</a:t>
            </a:r>
            <a:endParaRPr/>
          </a:p>
        </p:txBody>
      </p:sp>
      <p:cxnSp>
        <p:nvCxnSpPr>
          <p:cNvPr id="121" name="Google Shape;121;p22"/>
          <p:cNvCxnSpPr/>
          <p:nvPr/>
        </p:nvCxnSpPr>
        <p:spPr>
          <a:xfrm rot="10800000">
            <a:off x="2180775" y="2523500"/>
            <a:ext cx="96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2"/>
          <p:cNvCxnSpPr>
            <a:stCxn id="118" idx="3"/>
          </p:cNvCxnSpPr>
          <p:nvPr/>
        </p:nvCxnSpPr>
        <p:spPr>
          <a:xfrm>
            <a:off x="3450350" y="3679050"/>
            <a:ext cx="1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 txBox="1"/>
          <p:nvPr/>
        </p:nvSpPr>
        <p:spPr>
          <a:xfrm>
            <a:off x="3649250" y="3328600"/>
            <a:ext cx="89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FFT structure definition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649250" y="4227250"/>
            <a:ext cx="8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datatype</a:t>
            </a:r>
            <a:endParaRPr/>
          </a:p>
        </p:txBody>
      </p:sp>
      <p:cxnSp>
        <p:nvCxnSpPr>
          <p:cNvPr id="125" name="Google Shape;125;p22"/>
          <p:cNvCxnSpPr>
            <a:stCxn id="119" idx="3"/>
          </p:cNvCxnSpPr>
          <p:nvPr/>
        </p:nvCxnSpPr>
        <p:spPr>
          <a:xfrm flipH="1" rot="10800000">
            <a:off x="3109425" y="4414150"/>
            <a:ext cx="501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600" y="871104"/>
            <a:ext cx="4474749" cy="4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125" y="1781000"/>
            <a:ext cx="3591725" cy="3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synthesis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3600"/>
            <a:ext cx="5262600" cy="29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609" y="1443600"/>
            <a:ext cx="3855416" cy="29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csim and cosim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25" y="932050"/>
            <a:ext cx="7753900" cy="10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1238" r="1267" t="1758"/>
          <a:stretch/>
        </p:blipFill>
        <p:spPr>
          <a:xfrm>
            <a:off x="930200" y="2039900"/>
            <a:ext cx="6706424" cy="3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Multi-instance support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use different template parameter IID for instantiating more FFT kernels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000" y="1676375"/>
            <a:ext cx="4019025" cy="16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00" y="3725075"/>
            <a:ext cx="8837750" cy="7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synthesis result of Multi-instance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6642025" y="1585675"/>
            <a:ext cx="21312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utilization is about twice as much as that of single </a:t>
            </a:r>
            <a:r>
              <a:rPr lang="zh-TW"/>
              <a:t>instance</a:t>
            </a:r>
            <a:r>
              <a:rPr lang="zh-TW"/>
              <a:t> case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25" y="1017725"/>
            <a:ext cx="573405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171C2D"/>
                </a:solidFill>
                <a:highlight>
                  <a:srgbClr val="FFFFFF"/>
                </a:highlight>
              </a:rPr>
              <a:t>1D float point FFT with test data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data and verification data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4789425"/>
            <a:ext cx="85206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4523">
                <a:solidFill>
                  <a:schemeClr val="dk1"/>
                </a:solidFill>
              </a:rPr>
              <a:t>test file: fftStimulusIn_L4096.verif						output verification file:</a:t>
            </a:r>
            <a:r>
              <a:rPr lang="zh-TW" sz="4400">
                <a:solidFill>
                  <a:schemeClr val="dk1"/>
                </a:solidFill>
              </a:rPr>
              <a:t> fftGoldenOut_L4096.verif</a:t>
            </a:r>
            <a:endParaRPr sz="44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00" y="1017725"/>
            <a:ext cx="3665238" cy="377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750" y="1017725"/>
            <a:ext cx="2894923" cy="36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00" y="195587"/>
            <a:ext cx="4788275" cy="47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/>
          <p:nvPr/>
        </p:nvSpPr>
        <p:spPr>
          <a:xfrm>
            <a:off x="186300" y="2532921"/>
            <a:ext cx="2666700" cy="18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143975" y="3025500"/>
            <a:ext cx="3087900" cy="108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550" y="0"/>
            <a:ext cx="4912451" cy="49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34" y="0"/>
            <a:ext cx="60453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595313"/>
            <a:ext cx="76581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Consists of two library: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PL library: 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</a:rPr>
              <a:t>consists of L1 PL primitives, L2 PL kernels, while L3 is not provided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</a:rPr>
              <a:t>L1 </a:t>
            </a: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are implemented as HLS C++ modules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TW" sz="1200">
                <a:solidFill>
                  <a:schemeClr val="dk1"/>
                </a:solidFill>
              </a:rPr>
              <a:t>L2 are</a:t>
            </a:r>
            <a:r>
              <a:rPr lang="zh-TW" sz="1200">
                <a:solidFill>
                  <a:srgbClr val="1F2328"/>
                </a:solidFill>
                <a:highlight>
                  <a:srgbClr val="FFFFFF"/>
                </a:highlight>
              </a:rPr>
              <a:t> presented as OpenCL kernels and host programs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provides a fully synthesizable PL based Super Sample data Rate (SSR)1D-FFT, as well as a 2D version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AI Engine library: </a:t>
            </a:r>
            <a:r>
              <a:rPr lang="zh-TW" sz="1200">
                <a:solidFill>
                  <a:schemeClr val="dk1"/>
                </a:solidFill>
              </a:rPr>
              <a:t>(targeting </a:t>
            </a:r>
            <a:r>
              <a:rPr lang="zh-TW" sz="1200">
                <a:solidFill>
                  <a:srgbClr val="171C2D"/>
                </a:solidFill>
              </a:rPr>
              <a:t>Versal® Adaptive Computing Acceleration Platform (ACAP)</a:t>
            </a:r>
            <a:r>
              <a:rPr lang="zh-TW" sz="1200"/>
              <a:t>)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consists of various implementations for DSP algorithms, such as FFT, DDS, GEMM and FIR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L1 AIE kernels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L2 AIE graphs, host programs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2D-FFT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-13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87475" y="14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We can implement 2D-FFT by deploying multiple 1D-FFT </a:t>
            </a: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processors </a:t>
            </a: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(structures) in parallel, however, 2-D SSR FFT throughput can also be increased by using a task level pipeline. 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That is, one set of 1-D SSR FFT processors works row wise on 2-D input data and another set of works column wise in a task level pipeline on data produced by row processors as shown in the figure below. 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The row processors perform 1-D SSR FFT row by row and column processors perform transforms on columns. Row processors connect to column processors through a matrix transposer.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75" y="1850900"/>
            <a:ext cx="2516525" cy="2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31275" y="4140800"/>
            <a:ext cx="296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Block level interface, array of stream interface at the input and the output, </a:t>
            </a:r>
            <a:r>
              <a:rPr lang="zh-TW" sz="900">
                <a:solidFill>
                  <a:schemeClr val="dk1"/>
                </a:solidFill>
              </a:rPr>
              <a:t>from </a:t>
            </a:r>
            <a:r>
              <a:rPr lang="zh-TW" sz="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https://xilinx.github.io/Vitis_Libraries/dsp/2022.1/user_guide/L1_2dfft.html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151" y="1565975"/>
            <a:ext cx="1968675" cy="32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5866183" y="4693725"/>
            <a:ext cx="196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/>
              <a:t>2D-FFT architecture, from </a:t>
            </a:r>
            <a:r>
              <a:rPr lang="zh-TW" sz="600" u="sng">
                <a:solidFill>
                  <a:schemeClr val="hlink"/>
                </a:solidFill>
                <a:hlinkClick r:id="rId6"/>
              </a:rPr>
              <a:t>https://xilinx.github.io/Vitis_Libraries/dsp/2022.1/user_guide/L1_2dfft.html</a:t>
            </a:r>
            <a:endParaRPr sz="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2D-FFT structure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948063"/>
            <a:ext cx="87153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4">
            <a:alphaModFix/>
          </a:blip>
          <a:srcRect b="14893" l="714" r="2666" t="0"/>
          <a:stretch/>
        </p:blipFill>
        <p:spPr>
          <a:xfrm>
            <a:off x="1346975" y="3950050"/>
            <a:ext cx="6431751" cy="11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311700" y="1086175"/>
            <a:ext cx="450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extracted from </a:t>
            </a:r>
            <a:r>
              <a:rPr lang="zh-TW" sz="1000" u="sng">
                <a:solidFill>
                  <a:schemeClr val="hlink"/>
                </a:solidFill>
                <a:hlinkClick r:id="rId5"/>
              </a:rPr>
              <a:t>https://xilinx.github.io/Vitis_Libraries/dsp/2022.1/user_guide/L1_2dfft.html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800"/>
            <a:ext cx="4870924" cy="32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2036550" y="3413850"/>
            <a:ext cx="450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extracted from </a:t>
            </a:r>
            <a:r>
              <a:rPr lang="zh-TW" sz="800" u="sng">
                <a:solidFill>
                  <a:schemeClr val="hlink"/>
                </a:solidFill>
                <a:hlinkClick r:id="rId4"/>
              </a:rPr>
              <a:t>https://xilinx.github.io/Vitis_Libraries/dsp/2022.1/user_guide/L1_2dfft.html</a:t>
            </a:r>
            <a:endParaRPr sz="800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0925" y="781277"/>
            <a:ext cx="3961374" cy="235784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/>
        </p:nvSpPr>
        <p:spPr>
          <a:xfrm>
            <a:off x="1356450" y="4294800"/>
            <a:ext cx="65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 Number of kernels used along rows and columns are same and equal t_numKernels</a:t>
            </a:r>
            <a:endParaRPr/>
          </a:p>
        </p:txBody>
      </p:sp>
      <p:cxnSp>
        <p:nvCxnSpPr>
          <p:cNvPr id="229" name="Google Shape;229;p35"/>
          <p:cNvCxnSpPr>
            <a:endCxn id="228" idx="1"/>
          </p:cNvCxnSpPr>
          <p:nvPr/>
        </p:nvCxnSpPr>
        <p:spPr>
          <a:xfrm>
            <a:off x="494550" y="2267550"/>
            <a:ext cx="861900" cy="2211900"/>
          </a:xfrm>
          <a:prstGeom prst="straightConnector1">
            <a:avLst/>
          </a:prstGeom>
          <a:noFill/>
          <a:ln cap="flat" cmpd="sng" w="9525">
            <a:solidFill>
              <a:srgbClr val="E74C3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78" y="0"/>
            <a:ext cx="403279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825" y="1396038"/>
            <a:ext cx="4872550" cy="31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6546700" y="1752500"/>
            <a:ext cx="287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FF0000"/>
                </a:solidFill>
              </a:rPr>
              <a:t>Test program generates impulse input data for 2D-FFT</a:t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4842275" y="335325"/>
            <a:ext cx="2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Template parameters definition</a:t>
            </a:r>
            <a:endParaRPr/>
          </a:p>
        </p:txBody>
      </p:sp>
      <p:cxnSp>
        <p:nvCxnSpPr>
          <p:cNvPr id="238" name="Google Shape;238;p36"/>
          <p:cNvCxnSpPr/>
          <p:nvPr/>
        </p:nvCxnSpPr>
        <p:spPr>
          <a:xfrm flipH="1" rot="10800000">
            <a:off x="3980375" y="556725"/>
            <a:ext cx="8619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463250" y="119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synthesis &amp; csim &amp; cosim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778613"/>
            <a:ext cx="5159326" cy="373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996" y="161025"/>
            <a:ext cx="3482804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000" y="3833187"/>
            <a:ext cx="3482800" cy="73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synthesis of 2D-FFT with floating datatype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28" y="932500"/>
            <a:ext cx="5200994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L2 SSD FFT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83825" y="120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Objectives: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Run SSD FFT Kernel on X86 host with Vitis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Run Software Emulation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Run Hardware Emulation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Run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Check run_summary.xrt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Target board: xilinx_u50_gen3x16_xdma_5_202210_1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main.cpp code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36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declaration and initialization of memory locations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memory mapping between DDR and the host’s virtual memory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transfer between the kernel and global memory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89" y="152375"/>
            <a:ext cx="4735036" cy="13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275" y="1673163"/>
            <a:ext cx="4634474" cy="14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575" y="3193624"/>
            <a:ext cx="5372876" cy="19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Software Emulation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 rotWithShape="1">
          <a:blip r:embed="rId3">
            <a:alphaModFix/>
          </a:blip>
          <a:srcRect b="13236" l="0" r="0" t="2074"/>
          <a:stretch/>
        </p:blipFill>
        <p:spPr>
          <a:xfrm>
            <a:off x="4009913" y="945800"/>
            <a:ext cx="4762575" cy="18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1"/>
          <p:cNvPicPr preferRelativeResize="0"/>
          <p:nvPr/>
        </p:nvPicPr>
        <p:blipFill rotWithShape="1">
          <a:blip r:embed="rId4">
            <a:alphaModFix/>
          </a:blip>
          <a:srcRect b="25679" l="1283" r="0" t="18360"/>
          <a:stretch/>
        </p:blipFill>
        <p:spPr>
          <a:xfrm>
            <a:off x="3508475" y="2947825"/>
            <a:ext cx="5552250" cy="21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709613"/>
            <a:ext cx="74485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601" y="1411625"/>
            <a:ext cx="4828600" cy="28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DSP AIE 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66"/>
              <a:t>Running </a:t>
            </a:r>
            <a:r>
              <a:rPr lang="zh-TW" sz="3266"/>
              <a:t>an L2 AIE example</a:t>
            </a:r>
            <a:r>
              <a:rPr lang="zh-TW" sz="3266"/>
              <a:t> fir_129t_sym </a:t>
            </a:r>
            <a:endParaRPr sz="3266"/>
          </a:p>
        </p:txBody>
      </p:sp>
      <p:sp>
        <p:nvSpPr>
          <p:cNvPr id="289" name="Google Shape;289;p43"/>
          <p:cNvSpPr txBox="1"/>
          <p:nvPr/>
        </p:nvSpPr>
        <p:spPr>
          <a:xfrm>
            <a:off x="3146725" y="3252825"/>
            <a:ext cx="28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targeting VCK190 base platform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 graph class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75" y="1222800"/>
            <a:ext cx="57340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program &amp; test data</a:t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00" y="1213300"/>
            <a:ext cx="57340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850" y="1762700"/>
            <a:ext cx="4050099" cy="29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included files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783" y="194200"/>
            <a:ext cx="26198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comparison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reference output (left) v.s. generated output by AIE (right)</a:t>
            </a:r>
            <a:endParaRPr/>
          </a:p>
        </p:txBody>
      </p:sp>
      <p:pic>
        <p:nvPicPr>
          <p:cNvPr id="318" name="Google Shape;3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8750"/>
            <a:ext cx="573405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500" y="1440550"/>
            <a:ext cx="57340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50" y="171450"/>
            <a:ext cx="74485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98" y="0"/>
            <a:ext cx="73884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101" y="47350"/>
            <a:ext cx="5434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346" name="Google Shape;34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https://xilinx.github.io/Vitis_Libraries/dsp/2022.1/user_guide/L1.html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https://xilinx.github.io/Vitis_Libraries/dsp/2022.1/user_guide/L1_2dfft.html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zh-TW" sz="12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https://www.xilinx.com/content/dam/xilinx/support/documents/sw_manuals/xilinx2022_2/ug1079-ai-engine-kernel-coding.pdf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AutoNum type="arabicPeriod"/>
            </a:pPr>
            <a:r>
              <a:rPr lang="zh-TW" sz="12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https://xilinx.github.io/Vitis_Libraries/dsp/2021.1/user_guide/L2/3-using-examples.html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4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N is the size of transform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R is the number of samples to be processed in parallel SSR Factor and radix of FFT algorithm used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scaling_mode: The scaling mode as enumeration type (SSR FFT has three different scaling modes)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output_data_order: Which will decide if data will be in natural order or digit reversed transposed order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twiddle_table_word_length: Defines total number of bits to be used for storing twiddle table factors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twiddle_table_integer_part_length: The number of integer bits used for storing integer part of twiddles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transform_direction : Defines the direction of transform, inverse transform (SSR IFFT) or forward transform (SSR FFT)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171C2D"/>
              </a:buClr>
              <a:buSzPts val="1200"/>
              <a:buChar char="●"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butterfly_rnd_mode : Defines the rounding mode used by butterflies in SSR FFT stages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800" y="2976869"/>
            <a:ext cx="4069700" cy="20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Scaling mode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/>
              <a:t>“</a:t>
            </a:r>
            <a:r>
              <a:rPr lang="zh-TW" sz="1000"/>
              <a:t>The 1-D SSR FFT computation is done in stages with one stage feeding the next stage, so essentially it is a pipeline of stages. One of the downfalls of uncontrolled bit growth is that at some point, in a certain stage when output widths of one stage increase beyond a limit where multiplication operation cannot map to DSP blocks on the FPGA, the design performance in terms of speed may fall considerably” — from </a:t>
            </a:r>
            <a:r>
              <a:rPr lang="zh-TW" sz="750" u="sng">
                <a:solidFill>
                  <a:schemeClr val="hlink"/>
                </a:solidFill>
                <a:hlinkClick r:id="rId3"/>
              </a:rPr>
              <a:t>https://xilinx.github.io/Vitis_Libraries/dsp/2022.1/user_guide/L1.html</a:t>
            </a:r>
            <a:endParaRPr sz="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/>
              <a:t>Three modes are supported to manage bit growth between SSR FFT stages:</a:t>
            </a:r>
            <a:endParaRPr sz="1000"/>
          </a:p>
          <a:p>
            <a:pPr indent="-2921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zh-TW" sz="900">
                <a:solidFill>
                  <a:srgbClr val="171C2D"/>
                </a:solidFill>
                <a:highlight>
                  <a:srgbClr val="FFFFFF"/>
                </a:highlight>
              </a:rPr>
              <a:t>SSR_FFT_NO_SCALE</a:t>
            </a:r>
            <a:endParaRPr sz="9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800"/>
              <a:t>No scaling but </a:t>
            </a:r>
            <a:r>
              <a:rPr lang="zh-TW" sz="800"/>
              <a:t>the output bit can grow beyond 27 bits</a:t>
            </a:r>
            <a:endParaRPr sz="800"/>
          </a:p>
          <a:p>
            <a:pPr indent="-2921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zh-TW" sz="800"/>
              <a:t>The multiplication may not map to only DSPs, but</a:t>
            </a:r>
            <a:r>
              <a:rPr lang="zh-TW" sz="800"/>
              <a:t> use FPGA fabric logic when output bit grow beyond 27 bits</a:t>
            </a:r>
            <a:endParaRPr sz="800"/>
          </a:p>
          <a:p>
            <a:pPr indent="-2794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zh-TW" sz="800"/>
              <a:t>Best precision but more resources utilization and clock cycles</a:t>
            </a:r>
            <a:endParaRPr sz="800"/>
          </a:p>
          <a:p>
            <a:pPr indent="-292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900">
                <a:solidFill>
                  <a:srgbClr val="171C2D"/>
                </a:solidFill>
                <a:highlight>
                  <a:srgbClr val="FFFFFF"/>
                </a:highlight>
              </a:rPr>
              <a:t>SSR_FFT_GROW_TO_MAX_WIDTH</a:t>
            </a:r>
            <a:endParaRPr sz="9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zh-TW" sz="800"/>
              <a:t>The output bit width grows until 27 bits for mapping operations onto DSPs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zh-TW" sz="800"/>
              <a:t>When the bit width grows beyond what can be mapped to DSP blocks, it will start scaling the output.</a:t>
            </a:r>
            <a:endParaRPr sz="800"/>
          </a:p>
          <a:p>
            <a:pPr indent="-292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900">
                <a:solidFill>
                  <a:srgbClr val="171C2D"/>
                </a:solidFill>
                <a:highlight>
                  <a:srgbClr val="FFFFFF"/>
                </a:highlight>
              </a:rPr>
              <a:t>SSR_FFT_SCALE</a:t>
            </a:r>
            <a:endParaRPr sz="9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zh-TW" sz="800"/>
              <a:t>This scales the output in every stage by right shifting the output by log2 (SSR=R) in every stage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zh-TW" sz="800"/>
              <a:t>The output will not grow beyond 27 bits so that multiplication can be mapped to DSPs</a:t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1" name="Google Shape;81;p17"/>
          <p:cNvSpPr/>
          <p:nvPr/>
        </p:nvSpPr>
        <p:spPr>
          <a:xfrm>
            <a:off x="6651525" y="2125600"/>
            <a:ext cx="255600" cy="211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433625" y="4237900"/>
            <a:ext cx="7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speed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636775" y="2344425"/>
            <a:ext cx="255600" cy="2055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7305125" y="1944225"/>
            <a:ext cx="9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precision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71C2D"/>
                </a:solidFill>
                <a:highlight>
                  <a:srgbClr val="FFFFFF"/>
                </a:highlight>
              </a:rPr>
              <a:t>sin/cos table (twiddle factors/complex exponential) setup</a:t>
            </a:r>
            <a:endParaRPr sz="34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By default, it is set to use 18 bits with 2 bits reserved for the signed integer part</a:t>
            </a: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, which </a:t>
            </a: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ensures that during operations, twiddle/sin/cos inputs are mapped to the 18-bit input of the DSP block.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We can set the number greater than 18 bits, but this may incur FPGA fabric usage.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950" y="2297175"/>
            <a:ext cx="5359150" cy="26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2502600" y="3915875"/>
            <a:ext cx="4101600" cy="34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773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171C2D"/>
                </a:solidFill>
                <a:highlight>
                  <a:srgbClr val="FFFFFF"/>
                </a:highlight>
              </a:rPr>
              <a:t>FFT supports fixed point and floating point complex input for synthesis and simulation:</a:t>
            </a:r>
            <a:endParaRPr sz="13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Fixed point: declared as </a:t>
            </a:r>
            <a:r>
              <a:rPr b="1" lang="zh-TW" sz="1200">
                <a:solidFill>
                  <a:srgbClr val="171C2D"/>
                </a:solidFill>
                <a:highlight>
                  <a:srgbClr val="FFFFFF"/>
                </a:highlight>
              </a:rPr>
              <a:t>std::complex&lt;ap_fixed&lt;WL, IL&gt;&gt; </a:t>
            </a: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for both synthesis and simulation. (WL = IL + FL)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Floating point: </a:t>
            </a:r>
            <a:r>
              <a:rPr b="1" lang="zh-TW" sz="1200">
                <a:solidFill>
                  <a:srgbClr val="171C2D"/>
                </a:solidFill>
                <a:highlight>
                  <a:srgbClr val="FFFFFF"/>
                </a:highlight>
              </a:rPr>
              <a:t>std::complex&lt;float&gt;</a:t>
            </a: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 and </a:t>
            </a:r>
            <a:r>
              <a:rPr b="1" lang="zh-TW" sz="1200">
                <a:solidFill>
                  <a:srgbClr val="171C2D"/>
                </a:solidFill>
                <a:highlight>
                  <a:srgbClr val="FFFFFF"/>
                </a:highlight>
              </a:rPr>
              <a:t>std::complex&lt;double&gt;</a:t>
            </a: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 are only for simulation, but not synthesizable now. Instead, use </a:t>
            </a:r>
            <a:r>
              <a:rPr b="1" lang="zh-TW" sz="1200">
                <a:solidFill>
                  <a:schemeClr val="dk1"/>
                </a:solidFill>
              </a:rPr>
              <a:t>complex_wrapper&lt;float&gt;</a:t>
            </a:r>
            <a:r>
              <a:rPr lang="zh-TW" sz="1200">
                <a:solidFill>
                  <a:schemeClr val="dk1"/>
                </a:solidFill>
              </a:rPr>
              <a:t> for wrapping </a:t>
            </a:r>
            <a:r>
              <a:rPr lang="zh-TW" sz="1200">
                <a:solidFill>
                  <a:srgbClr val="171C2D"/>
                </a:solidFill>
                <a:highlight>
                  <a:srgbClr val="FFFFFF"/>
                </a:highlight>
              </a:rPr>
              <a:t>complex float data for synthesis and simulation.</a:t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71C2D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-2208" l="0" r="0" t="58987"/>
          <a:stretch/>
        </p:blipFill>
        <p:spPr>
          <a:xfrm>
            <a:off x="1313125" y="2712900"/>
            <a:ext cx="6689900" cy="22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93390" l="0" r="0" t="0"/>
          <a:stretch/>
        </p:blipFill>
        <p:spPr>
          <a:xfrm>
            <a:off x="311700" y="275550"/>
            <a:ext cx="6689900" cy="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r>
              <a:rPr lang="zh-TW"/>
              <a:t>mplementation flow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choose datatype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setup the FFT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Scaling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twiddle table word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verify results (with Matlab for example)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the RMS is acceptable, try other FFT structures for </a:t>
            </a:r>
            <a:r>
              <a:rPr lang="zh-TW"/>
              <a:t>better resources utilization</a:t>
            </a:r>
            <a:r>
              <a:rPr lang="zh-TW"/>
              <a:t> (while the RMS is still acceptable)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800">
                <a:solidFill>
                  <a:srgbClr val="171C2D"/>
                </a:solidFill>
                <a:highlight>
                  <a:srgbClr val="FFFFFF"/>
                </a:highlight>
              </a:rPr>
              <a:t>1D fixed point FFT with impulse test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