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29d1ee66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29d1ee66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29d1ee6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29d1ee6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9d1ee6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9d1ee6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29d1ee66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9d1ee6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29d1ee6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29d1ee6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29d1ee6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29d1ee6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29d1ee66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29d1ee66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a55b5f3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a55b5f3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9d1ee66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9d1ee66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29d1ee66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29d1ee66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a55b5f3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55b5f3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a55b5f3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a55b5f3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a55b5f3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55b5f3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a55b5f35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55b5f35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a55b5f3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55b5f3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a55b5f35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a55b5f35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a55b5f35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a55b5f35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9d1ee66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29d1ee66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9d1ee6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29d1ee6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Movie Analysis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IMDB Analysis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311688" y="976438"/>
            <a:ext cx="8867775" cy="404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IMDB Analysis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311700" y="1017725"/>
            <a:ext cx="8631149" cy="362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ideal Movie</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4"/>
          <p:cNvPicPr preferRelativeResize="0"/>
          <p:nvPr/>
        </p:nvPicPr>
        <p:blipFill>
          <a:blip r:embed="rId3">
            <a:alphaModFix/>
          </a:blip>
          <a:stretch>
            <a:fillRect/>
          </a:stretch>
        </p:blipFill>
        <p:spPr>
          <a:xfrm>
            <a:off x="269825" y="1152462"/>
            <a:ext cx="8520601" cy="137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359125" y="67050"/>
            <a:ext cx="8520600" cy="4894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311700" y="445025"/>
            <a:ext cx="8520600" cy="436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7"/>
          <p:cNvPicPr preferRelativeResize="0"/>
          <p:nvPr/>
        </p:nvPicPr>
        <p:blipFill>
          <a:blip r:embed="rId3">
            <a:alphaModFix/>
          </a:blip>
          <a:stretch>
            <a:fillRect/>
          </a:stretch>
        </p:blipFill>
        <p:spPr>
          <a:xfrm>
            <a:off x="186148" y="-124425"/>
            <a:ext cx="8646149"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0" y="0"/>
            <a:ext cx="9143999" cy="498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Who can we mimic?</a:t>
            </a:r>
            <a:r>
              <a:rPr lang="en"/>
              <a:t> </a:t>
            </a:r>
            <a:endParaRPr/>
          </a:p>
          <a:p>
            <a:pPr indent="-317500" lvl="1" marL="914400" rtl="0" algn="l">
              <a:spcBef>
                <a:spcPts val="0"/>
              </a:spcBef>
              <a:spcAft>
                <a:spcPts val="0"/>
              </a:spcAft>
              <a:buSzPts val="1400"/>
              <a:buAutoNum type="alphaLcPeriod"/>
            </a:pPr>
            <a:r>
              <a:rPr lang="en"/>
              <a:t>Modeling the success of </a:t>
            </a:r>
            <a:r>
              <a:rPr b="1" lang="en"/>
              <a:t>Avengers: Endgame</a:t>
            </a:r>
            <a:r>
              <a:rPr lang="en"/>
              <a:t> would be the the most ideal route in in terms of box office success and rating.</a:t>
            </a:r>
            <a:endParaRPr/>
          </a:p>
          <a:p>
            <a:pPr indent="-342900" lvl="0" marL="457200" rtl="0" algn="l">
              <a:spcBef>
                <a:spcPts val="0"/>
              </a:spcBef>
              <a:spcAft>
                <a:spcPts val="0"/>
              </a:spcAft>
              <a:buSzPts val="1800"/>
              <a:buAutoNum type="arabicPeriod"/>
            </a:pPr>
            <a:r>
              <a:rPr lang="en"/>
              <a:t>What about the ratings?</a:t>
            </a:r>
            <a:endParaRPr/>
          </a:p>
          <a:p>
            <a:pPr indent="-317500" lvl="1" marL="914400" rtl="0" algn="l">
              <a:spcBef>
                <a:spcPts val="0"/>
              </a:spcBef>
              <a:spcAft>
                <a:spcPts val="0"/>
              </a:spcAft>
              <a:buSzPts val="1400"/>
              <a:buAutoNum type="alphaLcPeriod"/>
            </a:pPr>
            <a:r>
              <a:rPr lang="en"/>
              <a:t>We did find that ratings to gross earning do share a relationship, but the number of votes do not necessarily contribute to a movies overall lifetime gross earnings</a:t>
            </a:r>
            <a:endParaRPr/>
          </a:p>
          <a:p>
            <a:pPr indent="-342900" lvl="0" marL="457200" rtl="0" algn="l">
              <a:spcBef>
                <a:spcPts val="0"/>
              </a:spcBef>
              <a:spcAft>
                <a:spcPts val="0"/>
              </a:spcAft>
              <a:buSzPts val="1800"/>
              <a:buAutoNum type="arabicPeriod"/>
            </a:pPr>
            <a:r>
              <a:rPr lang="en"/>
              <a:t>How are we going to mimic success.</a:t>
            </a:r>
            <a:endParaRPr/>
          </a:p>
          <a:p>
            <a:pPr indent="-317500" lvl="1" marL="914400" rtl="0" algn="l">
              <a:spcBef>
                <a:spcPts val="0"/>
              </a:spcBef>
              <a:spcAft>
                <a:spcPts val="0"/>
              </a:spcAft>
              <a:buSzPts val="1400"/>
              <a:buAutoNum type="alphaLcPeriod"/>
            </a:pPr>
            <a:r>
              <a:rPr lang="en"/>
              <a:t>We found that a specific genres (Action and Adventure) are both profitable and popular, with an aim for an IMDB rating over 7.8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Further </a:t>
            </a:r>
            <a:r>
              <a:rPr lang="en"/>
              <a:t>considerations</a:t>
            </a:r>
            <a:r>
              <a:rPr lang="en"/>
              <a:t> in optimizing data and models.</a:t>
            </a:r>
            <a:endParaRPr/>
          </a:p>
          <a:p>
            <a:pPr indent="-317500" lvl="1" marL="914400" rtl="0" algn="l">
              <a:spcBef>
                <a:spcPts val="0"/>
              </a:spcBef>
              <a:spcAft>
                <a:spcPts val="0"/>
              </a:spcAft>
              <a:buSzPts val="1400"/>
              <a:buAutoNum type="alphaLcPeriod"/>
            </a:pPr>
            <a:r>
              <a:rPr lang="en"/>
              <a:t>Financial </a:t>
            </a:r>
            <a:r>
              <a:rPr lang="en"/>
              <a:t>conversations (budget and potential expenses)</a:t>
            </a:r>
            <a:endParaRPr/>
          </a:p>
          <a:p>
            <a:pPr indent="-317500" lvl="1" marL="914400" rtl="0" algn="l">
              <a:spcBef>
                <a:spcPts val="0"/>
              </a:spcBef>
              <a:spcAft>
                <a:spcPts val="0"/>
              </a:spcAft>
              <a:buSzPts val="1400"/>
              <a:buAutoNum type="alphaLcPeriod"/>
            </a:pPr>
            <a:r>
              <a:rPr lang="en"/>
              <a:t>Casting recommendations </a:t>
            </a:r>
            <a:endParaRPr/>
          </a:p>
          <a:p>
            <a:pPr indent="-317500" lvl="1" marL="914400" rtl="0" algn="l">
              <a:spcBef>
                <a:spcPts val="0"/>
              </a:spcBef>
              <a:spcAft>
                <a:spcPts val="0"/>
              </a:spcAft>
              <a:buSzPts val="1400"/>
              <a:buAutoNum type="alphaLcPeriod"/>
            </a:pPr>
            <a:r>
              <a:rPr lang="en"/>
              <a:t>Director </a:t>
            </a:r>
            <a:r>
              <a:rPr lang="en"/>
              <a:t>recommendations</a:t>
            </a:r>
            <a:endParaRPr/>
          </a:p>
          <a:p>
            <a:pPr indent="-317500" lvl="1" marL="914400" rtl="0" algn="l">
              <a:spcBef>
                <a:spcPts val="0"/>
              </a:spcBef>
              <a:spcAft>
                <a:spcPts val="0"/>
              </a:spcAft>
              <a:buSzPts val="1400"/>
              <a:buAutoNum type="alphaLcPeriod"/>
            </a:pPr>
            <a:r>
              <a:rPr lang="en"/>
              <a:t>Box office release locations (foreign vs domestic)</a:t>
            </a:r>
            <a:endParaRPr/>
          </a:p>
          <a:p>
            <a:pPr indent="-317500" lvl="1" marL="914400" rtl="0" algn="l">
              <a:spcBef>
                <a:spcPts val="0"/>
              </a:spcBef>
              <a:spcAft>
                <a:spcPts val="0"/>
              </a:spcAft>
              <a:buSzPts val="1400"/>
              <a:buAutoNum type="alphaLcPeriod"/>
            </a:pPr>
            <a:r>
              <a:rPr lang="en"/>
              <a:t>Projecting earnings</a:t>
            </a:r>
            <a:endParaRPr/>
          </a:p>
          <a:p>
            <a:pPr indent="-317500" lvl="1" marL="914400" rtl="0" algn="l">
              <a:spcBef>
                <a:spcPts val="0"/>
              </a:spcBef>
              <a:spcAft>
                <a:spcPts val="0"/>
              </a:spcAft>
              <a:buSzPts val="1400"/>
              <a:buAutoNum type="alphaLcPeriod"/>
            </a:pPr>
            <a:r>
              <a:rPr lang="en"/>
              <a:t>See next for preview for Relationship Between Movie Runtime to Gross Earning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311700" y="445025"/>
            <a:ext cx="8520601" cy="412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With Microsoft as a leader within the technology space, the organization would like to embark in a new venture--this time into the big screen. This project focuses on gathering pertinent data to create an analysis on which direction the tech giant should focus on for their first major film.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90250" y="526350"/>
            <a:ext cx="7715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Christian Corrales</a:t>
            </a:r>
            <a:endParaRPr b="1" sz="2000"/>
          </a:p>
          <a:p>
            <a:pPr indent="0" lvl="0" marL="0" rtl="0" algn="l">
              <a:spcBef>
                <a:spcPts val="0"/>
              </a:spcBef>
              <a:spcAft>
                <a:spcPts val="0"/>
              </a:spcAft>
              <a:buNone/>
            </a:pPr>
            <a:r>
              <a:rPr b="1" lang="en" sz="2000"/>
              <a:t>Ijeoma Akamnoun</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GitHub: https://github.com/ccorrales1228/Phase_1_Project</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Business Problem</a:t>
            </a:r>
            <a:endParaRPr sz="2600"/>
          </a:p>
          <a:p>
            <a:pPr indent="-393700" lvl="0" marL="457200" rtl="0" algn="l">
              <a:spcBef>
                <a:spcPts val="0"/>
              </a:spcBef>
              <a:spcAft>
                <a:spcPts val="0"/>
              </a:spcAft>
              <a:buSzPts val="2600"/>
              <a:buChar char="●"/>
            </a:pPr>
            <a:r>
              <a:rPr lang="en" sz="2600"/>
              <a:t>Data</a:t>
            </a:r>
            <a:endParaRPr sz="2600"/>
          </a:p>
          <a:p>
            <a:pPr indent="-393700" lvl="0" marL="457200" rtl="0" algn="l">
              <a:spcBef>
                <a:spcPts val="0"/>
              </a:spcBef>
              <a:spcAft>
                <a:spcPts val="0"/>
              </a:spcAft>
              <a:buSzPts val="2600"/>
              <a:buChar char="●"/>
            </a:pPr>
            <a:r>
              <a:rPr lang="en" sz="2600"/>
              <a:t>Methods</a:t>
            </a:r>
            <a:endParaRPr sz="2600"/>
          </a:p>
          <a:p>
            <a:pPr indent="-393700" lvl="0" marL="457200" rtl="0" algn="l">
              <a:spcBef>
                <a:spcPts val="0"/>
              </a:spcBef>
              <a:spcAft>
                <a:spcPts val="0"/>
              </a:spcAft>
              <a:buSzPts val="2600"/>
              <a:buChar char="●"/>
            </a:pPr>
            <a:r>
              <a:rPr lang="en" sz="2600"/>
              <a:t>Results</a:t>
            </a:r>
            <a:endParaRPr sz="2600"/>
          </a:p>
          <a:p>
            <a:pPr indent="-393700" lvl="0" marL="457200" rtl="0" algn="l">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It’s not about reinventing the wheel, but who can we model to replicate success in the first production.</a:t>
            </a:r>
            <a:endParaRPr/>
          </a:p>
          <a:p>
            <a:pPr indent="-342900" lvl="0" marL="457200" rtl="0" algn="l">
              <a:spcBef>
                <a:spcPts val="0"/>
              </a:spcBef>
              <a:spcAft>
                <a:spcPts val="0"/>
              </a:spcAft>
              <a:buSzPts val="1800"/>
              <a:buAutoNum type="arabicPeriod"/>
            </a:pPr>
            <a:r>
              <a:rPr lang="en"/>
              <a:t>Are online movie database ratings relevant to potential gross earning success.</a:t>
            </a:r>
            <a:endParaRPr/>
          </a:p>
          <a:p>
            <a:pPr indent="-342900" lvl="0" marL="457200" rtl="0" algn="l">
              <a:spcBef>
                <a:spcPts val="0"/>
              </a:spcBef>
              <a:spcAft>
                <a:spcPts val="0"/>
              </a:spcAft>
              <a:buSzPts val="1800"/>
              <a:buAutoNum type="arabicPeriod"/>
            </a:pPr>
            <a:r>
              <a:rPr lang="en"/>
              <a:t>What direction should the movie studio take to replicate a profitable lifetime gross earning success.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4" name="Google Shape;84;p17"/>
          <p:cNvSpPr txBox="1"/>
          <p:nvPr>
            <p:ph idx="1" type="body"/>
          </p:nvPr>
        </p:nvSpPr>
        <p:spPr>
          <a:xfrm>
            <a:off x="311700" y="1152475"/>
            <a:ext cx="8520600" cy="3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a:t>
            </a:r>
            <a:endParaRPr/>
          </a:p>
          <a:p>
            <a:pPr indent="-342900" lvl="0" marL="457200" rtl="0" algn="l">
              <a:spcBef>
                <a:spcPts val="1600"/>
              </a:spcBef>
              <a:spcAft>
                <a:spcPts val="0"/>
              </a:spcAft>
              <a:buSzPts val="1800"/>
              <a:buChar char="●"/>
            </a:pPr>
            <a:r>
              <a:rPr lang="en"/>
              <a:t>The Movie DB, we attempted to to do an API call, which was successful. This API was our </a:t>
            </a:r>
            <a:r>
              <a:rPr lang="en"/>
              <a:t>initial</a:t>
            </a:r>
            <a:r>
              <a:rPr lang="en"/>
              <a:t> dataset, however we decided to move towards a different direction. </a:t>
            </a:r>
            <a:endParaRPr/>
          </a:p>
          <a:p>
            <a:pPr indent="0" lvl="0" marL="0" rtl="0" algn="l">
              <a:spcBef>
                <a:spcPts val="1600"/>
              </a:spcBef>
              <a:spcAft>
                <a:spcPts val="0"/>
              </a:spcAft>
              <a:buNone/>
            </a:pPr>
            <a:r>
              <a:rPr lang="en"/>
              <a:t>Web Scraping</a:t>
            </a:r>
            <a:r>
              <a:rPr lang="en"/>
              <a:t> </a:t>
            </a:r>
            <a:endParaRPr/>
          </a:p>
          <a:p>
            <a:pPr indent="-342900" lvl="0" marL="457200" rtl="0" algn="l">
              <a:spcBef>
                <a:spcPts val="1600"/>
              </a:spcBef>
              <a:spcAft>
                <a:spcPts val="0"/>
              </a:spcAft>
              <a:buSzPts val="1800"/>
              <a:buChar char="●"/>
            </a:pPr>
            <a:r>
              <a:rPr lang="en"/>
              <a:t>IMDB’s Top 1000 movie list the following </a:t>
            </a:r>
            <a:r>
              <a:rPr lang="en"/>
              <a:t>characteristics</a:t>
            </a:r>
            <a:r>
              <a:rPr lang="en"/>
              <a:t> were used: </a:t>
            </a:r>
            <a:r>
              <a:rPr b="1" lang="en"/>
              <a:t>movie, year, time_minute, genre, imdb_rating, metascore, vote, and gross_earning</a:t>
            </a:r>
            <a:r>
              <a:rPr lang="en"/>
              <a:t>.</a:t>
            </a:r>
            <a:endParaRPr/>
          </a:p>
          <a:p>
            <a:pPr indent="-342900" lvl="0" marL="457200" rtl="0" algn="l">
              <a:spcBef>
                <a:spcPts val="0"/>
              </a:spcBef>
              <a:spcAft>
                <a:spcPts val="0"/>
              </a:spcAft>
              <a:buSzPts val="1800"/>
              <a:buChar char="●"/>
            </a:pPr>
            <a:r>
              <a:rPr lang="en"/>
              <a:t>Box Office Mojo Lifetime High Gross Earning Movie list of characteristics: </a:t>
            </a:r>
            <a:r>
              <a:rPr b="1" lang="en"/>
              <a:t>worldwide, domestic, and foreign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Finding the most successful movies from a global and domestic </a:t>
            </a:r>
            <a:r>
              <a:rPr lang="en"/>
              <a:t>perspective.</a:t>
            </a:r>
            <a:endParaRPr/>
          </a:p>
          <a:p>
            <a:pPr indent="-342900" lvl="0" marL="457200" rtl="0" algn="l">
              <a:spcBef>
                <a:spcPts val="0"/>
              </a:spcBef>
              <a:spcAft>
                <a:spcPts val="0"/>
              </a:spcAft>
              <a:buSzPts val="1800"/>
              <a:buChar char="●"/>
            </a:pPr>
            <a:r>
              <a:rPr lang="en"/>
              <a:t>Finding the features of the top worldwide grossing movie and creating a dataframe that shows similar character attributes.</a:t>
            </a:r>
            <a:endParaRPr/>
          </a:p>
          <a:p>
            <a:pPr indent="-342900" lvl="0" marL="457200" rtl="0" algn="l">
              <a:spcBef>
                <a:spcPts val="0"/>
              </a:spcBef>
              <a:spcAft>
                <a:spcPts val="0"/>
              </a:spcAft>
              <a:buSzPts val="1800"/>
              <a:buChar char="●"/>
            </a:pPr>
            <a:r>
              <a:rPr lang="en"/>
              <a:t>Finding relationships based on character attributes.</a:t>
            </a:r>
            <a:endParaRPr/>
          </a:p>
          <a:p>
            <a:pPr indent="-342900" lvl="0" marL="457200" rtl="0" algn="l">
              <a:spcBef>
                <a:spcPts val="0"/>
              </a:spcBef>
              <a:spcAft>
                <a:spcPts val="0"/>
              </a:spcAft>
              <a:buSzPts val="1800"/>
              <a:buChar char="●"/>
            </a:pPr>
            <a:r>
              <a:rPr lang="en"/>
              <a:t>Coming up with inferences based on </a:t>
            </a:r>
            <a:r>
              <a:rPr lang="en"/>
              <a:t>visualizations</a:t>
            </a:r>
            <a:r>
              <a:rPr lang="en"/>
              <a:t> and select attributes within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Office Mojo</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311700" y="1152475"/>
            <a:ext cx="8520600" cy="349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Office Mojo</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311698" y="1152475"/>
            <a:ext cx="630952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IMDB Analysis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311700" y="1152477"/>
            <a:ext cx="8520600" cy="35464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