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Proxima Nova" panose="02000506030000020004"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63"/>
  </p:normalViewPr>
  <p:slideViewPr>
    <p:cSldViewPr snapToGrid="0">
      <p:cViewPr varScale="1">
        <p:scale>
          <a:sx n="150" d="100"/>
          <a:sy n="150" d="100"/>
        </p:scale>
        <p:origin x="968"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a29d1ee669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a29d1ee669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29d1ee669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29d1ee66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a29d1ee669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a29d1ee669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a29d1ee669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a29d1ee669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a29d1ee669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a29d1ee669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a29d1ee669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a29d1ee66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a29d1ee669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a29d1ee669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8a55b5f358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8a55b5f358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a29d1ee669_1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a29d1ee669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a29d1ee669_1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a29d1ee669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8a55b5f358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8a55b5f358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8a55b5f358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8a55b5f358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8a55b5f358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8a55b5f35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8a55b5f358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8a55b5f35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8a55b5f358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8a55b5f358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8a55b5f358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8a55b5f358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8a55b5f358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8a55b5f358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a29d1ee669_1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a29d1ee669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a29d1ee669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a29d1ee669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Movie Analysis</a:t>
            </a:r>
            <a:endParaRPr/>
          </a:p>
        </p:txBody>
      </p:sp>
      <p:sp>
        <p:nvSpPr>
          <p:cNvPr id="60" name="Google Shape;60;p13"/>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Phase 1 Project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IMDB Analysis</a:t>
            </a:r>
            <a:endParaRPr/>
          </a:p>
        </p:txBody>
      </p:sp>
      <p:sp>
        <p:nvSpPr>
          <p:cNvPr id="117" name="Google Shape;117;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18" name="Google Shape;118;p22"/>
          <p:cNvPicPr preferRelativeResize="0"/>
          <p:nvPr/>
        </p:nvPicPr>
        <p:blipFill>
          <a:blip r:embed="rId3">
            <a:alphaModFix/>
          </a:blip>
          <a:stretch>
            <a:fillRect/>
          </a:stretch>
        </p:blipFill>
        <p:spPr>
          <a:xfrm>
            <a:off x="311688" y="976438"/>
            <a:ext cx="8867775" cy="4048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IMDB Analysis</a:t>
            </a:r>
            <a:endParaRPr/>
          </a:p>
        </p:txBody>
      </p:sp>
      <p:sp>
        <p:nvSpPr>
          <p:cNvPr id="124" name="Google Shape;124;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25" name="Google Shape;125;p23"/>
          <p:cNvPicPr preferRelativeResize="0"/>
          <p:nvPr/>
        </p:nvPicPr>
        <p:blipFill>
          <a:blip r:embed="rId3">
            <a:alphaModFix/>
          </a:blip>
          <a:stretch>
            <a:fillRect/>
          </a:stretch>
        </p:blipFill>
        <p:spPr>
          <a:xfrm>
            <a:off x="311700" y="1017725"/>
            <a:ext cx="8631149" cy="3629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ideal Movie</a:t>
            </a:r>
            <a:endParaRPr/>
          </a:p>
        </p:txBody>
      </p:sp>
      <p:sp>
        <p:nvSpPr>
          <p:cNvPr id="131" name="Google Shape;131;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32" name="Google Shape;132;p24"/>
          <p:cNvPicPr preferRelativeResize="0"/>
          <p:nvPr/>
        </p:nvPicPr>
        <p:blipFill>
          <a:blip r:embed="rId3">
            <a:alphaModFix/>
          </a:blip>
          <a:stretch>
            <a:fillRect/>
          </a:stretch>
        </p:blipFill>
        <p:spPr>
          <a:xfrm>
            <a:off x="269825" y="1152462"/>
            <a:ext cx="8520601" cy="1378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38" name="Google Shape;138;p25"/>
          <p:cNvPicPr preferRelativeResize="0"/>
          <p:nvPr/>
        </p:nvPicPr>
        <p:blipFill>
          <a:blip r:embed="rId3">
            <a:alphaModFix/>
          </a:blip>
          <a:stretch>
            <a:fillRect/>
          </a:stretch>
        </p:blipFill>
        <p:spPr>
          <a:xfrm>
            <a:off x="359125" y="67050"/>
            <a:ext cx="8520600" cy="48946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45" name="Google Shape;145;p26"/>
          <p:cNvPicPr preferRelativeResize="0"/>
          <p:nvPr/>
        </p:nvPicPr>
        <p:blipFill>
          <a:blip r:embed="rId3">
            <a:alphaModFix/>
          </a:blip>
          <a:stretch>
            <a:fillRect/>
          </a:stretch>
        </p:blipFill>
        <p:spPr>
          <a:xfrm>
            <a:off x="311700" y="445025"/>
            <a:ext cx="8520600" cy="4367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52" name="Google Shape;152;p27"/>
          <p:cNvPicPr preferRelativeResize="0"/>
          <p:nvPr/>
        </p:nvPicPr>
        <p:blipFill>
          <a:blip r:embed="rId3">
            <a:alphaModFix/>
          </a:blip>
          <a:stretch>
            <a:fillRect/>
          </a:stretch>
        </p:blipFill>
        <p:spPr>
          <a:xfrm>
            <a:off x="186148" y="-124425"/>
            <a:ext cx="8646149" cy="51434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59" name="Google Shape;159;p28"/>
          <p:cNvPicPr preferRelativeResize="0"/>
          <p:nvPr/>
        </p:nvPicPr>
        <p:blipFill>
          <a:blip r:embed="rId3">
            <a:alphaModFix/>
          </a:blip>
          <a:stretch>
            <a:fillRect/>
          </a:stretch>
        </p:blipFill>
        <p:spPr>
          <a:xfrm>
            <a:off x="0" y="0"/>
            <a:ext cx="9143999" cy="4985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Conclusions</a:t>
            </a:r>
            <a:endParaRPr/>
          </a:p>
        </p:txBody>
      </p:sp>
      <p:sp>
        <p:nvSpPr>
          <p:cNvPr id="165" name="Google Shape;165;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a:t>Who can we mimic? </a:t>
            </a:r>
            <a:endParaRPr/>
          </a:p>
          <a:p>
            <a:pPr marL="914400" lvl="1" indent="-317500" algn="l" rtl="0">
              <a:spcBef>
                <a:spcPts val="0"/>
              </a:spcBef>
              <a:spcAft>
                <a:spcPts val="0"/>
              </a:spcAft>
              <a:buSzPts val="1400"/>
              <a:buAutoNum type="alphaLcPeriod"/>
            </a:pPr>
            <a:r>
              <a:rPr lang="en"/>
              <a:t>Modeling the success of </a:t>
            </a:r>
            <a:r>
              <a:rPr lang="en" b="1"/>
              <a:t>Avengers: Endgame</a:t>
            </a:r>
            <a:r>
              <a:rPr lang="en"/>
              <a:t> would be the the most ideal route in in terms of box office success and rating.</a:t>
            </a:r>
            <a:endParaRPr/>
          </a:p>
          <a:p>
            <a:pPr marL="457200" lvl="0" indent="-342900" algn="l" rtl="0">
              <a:spcBef>
                <a:spcPts val="0"/>
              </a:spcBef>
              <a:spcAft>
                <a:spcPts val="0"/>
              </a:spcAft>
              <a:buSzPts val="1800"/>
              <a:buAutoNum type="arabicPeriod"/>
            </a:pPr>
            <a:r>
              <a:rPr lang="en"/>
              <a:t>What about the ratings?</a:t>
            </a:r>
            <a:endParaRPr/>
          </a:p>
          <a:p>
            <a:pPr marL="914400" lvl="1" indent="-317500" algn="l" rtl="0">
              <a:spcBef>
                <a:spcPts val="0"/>
              </a:spcBef>
              <a:spcAft>
                <a:spcPts val="0"/>
              </a:spcAft>
              <a:buSzPts val="1400"/>
              <a:buAutoNum type="alphaLcPeriod"/>
            </a:pPr>
            <a:r>
              <a:rPr lang="en"/>
              <a:t>We did find that ratings to gross earning do share a relationship, but the number of votes do not necessarily contribute to a movies overall lifetime gross earnings</a:t>
            </a:r>
            <a:endParaRPr/>
          </a:p>
          <a:p>
            <a:pPr marL="457200" lvl="0" indent="-342900" algn="l" rtl="0">
              <a:spcBef>
                <a:spcPts val="0"/>
              </a:spcBef>
              <a:spcAft>
                <a:spcPts val="0"/>
              </a:spcAft>
              <a:buSzPts val="1800"/>
              <a:buAutoNum type="arabicPeriod"/>
            </a:pPr>
            <a:r>
              <a:rPr lang="en"/>
              <a:t>How are we going to mimic success.</a:t>
            </a:r>
            <a:endParaRPr/>
          </a:p>
          <a:p>
            <a:pPr marL="914400" lvl="1" indent="-317500" algn="l" rtl="0">
              <a:spcBef>
                <a:spcPts val="0"/>
              </a:spcBef>
              <a:spcAft>
                <a:spcPts val="0"/>
              </a:spcAft>
              <a:buSzPts val="1400"/>
              <a:buAutoNum type="alphaLcPeriod"/>
            </a:pPr>
            <a:r>
              <a:rPr lang="en"/>
              <a:t>We found that a specific genres (Action and Adventure) are both profitable and popular, with an aim for an IMDB rating over 7.8</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Next Steps</a:t>
            </a:r>
            <a:endParaRPr/>
          </a:p>
        </p:txBody>
      </p:sp>
      <p:sp>
        <p:nvSpPr>
          <p:cNvPr id="171" name="Google Shape;171;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a:t>Further considerations in optimizing data and models.</a:t>
            </a:r>
            <a:endParaRPr/>
          </a:p>
          <a:p>
            <a:pPr marL="914400" lvl="1" indent="-317500" algn="l" rtl="0">
              <a:spcBef>
                <a:spcPts val="0"/>
              </a:spcBef>
              <a:spcAft>
                <a:spcPts val="0"/>
              </a:spcAft>
              <a:buSzPts val="1400"/>
              <a:buAutoNum type="alphaLcPeriod"/>
            </a:pPr>
            <a:r>
              <a:rPr lang="en"/>
              <a:t>Financial conversations (budget and potential expenses)</a:t>
            </a:r>
            <a:endParaRPr/>
          </a:p>
          <a:p>
            <a:pPr marL="914400" lvl="1" indent="-317500" algn="l" rtl="0">
              <a:spcBef>
                <a:spcPts val="0"/>
              </a:spcBef>
              <a:spcAft>
                <a:spcPts val="0"/>
              </a:spcAft>
              <a:buSzPts val="1400"/>
              <a:buAutoNum type="alphaLcPeriod"/>
            </a:pPr>
            <a:r>
              <a:rPr lang="en"/>
              <a:t>Casting recommendations </a:t>
            </a:r>
            <a:endParaRPr/>
          </a:p>
          <a:p>
            <a:pPr marL="914400" lvl="1" indent="-317500" algn="l" rtl="0">
              <a:spcBef>
                <a:spcPts val="0"/>
              </a:spcBef>
              <a:spcAft>
                <a:spcPts val="0"/>
              </a:spcAft>
              <a:buSzPts val="1400"/>
              <a:buAutoNum type="alphaLcPeriod"/>
            </a:pPr>
            <a:r>
              <a:rPr lang="en"/>
              <a:t>Director recommendations</a:t>
            </a:r>
            <a:endParaRPr/>
          </a:p>
          <a:p>
            <a:pPr marL="914400" lvl="1" indent="-317500" algn="l" rtl="0">
              <a:spcBef>
                <a:spcPts val="0"/>
              </a:spcBef>
              <a:spcAft>
                <a:spcPts val="0"/>
              </a:spcAft>
              <a:buSzPts val="1400"/>
              <a:buAutoNum type="alphaLcPeriod"/>
            </a:pPr>
            <a:r>
              <a:rPr lang="en"/>
              <a:t>Box office release locations (foreign vs domestic)</a:t>
            </a:r>
            <a:endParaRPr/>
          </a:p>
          <a:p>
            <a:pPr marL="914400" lvl="1" indent="-317500" algn="l" rtl="0">
              <a:spcBef>
                <a:spcPts val="0"/>
              </a:spcBef>
              <a:spcAft>
                <a:spcPts val="0"/>
              </a:spcAft>
              <a:buSzPts val="1400"/>
              <a:buAutoNum type="alphaLcPeriod"/>
            </a:pPr>
            <a:r>
              <a:rPr lang="en"/>
              <a:t>Projecting earnings</a:t>
            </a:r>
            <a:endParaRPr/>
          </a:p>
          <a:p>
            <a:pPr marL="914400" lvl="1" indent="-317500" algn="l" rtl="0">
              <a:spcBef>
                <a:spcPts val="0"/>
              </a:spcBef>
              <a:spcAft>
                <a:spcPts val="0"/>
              </a:spcAft>
              <a:buSzPts val="1400"/>
              <a:buAutoNum type="alphaLcPeriod"/>
            </a:pPr>
            <a:r>
              <a:rPr lang="en"/>
              <a:t>See next for preview for Relationship Between Movie Runtime to Gross Earning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78" name="Google Shape;178;p31"/>
          <p:cNvPicPr preferRelativeResize="0"/>
          <p:nvPr/>
        </p:nvPicPr>
        <p:blipFill>
          <a:blip r:embed="rId3">
            <a:alphaModFix/>
          </a:blip>
          <a:stretch>
            <a:fillRect/>
          </a:stretch>
        </p:blipFill>
        <p:spPr>
          <a:xfrm>
            <a:off x="311700" y="445025"/>
            <a:ext cx="8520601" cy="4123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a:t>
            </a:r>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rial"/>
                <a:ea typeface="Arial"/>
                <a:cs typeface="Arial"/>
                <a:sym typeface="Arial"/>
              </a:rPr>
              <a:t>With Microsoft as a leader within the technology space, the organization would like to embark in a new venture--this time into the big screen. This project focuses on gathering pertinent data to create an analysis on which direction the tech giant should focus on for their first major film. </a:t>
            </a:r>
            <a:endParaRPr>
              <a:latin typeface="Arial"/>
              <a:ea typeface="Arial"/>
              <a:cs typeface="Arial"/>
              <a:sym typeface="Arial"/>
            </a:endParaRPr>
          </a:p>
          <a:p>
            <a:pPr marL="0" lvl="0" indent="0" algn="l" rtl="0">
              <a:spcBef>
                <a:spcPts val="0"/>
              </a:spcBef>
              <a:spcAft>
                <a:spcPts val="0"/>
              </a:spcAft>
              <a:buNone/>
            </a:pPr>
            <a:endParaRPr>
              <a:latin typeface="Arial"/>
              <a:ea typeface="Arial"/>
              <a:cs typeface="Arial"/>
              <a:sym typeface="Arial"/>
            </a:endParaRPr>
          </a:p>
          <a:p>
            <a:pPr marL="0" lvl="0" indent="0" algn="l" rtl="0">
              <a:spcBef>
                <a:spcPts val="0"/>
              </a:spcBef>
              <a:spcAft>
                <a:spcPts val="16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2"/>
          <p:cNvSpPr txBox="1">
            <a:spLocks noGrp="1"/>
          </p:cNvSpPr>
          <p:nvPr>
            <p:ph type="title"/>
          </p:nvPr>
        </p:nvSpPr>
        <p:spPr>
          <a:xfrm>
            <a:off x="490250" y="526350"/>
            <a:ext cx="77154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Thank You!</a:t>
            </a:r>
            <a:endParaRPr dirty="0"/>
          </a:p>
          <a:p>
            <a:pPr marL="0" lvl="0" indent="0" algn="l" rtl="0">
              <a:spcBef>
                <a:spcPts val="0"/>
              </a:spcBef>
              <a:spcAft>
                <a:spcPts val="0"/>
              </a:spcAft>
              <a:buNone/>
            </a:pPr>
            <a:endParaRPr sz="2000" b="1" dirty="0"/>
          </a:p>
          <a:p>
            <a:pPr marL="0" lvl="0" indent="0" algn="l" rtl="0">
              <a:spcBef>
                <a:spcPts val="0"/>
              </a:spcBef>
              <a:spcAft>
                <a:spcPts val="0"/>
              </a:spcAft>
              <a:buNone/>
            </a:pPr>
            <a:r>
              <a:rPr lang="en" sz="2000" b="1" dirty="0"/>
              <a:t>Christian Corrales</a:t>
            </a:r>
            <a:endParaRPr sz="2000" b="1" dirty="0"/>
          </a:p>
          <a:p>
            <a:pPr marL="0" lvl="0" indent="0" algn="l" rtl="0">
              <a:spcBef>
                <a:spcPts val="0"/>
              </a:spcBef>
              <a:spcAft>
                <a:spcPts val="0"/>
              </a:spcAft>
              <a:buNone/>
            </a:pPr>
            <a:r>
              <a:rPr lang="en" sz="2000" b="1" dirty="0" err="1"/>
              <a:t>Ijeoma</a:t>
            </a:r>
            <a:r>
              <a:rPr lang="en" sz="2000" b="1" dirty="0"/>
              <a:t> </a:t>
            </a:r>
            <a:r>
              <a:rPr lang="en" sz="2000" b="1"/>
              <a:t>Akamnonu</a:t>
            </a:r>
            <a:endParaRPr sz="2000" b="1" dirty="0"/>
          </a:p>
          <a:p>
            <a:pPr marL="0" lvl="0" indent="0" algn="l" rtl="0">
              <a:spcBef>
                <a:spcPts val="0"/>
              </a:spcBef>
              <a:spcAft>
                <a:spcPts val="0"/>
              </a:spcAft>
              <a:buNone/>
            </a:pPr>
            <a:endParaRPr sz="2000" b="1" dirty="0"/>
          </a:p>
          <a:p>
            <a:pPr marL="0" lvl="0" indent="0" algn="l" rtl="0">
              <a:spcBef>
                <a:spcPts val="0"/>
              </a:spcBef>
              <a:spcAft>
                <a:spcPts val="0"/>
              </a:spcAft>
              <a:buNone/>
            </a:pPr>
            <a:r>
              <a:rPr lang="en" sz="2000" b="1" dirty="0"/>
              <a:t>GitHub: https://</a:t>
            </a:r>
            <a:r>
              <a:rPr lang="en" sz="2000" b="1" dirty="0" err="1"/>
              <a:t>github.com</a:t>
            </a:r>
            <a:r>
              <a:rPr lang="en" sz="2000" b="1" dirty="0"/>
              <a:t>/ccorrales1228/Phase_1_Project</a:t>
            </a:r>
            <a:endParaRPr sz="20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Outline</a:t>
            </a:r>
            <a:endParaRPr/>
          </a:p>
        </p:txBody>
      </p:sp>
      <p:sp>
        <p:nvSpPr>
          <p:cNvPr id="72" name="Google Shape;72;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93700" algn="l" rtl="0">
              <a:spcBef>
                <a:spcPts val="0"/>
              </a:spcBef>
              <a:spcAft>
                <a:spcPts val="0"/>
              </a:spcAft>
              <a:buSzPts val="2600"/>
              <a:buChar char="●"/>
            </a:pPr>
            <a:r>
              <a:rPr lang="en" sz="2600"/>
              <a:t>Business Problem</a:t>
            </a:r>
            <a:endParaRPr sz="2600"/>
          </a:p>
          <a:p>
            <a:pPr marL="457200" lvl="0" indent="-393700" algn="l" rtl="0">
              <a:spcBef>
                <a:spcPts val="0"/>
              </a:spcBef>
              <a:spcAft>
                <a:spcPts val="0"/>
              </a:spcAft>
              <a:buSzPts val="2600"/>
              <a:buChar char="●"/>
            </a:pPr>
            <a:r>
              <a:rPr lang="en" sz="2600"/>
              <a:t>Data</a:t>
            </a:r>
            <a:endParaRPr sz="2600"/>
          </a:p>
          <a:p>
            <a:pPr marL="457200" lvl="0" indent="-393700" algn="l" rtl="0">
              <a:spcBef>
                <a:spcPts val="0"/>
              </a:spcBef>
              <a:spcAft>
                <a:spcPts val="0"/>
              </a:spcAft>
              <a:buSzPts val="2600"/>
              <a:buChar char="●"/>
            </a:pPr>
            <a:r>
              <a:rPr lang="en" sz="2600"/>
              <a:t>Methods</a:t>
            </a:r>
            <a:endParaRPr sz="2600"/>
          </a:p>
          <a:p>
            <a:pPr marL="457200" lvl="0" indent="-393700" algn="l" rtl="0">
              <a:spcBef>
                <a:spcPts val="0"/>
              </a:spcBef>
              <a:spcAft>
                <a:spcPts val="0"/>
              </a:spcAft>
              <a:buSzPts val="2600"/>
              <a:buChar char="●"/>
            </a:pPr>
            <a:r>
              <a:rPr lang="en" sz="2600"/>
              <a:t>Results</a:t>
            </a:r>
            <a:endParaRPr sz="2600"/>
          </a:p>
          <a:p>
            <a:pPr marL="457200" lvl="0" indent="-393700" algn="l" rtl="0">
              <a:spcBef>
                <a:spcPts val="0"/>
              </a:spcBef>
              <a:spcAft>
                <a:spcPts val="0"/>
              </a:spcAft>
              <a:buSzPts val="2600"/>
              <a:buChar char="●"/>
            </a:pPr>
            <a:r>
              <a:rPr lang="en" sz="2600"/>
              <a:t>Conclusions</a:t>
            </a:r>
            <a:endParaRPr sz="2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Business Problem</a:t>
            </a:r>
            <a:endParaRPr/>
          </a:p>
        </p:txBody>
      </p:sp>
      <p:sp>
        <p:nvSpPr>
          <p:cNvPr id="78" name="Google Shape;78;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a:t>It’s not about reinventing the wheel, but who can we model to replicate success in the first production.</a:t>
            </a:r>
            <a:endParaRPr/>
          </a:p>
          <a:p>
            <a:pPr marL="457200" lvl="0" indent="-342900" algn="l" rtl="0">
              <a:spcBef>
                <a:spcPts val="0"/>
              </a:spcBef>
              <a:spcAft>
                <a:spcPts val="0"/>
              </a:spcAft>
              <a:buSzPts val="1800"/>
              <a:buAutoNum type="arabicPeriod"/>
            </a:pPr>
            <a:r>
              <a:rPr lang="en"/>
              <a:t>Are online movie database ratings relevant to potential gross earning success.</a:t>
            </a:r>
            <a:endParaRPr/>
          </a:p>
          <a:p>
            <a:pPr marL="457200" lvl="0" indent="-342900" algn="l" rtl="0">
              <a:spcBef>
                <a:spcPts val="0"/>
              </a:spcBef>
              <a:spcAft>
                <a:spcPts val="0"/>
              </a:spcAft>
              <a:buSzPts val="1800"/>
              <a:buAutoNum type="arabicPeriod"/>
            </a:pPr>
            <a:r>
              <a:rPr lang="en"/>
              <a:t>What direction should the movie studio take to replicate a profitable lifetime gross earning success.</a:t>
            </a:r>
            <a:endParaRPr/>
          </a:p>
          <a:p>
            <a:pPr marL="0" lvl="0" indent="0" algn="l" rtl="0">
              <a:spcBef>
                <a:spcPts val="16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a:t>
            </a:r>
            <a:endParaRPr/>
          </a:p>
        </p:txBody>
      </p:sp>
      <p:sp>
        <p:nvSpPr>
          <p:cNvPr id="84" name="Google Shape;84;p17"/>
          <p:cNvSpPr txBox="1">
            <a:spLocks noGrp="1"/>
          </p:cNvSpPr>
          <p:nvPr>
            <p:ph type="body" idx="1"/>
          </p:nvPr>
        </p:nvSpPr>
        <p:spPr>
          <a:xfrm>
            <a:off x="311700" y="1152475"/>
            <a:ext cx="8520600" cy="371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API</a:t>
            </a:r>
            <a:endParaRPr/>
          </a:p>
          <a:p>
            <a:pPr marL="457200" lvl="0" indent="-342900" algn="l" rtl="0">
              <a:spcBef>
                <a:spcPts val="1600"/>
              </a:spcBef>
              <a:spcAft>
                <a:spcPts val="0"/>
              </a:spcAft>
              <a:buSzPts val="1800"/>
              <a:buChar char="●"/>
            </a:pPr>
            <a:r>
              <a:rPr lang="en"/>
              <a:t>The Movie DB, we attempted to to do an API call, which was successful. This API was our initial dataset, however we decided to move towards a different direction. </a:t>
            </a:r>
            <a:endParaRPr/>
          </a:p>
          <a:p>
            <a:pPr marL="0" lvl="0" indent="0" algn="l" rtl="0">
              <a:spcBef>
                <a:spcPts val="1600"/>
              </a:spcBef>
              <a:spcAft>
                <a:spcPts val="0"/>
              </a:spcAft>
              <a:buNone/>
            </a:pPr>
            <a:r>
              <a:rPr lang="en"/>
              <a:t>Web Scraping </a:t>
            </a:r>
            <a:endParaRPr/>
          </a:p>
          <a:p>
            <a:pPr marL="457200" lvl="0" indent="-342900" algn="l" rtl="0">
              <a:spcBef>
                <a:spcPts val="1600"/>
              </a:spcBef>
              <a:spcAft>
                <a:spcPts val="0"/>
              </a:spcAft>
              <a:buSzPts val="1800"/>
              <a:buChar char="●"/>
            </a:pPr>
            <a:r>
              <a:rPr lang="en"/>
              <a:t>IMDB’s Top 1000 movie list the following characteristics were used: </a:t>
            </a:r>
            <a:r>
              <a:rPr lang="en" b="1"/>
              <a:t>movie, year, time_minute, genre, imdb_rating, metascore, vote, and gross_earning</a:t>
            </a:r>
            <a:r>
              <a:rPr lang="en"/>
              <a:t>.</a:t>
            </a:r>
            <a:endParaRPr/>
          </a:p>
          <a:p>
            <a:pPr marL="457200" lvl="0" indent="-342900" algn="l" rtl="0">
              <a:spcBef>
                <a:spcPts val="0"/>
              </a:spcBef>
              <a:spcAft>
                <a:spcPts val="0"/>
              </a:spcAft>
              <a:buSzPts val="1800"/>
              <a:buChar char="●"/>
            </a:pPr>
            <a:r>
              <a:rPr lang="en"/>
              <a:t>Box Office Mojo Lifetime High Gross Earning Movie list of characteristics: </a:t>
            </a:r>
            <a:r>
              <a:rPr lang="en" b="1"/>
              <a:t>worldwide, domestic, and foreign </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Methods</a:t>
            </a:r>
            <a:endParaRPr/>
          </a:p>
        </p:txBody>
      </p:sp>
      <p:sp>
        <p:nvSpPr>
          <p:cNvPr id="90" name="Google Shape;90;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Finding the most successful movies from a global and domestic perspective.</a:t>
            </a:r>
            <a:endParaRPr/>
          </a:p>
          <a:p>
            <a:pPr marL="457200" lvl="0" indent="-342900" algn="l" rtl="0">
              <a:spcBef>
                <a:spcPts val="0"/>
              </a:spcBef>
              <a:spcAft>
                <a:spcPts val="0"/>
              </a:spcAft>
              <a:buSzPts val="1800"/>
              <a:buChar char="●"/>
            </a:pPr>
            <a:r>
              <a:rPr lang="en"/>
              <a:t>Finding the features of the top worldwide grossing movie and creating a dataframe that shows similar character attributes.</a:t>
            </a:r>
            <a:endParaRPr/>
          </a:p>
          <a:p>
            <a:pPr marL="457200" lvl="0" indent="-342900" algn="l" rtl="0">
              <a:spcBef>
                <a:spcPts val="0"/>
              </a:spcBef>
              <a:spcAft>
                <a:spcPts val="0"/>
              </a:spcAft>
              <a:buSzPts val="1800"/>
              <a:buChar char="●"/>
            </a:pPr>
            <a:r>
              <a:rPr lang="en"/>
              <a:t>Finding relationships based on character attributes.</a:t>
            </a:r>
            <a:endParaRPr/>
          </a:p>
          <a:p>
            <a:pPr marL="457200" lvl="0" indent="-342900" algn="l" rtl="0">
              <a:spcBef>
                <a:spcPts val="0"/>
              </a:spcBef>
              <a:spcAft>
                <a:spcPts val="0"/>
              </a:spcAft>
              <a:buSzPts val="1800"/>
              <a:buChar char="●"/>
            </a:pPr>
            <a:r>
              <a:rPr lang="en"/>
              <a:t>Coming up with inferences based on visualizations and select attributes within the data.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Box Office Mojo</a:t>
            </a:r>
            <a:endParaRPr/>
          </a:p>
        </p:txBody>
      </p:sp>
      <p:sp>
        <p:nvSpPr>
          <p:cNvPr id="96" name="Google Shape;96;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97" name="Google Shape;97;p19"/>
          <p:cNvPicPr preferRelativeResize="0"/>
          <p:nvPr/>
        </p:nvPicPr>
        <p:blipFill>
          <a:blip r:embed="rId3">
            <a:alphaModFix/>
          </a:blip>
          <a:stretch>
            <a:fillRect/>
          </a:stretch>
        </p:blipFill>
        <p:spPr>
          <a:xfrm>
            <a:off x="311700" y="1152475"/>
            <a:ext cx="8520600" cy="3490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Box Office Mojo</a:t>
            </a:r>
            <a:endParaRPr/>
          </a:p>
        </p:txBody>
      </p:sp>
      <p:sp>
        <p:nvSpPr>
          <p:cNvPr id="103" name="Google Shape;103;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04" name="Google Shape;104;p20"/>
          <p:cNvPicPr preferRelativeResize="0"/>
          <p:nvPr/>
        </p:nvPicPr>
        <p:blipFill>
          <a:blip r:embed="rId3">
            <a:alphaModFix/>
          </a:blip>
          <a:stretch>
            <a:fillRect/>
          </a:stretch>
        </p:blipFill>
        <p:spPr>
          <a:xfrm>
            <a:off x="311698" y="1152475"/>
            <a:ext cx="6309525" cy="3416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IMDB Analysis</a:t>
            </a:r>
            <a:endParaRPr/>
          </a:p>
        </p:txBody>
      </p:sp>
      <p:sp>
        <p:nvSpPr>
          <p:cNvPr id="110" name="Google Shape;110;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11" name="Google Shape;111;p21"/>
          <p:cNvPicPr preferRelativeResize="0"/>
          <p:nvPr/>
        </p:nvPicPr>
        <p:blipFill>
          <a:blip r:embed="rId3">
            <a:alphaModFix/>
          </a:blip>
          <a:stretch>
            <a:fillRect/>
          </a:stretch>
        </p:blipFill>
        <p:spPr>
          <a:xfrm>
            <a:off x="311700" y="1152477"/>
            <a:ext cx="8520600" cy="3546473"/>
          </a:xfrm>
          <a:prstGeom prst="rect">
            <a:avLst/>
          </a:prstGeom>
          <a:noFill/>
          <a:ln>
            <a:noFill/>
          </a:ln>
        </p:spPr>
      </p:pic>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440</Words>
  <Application>Microsoft Macintosh PowerPoint</Application>
  <PresentationFormat>On-screen Show (16:9)</PresentationFormat>
  <Paragraphs>52</Paragraphs>
  <Slides>20</Slides>
  <Notes>20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Proxima Nova</vt:lpstr>
      <vt:lpstr>Spearmint</vt:lpstr>
      <vt:lpstr>Movie Analysis</vt:lpstr>
      <vt:lpstr>Summary</vt:lpstr>
      <vt:lpstr>Outline</vt:lpstr>
      <vt:lpstr>Business Problem</vt:lpstr>
      <vt:lpstr>Data</vt:lpstr>
      <vt:lpstr>Methods</vt:lpstr>
      <vt:lpstr>Box Office Mojo</vt:lpstr>
      <vt:lpstr>Box Office Mojo</vt:lpstr>
      <vt:lpstr>IMDB Analysis</vt:lpstr>
      <vt:lpstr>IMDB Analysis</vt:lpstr>
      <vt:lpstr>IMDB Analysis</vt:lpstr>
      <vt:lpstr>The ideal Movie</vt:lpstr>
      <vt:lpstr>PowerPoint Presentation</vt:lpstr>
      <vt:lpstr>PowerPoint Presentation</vt:lpstr>
      <vt:lpstr>PowerPoint Presentation</vt:lpstr>
      <vt:lpstr>PowerPoint Presentation</vt:lpstr>
      <vt:lpstr>Conclusions</vt:lpstr>
      <vt:lpstr>Next Steps</vt:lpstr>
      <vt:lpstr>PowerPoint Presentation</vt:lpstr>
      <vt:lpstr>Thank You!  Christian Corrales Ijeoma Akamnonu  GitHub: https://github.com/ccorrales1228/Phase_1_Project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Analysis</dc:title>
  <cp:lastModifiedBy>Christian Corrales</cp:lastModifiedBy>
  <cp:revision>1</cp:revision>
  <dcterms:modified xsi:type="dcterms:W3CDTF">2020-11-13T13:04:40Z</dcterms:modified>
</cp:coreProperties>
</file>