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8" r:id="rId1"/>
  </p:sldMasterIdLst>
  <p:notesMasterIdLst>
    <p:notesMasterId r:id="rId18"/>
  </p:notesMasterIdLst>
  <p:sldIdLst>
    <p:sldId id="256" r:id="rId2"/>
    <p:sldId id="257" r:id="rId3"/>
    <p:sldId id="258" r:id="rId4"/>
    <p:sldId id="259" r:id="rId5"/>
    <p:sldId id="260" r:id="rId6"/>
    <p:sldId id="261" r:id="rId7"/>
    <p:sldId id="262" r:id="rId8"/>
    <p:sldId id="267" r:id="rId9"/>
    <p:sldId id="268" r:id="rId10"/>
    <p:sldId id="269" r:id="rId11"/>
    <p:sldId id="270" r:id="rId12"/>
    <p:sldId id="271" r:id="rId13"/>
    <p:sldId id="272" r:id="rId14"/>
    <p:sldId id="273" r:id="rId15"/>
    <p:sldId id="274" r:id="rId16"/>
    <p:sldId id="275" r:id="rId17"/>
  </p:sldIdLst>
  <p:sldSz cx="9144000" cy="5143500" type="screen16x9"/>
  <p:notesSz cx="6858000" cy="9144000"/>
  <p:embeddedFontLst>
    <p:embeddedFont>
      <p:font typeface="Corbel" panose="020B0503020204020204" pitchFamily="34" charset="0"/>
      <p:regular r:id="rId19"/>
      <p:bold r:id="rId20"/>
      <p:italic r:id="rId21"/>
      <p:boldItalic r:id="rId22"/>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63"/>
  </p:normalViewPr>
  <p:slideViewPr>
    <p:cSldViewPr snapToGrid="0">
      <p:cViewPr>
        <p:scale>
          <a:sx n="85" d="100"/>
          <a:sy n="85" d="100"/>
        </p:scale>
        <p:origin x="44" y="9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a29d1ee669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a29d1ee669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a29d1ee669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a29d1ee669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a29d1ee669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a29d1ee669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8a55b5f358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8a55b5f358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a29d1ee669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a29d1ee669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a29d1ee669_1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a29d1ee669_1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8a55b5f358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8a55b5f358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8a55b5f358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8a55b5f358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8a55b5f358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8a55b5f358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8a55b5f358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8a55b5f358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8a55b5f358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8a55b5f358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8a55b5f358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8a55b5f358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8a55b5f358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8a55b5f358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a29d1ee669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a29d1ee669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a29d1ee669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a29d1ee669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57350" y="3348021"/>
            <a:ext cx="6858000" cy="1231118"/>
          </a:xfrm>
        </p:spPr>
        <p:txBody>
          <a:bodyPr wrap="none" anchor="t">
            <a:normAutofit/>
          </a:bodyPr>
          <a:lstStyle>
            <a:lvl1pPr algn="r">
              <a:defRPr sz="7200" b="0" spc="-225">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1657349" y="2770782"/>
            <a:ext cx="6858000" cy="565519"/>
          </a:xfrm>
        </p:spPr>
        <p:txBody>
          <a:bodyPr anchor="b">
            <a:normAutofit/>
          </a:bodyPr>
          <a:lstStyle>
            <a:lvl1pPr marL="0" indent="0" algn="r">
              <a:buNone/>
              <a:defRPr sz="24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E63DB9A8-F0FD-4B53-9FE2-6F69EBD90813}" type="datetimeFigureOut">
              <a:rPr lang="en-US" smtClean="0"/>
              <a:t>11/13/2020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669973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275370"/>
            <a:ext cx="7886700" cy="614516"/>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29841" y="740569"/>
            <a:ext cx="7886700" cy="253480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3889887"/>
            <a:ext cx="7885509" cy="511854"/>
          </a:xfrm>
        </p:spPr>
        <p:txBody>
          <a:bodyPr/>
          <a:lstStyle>
            <a:lvl1pPr marL="0" indent="0">
              <a:buNone/>
              <a:defRPr sz="12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E63DB9A8-F0FD-4B53-9FE2-6F69EBD90813}" type="datetimeFigureOut">
              <a:rPr lang="en-US" smtClean="0"/>
              <a:t>11/13/2020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6127511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2650758"/>
          </a:xfrm>
        </p:spPr>
        <p:txBody>
          <a:bodyPr anchor="ctr"/>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29841" y="3367049"/>
            <a:ext cx="7885509" cy="1126370"/>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E63DB9A8-F0FD-4B53-9FE2-6F69EBD90813}" type="datetimeFigureOut">
              <a:rPr lang="en-US" smtClean="0"/>
              <a:t>11/13/2020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4642461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273844"/>
            <a:ext cx="6977064" cy="2244678"/>
          </a:xfrm>
        </p:spPr>
        <p:txBody>
          <a:bodyPr anchor="ctr"/>
          <a:lstStyle>
            <a:lvl1pPr>
              <a:defRPr sz="3300"/>
            </a:lvl1pPr>
          </a:lstStyle>
          <a:p>
            <a:r>
              <a:rPr lang="en-US"/>
              <a:t>Click to edit Master title style</a:t>
            </a:r>
            <a:endParaRPr lang="en-US" dirty="0"/>
          </a:p>
        </p:txBody>
      </p:sp>
      <p:sp>
        <p:nvSpPr>
          <p:cNvPr id="12" name="Text Placeholder 3"/>
          <p:cNvSpPr>
            <a:spLocks noGrp="1"/>
          </p:cNvSpPr>
          <p:nvPr>
            <p:ph type="body" sz="half" idx="13"/>
          </p:nvPr>
        </p:nvSpPr>
        <p:spPr>
          <a:xfrm>
            <a:off x="1290484" y="2524168"/>
            <a:ext cx="6564224" cy="411726"/>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4" name="Text Placeholder 3"/>
          <p:cNvSpPr>
            <a:spLocks noGrp="1"/>
          </p:cNvSpPr>
          <p:nvPr>
            <p:ph type="body" sz="half" idx="2"/>
          </p:nvPr>
        </p:nvSpPr>
        <p:spPr>
          <a:xfrm>
            <a:off x="628650" y="3376297"/>
            <a:ext cx="7884318" cy="1117122"/>
          </a:xfrm>
        </p:spPr>
        <p:txBody>
          <a:bodyPr anchor="ct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E63DB9A8-F0FD-4B53-9FE2-6F69EBD90813}" type="datetimeFigureOut">
              <a:rPr lang="en-US" smtClean="0"/>
              <a:t>11/13/2020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9" name="TextBox 8"/>
          <p:cNvSpPr txBox="1"/>
          <p:nvPr/>
        </p:nvSpPr>
        <p:spPr>
          <a:xfrm>
            <a:off x="833283" y="59011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0" name="TextBox 9"/>
          <p:cNvSpPr txBox="1"/>
          <p:nvPr/>
        </p:nvSpPr>
        <p:spPr>
          <a:xfrm>
            <a:off x="7828359" y="205740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320118328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29841" y="1745226"/>
            <a:ext cx="7886700" cy="1883876"/>
          </a:xfrm>
        </p:spPr>
        <p:txBody>
          <a:bodyPr anchor="b">
            <a:normAutofit/>
          </a:bodyPr>
          <a:lstStyle>
            <a:lvl1pPr>
              <a:defRPr sz="4050"/>
            </a:lvl1pPr>
          </a:lstStyle>
          <a:p>
            <a:r>
              <a:rPr lang="en-US"/>
              <a:t>Click to edit Master title style</a:t>
            </a:r>
            <a:endParaRPr lang="en-US" dirty="0"/>
          </a:p>
        </p:txBody>
      </p:sp>
      <p:sp>
        <p:nvSpPr>
          <p:cNvPr id="4" name="Text Placeholder 3"/>
          <p:cNvSpPr>
            <a:spLocks noGrp="1"/>
          </p:cNvSpPr>
          <p:nvPr>
            <p:ph type="body" sz="half" idx="2"/>
          </p:nvPr>
        </p:nvSpPr>
        <p:spPr>
          <a:xfrm>
            <a:off x="629841" y="3637936"/>
            <a:ext cx="7885509" cy="855483"/>
          </a:xfrm>
        </p:spPr>
        <p:txBody>
          <a:bodyPr anchor="t"/>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E63DB9A8-F0FD-4B53-9FE2-6F69EBD90813}" type="datetimeFigureOut">
              <a:rPr lang="en-US" smtClean="0"/>
              <a:t>11/13/2020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1066566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28650" y="273844"/>
            <a:ext cx="7886700" cy="994172"/>
          </a:xfrm>
        </p:spPr>
        <p:txBody>
          <a:bodyPr/>
          <a:lstStyle/>
          <a:p>
            <a:r>
              <a:rPr lang="en-US"/>
              <a:t>Click to edit Master title style</a:t>
            </a:r>
            <a:endParaRPr lang="en-US" dirty="0"/>
          </a:p>
        </p:txBody>
      </p:sp>
      <p:sp>
        <p:nvSpPr>
          <p:cNvPr id="7" name="Text Placeholder 2"/>
          <p:cNvSpPr>
            <a:spLocks noGrp="1"/>
          </p:cNvSpPr>
          <p:nvPr>
            <p:ph type="body" idx="1"/>
          </p:nvPr>
        </p:nvSpPr>
        <p:spPr>
          <a:xfrm>
            <a:off x="1002961" y="1414462"/>
            <a:ext cx="2210150" cy="432197"/>
          </a:xfrm>
        </p:spPr>
        <p:txBody>
          <a:bodyPr anchor="b">
            <a:noAutofit/>
          </a:bodyPr>
          <a:lstStyle>
            <a:lvl1pPr marL="0" indent="0">
              <a:buNone/>
              <a:defRPr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8" name="Text Placeholder 3"/>
          <p:cNvSpPr>
            <a:spLocks noGrp="1"/>
          </p:cNvSpPr>
          <p:nvPr>
            <p:ph type="body" sz="half" idx="15"/>
          </p:nvPr>
        </p:nvSpPr>
        <p:spPr>
          <a:xfrm>
            <a:off x="1017598" y="1928812"/>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9" name="Text Placeholder 4"/>
          <p:cNvSpPr>
            <a:spLocks noGrp="1"/>
          </p:cNvSpPr>
          <p:nvPr>
            <p:ph type="body" sz="quarter" idx="3"/>
          </p:nvPr>
        </p:nvSpPr>
        <p:spPr>
          <a:xfrm>
            <a:off x="3440996" y="1414462"/>
            <a:ext cx="2202181" cy="432197"/>
          </a:xfrm>
        </p:spPr>
        <p:txBody>
          <a:bodyPr vert="horz" lIns="91440" tIns="45720" rIns="91440" bIns="45720" rtlCol="0" anchor="b">
            <a:noAutofit/>
          </a:bodyPr>
          <a:lstStyle>
            <a:lvl1pPr>
              <a:buNone/>
              <a:defRPr lang="en-US"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0" name="Text Placeholder 3"/>
          <p:cNvSpPr>
            <a:spLocks noGrp="1"/>
          </p:cNvSpPr>
          <p:nvPr>
            <p:ph type="body" sz="half" idx="16"/>
          </p:nvPr>
        </p:nvSpPr>
        <p:spPr>
          <a:xfrm>
            <a:off x="3433081" y="1928812"/>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11" name="Text Placeholder 4"/>
          <p:cNvSpPr>
            <a:spLocks noGrp="1"/>
          </p:cNvSpPr>
          <p:nvPr>
            <p:ph type="body" sz="quarter" idx="13"/>
          </p:nvPr>
        </p:nvSpPr>
        <p:spPr>
          <a:xfrm>
            <a:off x="5871777" y="1414462"/>
            <a:ext cx="2199085" cy="432197"/>
          </a:xfrm>
        </p:spPr>
        <p:txBody>
          <a:bodyPr vert="horz" lIns="91440" tIns="45720" rIns="91440" bIns="45720" rtlCol="0" anchor="b">
            <a:noAutofit/>
          </a:bodyPr>
          <a:lstStyle>
            <a:lvl1pPr>
              <a:buNone/>
              <a:defRPr lang="en-US" sz="18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2" name="Text Placeholder 3"/>
          <p:cNvSpPr>
            <a:spLocks noGrp="1"/>
          </p:cNvSpPr>
          <p:nvPr>
            <p:ph type="body" sz="half" idx="17"/>
          </p:nvPr>
        </p:nvSpPr>
        <p:spPr>
          <a:xfrm>
            <a:off x="5871777" y="1928812"/>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3" name="Date Placeholder 2"/>
          <p:cNvSpPr>
            <a:spLocks noGrp="1"/>
          </p:cNvSpPr>
          <p:nvPr>
            <p:ph type="dt" sz="half" idx="10"/>
          </p:nvPr>
        </p:nvSpPr>
        <p:spPr/>
        <p:txBody>
          <a:bodyPr/>
          <a:lstStyle/>
          <a:p>
            <a:fld id="{E63DB9A8-F0FD-4B53-9FE2-6F69EBD90813}" type="datetimeFigureOut">
              <a:rPr lang="en-US" smtClean="0"/>
              <a:t>11/13/2020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1326994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28650" y="273844"/>
            <a:ext cx="7886700" cy="99417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99064" y="3223127"/>
            <a:ext cx="2205038" cy="432197"/>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20" name="Picture Placeholder 2"/>
          <p:cNvSpPr>
            <a:spLocks noGrp="1" noChangeAspect="1"/>
          </p:cNvSpPr>
          <p:nvPr>
            <p:ph type="pic" idx="15"/>
          </p:nvPr>
        </p:nvSpPr>
        <p:spPr>
          <a:xfrm>
            <a:off x="999064" y="1692266"/>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999064" y="3655324"/>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22" name="Text Placeholder 4"/>
          <p:cNvSpPr>
            <a:spLocks noGrp="1"/>
          </p:cNvSpPr>
          <p:nvPr>
            <p:ph type="body" sz="quarter" idx="3"/>
          </p:nvPr>
        </p:nvSpPr>
        <p:spPr>
          <a:xfrm>
            <a:off x="3426748" y="3223127"/>
            <a:ext cx="2197894" cy="432197"/>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23" name="Picture Placeholder 2"/>
          <p:cNvSpPr>
            <a:spLocks noGrp="1" noChangeAspect="1"/>
          </p:cNvSpPr>
          <p:nvPr>
            <p:ph type="pic" idx="21"/>
          </p:nvPr>
        </p:nvSpPr>
        <p:spPr>
          <a:xfrm>
            <a:off x="3426747" y="1692266"/>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3425733" y="3655323"/>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25" name="Text Placeholder 4"/>
          <p:cNvSpPr>
            <a:spLocks noGrp="1"/>
          </p:cNvSpPr>
          <p:nvPr>
            <p:ph type="body" sz="quarter" idx="13"/>
          </p:nvPr>
        </p:nvSpPr>
        <p:spPr>
          <a:xfrm>
            <a:off x="5853242" y="3223127"/>
            <a:ext cx="2199085" cy="432197"/>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26" name="Picture Placeholder 2"/>
          <p:cNvSpPr>
            <a:spLocks noGrp="1" noChangeAspect="1"/>
          </p:cNvSpPr>
          <p:nvPr>
            <p:ph type="pic" idx="22"/>
          </p:nvPr>
        </p:nvSpPr>
        <p:spPr>
          <a:xfrm>
            <a:off x="5853241" y="1692266"/>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5853148" y="3655322"/>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3" name="Date Placeholder 2"/>
          <p:cNvSpPr>
            <a:spLocks noGrp="1"/>
          </p:cNvSpPr>
          <p:nvPr>
            <p:ph type="dt" sz="half" idx="10"/>
          </p:nvPr>
        </p:nvSpPr>
        <p:spPr/>
        <p:txBody>
          <a:bodyPr/>
          <a:lstStyle/>
          <a:p>
            <a:fld id="{E63DB9A8-F0FD-4B53-9FE2-6F69EBD90813}" type="datetimeFigureOut">
              <a:rPr lang="en-US" smtClean="0"/>
              <a:t>11/13/2020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4778542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3DB9A8-F0FD-4B53-9FE2-6F69EBD90813}" type="datetimeFigureOut">
              <a:rPr lang="en-US" smtClean="0"/>
              <a:t>11/13/2020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44706535"/>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3DB9A8-F0FD-4B53-9FE2-6F69EBD90813}" type="datetimeFigureOut">
              <a:rPr lang="en-US" smtClean="0"/>
              <a:t>11/13/2020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83367240"/>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8"/>
        <p:cNvGrpSpPr/>
        <p:nvPr/>
      </p:nvGrpSpPr>
      <p:grpSpPr>
        <a:xfrm>
          <a:off x="0" y="0"/>
          <a:ext cx="0" cy="0"/>
          <a:chOff x="0" y="0"/>
          <a:chExt cx="0" cy="0"/>
        </a:xfrm>
      </p:grpSpPr>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6988276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579349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3DB9A8-F0FD-4B53-9FE2-6F69EBD90813}" type="datetimeFigureOut">
              <a:rPr lang="en-US" smtClean="0"/>
              <a:t>11/13/2020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5912388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640899" y="3348021"/>
            <a:ext cx="6858000" cy="1231118"/>
          </a:xfrm>
        </p:spPr>
        <p:txBody>
          <a:bodyPr wrap="none" anchor="t">
            <a:normAutofit/>
          </a:bodyPr>
          <a:lstStyle>
            <a:lvl1pPr algn="l">
              <a:defRPr sz="7200" b="0" spc="-225">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640899" y="2770256"/>
            <a:ext cx="6858000" cy="565519"/>
          </a:xfrm>
        </p:spPr>
        <p:txBody>
          <a:bodyPr anchor="b">
            <a:normAutofit/>
          </a:bodyPr>
          <a:lstStyle>
            <a:lvl1pPr marL="0" indent="0" algn="l">
              <a:buNone/>
              <a:defRPr sz="24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63DB9A8-F0FD-4B53-9FE2-6F69EBD90813}" type="datetimeFigureOut">
              <a:rPr lang="en-US" smtClean="0"/>
              <a:t>11/13/2020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1055674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40000" y="1369219"/>
            <a:ext cx="3768912"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39880" y="1369219"/>
            <a:ext cx="377547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3DB9A8-F0FD-4B53-9FE2-6F69EBD90813}" type="datetimeFigureOut">
              <a:rPr lang="en-US" smtClean="0"/>
              <a:t>11/13/2020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4229625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40000" y="1260872"/>
            <a:ext cx="3768912" cy="617934"/>
          </a:xfrm>
        </p:spPr>
        <p:txBody>
          <a:bodyPr anchor="b"/>
          <a:lstStyle>
            <a:lvl1pPr marL="0" indent="0">
              <a:buNone/>
              <a:defRPr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840000" y="1878806"/>
            <a:ext cx="3768912"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39880" y="1260872"/>
            <a:ext cx="3776661" cy="617934"/>
          </a:xfrm>
        </p:spPr>
        <p:txBody>
          <a:bodyPr vert="horz" lIns="91440" tIns="45720" rIns="91440" bIns="45720" rtlCol="0" anchor="b">
            <a:normAutofit/>
          </a:bodyPr>
          <a:lstStyle>
            <a:lvl1pPr>
              <a:buNone/>
              <a:defRPr lang="en-US"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6" name="Content Placeholder 5"/>
          <p:cNvSpPr>
            <a:spLocks noGrp="1"/>
          </p:cNvSpPr>
          <p:nvPr>
            <p:ph sz="quarter" idx="4"/>
          </p:nvPr>
        </p:nvSpPr>
        <p:spPr>
          <a:xfrm>
            <a:off x="4739880" y="1878806"/>
            <a:ext cx="377666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3DB9A8-F0FD-4B53-9FE2-6F69EBD90813}" type="datetimeFigureOut">
              <a:rPr lang="en-US" smtClean="0"/>
              <a:t>11/13/2020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6964278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63DB9A8-F0FD-4B53-9FE2-6F69EBD90813}" type="datetimeFigureOut">
              <a:rPr lang="en-US" smtClean="0"/>
              <a:t>11/13/2020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7290112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3DB9A8-F0FD-4B53-9FE2-6F69EBD90813}" type="datetimeFigureOut">
              <a:rPr lang="en-US" smtClean="0"/>
              <a:t>11/13/2020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30868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0000" y="1543050"/>
            <a:ext cx="2739019" cy="2858691"/>
          </a:xfrm>
        </p:spPr>
        <p:txBody>
          <a:bodyPr/>
          <a:lstStyle>
            <a:lvl1pPr marL="0" indent="0">
              <a:buNone/>
              <a:defRPr sz="12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E63DB9A8-F0FD-4B53-9FE2-6F69EBD90813}" type="datetimeFigureOut">
              <a:rPr lang="en-US" smtClean="0"/>
              <a:t>11/13/2020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9241686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40000" y="1543050"/>
            <a:ext cx="2739019" cy="2858691"/>
          </a:xfrm>
        </p:spPr>
        <p:txBody>
          <a:bodyPr/>
          <a:lstStyle>
            <a:lvl1pPr marL="0" indent="0">
              <a:buNone/>
              <a:defRPr sz="12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E63DB9A8-F0FD-4B53-9FE2-6F69EBD90813}" type="datetimeFigureOut">
              <a:rPr lang="en-US" smtClean="0"/>
              <a:t>11/13/2020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8918028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40000" y="1369219"/>
            <a:ext cx="7675350" cy="326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E63DB9A8-F0FD-4B53-9FE2-6F69EBD90813}" type="datetimeFigureOut">
              <a:rPr lang="en-US" smtClean="0"/>
              <a:t>11/13/2020</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73575757"/>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 id="2147483726" r:id="rId18"/>
    <p:sldLayoutId id="2147483727" r:id="rId19"/>
  </p:sldLayoutIdLst>
  <p:hf sldNum="0" hdr="0" ftr="0" dt="0"/>
  <p:txStyles>
    <p:titleStyle>
      <a:lvl1pPr algn="l" defTabSz="685800" rtl="0" eaLnBrk="1" latinLnBrk="0" hangingPunct="1">
        <a:lnSpc>
          <a:spcPct val="90000"/>
        </a:lnSpc>
        <a:spcBef>
          <a:spcPct val="0"/>
        </a:spcBef>
        <a:buNone/>
        <a:defRPr sz="405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8.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8.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8.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8.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8.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8.xml"/><Relationship Id="rId5" Type="http://schemas.openxmlformats.org/officeDocument/2006/relationships/image" Target="../media/image5.sv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8.xml"/><Relationship Id="rId5" Type="http://schemas.openxmlformats.org/officeDocument/2006/relationships/image" Target="../media/image7.sv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8.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extLst/>
          </a:blip>
          <a:srcRect/>
          <a:stretch>
            <a:fillRect/>
          </a:stretch>
        </a:blipFill>
        <a:effectLst/>
      </p:bgPr>
    </p:bg>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466344" y="2698909"/>
            <a:ext cx="4354830" cy="1880229"/>
          </a:xfrm>
          <a:prstGeom prst="rect">
            <a:avLst/>
          </a:prstGeom>
        </p:spPr>
        <p:txBody>
          <a:bodyPr spcFirstLastPara="1" wrap="square" lIns="91425" tIns="91425" rIns="91425" bIns="91425" anchorCtr="0">
            <a:normAutofit/>
          </a:bodyPr>
          <a:lstStyle/>
          <a:p>
            <a:pPr marL="0" lvl="0" indent="0" rtl="0">
              <a:spcBef>
                <a:spcPts val="0"/>
              </a:spcBef>
              <a:spcAft>
                <a:spcPts val="0"/>
              </a:spcAft>
              <a:buNone/>
            </a:pPr>
            <a:r>
              <a:rPr lang="en-US" sz="5400"/>
              <a:t>Movie Analysis</a:t>
            </a:r>
          </a:p>
        </p:txBody>
      </p:sp>
      <p:sp>
        <p:nvSpPr>
          <p:cNvPr id="60" name="Google Shape;60;p13"/>
          <p:cNvSpPr txBox="1">
            <a:spLocks noGrp="1"/>
          </p:cNvSpPr>
          <p:nvPr>
            <p:ph type="subTitle" idx="1"/>
          </p:nvPr>
        </p:nvSpPr>
        <p:spPr>
          <a:xfrm>
            <a:off x="466344" y="2133390"/>
            <a:ext cx="4354830" cy="565519"/>
          </a:xfrm>
          <a:prstGeom prst="rect">
            <a:avLst/>
          </a:prstGeom>
        </p:spPr>
        <p:txBody>
          <a:bodyPr spcFirstLastPara="1" lIns="91425" tIns="91425" rIns="91425" bIns="91425" anchorCtr="0">
            <a:normAutofit/>
          </a:bodyPr>
          <a:lstStyle/>
          <a:p>
            <a:pPr marL="0" lvl="0" indent="0" rtl="0">
              <a:spcBef>
                <a:spcPts val="0"/>
              </a:spcBef>
              <a:spcAft>
                <a:spcPts val="600"/>
              </a:spcAft>
              <a:buNone/>
            </a:pPr>
            <a:r>
              <a:rPr lang="en-US" sz="2100"/>
              <a:t>Phase 1 Project</a:t>
            </a:r>
          </a:p>
        </p:txBody>
      </p:sp>
      <p:pic>
        <p:nvPicPr>
          <p:cNvPr id="64" name="Graphic 63" descr="Clapper board">
            <a:extLst>
              <a:ext uri="{FF2B5EF4-FFF2-40B4-BE49-F238E27FC236}">
                <a16:creationId xmlns:a16="http://schemas.microsoft.com/office/drawing/2014/main" id="{00158689-5386-4D1E-B4F7-21F92ECBA12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84648" y="608202"/>
            <a:ext cx="3456432" cy="345643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extLst/>
          </a:blip>
          <a:srcRect/>
          <a:stretch>
            <a:fillRect/>
          </a:stretch>
        </a:blipFill>
        <a:effectLst/>
      </p:bgPr>
    </p:bg>
    <p:spTree>
      <p:nvGrpSpPr>
        <p:cNvPr id="1" name="Shape 142"/>
        <p:cNvGrpSpPr/>
        <p:nvPr/>
      </p:nvGrpSpPr>
      <p:grpSpPr>
        <a:xfrm>
          <a:off x="0" y="0"/>
          <a:ext cx="0" cy="0"/>
          <a:chOff x="0" y="0"/>
          <a:chExt cx="0" cy="0"/>
        </a:xfrm>
      </p:grpSpPr>
      <p:sp>
        <p:nvSpPr>
          <p:cNvPr id="147" name="Title 1">
            <a:extLst>
              <a:ext uri="{FF2B5EF4-FFF2-40B4-BE49-F238E27FC236}">
                <a16:creationId xmlns:a16="http://schemas.microsoft.com/office/drawing/2014/main" id="{96F4A75A-AE6E-48E5-8C9B-62D0A953E31B}"/>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258" y="1970843"/>
            <a:ext cx="4676361" cy="26940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endParaRPr lang="en-US" dirty="0">
              <a:effectLst>
                <a:outerShdw blurRad="469900" dist="342900" dir="5400000" sy="-20000" rotWithShape="0">
                  <a:schemeClr val="bg1"/>
                </a:outerShdw>
              </a:effectLst>
            </a:endParaRPr>
          </a:p>
        </p:txBody>
      </p:sp>
      <p:sp>
        <p:nvSpPr>
          <p:cNvPr id="148" name="Rounded Rectangle 18">
            <a:extLst>
              <a:ext uri="{FF2B5EF4-FFF2-40B4-BE49-F238E27FC236}">
                <a16:creationId xmlns:a16="http://schemas.microsoft.com/office/drawing/2014/main" id="{5FE0DFF3-0858-4641-9E40-6BE7ACCC4F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600" y="482600"/>
            <a:ext cx="8178802" cy="3844641"/>
          </a:xfrm>
          <a:prstGeom prst="roundRect">
            <a:avLst>
              <a:gd name="adj" fmla="val 2028"/>
            </a:avLst>
          </a:prstGeom>
          <a:solidFill>
            <a:schemeClr val="tx1"/>
          </a:solidFill>
          <a:ln>
            <a:solidFill>
              <a:schemeClr val="accent1">
                <a:shade val="50000"/>
              </a:schemeClr>
            </a:solidFill>
          </a:ln>
          <a:effectLst>
            <a:innerShdw blurRad="127000" dist="12700">
              <a:prstClr val="black"/>
            </a:innerShdw>
            <a:reflection blurRad="6350" stA="52000" endA="300" endPos="2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5" name="Google Shape;145;p26"/>
          <p:cNvPicPr preferRelativeResize="0"/>
          <p:nvPr/>
        </p:nvPicPr>
        <p:blipFill>
          <a:blip r:embed="rId4">
            <a:extLst/>
          </a:blip>
          <a:stretch>
            <a:fillRect/>
          </a:stretch>
        </p:blipFill>
        <p:spPr>
          <a:xfrm>
            <a:off x="1762858" y="718042"/>
            <a:ext cx="5608872" cy="3372001"/>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extLst/>
          </a:blip>
          <a:srcRect/>
          <a:stretch>
            <a:fillRect/>
          </a:stretch>
        </a:blipFill>
        <a:effectLst/>
      </p:bgPr>
    </p:bg>
    <p:spTree>
      <p:nvGrpSpPr>
        <p:cNvPr id="1" name="Shape 149"/>
        <p:cNvGrpSpPr/>
        <p:nvPr/>
      </p:nvGrpSpPr>
      <p:grpSpPr>
        <a:xfrm>
          <a:off x="0" y="0"/>
          <a:ext cx="0" cy="0"/>
          <a:chOff x="0" y="0"/>
          <a:chExt cx="0" cy="0"/>
        </a:xfrm>
      </p:grpSpPr>
      <p:sp>
        <p:nvSpPr>
          <p:cNvPr id="93" name="Title 1">
            <a:extLst>
              <a:ext uri="{FF2B5EF4-FFF2-40B4-BE49-F238E27FC236}">
                <a16:creationId xmlns:a16="http://schemas.microsoft.com/office/drawing/2014/main" id="{96F4A75A-AE6E-48E5-8C9B-62D0A953E31B}"/>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258" y="1970843"/>
            <a:ext cx="4676361" cy="26940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endParaRPr lang="en-US" dirty="0">
              <a:effectLst>
                <a:outerShdw blurRad="469900" dist="342900" dir="5400000" sy="-20000" rotWithShape="0">
                  <a:schemeClr val="bg1"/>
                </a:outerShdw>
              </a:effectLst>
            </a:endParaRPr>
          </a:p>
        </p:txBody>
      </p:sp>
      <p:sp>
        <p:nvSpPr>
          <p:cNvPr id="95" name="Rounded Rectangle 18">
            <a:extLst>
              <a:ext uri="{FF2B5EF4-FFF2-40B4-BE49-F238E27FC236}">
                <a16:creationId xmlns:a16="http://schemas.microsoft.com/office/drawing/2014/main" id="{5FE0DFF3-0858-4641-9E40-6BE7ACCC4F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600" y="482600"/>
            <a:ext cx="8178802" cy="3844641"/>
          </a:xfrm>
          <a:prstGeom prst="roundRect">
            <a:avLst>
              <a:gd name="adj" fmla="val 2028"/>
            </a:avLst>
          </a:prstGeom>
          <a:solidFill>
            <a:schemeClr val="tx1"/>
          </a:solidFill>
          <a:ln>
            <a:solidFill>
              <a:schemeClr val="accent1">
                <a:shade val="50000"/>
              </a:schemeClr>
            </a:solidFill>
          </a:ln>
          <a:effectLst>
            <a:innerShdw blurRad="127000" dist="12700">
              <a:prstClr val="black"/>
            </a:innerShdw>
            <a:reflection blurRad="6350" stA="52000" endA="300" endPos="2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2" name="Google Shape;152;p27"/>
          <p:cNvPicPr preferRelativeResize="0"/>
          <p:nvPr/>
        </p:nvPicPr>
        <p:blipFill>
          <a:blip r:embed="rId4">
            <a:extLst/>
          </a:blip>
          <a:stretch>
            <a:fillRect/>
          </a:stretch>
        </p:blipFill>
        <p:spPr>
          <a:xfrm>
            <a:off x="2623778" y="718042"/>
            <a:ext cx="3887033" cy="3372001"/>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extLst/>
          </a:blip>
          <a:srcRect/>
          <a:stretch>
            <a:fillRect/>
          </a:stretch>
        </a:blipFill>
        <a:effectLst/>
      </p:bgPr>
    </p:bg>
    <p:spTree>
      <p:nvGrpSpPr>
        <p:cNvPr id="1" name="Shape 156"/>
        <p:cNvGrpSpPr/>
        <p:nvPr/>
      </p:nvGrpSpPr>
      <p:grpSpPr>
        <a:xfrm>
          <a:off x="0" y="0"/>
          <a:ext cx="0" cy="0"/>
          <a:chOff x="0" y="0"/>
          <a:chExt cx="0" cy="0"/>
        </a:xfrm>
      </p:grpSpPr>
      <p:sp>
        <p:nvSpPr>
          <p:cNvPr id="100" name="Title 1">
            <a:extLst>
              <a:ext uri="{FF2B5EF4-FFF2-40B4-BE49-F238E27FC236}">
                <a16:creationId xmlns:a16="http://schemas.microsoft.com/office/drawing/2014/main" id="{96F4A75A-AE6E-48E5-8C9B-62D0A953E31B}"/>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258" y="1970843"/>
            <a:ext cx="4676361" cy="26940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endParaRPr lang="en-US" dirty="0">
              <a:effectLst>
                <a:outerShdw blurRad="469900" dist="342900" dir="5400000" sy="-20000" rotWithShape="0">
                  <a:schemeClr val="bg1"/>
                </a:outerShdw>
              </a:effectLst>
            </a:endParaRPr>
          </a:p>
        </p:txBody>
      </p:sp>
      <p:sp>
        <p:nvSpPr>
          <p:cNvPr id="102" name="Rounded Rectangle 18">
            <a:extLst>
              <a:ext uri="{FF2B5EF4-FFF2-40B4-BE49-F238E27FC236}">
                <a16:creationId xmlns:a16="http://schemas.microsoft.com/office/drawing/2014/main" id="{5FE0DFF3-0858-4641-9E40-6BE7ACCC4F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600" y="482600"/>
            <a:ext cx="8178802" cy="3844641"/>
          </a:xfrm>
          <a:prstGeom prst="roundRect">
            <a:avLst>
              <a:gd name="adj" fmla="val 2028"/>
            </a:avLst>
          </a:prstGeom>
          <a:solidFill>
            <a:schemeClr val="tx1"/>
          </a:solidFill>
          <a:ln>
            <a:solidFill>
              <a:schemeClr val="accent1">
                <a:shade val="50000"/>
              </a:schemeClr>
            </a:solidFill>
          </a:ln>
          <a:effectLst>
            <a:innerShdw blurRad="127000" dist="12700">
              <a:prstClr val="black"/>
            </a:innerShdw>
            <a:reflection blurRad="6350" stA="52000" endA="300" endPos="2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9" name="Google Shape;159;p28"/>
          <p:cNvPicPr preferRelativeResize="0"/>
          <p:nvPr/>
        </p:nvPicPr>
        <p:blipFill>
          <a:blip r:embed="rId4">
            <a:extLst/>
          </a:blip>
          <a:stretch>
            <a:fillRect/>
          </a:stretch>
        </p:blipFill>
        <p:spPr>
          <a:xfrm>
            <a:off x="2629363" y="718042"/>
            <a:ext cx="3875863" cy="3372001"/>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extLst/>
          </a:blip>
          <a:srcRect/>
          <a:stretch>
            <a:fillRect/>
          </a:stretch>
        </a:blipFill>
        <a:effectLst/>
      </p:bgPr>
    </p:bg>
    <p:spTree>
      <p:nvGrpSpPr>
        <p:cNvPr id="1" name="Shape 163"/>
        <p:cNvGrpSpPr/>
        <p:nvPr/>
      </p:nvGrpSpPr>
      <p:grpSpPr>
        <a:xfrm>
          <a:off x="0" y="0"/>
          <a:ext cx="0" cy="0"/>
          <a:chOff x="0" y="0"/>
          <a:chExt cx="0" cy="0"/>
        </a:xfrm>
      </p:grpSpPr>
      <p:sp useBgFill="1">
        <p:nvSpPr>
          <p:cNvPr id="106" name="Rectangle 105">
            <a:extLst>
              <a:ext uri="{FF2B5EF4-FFF2-40B4-BE49-F238E27FC236}">
                <a16:creationId xmlns:a16="http://schemas.microsoft.com/office/drawing/2014/main" id="{6B2275DD-736C-472F-9D1B-3BA6016BFD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64" name="Google Shape;164;p29"/>
          <p:cNvSpPr txBox="1">
            <a:spLocks noGrp="1"/>
          </p:cNvSpPr>
          <p:nvPr>
            <p:ph type="title"/>
          </p:nvPr>
        </p:nvSpPr>
        <p:spPr>
          <a:xfrm>
            <a:off x="628650" y="273843"/>
            <a:ext cx="5969000" cy="852828"/>
          </a:xfrm>
          <a:prstGeom prst="rect">
            <a:avLst/>
          </a:prstGeom>
        </p:spPr>
        <p:txBody>
          <a:bodyPr spcFirstLastPara="1" vert="horz" lIns="91440" tIns="45720" rIns="91440" bIns="45720" rtlCol="0" anchor="b" anchorCtr="0">
            <a:normAutofit/>
          </a:bodyPr>
          <a:lstStyle/>
          <a:p>
            <a:pPr marL="0" lvl="0" indent="0" defTabSz="914400">
              <a:spcBef>
                <a:spcPct val="0"/>
              </a:spcBef>
              <a:spcAft>
                <a:spcPts val="0"/>
              </a:spcAft>
            </a:pPr>
            <a:r>
              <a:rPr lang="en-US" sz="3300">
                <a:solidFill>
                  <a:schemeClr val="tx1">
                    <a:lumMod val="95000"/>
                  </a:schemeClr>
                </a:solidFill>
              </a:rPr>
              <a:t>Conclusions</a:t>
            </a:r>
          </a:p>
        </p:txBody>
      </p:sp>
      <p:sp>
        <p:nvSpPr>
          <p:cNvPr id="165" name="Google Shape;165;p29"/>
          <p:cNvSpPr txBox="1">
            <a:spLocks noGrp="1"/>
          </p:cNvSpPr>
          <p:nvPr>
            <p:ph type="body" idx="1"/>
          </p:nvPr>
        </p:nvSpPr>
        <p:spPr>
          <a:xfrm>
            <a:off x="628650" y="1369218"/>
            <a:ext cx="5969000" cy="3263504"/>
          </a:xfrm>
          <a:prstGeom prst="rect">
            <a:avLst/>
          </a:prstGeom>
        </p:spPr>
        <p:txBody>
          <a:bodyPr spcFirstLastPara="1" vert="horz" lIns="91440" tIns="45720" rIns="91440" bIns="45720" rtlCol="0" anchorCtr="0">
            <a:normAutofit/>
          </a:bodyPr>
          <a:lstStyle/>
          <a:p>
            <a:pPr marL="457200" lvl="0" indent="-228600" defTabSz="914400">
              <a:spcBef>
                <a:spcPts val="0"/>
              </a:spcBef>
              <a:spcAft>
                <a:spcPts val="600"/>
              </a:spcAft>
              <a:buSzPts val="1800"/>
              <a:buFont typeface="Arial" panose="020B0604020202020204" pitchFamily="34" charset="0"/>
              <a:buChar char="•"/>
            </a:pPr>
            <a:r>
              <a:rPr lang="en-US" sz="1500">
                <a:solidFill>
                  <a:schemeClr val="tx1">
                    <a:lumMod val="95000"/>
                  </a:schemeClr>
                </a:solidFill>
              </a:rPr>
              <a:t>Who can we mimic? </a:t>
            </a:r>
          </a:p>
          <a:p>
            <a:pPr marL="914400" lvl="1" indent="-228600" defTabSz="914400">
              <a:spcBef>
                <a:spcPts val="0"/>
              </a:spcBef>
              <a:spcAft>
                <a:spcPts val="600"/>
              </a:spcAft>
              <a:buSzPts val="1400"/>
              <a:buFont typeface="Arial" panose="020B0604020202020204" pitchFamily="34" charset="0"/>
              <a:buChar char="•"/>
            </a:pPr>
            <a:r>
              <a:rPr lang="en-US" sz="1500">
                <a:solidFill>
                  <a:schemeClr val="tx1">
                    <a:lumMod val="95000"/>
                  </a:schemeClr>
                </a:solidFill>
              </a:rPr>
              <a:t>Modeling the success of </a:t>
            </a:r>
            <a:r>
              <a:rPr lang="en-US" sz="1500" b="1">
                <a:solidFill>
                  <a:schemeClr val="tx1">
                    <a:lumMod val="95000"/>
                  </a:schemeClr>
                </a:solidFill>
              </a:rPr>
              <a:t>Avengers: Endgame</a:t>
            </a:r>
            <a:r>
              <a:rPr lang="en-US" sz="1500">
                <a:solidFill>
                  <a:schemeClr val="tx1">
                    <a:lumMod val="95000"/>
                  </a:schemeClr>
                </a:solidFill>
              </a:rPr>
              <a:t> would be the the most ideal route in in terms of box office success and rating.</a:t>
            </a:r>
          </a:p>
          <a:p>
            <a:pPr marL="457200" lvl="0" indent="-228600" defTabSz="914400">
              <a:spcBef>
                <a:spcPts val="0"/>
              </a:spcBef>
              <a:spcAft>
                <a:spcPts val="600"/>
              </a:spcAft>
              <a:buSzPts val="1800"/>
              <a:buFont typeface="Arial" panose="020B0604020202020204" pitchFamily="34" charset="0"/>
              <a:buChar char="•"/>
            </a:pPr>
            <a:r>
              <a:rPr lang="en-US" sz="1500">
                <a:solidFill>
                  <a:schemeClr val="tx1">
                    <a:lumMod val="95000"/>
                  </a:schemeClr>
                </a:solidFill>
              </a:rPr>
              <a:t>What about the ratings?</a:t>
            </a:r>
          </a:p>
          <a:p>
            <a:pPr marL="914400" lvl="1" indent="-228600" defTabSz="914400">
              <a:spcBef>
                <a:spcPts val="0"/>
              </a:spcBef>
              <a:spcAft>
                <a:spcPts val="600"/>
              </a:spcAft>
              <a:buSzPts val="1400"/>
              <a:buFont typeface="Arial" panose="020B0604020202020204" pitchFamily="34" charset="0"/>
              <a:buChar char="•"/>
            </a:pPr>
            <a:r>
              <a:rPr lang="en-US" sz="1500">
                <a:solidFill>
                  <a:schemeClr val="tx1">
                    <a:lumMod val="95000"/>
                  </a:schemeClr>
                </a:solidFill>
              </a:rPr>
              <a:t>We did find that ratings to gross earning do share a relationship, but the number of votes do not necessarily contribute to a movies overall lifetime gross earnings</a:t>
            </a:r>
          </a:p>
          <a:p>
            <a:pPr marL="457200" lvl="0" indent="-228600" defTabSz="914400">
              <a:spcBef>
                <a:spcPts val="0"/>
              </a:spcBef>
              <a:spcAft>
                <a:spcPts val="600"/>
              </a:spcAft>
              <a:buSzPts val="1800"/>
              <a:buFont typeface="Arial" panose="020B0604020202020204" pitchFamily="34" charset="0"/>
              <a:buChar char="•"/>
            </a:pPr>
            <a:r>
              <a:rPr lang="en-US" sz="1500">
                <a:solidFill>
                  <a:schemeClr val="tx1">
                    <a:lumMod val="95000"/>
                  </a:schemeClr>
                </a:solidFill>
              </a:rPr>
              <a:t>How are we going to mimic success.</a:t>
            </a:r>
          </a:p>
          <a:p>
            <a:pPr marL="914400" lvl="1" indent="-228600" defTabSz="914400">
              <a:spcBef>
                <a:spcPts val="0"/>
              </a:spcBef>
              <a:spcAft>
                <a:spcPts val="600"/>
              </a:spcAft>
              <a:buSzPts val="1400"/>
              <a:buFont typeface="Arial" panose="020B0604020202020204" pitchFamily="34" charset="0"/>
              <a:buChar char="•"/>
            </a:pPr>
            <a:r>
              <a:rPr lang="en-US" sz="1500">
                <a:solidFill>
                  <a:schemeClr val="tx1">
                    <a:lumMod val="95000"/>
                  </a:schemeClr>
                </a:solidFill>
              </a:rPr>
              <a:t>We found that a specific genres (Action and Adventure) are both profitable and popular, with an aim for an IMDB rating over 7.8</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extLst/>
          </a:blip>
          <a:srcRect/>
          <a:stretch>
            <a:fillRect/>
          </a:stretch>
        </a:blipFill>
        <a:effectLst/>
      </p:bgPr>
    </p:bg>
    <p:spTree>
      <p:nvGrpSpPr>
        <p:cNvPr id="1" name="Shape 169"/>
        <p:cNvGrpSpPr/>
        <p:nvPr/>
      </p:nvGrpSpPr>
      <p:grpSpPr>
        <a:xfrm>
          <a:off x="0" y="0"/>
          <a:ext cx="0" cy="0"/>
          <a:chOff x="0" y="0"/>
          <a:chExt cx="0" cy="0"/>
        </a:xfrm>
      </p:grpSpPr>
      <p:sp>
        <p:nvSpPr>
          <p:cNvPr id="170" name="Google Shape;170;p30"/>
          <p:cNvSpPr txBox="1">
            <a:spLocks noGrp="1"/>
          </p:cNvSpPr>
          <p:nvPr>
            <p:ph type="title"/>
          </p:nvPr>
        </p:nvSpPr>
        <p:spPr>
          <a:xfrm>
            <a:off x="628650" y="273843"/>
            <a:ext cx="7886700" cy="994173"/>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5400"/>
              <a:t>Next Steps</a:t>
            </a:r>
          </a:p>
        </p:txBody>
      </p:sp>
      <p:sp>
        <p:nvSpPr>
          <p:cNvPr id="171" name="Google Shape;171;p30"/>
          <p:cNvSpPr txBox="1">
            <a:spLocks noGrp="1"/>
          </p:cNvSpPr>
          <p:nvPr>
            <p:ph type="body" idx="1"/>
          </p:nvPr>
        </p:nvSpPr>
        <p:spPr>
          <a:xfrm>
            <a:off x="840000" y="1369218"/>
            <a:ext cx="4768864" cy="3263504"/>
          </a:xfrm>
          <a:prstGeom prst="rect">
            <a:avLst/>
          </a:prstGeom>
        </p:spPr>
        <p:txBody>
          <a:bodyPr spcFirstLastPara="1" vert="horz" lIns="91440" tIns="45720" rIns="91440" bIns="45720" rtlCol="0" anchorCtr="0">
            <a:normAutofit/>
          </a:bodyPr>
          <a:lstStyle/>
          <a:p>
            <a:pPr marL="457200" lvl="0" indent="-228600" defTabSz="914400">
              <a:spcBef>
                <a:spcPts val="0"/>
              </a:spcBef>
              <a:spcAft>
                <a:spcPts val="600"/>
              </a:spcAft>
              <a:buSzPts val="1800"/>
              <a:buFont typeface="Arial" panose="020B0604020202020204" pitchFamily="34" charset="0"/>
              <a:buChar char="•"/>
            </a:pPr>
            <a:r>
              <a:rPr lang="en-US" sz="1500">
                <a:gradFill>
                  <a:gsLst>
                    <a:gs pos="34000">
                      <a:schemeClr val="tx1">
                        <a:lumMod val="93000"/>
                      </a:schemeClr>
                    </a:gs>
                    <a:gs pos="0">
                      <a:schemeClr val="bg1">
                        <a:lumMod val="25000"/>
                        <a:lumOff val="75000"/>
                      </a:schemeClr>
                    </a:gs>
                    <a:gs pos="100000">
                      <a:schemeClr val="tx1"/>
                    </a:gs>
                  </a:gsLst>
                  <a:lin ang="4800000" scaled="0"/>
                </a:gradFill>
              </a:rPr>
              <a:t>Further considerations in optimizing data and models.</a:t>
            </a:r>
          </a:p>
          <a:p>
            <a:pPr marL="914400" lvl="1" indent="-228600" defTabSz="914400">
              <a:spcBef>
                <a:spcPts val="0"/>
              </a:spcBef>
              <a:spcAft>
                <a:spcPts val="600"/>
              </a:spcAft>
              <a:buSzPts val="1400"/>
              <a:buFont typeface="Arial" panose="020B0604020202020204" pitchFamily="34" charset="0"/>
              <a:buChar char="•"/>
            </a:pPr>
            <a:r>
              <a:rPr lang="en-US" sz="1500">
                <a:gradFill>
                  <a:gsLst>
                    <a:gs pos="34000">
                      <a:schemeClr val="tx1">
                        <a:lumMod val="93000"/>
                      </a:schemeClr>
                    </a:gs>
                    <a:gs pos="0">
                      <a:schemeClr val="bg1">
                        <a:lumMod val="25000"/>
                        <a:lumOff val="75000"/>
                      </a:schemeClr>
                    </a:gs>
                    <a:gs pos="100000">
                      <a:schemeClr val="tx1"/>
                    </a:gs>
                  </a:gsLst>
                  <a:lin ang="4800000" scaled="0"/>
                </a:gradFill>
              </a:rPr>
              <a:t>Financial conversations (budget and potential expenses)</a:t>
            </a:r>
          </a:p>
          <a:p>
            <a:pPr marL="914400" lvl="1" indent="-228600" defTabSz="914400">
              <a:spcBef>
                <a:spcPts val="0"/>
              </a:spcBef>
              <a:spcAft>
                <a:spcPts val="600"/>
              </a:spcAft>
              <a:buSzPts val="1400"/>
              <a:buFont typeface="Arial" panose="020B0604020202020204" pitchFamily="34" charset="0"/>
              <a:buChar char="•"/>
            </a:pPr>
            <a:r>
              <a:rPr lang="en-US" sz="1500">
                <a:gradFill>
                  <a:gsLst>
                    <a:gs pos="34000">
                      <a:schemeClr val="tx1">
                        <a:lumMod val="93000"/>
                      </a:schemeClr>
                    </a:gs>
                    <a:gs pos="0">
                      <a:schemeClr val="bg1">
                        <a:lumMod val="25000"/>
                        <a:lumOff val="75000"/>
                      </a:schemeClr>
                    </a:gs>
                    <a:gs pos="100000">
                      <a:schemeClr val="tx1"/>
                    </a:gs>
                  </a:gsLst>
                  <a:lin ang="4800000" scaled="0"/>
                </a:gradFill>
              </a:rPr>
              <a:t>Casting recommendations </a:t>
            </a:r>
          </a:p>
          <a:p>
            <a:pPr marL="914400" lvl="1" indent="-228600" defTabSz="914400">
              <a:spcBef>
                <a:spcPts val="0"/>
              </a:spcBef>
              <a:spcAft>
                <a:spcPts val="600"/>
              </a:spcAft>
              <a:buSzPts val="1400"/>
              <a:buFont typeface="Arial" panose="020B0604020202020204" pitchFamily="34" charset="0"/>
              <a:buChar char="•"/>
            </a:pPr>
            <a:r>
              <a:rPr lang="en-US" sz="1500">
                <a:gradFill>
                  <a:gsLst>
                    <a:gs pos="34000">
                      <a:schemeClr val="tx1">
                        <a:lumMod val="93000"/>
                      </a:schemeClr>
                    </a:gs>
                    <a:gs pos="0">
                      <a:schemeClr val="bg1">
                        <a:lumMod val="25000"/>
                        <a:lumOff val="75000"/>
                      </a:schemeClr>
                    </a:gs>
                    <a:gs pos="100000">
                      <a:schemeClr val="tx1"/>
                    </a:gs>
                  </a:gsLst>
                  <a:lin ang="4800000" scaled="0"/>
                </a:gradFill>
              </a:rPr>
              <a:t>Director recommendations</a:t>
            </a:r>
          </a:p>
          <a:p>
            <a:pPr marL="914400" lvl="1" indent="-228600" defTabSz="914400">
              <a:spcBef>
                <a:spcPts val="0"/>
              </a:spcBef>
              <a:spcAft>
                <a:spcPts val="600"/>
              </a:spcAft>
              <a:buSzPts val="1400"/>
              <a:buFont typeface="Arial" panose="020B0604020202020204" pitchFamily="34" charset="0"/>
              <a:buChar char="•"/>
            </a:pPr>
            <a:r>
              <a:rPr lang="en-US" sz="1500">
                <a:gradFill>
                  <a:gsLst>
                    <a:gs pos="34000">
                      <a:schemeClr val="tx1">
                        <a:lumMod val="93000"/>
                      </a:schemeClr>
                    </a:gs>
                    <a:gs pos="0">
                      <a:schemeClr val="bg1">
                        <a:lumMod val="25000"/>
                        <a:lumOff val="75000"/>
                      </a:schemeClr>
                    </a:gs>
                    <a:gs pos="100000">
                      <a:schemeClr val="tx1"/>
                    </a:gs>
                  </a:gsLst>
                  <a:lin ang="4800000" scaled="0"/>
                </a:gradFill>
              </a:rPr>
              <a:t>Box office release locations (foreign vs domestic)</a:t>
            </a:r>
          </a:p>
          <a:p>
            <a:pPr marL="914400" lvl="1" indent="-228600" defTabSz="914400">
              <a:spcBef>
                <a:spcPts val="0"/>
              </a:spcBef>
              <a:spcAft>
                <a:spcPts val="600"/>
              </a:spcAft>
              <a:buSzPts val="1400"/>
              <a:buFont typeface="Arial" panose="020B0604020202020204" pitchFamily="34" charset="0"/>
              <a:buChar char="•"/>
            </a:pPr>
            <a:r>
              <a:rPr lang="en-US" sz="1500">
                <a:gradFill>
                  <a:gsLst>
                    <a:gs pos="34000">
                      <a:schemeClr val="tx1">
                        <a:lumMod val="93000"/>
                      </a:schemeClr>
                    </a:gs>
                    <a:gs pos="0">
                      <a:schemeClr val="bg1">
                        <a:lumMod val="25000"/>
                        <a:lumOff val="75000"/>
                      </a:schemeClr>
                    </a:gs>
                    <a:gs pos="100000">
                      <a:schemeClr val="tx1"/>
                    </a:gs>
                  </a:gsLst>
                  <a:lin ang="4800000" scaled="0"/>
                </a:gradFill>
              </a:rPr>
              <a:t>Projecting earnings</a:t>
            </a:r>
          </a:p>
          <a:p>
            <a:pPr marL="914400" lvl="1" indent="-228600" defTabSz="914400">
              <a:spcBef>
                <a:spcPts val="0"/>
              </a:spcBef>
              <a:spcAft>
                <a:spcPts val="600"/>
              </a:spcAft>
              <a:buSzPts val="1400"/>
              <a:buFont typeface="Arial" panose="020B0604020202020204" pitchFamily="34" charset="0"/>
              <a:buChar char="•"/>
            </a:pPr>
            <a:r>
              <a:rPr lang="en-US" sz="1500">
                <a:gradFill>
                  <a:gsLst>
                    <a:gs pos="34000">
                      <a:schemeClr val="tx1">
                        <a:lumMod val="93000"/>
                      </a:schemeClr>
                    </a:gs>
                    <a:gs pos="0">
                      <a:schemeClr val="bg1">
                        <a:lumMod val="25000"/>
                        <a:lumOff val="75000"/>
                      </a:schemeClr>
                    </a:gs>
                    <a:gs pos="100000">
                      <a:schemeClr val="tx1"/>
                    </a:gs>
                  </a:gsLst>
                  <a:lin ang="4800000" scaled="0"/>
                </a:gradFill>
              </a:rPr>
              <a:t>See next for preview for Relationship Between Movie Runtime to Gross Earning</a:t>
            </a:r>
          </a:p>
        </p:txBody>
      </p:sp>
      <p:pic>
        <p:nvPicPr>
          <p:cNvPr id="5" name="Google Shape;104;p20">
            <a:extLst>
              <a:ext uri="{FF2B5EF4-FFF2-40B4-BE49-F238E27FC236}">
                <a16:creationId xmlns:a16="http://schemas.microsoft.com/office/drawing/2014/main" id="{16608307-078B-4D2F-956A-74BCC1DFE55B}"/>
              </a:ext>
            </a:extLst>
          </p:cNvPr>
          <p:cNvPicPr preferRelativeResize="0"/>
          <p:nvPr/>
        </p:nvPicPr>
        <p:blipFill>
          <a:blip r:embed="rId4">
            <a:extLst/>
          </a:blip>
          <a:stretch>
            <a:fillRect/>
          </a:stretch>
        </p:blipFill>
        <p:spPr>
          <a:xfrm>
            <a:off x="5942191" y="1443378"/>
            <a:ext cx="2516007" cy="1802098"/>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extLst/>
          </a:blip>
          <a:srcRect/>
          <a:stretch>
            <a:fillRect/>
          </a:stretch>
        </a:blipFill>
        <a:effectLst/>
      </p:bgPr>
    </p:bg>
    <p:spTree>
      <p:nvGrpSpPr>
        <p:cNvPr id="1" name="Shape 175"/>
        <p:cNvGrpSpPr/>
        <p:nvPr/>
      </p:nvGrpSpPr>
      <p:grpSpPr>
        <a:xfrm>
          <a:off x="0" y="0"/>
          <a:ext cx="0" cy="0"/>
          <a:chOff x="0" y="0"/>
          <a:chExt cx="0" cy="0"/>
        </a:xfrm>
      </p:grpSpPr>
      <p:pic>
        <p:nvPicPr>
          <p:cNvPr id="178" name="Google Shape;178;p31"/>
          <p:cNvPicPr preferRelativeResize="0"/>
          <p:nvPr/>
        </p:nvPicPr>
        <p:blipFill>
          <a:blip r:embed="rId4">
            <a:extLst/>
          </a:blip>
          <a:stretch>
            <a:fillRect/>
          </a:stretch>
        </p:blipFill>
        <p:spPr>
          <a:xfrm>
            <a:off x="1963769" y="723900"/>
            <a:ext cx="5216460" cy="3217785"/>
          </a:xfrm>
          <a:prstGeom prst="rect">
            <a:avLst/>
          </a:prstGeom>
          <a:noFill/>
          <a:ln w="190500">
            <a:solidFill>
              <a:srgbClr val="FFFFFF"/>
            </a:solidFill>
          </a:ln>
          <a:effectLst>
            <a:reflection blurRad="38100" stA="52000" endA="300" endPos="30000" dir="5400000" sy="-100000" algn="bl" rotWithShape="0"/>
            <a:softEdge rad="19050"/>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extLst/>
          </a:blip>
          <a:srcRect/>
          <a:stretch>
            <a:fillRect/>
          </a:stretch>
        </a:blipFill>
        <a:effectLst/>
      </p:bgPr>
    </p:bg>
    <p:spTree>
      <p:nvGrpSpPr>
        <p:cNvPr id="1" name="Shape 182"/>
        <p:cNvGrpSpPr/>
        <p:nvPr/>
      </p:nvGrpSpPr>
      <p:grpSpPr>
        <a:xfrm>
          <a:off x="0" y="0"/>
          <a:ext cx="0" cy="0"/>
          <a:chOff x="0" y="0"/>
          <a:chExt cx="0" cy="0"/>
        </a:xfrm>
      </p:grpSpPr>
      <p:sp useBgFill="1">
        <p:nvSpPr>
          <p:cNvPr id="185" name="Rectangle 123">
            <a:extLst>
              <a:ext uri="{FF2B5EF4-FFF2-40B4-BE49-F238E27FC236}">
                <a16:creationId xmlns:a16="http://schemas.microsoft.com/office/drawing/2014/main" id="{44962833-2EBB-47A0-9823-D4F8E16EE1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83" name="Google Shape;183;p32"/>
          <p:cNvSpPr txBox="1">
            <a:spLocks noGrp="1"/>
          </p:cNvSpPr>
          <p:nvPr>
            <p:ph type="title"/>
          </p:nvPr>
        </p:nvSpPr>
        <p:spPr>
          <a:xfrm>
            <a:off x="3282984" y="515541"/>
            <a:ext cx="4718016" cy="4112418"/>
          </a:xfrm>
          <a:prstGeom prst="rect">
            <a:avLst/>
          </a:prstGeom>
          <a:effectLst/>
        </p:spPr>
        <p:txBody>
          <a:bodyPr spcFirstLastPara="1" vert="horz" wrap="square" lIns="91440" tIns="45720" rIns="91440" bIns="45720" rtlCol="0" anchor="ctr" anchorCtr="0">
            <a:normAutofit/>
          </a:bodyPr>
          <a:lstStyle/>
          <a:p>
            <a:pPr marL="0" lvl="0" indent="0" defTabSz="914400">
              <a:spcBef>
                <a:spcPct val="0"/>
              </a:spcBef>
              <a:spcAft>
                <a:spcPts val="0"/>
              </a:spcAft>
            </a:pPr>
            <a:r>
              <a:rPr lang="en-US" sz="3400" spc="-300" dirty="0">
                <a:solidFill>
                  <a:schemeClr val="tx1">
                    <a:lumMod val="95000"/>
                  </a:schemeClr>
                </a:solidFill>
                <a:effectLst>
                  <a:outerShdw blurRad="469900" dist="342900" dir="5400000" sy="-20000" rotWithShape="0">
                    <a:prstClr val="black">
                      <a:alpha val="66000"/>
                    </a:prstClr>
                  </a:outerShdw>
                </a:effectLst>
              </a:rPr>
              <a:t>Thank You!</a:t>
            </a:r>
          </a:p>
          <a:p>
            <a:pPr marL="0" lvl="0" indent="0" defTabSz="914400">
              <a:spcBef>
                <a:spcPct val="0"/>
              </a:spcBef>
              <a:spcAft>
                <a:spcPts val="0"/>
              </a:spcAft>
            </a:pPr>
            <a:endParaRPr lang="en-US" sz="3400" spc="-300" dirty="0">
              <a:solidFill>
                <a:schemeClr val="tx1">
                  <a:lumMod val="95000"/>
                </a:schemeClr>
              </a:solidFill>
              <a:effectLst>
                <a:outerShdw blurRad="469900" dist="342900" dir="5400000" sy="-20000" rotWithShape="0">
                  <a:prstClr val="black">
                    <a:alpha val="66000"/>
                  </a:prstClr>
                </a:outerShdw>
              </a:effectLst>
            </a:endParaRPr>
          </a:p>
          <a:p>
            <a:pPr marL="0" lvl="0" indent="0" defTabSz="914400">
              <a:spcBef>
                <a:spcPct val="0"/>
              </a:spcBef>
              <a:spcAft>
                <a:spcPts val="0"/>
              </a:spcAft>
            </a:pPr>
            <a:r>
              <a:rPr lang="en-US" sz="3400" spc="-300" dirty="0">
                <a:solidFill>
                  <a:schemeClr val="tx1">
                    <a:lumMod val="95000"/>
                  </a:schemeClr>
                </a:solidFill>
                <a:effectLst>
                  <a:outerShdw blurRad="469900" dist="342900" dir="5400000" sy="-20000" rotWithShape="0">
                    <a:prstClr val="black">
                      <a:alpha val="66000"/>
                    </a:prstClr>
                  </a:outerShdw>
                </a:effectLst>
              </a:rPr>
              <a:t>Christian Corrales</a:t>
            </a:r>
          </a:p>
          <a:p>
            <a:pPr marL="0" lvl="0" indent="0" defTabSz="914400">
              <a:spcBef>
                <a:spcPct val="0"/>
              </a:spcBef>
              <a:spcAft>
                <a:spcPts val="0"/>
              </a:spcAft>
            </a:pPr>
            <a:r>
              <a:rPr lang="en-US" sz="3400" spc="-300" dirty="0">
                <a:solidFill>
                  <a:schemeClr val="tx1">
                    <a:lumMod val="95000"/>
                  </a:schemeClr>
                </a:solidFill>
                <a:effectLst>
                  <a:outerShdw blurRad="469900" dist="342900" dir="5400000" sy="-20000" rotWithShape="0">
                    <a:prstClr val="black">
                      <a:alpha val="66000"/>
                    </a:prstClr>
                  </a:outerShdw>
                </a:effectLst>
              </a:rPr>
              <a:t>Ijeoma Akamnonu</a:t>
            </a:r>
          </a:p>
          <a:p>
            <a:pPr marL="0" lvl="0" indent="0" defTabSz="914400">
              <a:spcBef>
                <a:spcPct val="0"/>
              </a:spcBef>
              <a:spcAft>
                <a:spcPts val="0"/>
              </a:spcAft>
            </a:pPr>
            <a:endParaRPr lang="en-US" sz="3400" spc="-300" dirty="0">
              <a:solidFill>
                <a:schemeClr val="tx1">
                  <a:lumMod val="95000"/>
                </a:schemeClr>
              </a:solidFill>
              <a:effectLst>
                <a:outerShdw blurRad="469900" dist="342900" dir="5400000" sy="-20000" rotWithShape="0">
                  <a:prstClr val="black">
                    <a:alpha val="66000"/>
                  </a:prstClr>
                </a:outerShdw>
              </a:effectLst>
            </a:endParaRPr>
          </a:p>
          <a:p>
            <a:pPr marL="0" lvl="0" indent="0" defTabSz="914400">
              <a:spcBef>
                <a:spcPct val="0"/>
              </a:spcBef>
              <a:spcAft>
                <a:spcPts val="0"/>
              </a:spcAft>
            </a:pPr>
            <a:r>
              <a:rPr lang="en-US" sz="3400" spc="-300" dirty="0">
                <a:solidFill>
                  <a:schemeClr val="tx1">
                    <a:lumMod val="95000"/>
                  </a:schemeClr>
                </a:solidFill>
                <a:effectLst>
                  <a:outerShdw blurRad="469900" dist="342900" dir="5400000" sy="-20000" rotWithShape="0">
                    <a:prstClr val="black">
                      <a:alpha val="66000"/>
                    </a:prstClr>
                  </a:outerShdw>
                </a:effectLst>
              </a:rPr>
              <a:t>GitHub: https://github.com/ccorrales1228/Phase_1_Project</a:t>
            </a:r>
          </a:p>
        </p:txBody>
      </p:sp>
      <p:cxnSp>
        <p:nvCxnSpPr>
          <p:cNvPr id="126" name="Straight Connector 125">
            <a:extLst>
              <a:ext uri="{FF2B5EF4-FFF2-40B4-BE49-F238E27FC236}">
                <a16:creationId xmlns:a16="http://schemas.microsoft.com/office/drawing/2014/main" id="{21FCCE20-1E4F-44FF-87B4-379D391A2D1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041685" y="1524680"/>
            <a:ext cx="0" cy="2094139"/>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extLst/>
          </a:blip>
          <a:srcRect/>
          <a:stretch>
            <a:fillRect/>
          </a:stretch>
        </a:blipFill>
        <a:effectLst/>
      </p:bgPr>
    </p:bg>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628650" y="273843"/>
            <a:ext cx="7886700" cy="994173"/>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5400"/>
              <a:t>Summary</a:t>
            </a:r>
          </a:p>
        </p:txBody>
      </p:sp>
      <p:sp>
        <p:nvSpPr>
          <p:cNvPr id="66" name="Google Shape;66;p14"/>
          <p:cNvSpPr txBox="1">
            <a:spLocks noGrp="1"/>
          </p:cNvSpPr>
          <p:nvPr>
            <p:ph type="body" idx="1"/>
          </p:nvPr>
        </p:nvSpPr>
        <p:spPr>
          <a:xfrm>
            <a:off x="840000" y="1369218"/>
            <a:ext cx="4768864" cy="3263504"/>
          </a:xfrm>
          <a:prstGeom prst="rect">
            <a:avLst/>
          </a:prstGeom>
        </p:spPr>
        <p:txBody>
          <a:bodyPr spcFirstLastPara="1" vert="horz" lIns="91440" tIns="45720" rIns="91440" bIns="45720" rtlCol="0" anchorCtr="0">
            <a:normAutofit/>
          </a:bodyPr>
          <a:lstStyle/>
          <a:p>
            <a:pPr marL="0" lvl="0" indent="-228600" defTabSz="914400">
              <a:spcBef>
                <a:spcPts val="0"/>
              </a:spcBef>
              <a:spcAft>
                <a:spcPts val="0"/>
              </a:spcAft>
              <a:buFont typeface="Arial" panose="020B0604020202020204" pitchFamily="34" charset="0"/>
              <a:buChar char="•"/>
            </a:pPr>
            <a:r>
              <a:rPr lang="en-US">
                <a:gradFill>
                  <a:gsLst>
                    <a:gs pos="34000">
                      <a:schemeClr val="tx1">
                        <a:lumMod val="93000"/>
                      </a:schemeClr>
                    </a:gs>
                    <a:gs pos="0">
                      <a:schemeClr val="bg1">
                        <a:lumMod val="25000"/>
                        <a:lumOff val="75000"/>
                      </a:schemeClr>
                    </a:gs>
                    <a:gs pos="100000">
                      <a:schemeClr val="tx1"/>
                    </a:gs>
                  </a:gsLst>
                  <a:lin ang="4800000" scaled="0"/>
                </a:gradFill>
                <a:sym typeface="Arial"/>
              </a:rPr>
              <a:t>With Microsoft already being a leader in the technology space, the organization would like to embark on a new venture--this time onto the big screen. This project focuses on gathering pertinent data to create an analysis on which direction this tech giant should focus on to augment success for their first major film. </a:t>
            </a:r>
          </a:p>
          <a:p>
            <a:pPr marL="0" lvl="0" indent="-228600" defTabSz="914400">
              <a:spcBef>
                <a:spcPts val="0"/>
              </a:spcBef>
              <a:spcAft>
                <a:spcPts val="0"/>
              </a:spcAft>
              <a:buFont typeface="Arial" panose="020B0604020202020204" pitchFamily="34" charset="0"/>
              <a:buChar char="•"/>
            </a:pPr>
            <a:endParaRPr lang="en-US">
              <a:gradFill>
                <a:gsLst>
                  <a:gs pos="34000">
                    <a:schemeClr val="tx1">
                      <a:lumMod val="93000"/>
                    </a:schemeClr>
                  </a:gs>
                  <a:gs pos="0">
                    <a:schemeClr val="bg1">
                      <a:lumMod val="25000"/>
                      <a:lumOff val="75000"/>
                    </a:schemeClr>
                  </a:gs>
                  <a:gs pos="100000">
                    <a:schemeClr val="tx1"/>
                  </a:gs>
                </a:gsLst>
                <a:lin ang="4800000" scaled="0"/>
              </a:gradFill>
              <a:sym typeface="Arial"/>
            </a:endParaRPr>
          </a:p>
          <a:p>
            <a:pPr marL="0" lvl="0" indent="-228600" defTabSz="914400">
              <a:spcBef>
                <a:spcPts val="0"/>
              </a:spcBef>
              <a:spcAft>
                <a:spcPts val="1600"/>
              </a:spcAft>
              <a:buFont typeface="Arial" panose="020B0604020202020204" pitchFamily="34" charset="0"/>
              <a:buChar char="•"/>
            </a:pPr>
            <a:endParaRPr lang="en-US">
              <a:gradFill>
                <a:gsLst>
                  <a:gs pos="34000">
                    <a:schemeClr val="tx1">
                      <a:lumMod val="93000"/>
                    </a:schemeClr>
                  </a:gs>
                  <a:gs pos="0">
                    <a:schemeClr val="bg1">
                      <a:lumMod val="25000"/>
                      <a:lumOff val="75000"/>
                    </a:schemeClr>
                  </a:gs>
                  <a:gs pos="100000">
                    <a:schemeClr val="tx1"/>
                  </a:gs>
                </a:gsLst>
                <a:lin ang="4800000" scaled="0"/>
              </a:gradFill>
            </a:endParaRPr>
          </a:p>
        </p:txBody>
      </p:sp>
      <p:pic>
        <p:nvPicPr>
          <p:cNvPr id="70" name="Graphic 69" descr="Meeting">
            <a:extLst>
              <a:ext uri="{FF2B5EF4-FFF2-40B4-BE49-F238E27FC236}">
                <a16:creationId xmlns:a16="http://schemas.microsoft.com/office/drawing/2014/main" id="{5511C15C-A9C4-4C57-9520-BF61FE22EB3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42191" y="1443378"/>
            <a:ext cx="2516007" cy="251600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extLst/>
          </a:blip>
          <a:srcRect/>
          <a:stretch>
            <a:fillRect/>
          </a:stretch>
        </a:blipFill>
        <a:effectLst/>
      </p:bgPr>
    </p:bg>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628650" y="273843"/>
            <a:ext cx="7886700" cy="994173"/>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5400"/>
              <a:t>Outline</a:t>
            </a:r>
          </a:p>
        </p:txBody>
      </p:sp>
      <p:sp>
        <p:nvSpPr>
          <p:cNvPr id="72" name="Google Shape;72;p15"/>
          <p:cNvSpPr txBox="1">
            <a:spLocks noGrp="1"/>
          </p:cNvSpPr>
          <p:nvPr>
            <p:ph type="body" idx="1"/>
          </p:nvPr>
        </p:nvSpPr>
        <p:spPr>
          <a:xfrm>
            <a:off x="840000" y="1369218"/>
            <a:ext cx="4768864" cy="3263504"/>
          </a:xfrm>
          <a:prstGeom prst="rect">
            <a:avLst/>
          </a:prstGeom>
        </p:spPr>
        <p:txBody>
          <a:bodyPr spcFirstLastPara="1" vert="horz" lIns="91440" tIns="45720" rIns="91440" bIns="45720" rtlCol="0" anchorCtr="0">
            <a:normAutofit/>
          </a:bodyPr>
          <a:lstStyle/>
          <a:p>
            <a:pPr marL="457200" lvl="0" indent="-228600" defTabSz="914400">
              <a:spcBef>
                <a:spcPts val="0"/>
              </a:spcBef>
              <a:spcAft>
                <a:spcPts val="600"/>
              </a:spcAft>
              <a:buSzPts val="2600"/>
              <a:buFont typeface="Arial" panose="020B0604020202020204" pitchFamily="34" charset="0"/>
              <a:buChar char="•"/>
            </a:pPr>
            <a:r>
              <a:rPr lang="en-US">
                <a:gradFill>
                  <a:gsLst>
                    <a:gs pos="34000">
                      <a:schemeClr val="tx1">
                        <a:lumMod val="93000"/>
                      </a:schemeClr>
                    </a:gs>
                    <a:gs pos="0">
                      <a:schemeClr val="bg1">
                        <a:lumMod val="25000"/>
                        <a:lumOff val="75000"/>
                      </a:schemeClr>
                    </a:gs>
                    <a:gs pos="100000">
                      <a:schemeClr val="tx1"/>
                    </a:gs>
                  </a:gsLst>
                  <a:lin ang="4800000" scaled="0"/>
                </a:gradFill>
              </a:rPr>
              <a:t>Business Problem</a:t>
            </a:r>
          </a:p>
          <a:p>
            <a:pPr marL="457200" lvl="0" indent="-228600" defTabSz="914400">
              <a:spcBef>
                <a:spcPts val="0"/>
              </a:spcBef>
              <a:spcAft>
                <a:spcPts val="600"/>
              </a:spcAft>
              <a:buSzPts val="2600"/>
              <a:buFont typeface="Arial" panose="020B0604020202020204" pitchFamily="34" charset="0"/>
              <a:buChar char="•"/>
            </a:pPr>
            <a:r>
              <a:rPr lang="en-US">
                <a:gradFill>
                  <a:gsLst>
                    <a:gs pos="34000">
                      <a:schemeClr val="tx1">
                        <a:lumMod val="93000"/>
                      </a:schemeClr>
                    </a:gs>
                    <a:gs pos="0">
                      <a:schemeClr val="bg1">
                        <a:lumMod val="25000"/>
                        <a:lumOff val="75000"/>
                      </a:schemeClr>
                    </a:gs>
                    <a:gs pos="100000">
                      <a:schemeClr val="tx1"/>
                    </a:gs>
                  </a:gsLst>
                  <a:lin ang="4800000" scaled="0"/>
                </a:gradFill>
              </a:rPr>
              <a:t>Data</a:t>
            </a:r>
          </a:p>
          <a:p>
            <a:pPr marL="457200" lvl="0" indent="-228600" defTabSz="914400">
              <a:spcBef>
                <a:spcPts val="0"/>
              </a:spcBef>
              <a:spcAft>
                <a:spcPts val="600"/>
              </a:spcAft>
              <a:buSzPts val="2600"/>
              <a:buFont typeface="Arial" panose="020B0604020202020204" pitchFamily="34" charset="0"/>
              <a:buChar char="•"/>
            </a:pPr>
            <a:r>
              <a:rPr lang="en-US">
                <a:gradFill>
                  <a:gsLst>
                    <a:gs pos="34000">
                      <a:schemeClr val="tx1">
                        <a:lumMod val="93000"/>
                      </a:schemeClr>
                    </a:gs>
                    <a:gs pos="0">
                      <a:schemeClr val="bg1">
                        <a:lumMod val="25000"/>
                        <a:lumOff val="75000"/>
                      </a:schemeClr>
                    </a:gs>
                    <a:gs pos="100000">
                      <a:schemeClr val="tx1"/>
                    </a:gs>
                  </a:gsLst>
                  <a:lin ang="4800000" scaled="0"/>
                </a:gradFill>
              </a:rPr>
              <a:t>Methods</a:t>
            </a:r>
          </a:p>
          <a:p>
            <a:pPr marL="457200" lvl="0" indent="-228600" defTabSz="914400">
              <a:spcBef>
                <a:spcPts val="0"/>
              </a:spcBef>
              <a:spcAft>
                <a:spcPts val="600"/>
              </a:spcAft>
              <a:buSzPts val="2600"/>
              <a:buFont typeface="Arial" panose="020B0604020202020204" pitchFamily="34" charset="0"/>
              <a:buChar char="•"/>
            </a:pPr>
            <a:r>
              <a:rPr lang="en-US">
                <a:gradFill>
                  <a:gsLst>
                    <a:gs pos="34000">
                      <a:schemeClr val="tx1">
                        <a:lumMod val="93000"/>
                      </a:schemeClr>
                    </a:gs>
                    <a:gs pos="0">
                      <a:schemeClr val="bg1">
                        <a:lumMod val="25000"/>
                        <a:lumOff val="75000"/>
                      </a:schemeClr>
                    </a:gs>
                    <a:gs pos="100000">
                      <a:schemeClr val="tx1"/>
                    </a:gs>
                  </a:gsLst>
                  <a:lin ang="4800000" scaled="0"/>
                </a:gradFill>
              </a:rPr>
              <a:t>Results</a:t>
            </a:r>
          </a:p>
          <a:p>
            <a:pPr marL="457200" lvl="0" indent="-228600" defTabSz="914400">
              <a:spcBef>
                <a:spcPts val="0"/>
              </a:spcBef>
              <a:spcAft>
                <a:spcPts val="600"/>
              </a:spcAft>
              <a:buSzPts val="2600"/>
              <a:buFont typeface="Arial" panose="020B0604020202020204" pitchFamily="34" charset="0"/>
              <a:buChar char="•"/>
            </a:pPr>
            <a:r>
              <a:rPr lang="en-US">
                <a:gradFill>
                  <a:gsLst>
                    <a:gs pos="34000">
                      <a:schemeClr val="tx1">
                        <a:lumMod val="93000"/>
                      </a:schemeClr>
                    </a:gs>
                    <a:gs pos="0">
                      <a:schemeClr val="bg1">
                        <a:lumMod val="25000"/>
                        <a:lumOff val="75000"/>
                      </a:schemeClr>
                    </a:gs>
                    <a:gs pos="100000">
                      <a:schemeClr val="tx1"/>
                    </a:gs>
                  </a:gsLst>
                  <a:lin ang="4800000" scaled="0"/>
                </a:gradFill>
              </a:rPr>
              <a:t>Conclusions</a:t>
            </a:r>
          </a:p>
        </p:txBody>
      </p:sp>
      <p:pic>
        <p:nvPicPr>
          <p:cNvPr id="76" name="Graphic 75" descr="Bullseye">
            <a:extLst>
              <a:ext uri="{FF2B5EF4-FFF2-40B4-BE49-F238E27FC236}">
                <a16:creationId xmlns:a16="http://schemas.microsoft.com/office/drawing/2014/main" id="{7DADEF84-BDBA-4463-B051-EBD89214C8F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42191" y="1443378"/>
            <a:ext cx="2516007" cy="251600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extLst/>
          </a:blip>
          <a:srcRect/>
          <a:stretch>
            <a:fillRect/>
          </a:stretch>
        </a:blipFill>
        <a:effectLst/>
      </p:bgPr>
    </p:bg>
    <p:spTree>
      <p:nvGrpSpPr>
        <p:cNvPr id="1" name="Shape 76"/>
        <p:cNvGrpSpPr/>
        <p:nvPr/>
      </p:nvGrpSpPr>
      <p:grpSpPr>
        <a:xfrm>
          <a:off x="0" y="0"/>
          <a:ext cx="0" cy="0"/>
          <a:chOff x="0" y="0"/>
          <a:chExt cx="0" cy="0"/>
        </a:xfrm>
      </p:grpSpPr>
      <p:sp useBgFill="1">
        <p:nvSpPr>
          <p:cNvPr id="83" name="Rectangle 82">
            <a:extLst>
              <a:ext uri="{FF2B5EF4-FFF2-40B4-BE49-F238E27FC236}">
                <a16:creationId xmlns:a16="http://schemas.microsoft.com/office/drawing/2014/main" id="{6B2275DD-736C-472F-9D1B-3BA6016BFD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7" name="Google Shape;77;p16"/>
          <p:cNvSpPr txBox="1">
            <a:spLocks noGrp="1"/>
          </p:cNvSpPr>
          <p:nvPr>
            <p:ph type="title"/>
          </p:nvPr>
        </p:nvSpPr>
        <p:spPr>
          <a:xfrm>
            <a:off x="628650" y="273843"/>
            <a:ext cx="5969000" cy="852828"/>
          </a:xfrm>
          <a:prstGeom prst="rect">
            <a:avLst/>
          </a:prstGeom>
        </p:spPr>
        <p:txBody>
          <a:bodyPr spcFirstLastPara="1" vert="horz" lIns="91440" tIns="45720" rIns="91440" bIns="45720" rtlCol="0" anchor="b" anchorCtr="0">
            <a:normAutofit/>
          </a:bodyPr>
          <a:lstStyle/>
          <a:p>
            <a:pPr marL="0" lvl="0" indent="0" defTabSz="914400">
              <a:spcBef>
                <a:spcPct val="0"/>
              </a:spcBef>
              <a:spcAft>
                <a:spcPts val="0"/>
              </a:spcAft>
            </a:pPr>
            <a:r>
              <a:rPr lang="en-US" sz="3300">
                <a:solidFill>
                  <a:schemeClr val="tx1">
                    <a:lumMod val="95000"/>
                  </a:schemeClr>
                </a:solidFill>
              </a:rPr>
              <a:t>Business Problem</a:t>
            </a:r>
          </a:p>
        </p:txBody>
      </p:sp>
      <p:sp>
        <p:nvSpPr>
          <p:cNvPr id="78" name="Google Shape;78;p16"/>
          <p:cNvSpPr txBox="1">
            <a:spLocks noGrp="1"/>
          </p:cNvSpPr>
          <p:nvPr>
            <p:ph type="body" idx="1"/>
          </p:nvPr>
        </p:nvSpPr>
        <p:spPr>
          <a:xfrm>
            <a:off x="628650" y="1369218"/>
            <a:ext cx="5969000" cy="3263504"/>
          </a:xfrm>
          <a:prstGeom prst="rect">
            <a:avLst/>
          </a:prstGeom>
        </p:spPr>
        <p:txBody>
          <a:bodyPr spcFirstLastPara="1" vert="horz" lIns="91440" tIns="45720" rIns="91440" bIns="45720" rtlCol="0" anchorCtr="0">
            <a:normAutofit/>
          </a:bodyPr>
          <a:lstStyle/>
          <a:p>
            <a:pPr marL="457200" lvl="0" indent="-228600" defTabSz="914400">
              <a:spcBef>
                <a:spcPts val="0"/>
              </a:spcBef>
              <a:spcAft>
                <a:spcPts val="0"/>
              </a:spcAft>
              <a:buSzPts val="1800"/>
              <a:buFont typeface="Arial" panose="020B0604020202020204" pitchFamily="34" charset="0"/>
              <a:buChar char="•"/>
            </a:pPr>
            <a:r>
              <a:rPr lang="en-US" sz="1800">
                <a:solidFill>
                  <a:schemeClr val="tx1">
                    <a:lumMod val="95000"/>
                  </a:schemeClr>
                </a:solidFill>
              </a:rPr>
              <a:t>It’s not about reinventing the wheel here. Who can we model to replicate success in the first production.</a:t>
            </a:r>
          </a:p>
          <a:p>
            <a:pPr marL="457200" lvl="0" indent="-228600" defTabSz="914400">
              <a:spcBef>
                <a:spcPts val="0"/>
              </a:spcBef>
              <a:spcAft>
                <a:spcPts val="0"/>
              </a:spcAft>
              <a:buSzPts val="1800"/>
              <a:buFont typeface="Arial" panose="020B0604020202020204" pitchFamily="34" charset="0"/>
              <a:buChar char="•"/>
            </a:pPr>
            <a:r>
              <a:rPr lang="en-US" sz="1800">
                <a:solidFill>
                  <a:schemeClr val="tx1">
                    <a:lumMod val="95000"/>
                  </a:schemeClr>
                </a:solidFill>
              </a:rPr>
              <a:t>Are online movie database ratings relevant to potential gross earning success.</a:t>
            </a:r>
          </a:p>
          <a:p>
            <a:pPr marL="457200" lvl="0" indent="-228600" defTabSz="914400">
              <a:spcBef>
                <a:spcPts val="0"/>
              </a:spcBef>
              <a:spcAft>
                <a:spcPts val="0"/>
              </a:spcAft>
              <a:buSzPts val="1800"/>
              <a:buFont typeface="Arial" panose="020B0604020202020204" pitchFamily="34" charset="0"/>
              <a:buChar char="•"/>
            </a:pPr>
            <a:r>
              <a:rPr lang="en-US" sz="1800">
                <a:solidFill>
                  <a:schemeClr val="tx1">
                    <a:lumMod val="95000"/>
                  </a:schemeClr>
                </a:solidFill>
              </a:rPr>
              <a:t>What direction should the movie studio take to replicate such optimal gross earnings.</a:t>
            </a:r>
          </a:p>
          <a:p>
            <a:pPr marL="0" lvl="0" indent="-228600" defTabSz="914400">
              <a:spcBef>
                <a:spcPts val="1600"/>
              </a:spcBef>
              <a:spcAft>
                <a:spcPts val="1600"/>
              </a:spcAft>
              <a:buFont typeface="Arial" panose="020B0604020202020204" pitchFamily="34" charset="0"/>
              <a:buChar char="•"/>
            </a:pPr>
            <a:endParaRPr lang="en-US" sz="1800">
              <a:solidFill>
                <a:schemeClr val="tx1">
                  <a:lumMod val="95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extLst/>
          </a:blip>
          <a:srcRect/>
          <a:stretch>
            <a:fillRect/>
          </a:stretch>
        </a:blipFill>
        <a:effectLst/>
      </p:bgPr>
    </p:bg>
    <p:spTree>
      <p:nvGrpSpPr>
        <p:cNvPr id="1" name="Shape 82"/>
        <p:cNvGrpSpPr/>
        <p:nvPr/>
      </p:nvGrpSpPr>
      <p:grpSpPr>
        <a:xfrm>
          <a:off x="0" y="0"/>
          <a:ext cx="0" cy="0"/>
          <a:chOff x="0" y="0"/>
          <a:chExt cx="0" cy="0"/>
        </a:xfrm>
      </p:grpSpPr>
      <p:sp useBgFill="1">
        <p:nvSpPr>
          <p:cNvPr id="93" name="Rectangle 88">
            <a:extLst>
              <a:ext uri="{FF2B5EF4-FFF2-40B4-BE49-F238E27FC236}">
                <a16:creationId xmlns:a16="http://schemas.microsoft.com/office/drawing/2014/main" id="{6B2275DD-736C-472F-9D1B-3BA6016BFD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83" name="Google Shape;83;p17"/>
          <p:cNvSpPr txBox="1">
            <a:spLocks noGrp="1"/>
          </p:cNvSpPr>
          <p:nvPr>
            <p:ph type="title"/>
          </p:nvPr>
        </p:nvSpPr>
        <p:spPr>
          <a:xfrm>
            <a:off x="628650" y="273843"/>
            <a:ext cx="5969000" cy="852828"/>
          </a:xfrm>
          <a:prstGeom prst="rect">
            <a:avLst/>
          </a:prstGeom>
        </p:spPr>
        <p:txBody>
          <a:bodyPr spcFirstLastPara="1" vert="horz" lIns="91440" tIns="45720" rIns="91440" bIns="45720" rtlCol="0" anchor="b" anchorCtr="0">
            <a:normAutofit/>
          </a:bodyPr>
          <a:lstStyle/>
          <a:p>
            <a:pPr marL="0" lvl="0" indent="0" defTabSz="914400">
              <a:spcBef>
                <a:spcPct val="0"/>
              </a:spcBef>
              <a:spcAft>
                <a:spcPts val="0"/>
              </a:spcAft>
            </a:pPr>
            <a:r>
              <a:rPr lang="en-US" sz="3300">
                <a:solidFill>
                  <a:schemeClr val="tx1">
                    <a:lumMod val="95000"/>
                  </a:schemeClr>
                </a:solidFill>
              </a:rPr>
              <a:t>Data</a:t>
            </a:r>
          </a:p>
        </p:txBody>
      </p:sp>
      <p:sp>
        <p:nvSpPr>
          <p:cNvPr id="84" name="Google Shape;84;p17"/>
          <p:cNvSpPr txBox="1">
            <a:spLocks noGrp="1"/>
          </p:cNvSpPr>
          <p:nvPr>
            <p:ph type="body" idx="1"/>
          </p:nvPr>
        </p:nvSpPr>
        <p:spPr>
          <a:xfrm>
            <a:off x="628650" y="1369218"/>
            <a:ext cx="5969000" cy="3263504"/>
          </a:xfrm>
          <a:prstGeom prst="rect">
            <a:avLst/>
          </a:prstGeom>
        </p:spPr>
        <p:txBody>
          <a:bodyPr spcFirstLastPara="1" vert="horz" lIns="91440" tIns="45720" rIns="91440" bIns="45720" rtlCol="0" anchorCtr="0">
            <a:normAutofit/>
          </a:bodyPr>
          <a:lstStyle/>
          <a:p>
            <a:pPr marL="0" lvl="0" indent="-228600" defTabSz="914400">
              <a:spcBef>
                <a:spcPts val="0"/>
              </a:spcBef>
              <a:spcAft>
                <a:spcPts val="0"/>
              </a:spcAft>
              <a:buFont typeface="Arial" panose="020B0604020202020204" pitchFamily="34" charset="0"/>
              <a:buChar char="•"/>
            </a:pPr>
            <a:r>
              <a:rPr lang="en-US" sz="1500" dirty="0">
                <a:solidFill>
                  <a:schemeClr val="tx1">
                    <a:lumMod val="95000"/>
                  </a:schemeClr>
                </a:solidFill>
              </a:rPr>
              <a:t>API</a:t>
            </a:r>
          </a:p>
          <a:p>
            <a:pPr marL="457200" lvl="0" indent="-228600" defTabSz="914400">
              <a:spcBef>
                <a:spcPts val="1600"/>
              </a:spcBef>
              <a:spcAft>
                <a:spcPts val="0"/>
              </a:spcAft>
              <a:buSzPts val="1800"/>
              <a:buFont typeface="Arial" panose="020B0604020202020204" pitchFamily="34" charset="0"/>
              <a:buChar char="•"/>
            </a:pPr>
            <a:r>
              <a:rPr lang="en-US" sz="1500" dirty="0">
                <a:solidFill>
                  <a:schemeClr val="tx1">
                    <a:lumMod val="95000"/>
                  </a:schemeClr>
                </a:solidFill>
              </a:rPr>
              <a:t>The Movie DB, we attempted to </a:t>
            </a:r>
            <a:r>
              <a:rPr lang="en-US" sz="1500" dirty="0" err="1">
                <a:solidFill>
                  <a:schemeClr val="tx1">
                    <a:lumMod val="95000"/>
                  </a:schemeClr>
                </a:solidFill>
              </a:rPr>
              <a:t>to</a:t>
            </a:r>
            <a:r>
              <a:rPr lang="en-US" sz="1500" dirty="0">
                <a:solidFill>
                  <a:schemeClr val="tx1">
                    <a:lumMod val="95000"/>
                  </a:schemeClr>
                </a:solidFill>
              </a:rPr>
              <a:t> do an API call, which was successful. This API was our initial dataset, however we decided to move towards a different direction. </a:t>
            </a:r>
          </a:p>
          <a:p>
            <a:pPr marL="0" lvl="0" indent="-228600" defTabSz="914400">
              <a:spcBef>
                <a:spcPts val="1600"/>
              </a:spcBef>
              <a:spcAft>
                <a:spcPts val="0"/>
              </a:spcAft>
              <a:buFont typeface="Arial" panose="020B0604020202020204" pitchFamily="34" charset="0"/>
              <a:buChar char="•"/>
            </a:pPr>
            <a:r>
              <a:rPr lang="en-US" sz="1500" dirty="0">
                <a:solidFill>
                  <a:schemeClr val="tx1">
                    <a:lumMod val="95000"/>
                  </a:schemeClr>
                </a:solidFill>
              </a:rPr>
              <a:t>Web Scraping </a:t>
            </a:r>
          </a:p>
          <a:p>
            <a:pPr marL="457200" lvl="0" indent="-228600" defTabSz="914400">
              <a:spcBef>
                <a:spcPts val="1600"/>
              </a:spcBef>
              <a:spcAft>
                <a:spcPts val="0"/>
              </a:spcAft>
              <a:buSzPts val="1800"/>
              <a:buFont typeface="Arial" panose="020B0604020202020204" pitchFamily="34" charset="0"/>
              <a:buChar char="•"/>
            </a:pPr>
            <a:r>
              <a:rPr lang="en-US" sz="1500" dirty="0">
                <a:solidFill>
                  <a:schemeClr val="tx1">
                    <a:lumMod val="95000"/>
                  </a:schemeClr>
                </a:solidFill>
              </a:rPr>
              <a:t>IMDB’s Top 1000 movies list the following characteristics were used: </a:t>
            </a:r>
            <a:r>
              <a:rPr lang="en-US" sz="1500" b="1" dirty="0">
                <a:solidFill>
                  <a:schemeClr val="tx1">
                    <a:lumMod val="95000"/>
                  </a:schemeClr>
                </a:solidFill>
              </a:rPr>
              <a:t>movie, year, </a:t>
            </a:r>
            <a:r>
              <a:rPr lang="en-US" sz="1500" b="1" dirty="0" err="1">
                <a:solidFill>
                  <a:schemeClr val="tx1">
                    <a:lumMod val="95000"/>
                  </a:schemeClr>
                </a:solidFill>
              </a:rPr>
              <a:t>time_minute</a:t>
            </a:r>
            <a:r>
              <a:rPr lang="en-US" sz="1500" b="1" dirty="0">
                <a:solidFill>
                  <a:schemeClr val="tx1">
                    <a:lumMod val="95000"/>
                  </a:schemeClr>
                </a:solidFill>
              </a:rPr>
              <a:t>, genre, </a:t>
            </a:r>
            <a:r>
              <a:rPr lang="en-US" sz="1500" b="1" dirty="0" err="1">
                <a:solidFill>
                  <a:schemeClr val="tx1">
                    <a:lumMod val="95000"/>
                  </a:schemeClr>
                </a:solidFill>
              </a:rPr>
              <a:t>imdb_rating</a:t>
            </a:r>
            <a:r>
              <a:rPr lang="en-US" sz="1500" b="1" dirty="0">
                <a:solidFill>
                  <a:schemeClr val="tx1">
                    <a:lumMod val="95000"/>
                  </a:schemeClr>
                </a:solidFill>
              </a:rPr>
              <a:t>, </a:t>
            </a:r>
            <a:r>
              <a:rPr lang="en-US" sz="1500" b="1" dirty="0" err="1">
                <a:solidFill>
                  <a:schemeClr val="tx1">
                    <a:lumMod val="95000"/>
                  </a:schemeClr>
                </a:solidFill>
              </a:rPr>
              <a:t>metascore</a:t>
            </a:r>
            <a:r>
              <a:rPr lang="en-US" sz="1500" b="1" dirty="0">
                <a:solidFill>
                  <a:schemeClr val="tx1">
                    <a:lumMod val="95000"/>
                  </a:schemeClr>
                </a:solidFill>
              </a:rPr>
              <a:t>, vote, and </a:t>
            </a:r>
            <a:r>
              <a:rPr lang="en-US" sz="1500" b="1" dirty="0" err="1">
                <a:solidFill>
                  <a:schemeClr val="tx1">
                    <a:lumMod val="95000"/>
                  </a:schemeClr>
                </a:solidFill>
              </a:rPr>
              <a:t>gross_earning</a:t>
            </a:r>
            <a:r>
              <a:rPr lang="en-US" sz="1500" dirty="0">
                <a:solidFill>
                  <a:schemeClr val="tx1">
                    <a:lumMod val="95000"/>
                  </a:schemeClr>
                </a:solidFill>
              </a:rPr>
              <a:t>.</a:t>
            </a:r>
          </a:p>
          <a:p>
            <a:pPr marL="457200" lvl="0" indent="-228600" defTabSz="914400">
              <a:spcBef>
                <a:spcPts val="0"/>
              </a:spcBef>
              <a:spcAft>
                <a:spcPts val="0"/>
              </a:spcAft>
              <a:buSzPts val="1800"/>
              <a:buFont typeface="Arial" panose="020B0604020202020204" pitchFamily="34" charset="0"/>
              <a:buChar char="•"/>
            </a:pPr>
            <a:r>
              <a:rPr lang="en-US" sz="1500" dirty="0">
                <a:solidFill>
                  <a:schemeClr val="tx1">
                    <a:lumMod val="95000"/>
                  </a:schemeClr>
                </a:solidFill>
              </a:rPr>
              <a:t>Box Office Mojo’s Top 1000 movies list: </a:t>
            </a:r>
            <a:r>
              <a:rPr lang="en-US" sz="1500" b="1" dirty="0">
                <a:solidFill>
                  <a:schemeClr val="tx1">
                    <a:lumMod val="95000"/>
                  </a:schemeClr>
                </a:solidFill>
              </a:rPr>
              <a:t>title, year, </a:t>
            </a:r>
            <a:r>
              <a:rPr lang="en-US" sz="1500" b="1" dirty="0" err="1">
                <a:solidFill>
                  <a:schemeClr val="tx1">
                    <a:lumMod val="95000"/>
                  </a:schemeClr>
                </a:solidFill>
              </a:rPr>
              <a:t>worldwide_lifetime_gross</a:t>
            </a:r>
            <a:r>
              <a:rPr lang="en-US" sz="1500" b="1" dirty="0">
                <a:solidFill>
                  <a:schemeClr val="tx1">
                    <a:lumMod val="95000"/>
                  </a:schemeClr>
                </a:solidFill>
              </a:rPr>
              <a:t>, </a:t>
            </a:r>
            <a:r>
              <a:rPr lang="en-US" sz="1500" b="1" dirty="0" err="1">
                <a:solidFill>
                  <a:schemeClr val="tx1">
                    <a:lumMod val="95000"/>
                  </a:schemeClr>
                </a:solidFill>
              </a:rPr>
              <a:t>domestic_lifetime_gross</a:t>
            </a:r>
            <a:r>
              <a:rPr lang="en-US" sz="1500" b="1" dirty="0">
                <a:solidFill>
                  <a:schemeClr val="tx1">
                    <a:lumMod val="95000"/>
                  </a:schemeClr>
                </a:solidFill>
              </a:rPr>
              <a:t>, domestic_%, </a:t>
            </a:r>
            <a:r>
              <a:rPr lang="en-US" sz="1500" b="1" dirty="0" err="1">
                <a:solidFill>
                  <a:schemeClr val="tx1">
                    <a:lumMod val="95000"/>
                  </a:schemeClr>
                </a:solidFill>
              </a:rPr>
              <a:t>foreign_lifetime_gross</a:t>
            </a:r>
            <a:r>
              <a:rPr lang="en-US" sz="1500" b="1" dirty="0">
                <a:solidFill>
                  <a:schemeClr val="tx1">
                    <a:lumMod val="95000"/>
                  </a:schemeClr>
                </a:solidFill>
              </a:rPr>
              <a:t>, and foreign_%.</a:t>
            </a:r>
            <a:r>
              <a:rPr lang="en-US" sz="1500" dirty="0">
                <a:solidFill>
                  <a:schemeClr val="tx1">
                    <a:lumMod val="95000"/>
                  </a:schemeClr>
                </a:solidFill>
              </a:rPr>
              <a:t> </a:t>
            </a:r>
            <a:endParaRPr lang="en-US" sz="1500" b="1" dirty="0">
              <a:solidFill>
                <a:schemeClr val="tx1">
                  <a:lumMod val="95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extLst/>
          </a:blip>
          <a:srcRect/>
          <a:stretch>
            <a:fillRect/>
          </a:stretch>
        </a:blipFill>
        <a:effectLst/>
      </p:bgPr>
    </p:bg>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628650" y="273843"/>
            <a:ext cx="7886700" cy="994173"/>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5400"/>
              <a:t>Methods</a:t>
            </a:r>
          </a:p>
        </p:txBody>
      </p:sp>
      <p:sp>
        <p:nvSpPr>
          <p:cNvPr id="90" name="Google Shape;90;p18"/>
          <p:cNvSpPr txBox="1">
            <a:spLocks noGrp="1"/>
          </p:cNvSpPr>
          <p:nvPr>
            <p:ph type="body" idx="1"/>
          </p:nvPr>
        </p:nvSpPr>
        <p:spPr>
          <a:xfrm>
            <a:off x="840000" y="1369218"/>
            <a:ext cx="4768864" cy="3263504"/>
          </a:xfrm>
          <a:prstGeom prst="rect">
            <a:avLst/>
          </a:prstGeom>
        </p:spPr>
        <p:txBody>
          <a:bodyPr spcFirstLastPara="1" vert="horz" lIns="91440" tIns="45720" rIns="91440" bIns="45720" rtlCol="0" anchorCtr="0">
            <a:normAutofit/>
          </a:bodyPr>
          <a:lstStyle/>
          <a:p>
            <a:pPr marL="457200" lvl="0" indent="-228600" defTabSz="914400">
              <a:spcBef>
                <a:spcPts val="0"/>
              </a:spcBef>
              <a:spcAft>
                <a:spcPts val="600"/>
              </a:spcAft>
              <a:buSzPts val="1800"/>
              <a:buFont typeface="Arial" panose="020B0604020202020204" pitchFamily="34" charset="0"/>
              <a:buChar char="•"/>
            </a:pPr>
            <a:r>
              <a:rPr lang="en-US" sz="1900">
                <a:gradFill>
                  <a:gsLst>
                    <a:gs pos="34000">
                      <a:schemeClr val="tx1">
                        <a:lumMod val="93000"/>
                      </a:schemeClr>
                    </a:gs>
                    <a:gs pos="0">
                      <a:schemeClr val="bg1">
                        <a:lumMod val="25000"/>
                        <a:lumOff val="75000"/>
                      </a:schemeClr>
                    </a:gs>
                    <a:gs pos="100000">
                      <a:schemeClr val="tx1"/>
                    </a:gs>
                  </a:gsLst>
                  <a:lin ang="4800000" scaled="0"/>
                </a:gradFill>
              </a:rPr>
              <a:t>Finding the most successful movies from a global and domestic perspective.</a:t>
            </a:r>
          </a:p>
          <a:p>
            <a:pPr marL="457200" lvl="0" indent="-228600" defTabSz="914400">
              <a:spcBef>
                <a:spcPts val="0"/>
              </a:spcBef>
              <a:spcAft>
                <a:spcPts val="600"/>
              </a:spcAft>
              <a:buSzPts val="1800"/>
              <a:buFont typeface="Arial" panose="020B0604020202020204" pitchFamily="34" charset="0"/>
              <a:buChar char="•"/>
            </a:pPr>
            <a:r>
              <a:rPr lang="en-US" sz="1900">
                <a:gradFill>
                  <a:gsLst>
                    <a:gs pos="34000">
                      <a:schemeClr val="tx1">
                        <a:lumMod val="93000"/>
                      </a:schemeClr>
                    </a:gs>
                    <a:gs pos="0">
                      <a:schemeClr val="bg1">
                        <a:lumMod val="25000"/>
                        <a:lumOff val="75000"/>
                      </a:schemeClr>
                    </a:gs>
                    <a:gs pos="100000">
                      <a:schemeClr val="tx1"/>
                    </a:gs>
                  </a:gsLst>
                  <a:lin ang="4800000" scaled="0"/>
                </a:gradFill>
              </a:rPr>
              <a:t>Finding the features of the top worldwide grossing movies and creating a dataframe that shows similar character attributes.</a:t>
            </a:r>
          </a:p>
          <a:p>
            <a:pPr marL="457200" lvl="0" indent="-228600" defTabSz="914400">
              <a:spcBef>
                <a:spcPts val="0"/>
              </a:spcBef>
              <a:spcAft>
                <a:spcPts val="600"/>
              </a:spcAft>
              <a:buSzPts val="1800"/>
              <a:buFont typeface="Arial" panose="020B0604020202020204" pitchFamily="34" charset="0"/>
              <a:buChar char="•"/>
            </a:pPr>
            <a:r>
              <a:rPr lang="en-US" sz="1900">
                <a:gradFill>
                  <a:gsLst>
                    <a:gs pos="34000">
                      <a:schemeClr val="tx1">
                        <a:lumMod val="93000"/>
                      </a:schemeClr>
                    </a:gs>
                    <a:gs pos="0">
                      <a:schemeClr val="bg1">
                        <a:lumMod val="25000"/>
                        <a:lumOff val="75000"/>
                      </a:schemeClr>
                    </a:gs>
                    <a:gs pos="100000">
                      <a:schemeClr val="tx1"/>
                    </a:gs>
                  </a:gsLst>
                  <a:lin ang="4800000" scaled="0"/>
                </a:gradFill>
              </a:rPr>
              <a:t>Finding relationships based on character attributes.</a:t>
            </a:r>
          </a:p>
          <a:p>
            <a:pPr marL="457200" lvl="0" indent="-228600" defTabSz="914400">
              <a:spcBef>
                <a:spcPts val="0"/>
              </a:spcBef>
              <a:spcAft>
                <a:spcPts val="600"/>
              </a:spcAft>
              <a:buSzPts val="1800"/>
              <a:buFont typeface="Arial" panose="020B0604020202020204" pitchFamily="34" charset="0"/>
              <a:buChar char="•"/>
            </a:pPr>
            <a:r>
              <a:rPr lang="en-US" sz="1900">
                <a:gradFill>
                  <a:gsLst>
                    <a:gs pos="34000">
                      <a:schemeClr val="tx1">
                        <a:lumMod val="93000"/>
                      </a:schemeClr>
                    </a:gs>
                    <a:gs pos="0">
                      <a:schemeClr val="bg1">
                        <a:lumMod val="25000"/>
                        <a:lumOff val="75000"/>
                      </a:schemeClr>
                    </a:gs>
                    <a:gs pos="100000">
                      <a:schemeClr val="tx1"/>
                    </a:gs>
                  </a:gsLst>
                  <a:lin ang="4800000" scaled="0"/>
                </a:gradFill>
              </a:rPr>
              <a:t>Coming up with inferences based on visualizations and selecting characteristics within the dataset.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extLst/>
          </a:blip>
          <a:srcRect/>
          <a:stretch>
            <a:fillRect/>
          </a:stretch>
        </a:blipFill>
        <a:effectLst/>
      </p:bgPr>
    </p:bg>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628650" y="3859449"/>
            <a:ext cx="7886700" cy="719689"/>
          </a:xfrm>
          <a:prstGeom prst="rect">
            <a:avLst/>
          </a:prstGeom>
        </p:spPr>
        <p:txBody>
          <a:bodyPr spcFirstLastPara="1" vert="horz" wrap="none" lIns="91440" tIns="45720" rIns="91440" bIns="45720" rtlCol="0" anchor="t" anchorCtr="0">
            <a:normAutofit/>
          </a:bodyPr>
          <a:lstStyle/>
          <a:p>
            <a:pPr marL="0" lvl="0" indent="0" algn="r" defTabSz="914400">
              <a:spcBef>
                <a:spcPct val="0"/>
              </a:spcBef>
              <a:spcAft>
                <a:spcPts val="0"/>
              </a:spcAft>
            </a:pPr>
            <a:r>
              <a:rPr lang="en-US" sz="30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rPr>
              <a:t>Box Office Mojo</a:t>
            </a:r>
          </a:p>
        </p:txBody>
      </p:sp>
      <p:pic>
        <p:nvPicPr>
          <p:cNvPr id="97" name="Google Shape;97;p19"/>
          <p:cNvPicPr preferRelativeResize="0"/>
          <p:nvPr/>
        </p:nvPicPr>
        <p:blipFill>
          <a:blip r:embed="rId4">
            <a:extLst/>
          </a:blip>
          <a:stretch>
            <a:fillRect/>
          </a:stretch>
        </p:blipFill>
        <p:spPr>
          <a:xfrm>
            <a:off x="628650" y="482598"/>
            <a:ext cx="6162213" cy="2917218"/>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The ideal Movie</a:t>
            </a:r>
          </a:p>
        </p:txBody>
      </p:sp>
      <p:sp>
        <p:nvSpPr>
          <p:cNvPr id="131" name="Google Shape;131;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lang="en-US"/>
          </a:p>
        </p:txBody>
      </p:sp>
      <p:pic>
        <p:nvPicPr>
          <p:cNvPr id="132" name="Google Shape;132;p24"/>
          <p:cNvPicPr preferRelativeResize="0"/>
          <p:nvPr/>
        </p:nvPicPr>
        <p:blipFill>
          <a:blip r:embed="rId3">
            <a:alphaModFix/>
          </a:blip>
          <a:stretch>
            <a:fillRect/>
          </a:stretch>
        </p:blipFill>
        <p:spPr>
          <a:xfrm>
            <a:off x="269825" y="1152462"/>
            <a:ext cx="8520601" cy="1378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extLst/>
          </a:blip>
          <a:srcRect/>
          <a:stretch>
            <a:fillRect/>
          </a:stretch>
        </a:blipFill>
        <a:effectLst/>
      </p:bgPr>
    </p:bg>
    <p:spTree>
      <p:nvGrpSpPr>
        <p:cNvPr id="1" name="Shape 136"/>
        <p:cNvGrpSpPr/>
        <p:nvPr/>
      </p:nvGrpSpPr>
      <p:grpSpPr>
        <a:xfrm>
          <a:off x="0" y="0"/>
          <a:ext cx="0" cy="0"/>
          <a:chOff x="0" y="0"/>
          <a:chExt cx="0" cy="0"/>
        </a:xfrm>
      </p:grpSpPr>
      <p:sp>
        <p:nvSpPr>
          <p:cNvPr id="145" name="Title 1">
            <a:extLst>
              <a:ext uri="{FF2B5EF4-FFF2-40B4-BE49-F238E27FC236}">
                <a16:creationId xmlns:a16="http://schemas.microsoft.com/office/drawing/2014/main" id="{96F4A75A-AE6E-48E5-8C9B-62D0A953E31B}"/>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258" y="1970843"/>
            <a:ext cx="4676361" cy="26940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endParaRPr lang="en-US" dirty="0">
              <a:effectLst>
                <a:outerShdw blurRad="469900" dist="342900" dir="5400000" sy="-20000" rotWithShape="0">
                  <a:schemeClr val="bg1"/>
                </a:outerShdw>
              </a:effectLst>
            </a:endParaRPr>
          </a:p>
        </p:txBody>
      </p:sp>
      <p:sp>
        <p:nvSpPr>
          <p:cNvPr id="147" name="Rounded Rectangle 18">
            <a:extLst>
              <a:ext uri="{FF2B5EF4-FFF2-40B4-BE49-F238E27FC236}">
                <a16:creationId xmlns:a16="http://schemas.microsoft.com/office/drawing/2014/main" id="{5FE0DFF3-0858-4641-9E40-6BE7ACCC4F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600" y="482600"/>
            <a:ext cx="8178802" cy="3844641"/>
          </a:xfrm>
          <a:prstGeom prst="roundRect">
            <a:avLst>
              <a:gd name="adj" fmla="val 2028"/>
            </a:avLst>
          </a:prstGeom>
          <a:solidFill>
            <a:schemeClr val="tx1"/>
          </a:solidFill>
          <a:ln>
            <a:solidFill>
              <a:schemeClr val="accent1">
                <a:shade val="50000"/>
              </a:schemeClr>
            </a:solidFill>
          </a:ln>
          <a:effectLst>
            <a:innerShdw blurRad="127000" dist="12700">
              <a:prstClr val="black"/>
            </a:innerShdw>
            <a:reflection blurRad="6350" stA="52000" endA="300" endPos="2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8" name="Google Shape;138;p25"/>
          <p:cNvPicPr preferRelativeResize="0"/>
          <p:nvPr/>
        </p:nvPicPr>
        <p:blipFill>
          <a:blip r:embed="rId4">
            <a:extLst/>
          </a:blip>
          <a:stretch>
            <a:fillRect/>
          </a:stretch>
        </p:blipFill>
        <p:spPr>
          <a:xfrm>
            <a:off x="3108050" y="718042"/>
            <a:ext cx="2918488" cy="3372001"/>
          </a:xfrm>
          <a:prstGeom prst="rect">
            <a:avLst/>
          </a:prstGeom>
          <a:noFill/>
        </p:spPr>
      </p:pic>
    </p:spTree>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450</Words>
  <Application>Microsoft Office PowerPoint</Application>
  <PresentationFormat>On-screen Show (16:9)</PresentationFormat>
  <Paragraphs>48</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Corbel</vt:lpstr>
      <vt:lpstr>Arial</vt:lpstr>
      <vt:lpstr>Depth</vt:lpstr>
      <vt:lpstr>Movie Analysis</vt:lpstr>
      <vt:lpstr>Summary</vt:lpstr>
      <vt:lpstr>Outline</vt:lpstr>
      <vt:lpstr>Business Problem</vt:lpstr>
      <vt:lpstr>Data</vt:lpstr>
      <vt:lpstr>Methods</vt:lpstr>
      <vt:lpstr>Box Office Mojo</vt:lpstr>
      <vt:lpstr>The ideal Movie</vt:lpstr>
      <vt:lpstr>PowerPoint Presentation</vt:lpstr>
      <vt:lpstr>PowerPoint Presentation</vt:lpstr>
      <vt:lpstr>PowerPoint Presentation</vt:lpstr>
      <vt:lpstr>PowerPoint Presentation</vt:lpstr>
      <vt:lpstr>Conclusions</vt:lpstr>
      <vt:lpstr>Next Steps</vt:lpstr>
      <vt:lpstr>PowerPoint Presentation</vt:lpstr>
      <vt:lpstr>Thank You!  Christian Corrales Ijeoma Akamnonu  GitHub: https://github.com/ccorrales1228/Phase_1_Project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Analysis</dc:title>
  <dc:creator>Ijeoma N. Akams</dc:creator>
  <cp:lastModifiedBy>Ijeoma N. Akams</cp:lastModifiedBy>
  <cp:revision>1</cp:revision>
  <dcterms:created xsi:type="dcterms:W3CDTF">2020-11-13T14:21:27Z</dcterms:created>
  <dcterms:modified xsi:type="dcterms:W3CDTF">2020-11-13T14:23:47Z</dcterms:modified>
</cp:coreProperties>
</file>