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52" r:id="rId1"/>
  </p:sldMasterIdLst>
  <p:notesMasterIdLst>
    <p:notesMasterId r:id="rId8"/>
  </p:notesMasterIdLst>
  <p:sldIdLst>
    <p:sldId id="259" r:id="rId2"/>
    <p:sldId id="260" r:id="rId3"/>
    <p:sldId id="261" r:id="rId4"/>
    <p:sldId id="256"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30CF9-6C18-4EF3-8FEB-AB5FF0730D9C}"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2E0DF-0126-4386-A712-03A59B3FC418}" type="slidenum">
              <a:rPr lang="en-US" smtClean="0"/>
              <a:t>‹#›</a:t>
            </a:fld>
            <a:endParaRPr lang="en-US"/>
          </a:p>
        </p:txBody>
      </p:sp>
    </p:spTree>
    <p:extLst>
      <p:ext uri="{BB962C8B-B14F-4D97-AF65-F5344CB8AC3E}">
        <p14:creationId xmlns:p14="http://schemas.microsoft.com/office/powerpoint/2010/main" val="227288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B2E0DF-0126-4386-A712-03A59B3FC418}" type="slidenum">
              <a:rPr lang="en-US" smtClean="0"/>
              <a:t>4</a:t>
            </a:fld>
            <a:endParaRPr lang="en-US"/>
          </a:p>
        </p:txBody>
      </p:sp>
    </p:spTree>
    <p:extLst>
      <p:ext uri="{BB962C8B-B14F-4D97-AF65-F5344CB8AC3E}">
        <p14:creationId xmlns:p14="http://schemas.microsoft.com/office/powerpoint/2010/main" val="18422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395038AE-1B29-45A3-964A-609E2D277B87}" type="datetime1">
              <a:rPr lang="en-US" smtClean="0"/>
              <a:t>6/15/2017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353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A9114-519D-4BBD-90AA-FE5607B67AA9}" type="datetime1">
              <a:rPr lang="en-US" smtClean="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8229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A9114-519D-4BBD-90AA-FE5607B67AA9}"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53824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A9114-519D-4BBD-90AA-FE5607B67AA9}"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501310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A9114-519D-4BBD-90AA-FE5607B67AA9}"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4255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AA9114-519D-4BBD-90AA-FE5607B67AA9}" type="datetime1">
              <a:rPr lang="en-US" smtClean="0"/>
              <a:t>6/15/2017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7834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AA9114-519D-4BBD-90AA-FE5607B67AA9}" type="datetime1">
              <a:rPr lang="en-US" smtClean="0"/>
              <a:t>6/15/2017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06550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5CD1E3-E2CA-4E62-B553-24264C57F884}"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61403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AFE39-2F82-407F-9935-E17C96102DF7}"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830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068FE8-4A0A-464A-9BE1-535D4431ABB1}"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3346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4A0185-2668-4765-A75B-34F0EDB0A2DA}" type="datetime1">
              <a:rPr lang="en-US" smtClean="0"/>
              <a:t>6/15/2017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63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85E9DE-6E86-4370-BEC7-047633E9BDF2}" type="datetime1">
              <a:rPr lang="en-US" smtClean="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4438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59A98C-66C8-48A8-AC10-0CDBCBB7060B}" type="datetime1">
              <a:rPr lang="en-US" smtClean="0"/>
              <a:t>6/15/2017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75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EDD4C9-8C46-40A0-B86C-CB15CC2C846D}" type="datetime1">
              <a:rPr lang="en-US" smtClean="0"/>
              <a:t>6/15/2017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7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C2E7A-36A1-474E-A2C6-F06AC8CE8CF0}" type="datetime1">
              <a:rPr lang="en-US" smtClean="0"/>
              <a:t>6/15/2017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71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DFBB7-F53F-4851-9E1C-381B960BA7D6}" type="datetime1">
              <a:rPr lang="en-US" smtClean="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5910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8CD47-F3A4-41F1-8944-321E94113B82}" type="datetime1">
              <a:rPr lang="en-US" smtClean="0"/>
              <a:t>6/15/2017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43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AA9114-519D-4BBD-90AA-FE5607B67AA9}" type="datetime1">
              <a:rPr lang="en-US" smtClean="0"/>
              <a:t>6/15/2017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158203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Intern Work Plan </a:t>
            </a:r>
            <a:endParaRPr lang="en-US" sz="6600" dirty="0"/>
          </a:p>
        </p:txBody>
      </p:sp>
      <p:sp>
        <p:nvSpPr>
          <p:cNvPr id="3" name="Subtitle 2"/>
          <p:cNvSpPr>
            <a:spLocks noGrp="1"/>
          </p:cNvSpPr>
          <p:nvPr>
            <p:ph type="subTitle" idx="1"/>
          </p:nvPr>
        </p:nvSpPr>
        <p:spPr/>
        <p:txBody>
          <a:bodyPr>
            <a:normAutofit/>
          </a:bodyPr>
          <a:lstStyle/>
          <a:p>
            <a:r>
              <a:rPr lang="en-US" sz="2400" dirty="0" smtClean="0"/>
              <a:t>By:  names</a:t>
            </a:r>
            <a:endParaRPr lang="en-US" sz="2400" dirty="0"/>
          </a:p>
        </p:txBody>
      </p:sp>
    </p:spTree>
    <p:extLst>
      <p:ext uri="{BB962C8B-B14F-4D97-AF65-F5344CB8AC3E}">
        <p14:creationId xmlns:p14="http://schemas.microsoft.com/office/powerpoint/2010/main" val="42551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 Work Plan Instructions</a:t>
            </a:r>
            <a:endParaRPr lang="en-US" dirty="0"/>
          </a:p>
        </p:txBody>
      </p:sp>
      <p:sp>
        <p:nvSpPr>
          <p:cNvPr id="3" name="Content Placeholder 2"/>
          <p:cNvSpPr>
            <a:spLocks noGrp="1"/>
          </p:cNvSpPr>
          <p:nvPr>
            <p:ph idx="1"/>
          </p:nvPr>
        </p:nvSpPr>
        <p:spPr>
          <a:xfrm>
            <a:off x="1154954" y="2653604"/>
            <a:ext cx="8928498" cy="3734670"/>
          </a:xfrm>
        </p:spPr>
        <p:txBody>
          <a:bodyPr>
            <a:normAutofit/>
          </a:bodyPr>
          <a:lstStyle/>
          <a:p>
            <a:r>
              <a:rPr lang="en-US" dirty="0"/>
              <a:t>NASA Interns are required to submit a Work Plan to the Higher Education Team 2 weeks after their arrival.  The plan should summarize the technical, professional and mentorship goals of the internship, the initial plan to accomplish those goals, and expected outcomes and benefits to the intern. A specific format is provided on the following pages.</a:t>
            </a:r>
          </a:p>
          <a:p>
            <a:r>
              <a:rPr lang="en-US" dirty="0"/>
              <a:t>The purpose of this plan is to facilitate your preparation for the internship and for establishing early communication between yourself and your mentor. Although this is your assignment, it is expected that you will have a conversation with your mentor before it is completed to make sure you both have the same understanding. This exercise can help to eliminate misunderstandings of both students and mentors and prevent future issues. </a:t>
            </a:r>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193572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Continued</a:t>
            </a:r>
            <a:endParaRPr lang="en-US" dirty="0"/>
          </a:p>
        </p:txBody>
      </p:sp>
      <p:sp>
        <p:nvSpPr>
          <p:cNvPr id="3" name="Content Placeholder 2"/>
          <p:cNvSpPr>
            <a:spLocks noGrp="1"/>
          </p:cNvSpPr>
          <p:nvPr>
            <p:ph idx="1"/>
          </p:nvPr>
        </p:nvSpPr>
        <p:spPr>
          <a:xfrm>
            <a:off x="1154954" y="2603500"/>
            <a:ext cx="9016180" cy="3609410"/>
          </a:xfrm>
        </p:spPr>
        <p:txBody>
          <a:bodyPr>
            <a:normAutofit/>
          </a:bodyPr>
          <a:lstStyle/>
          <a:p>
            <a:pPr marL="0" indent="0">
              <a:buNone/>
            </a:pPr>
            <a:r>
              <a:rPr lang="en-US" dirty="0"/>
              <a:t>Topics addressed in the </a:t>
            </a:r>
            <a:r>
              <a:rPr lang="en-US" dirty="0" smtClean="0"/>
              <a:t>Work Plan must </a:t>
            </a:r>
            <a:r>
              <a:rPr lang="en-US" dirty="0"/>
              <a:t>include but are not limited to: </a:t>
            </a:r>
          </a:p>
          <a:p>
            <a:pPr lvl="0"/>
            <a:r>
              <a:rPr lang="en-US" dirty="0"/>
              <a:t>Explanation of the project and how it contributes to Center Core Competencies and NASA Mission</a:t>
            </a:r>
          </a:p>
          <a:p>
            <a:pPr lvl="0"/>
            <a:r>
              <a:rPr lang="en-US" dirty="0"/>
              <a:t>Your anticipated contributions to the project and expected educational outcomes</a:t>
            </a:r>
          </a:p>
          <a:p>
            <a:pPr lvl="0"/>
            <a:r>
              <a:rPr lang="en-US" dirty="0"/>
              <a:t>Expected project deliverables</a:t>
            </a:r>
          </a:p>
          <a:p>
            <a:pPr lvl="0"/>
            <a:r>
              <a:rPr lang="en-US" dirty="0"/>
              <a:t>Career and skill building opportunities</a:t>
            </a:r>
          </a:p>
          <a:p>
            <a:pPr lvl="0"/>
            <a:r>
              <a:rPr lang="en-US" dirty="0"/>
              <a:t>Communication process and expectations of the mentoring relationship</a:t>
            </a:r>
          </a:p>
          <a:p>
            <a:pPr marL="0" indent="0">
              <a:buNone/>
            </a:pPr>
            <a:r>
              <a:rPr lang="en-US" dirty="0" smtClean="0"/>
              <a:t>Plans </a:t>
            </a:r>
            <a:r>
              <a:rPr lang="en-US" dirty="0"/>
              <a:t>should be two pages in length submitted to the Higher Education team via GoogleDocs and emailed to your mentor for his/her records.  </a:t>
            </a:r>
          </a:p>
          <a:p>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401455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14375"/>
          </a:xfrm>
        </p:spPr>
        <p:txBody>
          <a:bodyPr>
            <a:noAutofit/>
          </a:bodyPr>
          <a:lstStyle/>
          <a:p>
            <a:r>
              <a:rPr lang="en-US" sz="4800" dirty="0" smtClean="0"/>
              <a:t>Intern Work Plan </a:t>
            </a:r>
            <a:endParaRPr lang="en-US" sz="4800" dirty="0"/>
          </a:p>
        </p:txBody>
      </p:sp>
      <p:sp>
        <p:nvSpPr>
          <p:cNvPr id="5" name="Content Placeholder 4"/>
          <p:cNvSpPr>
            <a:spLocks noGrp="1"/>
          </p:cNvSpPr>
          <p:nvPr>
            <p:ph idx="1"/>
          </p:nvPr>
        </p:nvSpPr>
        <p:spPr>
          <a:xfrm>
            <a:off x="484899" y="1835336"/>
            <a:ext cx="8219016" cy="3802061"/>
          </a:xfrm>
        </p:spPr>
        <p:txBody>
          <a:bodyPr/>
          <a:lstStyle/>
          <a:p>
            <a:pPr marL="0" indent="0">
              <a:buNone/>
            </a:pPr>
            <a:endParaRPr lang="en-US" sz="2000" b="1" dirty="0" smtClean="0"/>
          </a:p>
          <a:p>
            <a:r>
              <a:rPr lang="en-US" sz="2000" dirty="0" smtClean="0"/>
              <a:t>Your Name</a:t>
            </a:r>
          </a:p>
          <a:p>
            <a:r>
              <a:rPr lang="en-US" sz="2000" dirty="0" smtClean="0"/>
              <a:t>Mentor Name and Organization Code</a:t>
            </a:r>
          </a:p>
          <a:p>
            <a:r>
              <a:rPr lang="en-US" sz="2000" dirty="0" smtClean="0"/>
              <a:t>Start Date of Internship</a:t>
            </a:r>
          </a:p>
          <a:p>
            <a:r>
              <a:rPr lang="en-US" sz="2000" dirty="0" smtClean="0"/>
              <a:t>Introduction</a:t>
            </a:r>
            <a:endParaRPr lang="en-US" sz="2000" dirty="0"/>
          </a:p>
          <a:p>
            <a:pPr lvl="1"/>
            <a:r>
              <a:rPr lang="en-US" dirty="0" smtClean="0"/>
              <a:t>Title and description of project(s)/work you will support</a:t>
            </a:r>
          </a:p>
          <a:p>
            <a:pPr lvl="1"/>
            <a:r>
              <a:rPr lang="en-US" dirty="0" smtClean="0"/>
              <a:t>Core </a:t>
            </a:r>
            <a:r>
              <a:rPr lang="en-US" dirty="0"/>
              <a:t>c</a:t>
            </a:r>
            <a:r>
              <a:rPr lang="en-US" dirty="0" smtClean="0"/>
              <a:t>ompetency(</a:t>
            </a:r>
            <a:r>
              <a:rPr lang="en-US" dirty="0" err="1" smtClean="0"/>
              <a:t>ies</a:t>
            </a:r>
            <a:r>
              <a:rPr lang="en-US" dirty="0" smtClean="0"/>
              <a:t>) supported</a:t>
            </a:r>
          </a:p>
          <a:p>
            <a:pPr lvl="1"/>
            <a:r>
              <a:rPr lang="en-US" dirty="0" smtClean="0"/>
              <a:t>NASA </a:t>
            </a:r>
            <a:r>
              <a:rPr lang="en-US" dirty="0"/>
              <a:t>m</a:t>
            </a:r>
            <a:r>
              <a:rPr lang="en-US" dirty="0" smtClean="0"/>
              <a:t>ission supported</a:t>
            </a:r>
          </a:p>
          <a:p>
            <a:pPr>
              <a:buFont typeface="Wingdings" panose="05000000000000000000" pitchFamily="2" charset="2"/>
              <a:buChar char="§"/>
            </a:pP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31824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075"/>
          </a:xfrm>
        </p:spPr>
        <p:txBody>
          <a:bodyPr>
            <a:noAutofit/>
          </a:bodyPr>
          <a:lstStyle/>
          <a:p>
            <a:r>
              <a:rPr lang="en-US" sz="4800" dirty="0" smtClean="0"/>
              <a:t>Work Outline</a:t>
            </a:r>
            <a:endParaRPr lang="en-US" sz="4800" dirty="0"/>
          </a:p>
        </p:txBody>
      </p:sp>
      <p:sp>
        <p:nvSpPr>
          <p:cNvPr id="3" name="Content Placeholder 2"/>
          <p:cNvSpPr>
            <a:spLocks noGrp="1"/>
          </p:cNvSpPr>
          <p:nvPr>
            <p:ph idx="1"/>
          </p:nvPr>
        </p:nvSpPr>
        <p:spPr>
          <a:xfrm>
            <a:off x="603443" y="2294082"/>
            <a:ext cx="8942916" cy="4086225"/>
          </a:xfrm>
        </p:spPr>
        <p:txBody>
          <a:bodyPr>
            <a:normAutofit/>
          </a:bodyPr>
          <a:lstStyle/>
          <a:p>
            <a:r>
              <a:rPr lang="en-US" sz="2000" dirty="0" smtClean="0"/>
              <a:t>Overarching goal</a:t>
            </a:r>
          </a:p>
          <a:p>
            <a:r>
              <a:rPr lang="en-US" sz="2000" dirty="0" smtClean="0"/>
              <a:t>What </a:t>
            </a:r>
            <a:r>
              <a:rPr lang="en-US" sz="2000" dirty="0"/>
              <a:t>is your current STEM </a:t>
            </a:r>
            <a:r>
              <a:rPr lang="en-US" sz="2000" dirty="0" smtClean="0"/>
              <a:t>field?</a:t>
            </a:r>
          </a:p>
          <a:p>
            <a:r>
              <a:rPr lang="en-US" sz="2000" dirty="0" smtClean="0"/>
              <a:t>What </a:t>
            </a:r>
            <a:r>
              <a:rPr lang="en-US" sz="2000" dirty="0"/>
              <a:t>skills do you feel you need to be successful in a STEM </a:t>
            </a:r>
            <a:r>
              <a:rPr lang="en-US" sz="2000" dirty="0" smtClean="0"/>
              <a:t>career?</a:t>
            </a:r>
          </a:p>
          <a:p>
            <a:r>
              <a:rPr lang="en-US" sz="2000" dirty="0" smtClean="0"/>
              <a:t>What are your roles and responsibilities?</a:t>
            </a:r>
          </a:p>
          <a:p>
            <a:r>
              <a:rPr lang="en-US" sz="2000" dirty="0" smtClean="0"/>
              <a:t>What skill set is needed for your internship project(s) and what skill set will be developed during this experience?</a:t>
            </a:r>
          </a:p>
          <a:p>
            <a:r>
              <a:rPr lang="en-US" sz="2000" dirty="0" smtClean="0"/>
              <a:t>What do you want from this internship?  What does your mentor want?</a:t>
            </a:r>
          </a:p>
          <a:p>
            <a:r>
              <a:rPr lang="en-US" sz="2000" dirty="0" smtClean="0"/>
              <a:t>How will you know if this experience is a success?</a:t>
            </a:r>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49909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175"/>
          </a:xfrm>
        </p:spPr>
        <p:txBody>
          <a:bodyPr>
            <a:noAutofit/>
          </a:bodyPr>
          <a:lstStyle/>
          <a:p>
            <a:r>
              <a:rPr lang="en-US" sz="4800" dirty="0" smtClean="0"/>
              <a:t>Mentoring Relationship</a:t>
            </a:r>
            <a:endParaRPr lang="en-US" sz="4800" dirty="0"/>
          </a:p>
        </p:txBody>
      </p:sp>
      <p:sp>
        <p:nvSpPr>
          <p:cNvPr id="3" name="Content Placeholder 2"/>
          <p:cNvSpPr>
            <a:spLocks noGrp="1"/>
          </p:cNvSpPr>
          <p:nvPr>
            <p:ph idx="1"/>
          </p:nvPr>
        </p:nvSpPr>
        <p:spPr>
          <a:xfrm>
            <a:off x="677334" y="1512355"/>
            <a:ext cx="9047691" cy="4743449"/>
          </a:xfrm>
        </p:spPr>
        <p:txBody>
          <a:bodyPr>
            <a:noAutofit/>
          </a:bodyPr>
          <a:lstStyle/>
          <a:p>
            <a:pPr>
              <a:buFont typeface="Wingdings" panose="05000000000000000000" pitchFamily="2" charset="2"/>
              <a:buChar char="§"/>
            </a:pPr>
            <a:endParaRPr lang="en-US" dirty="0" smtClean="0"/>
          </a:p>
          <a:p>
            <a:pPr marL="0" indent="0">
              <a:buNone/>
            </a:pPr>
            <a:endParaRPr lang="en-US" dirty="0"/>
          </a:p>
          <a:p>
            <a:r>
              <a:rPr lang="en-US" sz="2000" dirty="0" smtClean="0"/>
              <a:t>What are the expectations for face-to-face time?  </a:t>
            </a:r>
            <a:r>
              <a:rPr lang="en-US" dirty="0" smtClean="0"/>
              <a:t>One to five hours per week?  More?</a:t>
            </a:r>
          </a:p>
          <a:p>
            <a:r>
              <a:rPr lang="en-US" sz="2000" dirty="0" smtClean="0"/>
              <a:t>What are the expectations for the amount of time actually spent working with your mentor? With other subject matter experts? With other interns?</a:t>
            </a:r>
          </a:p>
          <a:p>
            <a:r>
              <a:rPr lang="en-US" sz="2000" dirty="0" smtClean="0"/>
              <a:t>What types of conversations do you want to have with your mentor?</a:t>
            </a:r>
          </a:p>
          <a:p>
            <a:pPr lvl="1"/>
            <a:r>
              <a:rPr lang="en-US" sz="1600" dirty="0" smtClean="0"/>
              <a:t>Examples are:  Working with others effectively, leadership skill-building, work ethic, </a:t>
            </a:r>
            <a:r>
              <a:rPr lang="en-US" dirty="0"/>
              <a:t>education endeavors, career </a:t>
            </a:r>
            <a:r>
              <a:rPr lang="en-US" sz="1600" dirty="0" smtClean="0"/>
              <a:t>concerns and options, etc.  Together, make a plan for how to respond if an uncomfortable topic is broached by either one of you.</a:t>
            </a:r>
          </a:p>
          <a:p>
            <a:r>
              <a:rPr lang="en-US" sz="2000" dirty="0" smtClean="0"/>
              <a:t>What topics are off limits from your perspective?  From the mentor’s perspective?  </a:t>
            </a:r>
          </a:p>
          <a:p>
            <a:pPr>
              <a:buFont typeface="Wingdings" panose="05000000000000000000" pitchFamily="2" charset="2"/>
              <a:buChar char="§"/>
            </a:pPr>
            <a:endParaRPr lang="en-US" sz="2400" dirty="0" smtClean="0"/>
          </a:p>
          <a:p>
            <a:pPr>
              <a:buFont typeface="Wingdings" panose="05000000000000000000" pitchFamily="2" charset="2"/>
              <a:buChar char="§"/>
            </a:pPr>
            <a:endParaRPr lang="en-US" sz="2400" dirty="0"/>
          </a:p>
          <a:p>
            <a:endParaRPr lang="en-US" sz="2400" dirty="0"/>
          </a:p>
        </p:txBody>
      </p:sp>
      <p:sp>
        <p:nvSpPr>
          <p:cNvPr id="4" name="Slide Number Placeholder 3"/>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3170530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575</TotalTime>
  <Words>460</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 Boardroom</vt:lpstr>
      <vt:lpstr>Intern Work Plan </vt:lpstr>
      <vt:lpstr>Intern Work Plan Instructions</vt:lpstr>
      <vt:lpstr>Instructions Continued</vt:lpstr>
      <vt:lpstr>Intern Work Plan </vt:lpstr>
      <vt:lpstr>Work Outline</vt:lpstr>
      <vt:lpstr>Mentoring Relationship</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 Work Plan Draft</dc:title>
  <dc:creator>Webbs, Vanessa R. (GRC-CE00)</dc:creator>
  <cp:lastModifiedBy>Cosmas, Chika (GRC-VE00)[GRC-LERCIP]</cp:lastModifiedBy>
  <cp:revision>21</cp:revision>
  <dcterms:created xsi:type="dcterms:W3CDTF">2016-04-20T19:02:31Z</dcterms:created>
  <dcterms:modified xsi:type="dcterms:W3CDTF">2017-06-15T12:07:24Z</dcterms:modified>
</cp:coreProperties>
</file>