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41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58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04ED7-C171-4668-AEE7-B3AEBA5DB6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35E4C-2379-4E45-B9B2-E43EC6131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6B3A9-68BD-4D54-A0BB-B455B6E4AFF4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A3918-8F7A-4B64-907B-42E48B5ECB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8035E-8EB8-4C2B-9094-10B4CFAE37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0AA0A-5135-415D-A092-FA0C46B8AC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146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16F1-3F18-45AF-B31A-ADFF417588A1}" type="datetimeFigureOut">
              <a:rPr lang="en-US" smtClean="0"/>
              <a:t>7/30/2023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1861C-5139-457C-970B-278F1608A4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6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F98A818-8998-4A9C-923A-0245B6C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7500627"/>
            <a:ext cx="3859066" cy="231657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1C48D9-0A15-4736-BF9A-5E32106AC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1240056"/>
            <a:ext cx="1827307" cy="38198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4BC47A-9910-48E8-AE5A-2BBB19901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5105745"/>
            <a:ext cx="3859066" cy="234908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DCCB1-B9FD-4B0F-884F-5AEE7D4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2134" y="1247167"/>
            <a:ext cx="3859066" cy="3812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2F5691-9268-4084-9D4D-F78F55D0D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5105745"/>
            <a:ext cx="1828800" cy="235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B92A22-5DF3-4C60-A7C1-F99B61174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1240057"/>
            <a:ext cx="1508247" cy="6214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EDA109-D0F6-4624-AB2A-68612A43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7137" y="7505706"/>
            <a:ext cx="1828800" cy="231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312CF2-A1E9-4331-A520-21B4E20C2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928240" y="7932941"/>
            <a:ext cx="0" cy="1802868"/>
          </a:xfrm>
          <a:prstGeom prst="line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prstDash val="sysDot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D2C7898-64D2-4E95-8919-58011D2B8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1200" y="241200"/>
            <a:ext cx="7290000" cy="96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34353" y="9322650"/>
            <a:ext cx="1748790" cy="535516"/>
          </a:xfrm>
          <a:prstGeom prst="rect">
            <a:avLst/>
          </a:prstGeom>
        </p:spPr>
        <p:txBody>
          <a:bodyPr/>
          <a:lstStyle/>
          <a:p>
            <a:fld id="{A8FAED0E-297D-480F-9176-00B6D6CDE081}" type="datetimeFigureOut">
              <a:rPr lang="en-US" noProof="0" smtClean="0"/>
              <a:t>7/30/2023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4609" y="9322650"/>
            <a:ext cx="2623185" cy="535516"/>
          </a:xfrm>
          <a:prstGeom prst="rect">
            <a:avLst/>
          </a:prstGeom>
        </p:spPr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310CCD-5E5B-4F7B-B7B1-EE3E23F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24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CBEDFA-5BC0-4184-8A10-AED13FD3EA6E}"/>
              </a:ext>
            </a:extLst>
          </p:cNvPr>
          <p:cNvSpPr/>
          <p:nvPr userDrawn="1"/>
        </p:nvSpPr>
        <p:spPr>
          <a:xfrm>
            <a:off x="241200" y="241200"/>
            <a:ext cx="7290000" cy="9576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1"/>
            <a:ext cx="6703695" cy="97324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1785366"/>
            <a:ext cx="6703695" cy="753728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8048" y="9599255"/>
            <a:ext cx="272034" cy="2589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90">
                <a:solidFill>
                  <a:schemeClr val="bg1"/>
                </a:solidFill>
              </a:defRPr>
            </a:lvl1pPr>
          </a:lstStyle>
          <a:p>
            <a:fld id="{D518928D-FFF6-43DC-9917-6D83E7075E8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069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b="1" kern="1200" spc="-15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Clr>
          <a:schemeClr val="accent3"/>
        </a:buClr>
        <a:buFont typeface="Arial" panose="020B0604020202020204" pitchFamily="34" charset="0"/>
        <a:buChar char="•"/>
        <a:defRPr sz="231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98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65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Clr>
          <a:schemeClr val="accent3"/>
        </a:buClr>
        <a:buFont typeface="Arial" panose="020B0604020202020204" pitchFamily="34" charset="0"/>
        <a:buChar char="•"/>
        <a:defRPr sz="1485" kern="1200">
          <a:solidFill>
            <a:schemeClr val="accent2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3A6FDA-B378-498D-834A-AD13D56B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Resume</a:t>
            </a:r>
          </a:p>
        </p:txBody>
      </p:sp>
      <p:sp>
        <p:nvSpPr>
          <p:cNvPr id="153" name="Graphic 151" descr="Icon Info">
            <a:extLst>
              <a:ext uri="{FF2B5EF4-FFF2-40B4-BE49-F238E27FC236}">
                <a16:creationId xmlns:a16="http://schemas.microsoft.com/office/drawing/2014/main" id="{8B33F9B3-C932-4785-BD74-FB723077E368}"/>
              </a:ext>
            </a:extLst>
          </p:cNvPr>
          <p:cNvSpPr>
            <a:spLocks noChangeAspect="1"/>
          </p:cNvSpPr>
          <p:nvPr/>
        </p:nvSpPr>
        <p:spPr>
          <a:xfrm>
            <a:off x="394491" y="1417039"/>
            <a:ext cx="180000" cy="180000"/>
          </a:xfrm>
          <a:custGeom>
            <a:avLst/>
            <a:gdLst>
              <a:gd name="connsiteX0" fmla="*/ 181372 w 362743"/>
              <a:gd name="connsiteY0" fmla="*/ 362743 h 362743"/>
              <a:gd name="connsiteX1" fmla="*/ 362743 w 362743"/>
              <a:gd name="connsiteY1" fmla="*/ 181372 h 362743"/>
              <a:gd name="connsiteX2" fmla="*/ 181372 w 362743"/>
              <a:gd name="connsiteY2" fmla="*/ 0 h 362743"/>
              <a:gd name="connsiteX3" fmla="*/ 0 w 362743"/>
              <a:gd name="connsiteY3" fmla="*/ 181372 h 362743"/>
              <a:gd name="connsiteX4" fmla="*/ 181372 w 362743"/>
              <a:gd name="connsiteY4" fmla="*/ 362743 h 362743"/>
              <a:gd name="connsiteX5" fmla="*/ 191448 w 362743"/>
              <a:gd name="connsiteY5" fmla="*/ 63480 h 362743"/>
              <a:gd name="connsiteX6" fmla="*/ 221676 w 362743"/>
              <a:gd name="connsiteY6" fmla="*/ 93709 h 362743"/>
              <a:gd name="connsiteX7" fmla="*/ 191448 w 362743"/>
              <a:gd name="connsiteY7" fmla="*/ 123937 h 362743"/>
              <a:gd name="connsiteX8" fmla="*/ 161219 w 362743"/>
              <a:gd name="connsiteY8" fmla="*/ 93709 h 362743"/>
              <a:gd name="connsiteX9" fmla="*/ 191448 w 362743"/>
              <a:gd name="connsiteY9" fmla="*/ 63480 h 362743"/>
              <a:gd name="connsiteX10" fmla="*/ 181372 w 362743"/>
              <a:gd name="connsiteY10" fmla="*/ 138044 h 362743"/>
              <a:gd name="connsiteX11" fmla="*/ 215546 w 362743"/>
              <a:gd name="connsiteY11" fmla="*/ 177881 h 362743"/>
              <a:gd name="connsiteX12" fmla="*/ 201524 w 362743"/>
              <a:gd name="connsiteY12" fmla="*/ 269035 h 362743"/>
              <a:gd name="connsiteX13" fmla="*/ 231753 w 362743"/>
              <a:gd name="connsiteY13" fmla="*/ 258958 h 362743"/>
              <a:gd name="connsiteX14" fmla="*/ 181372 w 362743"/>
              <a:gd name="connsiteY14" fmla="*/ 299263 h 362743"/>
              <a:gd name="connsiteX15" fmla="*/ 147197 w 362743"/>
              <a:gd name="connsiteY15" fmla="*/ 259426 h 362743"/>
              <a:gd name="connsiteX16" fmla="*/ 161219 w 362743"/>
              <a:gd name="connsiteY16" fmla="*/ 168273 h 362743"/>
              <a:gd name="connsiteX17" fmla="*/ 130991 w 362743"/>
              <a:gd name="connsiteY17" fmla="*/ 178349 h 362743"/>
              <a:gd name="connsiteX18" fmla="*/ 181372 w 362743"/>
              <a:gd name="connsiteY18" fmla="*/ 138044 h 36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743" h="362743">
                <a:moveTo>
                  <a:pt x="181372" y="362743"/>
                </a:moveTo>
                <a:cubicBezTo>
                  <a:pt x="281545" y="362743"/>
                  <a:pt x="362743" y="281541"/>
                  <a:pt x="362743" y="181372"/>
                </a:cubicBezTo>
                <a:cubicBezTo>
                  <a:pt x="362743" y="81202"/>
                  <a:pt x="281545" y="0"/>
                  <a:pt x="181372" y="0"/>
                </a:cubicBezTo>
                <a:cubicBezTo>
                  <a:pt x="81198" y="0"/>
                  <a:pt x="0" y="81202"/>
                  <a:pt x="0" y="181372"/>
                </a:cubicBezTo>
                <a:cubicBezTo>
                  <a:pt x="0" y="281541"/>
                  <a:pt x="81198" y="362743"/>
                  <a:pt x="181372" y="362743"/>
                </a:cubicBezTo>
                <a:close/>
                <a:moveTo>
                  <a:pt x="191448" y="63480"/>
                </a:moveTo>
                <a:cubicBezTo>
                  <a:pt x="208146" y="63480"/>
                  <a:pt x="221676" y="77014"/>
                  <a:pt x="221676" y="93709"/>
                </a:cubicBezTo>
                <a:cubicBezTo>
                  <a:pt x="221676" y="110403"/>
                  <a:pt x="208146" y="123937"/>
                  <a:pt x="191448" y="123937"/>
                </a:cubicBezTo>
                <a:cubicBezTo>
                  <a:pt x="174750" y="123937"/>
                  <a:pt x="161219" y="110403"/>
                  <a:pt x="161219" y="93709"/>
                </a:cubicBezTo>
                <a:cubicBezTo>
                  <a:pt x="161219" y="77014"/>
                  <a:pt x="174750" y="63480"/>
                  <a:pt x="191448" y="63480"/>
                </a:cubicBezTo>
                <a:close/>
                <a:moveTo>
                  <a:pt x="181372" y="138044"/>
                </a:moveTo>
                <a:cubicBezTo>
                  <a:pt x="211600" y="138044"/>
                  <a:pt x="218932" y="155879"/>
                  <a:pt x="215546" y="177881"/>
                </a:cubicBezTo>
                <a:lnTo>
                  <a:pt x="201524" y="269035"/>
                </a:lnTo>
                <a:cubicBezTo>
                  <a:pt x="201524" y="269035"/>
                  <a:pt x="211600" y="269035"/>
                  <a:pt x="231753" y="258958"/>
                </a:cubicBezTo>
                <a:cubicBezTo>
                  <a:pt x="231753" y="258958"/>
                  <a:pt x="221676" y="299263"/>
                  <a:pt x="181372" y="299263"/>
                </a:cubicBezTo>
                <a:cubicBezTo>
                  <a:pt x="151143" y="299263"/>
                  <a:pt x="143812" y="281428"/>
                  <a:pt x="147197" y="259426"/>
                </a:cubicBezTo>
                <a:lnTo>
                  <a:pt x="161219" y="168273"/>
                </a:lnTo>
                <a:cubicBezTo>
                  <a:pt x="161219" y="168273"/>
                  <a:pt x="151143" y="168273"/>
                  <a:pt x="130991" y="178349"/>
                </a:cubicBezTo>
                <a:cubicBezTo>
                  <a:pt x="130991" y="178349"/>
                  <a:pt x="141067" y="138044"/>
                  <a:pt x="181372" y="138044"/>
                </a:cubicBezTo>
                <a:close/>
              </a:path>
            </a:pathLst>
          </a:custGeom>
          <a:solidFill>
            <a:schemeClr val="accent2"/>
          </a:solidFill>
          <a:ln w="40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B807505-5272-4289-9CD5-C8D2A0BC61F3}"/>
              </a:ext>
            </a:extLst>
          </p:cNvPr>
          <p:cNvSpPr txBox="1"/>
          <p:nvPr/>
        </p:nvSpPr>
        <p:spPr>
          <a:xfrm>
            <a:off x="433548" y="1689133"/>
            <a:ext cx="1222904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Airplane is #1 safest way to travel</a:t>
            </a:r>
          </a:p>
          <a:p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D7F3CC-0927-4309-8780-07862B295094}"/>
              </a:ext>
            </a:extLst>
          </p:cNvPr>
          <p:cNvSpPr txBox="1"/>
          <p:nvPr/>
        </p:nvSpPr>
        <p:spPr>
          <a:xfrm>
            <a:off x="361406" y="2249941"/>
            <a:ext cx="1367188" cy="1013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500"/>
              </a:lnSpc>
            </a:pPr>
            <a:r>
              <a:rPr lang="en-US" sz="3600" b="1" spc="-150" dirty="0">
                <a:solidFill>
                  <a:schemeClr val="accent2"/>
                </a:solidFill>
                <a:latin typeface="+mj-lt"/>
              </a:rPr>
              <a:t>4130%</a:t>
            </a:r>
            <a:r>
              <a:rPr lang="en-US" sz="8800" b="1" spc="-150" dirty="0">
                <a:solidFill>
                  <a:schemeClr val="accent2"/>
                </a:solidFill>
                <a:latin typeface="+mj-lt"/>
              </a:rPr>
              <a:t>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AB30B9C-4189-4072-A73F-B125AA0660CC}"/>
              </a:ext>
            </a:extLst>
          </p:cNvPr>
          <p:cNvSpPr txBox="1"/>
          <p:nvPr/>
        </p:nvSpPr>
        <p:spPr>
          <a:xfrm>
            <a:off x="433548" y="3478448"/>
            <a:ext cx="1222904" cy="6413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More Car Accidents than Airline Accidents in 2019</a:t>
            </a:r>
          </a:p>
          <a:p>
            <a:endParaRPr lang="en-US" sz="1000" noProof="1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D006F3B-FEFF-4DDF-93AA-B443AF5B2E4D}"/>
              </a:ext>
            </a:extLst>
          </p:cNvPr>
          <p:cNvSpPr txBox="1"/>
          <p:nvPr/>
        </p:nvSpPr>
        <p:spPr>
          <a:xfrm>
            <a:off x="385210" y="6059678"/>
            <a:ext cx="1222904" cy="7698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Far Less Fatalities in an Airplane</a:t>
            </a:r>
            <a:endParaRPr lang="en-US" sz="1600" noProof="1">
              <a:solidFill>
                <a:schemeClr val="bg1"/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A0518D1-D37C-415C-A198-CC8AD3DD187F}"/>
              </a:ext>
            </a:extLst>
          </p:cNvPr>
          <p:cNvSpPr txBox="1"/>
          <p:nvPr/>
        </p:nvSpPr>
        <p:spPr>
          <a:xfrm>
            <a:off x="238781" y="7482112"/>
            <a:ext cx="154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</a:rPr>
              <a:t>17 million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72E8BDC-963B-4314-A5C6-F387147AE54C}"/>
              </a:ext>
            </a:extLst>
          </p:cNvPr>
          <p:cNvSpPr txBox="1"/>
          <p:nvPr/>
        </p:nvSpPr>
        <p:spPr>
          <a:xfrm>
            <a:off x="317717" y="7911224"/>
            <a:ext cx="1403610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kilometers traveled by plane where 1 death occurs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The odds are in your favor!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Come fly with us and check out the most convenient, safest, and luxurious form of travel at Air Airlines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4" name="Graphic 13" descr="Take Off with solid fill">
            <a:extLst>
              <a:ext uri="{FF2B5EF4-FFF2-40B4-BE49-F238E27FC236}">
                <a16:creationId xmlns:a16="http://schemas.microsoft.com/office/drawing/2014/main" id="{284BBC0A-6B25-4E44-8A38-910CA2147A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9180" y="9231630"/>
            <a:ext cx="739331" cy="482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196966-5C2E-478E-8624-ABDD09B3FB30}"/>
              </a:ext>
            </a:extLst>
          </p:cNvPr>
          <p:cNvSpPr txBox="1"/>
          <p:nvPr/>
        </p:nvSpPr>
        <p:spPr>
          <a:xfrm>
            <a:off x="622354" y="423351"/>
            <a:ext cx="5189166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000" b="1" spc="-150" dirty="0">
                <a:solidFill>
                  <a:schemeClr val="accent1"/>
                </a:solidFill>
                <a:latin typeface="+mj-lt"/>
              </a:rPr>
              <a:t>Safer Form of Travel: Airplane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0231B0-CD8C-4D6D-A41F-A5F1F1414FC9}"/>
              </a:ext>
            </a:extLst>
          </p:cNvPr>
          <p:cNvSpPr txBox="1"/>
          <p:nvPr/>
        </p:nvSpPr>
        <p:spPr>
          <a:xfrm>
            <a:off x="1833880" y="792871"/>
            <a:ext cx="397764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Informative Infographic by Air Airlines</a:t>
            </a:r>
          </a:p>
        </p:txBody>
      </p:sp>
      <p:pic>
        <p:nvPicPr>
          <p:cNvPr id="100" name="Graphic 99" descr="Envelope icon">
            <a:extLst>
              <a:ext uri="{FF2B5EF4-FFF2-40B4-BE49-F238E27FC236}">
                <a16:creationId xmlns:a16="http://schemas.microsoft.com/office/drawing/2014/main" id="{F9C78C03-8918-4594-A828-6501682DD73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31248" y="1342659"/>
            <a:ext cx="148760" cy="14876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7AEA1FB-634B-4EFB-B66A-9321DDB72DE1}"/>
              </a:ext>
            </a:extLst>
          </p:cNvPr>
          <p:cNvSpPr txBox="1"/>
          <p:nvPr/>
        </p:nvSpPr>
        <p:spPr>
          <a:xfrm>
            <a:off x="2130118" y="1340152"/>
            <a:ext cx="1454072" cy="21848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solidFill>
                  <a:schemeClr val="accent2"/>
                </a:solidFill>
              </a:rPr>
              <a:t>Email: </a:t>
            </a:r>
          </a:p>
          <a:p>
            <a:r>
              <a:rPr lang="en-US" sz="900" dirty="0">
                <a:solidFill>
                  <a:schemeClr val="bg1"/>
                </a:solidFill>
              </a:rPr>
              <a:t>Info@airairlines.com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Website</a:t>
            </a:r>
          </a:p>
          <a:p>
            <a:r>
              <a:rPr lang="en-US" sz="900" dirty="0">
                <a:solidFill>
                  <a:schemeClr val="bg1"/>
                </a:solidFill>
              </a:rPr>
              <a:t>airairlines.com</a:t>
            </a:r>
          </a:p>
          <a:p>
            <a:endParaRPr lang="en-US" sz="1000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Phone</a:t>
            </a:r>
          </a:p>
          <a:p>
            <a:r>
              <a:rPr lang="en-US" sz="900" dirty="0">
                <a:solidFill>
                  <a:schemeClr val="bg1"/>
                </a:solidFill>
              </a:rPr>
              <a:t>+1234-567-8910</a:t>
            </a:r>
          </a:p>
          <a:p>
            <a:endParaRPr lang="en-US" sz="1000" b="1" dirty="0">
              <a:solidFill>
                <a:schemeClr val="accent2"/>
              </a:solidFill>
            </a:endParaRPr>
          </a:p>
          <a:p>
            <a:endParaRPr lang="en-US" sz="1000" b="1" dirty="0">
              <a:solidFill>
                <a:schemeClr val="accent2"/>
              </a:solidFill>
            </a:endParaRPr>
          </a:p>
          <a:p>
            <a:r>
              <a:rPr lang="en-US" sz="1000" b="1" dirty="0">
                <a:solidFill>
                  <a:schemeClr val="accent2"/>
                </a:solidFill>
              </a:rPr>
              <a:t>Scan below for more info:</a:t>
            </a:r>
            <a:endParaRPr lang="en-US" sz="1000" dirty="0">
              <a:solidFill>
                <a:schemeClr val="accent2"/>
              </a:solidFill>
            </a:endParaRPr>
          </a:p>
        </p:txBody>
      </p:sp>
      <p:pic>
        <p:nvPicPr>
          <p:cNvPr id="104" name="Graphic 103" descr="Link icon">
            <a:extLst>
              <a:ext uri="{FF2B5EF4-FFF2-40B4-BE49-F238E27FC236}">
                <a16:creationId xmlns:a16="http://schemas.microsoft.com/office/drawing/2014/main" id="{35637568-F847-4AC0-8D34-F98101113295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48986" y="1790964"/>
            <a:ext cx="148760" cy="148760"/>
          </a:xfrm>
          <a:prstGeom prst="rect">
            <a:avLst/>
          </a:prstGeom>
        </p:spPr>
      </p:pic>
      <p:pic>
        <p:nvPicPr>
          <p:cNvPr id="102" name="Graphic 101" descr="phone receiver icon">
            <a:extLst>
              <a:ext uri="{FF2B5EF4-FFF2-40B4-BE49-F238E27FC236}">
                <a16:creationId xmlns:a16="http://schemas.microsoft.com/office/drawing/2014/main" id="{E5C35D4F-CB13-4B4D-9536-20BBEA2F5A8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46462" y="2234799"/>
            <a:ext cx="148760" cy="148760"/>
          </a:xfrm>
          <a:prstGeom prst="rect">
            <a:avLst/>
          </a:prstGeom>
        </p:spPr>
      </p:pic>
      <p:pic>
        <p:nvPicPr>
          <p:cNvPr id="9" name="Picture 8" descr="QR code">
            <a:extLst>
              <a:ext uri="{FF2B5EF4-FFF2-40B4-BE49-F238E27FC236}">
                <a16:creationId xmlns:a16="http://schemas.microsoft.com/office/drawing/2014/main" id="{E1C55547-2FA2-4903-8FF8-1836E53DE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544" y="3258924"/>
            <a:ext cx="1273920" cy="1273920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B515586B-198C-4E30-99EE-3A2788FC0678}"/>
              </a:ext>
            </a:extLst>
          </p:cNvPr>
          <p:cNvSpPr txBox="1"/>
          <p:nvPr/>
        </p:nvSpPr>
        <p:spPr>
          <a:xfrm>
            <a:off x="1797137" y="5105745"/>
            <a:ext cx="1828800" cy="307777"/>
          </a:xfrm>
          <a:prstGeom prst="rect">
            <a:avLst/>
          </a:prstGeom>
          <a:solidFill>
            <a:schemeClr val="accent2"/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Explore the World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1773A46-22A1-4C54-9217-E08B956AF547}"/>
              </a:ext>
            </a:extLst>
          </p:cNvPr>
          <p:cNvSpPr txBox="1"/>
          <p:nvPr/>
        </p:nvSpPr>
        <p:spPr>
          <a:xfrm>
            <a:off x="1920014" y="5537505"/>
            <a:ext cx="1571276" cy="18142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The airplane is one of humankind’s greatest inventions. Explore more why it is a safe form of travel to get anywhere on the beautiful globe.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sz="900" dirty="0">
                <a:solidFill>
                  <a:schemeClr val="bg1"/>
                </a:solidFill>
              </a:rPr>
              <a:t>Share the love for airplane travel and airplane safety by using</a:t>
            </a:r>
          </a:p>
          <a:p>
            <a:endParaRPr lang="en-US" sz="9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#skysafety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B8C4578-58A6-447F-A5FF-C37752CCAE55}"/>
              </a:ext>
            </a:extLst>
          </p:cNvPr>
          <p:cNvSpPr txBox="1"/>
          <p:nvPr/>
        </p:nvSpPr>
        <p:spPr>
          <a:xfrm>
            <a:off x="1797137" y="7505706"/>
            <a:ext cx="182880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10800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  <a:latin typeface="+mj-lt"/>
              </a:rPr>
              <a:t>Real Numbers!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7E2A6C1-E5EE-4471-8A30-44C3098D8F2D}"/>
              </a:ext>
            </a:extLst>
          </p:cNvPr>
          <p:cNvSpPr txBox="1"/>
          <p:nvPr/>
        </p:nvSpPr>
        <p:spPr>
          <a:xfrm>
            <a:off x="2044544" y="7879957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The right visual shows 30 years of each airline's deaths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0EAA1AA-ACD2-4264-8772-16CBB14395ED}"/>
              </a:ext>
            </a:extLst>
          </p:cNvPr>
          <p:cNvSpPr txBox="1"/>
          <p:nvPr/>
        </p:nvSpPr>
        <p:spPr>
          <a:xfrm>
            <a:off x="2044544" y="8509446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These numbers are significantly lower than automobile companies' deaths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64CB3-E32A-4A6F-BC80-387971F8F849}"/>
              </a:ext>
            </a:extLst>
          </p:cNvPr>
          <p:cNvSpPr txBox="1"/>
          <p:nvPr/>
        </p:nvSpPr>
        <p:spPr>
          <a:xfrm>
            <a:off x="2044544" y="9138935"/>
            <a:ext cx="1404000" cy="504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+mj-lt"/>
              </a:rPr>
              <a:t>Trust in your air travel as it is safer for you, your family, and employees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F40BF-6CAB-4F00-BD96-FA6E64E38665}"/>
              </a:ext>
            </a:extLst>
          </p:cNvPr>
          <p:cNvSpPr txBox="1"/>
          <p:nvPr/>
        </p:nvSpPr>
        <p:spPr>
          <a:xfrm>
            <a:off x="3733710" y="1283952"/>
            <a:ext cx="3448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Airplane Deaths Trending Downward</a:t>
            </a:r>
          </a:p>
        </p:txBody>
      </p:sp>
      <p:grpSp>
        <p:nvGrpSpPr>
          <p:cNvPr id="126" name="Group 125" descr="Legend">
            <a:extLst>
              <a:ext uri="{FF2B5EF4-FFF2-40B4-BE49-F238E27FC236}">
                <a16:creationId xmlns:a16="http://schemas.microsoft.com/office/drawing/2014/main" id="{359B66CE-417E-48D2-BEED-8398EEA41F71}"/>
              </a:ext>
            </a:extLst>
          </p:cNvPr>
          <p:cNvGrpSpPr/>
          <p:nvPr/>
        </p:nvGrpSpPr>
        <p:grpSpPr>
          <a:xfrm>
            <a:off x="4176376" y="7174863"/>
            <a:ext cx="3356174" cy="278050"/>
            <a:chOff x="4547352" y="7709791"/>
            <a:chExt cx="3356174" cy="27805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12AB844-EAEE-4259-B655-AABEAC237584}"/>
                </a:ext>
              </a:extLst>
            </p:cNvPr>
            <p:cNvSpPr/>
            <p:nvPr/>
          </p:nvSpPr>
          <p:spPr>
            <a:xfrm>
              <a:off x="4547352" y="7757412"/>
              <a:ext cx="118575" cy="118575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3AA5BA6-B01B-45F3-8474-D9549730B5AF}"/>
                </a:ext>
              </a:extLst>
            </p:cNvPr>
            <p:cNvSpPr txBox="1"/>
            <p:nvPr/>
          </p:nvSpPr>
          <p:spPr>
            <a:xfrm>
              <a:off x="4763566" y="7709791"/>
              <a:ext cx="1505009" cy="2491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Automobile Deaths in 2019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B6C542E5-22D3-49BA-9FBC-8B8BAB22931F}"/>
                </a:ext>
              </a:extLst>
            </p:cNvPr>
            <p:cNvSpPr/>
            <p:nvPr/>
          </p:nvSpPr>
          <p:spPr>
            <a:xfrm>
              <a:off x="6355862" y="7763484"/>
              <a:ext cx="118575" cy="1185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1745B2A-58A2-428B-871E-DBBE39C063D1}"/>
                </a:ext>
              </a:extLst>
            </p:cNvPr>
            <p:cNvSpPr txBox="1"/>
            <p:nvPr/>
          </p:nvSpPr>
          <p:spPr>
            <a:xfrm>
              <a:off x="6550982" y="7738713"/>
              <a:ext cx="1352544" cy="2491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Airline Deaths in 2019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A3BB887-BD93-4A25-9945-247AB4EC739D}"/>
              </a:ext>
            </a:extLst>
          </p:cNvPr>
          <p:cNvSpPr txBox="1"/>
          <p:nvPr/>
        </p:nvSpPr>
        <p:spPr>
          <a:xfrm>
            <a:off x="3733711" y="7500627"/>
            <a:ext cx="3162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j-lt"/>
              </a:rPr>
              <a:t>Breakdown by Airline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BE8805-17E7-F307-93D3-4139A441B0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6086" y="5212963"/>
            <a:ext cx="1570089" cy="18966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EC3FF-D2D0-083C-1AB0-E6910FA6139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02743" y="1805811"/>
            <a:ext cx="3583806" cy="2018574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0E19E4B0-7C9A-9C54-FBCD-D38542789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54" y="4528383"/>
            <a:ext cx="1418184" cy="127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71B7023-756E-2F74-14FD-C5C31628EC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2743" y="7762594"/>
            <a:ext cx="3437395" cy="1951697"/>
          </a:xfrm>
          <a:prstGeom prst="rect">
            <a:avLst/>
          </a:prstGeom>
        </p:spPr>
      </p:pic>
      <p:pic>
        <p:nvPicPr>
          <p:cNvPr id="24" name="Graphic 23" descr="Airplane with solid fill">
            <a:extLst>
              <a:ext uri="{FF2B5EF4-FFF2-40B4-BE49-F238E27FC236}">
                <a16:creationId xmlns:a16="http://schemas.microsoft.com/office/drawing/2014/main" id="{BBF8CBCA-6CF3-F605-530B-56F6880FF7E6}"/>
              </a:ext>
            </a:extLst>
          </p:cNvPr>
          <p:cNvPicPr>
            <a:picLocks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5094204" y="3977881"/>
            <a:ext cx="993851" cy="855855"/>
          </a:xfrm>
          <a:prstGeom prst="rect">
            <a:avLst/>
          </a:prstGeom>
        </p:spPr>
      </p:pic>
      <p:pic>
        <p:nvPicPr>
          <p:cNvPr id="25" name="Graphic 24" descr="Plane Window with solid fill">
            <a:extLst>
              <a:ext uri="{FF2B5EF4-FFF2-40B4-BE49-F238E27FC236}">
                <a16:creationId xmlns:a16="http://schemas.microsoft.com/office/drawing/2014/main" id="{4D48B584-28D2-74A9-9626-FBBCE4923CA3}"/>
              </a:ext>
            </a:extLst>
          </p:cNvPr>
          <p:cNvPicPr>
            <a:picLocks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15409" y="4589847"/>
            <a:ext cx="482661" cy="48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54181"/>
      </p:ext>
    </p:extLst>
  </p:cSld>
  <p:clrMapOvr>
    <a:masterClrMapping/>
  </p:clrMapOvr>
</p:sld>
</file>

<file path=ppt/theme/theme1.xml><?xml version="1.0" encoding="utf-8"?>
<a:theme xmlns:a="http://schemas.openxmlformats.org/drawingml/2006/main" name="Resume">
  <a:themeElements>
    <a:clrScheme name="Custom 222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33343"/>
      </a:accent1>
      <a:accent2>
        <a:srgbClr val="FAED10"/>
      </a:accent2>
      <a:accent3>
        <a:srgbClr val="0EBEFC"/>
      </a:accent3>
      <a:accent4>
        <a:srgbClr val="FC850E"/>
      </a:accent4>
      <a:accent5>
        <a:srgbClr val="90FA10"/>
      </a:accent5>
      <a:accent6>
        <a:srgbClr val="FF0B79"/>
      </a:accent6>
      <a:hlink>
        <a:srgbClr val="FAED10"/>
      </a:hlink>
      <a:folHlink>
        <a:srgbClr val="FAED10"/>
      </a:folHlink>
    </a:clrScheme>
    <a:fontScheme name="Rock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373653_win32_partially" id="{49A82B1B-E019-4C00-B055-6DB5681C2295}" vid="{B4C54626-7DC1-42B6-A391-F22B2B235A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3CCD5C-1585-4363-9EFD-3AF69BA5637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D504F61-D355-45F4-88A1-A506DA0E4D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66904C-BAED-4465-825E-748ECDB3F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infographic resume</Template>
  <TotalTime>44</TotalTime>
  <Words>193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Corbel</vt:lpstr>
      <vt:lpstr>Rockwell</vt:lpstr>
      <vt:lpstr>Resume</vt:lpstr>
      <vt:lpstr>Infographic Resume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Resume</dc:title>
  <dc:creator>Corbin Couger</dc:creator>
  <cp:lastModifiedBy>Corbin Couger</cp:lastModifiedBy>
  <cp:revision>4</cp:revision>
  <dcterms:created xsi:type="dcterms:W3CDTF">2023-07-30T16:17:44Z</dcterms:created>
  <dcterms:modified xsi:type="dcterms:W3CDTF">2023-07-30T17:01:45Z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