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42_889F0FAF.xml" ContentType="application/vnd.ms-powerpoint.comments+xml"/>
  <Override PartName="/ppt/notesSlides/notesSlide3.xml" ContentType="application/vnd.openxmlformats-officedocument.presentationml.notesSlide+xml"/>
  <Override PartName="/ppt/comments/modernComment_11C_7EF3A648.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3B_33725322.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3C_357CB37C.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3E_A74A5060.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39_2F3D72E8.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44_47A3EB5A.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modernComment_14A_4DFEC06C.xml" ContentType="application/vnd.ms-powerpoint.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321" r:id="rId6"/>
    <p:sldId id="322" r:id="rId7"/>
    <p:sldId id="284" r:id="rId8"/>
    <p:sldId id="331" r:id="rId9"/>
    <p:sldId id="332" r:id="rId10"/>
    <p:sldId id="315" r:id="rId11"/>
    <p:sldId id="333" r:id="rId12"/>
    <p:sldId id="316" r:id="rId13"/>
    <p:sldId id="334" r:id="rId14"/>
    <p:sldId id="318" r:id="rId15"/>
    <p:sldId id="319" r:id="rId16"/>
    <p:sldId id="320" r:id="rId17"/>
    <p:sldId id="317" r:id="rId18"/>
    <p:sldId id="313" r:id="rId19"/>
    <p:sldId id="323" r:id="rId20"/>
    <p:sldId id="324" r:id="rId21"/>
    <p:sldId id="326" r:id="rId22"/>
    <p:sldId id="327" r:id="rId23"/>
    <p:sldId id="325" r:id="rId24"/>
    <p:sldId id="274" r:id="rId25"/>
    <p:sldId id="294" r:id="rId26"/>
    <p:sldId id="330" r:id="rId27"/>
    <p:sldId id="295" r:id="rId28"/>
    <p:sldId id="276" r:id="rId29"/>
    <p:sldId id="277" r:id="rId30"/>
    <p:sldId id="279" r:id="rId31"/>
    <p:sldId id="298" r:id="rId32"/>
    <p:sldId id="283"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CA0637-9056-D472-465D-3849905F28B7}" name="Mark Seminatore" initials="MS" userId="S::markse@microsoft.com::45b13cf3-eee0-455c-b051-59128bf8fc80" providerId="AD"/>
  <p188:author id="{9A6EF447-CF17-BA32-B66B-949784621B02}" name="Andrew Farrier" initials="AF" userId="S::afarrier@microsoft.com::68668ada-927a-400f-a2e6-6df8dd51a949" providerId="AD"/>
  <p188:author id="{F37ABED5-C875-21AD-3368-7B3A253859A6}" name="Andrew Banks" initials="AB" userId="S::anbanks@microsoft.com::31875c31-4490-48cd-919c-456a70e27b6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11C_7EF3A648.xml><?xml version="1.0" encoding="utf-8"?>
<p188:cmLst xmlns:a="http://schemas.openxmlformats.org/drawingml/2006/main" xmlns:r="http://schemas.openxmlformats.org/officeDocument/2006/relationships" xmlns:p188="http://schemas.microsoft.com/office/powerpoint/2018/8/main">
  <p188:cm id="{3294B757-C0A6-40D7-A241-0E4320784CE8}" authorId="{EBCA0637-9056-D472-465D-3849905F28B7}" status="resolved" created="2023-05-23T20:15:07.708" complete="100000">
    <ac:txMkLst xmlns:ac="http://schemas.microsoft.com/office/drawing/2013/main/command">
      <pc:docMk xmlns:pc="http://schemas.microsoft.com/office/powerpoint/2013/main/command"/>
      <pc:sldMk xmlns:pc="http://schemas.microsoft.com/office/powerpoint/2013/main/command" cId="2129897032" sldId="284"/>
      <ac:spMk id="3" creationId="{A269DEF1-8CDE-AEF3-FBBE-E0DC087B315D}"/>
      <ac:txMk cp="20" len="19">
        <ac:context len="234" hash="471946883"/>
      </ac:txMk>
    </ac:txMkLst>
    <p188:pos x="4021666" y="136407"/>
    <p188:txBody>
      <a:bodyPr/>
      <a:lstStyle/>
      <a:p>
        <a:r>
          <a:rPr lang="en-US"/>
          <a:t>We should not assume that anyone really knows what LLM's are or what they can do.
Maybe good to provide a few simple examples of LLM's before we jump into things like the diagram and terms like token sequences or transformer architectures.</a:t>
        </a:r>
      </a:p>
    </p188:txBody>
  </p188:cm>
</p188:cmLst>
</file>

<file path=ppt/comments/modernComment_139_2F3D72E8.xml><?xml version="1.0" encoding="utf-8"?>
<p188:cmLst xmlns:a="http://schemas.openxmlformats.org/drawingml/2006/main" xmlns:r="http://schemas.openxmlformats.org/officeDocument/2006/relationships" xmlns:p188="http://schemas.microsoft.com/office/powerpoint/2018/8/main">
  <p188:cm id="{440FD687-2842-40FD-ABCB-5EF21B1332E8}" authorId="{9A6EF447-CF17-BA32-B66B-949784621B02}" status="resolved" created="2023-07-07T22:18:22.683" complete="100000">
    <ac:deMkLst xmlns:ac="http://schemas.microsoft.com/office/drawing/2013/main/command">
      <pc:docMk xmlns:pc="http://schemas.microsoft.com/office/powerpoint/2013/main/command"/>
      <pc:sldMk xmlns:pc="http://schemas.microsoft.com/office/powerpoint/2013/main/command" cId="792556264" sldId="313"/>
      <ac:spMk id="3" creationId="{33E46387-3AF4-59BE-3F80-94EFF4CA911A}"/>
    </ac:deMkLst>
    <p188:txBody>
      <a:bodyPr/>
      <a:lstStyle/>
      <a:p>
        <a:r>
          <a:rPr lang="en-US"/>
          <a:t>If you have some good links here that point back to more information that would be very helpful. Everybody is going to get a copy of the slide deck and it just makes it easier if they already have a good place to  continue learning.</a:t>
        </a:r>
      </a:p>
    </p188:txBody>
  </p188:cm>
</p188:cmLst>
</file>

<file path=ppt/comments/modernComment_13B_33725322.xml><?xml version="1.0" encoding="utf-8"?>
<p188:cmLst xmlns:a="http://schemas.openxmlformats.org/drawingml/2006/main" xmlns:r="http://schemas.openxmlformats.org/officeDocument/2006/relationships" xmlns:p188="http://schemas.microsoft.com/office/powerpoint/2018/8/main">
  <p188:cm id="{AAC4BFE4-D909-4266-9B67-158A7F7BFBA5}" authorId="{9A6EF447-CF17-BA32-B66B-949784621B02}" created="2023-07-07T22:13:57.970">
    <ac:deMkLst xmlns:ac="http://schemas.microsoft.com/office/drawing/2013/main/command">
      <pc:docMk xmlns:pc="http://schemas.microsoft.com/office/powerpoint/2013/main/command"/>
      <pc:sldMk xmlns:pc="http://schemas.microsoft.com/office/powerpoint/2013/main/command" cId="863130402" sldId="315"/>
      <ac:spMk id="3" creationId="{513859F1-A890-4836-D945-4F3819C5FEF8}"/>
    </ac:deMkLst>
    <p188:replyLst>
      <p188:reply id="{3B996AA2-1BDE-4067-95A5-9E96C1BB5A6C}" authorId="{F37ABED5-C875-21AD-3368-7B3A253859A6}" created="2023-07-08T21:09:53.855">
        <p188:txBody>
          <a:bodyPr/>
          <a:lstStyle/>
          <a:p>
            <a:r>
              <a:rPr lang="en-US"/>
              <a:t>I added an example of a different kind of tokenizer. Specifically the one used with GPT3 on the next slide</a:t>
            </a:r>
          </a:p>
        </p188:txBody>
      </p188:reply>
    </p188:replyLst>
    <p188:txBody>
      <a:bodyPr/>
      <a:lstStyle/>
      <a:p>
        <a:r>
          <a:rPr lang="en-US"/>
          <a:t>I remember you made a comment in one of our one-on-ones that some models also almost use phonemes, or maybe only a small group of letters, for instance triplets.  This is as opposed to full words. Might be useful to mention here if it's true.</a:t>
        </a:r>
      </a:p>
    </p188:txBody>
  </p188:cm>
</p188:cmLst>
</file>

<file path=ppt/comments/modernComment_13C_357CB37C.xml><?xml version="1.0" encoding="utf-8"?>
<p188:cmLst xmlns:a="http://schemas.openxmlformats.org/drawingml/2006/main" xmlns:r="http://schemas.openxmlformats.org/officeDocument/2006/relationships" xmlns:p188="http://schemas.microsoft.com/office/powerpoint/2018/8/main">
  <p188:cm id="{3A4BD155-DFF1-4097-89E5-87EBD9497B1C}" authorId="{9A6EF447-CF17-BA32-B66B-949784621B02}" created="2023-07-07T22:15:35.908">
    <ac:deMkLst xmlns:ac="http://schemas.microsoft.com/office/drawing/2013/main/command">
      <pc:docMk xmlns:pc="http://schemas.microsoft.com/office/powerpoint/2013/main/command"/>
      <pc:sldMk xmlns:pc="http://schemas.microsoft.com/office/powerpoint/2013/main/command" cId="897364860" sldId="316"/>
      <ac:spMk id="3" creationId="{3620B2A3-A5CE-843E-A327-30C640CEA8F0}"/>
    </ac:deMkLst>
    <p188:replyLst>
      <p188:reply id="{2F38F843-0855-48B8-B56C-7294FA4CD300}" authorId="{F37ABED5-C875-21AD-3368-7B3A253859A6}" created="2023-07-08T21:41:10.605">
        <p188:txBody>
          <a:bodyPr/>
          <a:lstStyle/>
          <a:p>
            <a:r>
              <a:rPr lang="en-US"/>
              <a:t>I made it more descriptive, and also split it into 2 slides.</a:t>
            </a:r>
          </a:p>
        </p188:txBody>
      </p188:reply>
    </p188:replyLst>
    <p188:txBody>
      <a:bodyPr/>
      <a:lstStyle/>
      <a:p>
        <a:r>
          <a:rPr lang="en-US"/>
          <a:t>What does the embedding represent itself? Why is the token being converted into an embedding? Maybe a better question might be what does each cell of the vector represent in the embedding in relation to the token.</a:t>
        </a:r>
      </a:p>
    </p188:txBody>
  </p188:cm>
</p188:cmLst>
</file>

<file path=ppt/comments/modernComment_13E_A74A5060.xml><?xml version="1.0" encoding="utf-8"?>
<p188:cmLst xmlns:a="http://schemas.openxmlformats.org/drawingml/2006/main" xmlns:r="http://schemas.openxmlformats.org/officeDocument/2006/relationships" xmlns:p188="http://schemas.microsoft.com/office/powerpoint/2018/8/main">
  <p188:cm id="{18DCD558-BAEE-4845-8D37-D03ED42A3AC7}" authorId="{9A6EF447-CF17-BA32-B66B-949784621B02}" created="2023-07-07T22:16:50.864">
    <ac:deMkLst xmlns:ac="http://schemas.microsoft.com/office/drawing/2013/main/command">
      <pc:docMk xmlns:pc="http://schemas.microsoft.com/office/powerpoint/2013/main/command"/>
      <pc:sldMk xmlns:pc="http://schemas.microsoft.com/office/powerpoint/2013/main/command" cId="2806665312" sldId="318"/>
      <ac:spMk id="3" creationId="{3CFF2E69-2150-42CC-3968-0D14457F9885}"/>
    </ac:deMkLst>
    <p188:replyLst>
      <p188:reply id="{CC3EC30B-BEEB-44BD-B513-E606A34B074B}" authorId="{F37ABED5-C875-21AD-3368-7B3A253859A6}" created="2023-07-11T18:27:26.395">
        <p188:txBody>
          <a:bodyPr/>
          <a:lstStyle/>
          <a:p>
            <a:r>
              <a:rPr lang="en-US"/>
              <a:t>I added some more clarification at the beginning</a:t>
            </a:r>
          </a:p>
        </p188:txBody>
      </p188:reply>
    </p188:replyLst>
    <p188:txBody>
      <a:bodyPr/>
      <a:lstStyle/>
      <a:p>
        <a:r>
          <a:rPr lang="en-US"/>
          <a:t>You don't quite say earlier that a LLM works by stringing together tokens as opposed to coming up with a complete sentence/paragraph with a single pass.</a:t>
        </a:r>
      </a:p>
    </p188:txBody>
  </p188:cm>
</p188:cmLst>
</file>

<file path=ppt/comments/modernComment_142_889F0FAF.xml><?xml version="1.0" encoding="utf-8"?>
<p188:cmLst xmlns:a="http://schemas.openxmlformats.org/drawingml/2006/main" xmlns:r="http://schemas.openxmlformats.org/officeDocument/2006/relationships" xmlns:p188="http://schemas.microsoft.com/office/powerpoint/2018/8/main">
  <p188:cm id="{FF3E1390-208A-4481-9CD5-14E4E62D0603}" authorId="{EBCA0637-9056-D472-465D-3849905F28B7}" created="2023-05-23T20:21:13.119">
    <ac:txMkLst xmlns:ac="http://schemas.microsoft.com/office/drawing/2013/main/command">
      <pc:docMk xmlns:pc="http://schemas.microsoft.com/office/powerpoint/2013/main/command"/>
      <pc:sldMk xmlns:pc="http://schemas.microsoft.com/office/powerpoint/2013/main/command" cId="2292125615" sldId="322"/>
      <ac:spMk id="2" creationId="{D45BBAB2-ED46-CD34-A60E-BE405D3BE521}"/>
      <ac:txMk cp="0" len="11">
        <ac:context len="12" hash="782636937"/>
      </ac:txMk>
    </ac:txMkLst>
    <p188:pos x="2521185" y="423333"/>
    <p188:txBody>
      <a:bodyPr/>
      <a:lstStyle/>
      <a:p>
        <a:r>
          <a:rPr lang="en-US"/>
          <a:t>Maybe should be at the beginning?</a:t>
        </a:r>
      </a:p>
    </p188:txBody>
  </p188:cm>
</p188:cmLst>
</file>

<file path=ppt/comments/modernComment_144_47A3EB5A.xml><?xml version="1.0" encoding="utf-8"?>
<p188:cmLst xmlns:a="http://schemas.openxmlformats.org/drawingml/2006/main" xmlns:r="http://schemas.openxmlformats.org/officeDocument/2006/relationships" xmlns:p188="http://schemas.microsoft.com/office/powerpoint/2018/8/main">
  <p188:cm id="{AEE78149-A1DA-4625-B505-FF79C798C998}" authorId="{EBCA0637-9056-D472-465D-3849905F28B7}" status="resolved" created="2023-07-07T18:57:00.156" complete="100000">
    <ac:txMkLst xmlns:ac="http://schemas.microsoft.com/office/drawing/2013/main/command">
      <pc:docMk xmlns:pc="http://schemas.microsoft.com/office/powerpoint/2013/main/command"/>
      <pc:sldMk xmlns:pc="http://schemas.microsoft.com/office/powerpoint/2013/main/command" cId="1201924954" sldId="324"/>
      <ac:spMk id="3" creationId="{33E46387-3AF4-59BE-3F80-94EFF4CA911A}"/>
      <ac:txMk cp="285">
        <ac:context len="397" hash="1278917950"/>
      </ac:txMk>
    </ac:txMkLst>
    <p188:pos x="7400925" y="2476500"/>
    <p188:replyLst>
      <p188:reply id="{ADB98011-6B8D-4300-8A1F-98ED5EDA75D2}" authorId="{F37ABED5-C875-21AD-3368-7B3A253859A6}" created="2023-07-07T20:42:26.674">
        <p188:txBody>
          <a:bodyPr/>
          <a:lstStyle/>
          <a:p>
            <a:r>
              <a:rPr lang="en-US"/>
              <a:t>I decided to change the language to modification. </a:t>
            </a:r>
          </a:p>
        </p188:txBody>
      </p188:reply>
    </p188:replyLst>
    <p188:txBody>
      <a:bodyPr/>
      <a:lstStyle/>
      <a:p>
        <a:r>
          <a:rPr lang="en-US"/>
          <a:t>What is a LORA?</a:t>
        </a:r>
      </a:p>
    </p188:txBody>
  </p188:cm>
  <p188:cm id="{775ED02E-0315-4AEC-99F8-8BAEE65EE7CD}" authorId="{9A6EF447-CF17-BA32-B66B-949784621B02}" status="resolved" created="2023-07-07T22:19:31.068" complete="100000">
    <ac:deMkLst xmlns:ac="http://schemas.microsoft.com/office/drawing/2013/main/command">
      <pc:docMk xmlns:pc="http://schemas.microsoft.com/office/powerpoint/2013/main/command"/>
      <pc:sldMk xmlns:pc="http://schemas.microsoft.com/office/powerpoint/2013/main/command" cId="1201924954" sldId="324"/>
      <ac:spMk id="3" creationId="{33E46387-3AF4-59BE-3F80-94EFF4CA911A}"/>
    </ac:deMkLst>
    <p188:txBody>
      <a:bodyPr/>
      <a:lstStyle/>
      <a:p>
        <a:r>
          <a:rPr lang="en-US"/>
          <a:t>Might want to spell out what the B is here, is that billion, bytes, version, etc.</a:t>
        </a:r>
      </a:p>
    </p188:txBody>
  </p188:cm>
</p188:cmLst>
</file>

<file path=ppt/comments/modernComment_14A_4DFEC06C.xml><?xml version="1.0" encoding="utf-8"?>
<p188:cmLst xmlns:a="http://schemas.openxmlformats.org/drawingml/2006/main" xmlns:r="http://schemas.openxmlformats.org/officeDocument/2006/relationships" xmlns:p188="http://schemas.microsoft.com/office/powerpoint/2018/8/main">
  <p188:cm id="{9AD6165B-BBEF-4855-B903-06944130E134}" authorId="{9A6EF447-CF17-BA32-B66B-949784621B02}" created="2023-07-07T22:21:31.623">
    <ac:deMkLst xmlns:ac="http://schemas.microsoft.com/office/drawing/2013/main/command">
      <pc:docMk xmlns:pc="http://schemas.microsoft.com/office/powerpoint/2013/main/command"/>
      <pc:sldMk xmlns:pc="http://schemas.microsoft.com/office/powerpoint/2013/main/command" cId="1308541036" sldId="330"/>
      <ac:spMk id="5" creationId="{A574608C-5816-3DB0-AC29-3518B3413CFD}"/>
    </ac:deMkLst>
    <p188:replyLst>
      <p188:reply id="{825750FC-87E0-46F2-93AF-5B885DEB8F67}" authorId="{F37ABED5-C875-21AD-3368-7B3A253859A6}" created="2023-07-08T22:04:45.415">
        <p188:txBody>
          <a:bodyPr/>
          <a:lstStyle/>
          <a:p>
            <a:r>
              <a:rPr lang="en-US"/>
              <a:t>I made them linked</a:t>
            </a:r>
          </a:p>
        </p188:txBody>
      </p188:reply>
    </p188:replyLst>
    <p188:txBody>
      <a:bodyPr/>
      <a:lstStyle/>
      <a:p>
        <a:r>
          <a:rPr lang="en-US"/>
          <a:t>Similar comment as on other slides. If you have some good links it would be useful to show them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A7F619-44E1-4318-8F2C-F743E0666723}"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1CDFD-6178-4C82-B3A5-3575A4DF7402}" type="slidenum">
              <a:rPr lang="en-US" smtClean="0"/>
              <a:t>‹#›</a:t>
            </a:fld>
            <a:endParaRPr lang="en-US"/>
          </a:p>
        </p:txBody>
      </p:sp>
    </p:spTree>
    <p:extLst>
      <p:ext uri="{BB962C8B-B14F-4D97-AF65-F5344CB8AC3E}">
        <p14:creationId xmlns:p14="http://schemas.microsoft.com/office/powerpoint/2010/main" val="66953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Locality-sensitive_hashing" TargetMode="External"/><Relationship Id="rId3" Type="http://schemas.openxmlformats.org/officeDocument/2006/relationships/hyperlink" Target="https://zilliz.com/comparison/milvus-vs-weaviate" TargetMode="External"/><Relationship Id="rId7" Type="http://schemas.openxmlformats.org/officeDocument/2006/relationships/hyperlink" Target="https://github.com/facebookresearch/fais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arxiv.org/abs/1603.09320" TargetMode="External"/><Relationship Id="rId5" Type="http://schemas.openxmlformats.org/officeDocument/2006/relationships/hyperlink" Target="https://github.com/spotify/annoy" TargetMode="External"/><Relationship Id="rId10" Type="http://schemas.openxmlformats.org/officeDocument/2006/relationships/hyperlink" Target="https://ai.googleblog.com/2020/07/announcing-scann-efficient-vector.html" TargetMode="External"/><Relationship Id="rId4" Type="http://schemas.openxmlformats.org/officeDocument/2006/relationships/hyperlink" Target="https://weaviate.io/blog/why-is-vector-search-so-fast" TargetMode="External"/><Relationship Id="rId9" Type="http://schemas.openxmlformats.org/officeDocument/2006/relationships/hyperlink" Target="https://ieeexplore.ieee.org/document/5432202"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langchain.com/doc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21CDFD-6178-4C82-B3A5-3575A4DF7402}" type="slidenum">
              <a:rPr lang="en-US" smtClean="0"/>
              <a:t>1</a:t>
            </a:fld>
            <a:endParaRPr lang="en-US"/>
          </a:p>
        </p:txBody>
      </p:sp>
    </p:spTree>
    <p:extLst>
      <p:ext uri="{BB962C8B-B14F-4D97-AF65-F5344CB8AC3E}">
        <p14:creationId xmlns:p14="http://schemas.microsoft.com/office/powerpoint/2010/main" val="2572258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Temperature could be thought of a creativity lever.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Higher temperature means the model will have more potential next tokens.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Lower temperature means the model will be more deterministic.</a:t>
            </a:r>
          </a:p>
          <a:p>
            <a:endParaRPr lang="en-US"/>
          </a:p>
          <a:p>
            <a:endParaRPr lang="en-US"/>
          </a:p>
          <a:p>
            <a:r>
              <a:rPr lang="en-US"/>
              <a:t>Temperature is used when deciding the next token is calculated. Given a </a:t>
            </a:r>
            <a:r>
              <a:rPr lang="en-US" err="1"/>
              <a:t>softmaxed</a:t>
            </a:r>
            <a:r>
              <a:rPr lang="en-US"/>
              <a:t> probability distribution over the vocabulary, we do the following.</a:t>
            </a:r>
          </a:p>
          <a:p>
            <a:pPr marL="171450" indent="-171450">
              <a:buFontTx/>
              <a:buChar char="-"/>
            </a:pPr>
            <a:r>
              <a:rPr lang="en-US"/>
              <a:t>With random sampling, if there were 2 potential next words, such as “water”, and “juice”. If water had a .6 score, and juice had a .4 score, that would mean we would choose water 60% of the time and juice 40% of the time. </a:t>
            </a:r>
          </a:p>
          <a:p>
            <a:pPr marL="171450" indent="-171450">
              <a:buFontTx/>
              <a:buChar char="-"/>
            </a:pPr>
            <a:r>
              <a:rPr lang="en-US"/>
              <a:t>A temperature of 1 would sample the distribution as is, its more diverse. HOWEVER, the closer the temperature is to 0, the model becomes more deterministic. Basically this would make water have a higher chance of being chosen and juice would be even LOWER</a:t>
            </a:r>
          </a:p>
        </p:txBody>
      </p:sp>
      <p:sp>
        <p:nvSpPr>
          <p:cNvPr id="4" name="Slide Number Placeholder 3"/>
          <p:cNvSpPr>
            <a:spLocks noGrp="1"/>
          </p:cNvSpPr>
          <p:nvPr>
            <p:ph type="sldNum" sz="quarter" idx="5"/>
          </p:nvPr>
        </p:nvSpPr>
        <p:spPr/>
        <p:txBody>
          <a:bodyPr/>
          <a:lstStyle/>
          <a:p>
            <a:fld id="{2621CDFD-6178-4C82-B3A5-3575A4DF7402}" type="slidenum">
              <a:rPr lang="en-US" smtClean="0"/>
              <a:t>11</a:t>
            </a:fld>
            <a:endParaRPr lang="en-US"/>
          </a:p>
        </p:txBody>
      </p:sp>
    </p:spTree>
    <p:extLst>
      <p:ext uri="{BB962C8B-B14F-4D97-AF65-F5344CB8AC3E}">
        <p14:creationId xmlns:p14="http://schemas.microsoft.com/office/powerpoint/2010/main" val="1988886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Depending on temperature, the model is more deterministic. </a:t>
            </a:r>
            <a:br>
              <a:rPr lang="en-US"/>
            </a:br>
            <a:r>
              <a:rPr lang="en-US"/>
              <a:t>The probabilities in this slide are completely made up. Just know that they add to 1.</a:t>
            </a:r>
          </a:p>
          <a:p>
            <a:endParaRPr lang="en-US"/>
          </a:p>
          <a:p>
            <a:r>
              <a:rPr lang="en-US"/>
              <a:t>If someone asks, also mention that there are multiple ways to sample the end distribution, whether its greedy decoding, or random sampling, or if your fancy, beam search!</a:t>
            </a:r>
          </a:p>
        </p:txBody>
      </p:sp>
      <p:sp>
        <p:nvSpPr>
          <p:cNvPr id="4" name="Slide Number Placeholder 3"/>
          <p:cNvSpPr>
            <a:spLocks noGrp="1"/>
          </p:cNvSpPr>
          <p:nvPr>
            <p:ph type="sldNum" sz="quarter" idx="5"/>
          </p:nvPr>
        </p:nvSpPr>
        <p:spPr/>
        <p:txBody>
          <a:bodyPr/>
          <a:lstStyle/>
          <a:p>
            <a:fld id="{2621CDFD-6178-4C82-B3A5-3575A4DF7402}" type="slidenum">
              <a:rPr lang="en-US" smtClean="0"/>
              <a:t>12</a:t>
            </a:fld>
            <a:endParaRPr lang="en-US"/>
          </a:p>
        </p:txBody>
      </p:sp>
    </p:spTree>
    <p:extLst>
      <p:ext uri="{BB962C8B-B14F-4D97-AF65-F5344CB8AC3E}">
        <p14:creationId xmlns:p14="http://schemas.microsoft.com/office/powerpoint/2010/main" val="3607257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vocabulary is also known as an “embedding matrix.”</a:t>
            </a:r>
          </a:p>
          <a:p>
            <a:r>
              <a:rPr lang="en-US"/>
              <a:t>LLM’s predict a token when provided a sequence of tokens. This continues until an “end token” is generated.</a:t>
            </a:r>
          </a:p>
          <a:p>
            <a:endParaRPr lang="en-US"/>
          </a:p>
        </p:txBody>
      </p:sp>
      <p:sp>
        <p:nvSpPr>
          <p:cNvPr id="4" name="Slide Number Placeholder 3"/>
          <p:cNvSpPr>
            <a:spLocks noGrp="1"/>
          </p:cNvSpPr>
          <p:nvPr>
            <p:ph type="sldNum" sz="quarter" idx="5"/>
          </p:nvPr>
        </p:nvSpPr>
        <p:spPr/>
        <p:txBody>
          <a:bodyPr/>
          <a:lstStyle/>
          <a:p>
            <a:fld id="{2621CDFD-6178-4C82-B3A5-3575A4DF7402}" type="slidenum">
              <a:rPr lang="en-US" smtClean="0"/>
              <a:t>13</a:t>
            </a:fld>
            <a:endParaRPr lang="en-US"/>
          </a:p>
        </p:txBody>
      </p:sp>
    </p:spTree>
    <p:extLst>
      <p:ext uri="{BB962C8B-B14F-4D97-AF65-F5344CB8AC3E}">
        <p14:creationId xmlns:p14="http://schemas.microsoft.com/office/powerpoint/2010/main" val="3495646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Context size is the amount of tokens a model can input at a time.</a:t>
            </a:r>
          </a:p>
        </p:txBody>
      </p:sp>
      <p:sp>
        <p:nvSpPr>
          <p:cNvPr id="4" name="Slide Number Placeholder 3"/>
          <p:cNvSpPr>
            <a:spLocks noGrp="1"/>
          </p:cNvSpPr>
          <p:nvPr>
            <p:ph type="sldNum" sz="quarter" idx="5"/>
          </p:nvPr>
        </p:nvSpPr>
        <p:spPr/>
        <p:txBody>
          <a:bodyPr/>
          <a:lstStyle/>
          <a:p>
            <a:fld id="{2621CDFD-6178-4C82-B3A5-3575A4DF7402}" type="slidenum">
              <a:rPr lang="en-US" smtClean="0"/>
              <a:t>14</a:t>
            </a:fld>
            <a:endParaRPr lang="en-US"/>
          </a:p>
        </p:txBody>
      </p:sp>
    </p:spTree>
    <p:extLst>
      <p:ext uri="{BB962C8B-B14F-4D97-AF65-F5344CB8AC3E}">
        <p14:creationId xmlns:p14="http://schemas.microsoft.com/office/powerpoint/2010/main" val="709324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 Transformer is what LLMS are based off of. I didn’t mention it because I don’t really know how to mention it without being a brain dump</a:t>
            </a:r>
          </a:p>
          <a:p>
            <a:endParaRPr lang="en-US"/>
          </a:p>
          <a:p>
            <a:r>
              <a:rPr lang="en-US"/>
              <a:t>Claude is </a:t>
            </a:r>
            <a:r>
              <a:rPr lang="en-US" err="1"/>
              <a:t>anthropics</a:t>
            </a:r>
            <a:endParaRPr lang="en-US"/>
          </a:p>
          <a:p>
            <a:r>
              <a:rPr lang="en-US" err="1"/>
              <a:t>Gpt</a:t>
            </a:r>
            <a:r>
              <a:rPr lang="en-US"/>
              <a:t> is open ai</a:t>
            </a:r>
          </a:p>
          <a:p>
            <a:r>
              <a:rPr lang="en-US"/>
              <a:t>Palm2 is google</a:t>
            </a:r>
          </a:p>
          <a:p>
            <a:r>
              <a:rPr lang="en-US"/>
              <a:t>Llama is meta.</a:t>
            </a:r>
          </a:p>
          <a:p>
            <a:r>
              <a:rPr lang="en-US"/>
              <a:t>LLAMA is also the only open source model at the moment.</a:t>
            </a:r>
          </a:p>
        </p:txBody>
      </p:sp>
      <p:sp>
        <p:nvSpPr>
          <p:cNvPr id="4" name="Slide Number Placeholder 3"/>
          <p:cNvSpPr>
            <a:spLocks noGrp="1"/>
          </p:cNvSpPr>
          <p:nvPr>
            <p:ph type="sldNum" sz="quarter" idx="5"/>
          </p:nvPr>
        </p:nvSpPr>
        <p:spPr/>
        <p:txBody>
          <a:bodyPr/>
          <a:lstStyle/>
          <a:p>
            <a:fld id="{2621CDFD-6178-4C82-B3A5-3575A4DF7402}" type="slidenum">
              <a:rPr lang="en-US" smtClean="0"/>
              <a:t>15</a:t>
            </a:fld>
            <a:endParaRPr lang="en-US"/>
          </a:p>
        </p:txBody>
      </p:sp>
    </p:spTree>
    <p:extLst>
      <p:ext uri="{BB962C8B-B14F-4D97-AF65-F5344CB8AC3E}">
        <p14:creationId xmlns:p14="http://schemas.microsoft.com/office/powerpoint/2010/main" val="3095215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closed source</a:t>
            </a:r>
          </a:p>
        </p:txBody>
      </p:sp>
      <p:sp>
        <p:nvSpPr>
          <p:cNvPr id="4" name="Slide Number Placeholder 3"/>
          <p:cNvSpPr>
            <a:spLocks noGrp="1"/>
          </p:cNvSpPr>
          <p:nvPr>
            <p:ph type="sldNum" sz="quarter" idx="5"/>
          </p:nvPr>
        </p:nvSpPr>
        <p:spPr/>
        <p:txBody>
          <a:bodyPr/>
          <a:lstStyle/>
          <a:p>
            <a:fld id="{2621CDFD-6178-4C82-B3A5-3575A4DF7402}" type="slidenum">
              <a:rPr lang="en-US" smtClean="0"/>
              <a:t>16</a:t>
            </a:fld>
            <a:endParaRPr lang="en-US"/>
          </a:p>
        </p:txBody>
      </p:sp>
    </p:spTree>
    <p:extLst>
      <p:ext uri="{BB962C8B-B14F-4D97-AF65-F5344CB8AC3E}">
        <p14:creationId xmlns:p14="http://schemas.microsoft.com/office/powerpoint/2010/main" val="3075414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21CDFD-6178-4C82-B3A5-3575A4DF7402}" type="slidenum">
              <a:rPr lang="en-US" smtClean="0"/>
              <a:t>17</a:t>
            </a:fld>
            <a:endParaRPr lang="en-US"/>
          </a:p>
        </p:txBody>
      </p:sp>
    </p:spTree>
    <p:extLst>
      <p:ext uri="{BB962C8B-B14F-4D97-AF65-F5344CB8AC3E}">
        <p14:creationId xmlns:p14="http://schemas.microsoft.com/office/powerpoint/2010/main" val="3995379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Lora’s work by first freezing the pre-trained weights, and then projects the parameters/weights into a smaller space. And then training that smaller space only. The smaller space is then projected back to the regular size. This smaller space has less weights to train. </a:t>
            </a:r>
            <a:r>
              <a:rPr lang="en-US" err="1"/>
              <a:t>Loras</a:t>
            </a:r>
            <a:r>
              <a:rPr lang="en-US"/>
              <a:t> work with the idea that most weights are useless in the model, so reducing dimensionality shouldn’t affect the output too much.</a:t>
            </a:r>
          </a:p>
          <a:p>
            <a:endParaRPr lang="en-US"/>
          </a:p>
          <a:p>
            <a:pPr algn="l">
              <a:buFont typeface="Arial" panose="020B0604020202020204" pitchFamily="34" charset="0"/>
              <a:buChar char="•"/>
            </a:pPr>
            <a:r>
              <a:rPr lang="en-US" b="0" i="0">
                <a:solidFill>
                  <a:srgbClr val="D2D0CE"/>
                </a:solidFill>
                <a:effectLst/>
                <a:latin typeface="-apple-system"/>
              </a:rPr>
              <a:t>Quantization is a technique that reduces the precision of the floating point numbers that store the model parameters, resulting in smaller model size and faster inference speed. Example is turning FP32 to int4</a:t>
            </a:r>
          </a:p>
          <a:p>
            <a:pPr algn="l">
              <a:buFont typeface="Arial" panose="020B0604020202020204" pitchFamily="34" charset="0"/>
              <a:buChar char="•"/>
            </a:pPr>
            <a:r>
              <a:rPr lang="en-US" b="0" i="0">
                <a:solidFill>
                  <a:srgbClr val="D2D0CE"/>
                </a:solidFill>
                <a:effectLst/>
                <a:latin typeface="-apple-system"/>
              </a:rPr>
              <a:t>The goal here is to decrease granularity while still maintaining solid performance</a:t>
            </a:r>
          </a:p>
          <a:p>
            <a:pPr algn="l">
              <a:buFont typeface="Arial" panose="020B0604020202020204" pitchFamily="34" charset="0"/>
              <a:buChar char="•"/>
            </a:pPr>
            <a:r>
              <a:rPr lang="en-US" b="0" i="0">
                <a:solidFill>
                  <a:srgbClr val="D2D0CE"/>
                </a:solidFill>
                <a:effectLst/>
                <a:latin typeface="-apple-system"/>
              </a:rPr>
              <a:t>Quantization can be done at different levels, such as int4 (4 bits per parameter), int3 (3 bits per parameter), or int2 (2 bits per parameter). The lower the level, the more compression and speedup, but also the more potential loss of accuracy.</a:t>
            </a:r>
          </a:p>
          <a:p>
            <a:pPr algn="l">
              <a:buFont typeface="Arial" panose="020B0604020202020204" pitchFamily="34" charset="0"/>
              <a:buChar char="•"/>
            </a:pPr>
            <a:endParaRPr lang="en-US" b="0" i="0">
              <a:solidFill>
                <a:srgbClr val="D2D0CE"/>
              </a:solidFill>
              <a:effectLst/>
              <a:latin typeface="-apple-system"/>
            </a:endParaRPr>
          </a:p>
          <a:p>
            <a:pPr algn="l">
              <a:buFont typeface="Arial" panose="020B0604020202020204" pitchFamily="34" charset="0"/>
              <a:buChar char="•"/>
            </a:pPr>
            <a:r>
              <a:rPr lang="en-US" b="0" i="0">
                <a:solidFill>
                  <a:srgbClr val="D2D0CE"/>
                </a:solidFill>
                <a:effectLst/>
                <a:latin typeface="-apple-system"/>
              </a:rPr>
              <a:t>There are multiple attempts at quantization at the moment.</a:t>
            </a:r>
          </a:p>
          <a:p>
            <a:pPr algn="l">
              <a:buFont typeface="Arial" panose="020B0604020202020204" pitchFamily="34" charset="0"/>
              <a:buChar char="•"/>
            </a:pPr>
            <a:r>
              <a:rPr lang="en-US" b="0" i="0">
                <a:solidFill>
                  <a:srgbClr val="D2D0CE"/>
                </a:solidFill>
                <a:effectLst/>
                <a:latin typeface="-apple-system"/>
              </a:rPr>
              <a:t>There have been efforts to combine both of these methods, such as </a:t>
            </a:r>
            <a:r>
              <a:rPr lang="en-US" b="0" i="0" err="1">
                <a:solidFill>
                  <a:srgbClr val="D2D0CE"/>
                </a:solidFill>
                <a:effectLst/>
                <a:latin typeface="-apple-system"/>
              </a:rPr>
              <a:t>Qlora</a:t>
            </a:r>
            <a:r>
              <a:rPr lang="en-US" b="0" i="0">
                <a:solidFill>
                  <a:srgbClr val="D2D0CE"/>
                </a:solidFill>
                <a:effectLst/>
                <a:latin typeface="-apple-system"/>
              </a:rPr>
              <a:t>.</a:t>
            </a:r>
          </a:p>
          <a:p>
            <a:endParaRPr lang="en-US"/>
          </a:p>
        </p:txBody>
      </p:sp>
      <p:sp>
        <p:nvSpPr>
          <p:cNvPr id="4" name="Slide Number Placeholder 3"/>
          <p:cNvSpPr>
            <a:spLocks noGrp="1"/>
          </p:cNvSpPr>
          <p:nvPr>
            <p:ph type="sldNum" sz="quarter" idx="5"/>
          </p:nvPr>
        </p:nvSpPr>
        <p:spPr/>
        <p:txBody>
          <a:bodyPr/>
          <a:lstStyle/>
          <a:p>
            <a:fld id="{2621CDFD-6178-4C82-B3A5-3575A4DF7402}" type="slidenum">
              <a:rPr lang="en-US" smtClean="0"/>
              <a:t>18</a:t>
            </a:fld>
            <a:endParaRPr lang="en-US"/>
          </a:p>
        </p:txBody>
      </p:sp>
    </p:spTree>
    <p:extLst>
      <p:ext uri="{BB962C8B-B14F-4D97-AF65-F5344CB8AC3E}">
        <p14:creationId xmlns:p14="http://schemas.microsoft.com/office/powerpoint/2010/main" val="1876495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Specific style of text in this case could refer to story telling, acting as a chat bot, or being a dungeon master in DND.</a:t>
            </a:r>
          </a:p>
          <a:p>
            <a:r>
              <a:rPr lang="en-US"/>
              <a:t>Prompting is INCREDIBLY important, however, it takes up context</a:t>
            </a:r>
          </a:p>
        </p:txBody>
      </p:sp>
      <p:sp>
        <p:nvSpPr>
          <p:cNvPr id="4" name="Slide Number Placeholder 3"/>
          <p:cNvSpPr>
            <a:spLocks noGrp="1"/>
          </p:cNvSpPr>
          <p:nvPr>
            <p:ph type="sldNum" sz="quarter" idx="5"/>
          </p:nvPr>
        </p:nvSpPr>
        <p:spPr/>
        <p:txBody>
          <a:bodyPr/>
          <a:lstStyle/>
          <a:p>
            <a:fld id="{2621CDFD-6178-4C82-B3A5-3575A4DF7402}" type="slidenum">
              <a:rPr lang="en-US" smtClean="0"/>
              <a:t>19</a:t>
            </a:fld>
            <a:endParaRPr lang="en-US"/>
          </a:p>
        </p:txBody>
      </p:sp>
    </p:spTree>
    <p:extLst>
      <p:ext uri="{BB962C8B-B14F-4D97-AF65-F5344CB8AC3E}">
        <p14:creationId xmlns:p14="http://schemas.microsoft.com/office/powerpoint/2010/main" val="2134235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currently different styles of quantizing the parameters/weights of these models. So there’s a ton flying around. The current SOA is </a:t>
            </a:r>
            <a:r>
              <a:rPr lang="en-US" err="1"/>
              <a:t>exllama</a:t>
            </a:r>
            <a:r>
              <a:rPr lang="en-US"/>
              <a:t>, but this could change by the time I present these slides</a:t>
            </a:r>
          </a:p>
          <a:p>
            <a:endParaRPr lang="en-US"/>
          </a:p>
          <a:p>
            <a:r>
              <a:rPr lang="en-US"/>
              <a:t>Using GPTQ, you could run some models such as LLama33B on a </a:t>
            </a:r>
            <a:r>
              <a:rPr lang="en-US" err="1"/>
              <a:t>cpu</a:t>
            </a:r>
            <a:endParaRPr lang="en-US"/>
          </a:p>
        </p:txBody>
      </p:sp>
      <p:sp>
        <p:nvSpPr>
          <p:cNvPr id="4" name="Slide Number Placeholder 3"/>
          <p:cNvSpPr>
            <a:spLocks noGrp="1"/>
          </p:cNvSpPr>
          <p:nvPr>
            <p:ph type="sldNum" sz="quarter" idx="5"/>
          </p:nvPr>
        </p:nvSpPr>
        <p:spPr/>
        <p:txBody>
          <a:bodyPr/>
          <a:lstStyle/>
          <a:p>
            <a:fld id="{2621CDFD-6178-4C82-B3A5-3575A4DF7402}" type="slidenum">
              <a:rPr lang="en-US" smtClean="0"/>
              <a:t>20</a:t>
            </a:fld>
            <a:endParaRPr lang="en-US"/>
          </a:p>
        </p:txBody>
      </p:sp>
    </p:spTree>
    <p:extLst>
      <p:ext uri="{BB962C8B-B14F-4D97-AF65-F5344CB8AC3E}">
        <p14:creationId xmlns:p14="http://schemas.microsoft.com/office/powerpoint/2010/main" val="8555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21CDFD-6178-4C82-B3A5-3575A4DF7402}" type="slidenum">
              <a:rPr lang="en-US" smtClean="0"/>
              <a:t>3</a:t>
            </a:fld>
            <a:endParaRPr lang="en-US"/>
          </a:p>
        </p:txBody>
      </p:sp>
    </p:spTree>
    <p:extLst>
      <p:ext uri="{BB962C8B-B14F-4D97-AF65-F5344CB8AC3E}">
        <p14:creationId xmlns:p14="http://schemas.microsoft.com/office/powerpoint/2010/main" val="241678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pple-system"/>
                <a:hlinkClick r:id="rId3"/>
              </a:rPr>
              <a:t>Vector databases are fully managed solutions for storing, indexing, and searching across a massive dataset of unstructured data that leverages the power of embeddings from machine learning models</a:t>
            </a:r>
            <a:r>
              <a:rPr lang="en-US" b="1" i="0" u="none" strike="noStrike" baseline="30000">
                <a:effectLst/>
                <a:latin typeface="-apple-system"/>
                <a:hlinkClick r:id="rId3"/>
              </a:rPr>
              <a:t>1</a:t>
            </a:r>
            <a:r>
              <a:rPr lang="en-US" b="0" i="0">
                <a:solidFill>
                  <a:srgbClr val="EDEBE9"/>
                </a:solidFill>
                <a:effectLst/>
                <a:latin typeface="-apple-system"/>
              </a:rPr>
              <a:t>. </a:t>
            </a:r>
          </a:p>
          <a:p>
            <a:r>
              <a:rPr lang="en-US" b="0" i="0">
                <a:solidFill>
                  <a:srgbClr val="EDEBE9"/>
                </a:solidFill>
                <a:effectLst/>
                <a:latin typeface="-apple-system"/>
              </a:rPr>
              <a:t>They are designed to store and retrieve high-dimensional vectors efficiently and accurately.</a:t>
            </a:r>
          </a:p>
          <a:p>
            <a:endParaRPr lang="en-US" b="0" i="0">
              <a:solidFill>
                <a:srgbClr val="EDEBE9"/>
              </a:solidFill>
              <a:effectLst/>
              <a:latin typeface="-apple-system"/>
            </a:endParaRPr>
          </a:p>
          <a:p>
            <a:r>
              <a:rPr lang="en-US" b="0" i="0">
                <a:solidFill>
                  <a:srgbClr val="EDEBE9"/>
                </a:solidFill>
                <a:effectLst/>
                <a:latin typeface="-apple-system"/>
              </a:rPr>
              <a:t>The return result of a query is usually is a list of vectors, with a distance score.</a:t>
            </a:r>
          </a:p>
          <a:p>
            <a:r>
              <a:rPr lang="en-US" b="0" i="0">
                <a:solidFill>
                  <a:srgbClr val="EDEBE9"/>
                </a:solidFill>
                <a:effectLst/>
                <a:latin typeface="-apple-system"/>
              </a:rPr>
              <a:t>Cosine similarity: https://en.wikipedia.org/wiki/Cosine_similarity</a:t>
            </a:r>
          </a:p>
          <a:p>
            <a:r>
              <a:rPr lang="en-US" b="0" i="0">
                <a:solidFill>
                  <a:srgbClr val="EDEBE9"/>
                </a:solidFill>
                <a:effectLst/>
                <a:latin typeface="-apple-system"/>
              </a:rPr>
              <a:t>L2 distance  similarity: https://en.wikipedia.org/wiki/Cosine_similarity</a:t>
            </a:r>
          </a:p>
          <a:p>
            <a:r>
              <a:rPr lang="en-US" b="0" i="0">
                <a:solidFill>
                  <a:srgbClr val="EDEBE9"/>
                </a:solidFill>
                <a:effectLst/>
                <a:latin typeface="-apple-system"/>
              </a:rPr>
              <a:t>ANN represents “approximate nearest neighbors”. A faster but less accurate version of KNN. Some example algorithms are</a:t>
            </a:r>
          </a:p>
          <a:p>
            <a:endParaRPr lang="en-US" b="0" i="0">
              <a:solidFill>
                <a:srgbClr val="EDEBE9"/>
              </a:solidFill>
              <a:effectLst/>
              <a:latin typeface="-apple-system"/>
            </a:endParaRPr>
          </a:p>
          <a:p>
            <a:r>
              <a:rPr lang="en-US">
                <a:hlinkClick r:id="rId4"/>
              </a:rPr>
              <a:t>Why is Vector Search so fast? | </a:t>
            </a:r>
            <a:r>
              <a:rPr lang="en-US" err="1">
                <a:hlinkClick r:id="rId4"/>
              </a:rPr>
              <a:t>Weaviate</a:t>
            </a:r>
            <a:r>
              <a:rPr lang="en-US">
                <a:hlinkClick r:id="rId4"/>
              </a:rPr>
              <a:t> - vector database</a:t>
            </a:r>
            <a:r>
              <a:rPr lang="en-US" b="0" i="0">
                <a:solidFill>
                  <a:srgbClr val="EDEBE9"/>
                </a:solidFill>
                <a:effectLst/>
                <a:latin typeface="-apple-system"/>
              </a:rPr>
              <a:t> </a:t>
            </a:r>
          </a:p>
          <a:p>
            <a:pPr algn="l"/>
            <a:r>
              <a:rPr lang="en-US" b="0" i="0">
                <a:solidFill>
                  <a:srgbClr val="C3C5D8"/>
                </a:solidFill>
                <a:effectLst/>
                <a:latin typeface="-apple-system"/>
              </a:rPr>
              <a:t>Examples of ANN methods are:</a:t>
            </a:r>
          </a:p>
          <a:p>
            <a:pPr algn="l">
              <a:buFont typeface="Arial" panose="020B0604020202020204" pitchFamily="34" charset="0"/>
              <a:buChar char="•"/>
            </a:pPr>
            <a:r>
              <a:rPr lang="en-US" b="1" i="0">
                <a:solidFill>
                  <a:srgbClr val="C3C5D8"/>
                </a:solidFill>
                <a:effectLst/>
                <a:latin typeface="var(--site-font-base-family)"/>
              </a:rPr>
              <a:t>trees</a:t>
            </a:r>
            <a:r>
              <a:rPr lang="en-US" b="0" i="0">
                <a:solidFill>
                  <a:srgbClr val="C3C5D8"/>
                </a:solidFill>
                <a:effectLst/>
                <a:latin typeface="var(--site-font-base-family)"/>
              </a:rPr>
              <a:t> – e.g. </a:t>
            </a:r>
            <a:r>
              <a:rPr lang="en-US" b="0" i="0">
                <a:solidFill>
                  <a:srgbClr val="C3C5D8"/>
                </a:solidFill>
                <a:effectLst/>
                <a:latin typeface="var(--site-font-base-family)"/>
                <a:hlinkClick r:id="rId5"/>
              </a:rPr>
              <a:t>ANNOY</a:t>
            </a:r>
            <a:r>
              <a:rPr lang="en-US" b="0" i="0">
                <a:solidFill>
                  <a:srgbClr val="C3C5D8"/>
                </a:solidFill>
                <a:effectLst/>
                <a:latin typeface="var(--site-font-base-family)"/>
              </a:rPr>
              <a:t> (Figure 3),</a:t>
            </a:r>
          </a:p>
          <a:p>
            <a:pPr algn="l">
              <a:buFont typeface="Arial" panose="020B0604020202020204" pitchFamily="34" charset="0"/>
              <a:buChar char="•"/>
            </a:pPr>
            <a:r>
              <a:rPr lang="en-US" b="1" i="0">
                <a:solidFill>
                  <a:srgbClr val="C3C5D8"/>
                </a:solidFill>
                <a:effectLst/>
                <a:latin typeface="var(--site-font-base-family)"/>
              </a:rPr>
              <a:t>proximity</a:t>
            </a:r>
            <a:r>
              <a:rPr lang="en-US" b="0" i="0">
                <a:solidFill>
                  <a:srgbClr val="C3C5D8"/>
                </a:solidFill>
                <a:effectLst/>
                <a:latin typeface="var(--site-font-base-family)"/>
              </a:rPr>
              <a:t> </a:t>
            </a:r>
            <a:r>
              <a:rPr lang="en-US" b="1" i="0">
                <a:solidFill>
                  <a:srgbClr val="C3C5D8"/>
                </a:solidFill>
                <a:effectLst/>
                <a:latin typeface="var(--site-font-base-family)"/>
              </a:rPr>
              <a:t>graphs</a:t>
            </a:r>
            <a:r>
              <a:rPr lang="en-US" b="0" i="0">
                <a:solidFill>
                  <a:srgbClr val="C3C5D8"/>
                </a:solidFill>
                <a:effectLst/>
                <a:latin typeface="var(--site-font-base-family)"/>
              </a:rPr>
              <a:t> - e.g. </a:t>
            </a:r>
            <a:r>
              <a:rPr lang="en-US" b="0" i="0">
                <a:solidFill>
                  <a:srgbClr val="C3C5D8"/>
                </a:solidFill>
                <a:effectLst/>
                <a:latin typeface="var(--site-font-base-family)"/>
                <a:hlinkClick r:id="rId6"/>
              </a:rPr>
              <a:t>HNSW</a:t>
            </a:r>
            <a:r>
              <a:rPr lang="en-US" b="0" i="0">
                <a:solidFill>
                  <a:srgbClr val="C3C5D8"/>
                </a:solidFill>
                <a:effectLst/>
                <a:latin typeface="var(--site-font-base-family)"/>
              </a:rPr>
              <a:t> (Figure 4),</a:t>
            </a:r>
          </a:p>
          <a:p>
            <a:pPr algn="l">
              <a:buFont typeface="Arial" panose="020B0604020202020204" pitchFamily="34" charset="0"/>
              <a:buChar char="•"/>
            </a:pPr>
            <a:r>
              <a:rPr lang="en-US" b="1" i="0">
                <a:solidFill>
                  <a:srgbClr val="C3C5D8"/>
                </a:solidFill>
                <a:effectLst/>
                <a:latin typeface="var(--site-font-base-family)"/>
              </a:rPr>
              <a:t>clustering</a:t>
            </a:r>
            <a:r>
              <a:rPr lang="en-US" b="0" i="0">
                <a:solidFill>
                  <a:srgbClr val="C3C5D8"/>
                </a:solidFill>
                <a:effectLst/>
                <a:latin typeface="var(--site-font-base-family)"/>
              </a:rPr>
              <a:t> - e.g. </a:t>
            </a:r>
            <a:r>
              <a:rPr lang="en-US" b="0" i="0">
                <a:solidFill>
                  <a:srgbClr val="C3C5D8"/>
                </a:solidFill>
                <a:effectLst/>
                <a:latin typeface="var(--site-font-base-family)"/>
                <a:hlinkClick r:id="rId7"/>
              </a:rPr>
              <a:t>FAISS</a:t>
            </a:r>
            <a:r>
              <a:rPr lang="en-US" b="0" i="0">
                <a:solidFill>
                  <a:srgbClr val="C3C5D8"/>
                </a:solidFill>
                <a:effectLst/>
                <a:latin typeface="var(--site-font-base-family)"/>
              </a:rPr>
              <a:t>,</a:t>
            </a:r>
          </a:p>
          <a:p>
            <a:pPr algn="l">
              <a:buFont typeface="Arial" panose="020B0604020202020204" pitchFamily="34" charset="0"/>
              <a:buChar char="•"/>
            </a:pPr>
            <a:r>
              <a:rPr lang="en-US" b="1" i="0">
                <a:solidFill>
                  <a:srgbClr val="C3C5D8"/>
                </a:solidFill>
                <a:effectLst/>
                <a:latin typeface="var(--site-font-base-family)"/>
              </a:rPr>
              <a:t>hashing</a:t>
            </a:r>
            <a:r>
              <a:rPr lang="en-US" b="0" i="0">
                <a:solidFill>
                  <a:srgbClr val="C3C5D8"/>
                </a:solidFill>
                <a:effectLst/>
                <a:latin typeface="var(--site-font-base-family)"/>
              </a:rPr>
              <a:t> - e.g. </a:t>
            </a:r>
            <a:r>
              <a:rPr lang="en-US" b="0" i="0">
                <a:solidFill>
                  <a:srgbClr val="C3C5D8"/>
                </a:solidFill>
                <a:effectLst/>
                <a:latin typeface="var(--site-font-base-family)"/>
                <a:hlinkClick r:id="rId8"/>
              </a:rPr>
              <a:t>LSH</a:t>
            </a:r>
            <a:r>
              <a:rPr lang="en-US" b="0" i="0">
                <a:solidFill>
                  <a:srgbClr val="C3C5D8"/>
                </a:solidFill>
                <a:effectLst/>
                <a:latin typeface="var(--site-font-base-family)"/>
              </a:rPr>
              <a:t>,</a:t>
            </a:r>
          </a:p>
          <a:p>
            <a:pPr algn="l">
              <a:buFont typeface="Arial" panose="020B0604020202020204" pitchFamily="34" charset="0"/>
              <a:buChar char="•"/>
            </a:pPr>
            <a:r>
              <a:rPr lang="en-US" b="1" i="0">
                <a:solidFill>
                  <a:srgbClr val="C3C5D8"/>
                </a:solidFill>
                <a:effectLst/>
                <a:latin typeface="var(--site-font-base-family)"/>
              </a:rPr>
              <a:t>vector compression</a:t>
            </a:r>
            <a:r>
              <a:rPr lang="en-US" b="0" i="0">
                <a:solidFill>
                  <a:srgbClr val="C3C5D8"/>
                </a:solidFill>
                <a:effectLst/>
                <a:latin typeface="var(--site-font-base-family)"/>
              </a:rPr>
              <a:t> - e.g. </a:t>
            </a:r>
            <a:r>
              <a:rPr lang="en-US" b="0" i="0">
                <a:solidFill>
                  <a:srgbClr val="C3C5D8"/>
                </a:solidFill>
                <a:effectLst/>
                <a:latin typeface="var(--site-font-base-family)"/>
                <a:hlinkClick r:id="rId9"/>
              </a:rPr>
              <a:t>PQ</a:t>
            </a:r>
            <a:r>
              <a:rPr lang="en-US" b="0" i="0">
                <a:solidFill>
                  <a:srgbClr val="C3C5D8"/>
                </a:solidFill>
                <a:effectLst/>
                <a:latin typeface="var(--site-font-base-family)"/>
              </a:rPr>
              <a:t> or </a:t>
            </a:r>
            <a:r>
              <a:rPr lang="en-US" b="0" i="0">
                <a:solidFill>
                  <a:srgbClr val="C3C5D8"/>
                </a:solidFill>
                <a:effectLst/>
                <a:latin typeface="var(--site-font-base-family)"/>
                <a:hlinkClick r:id="rId10"/>
              </a:rPr>
              <a:t>SCANN</a:t>
            </a:r>
            <a:r>
              <a:rPr lang="en-US" b="0" i="0">
                <a:solidFill>
                  <a:srgbClr val="C3C5D8"/>
                </a:solidFill>
                <a:effectLst/>
                <a:latin typeface="var(--site-font-base-family)"/>
              </a:rPr>
              <a:t>.</a:t>
            </a:r>
          </a:p>
          <a:p>
            <a:endParaRPr lang="en-US"/>
          </a:p>
        </p:txBody>
      </p:sp>
      <p:sp>
        <p:nvSpPr>
          <p:cNvPr id="4" name="Slide Number Placeholder 3"/>
          <p:cNvSpPr>
            <a:spLocks noGrp="1"/>
          </p:cNvSpPr>
          <p:nvPr>
            <p:ph type="sldNum" sz="quarter" idx="5"/>
          </p:nvPr>
        </p:nvSpPr>
        <p:spPr/>
        <p:txBody>
          <a:bodyPr/>
          <a:lstStyle/>
          <a:p>
            <a:fld id="{4D443560-F1ED-4F12-A9B0-0AA308A7DA9E}" type="slidenum">
              <a:rPr lang="en-US" smtClean="0"/>
              <a:t>22</a:t>
            </a:fld>
            <a:endParaRPr lang="en-US"/>
          </a:p>
        </p:txBody>
      </p:sp>
    </p:spTree>
    <p:extLst>
      <p:ext uri="{BB962C8B-B14F-4D97-AF65-F5344CB8AC3E}">
        <p14:creationId xmlns:p14="http://schemas.microsoft.com/office/powerpoint/2010/main" val="4083027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443560-F1ED-4F12-A9B0-0AA308A7DA9E}" type="slidenum">
              <a:rPr lang="en-US" smtClean="0"/>
              <a:t>23</a:t>
            </a:fld>
            <a:endParaRPr lang="en-US"/>
          </a:p>
        </p:txBody>
      </p:sp>
    </p:spTree>
    <p:extLst>
      <p:ext uri="{BB962C8B-B14F-4D97-AF65-F5344CB8AC3E}">
        <p14:creationId xmlns:p14="http://schemas.microsoft.com/office/powerpoint/2010/main" val="160099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err="1">
                <a:solidFill>
                  <a:srgbClr val="1C1E21"/>
                </a:solidFill>
                <a:effectLst/>
                <a:latin typeface="system-ui"/>
              </a:rPr>
              <a:t>LangChain</a:t>
            </a:r>
            <a:r>
              <a:rPr lang="en-US" b="0" i="0">
                <a:solidFill>
                  <a:srgbClr val="1C1E21"/>
                </a:solidFill>
                <a:effectLst/>
                <a:latin typeface="system-ui"/>
              </a:rPr>
              <a:t> is a framework for developing applications powered by language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 </a:t>
            </a:r>
            <a:r>
              <a:rPr lang="en-US" err="1">
                <a:hlinkClick r:id="rId3"/>
              </a:rPr>
              <a:t>LangChain</a:t>
            </a:r>
            <a:r>
              <a:rPr lang="en-US">
                <a:hlinkClick r:id="rId3"/>
              </a:rPr>
              <a:t> | 🦜️🔗 </a:t>
            </a:r>
            <a:r>
              <a:rPr lang="en-US" err="1">
                <a:hlinkClick r:id="rId3"/>
              </a:rPr>
              <a:t>LangChain</a:t>
            </a:r>
            <a:endParaRPr lang="en-US" b="0" i="0">
              <a:solidFill>
                <a:srgbClr val="1C1E21"/>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Tool: “</a:t>
            </a:r>
            <a:r>
              <a:rPr lang="en-US" b="0" i="0">
                <a:solidFill>
                  <a:srgbClr val="1C1E21"/>
                </a:solidFill>
                <a:effectLst/>
                <a:latin typeface="system-ui"/>
              </a:rPr>
              <a:t>A specific abstraction around a function that makes it easy for a language model to interact with it. </a:t>
            </a:r>
            <a:r>
              <a:rPr lang="en-US" b="0" i="0" err="1">
                <a:solidFill>
                  <a:srgbClr val="1C1E21"/>
                </a:solidFill>
                <a:effectLst/>
                <a:latin typeface="system-ui"/>
              </a:rPr>
              <a:t>Specificlaly</a:t>
            </a:r>
            <a:r>
              <a:rPr lang="en-US" b="0" i="0">
                <a:solidFill>
                  <a:srgbClr val="1C1E21"/>
                </a:solidFill>
                <a:effectLst/>
                <a:latin typeface="system-ui"/>
              </a:rPr>
              <a:t>, the interface of a tool has a single text input and a single text output.”</a:t>
            </a:r>
          </a:p>
          <a:p>
            <a:endParaRPr lang="en-US"/>
          </a:p>
          <a:p>
            <a:r>
              <a:rPr lang="en-US"/>
              <a:t>Agents: “The language model that drives decision making”</a:t>
            </a:r>
          </a:p>
          <a:p>
            <a:r>
              <a:rPr lang="en-US"/>
              <a:t>Toolkits:  “sets of tools that when used together can accomplish a task”</a:t>
            </a:r>
          </a:p>
          <a:p>
            <a:r>
              <a:rPr lang="en-US"/>
              <a:t>Agent executor: “the logic for running agents with tools”</a:t>
            </a:r>
          </a:p>
        </p:txBody>
      </p:sp>
      <p:sp>
        <p:nvSpPr>
          <p:cNvPr id="4" name="Slide Number Placeholder 3"/>
          <p:cNvSpPr>
            <a:spLocks noGrp="1"/>
          </p:cNvSpPr>
          <p:nvPr>
            <p:ph type="sldNum" sz="quarter" idx="5"/>
          </p:nvPr>
        </p:nvSpPr>
        <p:spPr/>
        <p:txBody>
          <a:bodyPr/>
          <a:lstStyle/>
          <a:p>
            <a:fld id="{4D443560-F1ED-4F12-A9B0-0AA308A7DA9E}" type="slidenum">
              <a:rPr lang="en-US" smtClean="0"/>
              <a:t>24</a:t>
            </a:fld>
            <a:endParaRPr lang="en-US"/>
          </a:p>
        </p:txBody>
      </p:sp>
    </p:spTree>
    <p:extLst>
      <p:ext uri="{BB962C8B-B14F-4D97-AF65-F5344CB8AC3E}">
        <p14:creationId xmlns:p14="http://schemas.microsoft.com/office/powerpoint/2010/main" val="2583586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C1E21"/>
                </a:solidFill>
                <a:effectLst/>
                <a:latin typeface="system-ui"/>
              </a:rPr>
              <a:t>The most commonly used type of chain is an </a:t>
            </a:r>
            <a:r>
              <a:rPr lang="en-US" b="0" i="0" err="1">
                <a:solidFill>
                  <a:srgbClr val="1C1E21"/>
                </a:solidFill>
                <a:effectLst/>
                <a:latin typeface="system-ui"/>
              </a:rPr>
              <a:t>LLMChain</a:t>
            </a:r>
            <a:r>
              <a:rPr lang="en-US" b="0" i="0">
                <a:solidFill>
                  <a:srgbClr val="1C1E21"/>
                </a:solidFill>
                <a:effectLst/>
                <a:latin typeface="system-ui"/>
              </a:rPr>
              <a:t>, which combines a </a:t>
            </a:r>
            <a:r>
              <a:rPr lang="en-US" b="0" i="0" err="1">
                <a:solidFill>
                  <a:srgbClr val="1C1E21"/>
                </a:solidFill>
                <a:effectLst/>
                <a:latin typeface="system-ui"/>
              </a:rPr>
              <a:t>PromptTemplate</a:t>
            </a:r>
            <a:r>
              <a:rPr lang="en-US" b="0" i="0">
                <a:solidFill>
                  <a:srgbClr val="1C1E21"/>
                </a:solidFill>
                <a:effectLst/>
                <a:latin typeface="system-ui"/>
              </a:rPr>
              <a:t>, a Model, and Guardrails to take user input, format it accordingly, pass it to the model and get a response, and then validate and fix (if necessary) the model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1C1E21"/>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C1E21"/>
                </a:solidFill>
                <a:effectLst/>
                <a:latin typeface="system-ui"/>
              </a:rPr>
              <a:t>In this example, we first set the template for the prompt. This is the </a:t>
            </a:r>
            <a:r>
              <a:rPr lang="en-US" b="0" i="0" err="1">
                <a:solidFill>
                  <a:srgbClr val="1C1E21"/>
                </a:solidFill>
                <a:effectLst/>
                <a:latin typeface="system-ui"/>
              </a:rPr>
              <a:t>samething</a:t>
            </a:r>
            <a:r>
              <a:rPr lang="en-US" b="0" i="0">
                <a:solidFill>
                  <a:srgbClr val="1C1E21"/>
                </a:solidFill>
                <a:effectLst/>
                <a:latin typeface="system-ui"/>
              </a:rPr>
              <a:t> as typing text into </a:t>
            </a:r>
            <a:r>
              <a:rPr lang="en-US" b="0" i="0" err="1">
                <a:solidFill>
                  <a:srgbClr val="1C1E21"/>
                </a:solidFill>
                <a:effectLst/>
                <a:latin typeface="system-ui"/>
              </a:rPr>
              <a:t>chatgpt</a:t>
            </a:r>
            <a:r>
              <a:rPr lang="en-US" b="0" i="0">
                <a:solidFill>
                  <a:srgbClr val="1C1E21"/>
                </a:solidFill>
                <a:effectLst/>
                <a:latin typeface="system-u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C1E21"/>
                </a:solidFill>
                <a:effectLst/>
                <a:latin typeface="system-ui"/>
              </a:rPr>
              <a:t>With </a:t>
            </a:r>
            <a:r>
              <a:rPr lang="en-US" b="0" i="0" err="1">
                <a:solidFill>
                  <a:srgbClr val="1C1E21"/>
                </a:solidFill>
                <a:effectLst/>
                <a:latin typeface="system-ui"/>
              </a:rPr>
              <a:t>langchain</a:t>
            </a:r>
            <a:r>
              <a:rPr lang="en-US" b="0" i="0">
                <a:solidFill>
                  <a:srgbClr val="1C1E21"/>
                </a:solidFill>
                <a:effectLst/>
                <a:latin typeface="system-ui"/>
              </a:rPr>
              <a:t> however, I can pass in variables, in this I want to pass in a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1C1E21"/>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C1E21"/>
                </a:solidFill>
                <a:effectLst/>
                <a:latin typeface="system-ui"/>
              </a:rPr>
              <a:t>The second part is actually creating the chain with a specific prompt template “the one I just made” and a large language model. In this case, this is using gpt3.5.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1C1E21"/>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C1E21"/>
                </a:solidFill>
                <a:effectLst/>
                <a:latin typeface="system-ui"/>
              </a:rPr>
              <a:t>When </a:t>
            </a:r>
            <a:r>
              <a:rPr lang="en-US" b="0" i="0" err="1">
                <a:solidFill>
                  <a:srgbClr val="1C1E21"/>
                </a:solidFill>
                <a:effectLst/>
                <a:latin typeface="system-ui"/>
              </a:rPr>
              <a:t>chain.run</a:t>
            </a:r>
            <a:r>
              <a:rPr lang="en-US" b="0" i="0">
                <a:solidFill>
                  <a:srgbClr val="1C1E21"/>
                </a:solidFill>
                <a:effectLst/>
                <a:latin typeface="system-ui"/>
              </a:rPr>
              <a:t> is called. It calls asks gpt3.5”What is a good name for a company that makes “colorful socks”?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1C1E21"/>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C1E21"/>
                </a:solidFill>
                <a:effectLst/>
                <a:latin typeface="system-ui"/>
              </a:rPr>
              <a:t>And the chain ends up returning </a:t>
            </a:r>
            <a:r>
              <a:rPr lang="en-US" b="0" i="0" err="1">
                <a:solidFill>
                  <a:srgbClr val="1C1E21"/>
                </a:solidFill>
                <a:effectLst/>
                <a:latin typeface="system-ui"/>
              </a:rPr>
              <a:t>SockSplash</a:t>
            </a:r>
            <a:r>
              <a:rPr lang="en-US" b="0" i="0">
                <a:solidFill>
                  <a:srgbClr val="1C1E21"/>
                </a:solidFill>
                <a:effectLst/>
                <a:latin typeface="system-ui"/>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4D443560-F1ED-4F12-A9B0-0AA308A7DA9E}" type="slidenum">
              <a:rPr lang="en-US" smtClean="0"/>
              <a:t>25</a:t>
            </a:fld>
            <a:endParaRPr lang="en-US"/>
          </a:p>
        </p:txBody>
      </p:sp>
    </p:spTree>
    <p:extLst>
      <p:ext uri="{BB962C8B-B14F-4D97-AF65-F5344CB8AC3E}">
        <p14:creationId xmlns:p14="http://schemas.microsoft.com/office/powerpoint/2010/main" val="4191372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b="0" i="0">
                <a:solidFill>
                  <a:srgbClr val="1C1E21"/>
                </a:solidFill>
                <a:effectLst/>
                <a:latin typeface="system-ui"/>
              </a:rPr>
              <a:t>In these types of chains, there is a “agent” which has access to a suite of tools. Depending on the user input, the agent can then decide which, if any, of these tools to call.</a:t>
            </a:r>
            <a:endParaRPr lang="en-US"/>
          </a:p>
        </p:txBody>
      </p:sp>
      <p:sp>
        <p:nvSpPr>
          <p:cNvPr id="4" name="Slide Number Placeholder 3"/>
          <p:cNvSpPr>
            <a:spLocks noGrp="1"/>
          </p:cNvSpPr>
          <p:nvPr>
            <p:ph type="sldNum" sz="quarter" idx="5"/>
          </p:nvPr>
        </p:nvSpPr>
        <p:spPr/>
        <p:txBody>
          <a:bodyPr/>
          <a:lstStyle/>
          <a:p>
            <a:fld id="{4D443560-F1ED-4F12-A9B0-0AA308A7DA9E}" type="slidenum">
              <a:rPr lang="en-US" smtClean="0"/>
              <a:t>26</a:t>
            </a:fld>
            <a:endParaRPr lang="en-US"/>
          </a:p>
        </p:txBody>
      </p:sp>
    </p:spTree>
    <p:extLst>
      <p:ext uri="{BB962C8B-B14F-4D97-AF65-F5344CB8AC3E}">
        <p14:creationId xmlns:p14="http://schemas.microsoft.com/office/powerpoint/2010/main" val="1176477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Tools include wolfram alpha, terminal access, google search, ETC</a:t>
            </a:r>
          </a:p>
        </p:txBody>
      </p:sp>
      <p:sp>
        <p:nvSpPr>
          <p:cNvPr id="4" name="Slide Number Placeholder 3"/>
          <p:cNvSpPr>
            <a:spLocks noGrp="1"/>
          </p:cNvSpPr>
          <p:nvPr>
            <p:ph type="sldNum" sz="quarter" idx="5"/>
          </p:nvPr>
        </p:nvSpPr>
        <p:spPr/>
        <p:txBody>
          <a:bodyPr/>
          <a:lstStyle/>
          <a:p>
            <a:fld id="{4D443560-F1ED-4F12-A9B0-0AA308A7DA9E}" type="slidenum">
              <a:rPr lang="en-US" smtClean="0"/>
              <a:t>27</a:t>
            </a:fld>
            <a:endParaRPr lang="en-US"/>
          </a:p>
        </p:txBody>
      </p:sp>
    </p:spTree>
    <p:extLst>
      <p:ext uri="{BB962C8B-B14F-4D97-AF65-F5344CB8AC3E}">
        <p14:creationId xmlns:p14="http://schemas.microsoft.com/office/powerpoint/2010/main" val="3218874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example, we create an agent that has 2 tools. </a:t>
            </a:r>
            <a:r>
              <a:rPr lang="en-US" err="1"/>
              <a:t>Serpapi</a:t>
            </a:r>
            <a:r>
              <a:rPr lang="en-US"/>
              <a:t> “a wrapper around internet search” and </a:t>
            </a:r>
            <a:r>
              <a:rPr lang="en-US" err="1"/>
              <a:t>llm</a:t>
            </a:r>
            <a:r>
              <a:rPr lang="en-US"/>
              <a:t>-math, a tool that the agent can use to do math problems.</a:t>
            </a:r>
          </a:p>
          <a:p>
            <a:endParaRPr lang="en-US"/>
          </a:p>
          <a:p>
            <a:r>
              <a:rPr lang="en-US"/>
              <a:t>We are also using the </a:t>
            </a:r>
            <a:r>
              <a:rPr lang="en-US" err="1"/>
              <a:t>openai</a:t>
            </a:r>
            <a:r>
              <a:rPr lang="en-US"/>
              <a:t> gpt3.5 </a:t>
            </a:r>
            <a:r>
              <a:rPr lang="en-US" err="1"/>
              <a:t>llm</a:t>
            </a:r>
            <a:endParaRPr lang="en-US"/>
          </a:p>
          <a:p>
            <a:endParaRPr lang="en-US"/>
          </a:p>
          <a:p>
            <a:r>
              <a:rPr lang="en-US"/>
              <a:t>And we set the agent type to </a:t>
            </a:r>
            <a:r>
              <a:rPr lang="en-US" err="1"/>
              <a:t>agetntype.zero_shot_react_description</a:t>
            </a:r>
            <a:r>
              <a:rPr lang="en-US"/>
              <a:t>. This is the default one. What this agent type does is when the prompt is getting processed, the agent will use an </a:t>
            </a:r>
            <a:r>
              <a:rPr lang="en-US" err="1"/>
              <a:t>llm</a:t>
            </a:r>
            <a:r>
              <a:rPr lang="en-US"/>
              <a:t> to determine what tools it needs to get to the answer. </a:t>
            </a:r>
          </a:p>
          <a:p>
            <a:endParaRPr lang="en-US"/>
          </a:p>
          <a:p>
            <a:r>
              <a:rPr lang="en-US"/>
              <a:t>Looking at the output, you can see the reasoning process of the </a:t>
            </a:r>
            <a:r>
              <a:rPr lang="en-US" err="1"/>
              <a:t>llm</a:t>
            </a:r>
            <a:r>
              <a:rPr lang="en-US"/>
              <a:t> to arrive to the conclusion</a:t>
            </a:r>
          </a:p>
        </p:txBody>
      </p:sp>
      <p:sp>
        <p:nvSpPr>
          <p:cNvPr id="4" name="Slide Number Placeholder 3"/>
          <p:cNvSpPr>
            <a:spLocks noGrp="1"/>
          </p:cNvSpPr>
          <p:nvPr>
            <p:ph type="sldNum" sz="quarter" idx="5"/>
          </p:nvPr>
        </p:nvSpPr>
        <p:spPr/>
        <p:txBody>
          <a:bodyPr/>
          <a:lstStyle/>
          <a:p>
            <a:fld id="{4D443560-F1ED-4F12-A9B0-0AA308A7DA9E}" type="slidenum">
              <a:rPr lang="en-US" smtClean="0"/>
              <a:t>28</a:t>
            </a:fld>
            <a:endParaRPr lang="en-US"/>
          </a:p>
        </p:txBody>
      </p:sp>
    </p:spTree>
    <p:extLst>
      <p:ext uri="{BB962C8B-B14F-4D97-AF65-F5344CB8AC3E}">
        <p14:creationId xmlns:p14="http://schemas.microsoft.com/office/powerpoint/2010/main" val="4094253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Autogpt</a:t>
            </a:r>
            <a:r>
              <a:rPr lang="en-US"/>
              <a:t> currently has 124k stars</a:t>
            </a:r>
          </a:p>
          <a:p>
            <a:endParaRPr lang="en-US"/>
          </a:p>
          <a:p>
            <a:r>
              <a:rPr lang="en-US"/>
              <a:t>Systems such as </a:t>
            </a:r>
            <a:r>
              <a:rPr lang="en-US" err="1"/>
              <a:t>tavernai</a:t>
            </a:r>
            <a:r>
              <a:rPr lang="en-US"/>
              <a:t> could be useful in the creation of NPCs for game development.</a:t>
            </a:r>
          </a:p>
          <a:p>
            <a:r>
              <a:rPr lang="en-US" err="1"/>
              <a:t>Characterai</a:t>
            </a:r>
            <a:r>
              <a:rPr lang="en-US"/>
              <a:t> is closed source where as </a:t>
            </a:r>
            <a:r>
              <a:rPr lang="en-US" err="1"/>
              <a:t>tavernai</a:t>
            </a:r>
            <a:r>
              <a:rPr lang="en-US"/>
              <a:t> is open source. It is usually run on a system called </a:t>
            </a:r>
            <a:r>
              <a:rPr lang="en-US" err="1"/>
              <a:t>oobabooga</a:t>
            </a:r>
            <a:endParaRPr lang="en-US"/>
          </a:p>
          <a:p>
            <a:endParaRPr lang="en-US"/>
          </a:p>
          <a:p>
            <a:r>
              <a:rPr lang="en-US" err="1"/>
              <a:t>Chatgpt</a:t>
            </a:r>
            <a:r>
              <a:rPr lang="en-US"/>
              <a:t> is </a:t>
            </a:r>
            <a:r>
              <a:rPr lang="en-US" err="1"/>
              <a:t>chatgpt</a:t>
            </a:r>
            <a:endParaRPr lang="en-US"/>
          </a:p>
          <a:p>
            <a:endParaRPr lang="en-US"/>
          </a:p>
          <a:p>
            <a:r>
              <a:rPr lang="en-US" err="1"/>
              <a:t>LLMfrontends</a:t>
            </a:r>
            <a:r>
              <a:rPr lang="en-US"/>
              <a:t>. These are wrappers around </a:t>
            </a:r>
            <a:r>
              <a:rPr lang="en-US" err="1"/>
              <a:t>llms</a:t>
            </a:r>
            <a:r>
              <a:rPr lang="en-US"/>
              <a:t>.</a:t>
            </a:r>
          </a:p>
          <a:p>
            <a:endParaRPr lang="en-US"/>
          </a:p>
          <a:p>
            <a:endParaRPr lang="en-US"/>
          </a:p>
          <a:p>
            <a:r>
              <a:rPr lang="en-US"/>
              <a:t>This slide will be updated before</a:t>
            </a:r>
          </a:p>
        </p:txBody>
      </p:sp>
      <p:sp>
        <p:nvSpPr>
          <p:cNvPr id="4" name="Slide Number Placeholder 3"/>
          <p:cNvSpPr>
            <a:spLocks noGrp="1"/>
          </p:cNvSpPr>
          <p:nvPr>
            <p:ph type="sldNum" sz="quarter" idx="5"/>
          </p:nvPr>
        </p:nvSpPr>
        <p:spPr/>
        <p:txBody>
          <a:bodyPr/>
          <a:lstStyle/>
          <a:p>
            <a:fld id="{4D443560-F1ED-4F12-A9B0-0AA308A7DA9E}" type="slidenum">
              <a:rPr lang="en-US" smtClean="0"/>
              <a:t>30</a:t>
            </a:fld>
            <a:endParaRPr lang="en-US"/>
          </a:p>
        </p:txBody>
      </p:sp>
    </p:spTree>
    <p:extLst>
      <p:ext uri="{BB962C8B-B14F-4D97-AF65-F5344CB8AC3E}">
        <p14:creationId xmlns:p14="http://schemas.microsoft.com/office/powerpoint/2010/main" val="393854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Generating text word by word is also known as causal language modeling.</a:t>
            </a:r>
          </a:p>
          <a:p>
            <a:endParaRPr lang="en-US"/>
          </a:p>
          <a:p>
            <a:endParaRPr lang="en-US"/>
          </a:p>
          <a:p>
            <a:endParaRPr lang="en-US"/>
          </a:p>
          <a:p>
            <a:r>
              <a:rPr lang="en-US"/>
              <a:t>The text generation is autoregressive. After generating a token, we feed our new context, with our new token, and generate the next one. Repeat until we generate an end token.</a:t>
            </a:r>
          </a:p>
          <a:p>
            <a:endParaRPr lang="en-US"/>
          </a:p>
          <a:p>
            <a:r>
              <a:rPr lang="en-US"/>
              <a:t>We’ll take a look at </a:t>
            </a:r>
            <a:r>
              <a:rPr lang="en-US" err="1"/>
              <a:t>gpt</a:t>
            </a:r>
            <a:r>
              <a:rPr lang="en-US"/>
              <a:t>. Regarding generating text word by word. Note that these base models are NOT made to chat with a user in mind. The way they work is that they are trying to complete of the text that was passed in.</a:t>
            </a:r>
          </a:p>
        </p:txBody>
      </p:sp>
      <p:sp>
        <p:nvSpPr>
          <p:cNvPr id="4" name="Slide Number Placeholder 3"/>
          <p:cNvSpPr>
            <a:spLocks noGrp="1"/>
          </p:cNvSpPr>
          <p:nvPr>
            <p:ph type="sldNum" sz="quarter" idx="5"/>
          </p:nvPr>
        </p:nvSpPr>
        <p:spPr/>
        <p:txBody>
          <a:bodyPr/>
          <a:lstStyle/>
          <a:p>
            <a:fld id="{4D443560-F1ED-4F12-A9B0-0AA308A7DA9E}" type="slidenum">
              <a:rPr lang="en-US" smtClean="0"/>
              <a:t>4</a:t>
            </a:fld>
            <a:endParaRPr lang="en-US"/>
          </a:p>
        </p:txBody>
      </p:sp>
    </p:spTree>
    <p:extLst>
      <p:ext uri="{BB962C8B-B14F-4D97-AF65-F5344CB8AC3E}">
        <p14:creationId xmlns:p14="http://schemas.microsoft.com/office/powerpoint/2010/main" val="325806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Programming help for example </a:t>
            </a:r>
            <a:r>
              <a:rPr lang="en-US" err="1"/>
              <a:t>github</a:t>
            </a:r>
            <a:r>
              <a:rPr lang="en-US"/>
              <a:t> copilot is based off of an </a:t>
            </a:r>
            <a:r>
              <a:rPr lang="en-US" err="1"/>
              <a:t>llm</a:t>
            </a:r>
            <a:endParaRPr lang="en-US"/>
          </a:p>
          <a:p>
            <a:endParaRPr lang="en-US"/>
          </a:p>
          <a:p>
            <a:r>
              <a:rPr lang="en-US"/>
              <a:t>QA chatbots can be made by storing documentation in a vector database, or if there is enough context, just storing the docs in the prompt itself.</a:t>
            </a:r>
          </a:p>
          <a:p>
            <a:endParaRPr lang="en-US"/>
          </a:p>
          <a:p>
            <a:r>
              <a:rPr lang="en-US"/>
              <a:t>Dialogue and story generation works by prompting the model to roleplay.</a:t>
            </a:r>
          </a:p>
          <a:p>
            <a:endParaRPr lang="en-US"/>
          </a:p>
          <a:p>
            <a:r>
              <a:rPr lang="en-US"/>
              <a:t>Text summarization is just to tell the model to summarize something…</a:t>
            </a:r>
          </a:p>
        </p:txBody>
      </p:sp>
      <p:sp>
        <p:nvSpPr>
          <p:cNvPr id="4" name="Slide Number Placeholder 3"/>
          <p:cNvSpPr>
            <a:spLocks noGrp="1"/>
          </p:cNvSpPr>
          <p:nvPr>
            <p:ph type="sldNum" sz="quarter" idx="5"/>
          </p:nvPr>
        </p:nvSpPr>
        <p:spPr/>
        <p:txBody>
          <a:bodyPr/>
          <a:lstStyle/>
          <a:p>
            <a:fld id="{4D443560-F1ED-4F12-A9B0-0AA308A7DA9E}" type="slidenum">
              <a:rPr lang="en-US" smtClean="0"/>
              <a:t>5</a:t>
            </a:fld>
            <a:endParaRPr lang="en-US"/>
          </a:p>
        </p:txBody>
      </p:sp>
    </p:spTree>
    <p:extLst>
      <p:ext uri="{BB962C8B-B14F-4D97-AF65-F5344CB8AC3E}">
        <p14:creationId xmlns:p14="http://schemas.microsoft.com/office/powerpoint/2010/main" val="101429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Hallucinations occur because of …</a:t>
            </a:r>
          </a:p>
          <a:p>
            <a:r>
              <a:rPr lang="en-US"/>
              <a:t>Furthermore, the model will KNOW its wrong, but would rather follow an output that follows the flow of grammar, rather than being actually correct.</a:t>
            </a:r>
          </a:p>
          <a:p>
            <a:r>
              <a:rPr lang="en-US"/>
              <a:t>Something interesting to think about hallucinations though is the idea of grounding truth. Stories and games will have different versions of grounded truth.</a:t>
            </a:r>
          </a:p>
          <a:p>
            <a:r>
              <a:rPr lang="en-US"/>
              <a:t>- Some ways people try to solve this issue when searching is to first query the search result, and then ask </a:t>
            </a:r>
            <a:r>
              <a:rPr lang="en-US" err="1"/>
              <a:t>chatgpt</a:t>
            </a:r>
            <a:r>
              <a:rPr lang="en-US"/>
              <a:t> to summarize the provided search result. This will result in less hallucinations, as the source of truth is within the context.</a:t>
            </a:r>
          </a:p>
          <a:p>
            <a:endParaRPr lang="en-US"/>
          </a:p>
          <a:p>
            <a:r>
              <a:rPr lang="en-US"/>
              <a:t>IT IS NOT A CALCULATOR. They answer to a math problems by predicting the next token.</a:t>
            </a:r>
          </a:p>
          <a:p>
            <a:r>
              <a:rPr lang="en-US"/>
              <a:t>Large language models don’t truly understand language. Fluid responses could be generated without a full understanding of context.</a:t>
            </a:r>
          </a:p>
          <a:p>
            <a:r>
              <a:rPr lang="en-US"/>
              <a:t>- HOWEVER, there is a huge argument about this at the moment, and some researchers do believe that when you slam enough parameters, the models understand. I don’t know. </a:t>
            </a:r>
            <a:r>
              <a:rPr lang="en-US" err="1"/>
              <a:t>Tbh</a:t>
            </a:r>
            <a:r>
              <a:rPr lang="en-US"/>
              <a:t>, there are people that say that understanding is an emergent </a:t>
            </a:r>
            <a:r>
              <a:rPr lang="en-US" err="1"/>
              <a:t>behaviour</a:t>
            </a:r>
            <a:r>
              <a:rPr lang="en-US"/>
              <a:t> in GPT4. </a:t>
            </a:r>
            <a:r>
              <a:rPr lang="en-US" err="1"/>
              <a:t>im</a:t>
            </a:r>
            <a:r>
              <a:rPr lang="en-US"/>
              <a:t> not a researcher, so I cant claim anything</a:t>
            </a:r>
          </a:p>
          <a:p>
            <a:endParaRPr lang="en-US"/>
          </a:p>
          <a:p>
            <a:endParaRPr lang="en-US"/>
          </a:p>
          <a:p>
            <a:r>
              <a:rPr lang="en-US"/>
              <a:t>Expensive: They are expensive both in cost, and compute resources, and time to train. Training foundational models can cost multiple millions, and take months</a:t>
            </a:r>
          </a:p>
          <a:p>
            <a:endParaRPr lang="en-US"/>
          </a:p>
          <a:p>
            <a:r>
              <a:rPr lang="en-US"/>
              <a:t>As they predict one token to the next, they are not good at knowing when a prompt will end.</a:t>
            </a:r>
          </a:p>
          <a:p>
            <a:r>
              <a:rPr lang="en-US"/>
              <a:t>- Ask it to come up with a palindrome using a certain word such as racecar, and it will probably fail. The palindrome doesn’t have to be correct either.</a:t>
            </a:r>
          </a:p>
        </p:txBody>
      </p:sp>
      <p:sp>
        <p:nvSpPr>
          <p:cNvPr id="4" name="Slide Number Placeholder 3"/>
          <p:cNvSpPr>
            <a:spLocks noGrp="1"/>
          </p:cNvSpPr>
          <p:nvPr>
            <p:ph type="sldNum" sz="quarter" idx="5"/>
          </p:nvPr>
        </p:nvSpPr>
        <p:spPr/>
        <p:txBody>
          <a:bodyPr/>
          <a:lstStyle/>
          <a:p>
            <a:fld id="{4D443560-F1ED-4F12-A9B0-0AA308A7DA9E}" type="slidenum">
              <a:rPr lang="en-US" smtClean="0"/>
              <a:t>6</a:t>
            </a:fld>
            <a:endParaRPr lang="en-US"/>
          </a:p>
        </p:txBody>
      </p:sp>
    </p:spTree>
    <p:extLst>
      <p:ext uri="{BB962C8B-B14F-4D97-AF65-F5344CB8AC3E}">
        <p14:creationId xmlns:p14="http://schemas.microsoft.com/office/powerpoint/2010/main" val="2987068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Tokens are the units of data that LLM’s operate with. They are pieces of a larger text</a:t>
            </a:r>
          </a:p>
          <a:p>
            <a:r>
              <a:rPr lang="en-US"/>
              <a:t>Tokenization is the process of splitting an input into a list of tokens. The main types are</a:t>
            </a:r>
          </a:p>
          <a:p>
            <a:pPr marL="228600" indent="-228600">
              <a:buAutoNum type="arabicPeriod"/>
            </a:pPr>
            <a:r>
              <a:rPr lang="en-US"/>
              <a:t>Byte pair encoding (BPE)</a:t>
            </a:r>
          </a:p>
          <a:p>
            <a:pPr marL="228600" indent="-228600">
              <a:buAutoNum type="arabicPeriod"/>
            </a:pPr>
            <a:r>
              <a:rPr lang="en-US" err="1"/>
              <a:t>WordPiece</a:t>
            </a:r>
            <a:endParaRPr lang="en-US"/>
          </a:p>
          <a:p>
            <a:pPr marL="228600" indent="-228600">
              <a:buAutoNum type="arabicPeriod"/>
            </a:pPr>
            <a:r>
              <a:rPr lang="en-US" err="1"/>
              <a:t>SentencePiece</a:t>
            </a:r>
            <a:endParaRPr lang="en-US"/>
          </a:p>
          <a:p>
            <a:pPr marL="228600" indent="-228600">
              <a:buAutoNum type="arabicPeriod"/>
            </a:pPr>
            <a:endParaRPr lang="en-US"/>
          </a:p>
          <a:p>
            <a:pPr marL="228600" indent="-228600">
              <a:buAutoNum type="arabicPeriod"/>
            </a:pPr>
            <a:endParaRPr lang="en-US"/>
          </a:p>
          <a:p>
            <a:pPr marL="0" indent="0">
              <a:buNone/>
            </a:pPr>
            <a:r>
              <a:rPr lang="en-US"/>
              <a:t>The tokens are then assigned a specific id, which is then sent to the embedding table to generate an embedding.</a:t>
            </a:r>
          </a:p>
          <a:p>
            <a:r>
              <a:rPr lang="en-US"/>
              <a:t>There are many tokenization strategies. One example is just converting every word into a token. But this doesn’t have to be the case. Some strategies will create fixed length tokens…</a:t>
            </a:r>
          </a:p>
        </p:txBody>
      </p:sp>
      <p:sp>
        <p:nvSpPr>
          <p:cNvPr id="4" name="Slide Number Placeholder 3"/>
          <p:cNvSpPr>
            <a:spLocks noGrp="1"/>
          </p:cNvSpPr>
          <p:nvPr>
            <p:ph type="sldNum" sz="quarter" idx="5"/>
          </p:nvPr>
        </p:nvSpPr>
        <p:spPr/>
        <p:txBody>
          <a:bodyPr/>
          <a:lstStyle/>
          <a:p>
            <a:fld id="{2621CDFD-6178-4C82-B3A5-3575A4DF7402}" type="slidenum">
              <a:rPr lang="en-US" smtClean="0"/>
              <a:t>7</a:t>
            </a:fld>
            <a:endParaRPr lang="en-US"/>
          </a:p>
        </p:txBody>
      </p:sp>
    </p:spTree>
    <p:extLst>
      <p:ext uri="{BB962C8B-B14F-4D97-AF65-F5344CB8AC3E}">
        <p14:creationId xmlns:p14="http://schemas.microsoft.com/office/powerpoint/2010/main" val="794764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https://platform.openai.com/tokenizer</a:t>
            </a:r>
          </a:p>
          <a:p>
            <a:r>
              <a:rPr lang="en-US"/>
              <a:t>The above is a sentenced that that was tokenized with the tokenizer used in GPT3</a:t>
            </a:r>
          </a:p>
          <a:p>
            <a:r>
              <a:rPr lang="en-US"/>
              <a:t>The tokenizer used by GPT3 doesn’t tokenize by word, and the average token length will be around 4 – 6 characters.</a:t>
            </a:r>
          </a:p>
          <a:p>
            <a:endParaRPr lang="en-US"/>
          </a:p>
        </p:txBody>
      </p:sp>
      <p:sp>
        <p:nvSpPr>
          <p:cNvPr id="4" name="Slide Number Placeholder 3"/>
          <p:cNvSpPr>
            <a:spLocks noGrp="1"/>
          </p:cNvSpPr>
          <p:nvPr>
            <p:ph type="sldNum" sz="quarter" idx="5"/>
          </p:nvPr>
        </p:nvSpPr>
        <p:spPr/>
        <p:txBody>
          <a:bodyPr/>
          <a:lstStyle/>
          <a:p>
            <a:fld id="{2621CDFD-6178-4C82-B3A5-3575A4DF7402}" type="slidenum">
              <a:rPr lang="en-US" smtClean="0"/>
              <a:t>8</a:t>
            </a:fld>
            <a:endParaRPr lang="en-US"/>
          </a:p>
        </p:txBody>
      </p:sp>
    </p:spTree>
    <p:extLst>
      <p:ext uri="{BB962C8B-B14F-4D97-AF65-F5344CB8AC3E}">
        <p14:creationId xmlns:p14="http://schemas.microsoft.com/office/powerpoint/2010/main" val="79994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171450" indent="-171450">
              <a:buFontTx/>
              <a:buChar char="-"/>
            </a:pPr>
            <a:r>
              <a:rPr lang="en-US"/>
              <a:t>Embeddings are numerical representations of our tokens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With these numerical representations of our tokens, LLMs are able to find relationships between tokens in a sentence, or context size.</a:t>
            </a:r>
          </a:p>
          <a:p>
            <a:pPr marL="171450" indent="-171450">
              <a:buFontTx/>
              <a:buChar char="-"/>
            </a:pPr>
            <a:endParaRPr lang="en-US"/>
          </a:p>
          <a:p>
            <a:r>
              <a:rPr lang="en-US"/>
              <a:t>- The information encoded into the embedding vector is learned through training. Information such contextual information, meaning are usually learned.</a:t>
            </a:r>
          </a:p>
          <a:p>
            <a:endParaRPr lang="en-US"/>
          </a:p>
          <a:p>
            <a:pPr marL="171450" indent="-171450">
              <a:buFontTx/>
              <a:buChar char="-"/>
            </a:pPr>
            <a:r>
              <a:rPr lang="en-US"/>
              <a:t>Tokens that are similar, for example, apple and banana, would end up with a similar embedding representation. This also means that within the embedding space, they would be close to </a:t>
            </a:r>
            <a:r>
              <a:rPr lang="en-US" err="1"/>
              <a:t>eachother</a:t>
            </a:r>
            <a:endParaRPr lang="en-US"/>
          </a:p>
          <a:p>
            <a:pPr marL="171450" indent="-171450">
              <a:buFontTx/>
              <a:buChar char="-"/>
            </a:pPr>
            <a:endParaRPr lang="en-US"/>
          </a:p>
          <a:p>
            <a:pPr marL="171450" indent="-171450">
              <a:buFontTx/>
              <a:buChar char="-"/>
            </a:pPr>
            <a:r>
              <a:rPr lang="en-US"/>
              <a:t>Tokens are converted into embeddings with an embedding model.</a:t>
            </a:r>
          </a:p>
          <a:p>
            <a:endParaRPr lang="en-US"/>
          </a:p>
          <a:p>
            <a:r>
              <a:rPr lang="en-US"/>
              <a:t>The embedding size is considered a hyper parameter. Aka how many properties can we attach to a token. </a:t>
            </a:r>
          </a:p>
          <a:p>
            <a:endParaRPr lang="en-US"/>
          </a:p>
        </p:txBody>
      </p:sp>
      <p:sp>
        <p:nvSpPr>
          <p:cNvPr id="4" name="Slide Number Placeholder 3"/>
          <p:cNvSpPr>
            <a:spLocks noGrp="1"/>
          </p:cNvSpPr>
          <p:nvPr>
            <p:ph type="sldNum" sz="quarter" idx="5"/>
          </p:nvPr>
        </p:nvSpPr>
        <p:spPr/>
        <p:txBody>
          <a:bodyPr/>
          <a:lstStyle/>
          <a:p>
            <a:fld id="{2621CDFD-6178-4C82-B3A5-3575A4DF7402}" type="slidenum">
              <a:rPr lang="en-US" smtClean="0"/>
              <a:t>9</a:t>
            </a:fld>
            <a:endParaRPr lang="en-US"/>
          </a:p>
        </p:txBody>
      </p:sp>
    </p:spTree>
    <p:extLst>
      <p:ext uri="{BB962C8B-B14F-4D97-AF65-F5344CB8AC3E}">
        <p14:creationId xmlns:p14="http://schemas.microsoft.com/office/powerpoint/2010/main" val="26085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example, maybe the first element in the embedding vector represents the concept of food. It could also represent its part of speech.</a:t>
            </a:r>
          </a:p>
          <a:p>
            <a:r>
              <a:rPr lang="en-US"/>
              <a:t>- This is a black box, as the embedding model decides what these properties are…</a:t>
            </a:r>
          </a:p>
        </p:txBody>
      </p:sp>
      <p:sp>
        <p:nvSpPr>
          <p:cNvPr id="4" name="Slide Number Placeholder 3"/>
          <p:cNvSpPr>
            <a:spLocks noGrp="1"/>
          </p:cNvSpPr>
          <p:nvPr>
            <p:ph type="sldNum" sz="quarter" idx="5"/>
          </p:nvPr>
        </p:nvSpPr>
        <p:spPr/>
        <p:txBody>
          <a:bodyPr/>
          <a:lstStyle/>
          <a:p>
            <a:fld id="{2621CDFD-6178-4C82-B3A5-3575A4DF7402}" type="slidenum">
              <a:rPr lang="en-US" smtClean="0"/>
              <a:t>10</a:t>
            </a:fld>
            <a:endParaRPr lang="en-US"/>
          </a:p>
        </p:txBody>
      </p:sp>
    </p:spTree>
    <p:extLst>
      <p:ext uri="{BB962C8B-B14F-4D97-AF65-F5344CB8AC3E}">
        <p14:creationId xmlns:p14="http://schemas.microsoft.com/office/powerpoint/2010/main" val="180593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A5A7-3452-3AFB-0C5A-F28893718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3F8D0-CCBC-156F-5303-6D4BFB872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8640E2-EA8A-4EAD-D94D-D4AF01FE751C}"/>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5" name="Footer Placeholder 4">
            <a:extLst>
              <a:ext uri="{FF2B5EF4-FFF2-40B4-BE49-F238E27FC236}">
                <a16:creationId xmlns:a16="http://schemas.microsoft.com/office/drawing/2014/main" id="{E0AD49F5-BA67-68C0-7D0F-D1A3E9401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7B405-A6E7-4AA2-BA72-05586B4E105A}"/>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429103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4316-1D22-336B-8F94-F952BB5E1E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EB3B6D-6869-7A82-BC8E-A05ABFA31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97774-2154-C4F7-D0B1-BC57841BABA3}"/>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5" name="Footer Placeholder 4">
            <a:extLst>
              <a:ext uri="{FF2B5EF4-FFF2-40B4-BE49-F238E27FC236}">
                <a16:creationId xmlns:a16="http://schemas.microsoft.com/office/drawing/2014/main" id="{191DE1EB-9F12-4D6F-AECF-F35986230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ADB08-D532-8096-1303-5D2F737EE62B}"/>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42959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56D8FC-C2B6-182F-5257-3BB2B87F9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2099BA-69A8-4612-41B1-0D99AF2254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3F0CB-15E1-C838-3892-5B44372357DB}"/>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5" name="Footer Placeholder 4">
            <a:extLst>
              <a:ext uri="{FF2B5EF4-FFF2-40B4-BE49-F238E27FC236}">
                <a16:creationId xmlns:a16="http://schemas.microsoft.com/office/drawing/2014/main" id="{EEA33911-F45B-0134-6729-688AB6CEA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09FDA-C32F-279E-3751-FE4DEAB72FEC}"/>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292595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18B4-0909-34CC-E12C-FF964C13C3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A488A1-E5DF-07F9-BBB0-2F67AF542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2497F-68AA-876C-F723-601B359A37C7}"/>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5" name="Footer Placeholder 4">
            <a:extLst>
              <a:ext uri="{FF2B5EF4-FFF2-40B4-BE49-F238E27FC236}">
                <a16:creationId xmlns:a16="http://schemas.microsoft.com/office/drawing/2014/main" id="{81B81FE1-46F1-39E4-9E29-6DABEE249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A3147-5CF6-0C37-F24E-42D19614E538}"/>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23561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2679-E611-BDAA-430F-38BBE7AD8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4BEC1-3B7E-30CA-F1F1-EDA933930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BC3CE-858E-2DDC-5634-39EB7BB4C300}"/>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5" name="Footer Placeholder 4">
            <a:extLst>
              <a:ext uri="{FF2B5EF4-FFF2-40B4-BE49-F238E27FC236}">
                <a16:creationId xmlns:a16="http://schemas.microsoft.com/office/drawing/2014/main" id="{5E25120C-E288-97F1-00FB-9B864A220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4CA2E-B878-045F-DDC0-FDBB56A90C57}"/>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89524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BF2C-78E1-E11B-0049-EDEEF4B9D2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03B92-5FDE-34A8-A0D7-237B6D830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82955B-C5DA-2BB8-65F7-A5A245277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B774A8-9781-DEE1-3D3B-1C40CB7AD3D3}"/>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6" name="Footer Placeholder 5">
            <a:extLst>
              <a:ext uri="{FF2B5EF4-FFF2-40B4-BE49-F238E27FC236}">
                <a16:creationId xmlns:a16="http://schemas.microsoft.com/office/drawing/2014/main" id="{D027E14C-E229-7372-B47E-81F7ECC8D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F9528-52C7-822E-85A6-0E95C20E82AB}"/>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386663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6C6F-6EA5-4B38-79E4-3DA2162BF4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169EDD-6F58-4EDC-DCF9-F98B29909D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97736-A6EB-40E9-1518-3E86AE492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81F01C-8D9A-6F3A-6FB0-9D99C94A5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F6D77-CEEC-FAFF-0EB0-D61252007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EAD78-B4CC-35BB-8285-4BBD5E43F13E}"/>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8" name="Footer Placeholder 7">
            <a:extLst>
              <a:ext uri="{FF2B5EF4-FFF2-40B4-BE49-F238E27FC236}">
                <a16:creationId xmlns:a16="http://schemas.microsoft.com/office/drawing/2014/main" id="{C3FEA181-AE62-729F-3B39-879AF0D367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862F00-A457-EC0E-35B2-2CF4ECEC2AF7}"/>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225109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89F5-45B0-47B6-77D0-A5CBA2F375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8D3F6-D0B5-349F-53AD-92C787BF0B2E}"/>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4" name="Footer Placeholder 3">
            <a:extLst>
              <a:ext uri="{FF2B5EF4-FFF2-40B4-BE49-F238E27FC236}">
                <a16:creationId xmlns:a16="http://schemas.microsoft.com/office/drawing/2014/main" id="{15657B0F-D671-57D6-5DEC-F7D6811551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9C68AB-4C34-E7BB-A451-20646FA7272D}"/>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321237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C1E63-995F-BBF9-4598-BCBA5D17274A}"/>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3" name="Footer Placeholder 2">
            <a:extLst>
              <a:ext uri="{FF2B5EF4-FFF2-40B4-BE49-F238E27FC236}">
                <a16:creationId xmlns:a16="http://schemas.microsoft.com/office/drawing/2014/main" id="{567B6587-9B09-814F-4D16-ACE5456207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35C00D-9B85-D76F-6876-F901F481D506}"/>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405213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EA7B-B203-0E3C-464D-2790E1DAD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C9442C-173D-694B-E615-57242F810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8625D-1D9B-965F-579A-97EB44373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42D6A-887D-32D6-C127-1EB03830F60A}"/>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6" name="Footer Placeholder 5">
            <a:extLst>
              <a:ext uri="{FF2B5EF4-FFF2-40B4-BE49-F238E27FC236}">
                <a16:creationId xmlns:a16="http://schemas.microsoft.com/office/drawing/2014/main" id="{03E82CC1-603C-2C08-1F6B-14AFEC4B6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CD3FFB-956E-8616-562E-524CA2410F0D}"/>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242484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FBDE-CCD1-B175-6511-83FBA5461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E6891D-88FC-2B2A-A3A5-7AA7149D2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69F9E9-E011-0648-A63B-F3C331D4F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0DADA-36E4-E5F4-05AC-CE0B821224CD}"/>
              </a:ext>
            </a:extLst>
          </p:cNvPr>
          <p:cNvSpPr>
            <a:spLocks noGrp="1"/>
          </p:cNvSpPr>
          <p:nvPr>
            <p:ph type="dt" sz="half" idx="10"/>
          </p:nvPr>
        </p:nvSpPr>
        <p:spPr/>
        <p:txBody>
          <a:bodyPr/>
          <a:lstStyle/>
          <a:p>
            <a:fld id="{B142C6EB-D0CC-4390-98BA-07D0717CFE60}" type="datetimeFigureOut">
              <a:rPr lang="en-US" smtClean="0"/>
              <a:t>6/28/2024</a:t>
            </a:fld>
            <a:endParaRPr lang="en-US"/>
          </a:p>
        </p:txBody>
      </p:sp>
      <p:sp>
        <p:nvSpPr>
          <p:cNvPr id="6" name="Footer Placeholder 5">
            <a:extLst>
              <a:ext uri="{FF2B5EF4-FFF2-40B4-BE49-F238E27FC236}">
                <a16:creationId xmlns:a16="http://schemas.microsoft.com/office/drawing/2014/main" id="{B7CC3424-3D3C-1332-B32E-3EECAAF2E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BD2CE-9446-2D98-7F44-ACA2B8688519}"/>
              </a:ext>
            </a:extLst>
          </p:cNvPr>
          <p:cNvSpPr>
            <a:spLocks noGrp="1"/>
          </p:cNvSpPr>
          <p:nvPr>
            <p:ph type="sldNum" sz="quarter" idx="12"/>
          </p:nvPr>
        </p:nvSpPr>
        <p:spPr/>
        <p:txBody>
          <a:bodyPr/>
          <a:lstStyle/>
          <a:p>
            <a:fld id="{1A2A2309-D90C-4D32-8CDD-3CD90610FF8B}" type="slidenum">
              <a:rPr lang="en-US" smtClean="0"/>
              <a:t>‹#›</a:t>
            </a:fld>
            <a:endParaRPr lang="en-US"/>
          </a:p>
        </p:txBody>
      </p:sp>
    </p:spTree>
    <p:extLst>
      <p:ext uri="{BB962C8B-B14F-4D97-AF65-F5344CB8AC3E}">
        <p14:creationId xmlns:p14="http://schemas.microsoft.com/office/powerpoint/2010/main" val="47803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B1065-B2DB-BE63-F1A1-1FED4B6B6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0CA373-C81C-252A-9B8A-A59229609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31C23-A265-A7AF-6846-6D33E9600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2C6EB-D0CC-4390-98BA-07D0717CFE60}" type="datetimeFigureOut">
              <a:rPr lang="en-US" smtClean="0"/>
              <a:t>6/28/2024</a:t>
            </a:fld>
            <a:endParaRPr lang="en-US"/>
          </a:p>
        </p:txBody>
      </p:sp>
      <p:sp>
        <p:nvSpPr>
          <p:cNvPr id="5" name="Footer Placeholder 4">
            <a:extLst>
              <a:ext uri="{FF2B5EF4-FFF2-40B4-BE49-F238E27FC236}">
                <a16:creationId xmlns:a16="http://schemas.microsoft.com/office/drawing/2014/main" id="{212EC341-A359-A277-31BF-CC2D3B88C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1D00B-D3AA-18C6-470B-D586BE3B9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A2309-D90C-4D32-8CDD-3CD90610FF8B}" type="slidenum">
              <a:rPr lang="en-US" smtClean="0"/>
              <a:t>‹#›</a:t>
            </a:fld>
            <a:endParaRPr lang="en-US"/>
          </a:p>
        </p:txBody>
      </p:sp>
    </p:spTree>
    <p:extLst>
      <p:ext uri="{BB962C8B-B14F-4D97-AF65-F5344CB8AC3E}">
        <p14:creationId xmlns:p14="http://schemas.microsoft.com/office/powerpoint/2010/main" val="207036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3E_A74A506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39_2F3D72E8.xml"/><Relationship Id="rId7" Type="http://schemas.openxmlformats.org/officeDocument/2006/relationships/hyperlink" Target="https://ai.google/discover/palm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ai.facebook.com/blog/large-language-model-llama-meta-ai/" TargetMode="External"/><Relationship Id="rId5" Type="http://schemas.openxmlformats.org/officeDocument/2006/relationships/hyperlink" Target="https://www.anthropic.com/index/introducing-claude" TargetMode="External"/><Relationship Id="rId4" Type="http://schemas.openxmlformats.org/officeDocument/2006/relationships/hyperlink" Target="https://openai.com/gpt-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44_47A3EB5A.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2106.09685"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4A_4DFEC06C.xml"/><Relationship Id="rId7" Type="http://schemas.openxmlformats.org/officeDocument/2006/relationships/hyperlink" Target="https://github.com/facebookresearch/fais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pinecone.io/" TargetMode="External"/><Relationship Id="rId5" Type="http://schemas.openxmlformats.org/officeDocument/2006/relationships/hyperlink" Target="https://weaviate.io/" TargetMode="External"/><Relationship Id="rId4" Type="http://schemas.openxmlformats.org/officeDocument/2006/relationships/hyperlink" Target="https://milvus.io/"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ython.langchain.com/en/latest/modules/agents/tools/getting_started.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42_889F0FAF.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ignificant-Gravitas/Auto-GP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www.anthropic.com/index/100k-context-windows" TargetMode="External"/><Relationship Id="rId4" Type="http://schemas.openxmlformats.org/officeDocument/2006/relationships/hyperlink" Target="https://arxiv.org/abs/2210.17323" TargetMode="External"/></Relationships>
</file>

<file path=ppt/slides/_rels/slide4.xml.rels><?xml version="1.0" encoding="UTF-8" standalone="yes"?>
<Relationships xmlns="http://schemas.openxmlformats.org/package/2006/relationships"><Relationship Id="rId3" Type="http://schemas.microsoft.com/office/2018/10/relationships/comments" Target="../comments/modernComment_11C_7EF3A648.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3B_3372532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latform.openai.com/tokeniz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3C_357CB37C.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C303-0997-872B-E2A5-FDD4835A53BC}"/>
              </a:ext>
            </a:extLst>
          </p:cNvPr>
          <p:cNvSpPr>
            <a:spLocks noGrp="1"/>
          </p:cNvSpPr>
          <p:nvPr>
            <p:ph type="ctrTitle"/>
          </p:nvPr>
        </p:nvSpPr>
        <p:spPr/>
        <p:txBody>
          <a:bodyPr/>
          <a:lstStyle/>
          <a:p>
            <a:r>
              <a:rPr lang="en-US"/>
              <a:t>Large language models</a:t>
            </a:r>
            <a:br>
              <a:rPr lang="en-US"/>
            </a:br>
            <a:endParaRPr lang="en-US"/>
          </a:p>
        </p:txBody>
      </p:sp>
      <p:sp>
        <p:nvSpPr>
          <p:cNvPr id="3" name="Subtitle 2">
            <a:extLst>
              <a:ext uri="{FF2B5EF4-FFF2-40B4-BE49-F238E27FC236}">
                <a16:creationId xmlns:a16="http://schemas.microsoft.com/office/drawing/2014/main" id="{D39158AD-38D2-4FC4-360C-D9129A51C8AD}"/>
              </a:ext>
            </a:extLst>
          </p:cNvPr>
          <p:cNvSpPr>
            <a:spLocks noGrp="1"/>
          </p:cNvSpPr>
          <p:nvPr>
            <p:ph type="subTitle" idx="1"/>
          </p:nvPr>
        </p:nvSpPr>
        <p:spPr>
          <a:xfrm>
            <a:off x="1412488" y="4661403"/>
            <a:ext cx="9144000" cy="1655762"/>
          </a:xfrm>
        </p:spPr>
        <p:txBody>
          <a:bodyPr/>
          <a:lstStyle/>
          <a:p>
            <a:endParaRPr lang="en-US"/>
          </a:p>
          <a:p>
            <a:endParaRPr lang="en-US"/>
          </a:p>
          <a:p>
            <a:r>
              <a:rPr lang="en-US"/>
              <a:t>Andrew Banks</a:t>
            </a:r>
          </a:p>
        </p:txBody>
      </p:sp>
      <p:sp>
        <p:nvSpPr>
          <p:cNvPr id="4" name="Subtitle 2">
            <a:extLst>
              <a:ext uri="{FF2B5EF4-FFF2-40B4-BE49-F238E27FC236}">
                <a16:creationId xmlns:a16="http://schemas.microsoft.com/office/drawing/2014/main" id="{36127486-C4D6-F027-8377-0F64C7D20D00}"/>
              </a:ext>
            </a:extLst>
          </p:cNvPr>
          <p:cNvSpPr txBox="1">
            <a:spLocks/>
          </p:cNvSpPr>
          <p:nvPr/>
        </p:nvSpPr>
        <p:spPr>
          <a:xfrm>
            <a:off x="1325137" y="3251606"/>
            <a:ext cx="9144000" cy="3547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a:t>Light overview</a:t>
            </a:r>
          </a:p>
        </p:txBody>
      </p:sp>
    </p:spTree>
    <p:extLst>
      <p:ext uri="{BB962C8B-B14F-4D97-AF65-F5344CB8AC3E}">
        <p14:creationId xmlns:p14="http://schemas.microsoft.com/office/powerpoint/2010/main" val="3899874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D9EB-8F91-10F8-C16B-C3FD75E62E20}"/>
              </a:ext>
            </a:extLst>
          </p:cNvPr>
          <p:cNvSpPr>
            <a:spLocks noGrp="1"/>
          </p:cNvSpPr>
          <p:nvPr>
            <p:ph type="title"/>
          </p:nvPr>
        </p:nvSpPr>
        <p:spPr/>
        <p:txBody>
          <a:bodyPr/>
          <a:lstStyle/>
          <a:p>
            <a:r>
              <a:rPr lang="en-US"/>
              <a:t>Embedding</a:t>
            </a:r>
          </a:p>
        </p:txBody>
      </p:sp>
      <p:sp>
        <p:nvSpPr>
          <p:cNvPr id="3" name="Content Placeholder 2">
            <a:extLst>
              <a:ext uri="{FF2B5EF4-FFF2-40B4-BE49-F238E27FC236}">
                <a16:creationId xmlns:a16="http://schemas.microsoft.com/office/drawing/2014/main" id="{3620B2A3-A5CE-843E-A327-30C640CEA8F0}"/>
              </a:ext>
            </a:extLst>
          </p:cNvPr>
          <p:cNvSpPr>
            <a:spLocks noGrp="1"/>
          </p:cNvSpPr>
          <p:nvPr>
            <p:ph idx="1"/>
          </p:nvPr>
        </p:nvSpPr>
        <p:spPr/>
        <p:txBody>
          <a:bodyPr/>
          <a:lstStyle/>
          <a:p>
            <a:r>
              <a:rPr lang="en-US"/>
              <a:t>Each dimension/cell represents a property of the token.</a:t>
            </a:r>
          </a:p>
          <a:p>
            <a:endParaRPr lang="en-US"/>
          </a:p>
        </p:txBody>
      </p:sp>
      <p:pic>
        <p:nvPicPr>
          <p:cNvPr id="5" name="Picture 4">
            <a:extLst>
              <a:ext uri="{FF2B5EF4-FFF2-40B4-BE49-F238E27FC236}">
                <a16:creationId xmlns:a16="http://schemas.microsoft.com/office/drawing/2014/main" id="{71C55A0B-60AD-C6DE-8A3B-7A2CFE42F25C}"/>
              </a:ext>
            </a:extLst>
          </p:cNvPr>
          <p:cNvPicPr>
            <a:picLocks noChangeAspect="1"/>
          </p:cNvPicPr>
          <p:nvPr/>
        </p:nvPicPr>
        <p:blipFill>
          <a:blip r:embed="rId3"/>
          <a:stretch>
            <a:fillRect/>
          </a:stretch>
        </p:blipFill>
        <p:spPr>
          <a:xfrm>
            <a:off x="3006342" y="3429000"/>
            <a:ext cx="4205175" cy="1852775"/>
          </a:xfrm>
          <a:prstGeom prst="rect">
            <a:avLst/>
          </a:prstGeom>
        </p:spPr>
      </p:pic>
      <p:sp>
        <p:nvSpPr>
          <p:cNvPr id="6" name="TextBox 5">
            <a:extLst>
              <a:ext uri="{FF2B5EF4-FFF2-40B4-BE49-F238E27FC236}">
                <a16:creationId xmlns:a16="http://schemas.microsoft.com/office/drawing/2014/main" id="{EE982AFC-CEF3-7946-8054-DA273F770762}"/>
              </a:ext>
            </a:extLst>
          </p:cNvPr>
          <p:cNvSpPr txBox="1"/>
          <p:nvPr/>
        </p:nvSpPr>
        <p:spPr>
          <a:xfrm>
            <a:off x="4563548" y="4252782"/>
            <a:ext cx="550506" cy="276999"/>
          </a:xfrm>
          <a:prstGeom prst="rect">
            <a:avLst/>
          </a:prstGeom>
          <a:noFill/>
        </p:spPr>
        <p:txBody>
          <a:bodyPr wrap="square" rtlCol="0">
            <a:spAutoFit/>
          </a:bodyPr>
          <a:lstStyle/>
          <a:p>
            <a:r>
              <a:rPr lang="en-US" sz="1200"/>
              <a:t>0.125</a:t>
            </a:r>
          </a:p>
        </p:txBody>
      </p:sp>
      <p:sp>
        <p:nvSpPr>
          <p:cNvPr id="7" name="TextBox 6">
            <a:extLst>
              <a:ext uri="{FF2B5EF4-FFF2-40B4-BE49-F238E27FC236}">
                <a16:creationId xmlns:a16="http://schemas.microsoft.com/office/drawing/2014/main" id="{DE34FA13-E9FE-1DE3-CDEA-7931B9FD2282}"/>
              </a:ext>
            </a:extLst>
          </p:cNvPr>
          <p:cNvSpPr txBox="1"/>
          <p:nvPr/>
        </p:nvSpPr>
        <p:spPr>
          <a:xfrm>
            <a:off x="5117124" y="4261196"/>
            <a:ext cx="251926" cy="276999"/>
          </a:xfrm>
          <a:prstGeom prst="rect">
            <a:avLst/>
          </a:prstGeom>
          <a:noFill/>
        </p:spPr>
        <p:txBody>
          <a:bodyPr wrap="square" rtlCol="0">
            <a:spAutoFit/>
          </a:bodyPr>
          <a:lstStyle/>
          <a:p>
            <a:r>
              <a:rPr lang="en-US" sz="1200"/>
              <a:t>0</a:t>
            </a:r>
          </a:p>
        </p:txBody>
      </p:sp>
      <p:sp>
        <p:nvSpPr>
          <p:cNvPr id="8" name="TextBox 7">
            <a:extLst>
              <a:ext uri="{FF2B5EF4-FFF2-40B4-BE49-F238E27FC236}">
                <a16:creationId xmlns:a16="http://schemas.microsoft.com/office/drawing/2014/main" id="{2D6A662E-40DB-3F64-5027-25DB97536E70}"/>
              </a:ext>
            </a:extLst>
          </p:cNvPr>
          <p:cNvSpPr txBox="1"/>
          <p:nvPr/>
        </p:nvSpPr>
        <p:spPr>
          <a:xfrm>
            <a:off x="5550789" y="4252782"/>
            <a:ext cx="251926" cy="276999"/>
          </a:xfrm>
          <a:prstGeom prst="rect">
            <a:avLst/>
          </a:prstGeom>
          <a:noFill/>
        </p:spPr>
        <p:txBody>
          <a:bodyPr wrap="square" rtlCol="0">
            <a:spAutoFit/>
          </a:bodyPr>
          <a:lstStyle/>
          <a:p>
            <a:r>
              <a:rPr lang="en-US" sz="1200"/>
              <a:t>0</a:t>
            </a:r>
          </a:p>
        </p:txBody>
      </p:sp>
      <p:sp>
        <p:nvSpPr>
          <p:cNvPr id="9" name="TextBox 8">
            <a:extLst>
              <a:ext uri="{FF2B5EF4-FFF2-40B4-BE49-F238E27FC236}">
                <a16:creationId xmlns:a16="http://schemas.microsoft.com/office/drawing/2014/main" id="{94A5362F-DA4B-2D2E-6211-36D9DAA33679}"/>
              </a:ext>
            </a:extLst>
          </p:cNvPr>
          <p:cNvSpPr txBox="1"/>
          <p:nvPr/>
        </p:nvSpPr>
        <p:spPr>
          <a:xfrm>
            <a:off x="5910300" y="4252782"/>
            <a:ext cx="460711" cy="276999"/>
          </a:xfrm>
          <a:prstGeom prst="rect">
            <a:avLst/>
          </a:prstGeom>
          <a:noFill/>
        </p:spPr>
        <p:txBody>
          <a:bodyPr wrap="square" rtlCol="0">
            <a:spAutoFit/>
          </a:bodyPr>
          <a:lstStyle/>
          <a:p>
            <a:r>
              <a:rPr lang="en-US" sz="1200"/>
              <a:t>0.25</a:t>
            </a:r>
          </a:p>
        </p:txBody>
      </p:sp>
      <p:sp>
        <p:nvSpPr>
          <p:cNvPr id="10" name="TextBox 9">
            <a:extLst>
              <a:ext uri="{FF2B5EF4-FFF2-40B4-BE49-F238E27FC236}">
                <a16:creationId xmlns:a16="http://schemas.microsoft.com/office/drawing/2014/main" id="{9EE27B61-95A7-5F13-044E-5E0FFA88FDDA}"/>
              </a:ext>
            </a:extLst>
          </p:cNvPr>
          <p:cNvSpPr txBox="1"/>
          <p:nvPr/>
        </p:nvSpPr>
        <p:spPr>
          <a:xfrm>
            <a:off x="6372603" y="4252782"/>
            <a:ext cx="441860" cy="276999"/>
          </a:xfrm>
          <a:prstGeom prst="rect">
            <a:avLst/>
          </a:prstGeom>
          <a:noFill/>
        </p:spPr>
        <p:txBody>
          <a:bodyPr wrap="square" rtlCol="0">
            <a:spAutoFit/>
          </a:bodyPr>
          <a:lstStyle/>
          <a:p>
            <a:r>
              <a:rPr lang="en-US" sz="1200"/>
              <a:t>0.6</a:t>
            </a:r>
          </a:p>
        </p:txBody>
      </p:sp>
      <p:sp>
        <p:nvSpPr>
          <p:cNvPr id="11" name="TextBox 10">
            <a:extLst>
              <a:ext uri="{FF2B5EF4-FFF2-40B4-BE49-F238E27FC236}">
                <a16:creationId xmlns:a16="http://schemas.microsoft.com/office/drawing/2014/main" id="{546DEB4D-EF71-1A6F-2BFB-5CA3CA05A8D0}"/>
              </a:ext>
            </a:extLst>
          </p:cNvPr>
          <p:cNvSpPr txBox="1"/>
          <p:nvPr/>
        </p:nvSpPr>
        <p:spPr>
          <a:xfrm>
            <a:off x="6703462" y="4261196"/>
            <a:ext cx="542965" cy="276999"/>
          </a:xfrm>
          <a:prstGeom prst="rect">
            <a:avLst/>
          </a:prstGeom>
          <a:noFill/>
        </p:spPr>
        <p:txBody>
          <a:bodyPr wrap="square" rtlCol="0">
            <a:spAutoFit/>
          </a:bodyPr>
          <a:lstStyle/>
          <a:p>
            <a:r>
              <a:rPr lang="en-US" sz="1200"/>
              <a:t>0.025</a:t>
            </a:r>
          </a:p>
        </p:txBody>
      </p:sp>
      <p:sp>
        <p:nvSpPr>
          <p:cNvPr id="12" name="TextBox 11">
            <a:extLst>
              <a:ext uri="{FF2B5EF4-FFF2-40B4-BE49-F238E27FC236}">
                <a16:creationId xmlns:a16="http://schemas.microsoft.com/office/drawing/2014/main" id="{490F86A3-67A2-BDE5-6B13-F582F8F88EC4}"/>
              </a:ext>
            </a:extLst>
          </p:cNvPr>
          <p:cNvSpPr txBox="1"/>
          <p:nvPr/>
        </p:nvSpPr>
        <p:spPr>
          <a:xfrm>
            <a:off x="4611583" y="4845896"/>
            <a:ext cx="449147" cy="276999"/>
          </a:xfrm>
          <a:prstGeom prst="rect">
            <a:avLst/>
          </a:prstGeom>
          <a:noFill/>
        </p:spPr>
        <p:txBody>
          <a:bodyPr wrap="square" rtlCol="0">
            <a:spAutoFit/>
          </a:bodyPr>
          <a:lstStyle/>
          <a:p>
            <a:r>
              <a:rPr lang="en-US" sz="1200"/>
              <a:t>0.1</a:t>
            </a:r>
          </a:p>
        </p:txBody>
      </p:sp>
      <p:sp>
        <p:nvSpPr>
          <p:cNvPr id="13" name="TextBox 12">
            <a:extLst>
              <a:ext uri="{FF2B5EF4-FFF2-40B4-BE49-F238E27FC236}">
                <a16:creationId xmlns:a16="http://schemas.microsoft.com/office/drawing/2014/main" id="{772471BD-25DF-1E56-2450-D0ECFBE11AF4}"/>
              </a:ext>
            </a:extLst>
          </p:cNvPr>
          <p:cNvSpPr txBox="1"/>
          <p:nvPr/>
        </p:nvSpPr>
        <p:spPr>
          <a:xfrm>
            <a:off x="5051854" y="4837485"/>
            <a:ext cx="441860" cy="276999"/>
          </a:xfrm>
          <a:prstGeom prst="rect">
            <a:avLst/>
          </a:prstGeom>
          <a:noFill/>
        </p:spPr>
        <p:txBody>
          <a:bodyPr wrap="square" rtlCol="0">
            <a:spAutoFit/>
          </a:bodyPr>
          <a:lstStyle/>
          <a:p>
            <a:r>
              <a:rPr lang="en-US" sz="1200"/>
              <a:t>0.1</a:t>
            </a:r>
          </a:p>
        </p:txBody>
      </p:sp>
      <p:sp>
        <p:nvSpPr>
          <p:cNvPr id="14" name="TextBox 13">
            <a:extLst>
              <a:ext uri="{FF2B5EF4-FFF2-40B4-BE49-F238E27FC236}">
                <a16:creationId xmlns:a16="http://schemas.microsoft.com/office/drawing/2014/main" id="{67E96933-3D8A-18C8-2F5B-C13E885D3E81}"/>
              </a:ext>
            </a:extLst>
          </p:cNvPr>
          <p:cNvSpPr txBox="1"/>
          <p:nvPr/>
        </p:nvSpPr>
        <p:spPr>
          <a:xfrm>
            <a:off x="5483918" y="4845897"/>
            <a:ext cx="440954" cy="276999"/>
          </a:xfrm>
          <a:prstGeom prst="rect">
            <a:avLst/>
          </a:prstGeom>
          <a:noFill/>
        </p:spPr>
        <p:txBody>
          <a:bodyPr wrap="square" rtlCol="0">
            <a:spAutoFit/>
          </a:bodyPr>
          <a:lstStyle/>
          <a:p>
            <a:r>
              <a:rPr lang="en-US" sz="1200"/>
              <a:t>0.1</a:t>
            </a:r>
          </a:p>
        </p:txBody>
      </p:sp>
      <p:sp>
        <p:nvSpPr>
          <p:cNvPr id="15" name="TextBox 14">
            <a:extLst>
              <a:ext uri="{FF2B5EF4-FFF2-40B4-BE49-F238E27FC236}">
                <a16:creationId xmlns:a16="http://schemas.microsoft.com/office/drawing/2014/main" id="{CBF17310-CCD2-7294-169F-0196BC446A12}"/>
              </a:ext>
            </a:extLst>
          </p:cNvPr>
          <p:cNvSpPr txBox="1"/>
          <p:nvPr/>
        </p:nvSpPr>
        <p:spPr>
          <a:xfrm>
            <a:off x="5980245" y="4845898"/>
            <a:ext cx="251926" cy="276999"/>
          </a:xfrm>
          <a:prstGeom prst="rect">
            <a:avLst/>
          </a:prstGeom>
          <a:noFill/>
        </p:spPr>
        <p:txBody>
          <a:bodyPr wrap="square" rtlCol="0">
            <a:spAutoFit/>
          </a:bodyPr>
          <a:lstStyle/>
          <a:p>
            <a:r>
              <a:rPr lang="en-US" sz="1200"/>
              <a:t>0</a:t>
            </a:r>
          </a:p>
        </p:txBody>
      </p:sp>
      <p:sp>
        <p:nvSpPr>
          <p:cNvPr id="16" name="TextBox 15">
            <a:extLst>
              <a:ext uri="{FF2B5EF4-FFF2-40B4-BE49-F238E27FC236}">
                <a16:creationId xmlns:a16="http://schemas.microsoft.com/office/drawing/2014/main" id="{1E52B290-B7CF-C91E-7E21-D9CF3267A69F}"/>
              </a:ext>
            </a:extLst>
          </p:cNvPr>
          <p:cNvSpPr txBox="1"/>
          <p:nvPr/>
        </p:nvSpPr>
        <p:spPr>
          <a:xfrm>
            <a:off x="6358197" y="4845897"/>
            <a:ext cx="411459" cy="276999"/>
          </a:xfrm>
          <a:prstGeom prst="rect">
            <a:avLst/>
          </a:prstGeom>
          <a:noFill/>
        </p:spPr>
        <p:txBody>
          <a:bodyPr wrap="square" rtlCol="0">
            <a:spAutoFit/>
          </a:bodyPr>
          <a:lstStyle/>
          <a:p>
            <a:r>
              <a:rPr lang="en-US" sz="1200"/>
              <a:t>0.5</a:t>
            </a:r>
          </a:p>
        </p:txBody>
      </p:sp>
      <p:sp>
        <p:nvSpPr>
          <p:cNvPr id="17" name="TextBox 16">
            <a:extLst>
              <a:ext uri="{FF2B5EF4-FFF2-40B4-BE49-F238E27FC236}">
                <a16:creationId xmlns:a16="http://schemas.microsoft.com/office/drawing/2014/main" id="{9582C09B-FAA7-1023-75F6-7D2CFAF697A6}"/>
              </a:ext>
            </a:extLst>
          </p:cNvPr>
          <p:cNvSpPr txBox="1"/>
          <p:nvPr/>
        </p:nvSpPr>
        <p:spPr>
          <a:xfrm>
            <a:off x="6771248" y="4845896"/>
            <a:ext cx="441860" cy="276999"/>
          </a:xfrm>
          <a:prstGeom prst="rect">
            <a:avLst/>
          </a:prstGeom>
          <a:noFill/>
        </p:spPr>
        <p:txBody>
          <a:bodyPr wrap="square" rtlCol="0">
            <a:spAutoFit/>
          </a:bodyPr>
          <a:lstStyle/>
          <a:p>
            <a:r>
              <a:rPr lang="en-US" sz="1200"/>
              <a:t>0.2</a:t>
            </a:r>
          </a:p>
        </p:txBody>
      </p:sp>
      <p:sp>
        <p:nvSpPr>
          <p:cNvPr id="18" name="TextBox 17">
            <a:extLst>
              <a:ext uri="{FF2B5EF4-FFF2-40B4-BE49-F238E27FC236}">
                <a16:creationId xmlns:a16="http://schemas.microsoft.com/office/drawing/2014/main" id="{CDAB660A-D1E6-45BD-CABE-D4596F9A0E2A}"/>
              </a:ext>
            </a:extLst>
          </p:cNvPr>
          <p:cNvSpPr txBox="1"/>
          <p:nvPr/>
        </p:nvSpPr>
        <p:spPr>
          <a:xfrm>
            <a:off x="3278446" y="5369110"/>
            <a:ext cx="580784" cy="369332"/>
          </a:xfrm>
          <a:prstGeom prst="rect">
            <a:avLst/>
          </a:prstGeom>
          <a:noFill/>
        </p:spPr>
        <p:txBody>
          <a:bodyPr wrap="square" rtlCol="0">
            <a:spAutoFit/>
          </a:bodyPr>
          <a:lstStyle/>
          <a:p>
            <a:r>
              <a:rPr lang="en-US"/>
              <a:t>…</a:t>
            </a:r>
          </a:p>
        </p:txBody>
      </p:sp>
      <p:sp>
        <p:nvSpPr>
          <p:cNvPr id="19" name="TextBox 18">
            <a:extLst>
              <a:ext uri="{FF2B5EF4-FFF2-40B4-BE49-F238E27FC236}">
                <a16:creationId xmlns:a16="http://schemas.microsoft.com/office/drawing/2014/main" id="{74771FC1-2518-A9B7-A2A2-6042357B7B75}"/>
              </a:ext>
            </a:extLst>
          </p:cNvPr>
          <p:cNvSpPr txBox="1"/>
          <p:nvPr/>
        </p:nvSpPr>
        <p:spPr>
          <a:xfrm>
            <a:off x="5619908" y="5369110"/>
            <a:ext cx="580784" cy="369332"/>
          </a:xfrm>
          <a:prstGeom prst="rect">
            <a:avLst/>
          </a:prstGeom>
          <a:noFill/>
        </p:spPr>
        <p:txBody>
          <a:bodyPr wrap="square" rtlCol="0">
            <a:spAutoFit/>
          </a:bodyPr>
          <a:lstStyle/>
          <a:p>
            <a:r>
              <a:rPr lang="en-US"/>
              <a:t>…</a:t>
            </a:r>
          </a:p>
        </p:txBody>
      </p:sp>
      <p:sp>
        <p:nvSpPr>
          <p:cNvPr id="20" name="TextBox 19">
            <a:extLst>
              <a:ext uri="{FF2B5EF4-FFF2-40B4-BE49-F238E27FC236}">
                <a16:creationId xmlns:a16="http://schemas.microsoft.com/office/drawing/2014/main" id="{E43E1951-6012-9C68-A0E0-7C40F5836AD3}"/>
              </a:ext>
            </a:extLst>
          </p:cNvPr>
          <p:cNvSpPr txBox="1"/>
          <p:nvPr/>
        </p:nvSpPr>
        <p:spPr>
          <a:xfrm>
            <a:off x="7172427" y="4261196"/>
            <a:ext cx="580784" cy="369332"/>
          </a:xfrm>
          <a:prstGeom prst="rect">
            <a:avLst/>
          </a:prstGeom>
          <a:noFill/>
        </p:spPr>
        <p:txBody>
          <a:bodyPr wrap="square" rtlCol="0">
            <a:spAutoFit/>
          </a:bodyPr>
          <a:lstStyle/>
          <a:p>
            <a:r>
              <a:rPr lang="en-US"/>
              <a:t>…</a:t>
            </a:r>
          </a:p>
        </p:txBody>
      </p:sp>
      <p:sp>
        <p:nvSpPr>
          <p:cNvPr id="21" name="TextBox 20">
            <a:extLst>
              <a:ext uri="{FF2B5EF4-FFF2-40B4-BE49-F238E27FC236}">
                <a16:creationId xmlns:a16="http://schemas.microsoft.com/office/drawing/2014/main" id="{88670FAB-9167-1FA4-14FD-BABF3F4211E0}"/>
              </a:ext>
            </a:extLst>
          </p:cNvPr>
          <p:cNvSpPr txBox="1"/>
          <p:nvPr/>
        </p:nvSpPr>
        <p:spPr>
          <a:xfrm>
            <a:off x="7164391" y="4884194"/>
            <a:ext cx="580784" cy="369332"/>
          </a:xfrm>
          <a:prstGeom prst="rect">
            <a:avLst/>
          </a:prstGeom>
          <a:noFill/>
        </p:spPr>
        <p:txBody>
          <a:bodyPr wrap="square" rtlCol="0">
            <a:spAutoFit/>
          </a:bodyPr>
          <a:lstStyle/>
          <a:p>
            <a:r>
              <a:rPr lang="en-US"/>
              <a:t>…</a:t>
            </a:r>
          </a:p>
        </p:txBody>
      </p:sp>
    </p:spTree>
    <p:extLst>
      <p:ext uri="{BB962C8B-B14F-4D97-AF65-F5344CB8AC3E}">
        <p14:creationId xmlns:p14="http://schemas.microsoft.com/office/powerpoint/2010/main" val="32677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039E-AB7B-9E43-E8F1-48781D80F65E}"/>
              </a:ext>
            </a:extLst>
          </p:cNvPr>
          <p:cNvSpPr>
            <a:spLocks noGrp="1"/>
          </p:cNvSpPr>
          <p:nvPr>
            <p:ph type="title"/>
          </p:nvPr>
        </p:nvSpPr>
        <p:spPr/>
        <p:txBody>
          <a:bodyPr/>
          <a:lstStyle/>
          <a:p>
            <a:r>
              <a:rPr lang="en-US"/>
              <a:t>Temperature</a:t>
            </a:r>
          </a:p>
        </p:txBody>
      </p:sp>
      <p:sp>
        <p:nvSpPr>
          <p:cNvPr id="3" name="Content Placeholder 2">
            <a:extLst>
              <a:ext uri="{FF2B5EF4-FFF2-40B4-BE49-F238E27FC236}">
                <a16:creationId xmlns:a16="http://schemas.microsoft.com/office/drawing/2014/main" id="{3CFF2E69-2150-42CC-3968-0D14457F9885}"/>
              </a:ext>
            </a:extLst>
          </p:cNvPr>
          <p:cNvSpPr>
            <a:spLocks noGrp="1"/>
          </p:cNvSpPr>
          <p:nvPr>
            <p:ph idx="1"/>
          </p:nvPr>
        </p:nvSpPr>
        <p:spPr/>
        <p:txBody>
          <a:bodyPr/>
          <a:lstStyle/>
          <a:p>
            <a:r>
              <a:rPr lang="en-US"/>
              <a:t>Temperature could be thought of a creativity lever.</a:t>
            </a:r>
          </a:p>
          <a:p>
            <a:r>
              <a:rPr lang="en-US"/>
              <a:t>Higher temperature means the model will have more potential next tokens. </a:t>
            </a:r>
          </a:p>
          <a:p>
            <a:r>
              <a:rPr lang="en-US"/>
              <a:t>Lower temperature means the model will be more deterministic.</a:t>
            </a:r>
          </a:p>
        </p:txBody>
      </p:sp>
    </p:spTree>
    <p:extLst>
      <p:ext uri="{BB962C8B-B14F-4D97-AF65-F5344CB8AC3E}">
        <p14:creationId xmlns:p14="http://schemas.microsoft.com/office/powerpoint/2010/main" val="2806665312"/>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597FD0-8706-FF24-E8CC-A2F31D328F09}"/>
              </a:ext>
            </a:extLst>
          </p:cNvPr>
          <p:cNvSpPr txBox="1"/>
          <p:nvPr/>
        </p:nvSpPr>
        <p:spPr>
          <a:xfrm>
            <a:off x="3766272" y="1902603"/>
            <a:ext cx="4954177" cy="523220"/>
          </a:xfrm>
          <a:prstGeom prst="rect">
            <a:avLst/>
          </a:prstGeom>
          <a:noFill/>
        </p:spPr>
        <p:txBody>
          <a:bodyPr wrap="none" rtlCol="0">
            <a:spAutoFit/>
          </a:bodyPr>
          <a:lstStyle/>
          <a:p>
            <a:r>
              <a:rPr lang="en-US" sz="2800"/>
              <a:t>I got sick drinking very sour ____</a:t>
            </a:r>
          </a:p>
        </p:txBody>
      </p:sp>
      <p:graphicFrame>
        <p:nvGraphicFramePr>
          <p:cNvPr id="9" name="Table 5">
            <a:extLst>
              <a:ext uri="{FF2B5EF4-FFF2-40B4-BE49-F238E27FC236}">
                <a16:creationId xmlns:a16="http://schemas.microsoft.com/office/drawing/2014/main" id="{DF530AF2-F7CA-6562-72E1-6826DFE66928}"/>
              </a:ext>
            </a:extLst>
          </p:cNvPr>
          <p:cNvGraphicFramePr>
            <a:graphicFrameLocks noGrp="1"/>
          </p:cNvGraphicFramePr>
          <p:nvPr>
            <p:extLst>
              <p:ext uri="{D42A27DB-BD31-4B8C-83A1-F6EECF244321}">
                <p14:modId xmlns:p14="http://schemas.microsoft.com/office/powerpoint/2010/main" val="1602870947"/>
              </p:ext>
            </p:extLst>
          </p:nvPr>
        </p:nvGraphicFramePr>
        <p:xfrm>
          <a:off x="884757" y="4756417"/>
          <a:ext cx="3635294" cy="736600"/>
        </p:xfrm>
        <a:graphic>
          <a:graphicData uri="http://schemas.openxmlformats.org/drawingml/2006/table">
            <a:tbl>
              <a:tblPr firstRow="1" bandRow="1">
                <a:tableStyleId>{073A0DAA-6AF3-43AB-8588-CEC1D06C72B9}</a:tableStyleId>
              </a:tblPr>
              <a:tblGrid>
                <a:gridCol w="1817647">
                  <a:extLst>
                    <a:ext uri="{9D8B030D-6E8A-4147-A177-3AD203B41FA5}">
                      <a16:colId xmlns:a16="http://schemas.microsoft.com/office/drawing/2014/main" val="1733003990"/>
                    </a:ext>
                  </a:extLst>
                </a:gridCol>
                <a:gridCol w="1817647">
                  <a:extLst>
                    <a:ext uri="{9D8B030D-6E8A-4147-A177-3AD203B41FA5}">
                      <a16:colId xmlns:a16="http://schemas.microsoft.com/office/drawing/2014/main" val="1023747177"/>
                    </a:ext>
                  </a:extLst>
                </a:gridCol>
              </a:tblGrid>
              <a:tr h="171196">
                <a:tc>
                  <a:txBody>
                    <a:bodyPr/>
                    <a:lstStyle/>
                    <a:p>
                      <a:r>
                        <a:rPr lang="en-US"/>
                        <a:t>Milk</a:t>
                      </a:r>
                    </a:p>
                  </a:txBody>
                  <a:tcPr/>
                </a:tc>
                <a:tc>
                  <a:txBody>
                    <a:bodyPr/>
                    <a:lstStyle/>
                    <a:p>
                      <a:r>
                        <a:rPr lang="en-US"/>
                        <a:t>Lemonade</a:t>
                      </a:r>
                    </a:p>
                  </a:txBody>
                  <a:tcPr/>
                </a:tc>
                <a:extLst>
                  <a:ext uri="{0D108BD9-81ED-4DB2-BD59-A6C34878D82A}">
                    <a16:rowId xmlns:a16="http://schemas.microsoft.com/office/drawing/2014/main" val="3342923130"/>
                  </a:ext>
                </a:extLst>
              </a:tr>
              <a:tr h="370840">
                <a:tc>
                  <a:txBody>
                    <a:bodyPr/>
                    <a:lstStyle/>
                    <a:p>
                      <a:r>
                        <a:rPr lang="en-US"/>
                        <a:t>.7</a:t>
                      </a:r>
                    </a:p>
                  </a:txBody>
                  <a:tcPr/>
                </a:tc>
                <a:tc>
                  <a:txBody>
                    <a:bodyPr/>
                    <a:lstStyle/>
                    <a:p>
                      <a:r>
                        <a:rPr lang="en-US"/>
                        <a:t>.3</a:t>
                      </a:r>
                    </a:p>
                  </a:txBody>
                  <a:tcPr/>
                </a:tc>
                <a:extLst>
                  <a:ext uri="{0D108BD9-81ED-4DB2-BD59-A6C34878D82A}">
                    <a16:rowId xmlns:a16="http://schemas.microsoft.com/office/drawing/2014/main" val="3232456573"/>
                  </a:ext>
                </a:extLst>
              </a:tr>
            </a:tbl>
          </a:graphicData>
        </a:graphic>
      </p:graphicFrame>
      <p:graphicFrame>
        <p:nvGraphicFramePr>
          <p:cNvPr id="10" name="Table 5">
            <a:extLst>
              <a:ext uri="{FF2B5EF4-FFF2-40B4-BE49-F238E27FC236}">
                <a16:creationId xmlns:a16="http://schemas.microsoft.com/office/drawing/2014/main" id="{84E8438F-3BF5-95E5-4460-AED54E31C598}"/>
              </a:ext>
            </a:extLst>
          </p:cNvPr>
          <p:cNvGraphicFramePr>
            <a:graphicFrameLocks noGrp="1"/>
          </p:cNvGraphicFramePr>
          <p:nvPr>
            <p:extLst>
              <p:ext uri="{D42A27DB-BD31-4B8C-83A1-F6EECF244321}">
                <p14:modId xmlns:p14="http://schemas.microsoft.com/office/powerpoint/2010/main" val="1374491422"/>
              </p:ext>
            </p:extLst>
          </p:nvPr>
        </p:nvGraphicFramePr>
        <p:xfrm>
          <a:off x="7203707" y="4693787"/>
          <a:ext cx="3635294" cy="736600"/>
        </p:xfrm>
        <a:graphic>
          <a:graphicData uri="http://schemas.openxmlformats.org/drawingml/2006/table">
            <a:tbl>
              <a:tblPr firstRow="1" bandRow="1">
                <a:tableStyleId>{073A0DAA-6AF3-43AB-8588-CEC1D06C72B9}</a:tableStyleId>
              </a:tblPr>
              <a:tblGrid>
                <a:gridCol w="1817647">
                  <a:extLst>
                    <a:ext uri="{9D8B030D-6E8A-4147-A177-3AD203B41FA5}">
                      <a16:colId xmlns:a16="http://schemas.microsoft.com/office/drawing/2014/main" val="1733003990"/>
                    </a:ext>
                  </a:extLst>
                </a:gridCol>
                <a:gridCol w="1817647">
                  <a:extLst>
                    <a:ext uri="{9D8B030D-6E8A-4147-A177-3AD203B41FA5}">
                      <a16:colId xmlns:a16="http://schemas.microsoft.com/office/drawing/2014/main" val="1023747177"/>
                    </a:ext>
                  </a:extLst>
                </a:gridCol>
              </a:tblGrid>
              <a:tr h="171196">
                <a:tc>
                  <a:txBody>
                    <a:bodyPr/>
                    <a:lstStyle/>
                    <a:p>
                      <a:r>
                        <a:rPr lang="en-US"/>
                        <a:t>Milk</a:t>
                      </a:r>
                    </a:p>
                  </a:txBody>
                  <a:tcPr/>
                </a:tc>
                <a:tc>
                  <a:txBody>
                    <a:bodyPr/>
                    <a:lstStyle/>
                    <a:p>
                      <a:r>
                        <a:rPr lang="en-US"/>
                        <a:t>Lemonade</a:t>
                      </a:r>
                    </a:p>
                  </a:txBody>
                  <a:tcPr/>
                </a:tc>
                <a:extLst>
                  <a:ext uri="{0D108BD9-81ED-4DB2-BD59-A6C34878D82A}">
                    <a16:rowId xmlns:a16="http://schemas.microsoft.com/office/drawing/2014/main" val="3342923130"/>
                  </a:ext>
                </a:extLst>
              </a:tr>
              <a:tr h="370840">
                <a:tc>
                  <a:txBody>
                    <a:bodyPr/>
                    <a:lstStyle/>
                    <a:p>
                      <a:r>
                        <a:rPr lang="en-US"/>
                        <a:t>.98</a:t>
                      </a:r>
                    </a:p>
                  </a:txBody>
                  <a:tcPr/>
                </a:tc>
                <a:tc>
                  <a:txBody>
                    <a:bodyPr/>
                    <a:lstStyle/>
                    <a:p>
                      <a:r>
                        <a:rPr lang="en-US"/>
                        <a:t>.02</a:t>
                      </a:r>
                    </a:p>
                  </a:txBody>
                  <a:tcPr/>
                </a:tc>
                <a:extLst>
                  <a:ext uri="{0D108BD9-81ED-4DB2-BD59-A6C34878D82A}">
                    <a16:rowId xmlns:a16="http://schemas.microsoft.com/office/drawing/2014/main" val="3232456573"/>
                  </a:ext>
                </a:extLst>
              </a:tr>
            </a:tbl>
          </a:graphicData>
        </a:graphic>
      </p:graphicFrame>
      <p:sp>
        <p:nvSpPr>
          <p:cNvPr id="11" name="TextBox 10">
            <a:extLst>
              <a:ext uri="{FF2B5EF4-FFF2-40B4-BE49-F238E27FC236}">
                <a16:creationId xmlns:a16="http://schemas.microsoft.com/office/drawing/2014/main" id="{6CEACE86-E7C4-D13B-5D55-526C5B539710}"/>
              </a:ext>
            </a:extLst>
          </p:cNvPr>
          <p:cNvSpPr txBox="1"/>
          <p:nvPr/>
        </p:nvSpPr>
        <p:spPr>
          <a:xfrm>
            <a:off x="1745219" y="4138386"/>
            <a:ext cx="1914370" cy="369332"/>
          </a:xfrm>
          <a:prstGeom prst="rect">
            <a:avLst/>
          </a:prstGeom>
          <a:noFill/>
        </p:spPr>
        <p:txBody>
          <a:bodyPr wrap="none" rtlCol="0">
            <a:spAutoFit/>
          </a:bodyPr>
          <a:lstStyle/>
          <a:p>
            <a:r>
              <a:rPr lang="en-US" b="1">
                <a:solidFill>
                  <a:srgbClr val="C00000"/>
                </a:solidFill>
              </a:rPr>
              <a:t>Temperature of 1 </a:t>
            </a:r>
          </a:p>
        </p:txBody>
      </p:sp>
      <p:sp>
        <p:nvSpPr>
          <p:cNvPr id="12" name="TextBox 11">
            <a:extLst>
              <a:ext uri="{FF2B5EF4-FFF2-40B4-BE49-F238E27FC236}">
                <a16:creationId xmlns:a16="http://schemas.microsoft.com/office/drawing/2014/main" id="{82D6C604-4738-C48A-5A0B-B8C732FD3056}"/>
              </a:ext>
            </a:extLst>
          </p:cNvPr>
          <p:cNvSpPr txBox="1"/>
          <p:nvPr/>
        </p:nvSpPr>
        <p:spPr>
          <a:xfrm>
            <a:off x="8089221" y="4190063"/>
            <a:ext cx="2174763" cy="369332"/>
          </a:xfrm>
          <a:prstGeom prst="rect">
            <a:avLst/>
          </a:prstGeom>
          <a:noFill/>
        </p:spPr>
        <p:txBody>
          <a:bodyPr wrap="none" rtlCol="0">
            <a:spAutoFit/>
          </a:bodyPr>
          <a:lstStyle/>
          <a:p>
            <a:r>
              <a:rPr lang="en-US" b="1">
                <a:solidFill>
                  <a:schemeClr val="tx2"/>
                </a:solidFill>
              </a:rPr>
              <a:t>Temperature of 0.01 </a:t>
            </a:r>
          </a:p>
        </p:txBody>
      </p:sp>
    </p:spTree>
    <p:extLst>
      <p:ext uri="{BB962C8B-B14F-4D97-AF65-F5344CB8AC3E}">
        <p14:creationId xmlns:p14="http://schemas.microsoft.com/office/powerpoint/2010/main" val="253674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BAF3-4E7D-5237-03E2-9702F27BA1B2}"/>
              </a:ext>
            </a:extLst>
          </p:cNvPr>
          <p:cNvSpPr>
            <a:spLocks noGrp="1"/>
          </p:cNvSpPr>
          <p:nvPr>
            <p:ph type="title"/>
          </p:nvPr>
        </p:nvSpPr>
        <p:spPr/>
        <p:txBody>
          <a:bodyPr/>
          <a:lstStyle/>
          <a:p>
            <a:r>
              <a:rPr lang="en-US"/>
              <a:t>High level overview</a:t>
            </a:r>
          </a:p>
        </p:txBody>
      </p:sp>
      <p:sp>
        <p:nvSpPr>
          <p:cNvPr id="3" name="Content Placeholder 2">
            <a:extLst>
              <a:ext uri="{FF2B5EF4-FFF2-40B4-BE49-F238E27FC236}">
                <a16:creationId xmlns:a16="http://schemas.microsoft.com/office/drawing/2014/main" id="{7B8980C0-EB16-AA57-43C7-1B32DF3BD8B7}"/>
              </a:ext>
            </a:extLst>
          </p:cNvPr>
          <p:cNvSpPr>
            <a:spLocks noGrp="1"/>
          </p:cNvSpPr>
          <p:nvPr>
            <p:ph idx="1"/>
          </p:nvPr>
        </p:nvSpPr>
        <p:spPr/>
        <p:txBody>
          <a:bodyPr/>
          <a:lstStyle/>
          <a:p>
            <a:r>
              <a:rPr lang="en-US"/>
              <a:t>The LLM takes in a list of tokens</a:t>
            </a:r>
          </a:p>
          <a:p>
            <a:r>
              <a:rPr lang="en-US"/>
              <a:t>Every input token is converted into an embedding</a:t>
            </a:r>
          </a:p>
          <a:p>
            <a:r>
              <a:rPr lang="en-US"/>
              <a:t>The LLM works with the embeddings to produce a final distribution over the embedding matrix / output vocabulary. </a:t>
            </a:r>
          </a:p>
          <a:p>
            <a:r>
              <a:rPr lang="en-US"/>
              <a:t>The next token produced by the LLM is chosen from the probability distribution over the vocabulary.</a:t>
            </a:r>
          </a:p>
          <a:p>
            <a:r>
              <a:rPr lang="en-US"/>
              <a:t>Repeat until end token is predicted/generated by the model</a:t>
            </a:r>
          </a:p>
        </p:txBody>
      </p:sp>
    </p:spTree>
    <p:extLst>
      <p:ext uri="{BB962C8B-B14F-4D97-AF65-F5344CB8AC3E}">
        <p14:creationId xmlns:p14="http://schemas.microsoft.com/office/powerpoint/2010/main" val="188915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69FA-E53B-FCCD-3E8D-265559AC9B30}"/>
              </a:ext>
            </a:extLst>
          </p:cNvPr>
          <p:cNvSpPr>
            <a:spLocks noGrp="1"/>
          </p:cNvSpPr>
          <p:nvPr>
            <p:ph type="title"/>
          </p:nvPr>
        </p:nvSpPr>
        <p:spPr/>
        <p:txBody>
          <a:bodyPr/>
          <a:lstStyle/>
          <a:p>
            <a:r>
              <a:rPr lang="en-US"/>
              <a:t>Context size</a:t>
            </a:r>
          </a:p>
        </p:txBody>
      </p:sp>
      <p:sp>
        <p:nvSpPr>
          <p:cNvPr id="3" name="Content Placeholder 2">
            <a:extLst>
              <a:ext uri="{FF2B5EF4-FFF2-40B4-BE49-F238E27FC236}">
                <a16:creationId xmlns:a16="http://schemas.microsoft.com/office/drawing/2014/main" id="{429C7202-412F-CEBC-BAE3-B61A7F8D6D8C}"/>
              </a:ext>
            </a:extLst>
          </p:cNvPr>
          <p:cNvSpPr>
            <a:spLocks noGrp="1"/>
          </p:cNvSpPr>
          <p:nvPr>
            <p:ph idx="1"/>
          </p:nvPr>
        </p:nvSpPr>
        <p:spPr/>
        <p:txBody>
          <a:bodyPr/>
          <a:lstStyle/>
          <a:p>
            <a:r>
              <a:rPr lang="en-US"/>
              <a:t>Due to how language models work, they are only able to process up to a fixed number of tokens at a time.</a:t>
            </a:r>
          </a:p>
          <a:p>
            <a:r>
              <a:rPr lang="en-US"/>
              <a:t>Context size seems to range from 2400 tokens to around 80,000 tokens, depending on model architecture.</a:t>
            </a:r>
          </a:p>
        </p:txBody>
      </p:sp>
    </p:spTree>
    <p:extLst>
      <p:ext uri="{BB962C8B-B14F-4D97-AF65-F5344CB8AC3E}">
        <p14:creationId xmlns:p14="http://schemas.microsoft.com/office/powerpoint/2010/main" val="89815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692B-F18C-5BD0-348D-780BA62B27F5}"/>
              </a:ext>
            </a:extLst>
          </p:cNvPr>
          <p:cNvSpPr>
            <a:spLocks noGrp="1"/>
          </p:cNvSpPr>
          <p:nvPr>
            <p:ph type="title"/>
          </p:nvPr>
        </p:nvSpPr>
        <p:spPr/>
        <p:txBody>
          <a:bodyPr/>
          <a:lstStyle/>
          <a:p>
            <a:r>
              <a:rPr lang="en-US"/>
              <a:t>Some prominent large language models</a:t>
            </a:r>
          </a:p>
        </p:txBody>
      </p:sp>
      <p:sp>
        <p:nvSpPr>
          <p:cNvPr id="3" name="Content Placeholder 2">
            <a:extLst>
              <a:ext uri="{FF2B5EF4-FFF2-40B4-BE49-F238E27FC236}">
                <a16:creationId xmlns:a16="http://schemas.microsoft.com/office/drawing/2014/main" id="{33E46387-3AF4-59BE-3F80-94EFF4CA911A}"/>
              </a:ext>
            </a:extLst>
          </p:cNvPr>
          <p:cNvSpPr>
            <a:spLocks noGrp="1"/>
          </p:cNvSpPr>
          <p:nvPr>
            <p:ph idx="1"/>
          </p:nvPr>
        </p:nvSpPr>
        <p:spPr/>
        <p:txBody>
          <a:bodyPr/>
          <a:lstStyle/>
          <a:p>
            <a:r>
              <a:rPr lang="en-US">
                <a:hlinkClick r:id="rId4"/>
              </a:rPr>
              <a:t>GPT</a:t>
            </a:r>
            <a:endParaRPr lang="en-US"/>
          </a:p>
          <a:p>
            <a:r>
              <a:rPr lang="en-US">
                <a:hlinkClick r:id="rId5"/>
              </a:rPr>
              <a:t>CLAUDE</a:t>
            </a:r>
            <a:endParaRPr lang="en-US"/>
          </a:p>
          <a:p>
            <a:r>
              <a:rPr lang="en-US" err="1">
                <a:hlinkClick r:id="rId6"/>
              </a:rPr>
              <a:t>LLaMA</a:t>
            </a:r>
            <a:endParaRPr lang="en-US"/>
          </a:p>
          <a:p>
            <a:r>
              <a:rPr lang="en-US">
                <a:hlinkClick r:id="rId7"/>
              </a:rPr>
              <a:t>Palm-2</a:t>
            </a:r>
            <a:endParaRPr lang="en-US"/>
          </a:p>
        </p:txBody>
      </p:sp>
    </p:spTree>
    <p:extLst>
      <p:ext uri="{BB962C8B-B14F-4D97-AF65-F5344CB8AC3E}">
        <p14:creationId xmlns:p14="http://schemas.microsoft.com/office/powerpoint/2010/main" val="792556264"/>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692B-F18C-5BD0-348D-780BA62B27F5}"/>
              </a:ext>
            </a:extLst>
          </p:cNvPr>
          <p:cNvSpPr>
            <a:spLocks noGrp="1"/>
          </p:cNvSpPr>
          <p:nvPr>
            <p:ph type="title"/>
          </p:nvPr>
        </p:nvSpPr>
        <p:spPr/>
        <p:txBody>
          <a:bodyPr/>
          <a:lstStyle/>
          <a:p>
            <a:r>
              <a:rPr lang="en-US"/>
              <a:t>GPT</a:t>
            </a:r>
          </a:p>
        </p:txBody>
      </p:sp>
      <p:sp>
        <p:nvSpPr>
          <p:cNvPr id="3" name="Content Placeholder 2">
            <a:extLst>
              <a:ext uri="{FF2B5EF4-FFF2-40B4-BE49-F238E27FC236}">
                <a16:creationId xmlns:a16="http://schemas.microsoft.com/office/drawing/2014/main" id="{33E46387-3AF4-59BE-3F80-94EFF4CA911A}"/>
              </a:ext>
            </a:extLst>
          </p:cNvPr>
          <p:cNvSpPr>
            <a:spLocks noGrp="1"/>
          </p:cNvSpPr>
          <p:nvPr>
            <p:ph idx="1"/>
          </p:nvPr>
        </p:nvSpPr>
        <p:spPr/>
        <p:txBody>
          <a:bodyPr/>
          <a:lstStyle/>
          <a:p>
            <a:r>
              <a:rPr lang="en-US"/>
              <a:t>“Generative Pretrained Transformer”</a:t>
            </a:r>
          </a:p>
          <a:p>
            <a:r>
              <a:rPr lang="en-US"/>
              <a:t>The model that powers Chat-GPT</a:t>
            </a:r>
          </a:p>
          <a:p>
            <a:r>
              <a:rPr lang="en-US"/>
              <a:t>GPT4</a:t>
            </a:r>
          </a:p>
          <a:p>
            <a:pPr lvl="1"/>
            <a:r>
              <a:rPr lang="en-US"/>
              <a:t>Context size: 32,768 tokens</a:t>
            </a:r>
          </a:p>
          <a:p>
            <a:pPr lvl="2"/>
            <a:r>
              <a:rPr lang="en-US"/>
              <a:t>English words: ~24000</a:t>
            </a:r>
          </a:p>
          <a:p>
            <a:pPr lvl="1"/>
            <a:r>
              <a:rPr lang="en-US" err="1"/>
              <a:t>MultiModal</a:t>
            </a:r>
            <a:r>
              <a:rPr lang="en-US"/>
              <a:t>(internal only)!</a:t>
            </a:r>
          </a:p>
          <a:p>
            <a:r>
              <a:rPr lang="en-US"/>
              <a:t>GPT3.5-turbo</a:t>
            </a:r>
          </a:p>
          <a:p>
            <a:pPr lvl="1"/>
            <a:r>
              <a:rPr lang="en-US"/>
              <a:t>Context size: 4096 tokens</a:t>
            </a:r>
          </a:p>
          <a:p>
            <a:pPr lvl="2"/>
            <a:r>
              <a:rPr lang="en-US"/>
              <a:t>English words: ~3000	</a:t>
            </a:r>
          </a:p>
          <a:p>
            <a:pPr marL="914400" lvl="2" indent="0">
              <a:buNone/>
            </a:pPr>
            <a:endParaRPr lang="en-US"/>
          </a:p>
          <a:p>
            <a:pPr lvl="1"/>
            <a:endParaRPr lang="en-US"/>
          </a:p>
          <a:p>
            <a:pPr lvl="1"/>
            <a:endParaRPr lang="en-US"/>
          </a:p>
        </p:txBody>
      </p:sp>
    </p:spTree>
    <p:extLst>
      <p:ext uri="{BB962C8B-B14F-4D97-AF65-F5344CB8AC3E}">
        <p14:creationId xmlns:p14="http://schemas.microsoft.com/office/powerpoint/2010/main" val="81587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692B-F18C-5BD0-348D-780BA62B27F5}"/>
              </a:ext>
            </a:extLst>
          </p:cNvPr>
          <p:cNvSpPr>
            <a:spLocks noGrp="1"/>
          </p:cNvSpPr>
          <p:nvPr>
            <p:ph type="title"/>
          </p:nvPr>
        </p:nvSpPr>
        <p:spPr/>
        <p:txBody>
          <a:bodyPr/>
          <a:lstStyle/>
          <a:p>
            <a:r>
              <a:rPr lang="en-US" err="1"/>
              <a:t>LLaMA</a:t>
            </a:r>
            <a:endParaRPr lang="en-US"/>
          </a:p>
        </p:txBody>
      </p:sp>
      <p:sp>
        <p:nvSpPr>
          <p:cNvPr id="3" name="Content Placeholder 2">
            <a:extLst>
              <a:ext uri="{FF2B5EF4-FFF2-40B4-BE49-F238E27FC236}">
                <a16:creationId xmlns:a16="http://schemas.microsoft.com/office/drawing/2014/main" id="{33E46387-3AF4-59BE-3F80-94EFF4CA911A}"/>
              </a:ext>
            </a:extLst>
          </p:cNvPr>
          <p:cNvSpPr>
            <a:spLocks noGrp="1"/>
          </p:cNvSpPr>
          <p:nvPr>
            <p:ph idx="1"/>
          </p:nvPr>
        </p:nvSpPr>
        <p:spPr/>
        <p:txBody>
          <a:bodyPr vert="horz" lIns="91440" tIns="45720" rIns="91440" bIns="45720" rtlCol="0" anchor="t">
            <a:normAutofit/>
          </a:bodyPr>
          <a:lstStyle/>
          <a:p>
            <a:r>
              <a:rPr lang="en-US"/>
              <a:t>Llama is an opensource foundational model from Meta.</a:t>
            </a:r>
            <a:endParaRPr lang="en-US">
              <a:cs typeface="Calibri"/>
            </a:endParaRPr>
          </a:p>
          <a:p>
            <a:r>
              <a:rPr lang="en-US"/>
              <a:t>Meta also provided variable parameter versions of </a:t>
            </a:r>
            <a:r>
              <a:rPr lang="en-US" err="1"/>
              <a:t>LLaMa</a:t>
            </a:r>
            <a:r>
              <a:rPr lang="en-US"/>
              <a:t>, enabling the ability to run them on low VRAM hardware</a:t>
            </a:r>
          </a:p>
          <a:p>
            <a:r>
              <a:rPr lang="en-US"/>
              <a:t>Comes with varying number of weights/parameters: 7B, 13B, 33B, 65B</a:t>
            </a:r>
          </a:p>
          <a:p>
            <a:pPr lvl="1"/>
            <a:r>
              <a:rPr lang="en-US"/>
              <a:t>B here is billion parameters/weights</a:t>
            </a:r>
          </a:p>
          <a:p>
            <a:r>
              <a:rPr lang="en-US"/>
              <a:t>Almost all current opensource models are modifications of Llama, as it was the first opensource model that worked good enough™</a:t>
            </a:r>
          </a:p>
          <a:p>
            <a:pPr lvl="1"/>
            <a:endParaRPr lang="en-US"/>
          </a:p>
          <a:p>
            <a:pPr lvl="1"/>
            <a:endParaRPr lang="en-US"/>
          </a:p>
        </p:txBody>
      </p:sp>
    </p:spTree>
    <p:extLst>
      <p:ext uri="{BB962C8B-B14F-4D97-AF65-F5344CB8AC3E}">
        <p14:creationId xmlns:p14="http://schemas.microsoft.com/office/powerpoint/2010/main" val="1201924954"/>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692B-F18C-5BD0-348D-780BA62B27F5}"/>
              </a:ext>
            </a:extLst>
          </p:cNvPr>
          <p:cNvSpPr>
            <a:spLocks noGrp="1"/>
          </p:cNvSpPr>
          <p:nvPr>
            <p:ph type="title"/>
          </p:nvPr>
        </p:nvSpPr>
        <p:spPr/>
        <p:txBody>
          <a:bodyPr/>
          <a:lstStyle/>
          <a:p>
            <a:r>
              <a:rPr lang="en-US" err="1"/>
              <a:t>LLaMA</a:t>
            </a:r>
            <a:r>
              <a:rPr lang="en-US"/>
              <a:t> optimizations</a:t>
            </a:r>
          </a:p>
        </p:txBody>
      </p:sp>
      <p:sp>
        <p:nvSpPr>
          <p:cNvPr id="3" name="Content Placeholder 2">
            <a:extLst>
              <a:ext uri="{FF2B5EF4-FFF2-40B4-BE49-F238E27FC236}">
                <a16:creationId xmlns:a16="http://schemas.microsoft.com/office/drawing/2014/main" id="{33E46387-3AF4-59BE-3F80-94EFF4CA911A}"/>
              </a:ext>
            </a:extLst>
          </p:cNvPr>
          <p:cNvSpPr>
            <a:spLocks noGrp="1"/>
          </p:cNvSpPr>
          <p:nvPr>
            <p:ph idx="1"/>
          </p:nvPr>
        </p:nvSpPr>
        <p:spPr/>
        <p:txBody>
          <a:bodyPr/>
          <a:lstStyle/>
          <a:p>
            <a:r>
              <a:rPr lang="en-US">
                <a:hlinkClick r:id="rId3"/>
              </a:rPr>
              <a:t>Lora(Low Rank Adaptation) </a:t>
            </a:r>
            <a:r>
              <a:rPr lang="en-US"/>
              <a:t>is a way to “fine-tune” LLM’s that doesn’t require a large amount of GPU’s, and can be done with cheap hardware</a:t>
            </a:r>
          </a:p>
          <a:p>
            <a:r>
              <a:rPr lang="en-US"/>
              <a:t>Quantization is a technique that reduces the precision of floating point numbers. This can reduce the model size</a:t>
            </a:r>
          </a:p>
          <a:p>
            <a:pPr lvl="1"/>
            <a:endParaRPr lang="en-US"/>
          </a:p>
          <a:p>
            <a:pPr lvl="1"/>
            <a:endParaRPr lang="en-US"/>
          </a:p>
        </p:txBody>
      </p:sp>
    </p:spTree>
    <p:extLst>
      <p:ext uri="{BB962C8B-B14F-4D97-AF65-F5344CB8AC3E}">
        <p14:creationId xmlns:p14="http://schemas.microsoft.com/office/powerpoint/2010/main" val="220172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C0AC-1154-9873-5CF5-327DA9BDB0F1}"/>
              </a:ext>
            </a:extLst>
          </p:cNvPr>
          <p:cNvSpPr>
            <a:spLocks noGrp="1"/>
          </p:cNvSpPr>
          <p:nvPr>
            <p:ph type="title"/>
          </p:nvPr>
        </p:nvSpPr>
        <p:spPr/>
        <p:txBody>
          <a:bodyPr/>
          <a:lstStyle/>
          <a:p>
            <a:r>
              <a:rPr lang="en-US"/>
              <a:t>Quick note on LoRa’s and finetuning</a:t>
            </a:r>
          </a:p>
        </p:txBody>
      </p:sp>
      <p:sp>
        <p:nvSpPr>
          <p:cNvPr id="3" name="Content Placeholder 2">
            <a:extLst>
              <a:ext uri="{FF2B5EF4-FFF2-40B4-BE49-F238E27FC236}">
                <a16:creationId xmlns:a16="http://schemas.microsoft.com/office/drawing/2014/main" id="{D5C83E77-014F-7E1B-5447-8A96355FE613}"/>
              </a:ext>
            </a:extLst>
          </p:cNvPr>
          <p:cNvSpPr>
            <a:spLocks noGrp="1"/>
          </p:cNvSpPr>
          <p:nvPr>
            <p:ph idx="1"/>
          </p:nvPr>
        </p:nvSpPr>
        <p:spPr/>
        <p:txBody>
          <a:bodyPr/>
          <a:lstStyle/>
          <a:p>
            <a:r>
              <a:rPr lang="en-US"/>
              <a:t>LoRa’s are usually trained to focus on a specific style of text</a:t>
            </a:r>
          </a:p>
          <a:p>
            <a:pPr lvl="1"/>
            <a:r>
              <a:rPr lang="en-US"/>
              <a:t>This does not take up context space</a:t>
            </a:r>
          </a:p>
          <a:p>
            <a:r>
              <a:rPr lang="en-US"/>
              <a:t>You can greatly modify the output of your LLM with prompting</a:t>
            </a:r>
          </a:p>
          <a:p>
            <a:pPr lvl="1"/>
            <a:r>
              <a:rPr lang="en-US"/>
              <a:t>This takes up context space</a:t>
            </a:r>
          </a:p>
          <a:p>
            <a:r>
              <a:rPr lang="en-US"/>
              <a:t>Finetuning a foundational model is incredibly expensive</a:t>
            </a:r>
          </a:p>
        </p:txBody>
      </p:sp>
    </p:spTree>
    <p:extLst>
      <p:ext uri="{BB962C8B-B14F-4D97-AF65-F5344CB8AC3E}">
        <p14:creationId xmlns:p14="http://schemas.microsoft.com/office/powerpoint/2010/main" val="263064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BAB2-ED46-CD34-A60E-BE405D3BE521}"/>
              </a:ext>
            </a:extLst>
          </p:cNvPr>
          <p:cNvSpPr>
            <a:spLocks noGrp="1"/>
          </p:cNvSpPr>
          <p:nvPr>
            <p:ph type="title"/>
          </p:nvPr>
        </p:nvSpPr>
        <p:spPr/>
        <p:txBody>
          <a:bodyPr/>
          <a:lstStyle/>
          <a:p>
            <a:r>
              <a:rPr lang="en-US"/>
              <a:t>Definitions</a:t>
            </a:r>
          </a:p>
        </p:txBody>
      </p:sp>
      <p:sp>
        <p:nvSpPr>
          <p:cNvPr id="3" name="Content Placeholder 2">
            <a:extLst>
              <a:ext uri="{FF2B5EF4-FFF2-40B4-BE49-F238E27FC236}">
                <a16:creationId xmlns:a16="http://schemas.microsoft.com/office/drawing/2014/main" id="{650A898D-9BDD-5839-1857-E2F30AEAB5DA}"/>
              </a:ext>
            </a:extLst>
          </p:cNvPr>
          <p:cNvSpPr>
            <a:spLocks noGrp="1"/>
          </p:cNvSpPr>
          <p:nvPr>
            <p:ph idx="1"/>
          </p:nvPr>
        </p:nvSpPr>
        <p:spPr>
          <a:xfrm>
            <a:off x="838200" y="1825624"/>
            <a:ext cx="10515600" cy="4530205"/>
          </a:xfrm>
        </p:spPr>
        <p:txBody>
          <a:bodyPr>
            <a:normAutofit fontScale="92500" lnSpcReduction="20000"/>
          </a:bodyPr>
          <a:lstStyle/>
          <a:p>
            <a:r>
              <a:rPr lang="en-US"/>
              <a:t>Temperature</a:t>
            </a:r>
          </a:p>
          <a:p>
            <a:pPr lvl="1"/>
            <a:r>
              <a:rPr lang="en-US"/>
              <a:t>How much the model can “hallucinate”. You want a higher temperature for more creative tasks. </a:t>
            </a:r>
          </a:p>
          <a:p>
            <a:r>
              <a:rPr lang="en-US"/>
              <a:t>Transformer</a:t>
            </a:r>
          </a:p>
          <a:p>
            <a:pPr lvl="1"/>
            <a:r>
              <a:rPr lang="en-US"/>
              <a:t>What LLMs are built from. The architecture comes from Googles “Attention is all you need” paper. They work by calculating “attention” between tokens</a:t>
            </a:r>
          </a:p>
          <a:p>
            <a:r>
              <a:rPr lang="en-US"/>
              <a:t>Inference time</a:t>
            </a:r>
          </a:p>
          <a:p>
            <a:pPr lvl="1"/>
            <a:r>
              <a:rPr lang="en-US"/>
              <a:t>The time it takes for the model to predict the next token. </a:t>
            </a:r>
          </a:p>
          <a:p>
            <a:r>
              <a:rPr lang="en-US"/>
              <a:t>Autoregressive</a:t>
            </a:r>
          </a:p>
          <a:p>
            <a:pPr lvl="1"/>
            <a:r>
              <a:rPr lang="en-US"/>
              <a:t>The output of a model is fed into itself repeatedly.</a:t>
            </a:r>
          </a:p>
          <a:p>
            <a:r>
              <a:rPr lang="en-US"/>
              <a:t>Parameter/weights</a:t>
            </a:r>
          </a:p>
          <a:p>
            <a:pPr lvl="1"/>
            <a:r>
              <a:rPr lang="en-US"/>
              <a:t>A variable that adjust the output of a neuron in a neural net. These variables are trained with the training set .</a:t>
            </a:r>
          </a:p>
          <a:p>
            <a:pPr lvl="1"/>
            <a:endParaRPr lang="en-US"/>
          </a:p>
          <a:p>
            <a:pPr lvl="1"/>
            <a:endParaRPr lang="en-US"/>
          </a:p>
          <a:p>
            <a:endParaRPr lang="en-US"/>
          </a:p>
          <a:p>
            <a:endParaRPr lang="en-US"/>
          </a:p>
          <a:p>
            <a:endParaRPr lang="en-US"/>
          </a:p>
        </p:txBody>
      </p:sp>
    </p:spTree>
    <p:extLst>
      <p:ext uri="{BB962C8B-B14F-4D97-AF65-F5344CB8AC3E}">
        <p14:creationId xmlns:p14="http://schemas.microsoft.com/office/powerpoint/2010/main" val="322133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692B-F18C-5BD0-348D-780BA62B27F5}"/>
              </a:ext>
            </a:extLst>
          </p:cNvPr>
          <p:cNvSpPr>
            <a:spLocks noGrp="1"/>
          </p:cNvSpPr>
          <p:nvPr>
            <p:ph type="title"/>
          </p:nvPr>
        </p:nvSpPr>
        <p:spPr/>
        <p:txBody>
          <a:bodyPr/>
          <a:lstStyle/>
          <a:p>
            <a:r>
              <a:rPr lang="en-US"/>
              <a:t>Llama model examples</a:t>
            </a:r>
          </a:p>
        </p:txBody>
      </p:sp>
      <p:sp>
        <p:nvSpPr>
          <p:cNvPr id="6" name="Content Placeholder 5">
            <a:extLst>
              <a:ext uri="{FF2B5EF4-FFF2-40B4-BE49-F238E27FC236}">
                <a16:creationId xmlns:a16="http://schemas.microsoft.com/office/drawing/2014/main" id="{2F6A7589-1CFE-DF56-C8C9-C1D284DB71EB}"/>
              </a:ext>
            </a:extLst>
          </p:cNvPr>
          <p:cNvSpPr>
            <a:spLocks noGrp="1"/>
          </p:cNvSpPr>
          <p:nvPr>
            <p:ph idx="1"/>
          </p:nvPr>
        </p:nvSpPr>
        <p:spPr>
          <a:xfrm>
            <a:off x="838200" y="1788047"/>
            <a:ext cx="10515600" cy="4351338"/>
          </a:xfrm>
        </p:spPr>
        <p:txBody>
          <a:bodyPr/>
          <a:lstStyle/>
          <a:p>
            <a:r>
              <a:rPr lang="en-US" err="1"/>
              <a:t>LLaMa</a:t>
            </a:r>
            <a:r>
              <a:rPr lang="en-US"/>
              <a:t> 7B</a:t>
            </a:r>
          </a:p>
          <a:p>
            <a:pPr lvl="1"/>
            <a:r>
              <a:rPr lang="en-US"/>
              <a:t>VRAM required: 9.2GB</a:t>
            </a:r>
          </a:p>
          <a:p>
            <a:r>
              <a:rPr lang="en-US" err="1"/>
              <a:t>LLaMA</a:t>
            </a:r>
            <a:r>
              <a:rPr lang="en-US"/>
              <a:t> 7B quantized to 4bit with </a:t>
            </a:r>
            <a:r>
              <a:rPr lang="en-US" err="1"/>
              <a:t>AutoGPTQ</a:t>
            </a:r>
            <a:endParaRPr lang="en-US"/>
          </a:p>
          <a:p>
            <a:pPr lvl="1"/>
            <a:r>
              <a:rPr lang="en-US" err="1"/>
              <a:t>Vram</a:t>
            </a:r>
            <a:r>
              <a:rPr lang="en-US"/>
              <a:t> required: 6GB</a:t>
            </a:r>
          </a:p>
        </p:txBody>
      </p:sp>
    </p:spTree>
    <p:extLst>
      <p:ext uri="{BB962C8B-B14F-4D97-AF65-F5344CB8AC3E}">
        <p14:creationId xmlns:p14="http://schemas.microsoft.com/office/powerpoint/2010/main" val="3480850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B2C5-209F-4252-F56A-972AE974A1EA}"/>
              </a:ext>
            </a:extLst>
          </p:cNvPr>
          <p:cNvSpPr>
            <a:spLocks noGrp="1"/>
          </p:cNvSpPr>
          <p:nvPr>
            <p:ph type="title"/>
          </p:nvPr>
        </p:nvSpPr>
        <p:spPr/>
        <p:txBody>
          <a:bodyPr/>
          <a:lstStyle/>
          <a:p>
            <a:r>
              <a:rPr lang="en-US"/>
              <a:t>Developing with LLMS</a:t>
            </a:r>
          </a:p>
        </p:txBody>
      </p:sp>
      <p:sp>
        <p:nvSpPr>
          <p:cNvPr id="3" name="Content Placeholder 2">
            <a:extLst>
              <a:ext uri="{FF2B5EF4-FFF2-40B4-BE49-F238E27FC236}">
                <a16:creationId xmlns:a16="http://schemas.microsoft.com/office/drawing/2014/main" id="{6DD897EC-4788-09D2-8294-F44E474B0AB0}"/>
              </a:ext>
            </a:extLst>
          </p:cNvPr>
          <p:cNvSpPr>
            <a:spLocks noGrp="1"/>
          </p:cNvSpPr>
          <p:nvPr>
            <p:ph idx="1"/>
          </p:nvPr>
        </p:nvSpPr>
        <p:spPr/>
        <p:txBody>
          <a:bodyPr/>
          <a:lstStyle/>
          <a:p>
            <a:r>
              <a:rPr lang="en-US"/>
              <a:t>Vector databases</a:t>
            </a:r>
          </a:p>
          <a:p>
            <a:r>
              <a:rPr lang="en-US"/>
              <a:t>Semantic kernels</a:t>
            </a:r>
          </a:p>
        </p:txBody>
      </p:sp>
    </p:spTree>
    <p:extLst>
      <p:ext uri="{BB962C8B-B14F-4D97-AF65-F5344CB8AC3E}">
        <p14:creationId xmlns:p14="http://schemas.microsoft.com/office/powerpoint/2010/main" val="1372520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1828-50AF-6033-FF5A-F324639B552A}"/>
              </a:ext>
            </a:extLst>
          </p:cNvPr>
          <p:cNvSpPr>
            <a:spLocks noGrp="1"/>
          </p:cNvSpPr>
          <p:nvPr>
            <p:ph type="title"/>
          </p:nvPr>
        </p:nvSpPr>
        <p:spPr/>
        <p:txBody>
          <a:bodyPr/>
          <a:lstStyle/>
          <a:p>
            <a:r>
              <a:rPr lang="en-US"/>
              <a:t>Vector databases</a:t>
            </a:r>
          </a:p>
        </p:txBody>
      </p:sp>
      <p:sp>
        <p:nvSpPr>
          <p:cNvPr id="3" name="Content Placeholder 2">
            <a:extLst>
              <a:ext uri="{FF2B5EF4-FFF2-40B4-BE49-F238E27FC236}">
                <a16:creationId xmlns:a16="http://schemas.microsoft.com/office/drawing/2014/main" id="{75D61DD9-9D4C-D929-0B46-9E78175E27B1}"/>
              </a:ext>
            </a:extLst>
          </p:cNvPr>
          <p:cNvSpPr>
            <a:spLocks noGrp="1"/>
          </p:cNvSpPr>
          <p:nvPr>
            <p:ph idx="1"/>
          </p:nvPr>
        </p:nvSpPr>
        <p:spPr/>
        <p:txBody>
          <a:bodyPr vert="horz" lIns="91440" tIns="45720" rIns="91440" bIns="45720" rtlCol="0" anchor="t">
            <a:normAutofit/>
          </a:bodyPr>
          <a:lstStyle/>
          <a:p>
            <a:r>
              <a:rPr lang="en-US"/>
              <a:t>Vector databases can store, index, and search across massive datasets of unstructured vector data (embeddings)</a:t>
            </a:r>
          </a:p>
          <a:p>
            <a:r>
              <a:rPr lang="en-US"/>
              <a:t>Vector search is usually done using ANN</a:t>
            </a:r>
            <a:endParaRPr lang="en-US">
              <a:ea typeface="Calibri"/>
              <a:cs typeface="Calibri"/>
            </a:endParaRPr>
          </a:p>
          <a:p>
            <a:r>
              <a:rPr lang="en-US"/>
              <a:t>Similarity could be calculated with cosine similarity or L2 distance</a:t>
            </a:r>
            <a:endParaRPr lang="en-US">
              <a:ea typeface="Calibri"/>
              <a:cs typeface="Calibri"/>
            </a:endParaRPr>
          </a:p>
          <a:p>
            <a:r>
              <a:rPr lang="en-US"/>
              <a:t>If there aren’t many vectors, a naïve O(n) search could be faster in a relational DB</a:t>
            </a:r>
            <a:endParaRPr lang="en-US">
              <a:ea typeface="Calibri"/>
              <a:cs typeface="Calibri"/>
            </a:endParaRPr>
          </a:p>
        </p:txBody>
      </p:sp>
    </p:spTree>
    <p:extLst>
      <p:ext uri="{BB962C8B-B14F-4D97-AF65-F5344CB8AC3E}">
        <p14:creationId xmlns:p14="http://schemas.microsoft.com/office/powerpoint/2010/main" val="23845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1828-50AF-6033-FF5A-F324639B552A}"/>
              </a:ext>
            </a:extLst>
          </p:cNvPr>
          <p:cNvSpPr>
            <a:spLocks noGrp="1"/>
          </p:cNvSpPr>
          <p:nvPr>
            <p:ph type="title"/>
          </p:nvPr>
        </p:nvSpPr>
        <p:spPr/>
        <p:txBody>
          <a:bodyPr/>
          <a:lstStyle/>
          <a:p>
            <a:r>
              <a:rPr lang="en-US"/>
              <a:t>Vector databases</a:t>
            </a:r>
          </a:p>
        </p:txBody>
      </p:sp>
      <p:sp>
        <p:nvSpPr>
          <p:cNvPr id="5" name="Content Placeholder 4">
            <a:extLst>
              <a:ext uri="{FF2B5EF4-FFF2-40B4-BE49-F238E27FC236}">
                <a16:creationId xmlns:a16="http://schemas.microsoft.com/office/drawing/2014/main" id="{A574608C-5816-3DB0-AC29-3518B3413CFD}"/>
              </a:ext>
            </a:extLst>
          </p:cNvPr>
          <p:cNvSpPr>
            <a:spLocks noGrp="1"/>
          </p:cNvSpPr>
          <p:nvPr>
            <p:ph idx="1"/>
          </p:nvPr>
        </p:nvSpPr>
        <p:spPr/>
        <p:txBody>
          <a:bodyPr>
            <a:normAutofit/>
          </a:bodyPr>
          <a:lstStyle/>
          <a:p>
            <a:r>
              <a:rPr lang="en-US">
                <a:hlinkClick r:id="rId4"/>
              </a:rPr>
              <a:t>Milvus</a:t>
            </a:r>
            <a:endParaRPr lang="en-US"/>
          </a:p>
          <a:p>
            <a:pPr lvl="1"/>
            <a:r>
              <a:rPr lang="en-US"/>
              <a:t>Open source, FAST</a:t>
            </a:r>
          </a:p>
          <a:p>
            <a:r>
              <a:rPr lang="en-US" err="1">
                <a:hlinkClick r:id="rId5"/>
              </a:rPr>
              <a:t>Weaviate</a:t>
            </a:r>
            <a:endParaRPr lang="en-US"/>
          </a:p>
          <a:p>
            <a:pPr lvl="1"/>
            <a:r>
              <a:rPr lang="en-US"/>
              <a:t>Open source, go based, semantic search, multiple API support</a:t>
            </a:r>
          </a:p>
          <a:p>
            <a:pPr lvl="2"/>
            <a:r>
              <a:rPr lang="en-US"/>
              <a:t>Rest, </a:t>
            </a:r>
            <a:r>
              <a:rPr lang="en-US" err="1"/>
              <a:t>GraphQL</a:t>
            </a:r>
            <a:endParaRPr lang="en-US"/>
          </a:p>
          <a:p>
            <a:r>
              <a:rPr lang="en-US">
                <a:hlinkClick r:id="rId6"/>
              </a:rPr>
              <a:t>Pinecone</a:t>
            </a:r>
            <a:endParaRPr lang="en-US"/>
          </a:p>
          <a:p>
            <a:pPr lvl="1"/>
            <a:r>
              <a:rPr lang="en-US"/>
              <a:t>Commercial</a:t>
            </a:r>
          </a:p>
          <a:p>
            <a:pPr lvl="1"/>
            <a:r>
              <a:rPr lang="en-US"/>
              <a:t>Operates on GCP or AWS</a:t>
            </a:r>
          </a:p>
          <a:p>
            <a:r>
              <a:rPr lang="en-US">
                <a:hlinkClick r:id="rId7"/>
              </a:rPr>
              <a:t>FAISS</a:t>
            </a:r>
            <a:r>
              <a:rPr lang="en-US"/>
              <a:t> (Facebook AI Similarity Search)</a:t>
            </a:r>
          </a:p>
          <a:p>
            <a:pPr lvl="1"/>
            <a:r>
              <a:rPr lang="en-US"/>
              <a:t>Not really a database, but provides similarity search for vectors</a:t>
            </a:r>
          </a:p>
        </p:txBody>
      </p:sp>
    </p:spTree>
    <p:extLst>
      <p:ext uri="{BB962C8B-B14F-4D97-AF65-F5344CB8AC3E}">
        <p14:creationId xmlns:p14="http://schemas.microsoft.com/office/powerpoint/2010/main" val="1308541036"/>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B44F-6547-026F-C7FC-996CF2A75699}"/>
              </a:ext>
            </a:extLst>
          </p:cNvPr>
          <p:cNvSpPr>
            <a:spLocks noGrp="1"/>
          </p:cNvSpPr>
          <p:nvPr>
            <p:ph type="title"/>
          </p:nvPr>
        </p:nvSpPr>
        <p:spPr/>
        <p:txBody>
          <a:bodyPr/>
          <a:lstStyle/>
          <a:p>
            <a:r>
              <a:rPr lang="en-US" err="1"/>
              <a:t>Langchain</a:t>
            </a:r>
            <a:endParaRPr lang="en-US"/>
          </a:p>
        </p:txBody>
      </p:sp>
      <p:sp>
        <p:nvSpPr>
          <p:cNvPr id="3" name="Content Placeholder 2">
            <a:extLst>
              <a:ext uri="{FF2B5EF4-FFF2-40B4-BE49-F238E27FC236}">
                <a16:creationId xmlns:a16="http://schemas.microsoft.com/office/drawing/2014/main" id="{3536B462-F67C-81C0-9E6A-F30FA43305FC}"/>
              </a:ext>
            </a:extLst>
          </p:cNvPr>
          <p:cNvSpPr>
            <a:spLocks noGrp="1"/>
          </p:cNvSpPr>
          <p:nvPr>
            <p:ph idx="1"/>
          </p:nvPr>
        </p:nvSpPr>
        <p:spPr/>
        <p:txBody>
          <a:bodyPr>
            <a:normAutofit/>
          </a:bodyPr>
          <a:lstStyle/>
          <a:p>
            <a:r>
              <a:rPr lang="en-US" err="1"/>
              <a:t>Langchain</a:t>
            </a:r>
            <a:r>
              <a:rPr lang="en-US"/>
              <a:t> can be used to interact with LLM in a programmatic way and “chain” LLM’s together. Currently only supports python….</a:t>
            </a:r>
          </a:p>
          <a:p>
            <a:r>
              <a:rPr lang="en-US"/>
              <a:t>The goals of </a:t>
            </a:r>
            <a:r>
              <a:rPr lang="en-US" err="1"/>
              <a:t>langchain</a:t>
            </a:r>
            <a:r>
              <a:rPr lang="en-US"/>
              <a:t> are</a:t>
            </a:r>
          </a:p>
          <a:p>
            <a:pPr marL="457200" lvl="1" indent="0">
              <a:buNone/>
            </a:pPr>
            <a:r>
              <a:rPr lang="en-US"/>
              <a:t>1. “</a:t>
            </a:r>
            <a:r>
              <a:rPr lang="en-US" b="0" i="0">
                <a:solidFill>
                  <a:srgbClr val="1C1E21"/>
                </a:solidFill>
                <a:effectLst/>
                <a:latin typeface="system-ui"/>
              </a:rPr>
              <a:t>Be data-aware: connect a language model to other sources of data”</a:t>
            </a:r>
          </a:p>
          <a:p>
            <a:pPr marL="457200" lvl="1" indent="0">
              <a:buNone/>
            </a:pPr>
            <a:r>
              <a:rPr lang="en-US"/>
              <a:t>2. “</a:t>
            </a:r>
            <a:r>
              <a:rPr lang="en-US" b="0" i="0">
                <a:solidFill>
                  <a:srgbClr val="1C1E21"/>
                </a:solidFill>
                <a:effectLst/>
                <a:latin typeface="system-ui"/>
              </a:rPr>
              <a:t>Be agentic: Allow a language model to interact with its environment”</a:t>
            </a:r>
          </a:p>
          <a:p>
            <a:endParaRPr lang="en-US"/>
          </a:p>
          <a:p>
            <a:r>
              <a:rPr lang="en-US"/>
              <a:t>Microsoft has semantic kernel which works very similarly</a:t>
            </a:r>
          </a:p>
        </p:txBody>
      </p:sp>
    </p:spTree>
    <p:extLst>
      <p:ext uri="{BB962C8B-B14F-4D97-AF65-F5344CB8AC3E}">
        <p14:creationId xmlns:p14="http://schemas.microsoft.com/office/powerpoint/2010/main" val="40018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B44F-6547-026F-C7FC-996CF2A75699}"/>
              </a:ext>
            </a:extLst>
          </p:cNvPr>
          <p:cNvSpPr>
            <a:spLocks noGrp="1"/>
          </p:cNvSpPr>
          <p:nvPr>
            <p:ph type="title"/>
          </p:nvPr>
        </p:nvSpPr>
        <p:spPr/>
        <p:txBody>
          <a:bodyPr/>
          <a:lstStyle/>
          <a:p>
            <a:r>
              <a:rPr lang="en-US" err="1"/>
              <a:t>Langchain</a:t>
            </a:r>
            <a:r>
              <a:rPr lang="en-US"/>
              <a:t>: Chains</a:t>
            </a:r>
          </a:p>
        </p:txBody>
      </p:sp>
      <p:sp>
        <p:nvSpPr>
          <p:cNvPr id="3" name="Content Placeholder 2">
            <a:extLst>
              <a:ext uri="{FF2B5EF4-FFF2-40B4-BE49-F238E27FC236}">
                <a16:creationId xmlns:a16="http://schemas.microsoft.com/office/drawing/2014/main" id="{3536B462-F67C-81C0-9E6A-F30FA43305FC}"/>
              </a:ext>
            </a:extLst>
          </p:cNvPr>
          <p:cNvSpPr>
            <a:spLocks noGrp="1"/>
          </p:cNvSpPr>
          <p:nvPr>
            <p:ph idx="1"/>
          </p:nvPr>
        </p:nvSpPr>
        <p:spPr/>
        <p:txBody>
          <a:bodyPr>
            <a:normAutofit/>
          </a:bodyPr>
          <a:lstStyle/>
          <a:p>
            <a:r>
              <a:rPr lang="en-US" sz="2000"/>
              <a:t>Chains can be used to accomplish a common use case. </a:t>
            </a:r>
          </a:p>
          <a:p>
            <a:r>
              <a:rPr lang="en-US" sz="2000"/>
              <a:t>The flow of logic is predetermined.</a:t>
            </a:r>
          </a:p>
          <a:p>
            <a:endParaRPr lang="en-US" sz="2000"/>
          </a:p>
          <a:p>
            <a:endParaRPr lang="en-US" sz="2000"/>
          </a:p>
        </p:txBody>
      </p:sp>
      <p:pic>
        <p:nvPicPr>
          <p:cNvPr id="9" name="Picture 8">
            <a:extLst>
              <a:ext uri="{FF2B5EF4-FFF2-40B4-BE49-F238E27FC236}">
                <a16:creationId xmlns:a16="http://schemas.microsoft.com/office/drawing/2014/main" id="{5076B9EE-8C88-BBC8-F578-8E4ED427715F}"/>
              </a:ext>
            </a:extLst>
          </p:cNvPr>
          <p:cNvPicPr>
            <a:picLocks noChangeAspect="1"/>
          </p:cNvPicPr>
          <p:nvPr/>
        </p:nvPicPr>
        <p:blipFill>
          <a:blip r:embed="rId3"/>
          <a:stretch>
            <a:fillRect/>
          </a:stretch>
        </p:blipFill>
        <p:spPr>
          <a:xfrm>
            <a:off x="1332921" y="2666065"/>
            <a:ext cx="8113238" cy="1847078"/>
          </a:xfrm>
          <a:prstGeom prst="rect">
            <a:avLst/>
          </a:prstGeom>
        </p:spPr>
      </p:pic>
      <p:pic>
        <p:nvPicPr>
          <p:cNvPr id="11" name="Picture 10">
            <a:extLst>
              <a:ext uri="{FF2B5EF4-FFF2-40B4-BE49-F238E27FC236}">
                <a16:creationId xmlns:a16="http://schemas.microsoft.com/office/drawing/2014/main" id="{9C13131D-FE70-FE1E-DC29-99B5BE48C053}"/>
              </a:ext>
            </a:extLst>
          </p:cNvPr>
          <p:cNvPicPr>
            <a:picLocks noChangeAspect="1"/>
          </p:cNvPicPr>
          <p:nvPr/>
        </p:nvPicPr>
        <p:blipFill>
          <a:blip r:embed="rId4"/>
          <a:stretch>
            <a:fillRect/>
          </a:stretch>
        </p:blipFill>
        <p:spPr>
          <a:xfrm>
            <a:off x="1332921" y="4691756"/>
            <a:ext cx="8113238" cy="2058433"/>
          </a:xfrm>
          <a:prstGeom prst="rect">
            <a:avLst/>
          </a:prstGeom>
        </p:spPr>
      </p:pic>
    </p:spTree>
    <p:extLst>
      <p:ext uri="{BB962C8B-B14F-4D97-AF65-F5344CB8AC3E}">
        <p14:creationId xmlns:p14="http://schemas.microsoft.com/office/powerpoint/2010/main" val="4275417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2C0F-862A-3841-C398-1EC7C3DA44BC}"/>
              </a:ext>
            </a:extLst>
          </p:cNvPr>
          <p:cNvSpPr>
            <a:spLocks noGrp="1"/>
          </p:cNvSpPr>
          <p:nvPr>
            <p:ph type="title"/>
          </p:nvPr>
        </p:nvSpPr>
        <p:spPr/>
        <p:txBody>
          <a:bodyPr/>
          <a:lstStyle/>
          <a:p>
            <a:r>
              <a:rPr lang="en-US" err="1"/>
              <a:t>Langchain</a:t>
            </a:r>
            <a:r>
              <a:rPr lang="en-US"/>
              <a:t>: Agent</a:t>
            </a:r>
          </a:p>
        </p:txBody>
      </p:sp>
      <p:sp>
        <p:nvSpPr>
          <p:cNvPr id="3" name="Content Placeholder 2">
            <a:extLst>
              <a:ext uri="{FF2B5EF4-FFF2-40B4-BE49-F238E27FC236}">
                <a16:creationId xmlns:a16="http://schemas.microsoft.com/office/drawing/2014/main" id="{5817AA3A-F776-3817-42BB-6805A1F35408}"/>
              </a:ext>
            </a:extLst>
          </p:cNvPr>
          <p:cNvSpPr>
            <a:spLocks noGrp="1"/>
          </p:cNvSpPr>
          <p:nvPr>
            <p:ph idx="1"/>
          </p:nvPr>
        </p:nvSpPr>
        <p:spPr/>
        <p:txBody>
          <a:bodyPr/>
          <a:lstStyle/>
          <a:p>
            <a:r>
              <a:rPr lang="en-US"/>
              <a:t>Agents are useful when the code path may not be predetermined.</a:t>
            </a:r>
          </a:p>
          <a:p>
            <a:r>
              <a:rPr lang="en-US"/>
              <a:t>This could occur if we need to use different chains depending on user input.</a:t>
            </a:r>
          </a:p>
          <a:p>
            <a:r>
              <a:rPr lang="en-US"/>
              <a:t>These type of “chains” have an “agent” that can be used solve the problem</a:t>
            </a:r>
          </a:p>
          <a:p>
            <a:r>
              <a:rPr lang="en-US"/>
              <a:t>Actions an agent do can either be using a tool and observing its output, or returning a result to the user</a:t>
            </a:r>
          </a:p>
          <a:p>
            <a:endParaRPr lang="en-US"/>
          </a:p>
        </p:txBody>
      </p:sp>
    </p:spTree>
    <p:extLst>
      <p:ext uri="{BB962C8B-B14F-4D97-AF65-F5344CB8AC3E}">
        <p14:creationId xmlns:p14="http://schemas.microsoft.com/office/powerpoint/2010/main" val="8248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4841-E6B5-FFAB-6C3A-C30ED439954D}"/>
              </a:ext>
            </a:extLst>
          </p:cNvPr>
          <p:cNvSpPr>
            <a:spLocks noGrp="1"/>
          </p:cNvSpPr>
          <p:nvPr>
            <p:ph type="title"/>
          </p:nvPr>
        </p:nvSpPr>
        <p:spPr/>
        <p:txBody>
          <a:bodyPr/>
          <a:lstStyle/>
          <a:p>
            <a:r>
              <a:rPr lang="en-US" err="1"/>
              <a:t>Langchain</a:t>
            </a:r>
            <a:r>
              <a:rPr lang="en-US"/>
              <a:t>: Tools</a:t>
            </a:r>
          </a:p>
        </p:txBody>
      </p:sp>
      <p:sp>
        <p:nvSpPr>
          <p:cNvPr id="3" name="Content Placeholder 2">
            <a:extLst>
              <a:ext uri="{FF2B5EF4-FFF2-40B4-BE49-F238E27FC236}">
                <a16:creationId xmlns:a16="http://schemas.microsoft.com/office/drawing/2014/main" id="{668283E0-7876-BE9F-B8FB-5F826BBBCB39}"/>
              </a:ext>
            </a:extLst>
          </p:cNvPr>
          <p:cNvSpPr>
            <a:spLocks noGrp="1"/>
          </p:cNvSpPr>
          <p:nvPr>
            <p:ph idx="1"/>
          </p:nvPr>
        </p:nvSpPr>
        <p:spPr/>
        <p:txBody>
          <a:bodyPr/>
          <a:lstStyle/>
          <a:p>
            <a:r>
              <a:rPr lang="en-US"/>
              <a:t>You can create your own custom tools, or use tools provided by the opensource community</a:t>
            </a:r>
          </a:p>
          <a:p>
            <a:r>
              <a:rPr lang="en-US"/>
              <a:t>Tools are akin to plugins in </a:t>
            </a:r>
            <a:r>
              <a:rPr lang="en-US" err="1"/>
              <a:t>Chatgpt</a:t>
            </a:r>
            <a:endParaRPr lang="en-US"/>
          </a:p>
          <a:p>
            <a:endParaRPr lang="en-US"/>
          </a:p>
          <a:p>
            <a:r>
              <a:rPr lang="en-US">
                <a:hlinkClick r:id="rId3"/>
              </a:rPr>
              <a:t>https://python.langchain.com/en/latest/modules/agents/tools/getting_started.html</a:t>
            </a:r>
            <a:endParaRPr lang="en-US"/>
          </a:p>
          <a:p>
            <a:pPr marL="0" indent="0">
              <a:buNone/>
            </a:pPr>
            <a:endParaRPr lang="en-US"/>
          </a:p>
          <a:p>
            <a:endParaRPr lang="en-US"/>
          </a:p>
        </p:txBody>
      </p:sp>
    </p:spTree>
    <p:extLst>
      <p:ext uri="{BB962C8B-B14F-4D97-AF65-F5344CB8AC3E}">
        <p14:creationId xmlns:p14="http://schemas.microsoft.com/office/powerpoint/2010/main" val="957655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35C1489-1B62-FA6A-C7CF-47713F3B4C30}"/>
              </a:ext>
            </a:extLst>
          </p:cNvPr>
          <p:cNvPicPr>
            <a:picLocks noChangeAspect="1"/>
          </p:cNvPicPr>
          <p:nvPr/>
        </p:nvPicPr>
        <p:blipFill>
          <a:blip r:embed="rId3"/>
          <a:stretch>
            <a:fillRect/>
          </a:stretch>
        </p:blipFill>
        <p:spPr>
          <a:xfrm>
            <a:off x="2084628" y="112760"/>
            <a:ext cx="7312036" cy="6632479"/>
          </a:xfrm>
          <a:prstGeom prst="rect">
            <a:avLst/>
          </a:prstGeom>
        </p:spPr>
      </p:pic>
    </p:spTree>
    <p:extLst>
      <p:ext uri="{BB962C8B-B14F-4D97-AF65-F5344CB8AC3E}">
        <p14:creationId xmlns:p14="http://schemas.microsoft.com/office/powerpoint/2010/main" val="126330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2E482B-5A87-FC2E-5A92-6B0C750B5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386" y="1027906"/>
            <a:ext cx="7285276" cy="56271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D72CB5D-9DFE-D2F9-B9F8-AD1231B03C8E}"/>
              </a:ext>
            </a:extLst>
          </p:cNvPr>
          <p:cNvSpPr>
            <a:spLocks noGrp="1"/>
          </p:cNvSpPr>
          <p:nvPr>
            <p:ph type="title"/>
          </p:nvPr>
        </p:nvSpPr>
        <p:spPr/>
        <p:txBody>
          <a:bodyPr/>
          <a:lstStyle/>
          <a:p>
            <a:r>
              <a:rPr lang="en-US"/>
              <a:t>Current models in the space. </a:t>
            </a:r>
          </a:p>
        </p:txBody>
      </p:sp>
      <p:sp>
        <p:nvSpPr>
          <p:cNvPr id="3" name="Content Placeholder 2">
            <a:extLst>
              <a:ext uri="{FF2B5EF4-FFF2-40B4-BE49-F238E27FC236}">
                <a16:creationId xmlns:a16="http://schemas.microsoft.com/office/drawing/2014/main" id="{18B5B3B6-B689-FBB0-953C-FCC15C034622}"/>
              </a:ext>
            </a:extLst>
          </p:cNvPr>
          <p:cNvSpPr>
            <a:spLocks noGrp="1"/>
          </p:cNvSpPr>
          <p:nvPr>
            <p:ph idx="1"/>
          </p:nvPr>
        </p:nvSpPr>
        <p:spPr>
          <a:xfrm>
            <a:off x="838200" y="1825625"/>
            <a:ext cx="4239126" cy="4351338"/>
          </a:xfrm>
        </p:spPr>
        <p:txBody>
          <a:bodyPr>
            <a:normAutofit lnSpcReduction="10000"/>
          </a:bodyPr>
          <a:lstStyle/>
          <a:p>
            <a:r>
              <a:rPr lang="en-US"/>
              <a:t>Cloud based/proprietary:</a:t>
            </a:r>
          </a:p>
          <a:p>
            <a:pPr lvl="1"/>
            <a:r>
              <a:rPr lang="en-US"/>
              <a:t>GPT4</a:t>
            </a:r>
          </a:p>
          <a:p>
            <a:pPr lvl="1"/>
            <a:r>
              <a:rPr lang="en-US"/>
              <a:t>GPT3 / 3.5</a:t>
            </a:r>
          </a:p>
          <a:p>
            <a:pPr lvl="1"/>
            <a:r>
              <a:rPr lang="en-US"/>
              <a:t>Bard / Palm2</a:t>
            </a:r>
          </a:p>
          <a:p>
            <a:r>
              <a:rPr lang="en-US"/>
              <a:t>Locally runnable: </a:t>
            </a:r>
          </a:p>
          <a:p>
            <a:pPr lvl="1"/>
            <a:r>
              <a:rPr lang="en-US"/>
              <a:t>Facebook Llama</a:t>
            </a:r>
          </a:p>
          <a:p>
            <a:pPr lvl="2"/>
            <a:r>
              <a:rPr lang="en-US"/>
              <a:t>Alpaca</a:t>
            </a:r>
          </a:p>
          <a:p>
            <a:pPr lvl="2"/>
            <a:r>
              <a:rPr lang="en-US"/>
              <a:t>gpt4Xalpaca</a:t>
            </a:r>
          </a:p>
          <a:p>
            <a:pPr lvl="2"/>
            <a:r>
              <a:rPr lang="en-US" err="1"/>
              <a:t>supercot</a:t>
            </a:r>
            <a:endParaRPr lang="en-US"/>
          </a:p>
          <a:p>
            <a:pPr lvl="2"/>
            <a:r>
              <a:rPr lang="en-US"/>
              <a:t>Vicuna</a:t>
            </a:r>
          </a:p>
          <a:p>
            <a:pPr lvl="2"/>
            <a:r>
              <a:rPr lang="en-US"/>
              <a:t>Wizard</a:t>
            </a:r>
          </a:p>
          <a:p>
            <a:pPr lvl="1"/>
            <a:r>
              <a:rPr lang="en-US"/>
              <a:t>Stability ML</a:t>
            </a:r>
          </a:p>
          <a:p>
            <a:endParaRPr lang="en-US"/>
          </a:p>
        </p:txBody>
      </p:sp>
    </p:spTree>
    <p:extLst>
      <p:ext uri="{BB962C8B-B14F-4D97-AF65-F5344CB8AC3E}">
        <p14:creationId xmlns:p14="http://schemas.microsoft.com/office/powerpoint/2010/main" val="313561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BAB2-ED46-CD34-A60E-BE405D3BE521}"/>
              </a:ext>
            </a:extLst>
          </p:cNvPr>
          <p:cNvSpPr>
            <a:spLocks noGrp="1"/>
          </p:cNvSpPr>
          <p:nvPr>
            <p:ph type="title"/>
          </p:nvPr>
        </p:nvSpPr>
        <p:spPr/>
        <p:txBody>
          <a:bodyPr/>
          <a:lstStyle/>
          <a:p>
            <a:r>
              <a:rPr lang="en-US"/>
              <a:t>Definitions</a:t>
            </a:r>
          </a:p>
        </p:txBody>
      </p:sp>
      <p:sp>
        <p:nvSpPr>
          <p:cNvPr id="3" name="Content Placeholder 2">
            <a:extLst>
              <a:ext uri="{FF2B5EF4-FFF2-40B4-BE49-F238E27FC236}">
                <a16:creationId xmlns:a16="http://schemas.microsoft.com/office/drawing/2014/main" id="{650A898D-9BDD-5839-1857-E2F30AEAB5DA}"/>
              </a:ext>
            </a:extLst>
          </p:cNvPr>
          <p:cNvSpPr>
            <a:spLocks noGrp="1"/>
          </p:cNvSpPr>
          <p:nvPr>
            <p:ph idx="1"/>
          </p:nvPr>
        </p:nvSpPr>
        <p:spPr>
          <a:xfrm>
            <a:off x="838200" y="1825624"/>
            <a:ext cx="10515600" cy="5032376"/>
          </a:xfrm>
        </p:spPr>
        <p:txBody>
          <a:bodyPr>
            <a:normAutofit fontScale="85000" lnSpcReduction="20000"/>
          </a:bodyPr>
          <a:lstStyle/>
          <a:p>
            <a:r>
              <a:rPr lang="en-US"/>
              <a:t>LLM</a:t>
            </a:r>
          </a:p>
          <a:p>
            <a:pPr lvl="1"/>
            <a:r>
              <a:rPr lang="en-US"/>
              <a:t>Large language model</a:t>
            </a:r>
          </a:p>
          <a:p>
            <a:r>
              <a:rPr lang="en-US"/>
              <a:t>Context</a:t>
            </a:r>
          </a:p>
          <a:p>
            <a:pPr lvl="1"/>
            <a:r>
              <a:rPr lang="en-US"/>
              <a:t>The tokens that a LLM is currently predicting on</a:t>
            </a:r>
          </a:p>
          <a:p>
            <a:r>
              <a:rPr lang="en-US"/>
              <a:t>Token</a:t>
            </a:r>
          </a:p>
          <a:p>
            <a:pPr lvl="1"/>
            <a:r>
              <a:rPr lang="en-US"/>
              <a:t>Represents a single instance of data our model </a:t>
            </a:r>
          </a:p>
          <a:p>
            <a:r>
              <a:rPr lang="en-US"/>
              <a:t>Token-limit / context-limit / context-size</a:t>
            </a:r>
          </a:p>
          <a:p>
            <a:pPr lvl="1"/>
            <a:r>
              <a:rPr lang="en-US"/>
              <a:t>The maximum number of tokens a LLM can predict on </a:t>
            </a:r>
          </a:p>
          <a:p>
            <a:r>
              <a:rPr lang="en-US"/>
              <a:t>Embedding</a:t>
            </a:r>
          </a:p>
          <a:p>
            <a:pPr lvl="1"/>
            <a:r>
              <a:rPr lang="en-US"/>
              <a:t>Vector representation of our data/token. </a:t>
            </a:r>
          </a:p>
          <a:p>
            <a:r>
              <a:rPr lang="en-US"/>
              <a:t>Embedding matrix/vocabulary</a:t>
            </a:r>
          </a:p>
          <a:p>
            <a:pPr lvl="1"/>
            <a:r>
              <a:rPr lang="en-US"/>
              <a:t>Represents all possible vocabulary/tokens that a LLM can output</a:t>
            </a:r>
          </a:p>
          <a:p>
            <a:r>
              <a:rPr lang="en-US"/>
              <a:t>Hallucination</a:t>
            </a:r>
          </a:p>
          <a:p>
            <a:pPr lvl="1"/>
            <a:r>
              <a:rPr lang="en-US"/>
              <a:t>LLM’s will occasionally focus more on sounding grammatically correct rather than being factually correct</a:t>
            </a:r>
          </a:p>
          <a:p>
            <a:endParaRPr lang="en-US"/>
          </a:p>
          <a:p>
            <a:endParaRPr lang="en-US"/>
          </a:p>
        </p:txBody>
      </p:sp>
    </p:spTree>
    <p:extLst>
      <p:ext uri="{BB962C8B-B14F-4D97-AF65-F5344CB8AC3E}">
        <p14:creationId xmlns:p14="http://schemas.microsoft.com/office/powerpoint/2010/main" val="2292125615"/>
      </p:ext>
    </p:extLst>
  </p:cSld>
  <p:clrMapOvr>
    <a:masterClrMapping/>
  </p:clrMapOvr>
  <p:extLst>
    <p:ext uri="{6950BFC3-D8DA-4A85-94F7-54DA5524770B}">
      <p188:commentRel xmlns:p188="http://schemas.microsoft.com/office/powerpoint/2018/8/main" r:id="rId3"/>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89C7-83C3-BEF4-D049-800FA6392488}"/>
              </a:ext>
            </a:extLst>
          </p:cNvPr>
          <p:cNvSpPr>
            <a:spLocks noGrp="1"/>
          </p:cNvSpPr>
          <p:nvPr>
            <p:ph type="title"/>
          </p:nvPr>
        </p:nvSpPr>
        <p:spPr/>
        <p:txBody>
          <a:bodyPr/>
          <a:lstStyle/>
          <a:p>
            <a:r>
              <a:rPr lang="en-US"/>
              <a:t>Interesting developments with LLM’s</a:t>
            </a:r>
          </a:p>
        </p:txBody>
      </p:sp>
      <p:sp>
        <p:nvSpPr>
          <p:cNvPr id="3" name="Content Placeholder 2">
            <a:extLst>
              <a:ext uri="{FF2B5EF4-FFF2-40B4-BE49-F238E27FC236}">
                <a16:creationId xmlns:a16="http://schemas.microsoft.com/office/drawing/2014/main" id="{39CFE495-CD43-CE84-E7A2-10E22DAD3C21}"/>
              </a:ext>
            </a:extLst>
          </p:cNvPr>
          <p:cNvSpPr>
            <a:spLocks noGrp="1"/>
          </p:cNvSpPr>
          <p:nvPr>
            <p:ph idx="1"/>
          </p:nvPr>
        </p:nvSpPr>
        <p:spPr>
          <a:xfrm>
            <a:off x="838200" y="1825625"/>
            <a:ext cx="10515600" cy="4839870"/>
          </a:xfrm>
        </p:spPr>
        <p:txBody>
          <a:bodyPr>
            <a:normAutofit fontScale="62500" lnSpcReduction="20000"/>
          </a:bodyPr>
          <a:lstStyle/>
          <a:p>
            <a:r>
              <a:rPr lang="en-US">
                <a:hlinkClick r:id="rId3"/>
              </a:rPr>
              <a:t>Auto-GPT</a:t>
            </a:r>
            <a:endParaRPr lang="en-US"/>
          </a:p>
          <a:p>
            <a:pPr lvl="1"/>
            <a:r>
              <a:rPr lang="en-US"/>
              <a:t>An agent that can recursively call agents to complete tasks.</a:t>
            </a:r>
          </a:p>
          <a:p>
            <a:r>
              <a:rPr lang="en-US" err="1"/>
              <a:t>Characterai</a:t>
            </a:r>
            <a:r>
              <a:rPr lang="en-US"/>
              <a:t>/</a:t>
            </a:r>
            <a:r>
              <a:rPr lang="en-US" err="1"/>
              <a:t>tavernai</a:t>
            </a:r>
            <a:endParaRPr lang="en-US"/>
          </a:p>
          <a:p>
            <a:pPr lvl="1"/>
            <a:r>
              <a:rPr lang="en-US"/>
              <a:t>A platform that allows users to set the behavior, setting, and other personality features of a chat bot. Useful for role playing and character simulation</a:t>
            </a:r>
          </a:p>
          <a:p>
            <a:r>
              <a:rPr lang="en-US" err="1"/>
              <a:t>Chatgpt</a:t>
            </a:r>
            <a:endParaRPr lang="en-US"/>
          </a:p>
          <a:p>
            <a:pPr lvl="1"/>
            <a:r>
              <a:rPr lang="en-US"/>
              <a:t>A wrapper over GPT3.5 and GPT4 that is quite capable as a chat bot</a:t>
            </a:r>
          </a:p>
          <a:p>
            <a:r>
              <a:rPr lang="en-US">
                <a:hlinkClick r:id="rId4"/>
              </a:rPr>
              <a:t>GPTQ</a:t>
            </a:r>
            <a:endParaRPr lang="en-US"/>
          </a:p>
          <a:p>
            <a:pPr lvl="1"/>
            <a:r>
              <a:rPr lang="en-US"/>
              <a:t>Quantization of models parameters, enabling the model to run models on cheap hardware such as raspberry pi</a:t>
            </a:r>
          </a:p>
          <a:p>
            <a:r>
              <a:rPr lang="en-US"/>
              <a:t>Vicuna/</a:t>
            </a:r>
            <a:r>
              <a:rPr lang="en-US" err="1"/>
              <a:t>Cerebras</a:t>
            </a:r>
            <a:r>
              <a:rPr lang="en-US"/>
              <a:t>/alpaca</a:t>
            </a:r>
          </a:p>
          <a:p>
            <a:pPr lvl="1"/>
            <a:r>
              <a:rPr lang="en-US"/>
              <a:t>Popular open source models that are quite capable (around GPT3.5 level), and locally runnable. Built off of </a:t>
            </a:r>
            <a:r>
              <a:rPr lang="en-US" err="1"/>
              <a:t>facebook</a:t>
            </a:r>
            <a:r>
              <a:rPr lang="en-US"/>
              <a:t> llama</a:t>
            </a:r>
          </a:p>
          <a:p>
            <a:r>
              <a:rPr lang="en-US" err="1"/>
              <a:t>LoRA</a:t>
            </a:r>
            <a:endParaRPr lang="en-US"/>
          </a:p>
          <a:p>
            <a:pPr lvl="1"/>
            <a:r>
              <a:rPr lang="en-US"/>
              <a:t>Reduces the memory required to run “finetuned” models. Also trains much faster. </a:t>
            </a:r>
          </a:p>
          <a:p>
            <a:pPr lvl="1"/>
            <a:r>
              <a:rPr lang="en-US"/>
              <a:t>It may be possible to merge these with quantized models! Currently active research</a:t>
            </a:r>
          </a:p>
          <a:p>
            <a:r>
              <a:rPr lang="en-US">
                <a:hlinkClick r:id="rId5"/>
              </a:rPr>
              <a:t>Claude</a:t>
            </a:r>
            <a:r>
              <a:rPr lang="en-US"/>
              <a:t> </a:t>
            </a:r>
          </a:p>
          <a:p>
            <a:pPr lvl="1"/>
            <a:r>
              <a:rPr lang="en-US"/>
              <a:t>Model with 100k token context limit.</a:t>
            </a:r>
          </a:p>
          <a:p>
            <a:pPr lvl="1"/>
            <a:r>
              <a:rPr lang="en-US"/>
              <a:t>Owned by anthropic. </a:t>
            </a:r>
          </a:p>
          <a:p>
            <a:pPr lvl="1"/>
            <a:r>
              <a:rPr lang="en-US"/>
              <a:t>For comparison, Gpt3.5 has a 4096 token limit and GPT4 has 32768 token limit</a:t>
            </a:r>
          </a:p>
          <a:p>
            <a:pPr lvl="1"/>
            <a:endParaRPr lang="en-US"/>
          </a:p>
          <a:p>
            <a:pPr lvl="1"/>
            <a:endParaRPr lang="en-US"/>
          </a:p>
          <a:p>
            <a:endParaRPr lang="en-US"/>
          </a:p>
        </p:txBody>
      </p:sp>
    </p:spTree>
    <p:extLst>
      <p:ext uri="{BB962C8B-B14F-4D97-AF65-F5344CB8AC3E}">
        <p14:creationId xmlns:p14="http://schemas.microsoft.com/office/powerpoint/2010/main" val="118430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4880-3976-324F-CFAB-A6999D7BBC93}"/>
              </a:ext>
            </a:extLst>
          </p:cNvPr>
          <p:cNvSpPr>
            <a:spLocks noGrp="1"/>
          </p:cNvSpPr>
          <p:nvPr>
            <p:ph type="title"/>
          </p:nvPr>
        </p:nvSpPr>
        <p:spPr/>
        <p:txBody>
          <a:bodyPr/>
          <a:lstStyle/>
          <a:p>
            <a:r>
              <a:rPr lang="en-US"/>
              <a:t>What is a large language model?</a:t>
            </a:r>
          </a:p>
        </p:txBody>
      </p:sp>
      <p:sp>
        <p:nvSpPr>
          <p:cNvPr id="3" name="Content Placeholder 2">
            <a:extLst>
              <a:ext uri="{FF2B5EF4-FFF2-40B4-BE49-F238E27FC236}">
                <a16:creationId xmlns:a16="http://schemas.microsoft.com/office/drawing/2014/main" id="{A269DEF1-8CDE-AEF3-FBBE-E0DC087B315D}"/>
              </a:ext>
            </a:extLst>
          </p:cNvPr>
          <p:cNvSpPr>
            <a:spLocks noGrp="1"/>
          </p:cNvSpPr>
          <p:nvPr>
            <p:ph idx="1"/>
          </p:nvPr>
        </p:nvSpPr>
        <p:spPr>
          <a:xfrm>
            <a:off x="838200" y="1840831"/>
            <a:ext cx="4684295" cy="4336131"/>
          </a:xfrm>
        </p:spPr>
        <p:txBody>
          <a:bodyPr vert="horz" lIns="91440" tIns="45720" rIns="91440" bIns="45720" rtlCol="0" anchor="t">
            <a:normAutofit lnSpcReduction="10000"/>
          </a:bodyPr>
          <a:lstStyle/>
          <a:p>
            <a:r>
              <a:rPr lang="en-US" dirty="0"/>
              <a:t>A machine learning model trained on a massive amount of text, that can be used to generate text</a:t>
            </a:r>
            <a:endParaRPr lang="en-US" dirty="0">
              <a:cs typeface="Calibri"/>
            </a:endParaRPr>
          </a:p>
          <a:p>
            <a:r>
              <a:rPr lang="en-US" dirty="0"/>
              <a:t>They generate text word by word, until an “end token” is generated. </a:t>
            </a:r>
            <a:endParaRPr lang="en-US" dirty="0">
              <a:cs typeface="Calibri" panose="020F0502020204030204"/>
            </a:endParaRPr>
          </a:p>
          <a:p>
            <a:pPr lvl="1"/>
            <a:r>
              <a:rPr lang="en-US" dirty="0"/>
              <a:t>The model is rerun for every token</a:t>
            </a:r>
            <a:endParaRPr lang="en-US" dirty="0">
              <a:cs typeface="Calibri"/>
            </a:endParaRPr>
          </a:p>
          <a:p>
            <a:r>
              <a:rPr lang="en-US" dirty="0"/>
              <a:t>Also known as foundational models</a:t>
            </a:r>
            <a:endParaRPr lang="en-US" dirty="0">
              <a:cs typeface="Calibri"/>
            </a:endParaRPr>
          </a:p>
        </p:txBody>
      </p:sp>
      <p:pic>
        <p:nvPicPr>
          <p:cNvPr id="1026" name="Picture 2" descr="ChatGPT - Wikipedia">
            <a:extLst>
              <a:ext uri="{FF2B5EF4-FFF2-40B4-BE49-F238E27FC236}">
                <a16:creationId xmlns:a16="http://schemas.microsoft.com/office/drawing/2014/main" id="{6568D690-7B58-B672-3105-7C6129F32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6193" y="2050283"/>
            <a:ext cx="2127607" cy="2127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ng Logo, symbol, meaning, history, PNG">
            <a:extLst>
              <a:ext uri="{FF2B5EF4-FFF2-40B4-BE49-F238E27FC236}">
                <a16:creationId xmlns:a16="http://schemas.microsoft.com/office/drawing/2014/main" id="{86D6092D-2A4F-EF0B-EA1B-82B4801C20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4927" y="2200988"/>
            <a:ext cx="2648450" cy="14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9703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4880-3976-324F-CFAB-A6999D7BBC93}"/>
              </a:ext>
            </a:extLst>
          </p:cNvPr>
          <p:cNvSpPr>
            <a:spLocks noGrp="1"/>
          </p:cNvSpPr>
          <p:nvPr>
            <p:ph type="title"/>
          </p:nvPr>
        </p:nvSpPr>
        <p:spPr/>
        <p:txBody>
          <a:bodyPr/>
          <a:lstStyle/>
          <a:p>
            <a:r>
              <a:rPr lang="en-US"/>
              <a:t>Use cases</a:t>
            </a:r>
          </a:p>
        </p:txBody>
      </p:sp>
      <p:sp>
        <p:nvSpPr>
          <p:cNvPr id="3" name="Content Placeholder 2">
            <a:extLst>
              <a:ext uri="{FF2B5EF4-FFF2-40B4-BE49-F238E27FC236}">
                <a16:creationId xmlns:a16="http://schemas.microsoft.com/office/drawing/2014/main" id="{A269DEF1-8CDE-AEF3-FBBE-E0DC087B315D}"/>
              </a:ext>
            </a:extLst>
          </p:cNvPr>
          <p:cNvSpPr>
            <a:spLocks noGrp="1"/>
          </p:cNvSpPr>
          <p:nvPr>
            <p:ph idx="1"/>
          </p:nvPr>
        </p:nvSpPr>
        <p:spPr>
          <a:xfrm>
            <a:off x="838200" y="1840831"/>
            <a:ext cx="4684295" cy="4336131"/>
          </a:xfrm>
        </p:spPr>
        <p:txBody>
          <a:bodyPr/>
          <a:lstStyle/>
          <a:p>
            <a:r>
              <a:rPr lang="en-US"/>
              <a:t>Situation that requires a large amount of conditionals</a:t>
            </a:r>
          </a:p>
          <a:p>
            <a:r>
              <a:rPr lang="en-US"/>
              <a:t>QA chatbot on local data</a:t>
            </a:r>
          </a:p>
          <a:p>
            <a:r>
              <a:rPr lang="en-US"/>
              <a:t>Story/Dialogue generation</a:t>
            </a:r>
          </a:p>
          <a:p>
            <a:r>
              <a:rPr lang="en-US"/>
              <a:t>Programming help</a:t>
            </a:r>
          </a:p>
          <a:p>
            <a:r>
              <a:rPr lang="en-US"/>
              <a:t>Text summarization</a:t>
            </a:r>
          </a:p>
          <a:p>
            <a:endParaRPr lang="en-US"/>
          </a:p>
        </p:txBody>
      </p:sp>
      <p:pic>
        <p:nvPicPr>
          <p:cNvPr id="1026" name="Picture 2" descr="ChatGPT - Wikipedia">
            <a:extLst>
              <a:ext uri="{FF2B5EF4-FFF2-40B4-BE49-F238E27FC236}">
                <a16:creationId xmlns:a16="http://schemas.microsoft.com/office/drawing/2014/main" id="{6568D690-7B58-B672-3105-7C6129F32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6193" y="2050283"/>
            <a:ext cx="2127607" cy="2127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ng Logo, symbol, meaning, history, PNG">
            <a:extLst>
              <a:ext uri="{FF2B5EF4-FFF2-40B4-BE49-F238E27FC236}">
                <a16:creationId xmlns:a16="http://schemas.microsoft.com/office/drawing/2014/main" id="{86D6092D-2A4F-EF0B-EA1B-82B4801C2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063" y="2225372"/>
            <a:ext cx="2648450" cy="14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85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4880-3976-324F-CFAB-A6999D7BBC93}"/>
              </a:ext>
            </a:extLst>
          </p:cNvPr>
          <p:cNvSpPr>
            <a:spLocks noGrp="1"/>
          </p:cNvSpPr>
          <p:nvPr>
            <p:ph type="title"/>
          </p:nvPr>
        </p:nvSpPr>
        <p:spPr/>
        <p:txBody>
          <a:bodyPr/>
          <a:lstStyle/>
          <a:p>
            <a:r>
              <a:rPr lang="en-US"/>
              <a:t>Potential issues</a:t>
            </a:r>
          </a:p>
        </p:txBody>
      </p:sp>
      <p:sp>
        <p:nvSpPr>
          <p:cNvPr id="3" name="Content Placeholder 2">
            <a:extLst>
              <a:ext uri="{FF2B5EF4-FFF2-40B4-BE49-F238E27FC236}">
                <a16:creationId xmlns:a16="http://schemas.microsoft.com/office/drawing/2014/main" id="{A269DEF1-8CDE-AEF3-FBBE-E0DC087B315D}"/>
              </a:ext>
            </a:extLst>
          </p:cNvPr>
          <p:cNvSpPr>
            <a:spLocks noGrp="1"/>
          </p:cNvSpPr>
          <p:nvPr>
            <p:ph idx="1"/>
          </p:nvPr>
        </p:nvSpPr>
        <p:spPr>
          <a:xfrm>
            <a:off x="838200" y="1840831"/>
            <a:ext cx="4684295" cy="4336131"/>
          </a:xfrm>
        </p:spPr>
        <p:txBody>
          <a:bodyPr/>
          <a:lstStyle/>
          <a:p>
            <a:r>
              <a:rPr lang="en-US"/>
              <a:t>Hallucinations</a:t>
            </a:r>
          </a:p>
          <a:p>
            <a:r>
              <a:rPr lang="en-US"/>
              <a:t>Math</a:t>
            </a:r>
          </a:p>
          <a:p>
            <a:r>
              <a:rPr lang="en-US"/>
              <a:t>Expensive</a:t>
            </a:r>
          </a:p>
          <a:p>
            <a:r>
              <a:rPr lang="en-US"/>
              <a:t>Understanding vs mimicking</a:t>
            </a:r>
            <a:r>
              <a:rPr lang="en-US" sz="900"/>
              <a:t>..?</a:t>
            </a:r>
          </a:p>
          <a:p>
            <a:endParaRPr lang="en-US" sz="900"/>
          </a:p>
          <a:p>
            <a:endParaRPr lang="en-US"/>
          </a:p>
        </p:txBody>
      </p:sp>
      <p:pic>
        <p:nvPicPr>
          <p:cNvPr id="1026" name="Picture 2" descr="ChatGPT - Wikipedia">
            <a:extLst>
              <a:ext uri="{FF2B5EF4-FFF2-40B4-BE49-F238E27FC236}">
                <a16:creationId xmlns:a16="http://schemas.microsoft.com/office/drawing/2014/main" id="{6568D690-7B58-B672-3105-7C6129F32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6193" y="2050283"/>
            <a:ext cx="2127607" cy="2127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ng Logo, symbol, meaning, history, PNG">
            <a:extLst>
              <a:ext uri="{FF2B5EF4-FFF2-40B4-BE49-F238E27FC236}">
                <a16:creationId xmlns:a16="http://schemas.microsoft.com/office/drawing/2014/main" id="{86D6092D-2A4F-EF0B-EA1B-82B4801C2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063" y="2225372"/>
            <a:ext cx="2648450" cy="14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60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D2AD-B269-3804-FEB8-F125B82BD936}"/>
              </a:ext>
            </a:extLst>
          </p:cNvPr>
          <p:cNvSpPr>
            <a:spLocks noGrp="1"/>
          </p:cNvSpPr>
          <p:nvPr>
            <p:ph type="title"/>
          </p:nvPr>
        </p:nvSpPr>
        <p:spPr/>
        <p:txBody>
          <a:bodyPr/>
          <a:lstStyle/>
          <a:p>
            <a:r>
              <a:rPr lang="en-US"/>
              <a:t>Tokens</a:t>
            </a:r>
          </a:p>
        </p:txBody>
      </p:sp>
      <p:sp>
        <p:nvSpPr>
          <p:cNvPr id="3" name="Content Placeholder 2">
            <a:extLst>
              <a:ext uri="{FF2B5EF4-FFF2-40B4-BE49-F238E27FC236}">
                <a16:creationId xmlns:a16="http://schemas.microsoft.com/office/drawing/2014/main" id="{513859F1-A890-4836-D945-4F3819C5FEF8}"/>
              </a:ext>
            </a:extLst>
          </p:cNvPr>
          <p:cNvSpPr>
            <a:spLocks noGrp="1"/>
          </p:cNvSpPr>
          <p:nvPr>
            <p:ph idx="1"/>
          </p:nvPr>
        </p:nvSpPr>
        <p:spPr/>
        <p:txBody>
          <a:bodyPr/>
          <a:lstStyle/>
          <a:p>
            <a:r>
              <a:rPr lang="en-US"/>
              <a:t>The unit of data LLMs operate on. It is a piece of a much larger text</a:t>
            </a:r>
          </a:p>
          <a:p>
            <a:r>
              <a:rPr lang="en-US"/>
              <a:t>The process of splitting input into a list of tokens is called “tokenization”</a:t>
            </a:r>
          </a:p>
          <a:p>
            <a:r>
              <a:rPr lang="en-US"/>
              <a:t>A simple tokenization process would be to make every word in a sentence a token</a:t>
            </a:r>
          </a:p>
        </p:txBody>
      </p:sp>
    </p:spTree>
    <p:extLst>
      <p:ext uri="{BB962C8B-B14F-4D97-AF65-F5344CB8AC3E}">
        <p14:creationId xmlns:p14="http://schemas.microsoft.com/office/powerpoint/2010/main" val="863130402"/>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4F9C-07A9-3AD8-E467-FCE03BE0F7D7}"/>
              </a:ext>
            </a:extLst>
          </p:cNvPr>
          <p:cNvSpPr>
            <a:spLocks noGrp="1"/>
          </p:cNvSpPr>
          <p:nvPr>
            <p:ph type="title"/>
          </p:nvPr>
        </p:nvSpPr>
        <p:spPr/>
        <p:txBody>
          <a:bodyPr/>
          <a:lstStyle/>
          <a:p>
            <a:r>
              <a:rPr lang="en-US"/>
              <a:t>Tokenizer example</a:t>
            </a:r>
          </a:p>
        </p:txBody>
      </p:sp>
      <p:sp>
        <p:nvSpPr>
          <p:cNvPr id="3" name="Content Placeholder 2">
            <a:extLst>
              <a:ext uri="{FF2B5EF4-FFF2-40B4-BE49-F238E27FC236}">
                <a16:creationId xmlns:a16="http://schemas.microsoft.com/office/drawing/2014/main" id="{BF3B1094-C1BD-9E6E-625B-140AF720CCC5}"/>
              </a:ext>
            </a:extLst>
          </p:cNvPr>
          <p:cNvSpPr>
            <a:spLocks noGrp="1"/>
          </p:cNvSpPr>
          <p:nvPr>
            <p:ph idx="1"/>
          </p:nvPr>
        </p:nvSpPr>
        <p:spPr>
          <a:xfrm>
            <a:off x="838200" y="6111382"/>
            <a:ext cx="10515600" cy="553370"/>
          </a:xfrm>
        </p:spPr>
        <p:txBody>
          <a:bodyPr/>
          <a:lstStyle/>
          <a:p>
            <a:r>
              <a:rPr lang="en-US">
                <a:hlinkClick r:id="rId3"/>
              </a:rPr>
              <a:t>https://platform.openai.com/tokenizer</a:t>
            </a:r>
            <a:endParaRPr lang="en-US"/>
          </a:p>
          <a:p>
            <a:endParaRPr lang="en-US"/>
          </a:p>
        </p:txBody>
      </p:sp>
      <p:pic>
        <p:nvPicPr>
          <p:cNvPr id="5" name="Picture 4">
            <a:extLst>
              <a:ext uri="{FF2B5EF4-FFF2-40B4-BE49-F238E27FC236}">
                <a16:creationId xmlns:a16="http://schemas.microsoft.com/office/drawing/2014/main" id="{C431BAA4-B402-E0C8-20CD-6A8101342CE0}"/>
              </a:ext>
            </a:extLst>
          </p:cNvPr>
          <p:cNvPicPr>
            <a:picLocks noChangeAspect="1"/>
          </p:cNvPicPr>
          <p:nvPr/>
        </p:nvPicPr>
        <p:blipFill>
          <a:blip r:embed="rId4"/>
          <a:stretch>
            <a:fillRect/>
          </a:stretch>
        </p:blipFill>
        <p:spPr>
          <a:xfrm>
            <a:off x="838200" y="1825625"/>
            <a:ext cx="10854785" cy="4150819"/>
          </a:xfrm>
          <a:prstGeom prst="rect">
            <a:avLst/>
          </a:prstGeom>
        </p:spPr>
      </p:pic>
    </p:spTree>
    <p:extLst>
      <p:ext uri="{BB962C8B-B14F-4D97-AF65-F5344CB8AC3E}">
        <p14:creationId xmlns:p14="http://schemas.microsoft.com/office/powerpoint/2010/main" val="378260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D9EB-8F91-10F8-C16B-C3FD75E62E20}"/>
              </a:ext>
            </a:extLst>
          </p:cNvPr>
          <p:cNvSpPr>
            <a:spLocks noGrp="1"/>
          </p:cNvSpPr>
          <p:nvPr>
            <p:ph type="title"/>
          </p:nvPr>
        </p:nvSpPr>
        <p:spPr/>
        <p:txBody>
          <a:bodyPr/>
          <a:lstStyle/>
          <a:p>
            <a:r>
              <a:rPr lang="en-US"/>
              <a:t>Embedding</a:t>
            </a:r>
          </a:p>
        </p:txBody>
      </p:sp>
      <p:sp>
        <p:nvSpPr>
          <p:cNvPr id="3" name="Content Placeholder 2">
            <a:extLst>
              <a:ext uri="{FF2B5EF4-FFF2-40B4-BE49-F238E27FC236}">
                <a16:creationId xmlns:a16="http://schemas.microsoft.com/office/drawing/2014/main" id="{3620B2A3-A5CE-843E-A327-30C640CEA8F0}"/>
              </a:ext>
            </a:extLst>
          </p:cNvPr>
          <p:cNvSpPr>
            <a:spLocks noGrp="1"/>
          </p:cNvSpPr>
          <p:nvPr>
            <p:ph idx="1"/>
          </p:nvPr>
        </p:nvSpPr>
        <p:spPr/>
        <p:txBody>
          <a:bodyPr/>
          <a:lstStyle/>
          <a:p>
            <a:r>
              <a:rPr lang="en-US"/>
              <a:t>An embedding vector is a numerical representation of a token</a:t>
            </a:r>
          </a:p>
          <a:p>
            <a:r>
              <a:rPr lang="en-US"/>
              <a:t>The embedding is encoded with information such as contextual information, meaning, etc.</a:t>
            </a:r>
          </a:p>
          <a:p>
            <a:r>
              <a:rPr lang="en-US"/>
              <a:t>Tokens that occur in similar contexts will usually have similar embedding representations.</a:t>
            </a:r>
          </a:p>
          <a:p>
            <a:r>
              <a:rPr lang="en-US"/>
              <a:t>A token is converted into an embedding through a separate embedding model.</a:t>
            </a:r>
          </a:p>
          <a:p>
            <a:endParaRPr lang="en-US"/>
          </a:p>
        </p:txBody>
      </p:sp>
    </p:spTree>
    <p:extLst>
      <p:ext uri="{BB962C8B-B14F-4D97-AF65-F5344CB8AC3E}">
        <p14:creationId xmlns:p14="http://schemas.microsoft.com/office/powerpoint/2010/main" val="897364860"/>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93C85976C8C34AB1305967A8E9379D" ma:contentTypeVersion="8" ma:contentTypeDescription="Create a new document." ma:contentTypeScope="" ma:versionID="46efb96c78402f04076dcc668e2607a8">
  <xsd:schema xmlns:xsd="http://www.w3.org/2001/XMLSchema" xmlns:xs="http://www.w3.org/2001/XMLSchema" xmlns:p="http://schemas.microsoft.com/office/2006/metadata/properties" xmlns:ns1="http://schemas.microsoft.com/sharepoint/v3" xmlns:ns2="63cafeeb-be79-44fe-b0cc-9ba8f2402456" xmlns:ns3="67c9d09a-780c-4dd7-aa02-6221967a3c1d" targetNamespace="http://schemas.microsoft.com/office/2006/metadata/properties" ma:root="true" ma:fieldsID="c42aaec2bc854c83fbf303a3c27279c0" ns1:_="" ns2:_="" ns3:_="">
    <xsd:import namespace="http://schemas.microsoft.com/sharepoint/v3"/>
    <xsd:import namespace="63cafeeb-be79-44fe-b0cc-9ba8f2402456"/>
    <xsd:import namespace="67c9d09a-780c-4dd7-aa02-6221967a3c1d"/>
    <xsd:element name="properties">
      <xsd:complexType>
        <xsd:sequence>
          <xsd:element name="documentManagement">
            <xsd:complexType>
              <xsd:all>
                <xsd:element ref="ns2:MediaServiceMetadata" minOccurs="0"/>
                <xsd:element ref="ns2:MediaServiceSearchProperties" minOccurs="0"/>
                <xsd:element ref="ns2:MediaServiceObjectDetectorVersions" minOccurs="0"/>
                <xsd:element ref="ns1:_ip_UnifiedCompliancePolicyProperties" minOccurs="0"/>
                <xsd:element ref="ns1:_ip_UnifiedCompliancePolicyUIAction"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cafeeb-be79-44fe-b0cc-9ba8f24024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SearchProperties" ma:index="9" nillable="true" ma:displayName="MediaServiceSearchProperties" ma:hidden="true" ma:internalName="MediaServiceSearchProperties"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c9d09a-780c-4dd7-aa02-6221967a3c1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7c9d09a-780c-4dd7-aa02-6221967a3c1d">
      <UserInfo>
        <DisplayName>Maria Jimena Isaza (CELA)</DisplayName>
        <AccountId>482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46802A-6E2C-442C-8F4D-EF38E5A0BED4}">
  <ds:schemaRefs>
    <ds:schemaRef ds:uri="63cafeeb-be79-44fe-b0cc-9ba8f2402456"/>
    <ds:schemaRef ds:uri="67c9d09a-780c-4dd7-aa02-6221967a3c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78FA7C-859C-4D2D-8840-6B6B5205F83F}">
  <ds:schemaRefs>
    <ds:schemaRef ds:uri="67c9d09a-780c-4dd7-aa02-6221967a3c1d"/>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61B155FE-6A05-4DBC-99BA-29D07C9D349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27</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Large language models </vt:lpstr>
      <vt:lpstr>Definitions</vt:lpstr>
      <vt:lpstr>Definitions</vt:lpstr>
      <vt:lpstr>What is a large language model?</vt:lpstr>
      <vt:lpstr>Use cases</vt:lpstr>
      <vt:lpstr>Potential issues</vt:lpstr>
      <vt:lpstr>Tokens</vt:lpstr>
      <vt:lpstr>Tokenizer example</vt:lpstr>
      <vt:lpstr>Embedding</vt:lpstr>
      <vt:lpstr>Embedding</vt:lpstr>
      <vt:lpstr>Temperature</vt:lpstr>
      <vt:lpstr>PowerPoint Presentation</vt:lpstr>
      <vt:lpstr>High level overview</vt:lpstr>
      <vt:lpstr>Context size</vt:lpstr>
      <vt:lpstr>Some prominent large language models</vt:lpstr>
      <vt:lpstr>GPT</vt:lpstr>
      <vt:lpstr>LLaMA</vt:lpstr>
      <vt:lpstr>LLaMA optimizations</vt:lpstr>
      <vt:lpstr>Quick note on LoRa’s and finetuning</vt:lpstr>
      <vt:lpstr>Llama model examples</vt:lpstr>
      <vt:lpstr>Developing with LLMS</vt:lpstr>
      <vt:lpstr>Vector databases</vt:lpstr>
      <vt:lpstr>Vector databases</vt:lpstr>
      <vt:lpstr>Langchain</vt:lpstr>
      <vt:lpstr>Langchain: Chains</vt:lpstr>
      <vt:lpstr>Langchain: Agent</vt:lpstr>
      <vt:lpstr>Langchain: Tools</vt:lpstr>
      <vt:lpstr>PowerPoint Presentation</vt:lpstr>
      <vt:lpstr>Current models in the space. </vt:lpstr>
      <vt:lpstr>Interesting developments with LLM’s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dc:title>
  <dc:creator>Andrew Banks</dc:creator>
  <cp:revision>10</cp:revision>
  <dcterms:created xsi:type="dcterms:W3CDTF">2023-06-10T19:22:49Z</dcterms:created>
  <dcterms:modified xsi:type="dcterms:W3CDTF">2024-06-28T18:25:02Z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0x0101009593C85976C8C34AB1305967A8E9379D</vt:lpwstr>
  </property>
</Properties>
</file>