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6" r:id="rId5"/>
    <p:sldId id="258" r:id="rId6"/>
    <p:sldId id="265" r:id="rId7"/>
    <p:sldId id="261" r:id="rId8"/>
    <p:sldId id="262" r:id="rId9"/>
    <p:sldId id="275" r:id="rId10"/>
    <p:sldId id="274" r:id="rId11"/>
    <p:sldId id="259" r:id="rId12"/>
    <p:sldId id="273" r:id="rId13"/>
    <p:sldId id="267" r:id="rId14"/>
    <p:sldId id="269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-1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D687-261B-E94E-9B72-1F894F5B34B6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7935-237A-694B-8CC6-DFD3ABCA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8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D687-261B-E94E-9B72-1F894F5B34B6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7935-237A-694B-8CC6-DFD3ABCA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2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D687-261B-E94E-9B72-1F894F5B34B6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7935-237A-694B-8CC6-DFD3ABCA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7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D687-261B-E94E-9B72-1F894F5B34B6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7935-237A-694B-8CC6-DFD3ABCA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4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D687-261B-E94E-9B72-1F894F5B34B6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7935-237A-694B-8CC6-DFD3ABCA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D687-261B-E94E-9B72-1F894F5B34B6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7935-237A-694B-8CC6-DFD3ABCA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5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D687-261B-E94E-9B72-1F894F5B34B6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7935-237A-694B-8CC6-DFD3ABCA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1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D687-261B-E94E-9B72-1F894F5B34B6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7935-237A-694B-8CC6-DFD3ABCA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D687-261B-E94E-9B72-1F894F5B34B6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7935-237A-694B-8CC6-DFD3ABCA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D687-261B-E94E-9B72-1F894F5B34B6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7935-237A-694B-8CC6-DFD3ABCA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D687-261B-E94E-9B72-1F894F5B34B6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7935-237A-694B-8CC6-DFD3ABCA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3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BD687-261B-E94E-9B72-1F894F5B34B6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57935-237A-694B-8CC6-DFD3ABCA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7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History of Diversity - Stability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38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7334"/>
            <a:ext cx="8229600" cy="1143000"/>
          </a:xfrm>
        </p:spPr>
        <p:txBody>
          <a:bodyPr/>
          <a:lstStyle/>
          <a:p>
            <a:r>
              <a:rPr lang="en-US" dirty="0"/>
              <a:t>Diversity-stability today</a:t>
            </a:r>
          </a:p>
        </p:txBody>
      </p:sp>
    </p:spTree>
    <p:extLst>
      <p:ext uri="{BB962C8B-B14F-4D97-AF65-F5344CB8AC3E}">
        <p14:creationId xmlns:p14="http://schemas.microsoft.com/office/powerpoint/2010/main" val="207323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387" y="553673"/>
            <a:ext cx="7413159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We now recognize many different definitions of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853" y="2383689"/>
            <a:ext cx="6661320" cy="26617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Table 7.1 (</a:t>
            </a:r>
            <a:r>
              <a:rPr lang="en-US" dirty="0" err="1"/>
              <a:t>Loreau</a:t>
            </a:r>
            <a:r>
              <a:rPr lang="en-US" dirty="0"/>
              <a:t> et al 2002)</a:t>
            </a:r>
          </a:p>
          <a:p>
            <a:pPr marL="0" indent="0">
              <a:buNone/>
            </a:pPr>
            <a:r>
              <a:rPr lang="en-US" dirty="0"/>
              <a:t>Figure 1 (Ives and Carpenter 2007)</a:t>
            </a:r>
          </a:p>
          <a:p>
            <a:pPr marL="0" indent="0">
              <a:buNone/>
            </a:pPr>
            <a:r>
              <a:rPr lang="en-US" dirty="0"/>
              <a:t>Table 1 (McCann 2000)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9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Current diversity stability research: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Linking theoretical and experimental definitions of stability (challenged by equilibrium </a:t>
            </a:r>
            <a:r>
              <a:rPr lang="en-US" dirty="0" err="1"/>
              <a:t>vs</a:t>
            </a:r>
            <a:r>
              <a:rPr lang="en-US" dirty="0"/>
              <a:t> non-equilibrium viewpoints)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Identifying mechanisms of stability (weak interactions, </a:t>
            </a:r>
            <a:r>
              <a:rPr lang="en-US" dirty="0" err="1"/>
              <a:t>connectance</a:t>
            </a:r>
            <a:r>
              <a:rPr lang="en-US" dirty="0"/>
              <a:t>, insurance effect, asynchrony, </a:t>
            </a:r>
            <a:r>
              <a:rPr lang="en-US" dirty="0" err="1"/>
              <a:t>overyielding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8338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4F81BD"/>
                </a:solidFill>
              </a:rPr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100" dirty="0"/>
              <a:t>Are different types of stability related? </a:t>
            </a:r>
            <a:r>
              <a:rPr lang="en-US" sz="3500" dirty="0"/>
              <a:t>(Dimensionality of stability e.g. Donahue 2013, Ives and Carpenter 2007)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300" dirty="0"/>
              <a:t>e.g. Population variance (denominator of </a:t>
            </a:r>
            <a:r>
              <a:rPr lang="en-US" sz="2300" dirty="0" err="1"/>
              <a:t>Loreau</a:t>
            </a:r>
            <a:r>
              <a:rPr lang="en-US" sz="2300" dirty="0"/>
              <a:t> et al?) should be correlated with the eigenvalue of </a:t>
            </a:r>
            <a:r>
              <a:rPr lang="en-US" sz="2300" dirty="0" err="1"/>
              <a:t>Jacobian</a:t>
            </a:r>
            <a:r>
              <a:rPr lang="en-US" sz="2300" dirty="0"/>
              <a:t> (Ives et a. pg. 4 supplementary material) because rapid return toward equilibrium in deterministic systems lowers the variance of the corresponding stochastic systems. That is, environmental perturbations are more rapidly damped (Ives 1995 </a:t>
            </a:r>
            <a:r>
              <a:rPr lang="en-US" sz="2300" dirty="0" err="1"/>
              <a:t>Ecol</a:t>
            </a:r>
            <a:r>
              <a:rPr lang="en-US" sz="2300" dirty="0"/>
              <a:t> Mono, </a:t>
            </a:r>
            <a:r>
              <a:rPr lang="en-US" sz="2300" dirty="0" err="1"/>
              <a:t>Ripa</a:t>
            </a:r>
            <a:r>
              <a:rPr lang="en-US" sz="2300" dirty="0"/>
              <a:t> &amp; Ives </a:t>
            </a:r>
            <a:r>
              <a:rPr lang="en-US" sz="2300" dirty="0" err="1"/>
              <a:t>Theor</a:t>
            </a:r>
            <a:r>
              <a:rPr lang="en-US" sz="2300" dirty="0"/>
              <a:t> </a:t>
            </a:r>
            <a:r>
              <a:rPr lang="en-US" sz="2300" dirty="0" err="1"/>
              <a:t>Popn</a:t>
            </a:r>
            <a:r>
              <a:rPr lang="en-US" sz="2300" dirty="0"/>
              <a:t> </a:t>
            </a:r>
            <a:r>
              <a:rPr lang="en-US" sz="2300" dirty="0" err="1"/>
              <a:t>Ecol</a:t>
            </a:r>
            <a:r>
              <a:rPr lang="en-US" sz="2300" dirty="0"/>
              <a:t>, 2003).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e.g. No expected relationship between eigenvalue of </a:t>
            </a:r>
            <a:r>
              <a:rPr lang="en-US" sz="2300" dirty="0" err="1"/>
              <a:t>Jacobian</a:t>
            </a:r>
            <a:r>
              <a:rPr lang="en-US" sz="2300" dirty="0"/>
              <a:t> and community CV.</a:t>
            </a:r>
          </a:p>
          <a:p>
            <a:pPr marL="514350" indent="-514350">
              <a:buFont typeface="Arial"/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65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01" y="640270"/>
            <a:ext cx="8552099" cy="1143000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4F81BD"/>
                </a:solidFill>
              </a:rPr>
              <a:t>Question 2: </a:t>
            </a:r>
            <a:br>
              <a:rPr lang="en-US" sz="4900" dirty="0">
                <a:solidFill>
                  <a:srgbClr val="4F81BD"/>
                </a:solidFill>
              </a:rPr>
            </a:br>
            <a:r>
              <a:rPr lang="en-US" dirty="0"/>
              <a:t>Exploring weak interaction mechanisms </a:t>
            </a:r>
            <a:r>
              <a:rPr lang="en-US" sz="3600" dirty="0"/>
              <a:t>(McCann review, Ives &amp; Carpenter 2007)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242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Mean interaction strength declines as species richness increases, and increases stability.</a:t>
            </a:r>
          </a:p>
          <a:p>
            <a:pPr marL="514350" indent="-514350">
              <a:buAutoNum type="alphaLcParenR"/>
            </a:pPr>
            <a:r>
              <a:rPr lang="en-US" dirty="0"/>
              <a:t>Interaction strength declines as variation of interaction strength increases (</a:t>
            </a:r>
            <a:r>
              <a:rPr lang="en-US" dirty="0" err="1"/>
              <a:t>Berlow</a:t>
            </a:r>
            <a:r>
              <a:rPr lang="en-US" dirty="0"/>
              <a:t> et al).</a:t>
            </a:r>
          </a:p>
          <a:p>
            <a:pPr marL="514350" indent="-514350">
              <a:buAutoNum type="alphaLcParenR"/>
            </a:pPr>
            <a:r>
              <a:rPr lang="en-US" dirty="0"/>
              <a:t>Variation of interaction strength causes increase in stability.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60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mean </a:t>
            </a:r>
            <a:r>
              <a:rPr lang="en-US" dirty="0" err="1"/>
              <a:t>intx</a:t>
            </a:r>
            <a:r>
              <a:rPr lang="en-US" dirty="0"/>
              <a:t> strength increases, stability increases. </a:t>
            </a:r>
          </a:p>
          <a:p>
            <a:pPr marL="0" indent="0">
              <a:buNone/>
            </a:pPr>
            <a:r>
              <a:rPr lang="en-US" dirty="0"/>
              <a:t>Test 1: Look at tank data for support</a:t>
            </a:r>
          </a:p>
          <a:p>
            <a:pPr marL="0" indent="0">
              <a:buNone/>
            </a:pPr>
            <a:r>
              <a:rPr lang="en-US" dirty="0"/>
              <a:t>Test 2: Generate synthetic data and see if you still get support. </a:t>
            </a:r>
          </a:p>
          <a:p>
            <a:pPr marL="0" indent="0">
              <a:buNone/>
            </a:pPr>
            <a:r>
              <a:rPr lang="en-US" dirty="0"/>
              <a:t>If they don’t match, can we determine the difference between simulated data and real data, can we identify what is different, we can build this into our model </a:t>
            </a:r>
            <a:r>
              <a:rPr lang="en-US"/>
              <a:t>and simulated data </a:t>
            </a:r>
            <a:r>
              <a:rPr lang="en-US" dirty="0"/>
              <a:t>set, and </a:t>
            </a:r>
            <a:r>
              <a:rPr lang="en-US"/>
              <a:t>test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8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029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Early discussions of ‘stability’ (1950s)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029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Elton (1958) noted human-simplified ecosystems are less stable.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73" y="2560825"/>
            <a:ext cx="5566795" cy="2045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651" y="5187830"/>
            <a:ext cx="82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pest outbreaks, larger population cycles, more invasions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9489" y="5698525"/>
            <a:ext cx="5795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1F497D"/>
                </a:solidFill>
              </a:rPr>
              <a:t>Complexity begets stability</a:t>
            </a:r>
          </a:p>
        </p:txBody>
      </p:sp>
    </p:spTree>
    <p:extLst>
      <p:ext uri="{BB962C8B-B14F-4D97-AF65-F5344CB8AC3E}">
        <p14:creationId xmlns:p14="http://schemas.microsoft.com/office/powerpoint/2010/main" val="172107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029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Early discussions of ‘stability’ (1950s)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3399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MacArthur (1955) argued more energy pathways to consumers is less likely to fail.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44" y="2389790"/>
            <a:ext cx="5695859" cy="377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6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work concluded: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10930"/>
            <a:ext cx="8229600" cy="1547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1F497D"/>
                </a:solidFill>
              </a:rPr>
              <a:t>Complexity (diversity) begets stability.</a:t>
            </a:r>
          </a:p>
        </p:txBody>
      </p:sp>
    </p:spTree>
    <p:extLst>
      <p:ext uri="{BB962C8B-B14F-4D97-AF65-F5344CB8AC3E}">
        <p14:creationId xmlns:p14="http://schemas.microsoft.com/office/powerpoint/2010/main" val="225957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Theoretical discussions of stability (1970s and 1980s)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05" y="1986349"/>
            <a:ext cx="4566933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Assembling Jacobian matrices randomly (May 1974, Gardner &amp; Ashby 1975 …) &amp; measured </a:t>
            </a:r>
            <a:r>
              <a:rPr lang="en-US" i="1" dirty="0"/>
              <a:t>stability</a:t>
            </a:r>
            <a:r>
              <a:rPr lang="en-US" dirty="0"/>
              <a:t>, or  persistence of species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018" y="1934967"/>
            <a:ext cx="3523947" cy="423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7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Theoretical discussions of stability (1970s and 1980s)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79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Concluded that communities with more species, more </a:t>
            </a:r>
            <a:r>
              <a:rPr lang="en-US" dirty="0" err="1"/>
              <a:t>connectance</a:t>
            </a:r>
            <a:r>
              <a:rPr lang="en-US" dirty="0"/>
              <a:t>, and higher interaction strength tended to be </a:t>
            </a:r>
            <a:r>
              <a:rPr lang="en-US" b="1" dirty="0"/>
              <a:t>less stable </a:t>
            </a:r>
            <a:r>
              <a:rPr lang="en-US" dirty="0"/>
              <a:t>(all species did not persist).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200" i="1" dirty="0">
                <a:solidFill>
                  <a:schemeClr val="tx2"/>
                </a:solidFill>
              </a:rPr>
              <a:t>Complexity begets instability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1109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theoretical work (1980s)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realistic theoretical (</a:t>
            </a:r>
            <a:r>
              <a:rPr lang="en-US" dirty="0" err="1"/>
              <a:t>Jacobian</a:t>
            </a:r>
            <a:r>
              <a:rPr lang="en-US" dirty="0"/>
              <a:t>) food webs (e.g. </a:t>
            </a:r>
            <a:r>
              <a:rPr lang="en-US" dirty="0" err="1"/>
              <a:t>Pimm</a:t>
            </a:r>
            <a:r>
              <a:rPr lang="en-US" dirty="0"/>
              <a:t> 1984) were built.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1F497D"/>
                </a:solidFill>
              </a:rPr>
              <a:t>Complexity usually begets instability, but there are exceptions </a:t>
            </a:r>
            <a:r>
              <a:rPr lang="en-US" dirty="0"/>
              <a:t>depending on how you build food webs …..</a:t>
            </a:r>
          </a:p>
        </p:txBody>
      </p:sp>
    </p:spTree>
    <p:extLst>
      <p:ext uri="{BB962C8B-B14F-4D97-AF65-F5344CB8AC3E}">
        <p14:creationId xmlns:p14="http://schemas.microsoft.com/office/powerpoint/2010/main" val="159458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Field and experimental work </a:t>
            </a:r>
            <a:br>
              <a:rPr lang="en-US" dirty="0"/>
            </a:br>
            <a:r>
              <a:rPr lang="en-US" dirty="0"/>
              <a:t>(1995-today)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72" y="1880221"/>
            <a:ext cx="870742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Reviewed in </a:t>
            </a:r>
            <a:r>
              <a:rPr lang="en-US" dirty="0" err="1"/>
              <a:t>Loreau</a:t>
            </a:r>
            <a:r>
              <a:rPr lang="en-US" dirty="0"/>
              <a:t> et al. 2002, Ives and Carpenter 2007)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Diversity begets stability (CV of aggregate properties).</a:t>
            </a:r>
          </a:p>
        </p:txBody>
      </p:sp>
    </p:spTree>
    <p:extLst>
      <p:ext uri="{BB962C8B-B14F-4D97-AF65-F5344CB8AC3E}">
        <p14:creationId xmlns:p14="http://schemas.microsoft.com/office/powerpoint/2010/main" val="225729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46" t="13004" b="17258"/>
          <a:stretch/>
        </p:blipFill>
        <p:spPr>
          <a:xfrm>
            <a:off x="317517" y="173788"/>
            <a:ext cx="4874429" cy="23558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529664"/>
            <a:ext cx="6858000" cy="212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45" y="4607342"/>
            <a:ext cx="4623876" cy="22506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95377" y="552726"/>
            <a:ext cx="1740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Tilman</a:t>
            </a:r>
            <a:r>
              <a:rPr lang="en-US" dirty="0"/>
              <a:t> et al. </a:t>
            </a:r>
          </a:p>
          <a:p>
            <a:r>
              <a:rPr lang="en-US" dirty="0"/>
              <a:t>Grassland plots.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80621" y="4727757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Naeem</a:t>
            </a:r>
            <a:r>
              <a:rPr lang="en-US" dirty="0"/>
              <a:t> et al. </a:t>
            </a:r>
          </a:p>
          <a:p>
            <a:r>
              <a:rPr lang="en-US" dirty="0" err="1"/>
              <a:t>Ecotron</a:t>
            </a:r>
            <a:r>
              <a:rPr lang="en-US" dirty="0"/>
              <a:t>/growth chambers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40772" y="5739544"/>
            <a:ext cx="2977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Morin, </a:t>
            </a:r>
            <a:r>
              <a:rPr lang="en-US" dirty="0" err="1"/>
              <a:t>Naeem</a:t>
            </a:r>
            <a:r>
              <a:rPr lang="en-US" dirty="0"/>
              <a:t>, </a:t>
            </a:r>
            <a:r>
              <a:rPr lang="en-US" dirty="0" err="1"/>
              <a:t>Petchey</a:t>
            </a:r>
            <a:r>
              <a:rPr lang="en-US" dirty="0"/>
              <a:t>, et al.</a:t>
            </a:r>
          </a:p>
          <a:p>
            <a:r>
              <a:rPr lang="en-US" dirty="0" err="1"/>
              <a:t>Protists</a:t>
            </a:r>
            <a:r>
              <a:rPr lang="en-US" dirty="0"/>
              <a:t> in bottles.</a:t>
            </a:r>
          </a:p>
        </p:txBody>
      </p:sp>
      <p:sp>
        <p:nvSpPr>
          <p:cNvPr id="10" name="Left Arrow 9"/>
          <p:cNvSpPr/>
          <p:nvPr/>
        </p:nvSpPr>
        <p:spPr>
          <a:xfrm>
            <a:off x="5295377" y="1199057"/>
            <a:ext cx="1014009" cy="26628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5028067" y="6385875"/>
            <a:ext cx="1014009" cy="26628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5400000">
            <a:off x="5627072" y="4947262"/>
            <a:ext cx="440818" cy="26628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8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541</Words>
  <Application>Microsoft Office PowerPoint</Application>
  <PresentationFormat>On-screen Show (4:3)</PresentationFormat>
  <Paragraphs>62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History of Diversity - Stability</vt:lpstr>
      <vt:lpstr>Early discussions of ‘stability’ (1950s) </vt:lpstr>
      <vt:lpstr>Early discussions of ‘stability’ (1950s) </vt:lpstr>
      <vt:lpstr>Early work concluded:</vt:lpstr>
      <vt:lpstr>Theoretical discussions of stability (1970s and 1980s)</vt:lpstr>
      <vt:lpstr>Theoretical discussions of stability (1970s and 1980s)</vt:lpstr>
      <vt:lpstr>Further theoretical work (1980s)</vt:lpstr>
      <vt:lpstr>Field and experimental work  (1995-today)</vt:lpstr>
      <vt:lpstr>PowerPoint Presentation</vt:lpstr>
      <vt:lpstr>Diversity-stability today</vt:lpstr>
      <vt:lpstr>We now recognize many different definitions of stability</vt:lpstr>
      <vt:lpstr>Current diversity stability research: </vt:lpstr>
      <vt:lpstr>Question 1</vt:lpstr>
      <vt:lpstr>Question 2:  Exploring weak interaction mechanisms (McCann review, Ives &amp; Carpenter 2007)</vt:lpstr>
      <vt:lpstr>Hypothesis</vt:lpstr>
    </vt:vector>
  </TitlesOfParts>
  <Company>Ohio Wesleyan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Diversity and Stability</dc:title>
  <dc:creator>Amy Downing</dc:creator>
  <cp:lastModifiedBy>Amy Downing</cp:lastModifiedBy>
  <cp:revision>46</cp:revision>
  <dcterms:created xsi:type="dcterms:W3CDTF">2016-05-17T19:03:08Z</dcterms:created>
  <dcterms:modified xsi:type="dcterms:W3CDTF">2016-05-26T18:45:49Z</dcterms:modified>
</cp:coreProperties>
</file>