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sldIdLst>
    <p:sldId id="256" r:id="rId2"/>
    <p:sldId id="392" r:id="rId3"/>
    <p:sldId id="378" r:id="rId4"/>
    <p:sldId id="393" r:id="rId5"/>
    <p:sldId id="394" r:id="rId6"/>
    <p:sldId id="395" r:id="rId7"/>
    <p:sldId id="396" r:id="rId8"/>
    <p:sldId id="398" r:id="rId9"/>
    <p:sldId id="384" r:id="rId10"/>
    <p:sldId id="397" r:id="rId11"/>
    <p:sldId id="399" r:id="rId12"/>
    <p:sldId id="400" r:id="rId13"/>
    <p:sldId id="401" r:id="rId14"/>
    <p:sldId id="402" r:id="rId15"/>
    <p:sldId id="388" r:id="rId1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1pPr>
    <a:lvl2pPr marL="4572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2pPr>
    <a:lvl3pPr marL="9144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3pPr>
    <a:lvl4pPr marL="13716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4pPr>
    <a:lvl5pPr marL="18288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5pPr>
    <a:lvl6pPr marL="2286000" algn="l" defTabSz="914400" rtl="0" eaLnBrk="1" latinLnBrk="0" hangingPunct="1">
      <a:defRPr sz="2400" kern="1200">
        <a:solidFill>
          <a:schemeClr val="tx1"/>
        </a:solidFill>
        <a:latin typeface="Lucida Grande" pitchFamily="84" charset="0"/>
        <a:ea typeface="ヒラギノ角ゴ Pro W3" pitchFamily="84" charset="-128"/>
        <a:cs typeface="+mn-cs"/>
      </a:defRPr>
    </a:lvl6pPr>
    <a:lvl7pPr marL="2743200" algn="l" defTabSz="914400" rtl="0" eaLnBrk="1" latinLnBrk="0" hangingPunct="1">
      <a:defRPr sz="2400" kern="1200">
        <a:solidFill>
          <a:schemeClr val="tx1"/>
        </a:solidFill>
        <a:latin typeface="Lucida Grande" pitchFamily="84" charset="0"/>
        <a:ea typeface="ヒラギノ角ゴ Pro W3" pitchFamily="84" charset="-128"/>
        <a:cs typeface="+mn-cs"/>
      </a:defRPr>
    </a:lvl7pPr>
    <a:lvl8pPr marL="3200400" algn="l" defTabSz="914400" rtl="0" eaLnBrk="1" latinLnBrk="0" hangingPunct="1">
      <a:defRPr sz="2400" kern="1200">
        <a:solidFill>
          <a:schemeClr val="tx1"/>
        </a:solidFill>
        <a:latin typeface="Lucida Grande" pitchFamily="84" charset="0"/>
        <a:ea typeface="ヒラギノ角ゴ Pro W3" pitchFamily="84" charset="-128"/>
        <a:cs typeface="+mn-cs"/>
      </a:defRPr>
    </a:lvl8pPr>
    <a:lvl9pPr marL="3657600" algn="l" defTabSz="914400" rtl="0" eaLnBrk="1" latinLnBrk="0" hangingPunct="1">
      <a:defRPr sz="2400" kern="1200">
        <a:solidFill>
          <a:schemeClr val="tx1"/>
        </a:solidFill>
        <a:latin typeface="Lucida Grande" pitchFamily="84" charset="0"/>
        <a:ea typeface="ヒラギノ角ゴ Pro W3" pitchFamily="8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59" autoAdjust="0"/>
    <p:restoredTop sz="94110" autoAdjust="0"/>
  </p:normalViewPr>
  <p:slideViewPr>
    <p:cSldViewPr>
      <p:cViewPr varScale="1">
        <p:scale>
          <a:sx n="109" d="100"/>
          <a:sy n="109" d="100"/>
        </p:scale>
        <p:origin x="-498" y="-4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yong" userId="6f33599394c712c3" providerId="LiveId" clId="{ADA038CD-7036-450C-978A-3029FD51EE3E}"/>
    <pc:docChg chg="custSel addSld modSld">
      <pc:chgData name="c yong" userId="6f33599394c712c3" providerId="LiveId" clId="{ADA038CD-7036-450C-978A-3029FD51EE3E}" dt="2018-01-09T00:57:27.201" v="182" actId="20577"/>
      <pc:docMkLst>
        <pc:docMk/>
      </pc:docMkLst>
      <pc:sldChg chg="modSp">
        <pc:chgData name="c yong" userId="6f33599394c712c3" providerId="LiveId" clId="{ADA038CD-7036-450C-978A-3029FD51EE3E}" dt="2018-01-09T00:57:27.201" v="182" actId="20577"/>
        <pc:sldMkLst>
          <pc:docMk/>
          <pc:sldMk cId="2387748874" sldId="393"/>
        </pc:sldMkLst>
        <pc:spChg chg="mod">
          <ac:chgData name="c yong" userId="6f33599394c712c3" providerId="LiveId" clId="{ADA038CD-7036-450C-978A-3029FD51EE3E}" dt="2018-01-09T00:57:27.201" v="182" actId="20577"/>
          <ac:spMkLst>
            <pc:docMk/>
            <pc:sldMk cId="2387748874" sldId="393"/>
            <ac:spMk id="6" creationId="{00000000-0000-0000-0000-000000000000}"/>
          </ac:spMkLst>
        </pc:spChg>
      </pc:sldChg>
      <pc:sldChg chg="addSp modSp">
        <pc:chgData name="c yong" userId="6f33599394c712c3" providerId="LiveId" clId="{ADA038CD-7036-450C-978A-3029FD51EE3E}" dt="2018-01-08T21:36:17.772" v="166" actId="1076"/>
        <pc:sldMkLst>
          <pc:docMk/>
          <pc:sldMk cId="3034731618" sldId="399"/>
        </pc:sldMkLst>
        <pc:spChg chg="mod">
          <ac:chgData name="c yong" userId="6f33599394c712c3" providerId="LiveId" clId="{ADA038CD-7036-450C-978A-3029FD51EE3E}" dt="2018-01-08T21:36:07.138" v="164" actId="20577"/>
          <ac:spMkLst>
            <pc:docMk/>
            <pc:sldMk cId="3034731618" sldId="399"/>
            <ac:spMk id="6" creationId="{00000000-0000-0000-0000-000000000000}"/>
          </ac:spMkLst>
        </pc:spChg>
        <pc:spChg chg="add mod">
          <ac:chgData name="c yong" userId="6f33599394c712c3" providerId="LiveId" clId="{ADA038CD-7036-450C-978A-3029FD51EE3E}" dt="2018-01-08T21:36:17.772" v="166" actId="1076"/>
          <ac:spMkLst>
            <pc:docMk/>
            <pc:sldMk cId="3034731618" sldId="399"/>
            <ac:spMk id="7" creationId="{F6C0BE2F-36E1-4179-96C8-6C4D989E1EE1}"/>
          </ac:spMkLst>
        </pc:spChg>
        <pc:picChg chg="add mod">
          <ac:chgData name="c yong" userId="6f33599394c712c3" providerId="LiveId" clId="{ADA038CD-7036-450C-978A-3029FD51EE3E}" dt="2018-01-08T21:36:15.508" v="165" actId="1076"/>
          <ac:picMkLst>
            <pc:docMk/>
            <pc:sldMk cId="3034731618" sldId="399"/>
            <ac:picMk id="3" creationId="{43F63D1B-2630-4DE1-AFDF-6137A5D0EFC3}"/>
          </ac:picMkLst>
        </pc:picChg>
      </pc:sldChg>
      <pc:sldChg chg="addSp delSp modSp add">
        <pc:chgData name="c yong" userId="6f33599394c712c3" providerId="LiveId" clId="{ADA038CD-7036-450C-978A-3029FD51EE3E}" dt="2018-01-08T21:38:21.885" v="173" actId="1076"/>
        <pc:sldMkLst>
          <pc:docMk/>
          <pc:sldMk cId="1695727873" sldId="400"/>
        </pc:sldMkLst>
        <pc:spChg chg="del">
          <ac:chgData name="c yong" userId="6f33599394c712c3" providerId="LiveId" clId="{ADA038CD-7036-450C-978A-3029FD51EE3E}" dt="2018-01-08T21:33:23.165" v="101" actId="478"/>
          <ac:spMkLst>
            <pc:docMk/>
            <pc:sldMk cId="1695727873" sldId="400"/>
            <ac:spMk id="2" creationId="{47F482B8-6061-4BA0-96DB-59A3DD6B4A13}"/>
          </ac:spMkLst>
        </pc:spChg>
        <pc:spChg chg="del">
          <ac:chgData name="c yong" userId="6f33599394c712c3" providerId="LiveId" clId="{ADA038CD-7036-450C-978A-3029FD51EE3E}" dt="2018-01-08T21:33:24.628" v="102" actId="478"/>
          <ac:spMkLst>
            <pc:docMk/>
            <pc:sldMk cId="1695727873" sldId="400"/>
            <ac:spMk id="3" creationId="{0F67E9CE-4490-4443-B741-942E2AB32E89}"/>
          </ac:spMkLst>
        </pc:spChg>
        <pc:picChg chg="add mod">
          <ac:chgData name="c yong" userId="6f33599394c712c3" providerId="LiveId" clId="{ADA038CD-7036-450C-978A-3029FD51EE3E}" dt="2018-01-08T21:37:28.916" v="170" actId="1076"/>
          <ac:picMkLst>
            <pc:docMk/>
            <pc:sldMk cId="1695727873" sldId="400"/>
            <ac:picMk id="6" creationId="{38FD213E-E1C7-4A3E-A70F-47D57BDD2261}"/>
          </ac:picMkLst>
        </pc:picChg>
        <pc:picChg chg="add mod">
          <ac:chgData name="c yong" userId="6f33599394c712c3" providerId="LiveId" clId="{ADA038CD-7036-450C-978A-3029FD51EE3E}" dt="2018-01-08T21:38:21.885" v="173" actId="1076"/>
          <ac:picMkLst>
            <pc:docMk/>
            <pc:sldMk cId="1695727873" sldId="400"/>
            <ac:picMk id="8" creationId="{09BA3916-D06F-4148-B78D-D26EF5BF0C61}"/>
          </ac:picMkLst>
        </pc:picChg>
      </pc:sldChg>
      <pc:sldChg chg="addSp delSp modSp add">
        <pc:chgData name="c yong" userId="6f33599394c712c3" providerId="LiveId" clId="{ADA038CD-7036-450C-978A-3029FD51EE3E}" dt="2018-01-08T22:57:05.480" v="181" actId="478"/>
        <pc:sldMkLst>
          <pc:docMk/>
          <pc:sldMk cId="3387222650" sldId="401"/>
        </pc:sldMkLst>
        <pc:spChg chg="del">
          <ac:chgData name="c yong" userId="6f33599394c712c3" providerId="LiveId" clId="{ADA038CD-7036-450C-978A-3029FD51EE3E}" dt="2018-01-08T21:38:56.172" v="175" actId="478"/>
          <ac:spMkLst>
            <pc:docMk/>
            <pc:sldMk cId="3387222650" sldId="401"/>
            <ac:spMk id="2" creationId="{49C94B2F-56AD-41D4-A41C-28A012BFDC13}"/>
          </ac:spMkLst>
        </pc:spChg>
        <pc:spChg chg="del">
          <ac:chgData name="c yong" userId="6f33599394c712c3" providerId="LiveId" clId="{ADA038CD-7036-450C-978A-3029FD51EE3E}" dt="2018-01-08T21:38:58.260" v="176" actId="478"/>
          <ac:spMkLst>
            <pc:docMk/>
            <pc:sldMk cId="3387222650" sldId="401"/>
            <ac:spMk id="3" creationId="{663632EE-D315-4F0F-9402-206FA4AACE11}"/>
          </ac:spMkLst>
        </pc:spChg>
        <pc:picChg chg="add del mod">
          <ac:chgData name="c yong" userId="6f33599394c712c3" providerId="LiveId" clId="{ADA038CD-7036-450C-978A-3029FD51EE3E}" dt="2018-01-08T22:57:05.480" v="181" actId="478"/>
          <ac:picMkLst>
            <pc:docMk/>
            <pc:sldMk cId="3387222650" sldId="401"/>
            <ac:picMk id="6" creationId="{2AF0FD5B-FCB0-436D-A250-EB4EE0D3CCBC}"/>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32076C3E-7005-496A-BDAD-0CA307E2C300}" type="slidenum">
              <a:rPr lang="en-US" altLang="en-US"/>
              <a:pPr>
                <a:defRPr/>
              </a:pPr>
              <a:t>‹#›</a:t>
            </a:fld>
            <a:endParaRPr lang="en-US" altLang="en-US"/>
          </a:p>
        </p:txBody>
      </p:sp>
    </p:spTree>
    <p:extLst>
      <p:ext uri="{BB962C8B-B14F-4D97-AF65-F5344CB8AC3E}">
        <p14:creationId xmlns:p14="http://schemas.microsoft.com/office/powerpoint/2010/main" val="32374583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mn-cs"/>
      </a:defRPr>
    </a:lvl1pPr>
    <a:lvl2pPr marL="4572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mn-cs"/>
      </a:defRPr>
    </a:lvl2pPr>
    <a:lvl3pPr marL="9144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mn-cs"/>
      </a:defRPr>
    </a:lvl3pPr>
    <a:lvl4pPr marL="13716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mn-cs"/>
      </a:defRPr>
    </a:lvl4pPr>
    <a:lvl5pPr marL="1828800" algn="l" rtl="0" eaLnBrk="0" fontAlgn="base" hangingPunct="0">
      <a:spcBef>
        <a:spcPct val="30000"/>
      </a:spcBef>
      <a:spcAft>
        <a:spcPct val="0"/>
      </a:spcAft>
      <a:defRPr sz="1200" kern="1200">
        <a:solidFill>
          <a:schemeClr val="tx1"/>
        </a:solidFill>
        <a:latin typeface="Lucida Grande" pitchFamily="84" charset="0"/>
        <a:ea typeface="ヒラギノ角ゴ Pro W3" pitchFamily="8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Lucida Grande" pitchFamily="84" charset="0"/>
                <a:ea typeface="ヒラギノ角ゴ Pro W3" pitchFamily="84" charset="-128"/>
              </a:defRPr>
            </a:lvl1pPr>
            <a:lvl2pPr marL="742950" indent="-285750">
              <a:defRPr sz="2400">
                <a:solidFill>
                  <a:schemeClr val="tx1"/>
                </a:solidFill>
                <a:latin typeface="Lucida Grande" pitchFamily="84" charset="0"/>
                <a:ea typeface="ヒラギノ角ゴ Pro W3" pitchFamily="84" charset="-128"/>
              </a:defRPr>
            </a:lvl2pPr>
            <a:lvl3pPr marL="1143000" indent="-228600">
              <a:defRPr sz="2400">
                <a:solidFill>
                  <a:schemeClr val="tx1"/>
                </a:solidFill>
                <a:latin typeface="Lucida Grande" pitchFamily="84" charset="0"/>
                <a:ea typeface="ヒラギノ角ゴ Pro W3" pitchFamily="84" charset="-128"/>
              </a:defRPr>
            </a:lvl3pPr>
            <a:lvl4pPr marL="1600200" indent="-228600">
              <a:defRPr sz="2400">
                <a:solidFill>
                  <a:schemeClr val="tx1"/>
                </a:solidFill>
                <a:latin typeface="Lucida Grande" pitchFamily="84" charset="0"/>
                <a:ea typeface="ヒラギノ角ゴ Pro W3" pitchFamily="84" charset="-128"/>
              </a:defRPr>
            </a:lvl4pPr>
            <a:lvl5pPr marL="2057400" indent="-228600">
              <a:defRPr sz="2400">
                <a:solidFill>
                  <a:schemeClr val="tx1"/>
                </a:solidFill>
                <a:latin typeface="Lucida Grande" pitchFamily="84" charset="0"/>
                <a:ea typeface="ヒラギノ角ゴ Pro W3" pitchFamily="84" charset="-128"/>
              </a:defRPr>
            </a:lvl5pPr>
            <a:lvl6pPr marL="2514600" indent="-228600" eaLnBrk="0" fontAlgn="base" hangingPunct="0">
              <a:spcBef>
                <a:spcPct val="0"/>
              </a:spcBef>
              <a:spcAft>
                <a:spcPct val="0"/>
              </a:spcAft>
              <a:defRPr sz="2400">
                <a:solidFill>
                  <a:schemeClr val="tx1"/>
                </a:solidFill>
                <a:latin typeface="Lucida Grande" pitchFamily="84" charset="0"/>
                <a:ea typeface="ヒラギノ角ゴ Pro W3" pitchFamily="84" charset="-128"/>
              </a:defRPr>
            </a:lvl6pPr>
            <a:lvl7pPr marL="2971800" indent="-228600" eaLnBrk="0" fontAlgn="base" hangingPunct="0">
              <a:spcBef>
                <a:spcPct val="0"/>
              </a:spcBef>
              <a:spcAft>
                <a:spcPct val="0"/>
              </a:spcAft>
              <a:defRPr sz="2400">
                <a:solidFill>
                  <a:schemeClr val="tx1"/>
                </a:solidFill>
                <a:latin typeface="Lucida Grande" pitchFamily="84" charset="0"/>
                <a:ea typeface="ヒラギノ角ゴ Pro W3" pitchFamily="84" charset="-128"/>
              </a:defRPr>
            </a:lvl7pPr>
            <a:lvl8pPr marL="3429000" indent="-228600" eaLnBrk="0" fontAlgn="base" hangingPunct="0">
              <a:spcBef>
                <a:spcPct val="0"/>
              </a:spcBef>
              <a:spcAft>
                <a:spcPct val="0"/>
              </a:spcAft>
              <a:defRPr sz="2400">
                <a:solidFill>
                  <a:schemeClr val="tx1"/>
                </a:solidFill>
                <a:latin typeface="Lucida Grande" pitchFamily="84" charset="0"/>
                <a:ea typeface="ヒラギノ角ゴ Pro W3" pitchFamily="84" charset="-128"/>
              </a:defRPr>
            </a:lvl8pPr>
            <a:lvl9pPr marL="3886200" indent="-228600" eaLnBrk="0" fontAlgn="base" hangingPunct="0">
              <a:spcBef>
                <a:spcPct val="0"/>
              </a:spcBef>
              <a:spcAft>
                <a:spcPct val="0"/>
              </a:spcAft>
              <a:defRPr sz="2400">
                <a:solidFill>
                  <a:schemeClr val="tx1"/>
                </a:solidFill>
                <a:latin typeface="Lucida Grande" pitchFamily="84" charset="0"/>
                <a:ea typeface="ヒラギノ角ゴ Pro W3" pitchFamily="84" charset="-128"/>
              </a:defRPr>
            </a:lvl9pPr>
          </a:lstStyle>
          <a:p>
            <a:fld id="{5614CF1C-0CFC-4BEE-8A0F-5662F74A0252}" type="slidenum">
              <a:rPr lang="en-US" altLang="en-US" sz="1200" smtClean="0"/>
              <a:pPr/>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41307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C766DC-D43A-40AB-9A5B-8CAC0F38E60D}" type="slidenum">
              <a:rPr lang="en-US" altLang="en-US"/>
              <a:pPr>
                <a:defRPr/>
              </a:pPr>
              <a:t>‹#›</a:t>
            </a:fld>
            <a:endParaRPr lang="en-US" altLang="en-US"/>
          </a:p>
        </p:txBody>
      </p:sp>
    </p:spTree>
    <p:extLst>
      <p:ext uri="{BB962C8B-B14F-4D97-AF65-F5344CB8AC3E}">
        <p14:creationId xmlns:p14="http://schemas.microsoft.com/office/powerpoint/2010/main" val="76667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EDDE29-EAA0-45F3-8750-E296BB3FD1D2}" type="slidenum">
              <a:rPr lang="en-US" altLang="en-US"/>
              <a:pPr>
                <a:defRPr/>
              </a:pPr>
              <a:t>‹#›</a:t>
            </a:fld>
            <a:endParaRPr lang="en-US" altLang="en-US"/>
          </a:p>
        </p:txBody>
      </p:sp>
    </p:spTree>
    <p:extLst>
      <p:ext uri="{BB962C8B-B14F-4D97-AF65-F5344CB8AC3E}">
        <p14:creationId xmlns:p14="http://schemas.microsoft.com/office/powerpoint/2010/main" val="335182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447800"/>
            <a:ext cx="1943100" cy="4648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1447800"/>
            <a:ext cx="5676900" cy="464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F9082F6-F258-433E-9CDD-4DD4B9B9B88F}" type="slidenum">
              <a:rPr lang="en-US" altLang="en-US"/>
              <a:pPr>
                <a:defRPr/>
              </a:pPr>
              <a:t>‹#›</a:t>
            </a:fld>
            <a:endParaRPr lang="en-US" altLang="en-US"/>
          </a:p>
        </p:txBody>
      </p:sp>
    </p:spTree>
    <p:extLst>
      <p:ext uri="{BB962C8B-B14F-4D97-AF65-F5344CB8AC3E}">
        <p14:creationId xmlns:p14="http://schemas.microsoft.com/office/powerpoint/2010/main" val="967279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4D8540-62C2-4A37-AC7F-F6B2560D9EA0}" type="slidenum">
              <a:rPr lang="en-US" altLang="en-US"/>
              <a:pPr>
                <a:defRPr/>
              </a:pPr>
              <a:t>‹#›</a:t>
            </a:fld>
            <a:endParaRPr lang="en-US" altLang="en-US"/>
          </a:p>
        </p:txBody>
      </p:sp>
    </p:spTree>
    <p:extLst>
      <p:ext uri="{BB962C8B-B14F-4D97-AF65-F5344CB8AC3E}">
        <p14:creationId xmlns:p14="http://schemas.microsoft.com/office/powerpoint/2010/main" val="162420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BB1007-3052-4928-8913-1DFA997AC4C3}" type="slidenum">
              <a:rPr lang="en-US" altLang="en-US"/>
              <a:pPr>
                <a:defRPr/>
              </a:pPr>
              <a:t>‹#›</a:t>
            </a:fld>
            <a:endParaRPr lang="en-US" altLang="en-US"/>
          </a:p>
        </p:txBody>
      </p:sp>
    </p:spTree>
    <p:extLst>
      <p:ext uri="{BB962C8B-B14F-4D97-AF65-F5344CB8AC3E}">
        <p14:creationId xmlns:p14="http://schemas.microsoft.com/office/powerpoint/2010/main" val="216175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3048000"/>
            <a:ext cx="38100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3048000"/>
            <a:ext cx="38100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E278FE-A82E-4ECF-BCCF-21DDFEFEB8F0}" type="slidenum">
              <a:rPr lang="en-US" altLang="en-US"/>
              <a:pPr>
                <a:defRPr/>
              </a:pPr>
              <a:t>‹#›</a:t>
            </a:fld>
            <a:endParaRPr lang="en-US" altLang="en-US"/>
          </a:p>
        </p:txBody>
      </p:sp>
    </p:spTree>
    <p:extLst>
      <p:ext uri="{BB962C8B-B14F-4D97-AF65-F5344CB8AC3E}">
        <p14:creationId xmlns:p14="http://schemas.microsoft.com/office/powerpoint/2010/main" val="3434736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7127428-CBF2-456D-A94E-18158AF48814}" type="slidenum">
              <a:rPr lang="en-US" altLang="en-US"/>
              <a:pPr>
                <a:defRPr/>
              </a:pPr>
              <a:t>‹#›</a:t>
            </a:fld>
            <a:endParaRPr lang="en-US" altLang="en-US"/>
          </a:p>
        </p:txBody>
      </p:sp>
    </p:spTree>
    <p:extLst>
      <p:ext uri="{BB962C8B-B14F-4D97-AF65-F5344CB8AC3E}">
        <p14:creationId xmlns:p14="http://schemas.microsoft.com/office/powerpoint/2010/main" val="18071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04ECFB1-6FDE-42C3-8F80-E6BB852B2CB1}" type="slidenum">
              <a:rPr lang="en-US" altLang="en-US"/>
              <a:pPr>
                <a:defRPr/>
              </a:pPr>
              <a:t>‹#›</a:t>
            </a:fld>
            <a:endParaRPr lang="en-US" altLang="en-US"/>
          </a:p>
        </p:txBody>
      </p:sp>
    </p:spTree>
    <p:extLst>
      <p:ext uri="{BB962C8B-B14F-4D97-AF65-F5344CB8AC3E}">
        <p14:creationId xmlns:p14="http://schemas.microsoft.com/office/powerpoint/2010/main" val="388661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E2ACFD0-7B40-4D44-8E22-C370A658273B}" type="slidenum">
              <a:rPr lang="en-US" altLang="en-US"/>
              <a:pPr>
                <a:defRPr/>
              </a:pPr>
              <a:t>‹#›</a:t>
            </a:fld>
            <a:endParaRPr lang="en-US" altLang="en-US"/>
          </a:p>
        </p:txBody>
      </p:sp>
    </p:spTree>
    <p:extLst>
      <p:ext uri="{BB962C8B-B14F-4D97-AF65-F5344CB8AC3E}">
        <p14:creationId xmlns:p14="http://schemas.microsoft.com/office/powerpoint/2010/main" val="405834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993B3E-79DB-4370-ADAA-B1537ED1296B}" type="slidenum">
              <a:rPr lang="en-US" altLang="en-US"/>
              <a:pPr>
                <a:defRPr/>
              </a:pPr>
              <a:t>‹#›</a:t>
            </a:fld>
            <a:endParaRPr lang="en-US" altLang="en-US"/>
          </a:p>
        </p:txBody>
      </p:sp>
    </p:spTree>
    <p:extLst>
      <p:ext uri="{BB962C8B-B14F-4D97-AF65-F5344CB8AC3E}">
        <p14:creationId xmlns:p14="http://schemas.microsoft.com/office/powerpoint/2010/main" val="403315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BDC97B-1184-489E-8AB7-4DCBA6726FF9}" type="slidenum">
              <a:rPr lang="en-US" altLang="en-US"/>
              <a:pPr>
                <a:defRPr/>
              </a:pPr>
              <a:t>‹#›</a:t>
            </a:fld>
            <a:endParaRPr lang="en-US" altLang="en-US"/>
          </a:p>
        </p:txBody>
      </p:sp>
    </p:spTree>
    <p:extLst>
      <p:ext uri="{BB962C8B-B14F-4D97-AF65-F5344CB8AC3E}">
        <p14:creationId xmlns:p14="http://schemas.microsoft.com/office/powerpoint/2010/main" val="216791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447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3048000"/>
            <a:ext cx="7772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ABBFFF59-3597-4560-AE1B-889D2118120E}" type="slidenum">
              <a:rPr lang="en-US" altLang="en-US"/>
              <a:pPr>
                <a:defRPr/>
              </a:pPr>
              <a:t>‹#›</a:t>
            </a:fld>
            <a:endParaRPr lang="en-US" altLang="en-US"/>
          </a:p>
        </p:txBody>
      </p:sp>
      <p:pic>
        <p:nvPicPr>
          <p:cNvPr id="1031" name="Picture 12" descr="SCI_PPT_templ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71628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Lucida Grande" pitchFamily="84" charset="0"/>
          <a:ea typeface="ヒラギノ角ゴ Pro W3" pitchFamily="84" charset="-128"/>
        </a:defRPr>
      </a:lvl2pPr>
      <a:lvl3pPr algn="ctr" rtl="0" eaLnBrk="0" fontAlgn="base" hangingPunct="0">
        <a:spcBef>
          <a:spcPct val="0"/>
        </a:spcBef>
        <a:spcAft>
          <a:spcPct val="0"/>
        </a:spcAft>
        <a:defRPr sz="4400">
          <a:solidFill>
            <a:schemeClr val="tx2"/>
          </a:solidFill>
          <a:latin typeface="Lucida Grande" pitchFamily="84" charset="0"/>
          <a:ea typeface="ヒラギノ角ゴ Pro W3" pitchFamily="84" charset="-128"/>
        </a:defRPr>
      </a:lvl3pPr>
      <a:lvl4pPr algn="ctr" rtl="0" eaLnBrk="0" fontAlgn="base" hangingPunct="0">
        <a:spcBef>
          <a:spcPct val="0"/>
        </a:spcBef>
        <a:spcAft>
          <a:spcPct val="0"/>
        </a:spcAft>
        <a:defRPr sz="4400">
          <a:solidFill>
            <a:schemeClr val="tx2"/>
          </a:solidFill>
          <a:latin typeface="Lucida Grande" pitchFamily="84" charset="0"/>
          <a:ea typeface="ヒラギノ角ゴ Pro W3" pitchFamily="84" charset="-128"/>
        </a:defRPr>
      </a:lvl4pPr>
      <a:lvl5pPr algn="ctr" rtl="0" eaLnBrk="0" fontAlgn="base" hangingPunct="0">
        <a:spcBef>
          <a:spcPct val="0"/>
        </a:spcBef>
        <a:spcAft>
          <a:spcPct val="0"/>
        </a:spcAft>
        <a:defRPr sz="4400">
          <a:solidFill>
            <a:schemeClr val="tx2"/>
          </a:solidFill>
          <a:latin typeface="Lucida Grande" pitchFamily="84" charset="0"/>
          <a:ea typeface="ヒラギノ角ゴ Pro W3" pitchFamily="84" charset="-128"/>
        </a:defRPr>
      </a:lvl5pPr>
      <a:lvl6pPr marL="457200" algn="ctr" rtl="0" fontAlgn="base">
        <a:spcBef>
          <a:spcPct val="0"/>
        </a:spcBef>
        <a:spcAft>
          <a:spcPct val="0"/>
        </a:spcAft>
        <a:defRPr sz="4400">
          <a:solidFill>
            <a:schemeClr val="tx2"/>
          </a:solidFill>
          <a:latin typeface="Lucida Grande" pitchFamily="84" charset="0"/>
          <a:ea typeface="ヒラギノ角ゴ Pro W3" pitchFamily="84" charset="-128"/>
        </a:defRPr>
      </a:lvl6pPr>
      <a:lvl7pPr marL="914400" algn="ctr" rtl="0" fontAlgn="base">
        <a:spcBef>
          <a:spcPct val="0"/>
        </a:spcBef>
        <a:spcAft>
          <a:spcPct val="0"/>
        </a:spcAft>
        <a:defRPr sz="4400">
          <a:solidFill>
            <a:schemeClr val="tx2"/>
          </a:solidFill>
          <a:latin typeface="Lucida Grande" pitchFamily="84" charset="0"/>
          <a:ea typeface="ヒラギノ角ゴ Pro W3" pitchFamily="84" charset="-128"/>
        </a:defRPr>
      </a:lvl7pPr>
      <a:lvl8pPr marL="1371600" algn="ctr" rtl="0" fontAlgn="base">
        <a:spcBef>
          <a:spcPct val="0"/>
        </a:spcBef>
        <a:spcAft>
          <a:spcPct val="0"/>
        </a:spcAft>
        <a:defRPr sz="4400">
          <a:solidFill>
            <a:schemeClr val="tx2"/>
          </a:solidFill>
          <a:latin typeface="Lucida Grande" pitchFamily="84" charset="0"/>
          <a:ea typeface="ヒラギノ角ゴ Pro W3" pitchFamily="84" charset="-128"/>
        </a:defRPr>
      </a:lvl8pPr>
      <a:lvl9pPr marL="1828800" algn="ctr" rtl="0" fontAlgn="base">
        <a:spcBef>
          <a:spcPct val="0"/>
        </a:spcBef>
        <a:spcAft>
          <a:spcPct val="0"/>
        </a:spcAft>
        <a:defRPr sz="4400">
          <a:solidFill>
            <a:schemeClr val="tx2"/>
          </a:solidFill>
          <a:latin typeface="Lucida Grande" pitchFamily="84" charset="0"/>
          <a:ea typeface="ヒラギノ角ゴ Pro W3" pitchFamily="8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www.stfc.ac.uk/SCD/research/app/ccg/software/40495.aspx" TargetMode="External"/><Relationship Id="rId3" Type="http://schemas.openxmlformats.org/officeDocument/2006/relationships/hyperlink" Target="https://www.ccp5.ac.uk/DL_FIELD" TargetMode="External"/><Relationship Id="rId7" Type="http://schemas.openxmlformats.org/officeDocument/2006/relationships/hyperlink" Target="http://www.stfc.ac.uk/SCD/research/app/ccg/software/DL_MESO/40694.aspx" TargetMode="External"/><Relationship Id="rId2" Type="http://schemas.openxmlformats.org/officeDocument/2006/relationships/hyperlink" Target="http://www.scd.stfc.ac.uk/SCD/research/app/44516.aspx" TargetMode="External"/><Relationship Id="rId1" Type="http://schemas.openxmlformats.org/officeDocument/2006/relationships/slideLayout" Target="../slideLayouts/slideLayout2.xml"/><Relationship Id="rId6" Type="http://schemas.openxmlformats.org/officeDocument/2006/relationships/hyperlink" Target="https://www.ccp5.ac.uk/DL_MONTE" TargetMode="External"/><Relationship Id="rId5" Type="http://schemas.openxmlformats.org/officeDocument/2006/relationships/hyperlink" Target="https://www.ccp5.ac.uk/sites/www.ccp5.ac.uk/files/software/DL_CGMAP-001.tar.gz" TargetMode="External"/><Relationship Id="rId4" Type="http://schemas.openxmlformats.org/officeDocument/2006/relationships/hyperlink" Target="http://www.ccp5.ac.uk/DL_ANALYSER/" TargetMode="External"/><Relationship Id="rId9" Type="http://schemas.openxmlformats.org/officeDocument/2006/relationships/hyperlink" Target="https://www.ccp5.ac.uk/softwa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02523" y="1556792"/>
            <a:ext cx="7772400" cy="1143000"/>
          </a:xfrm>
        </p:spPr>
        <p:txBody>
          <a:bodyPr/>
          <a:lstStyle/>
          <a:p>
            <a:pPr eaLnBrk="1" hangingPunct="1"/>
            <a:r>
              <a:rPr lang="en-GB" altLang="en-US" sz="2400" b="1" dirty="0" smtClean="0">
                <a:solidFill>
                  <a:schemeClr val="accent2"/>
                </a:solidFill>
                <a:latin typeface="Verdana" panose="020B0604030504040204" pitchFamily="34" charset="0"/>
              </a:rPr>
              <a:t>CCP5 Software tools: DL_FIELD and DL_ANALYSER</a:t>
            </a:r>
            <a:endParaRPr lang="en-GB" altLang="en-US" sz="2400" b="1" dirty="0">
              <a:solidFill>
                <a:schemeClr val="accent2"/>
              </a:solidFill>
              <a:latin typeface="Verdana" panose="020B0604030504040204" pitchFamily="34" charset="0"/>
            </a:endParaRPr>
          </a:p>
        </p:txBody>
      </p:sp>
      <p:sp>
        <p:nvSpPr>
          <p:cNvPr id="3075" name="Text Box 4"/>
          <p:cNvSpPr txBox="1">
            <a:spLocks noChangeArrowheads="1"/>
          </p:cNvSpPr>
          <p:nvPr/>
        </p:nvSpPr>
        <p:spPr bwMode="auto">
          <a:xfrm>
            <a:off x="2363333" y="2780928"/>
            <a:ext cx="460876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Lucida Grande" pitchFamily="84" charset="0"/>
                <a:ea typeface="ヒラギノ角ゴ Pro W3" pitchFamily="84" charset="-128"/>
              </a:defRPr>
            </a:lvl1pPr>
            <a:lvl2pPr marL="742950" indent="-285750">
              <a:spcBef>
                <a:spcPct val="20000"/>
              </a:spcBef>
              <a:buChar char="–"/>
              <a:defRPr sz="2800">
                <a:solidFill>
                  <a:schemeClr val="tx1"/>
                </a:solidFill>
                <a:latin typeface="Lucida Grande" pitchFamily="84" charset="0"/>
                <a:ea typeface="ヒラギノ角ゴ Pro W3" pitchFamily="84" charset="-128"/>
              </a:defRPr>
            </a:lvl2pPr>
            <a:lvl3pPr marL="1143000" indent="-228600">
              <a:spcBef>
                <a:spcPct val="20000"/>
              </a:spcBef>
              <a:buChar char="•"/>
              <a:defRPr sz="2400">
                <a:solidFill>
                  <a:schemeClr val="tx1"/>
                </a:solidFill>
                <a:latin typeface="Lucida Grande" pitchFamily="84" charset="0"/>
                <a:ea typeface="ヒラギノ角ゴ Pro W3" pitchFamily="84" charset="-128"/>
              </a:defRPr>
            </a:lvl3pPr>
            <a:lvl4pPr marL="1600200" indent="-228600">
              <a:spcBef>
                <a:spcPct val="20000"/>
              </a:spcBef>
              <a:buChar char="–"/>
              <a:defRPr sz="2000">
                <a:solidFill>
                  <a:schemeClr val="tx1"/>
                </a:solidFill>
                <a:latin typeface="Lucida Grande" pitchFamily="84" charset="0"/>
                <a:ea typeface="ヒラギノ角ゴ Pro W3" pitchFamily="84" charset="-128"/>
              </a:defRPr>
            </a:lvl4pPr>
            <a:lvl5pPr marL="2057400" indent="-228600">
              <a:spcBef>
                <a:spcPct val="20000"/>
              </a:spcBef>
              <a:buChar char="»"/>
              <a:defRPr sz="2000">
                <a:solidFill>
                  <a:schemeClr val="tx1"/>
                </a:solidFill>
                <a:latin typeface="Lucida Grande" pitchFamily="84" charset="0"/>
                <a:ea typeface="ヒラギノ角ゴ Pro W3" pitchFamily="84" charset="-128"/>
              </a:defRPr>
            </a:lvl5pPr>
            <a:lvl6pPr marL="25146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6pPr>
            <a:lvl7pPr marL="29718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7pPr>
            <a:lvl8pPr marL="34290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8pPr>
            <a:lvl9pPr marL="38862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9pPr>
          </a:lstStyle>
          <a:p>
            <a:pPr algn="ctr">
              <a:spcBef>
                <a:spcPct val="0"/>
              </a:spcBef>
              <a:buFontTx/>
              <a:buNone/>
            </a:pPr>
            <a:r>
              <a:rPr lang="en-GB" altLang="en-US" sz="1800" dirty="0" smtClean="0">
                <a:latin typeface="Verdana" panose="020B0604030504040204" pitchFamily="34" charset="0"/>
              </a:rPr>
              <a:t>Chin W Yong</a:t>
            </a:r>
          </a:p>
          <a:p>
            <a:pPr algn="ctr">
              <a:spcBef>
                <a:spcPct val="0"/>
              </a:spcBef>
              <a:buFontTx/>
              <a:buNone/>
            </a:pPr>
            <a:r>
              <a:rPr lang="en-GB" altLang="en-US" sz="1600" dirty="0" smtClean="0">
                <a:latin typeface="Verdana" panose="020B0604030504040204" pitchFamily="34" charset="0"/>
              </a:rPr>
              <a:t>Computational </a:t>
            </a:r>
            <a:r>
              <a:rPr lang="en-GB" altLang="en-US" sz="1600" dirty="0">
                <a:latin typeface="Verdana" panose="020B0604030504040204" pitchFamily="34" charset="0"/>
              </a:rPr>
              <a:t>Chemistry Group,</a:t>
            </a:r>
          </a:p>
          <a:p>
            <a:pPr algn="ctr">
              <a:spcBef>
                <a:spcPct val="0"/>
              </a:spcBef>
              <a:buFontTx/>
              <a:buNone/>
            </a:pPr>
            <a:r>
              <a:rPr lang="en-GB" altLang="en-US" sz="1600" dirty="0">
                <a:latin typeface="Verdana" panose="020B0604030504040204" pitchFamily="34" charset="0"/>
              </a:rPr>
              <a:t>Scientific Computing Department,</a:t>
            </a:r>
          </a:p>
          <a:p>
            <a:pPr algn="ctr">
              <a:spcBef>
                <a:spcPct val="0"/>
              </a:spcBef>
              <a:buFontTx/>
              <a:buNone/>
            </a:pPr>
            <a:r>
              <a:rPr lang="en-GB" altLang="en-US" sz="1600" dirty="0">
                <a:latin typeface="Verdana" panose="020B0604030504040204" pitchFamily="34" charset="0"/>
              </a:rPr>
              <a:t>STFC,</a:t>
            </a:r>
          </a:p>
          <a:p>
            <a:pPr algn="ctr">
              <a:spcBef>
                <a:spcPct val="0"/>
              </a:spcBef>
              <a:buFontTx/>
              <a:buNone/>
            </a:pPr>
            <a:r>
              <a:rPr lang="en-GB" altLang="en-US" sz="1600" dirty="0">
                <a:latin typeface="Verdana" panose="020B0604030504040204" pitchFamily="34" charset="0"/>
              </a:rPr>
              <a:t>Daresbury Laboratory, </a:t>
            </a:r>
            <a:r>
              <a:rPr lang="en-GB" altLang="en-US" sz="1600" dirty="0" err="1">
                <a:latin typeface="Verdana" panose="020B0604030504040204" pitchFamily="34" charset="0"/>
              </a:rPr>
              <a:t>Sci</a:t>
            </a:r>
            <a:r>
              <a:rPr lang="en-GB" altLang="en-US" sz="1600" dirty="0">
                <a:latin typeface="Verdana" panose="020B0604030504040204" pitchFamily="34" charset="0"/>
              </a:rPr>
              <a:t>-Tech Daresbury,</a:t>
            </a:r>
          </a:p>
          <a:p>
            <a:pPr algn="ctr">
              <a:spcBef>
                <a:spcPct val="0"/>
              </a:spcBef>
              <a:buFontTx/>
              <a:buNone/>
            </a:pPr>
            <a:r>
              <a:rPr lang="en-GB" altLang="en-US" sz="1600" dirty="0">
                <a:latin typeface="Verdana" panose="020B0604030504040204" pitchFamily="34" charset="0"/>
              </a:rPr>
              <a:t>Warrington WA4 4AD</a:t>
            </a:r>
          </a:p>
        </p:txBody>
      </p:sp>
      <p:sp>
        <p:nvSpPr>
          <p:cNvPr id="30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Lucida Grande" pitchFamily="84" charset="0"/>
                <a:ea typeface="ヒラギノ角ゴ Pro W3" pitchFamily="84" charset="-128"/>
              </a:defRPr>
            </a:lvl1pPr>
            <a:lvl2pPr marL="742950" indent="-285750">
              <a:spcBef>
                <a:spcPct val="20000"/>
              </a:spcBef>
              <a:buChar char="–"/>
              <a:defRPr sz="2800">
                <a:solidFill>
                  <a:schemeClr val="tx1"/>
                </a:solidFill>
                <a:latin typeface="Lucida Grande" pitchFamily="84" charset="0"/>
                <a:ea typeface="ヒラギノ角ゴ Pro W3" pitchFamily="84" charset="-128"/>
              </a:defRPr>
            </a:lvl2pPr>
            <a:lvl3pPr marL="1143000" indent="-228600">
              <a:spcBef>
                <a:spcPct val="20000"/>
              </a:spcBef>
              <a:buChar char="•"/>
              <a:defRPr sz="2400">
                <a:solidFill>
                  <a:schemeClr val="tx1"/>
                </a:solidFill>
                <a:latin typeface="Lucida Grande" pitchFamily="84" charset="0"/>
                <a:ea typeface="ヒラギノ角ゴ Pro W3" pitchFamily="84" charset="-128"/>
              </a:defRPr>
            </a:lvl3pPr>
            <a:lvl4pPr marL="1600200" indent="-228600">
              <a:spcBef>
                <a:spcPct val="20000"/>
              </a:spcBef>
              <a:buChar char="–"/>
              <a:defRPr sz="2000">
                <a:solidFill>
                  <a:schemeClr val="tx1"/>
                </a:solidFill>
                <a:latin typeface="Lucida Grande" pitchFamily="84" charset="0"/>
                <a:ea typeface="ヒラギノ角ゴ Pro W3" pitchFamily="84" charset="-128"/>
              </a:defRPr>
            </a:lvl4pPr>
            <a:lvl5pPr marL="2057400" indent="-228600">
              <a:spcBef>
                <a:spcPct val="20000"/>
              </a:spcBef>
              <a:buChar char="»"/>
              <a:defRPr sz="2000">
                <a:solidFill>
                  <a:schemeClr val="tx1"/>
                </a:solidFill>
                <a:latin typeface="Lucida Grande" pitchFamily="84" charset="0"/>
                <a:ea typeface="ヒラギノ角ゴ Pro W3" pitchFamily="84" charset="-128"/>
              </a:defRPr>
            </a:lvl5pPr>
            <a:lvl6pPr marL="25146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6pPr>
            <a:lvl7pPr marL="29718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7pPr>
            <a:lvl8pPr marL="34290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8pPr>
            <a:lvl9pPr marL="38862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9pPr>
          </a:lstStyle>
          <a:p>
            <a:pPr>
              <a:spcBef>
                <a:spcPct val="0"/>
              </a:spcBef>
              <a:buFontTx/>
              <a:buNone/>
            </a:pPr>
            <a:fld id="{85CBC6BF-0897-4D3B-89FD-B79AE04F4F97}" type="slidenum">
              <a:rPr lang="en-US" altLang="en-US" sz="1400" smtClean="0"/>
              <a:pPr>
                <a:spcBef>
                  <a:spcPct val="0"/>
                </a:spcBef>
                <a:buFontTx/>
                <a:buNone/>
              </a:pPr>
              <a:t>1</a:t>
            </a:fld>
            <a:endParaRPr lang="en-US" altLang="en-US" sz="1400" dirty="0"/>
          </a:p>
        </p:txBody>
      </p:sp>
      <p:pic>
        <p:nvPicPr>
          <p:cNvPr id="3078" name="Picture 9" descr="CCP5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5263526"/>
            <a:ext cx="1506756" cy="770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5496" y="6548953"/>
            <a:ext cx="2122697" cy="276999"/>
          </a:xfrm>
          <a:prstGeom prst="rect">
            <a:avLst/>
          </a:prstGeom>
          <a:noFill/>
        </p:spPr>
        <p:txBody>
          <a:bodyPr wrap="none" rtlCol="0">
            <a:spAutoFit/>
          </a:bodyPr>
          <a:lstStyle/>
          <a:p>
            <a:r>
              <a:rPr lang="en-GB" sz="1200" dirty="0" err="1"/>
              <a:t>CCPBioMed</a:t>
            </a:r>
            <a:r>
              <a:rPr lang="en-GB" sz="1200" dirty="0"/>
              <a:t>, EBI, Jan. 2018</a:t>
            </a:r>
          </a:p>
        </p:txBody>
      </p:sp>
      <p:sp>
        <p:nvSpPr>
          <p:cNvPr id="3" name="AutoShape 2" descr="Image result for epsrc logo"/>
          <p:cNvSpPr>
            <a:spLocks noChangeAspect="1" noChangeArrowheads="1"/>
          </p:cNvSpPr>
          <p:nvPr/>
        </p:nvSpPr>
        <p:spPr bwMode="auto">
          <a:xfrm>
            <a:off x="155575" y="-547688"/>
            <a:ext cx="1581150" cy="115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4" descr="Image result for epsrc logo"/>
          <p:cNvSpPr>
            <a:spLocks noChangeAspect="1" noChangeArrowheads="1"/>
          </p:cNvSpPr>
          <p:nvPr/>
        </p:nvSpPr>
        <p:spPr bwMode="auto">
          <a:xfrm>
            <a:off x="307975" y="-395288"/>
            <a:ext cx="1581150" cy="115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532" y="5037049"/>
            <a:ext cx="1707039" cy="1241871"/>
          </a:xfrm>
          <a:prstGeom prst="rect">
            <a:avLst/>
          </a:prstGeom>
        </p:spPr>
      </p:pic>
      <p:pic>
        <p:nvPicPr>
          <p:cNvPr id="11" name="Picture 2" descr="https://www.ccp5.ac.uk/sites/www.ccp5.ac.uk/files/cosec_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6390" y="5181734"/>
            <a:ext cx="1285875" cy="952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8558" y="5287318"/>
            <a:ext cx="2051720" cy="76981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F4D8540-62C2-4A37-AC7F-F6B2560D9EA0}" type="slidenum">
              <a:rPr lang="en-US" altLang="en-US" smtClean="0"/>
              <a:pPr>
                <a:defRPr/>
              </a:pPr>
              <a:t>10</a:t>
            </a:fld>
            <a:endParaRPr lang="en-US" altLang="en-US"/>
          </a:p>
        </p:txBody>
      </p:sp>
      <p:sp>
        <p:nvSpPr>
          <p:cNvPr id="5" name="Slide Number Placeholder 3"/>
          <p:cNvSpPr txBox="1">
            <a:spLocks/>
          </p:cNvSpPr>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Lucida Grande" pitchFamily="84" charset="0"/>
                <a:ea typeface="ヒラギノ角ゴ Pro W3" pitchFamily="84" charset="-128"/>
                <a:cs typeface="+mn-cs"/>
              </a:defRPr>
            </a:lvl1pPr>
            <a:lvl2pPr marL="4572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2pPr>
            <a:lvl3pPr marL="9144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3pPr>
            <a:lvl4pPr marL="13716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4pPr>
            <a:lvl5pPr marL="18288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5pPr>
            <a:lvl6pPr marL="2286000" algn="l" defTabSz="914400" rtl="0" eaLnBrk="1" latinLnBrk="0" hangingPunct="1">
              <a:defRPr sz="2400" kern="1200">
                <a:solidFill>
                  <a:schemeClr val="tx1"/>
                </a:solidFill>
                <a:latin typeface="Lucida Grande" pitchFamily="84" charset="0"/>
                <a:ea typeface="ヒラギノ角ゴ Pro W3" pitchFamily="84" charset="-128"/>
                <a:cs typeface="+mn-cs"/>
              </a:defRPr>
            </a:lvl6pPr>
            <a:lvl7pPr marL="2743200" algn="l" defTabSz="914400" rtl="0" eaLnBrk="1" latinLnBrk="0" hangingPunct="1">
              <a:defRPr sz="2400" kern="1200">
                <a:solidFill>
                  <a:schemeClr val="tx1"/>
                </a:solidFill>
                <a:latin typeface="Lucida Grande" pitchFamily="84" charset="0"/>
                <a:ea typeface="ヒラギノ角ゴ Pro W3" pitchFamily="84" charset="-128"/>
                <a:cs typeface="+mn-cs"/>
              </a:defRPr>
            </a:lvl7pPr>
            <a:lvl8pPr marL="3200400" algn="l" defTabSz="914400" rtl="0" eaLnBrk="1" latinLnBrk="0" hangingPunct="1">
              <a:defRPr sz="2400" kern="1200">
                <a:solidFill>
                  <a:schemeClr val="tx1"/>
                </a:solidFill>
                <a:latin typeface="Lucida Grande" pitchFamily="84" charset="0"/>
                <a:ea typeface="ヒラギノ角ゴ Pro W3" pitchFamily="84" charset="-128"/>
                <a:cs typeface="+mn-cs"/>
              </a:defRPr>
            </a:lvl8pPr>
            <a:lvl9pPr marL="3657600" algn="l" defTabSz="914400" rtl="0" eaLnBrk="1" latinLnBrk="0" hangingPunct="1">
              <a:defRPr sz="2400" kern="1200">
                <a:solidFill>
                  <a:schemeClr val="tx1"/>
                </a:solidFill>
                <a:latin typeface="Lucida Grande" pitchFamily="84" charset="0"/>
                <a:ea typeface="ヒラギノ角ゴ Pro W3" pitchFamily="84" charset="-128"/>
                <a:cs typeface="+mn-cs"/>
              </a:defRPr>
            </a:lvl9pPr>
          </a:lstStyle>
          <a:p>
            <a:pPr>
              <a:defRPr/>
            </a:pPr>
            <a:fld id="{4F4D8540-62C2-4A37-AC7F-F6B2560D9EA0}" type="slidenum">
              <a:rPr lang="en-US" altLang="en-US" smtClean="0"/>
              <a:pPr>
                <a:defRPr/>
              </a:pPr>
              <a:t>10</a:t>
            </a:fld>
            <a:endParaRPr lang="en-US" altLang="en-US"/>
          </a:p>
        </p:txBody>
      </p:sp>
      <p:sp>
        <p:nvSpPr>
          <p:cNvPr id="6" name="TextBox 5"/>
          <p:cNvSpPr txBox="1"/>
          <p:nvPr/>
        </p:nvSpPr>
        <p:spPr>
          <a:xfrm>
            <a:off x="3923927" y="692696"/>
            <a:ext cx="5067413" cy="707886"/>
          </a:xfrm>
          <a:prstGeom prst="rect">
            <a:avLst/>
          </a:prstGeom>
          <a:noFill/>
        </p:spPr>
        <p:txBody>
          <a:bodyPr wrap="none" rtlCol="0">
            <a:spAutoFit/>
          </a:bodyPr>
          <a:lstStyle/>
          <a:p>
            <a:pPr algn="ctr"/>
            <a:r>
              <a:rPr lang="en-GB" sz="2000" b="1" dirty="0" err="1">
                <a:solidFill>
                  <a:schemeClr val="accent2"/>
                </a:solidFill>
              </a:rPr>
              <a:t>Colistin</a:t>
            </a:r>
            <a:r>
              <a:rPr lang="en-GB" sz="2000" b="1" dirty="0">
                <a:solidFill>
                  <a:schemeClr val="accent2"/>
                </a:solidFill>
              </a:rPr>
              <a:t> (polypeptide antibiotic)</a:t>
            </a:r>
          </a:p>
          <a:p>
            <a:pPr algn="ctr"/>
            <a:r>
              <a:rPr lang="en-GB" sz="2000" b="1" dirty="0">
                <a:solidFill>
                  <a:schemeClr val="accent2"/>
                </a:solidFill>
              </a:rPr>
              <a:t>effective against gram-negative bacteria</a:t>
            </a:r>
          </a:p>
        </p:txBody>
      </p:sp>
      <p:graphicFrame>
        <p:nvGraphicFramePr>
          <p:cNvPr id="7" name="Object 6"/>
          <p:cNvGraphicFramePr>
            <a:graphicFrameLocks noChangeAspect="1"/>
          </p:cNvGraphicFramePr>
          <p:nvPr>
            <p:extLst>
              <p:ext uri="{D42A27DB-BD31-4B8C-83A1-F6EECF244321}">
                <p14:modId xmlns:p14="http://schemas.microsoft.com/office/powerpoint/2010/main" val="3374836954"/>
              </p:ext>
            </p:extLst>
          </p:nvPr>
        </p:nvGraphicFramePr>
        <p:xfrm>
          <a:off x="2433130" y="1628800"/>
          <a:ext cx="6716712" cy="4603750"/>
        </p:xfrm>
        <a:graphic>
          <a:graphicData uri="http://schemas.openxmlformats.org/presentationml/2006/ole">
            <mc:AlternateContent xmlns:mc="http://schemas.openxmlformats.org/markup-compatibility/2006">
              <mc:Choice xmlns:v="urn:schemas-microsoft-com:vml" Requires="v">
                <p:oleObj spid="_x0000_s1036" name="CS ChemDraw Drawing" r:id="rId3" imgW="6716369" imgH="4604040" progId="ChemDraw.Document.6.0">
                  <p:embed/>
                </p:oleObj>
              </mc:Choice>
              <mc:Fallback>
                <p:oleObj name="CS ChemDraw Drawing" r:id="rId3" imgW="6716369" imgH="4604040" progId="ChemDraw.Document.6.0">
                  <p:embed/>
                  <p:pic>
                    <p:nvPicPr>
                      <p:cNvPr id="7" name="Object 6"/>
                      <p:cNvPicPr/>
                      <p:nvPr/>
                    </p:nvPicPr>
                    <p:blipFill>
                      <a:blip r:embed="rId4"/>
                      <a:stretch>
                        <a:fillRect/>
                      </a:stretch>
                    </p:blipFill>
                    <p:spPr>
                      <a:xfrm>
                        <a:off x="2433130" y="1628800"/>
                        <a:ext cx="6716712" cy="4603750"/>
                      </a:xfrm>
                      <a:prstGeom prst="rect">
                        <a:avLst/>
                      </a:prstGeom>
                    </p:spPr>
                  </p:pic>
                </p:oleObj>
              </mc:Fallback>
            </mc:AlternateContent>
          </a:graphicData>
        </a:graphic>
      </p:graphicFrame>
      <p:sp>
        <p:nvSpPr>
          <p:cNvPr id="8" name="TextBox 7"/>
          <p:cNvSpPr txBox="1"/>
          <p:nvPr/>
        </p:nvSpPr>
        <p:spPr>
          <a:xfrm>
            <a:off x="179512" y="1264745"/>
            <a:ext cx="1368152" cy="5632311"/>
          </a:xfrm>
          <a:prstGeom prst="rect">
            <a:avLst/>
          </a:prstGeom>
          <a:noFill/>
        </p:spPr>
        <p:txBody>
          <a:bodyPr wrap="square" rtlCol="0">
            <a:spAutoFit/>
          </a:bodyPr>
          <a:lstStyle/>
          <a:p>
            <a:r>
              <a:rPr lang="en-GB" sz="1000" dirty="0"/>
              <a:t>1 - </a:t>
            </a:r>
            <a:r>
              <a:rPr lang="en-GB" sz="1000" dirty="0" err="1"/>
              <a:t>Cs_alkane</a:t>
            </a:r>
            <a:endParaRPr lang="en-GB" sz="1000" dirty="0"/>
          </a:p>
          <a:p>
            <a:r>
              <a:rPr lang="en-GB" sz="1000" dirty="0"/>
              <a:t>2 - </a:t>
            </a:r>
            <a:r>
              <a:rPr lang="en-GB" sz="1000" dirty="0" err="1"/>
              <a:t>Cp_alkane</a:t>
            </a:r>
            <a:endParaRPr lang="en-GB" sz="1000" dirty="0"/>
          </a:p>
          <a:p>
            <a:r>
              <a:rPr lang="en-GB" sz="1000" dirty="0"/>
              <a:t>3 - </a:t>
            </a:r>
            <a:r>
              <a:rPr lang="en-GB" sz="1000" dirty="0" err="1"/>
              <a:t>Ct_alkane</a:t>
            </a:r>
            <a:endParaRPr lang="en-GB" sz="1000" dirty="0"/>
          </a:p>
          <a:p>
            <a:r>
              <a:rPr lang="en-GB" sz="1000" dirty="0"/>
              <a:t>4 - </a:t>
            </a:r>
            <a:r>
              <a:rPr lang="en-GB" sz="1000" dirty="0" err="1"/>
              <a:t>Cs_alkane</a:t>
            </a:r>
            <a:endParaRPr lang="en-GB" sz="1000" dirty="0"/>
          </a:p>
          <a:p>
            <a:r>
              <a:rPr lang="en-GB" sz="1000" dirty="0"/>
              <a:t>5 - </a:t>
            </a:r>
            <a:r>
              <a:rPr lang="en-GB" sz="1000" dirty="0" err="1"/>
              <a:t>Cs_alkane</a:t>
            </a:r>
            <a:endParaRPr lang="en-GB" sz="1000" dirty="0"/>
          </a:p>
          <a:p>
            <a:r>
              <a:rPr lang="en-GB" sz="1000" dirty="0"/>
              <a:t>6 - </a:t>
            </a:r>
            <a:r>
              <a:rPr lang="en-GB" sz="1000" dirty="0" err="1"/>
              <a:t>Cs_alkane</a:t>
            </a:r>
            <a:endParaRPr lang="en-GB" sz="1000" dirty="0"/>
          </a:p>
          <a:p>
            <a:r>
              <a:rPr lang="en-GB" sz="1000" dirty="0"/>
              <a:t>7 - </a:t>
            </a:r>
            <a:r>
              <a:rPr lang="en-GB" sz="1000" dirty="0" err="1"/>
              <a:t>C_amide</a:t>
            </a:r>
            <a:endParaRPr lang="en-GB" sz="1000" dirty="0"/>
          </a:p>
          <a:p>
            <a:r>
              <a:rPr lang="en-GB" sz="1000" dirty="0"/>
              <a:t>8 - </a:t>
            </a:r>
            <a:r>
              <a:rPr lang="en-GB" sz="1000" dirty="0" err="1"/>
              <a:t>Ns_amide</a:t>
            </a:r>
            <a:endParaRPr lang="en-GB" sz="1000" dirty="0"/>
          </a:p>
          <a:p>
            <a:r>
              <a:rPr lang="en-GB" sz="1000" dirty="0"/>
              <a:t>9 - </a:t>
            </a:r>
            <a:r>
              <a:rPr lang="en-GB" sz="1000" dirty="0" err="1"/>
              <a:t>O_amide</a:t>
            </a:r>
            <a:endParaRPr lang="en-GB" sz="1000" dirty="0"/>
          </a:p>
          <a:p>
            <a:r>
              <a:rPr lang="en-GB" sz="1000" dirty="0"/>
              <a:t>10 - </a:t>
            </a:r>
            <a:r>
              <a:rPr lang="en-GB" sz="1000" dirty="0" err="1"/>
              <a:t>Cp_alkane</a:t>
            </a:r>
            <a:endParaRPr lang="en-GB" sz="1000" dirty="0"/>
          </a:p>
          <a:p>
            <a:r>
              <a:rPr lang="en-GB" sz="1000" dirty="0"/>
              <a:t>11 - </a:t>
            </a:r>
            <a:r>
              <a:rPr lang="en-GB" sz="1000" dirty="0" err="1"/>
              <a:t>CA_amino_acid</a:t>
            </a:r>
            <a:endParaRPr lang="en-GB" sz="1000" dirty="0"/>
          </a:p>
          <a:p>
            <a:r>
              <a:rPr lang="en-GB" sz="1000" dirty="0"/>
              <a:t>12 - </a:t>
            </a:r>
            <a:r>
              <a:rPr lang="en-GB" sz="1000" dirty="0" err="1"/>
              <a:t>C_amide</a:t>
            </a:r>
            <a:endParaRPr lang="en-GB" sz="1000" dirty="0"/>
          </a:p>
          <a:p>
            <a:r>
              <a:rPr lang="en-GB" sz="1000" dirty="0"/>
              <a:t>13 - </a:t>
            </a:r>
            <a:r>
              <a:rPr lang="en-GB" sz="1000" dirty="0" err="1"/>
              <a:t>Cs_alkane</a:t>
            </a:r>
            <a:endParaRPr lang="en-GB" sz="1000" dirty="0"/>
          </a:p>
          <a:p>
            <a:r>
              <a:rPr lang="en-GB" sz="1000" dirty="0"/>
              <a:t>14 - </a:t>
            </a:r>
            <a:r>
              <a:rPr lang="en-GB" sz="1000" dirty="0" err="1"/>
              <a:t>Cs_alkane</a:t>
            </a:r>
            <a:endParaRPr lang="en-GB" sz="1000" dirty="0"/>
          </a:p>
          <a:p>
            <a:r>
              <a:rPr lang="en-GB" sz="1000" dirty="0"/>
              <a:t>15 - </a:t>
            </a:r>
            <a:r>
              <a:rPr lang="en-GB" sz="1000" dirty="0" err="1"/>
              <a:t>Np_amine</a:t>
            </a:r>
            <a:endParaRPr lang="en-GB" sz="1000" dirty="0"/>
          </a:p>
          <a:p>
            <a:r>
              <a:rPr lang="en-GB" sz="1000" dirty="0"/>
              <a:t>16 - </a:t>
            </a:r>
            <a:r>
              <a:rPr lang="en-GB" sz="1000" dirty="0" err="1"/>
              <a:t>Ns_amide</a:t>
            </a:r>
            <a:endParaRPr lang="en-GB" sz="1000" dirty="0"/>
          </a:p>
          <a:p>
            <a:r>
              <a:rPr lang="en-GB" sz="1000" dirty="0"/>
              <a:t>17 - </a:t>
            </a:r>
            <a:r>
              <a:rPr lang="en-GB" sz="1000" dirty="0" err="1"/>
              <a:t>O_amide</a:t>
            </a:r>
            <a:endParaRPr lang="en-GB" sz="1000" dirty="0"/>
          </a:p>
          <a:p>
            <a:r>
              <a:rPr lang="en-GB" sz="1000" dirty="0"/>
              <a:t>18 - </a:t>
            </a:r>
            <a:r>
              <a:rPr lang="en-GB" sz="1000" dirty="0" err="1"/>
              <a:t>CA_amino_acid</a:t>
            </a:r>
            <a:endParaRPr lang="en-GB" sz="1000" dirty="0"/>
          </a:p>
          <a:p>
            <a:r>
              <a:rPr lang="en-GB" sz="1000" dirty="0"/>
              <a:t>19 - </a:t>
            </a:r>
            <a:r>
              <a:rPr lang="en-GB" sz="1000" dirty="0" err="1"/>
              <a:t>CB_threonine</a:t>
            </a:r>
            <a:endParaRPr lang="en-GB" sz="1000" dirty="0"/>
          </a:p>
          <a:p>
            <a:r>
              <a:rPr lang="en-GB" sz="1000" dirty="0"/>
              <a:t>20 - </a:t>
            </a:r>
            <a:r>
              <a:rPr lang="en-GB" sz="1000" dirty="0" err="1"/>
              <a:t>CG_threonine</a:t>
            </a:r>
            <a:endParaRPr lang="en-GB" sz="1000" dirty="0"/>
          </a:p>
          <a:p>
            <a:r>
              <a:rPr lang="en-GB" sz="1000" dirty="0"/>
              <a:t>21 - </a:t>
            </a:r>
            <a:r>
              <a:rPr lang="en-GB" sz="1000" dirty="0" err="1"/>
              <a:t>C_amide</a:t>
            </a:r>
            <a:endParaRPr lang="en-GB" sz="1000" dirty="0"/>
          </a:p>
          <a:p>
            <a:r>
              <a:rPr lang="en-GB" sz="1000" dirty="0"/>
              <a:t>22 - </a:t>
            </a:r>
            <a:r>
              <a:rPr lang="en-GB" sz="1000" dirty="0" err="1"/>
              <a:t>Ns_amide</a:t>
            </a:r>
            <a:endParaRPr lang="en-GB" sz="1000" dirty="0"/>
          </a:p>
          <a:p>
            <a:r>
              <a:rPr lang="en-GB" sz="1000" dirty="0"/>
              <a:t>23 - </a:t>
            </a:r>
            <a:r>
              <a:rPr lang="en-GB" sz="1000" dirty="0" err="1"/>
              <a:t>O_threonine</a:t>
            </a:r>
            <a:endParaRPr lang="en-GB" sz="1000" dirty="0"/>
          </a:p>
          <a:p>
            <a:r>
              <a:rPr lang="en-GB" sz="1000" dirty="0"/>
              <a:t>24 - </a:t>
            </a:r>
            <a:r>
              <a:rPr lang="en-GB" sz="1000" dirty="0" err="1"/>
              <a:t>O_amide</a:t>
            </a:r>
            <a:endParaRPr lang="en-GB" sz="1000" dirty="0"/>
          </a:p>
          <a:p>
            <a:r>
              <a:rPr lang="en-GB" sz="1000" dirty="0"/>
              <a:t>25 - </a:t>
            </a:r>
            <a:r>
              <a:rPr lang="en-GB" sz="1000" dirty="0" err="1"/>
              <a:t>CA_amino_acid</a:t>
            </a:r>
            <a:endParaRPr lang="en-GB" sz="1000" dirty="0"/>
          </a:p>
          <a:p>
            <a:r>
              <a:rPr lang="en-GB" sz="1000" dirty="0"/>
              <a:t>26 - </a:t>
            </a:r>
            <a:r>
              <a:rPr lang="en-GB" sz="1000" dirty="0" err="1"/>
              <a:t>C_amide</a:t>
            </a:r>
            <a:endParaRPr lang="en-GB" sz="1000" dirty="0"/>
          </a:p>
          <a:p>
            <a:r>
              <a:rPr lang="en-GB" sz="1000" dirty="0"/>
              <a:t>27 - </a:t>
            </a:r>
            <a:r>
              <a:rPr lang="en-GB" sz="1000" dirty="0" err="1"/>
              <a:t>Cs_alkane</a:t>
            </a:r>
            <a:endParaRPr lang="en-GB" sz="1000" dirty="0"/>
          </a:p>
          <a:p>
            <a:r>
              <a:rPr lang="en-GB" sz="1000" dirty="0"/>
              <a:t>28 - </a:t>
            </a:r>
            <a:r>
              <a:rPr lang="en-GB" sz="1000" dirty="0" err="1"/>
              <a:t>Cs_alkane</a:t>
            </a:r>
            <a:endParaRPr lang="en-GB" sz="1000" dirty="0"/>
          </a:p>
          <a:p>
            <a:r>
              <a:rPr lang="en-GB" sz="1000" dirty="0"/>
              <a:t>29 - </a:t>
            </a:r>
            <a:r>
              <a:rPr lang="en-GB" sz="1000" dirty="0" err="1"/>
              <a:t>Np_amine</a:t>
            </a:r>
            <a:endParaRPr lang="en-GB" sz="1000" dirty="0"/>
          </a:p>
          <a:p>
            <a:r>
              <a:rPr lang="en-GB" sz="1000" dirty="0"/>
              <a:t>30 - </a:t>
            </a:r>
            <a:r>
              <a:rPr lang="en-GB" sz="1000" dirty="0" err="1"/>
              <a:t>Ns_amide</a:t>
            </a:r>
            <a:endParaRPr lang="en-GB" sz="1000" dirty="0"/>
          </a:p>
          <a:p>
            <a:r>
              <a:rPr lang="en-GB" sz="1000" dirty="0"/>
              <a:t>31 - </a:t>
            </a:r>
            <a:r>
              <a:rPr lang="en-GB" sz="1000" dirty="0" err="1"/>
              <a:t>O_amide</a:t>
            </a:r>
            <a:endParaRPr lang="en-GB" sz="1000" dirty="0"/>
          </a:p>
          <a:p>
            <a:r>
              <a:rPr lang="en-GB" sz="1000" dirty="0"/>
              <a:t>32 - </a:t>
            </a:r>
            <a:r>
              <a:rPr lang="en-GB" sz="1000" dirty="0" err="1"/>
              <a:t>CA_amino_acid</a:t>
            </a:r>
            <a:endParaRPr lang="en-GB" sz="1000" dirty="0"/>
          </a:p>
          <a:p>
            <a:r>
              <a:rPr lang="en-GB" sz="1000" dirty="0"/>
              <a:t>33 - </a:t>
            </a:r>
            <a:r>
              <a:rPr lang="en-GB" sz="1000" dirty="0" err="1"/>
              <a:t>C_amide</a:t>
            </a:r>
            <a:endParaRPr lang="en-GB" sz="1000" dirty="0"/>
          </a:p>
          <a:p>
            <a:r>
              <a:rPr lang="en-GB" sz="1000" dirty="0"/>
              <a:t>34 - </a:t>
            </a:r>
            <a:r>
              <a:rPr lang="en-GB" sz="1000" dirty="0" err="1"/>
              <a:t>Ns_amide</a:t>
            </a:r>
            <a:endParaRPr lang="en-GB" sz="1000" dirty="0"/>
          </a:p>
          <a:p>
            <a:r>
              <a:rPr lang="en-GB" sz="1000" dirty="0"/>
              <a:t>35 - </a:t>
            </a:r>
            <a:r>
              <a:rPr lang="en-GB" sz="1000" dirty="0" err="1"/>
              <a:t>O_amide</a:t>
            </a:r>
            <a:endParaRPr lang="en-GB" sz="1000" dirty="0"/>
          </a:p>
        </p:txBody>
      </p:sp>
      <p:sp>
        <p:nvSpPr>
          <p:cNvPr id="9" name="TextBox 8"/>
          <p:cNvSpPr txBox="1"/>
          <p:nvPr/>
        </p:nvSpPr>
        <p:spPr>
          <a:xfrm>
            <a:off x="1403648" y="797400"/>
            <a:ext cx="1340432" cy="6093976"/>
          </a:xfrm>
          <a:prstGeom prst="rect">
            <a:avLst/>
          </a:prstGeom>
          <a:noFill/>
        </p:spPr>
        <p:txBody>
          <a:bodyPr wrap="none" rtlCol="0">
            <a:spAutoFit/>
          </a:bodyPr>
          <a:lstStyle/>
          <a:p>
            <a:r>
              <a:rPr lang="en-GB" sz="1000" dirty="0"/>
              <a:t>36 - </a:t>
            </a:r>
            <a:r>
              <a:rPr lang="en-GB" sz="1000" dirty="0" err="1"/>
              <a:t>Cs_alkane</a:t>
            </a:r>
            <a:endParaRPr lang="en-GB" sz="1000" dirty="0"/>
          </a:p>
          <a:p>
            <a:r>
              <a:rPr lang="en-GB" sz="1000" dirty="0"/>
              <a:t>37 - </a:t>
            </a:r>
            <a:r>
              <a:rPr lang="en-GB" sz="1000" dirty="0" err="1"/>
              <a:t>Cs_alkane</a:t>
            </a:r>
            <a:endParaRPr lang="en-GB" sz="1000" dirty="0"/>
          </a:p>
          <a:p>
            <a:r>
              <a:rPr lang="en-GB" sz="1000" dirty="0"/>
              <a:t>38 - </a:t>
            </a:r>
            <a:r>
              <a:rPr lang="en-GB" sz="1000" dirty="0" err="1"/>
              <a:t>Ns_amide</a:t>
            </a:r>
            <a:endParaRPr lang="en-GB" sz="1000" dirty="0"/>
          </a:p>
          <a:p>
            <a:r>
              <a:rPr lang="en-GB" sz="1000" dirty="0"/>
              <a:t>39 - </a:t>
            </a:r>
            <a:r>
              <a:rPr lang="en-GB" sz="1000" dirty="0" err="1"/>
              <a:t>C_amide</a:t>
            </a:r>
            <a:endParaRPr lang="en-GB" sz="1000" dirty="0"/>
          </a:p>
          <a:p>
            <a:r>
              <a:rPr lang="en-GB" sz="1000" dirty="0"/>
              <a:t>40 - </a:t>
            </a:r>
            <a:r>
              <a:rPr lang="en-GB" sz="1000" dirty="0" err="1"/>
              <a:t>CA_amino_acid</a:t>
            </a:r>
            <a:endParaRPr lang="en-GB" sz="1000" dirty="0"/>
          </a:p>
          <a:p>
            <a:r>
              <a:rPr lang="en-GB" sz="1000" dirty="0"/>
              <a:t>41 - </a:t>
            </a:r>
            <a:r>
              <a:rPr lang="en-GB" sz="1000" dirty="0" err="1"/>
              <a:t>O_amide</a:t>
            </a:r>
            <a:endParaRPr lang="en-GB" sz="1000" dirty="0"/>
          </a:p>
          <a:p>
            <a:r>
              <a:rPr lang="en-GB" sz="1000" dirty="0"/>
              <a:t>42 - </a:t>
            </a:r>
            <a:r>
              <a:rPr lang="en-GB" sz="1000" dirty="0" err="1"/>
              <a:t>CA_amino_acid</a:t>
            </a:r>
            <a:endParaRPr lang="en-GB" sz="1000" dirty="0"/>
          </a:p>
          <a:p>
            <a:r>
              <a:rPr lang="en-GB" sz="1000" dirty="0"/>
              <a:t>43 - </a:t>
            </a:r>
            <a:r>
              <a:rPr lang="en-GB" sz="1000" dirty="0" err="1"/>
              <a:t>C_amide</a:t>
            </a:r>
            <a:endParaRPr lang="en-GB" sz="1000" dirty="0"/>
          </a:p>
          <a:p>
            <a:r>
              <a:rPr lang="en-GB" sz="1000" dirty="0"/>
              <a:t>44 - </a:t>
            </a:r>
            <a:r>
              <a:rPr lang="en-GB" sz="1000" dirty="0" err="1"/>
              <a:t>Cs_alkane</a:t>
            </a:r>
            <a:endParaRPr lang="en-GB" sz="1000" dirty="0"/>
          </a:p>
          <a:p>
            <a:r>
              <a:rPr lang="en-GB" sz="1000" dirty="0"/>
              <a:t>45 - </a:t>
            </a:r>
            <a:r>
              <a:rPr lang="en-GB" sz="1000" dirty="0" err="1"/>
              <a:t>Cs_alkane</a:t>
            </a:r>
            <a:endParaRPr lang="en-GB" sz="1000" dirty="0"/>
          </a:p>
          <a:p>
            <a:r>
              <a:rPr lang="en-GB" sz="1000" dirty="0"/>
              <a:t>46 - </a:t>
            </a:r>
            <a:r>
              <a:rPr lang="en-GB" sz="1000" dirty="0" err="1"/>
              <a:t>Np_amine</a:t>
            </a:r>
            <a:endParaRPr lang="en-GB" sz="1000" dirty="0"/>
          </a:p>
          <a:p>
            <a:r>
              <a:rPr lang="en-GB" sz="1000" dirty="0"/>
              <a:t>47 - </a:t>
            </a:r>
            <a:r>
              <a:rPr lang="en-GB" sz="1000" dirty="0" err="1"/>
              <a:t>Ns_amide</a:t>
            </a:r>
            <a:endParaRPr lang="en-GB" sz="1000" dirty="0"/>
          </a:p>
          <a:p>
            <a:r>
              <a:rPr lang="en-GB" sz="1000" dirty="0"/>
              <a:t>48 - </a:t>
            </a:r>
            <a:r>
              <a:rPr lang="en-GB" sz="1000" dirty="0" err="1"/>
              <a:t>O_amide</a:t>
            </a:r>
            <a:endParaRPr lang="en-GB" sz="1000" dirty="0"/>
          </a:p>
          <a:p>
            <a:r>
              <a:rPr lang="en-GB" sz="1000" dirty="0"/>
              <a:t>49 - </a:t>
            </a:r>
            <a:r>
              <a:rPr lang="en-GB" sz="1000" dirty="0" err="1"/>
              <a:t>CA_amino_acid</a:t>
            </a:r>
            <a:endParaRPr lang="en-GB" sz="1000" dirty="0"/>
          </a:p>
          <a:p>
            <a:r>
              <a:rPr lang="en-GB" sz="1000" dirty="0"/>
              <a:t>50 - </a:t>
            </a:r>
            <a:r>
              <a:rPr lang="en-GB" sz="1000" dirty="0" err="1"/>
              <a:t>CB_leucine</a:t>
            </a:r>
            <a:endParaRPr lang="en-GB" sz="1000" dirty="0"/>
          </a:p>
          <a:p>
            <a:r>
              <a:rPr lang="en-GB" sz="1000" dirty="0"/>
              <a:t>51 - </a:t>
            </a:r>
            <a:r>
              <a:rPr lang="en-GB" sz="1000" dirty="0" err="1"/>
              <a:t>CG_leucine</a:t>
            </a:r>
            <a:endParaRPr lang="en-GB" sz="1000" dirty="0"/>
          </a:p>
          <a:p>
            <a:r>
              <a:rPr lang="en-GB" sz="1000" dirty="0"/>
              <a:t>52 - CD1_leucine</a:t>
            </a:r>
          </a:p>
          <a:p>
            <a:r>
              <a:rPr lang="en-GB" sz="1000" dirty="0"/>
              <a:t>53 - CD2_leucine</a:t>
            </a:r>
          </a:p>
          <a:p>
            <a:r>
              <a:rPr lang="en-GB" sz="1000" dirty="0"/>
              <a:t>54 - </a:t>
            </a:r>
            <a:r>
              <a:rPr lang="en-GB" sz="1000" dirty="0" err="1"/>
              <a:t>C_amide</a:t>
            </a:r>
            <a:endParaRPr lang="en-GB" sz="1000" dirty="0"/>
          </a:p>
          <a:p>
            <a:r>
              <a:rPr lang="en-GB" sz="1000" dirty="0"/>
              <a:t>55 - </a:t>
            </a:r>
            <a:r>
              <a:rPr lang="en-GB" sz="1000" dirty="0" err="1"/>
              <a:t>Ns_amide</a:t>
            </a:r>
            <a:endParaRPr lang="en-GB" sz="1000" dirty="0"/>
          </a:p>
          <a:p>
            <a:r>
              <a:rPr lang="en-GB" sz="1000" dirty="0"/>
              <a:t>56 - </a:t>
            </a:r>
            <a:r>
              <a:rPr lang="en-GB" sz="1000" dirty="0" err="1"/>
              <a:t>O_amide</a:t>
            </a:r>
            <a:endParaRPr lang="en-GB" sz="1000" dirty="0"/>
          </a:p>
          <a:p>
            <a:r>
              <a:rPr lang="en-GB" sz="1000" dirty="0"/>
              <a:t>57 - </a:t>
            </a:r>
            <a:r>
              <a:rPr lang="en-GB" sz="1000" dirty="0" err="1"/>
              <a:t>CA_amino_acid</a:t>
            </a:r>
            <a:endParaRPr lang="en-GB" sz="1000" dirty="0"/>
          </a:p>
          <a:p>
            <a:r>
              <a:rPr lang="en-GB" sz="1000" dirty="0"/>
              <a:t>58 - </a:t>
            </a:r>
            <a:r>
              <a:rPr lang="en-GB" sz="1000" dirty="0" err="1"/>
              <a:t>CB_leucine</a:t>
            </a:r>
            <a:endParaRPr lang="en-GB" sz="1000" dirty="0"/>
          </a:p>
          <a:p>
            <a:r>
              <a:rPr lang="en-GB" sz="1000" dirty="0"/>
              <a:t>59 - </a:t>
            </a:r>
            <a:r>
              <a:rPr lang="en-GB" sz="1000" dirty="0" err="1"/>
              <a:t>CG_leucine</a:t>
            </a:r>
            <a:endParaRPr lang="en-GB" sz="1000" dirty="0"/>
          </a:p>
          <a:p>
            <a:r>
              <a:rPr lang="en-GB" sz="1000" dirty="0"/>
              <a:t>60 - CD1_leucine</a:t>
            </a:r>
          </a:p>
          <a:p>
            <a:r>
              <a:rPr lang="en-GB" sz="1000" dirty="0"/>
              <a:t>61 - CD2_leucine</a:t>
            </a:r>
          </a:p>
          <a:p>
            <a:r>
              <a:rPr lang="en-GB" sz="1000" dirty="0"/>
              <a:t>62 - </a:t>
            </a:r>
            <a:r>
              <a:rPr lang="en-GB" sz="1000" dirty="0" err="1"/>
              <a:t>C_amide</a:t>
            </a:r>
            <a:endParaRPr lang="en-GB" sz="1000" dirty="0"/>
          </a:p>
          <a:p>
            <a:r>
              <a:rPr lang="en-GB" sz="1000" dirty="0"/>
              <a:t>63 - </a:t>
            </a:r>
            <a:r>
              <a:rPr lang="en-GB" sz="1000" dirty="0" err="1"/>
              <a:t>Ns_amide</a:t>
            </a:r>
            <a:endParaRPr lang="en-GB" sz="1000" dirty="0"/>
          </a:p>
          <a:p>
            <a:r>
              <a:rPr lang="en-GB" sz="1000" dirty="0"/>
              <a:t>64 - </a:t>
            </a:r>
            <a:r>
              <a:rPr lang="en-GB" sz="1000" dirty="0" err="1"/>
              <a:t>O_amide</a:t>
            </a:r>
            <a:endParaRPr lang="en-GB" sz="1000" dirty="0"/>
          </a:p>
          <a:p>
            <a:r>
              <a:rPr lang="en-GB" sz="1000" dirty="0"/>
              <a:t>65 - </a:t>
            </a:r>
            <a:r>
              <a:rPr lang="en-GB" sz="1000" dirty="0" err="1"/>
              <a:t>CA_amino_acid</a:t>
            </a:r>
            <a:endParaRPr lang="en-GB" sz="1000" dirty="0"/>
          </a:p>
          <a:p>
            <a:r>
              <a:rPr lang="en-GB" sz="1000" dirty="0"/>
              <a:t>66 - </a:t>
            </a:r>
            <a:r>
              <a:rPr lang="en-GB" sz="1000" dirty="0" err="1"/>
              <a:t>Cs_alkane</a:t>
            </a:r>
            <a:endParaRPr lang="en-GB" sz="1000" dirty="0"/>
          </a:p>
          <a:p>
            <a:r>
              <a:rPr lang="en-GB" sz="1000" dirty="0"/>
              <a:t>67 - </a:t>
            </a:r>
            <a:r>
              <a:rPr lang="en-GB" sz="1000" dirty="0" err="1"/>
              <a:t>Cs_alkane</a:t>
            </a:r>
            <a:endParaRPr lang="en-GB" sz="1000" dirty="0"/>
          </a:p>
          <a:p>
            <a:r>
              <a:rPr lang="en-GB" sz="1000" dirty="0"/>
              <a:t>68 - </a:t>
            </a:r>
            <a:r>
              <a:rPr lang="en-GB" sz="1000" dirty="0" err="1"/>
              <a:t>Np_amine</a:t>
            </a:r>
            <a:endParaRPr lang="en-GB" sz="1000" dirty="0"/>
          </a:p>
          <a:p>
            <a:r>
              <a:rPr lang="en-GB" sz="1000" dirty="0"/>
              <a:t>69 - </a:t>
            </a:r>
            <a:r>
              <a:rPr lang="en-GB" sz="1000" dirty="0" err="1"/>
              <a:t>C_amide</a:t>
            </a:r>
            <a:endParaRPr lang="en-GB" sz="1000" dirty="0"/>
          </a:p>
          <a:p>
            <a:r>
              <a:rPr lang="en-GB" sz="1000" dirty="0"/>
              <a:t>70 - </a:t>
            </a:r>
            <a:r>
              <a:rPr lang="en-GB" sz="1000" dirty="0" err="1"/>
              <a:t>Ns_amide</a:t>
            </a:r>
            <a:endParaRPr lang="en-GB" sz="1000" dirty="0"/>
          </a:p>
          <a:p>
            <a:r>
              <a:rPr lang="en-GB" sz="1000" dirty="0"/>
              <a:t>71 - </a:t>
            </a:r>
            <a:r>
              <a:rPr lang="en-GB" sz="1000" dirty="0" err="1"/>
              <a:t>O_amide</a:t>
            </a:r>
            <a:endParaRPr lang="en-GB" sz="1000" dirty="0"/>
          </a:p>
          <a:p>
            <a:r>
              <a:rPr lang="en-GB" sz="1000" dirty="0"/>
              <a:t>72 - </a:t>
            </a:r>
            <a:r>
              <a:rPr lang="en-GB" sz="1000" dirty="0" err="1"/>
              <a:t>CA_amino_acid</a:t>
            </a:r>
            <a:endParaRPr lang="en-GB" sz="1000" dirty="0"/>
          </a:p>
          <a:p>
            <a:r>
              <a:rPr lang="en-GB" sz="1000" dirty="0"/>
              <a:t>73 - </a:t>
            </a:r>
            <a:r>
              <a:rPr lang="en-GB" sz="1000" dirty="0" err="1"/>
              <a:t>Ns_amide</a:t>
            </a:r>
            <a:endParaRPr lang="en-GB" sz="1000" dirty="0"/>
          </a:p>
          <a:p>
            <a:r>
              <a:rPr lang="en-GB" sz="1000" dirty="0"/>
              <a:t>74 - </a:t>
            </a:r>
            <a:r>
              <a:rPr lang="en-GB" sz="1000" dirty="0" err="1"/>
              <a:t>CB_threonine</a:t>
            </a:r>
            <a:endParaRPr lang="en-GB" sz="1000" dirty="0"/>
          </a:p>
        </p:txBody>
      </p:sp>
      <p:sp>
        <p:nvSpPr>
          <p:cNvPr id="10" name="TextBox 9"/>
          <p:cNvSpPr txBox="1"/>
          <p:nvPr/>
        </p:nvSpPr>
        <p:spPr>
          <a:xfrm>
            <a:off x="2622250" y="797400"/>
            <a:ext cx="1460656" cy="4555093"/>
          </a:xfrm>
          <a:prstGeom prst="rect">
            <a:avLst/>
          </a:prstGeom>
          <a:noFill/>
        </p:spPr>
        <p:txBody>
          <a:bodyPr wrap="none" rtlCol="0">
            <a:spAutoFit/>
          </a:bodyPr>
          <a:lstStyle/>
          <a:p>
            <a:r>
              <a:rPr lang="en-GB" sz="1000" dirty="0"/>
              <a:t>75 - </a:t>
            </a:r>
            <a:r>
              <a:rPr lang="en-GB" sz="1000" dirty="0" err="1"/>
              <a:t>CG_threonine</a:t>
            </a:r>
            <a:endParaRPr lang="en-GB" sz="1000" dirty="0"/>
          </a:p>
          <a:p>
            <a:r>
              <a:rPr lang="en-GB" sz="1000" dirty="0"/>
              <a:t>76 - </a:t>
            </a:r>
            <a:r>
              <a:rPr lang="en-GB" sz="1000" dirty="0" err="1"/>
              <a:t>O_threonine</a:t>
            </a:r>
            <a:endParaRPr lang="en-GB" sz="1000" dirty="0"/>
          </a:p>
          <a:p>
            <a:r>
              <a:rPr lang="en-GB" sz="1000" dirty="0"/>
              <a:t>77 - </a:t>
            </a:r>
            <a:r>
              <a:rPr lang="en-GB" sz="1000" dirty="0" err="1"/>
              <a:t>C_amide</a:t>
            </a:r>
            <a:endParaRPr lang="en-GB" sz="1000" dirty="0"/>
          </a:p>
          <a:p>
            <a:r>
              <a:rPr lang="en-GB" sz="1000" dirty="0"/>
              <a:t>78 - </a:t>
            </a:r>
            <a:r>
              <a:rPr lang="en-GB" sz="1000" dirty="0" err="1"/>
              <a:t>O_amide</a:t>
            </a:r>
            <a:endParaRPr lang="en-GB" sz="1000" dirty="0"/>
          </a:p>
          <a:p>
            <a:r>
              <a:rPr lang="en-GB" sz="1000" dirty="0"/>
              <a:t>79 - </a:t>
            </a:r>
            <a:r>
              <a:rPr lang="en-GB" sz="1000" dirty="0" err="1"/>
              <a:t>Cs_alkane</a:t>
            </a:r>
            <a:endParaRPr lang="en-GB" sz="1000" dirty="0"/>
          </a:p>
          <a:p>
            <a:r>
              <a:rPr lang="en-GB" sz="1000" dirty="0"/>
              <a:t>80 - </a:t>
            </a:r>
            <a:r>
              <a:rPr lang="en-GB" sz="1000" dirty="0" err="1"/>
              <a:t>Cs_alkane</a:t>
            </a:r>
            <a:endParaRPr lang="en-GB" sz="1000" dirty="0"/>
          </a:p>
          <a:p>
            <a:r>
              <a:rPr lang="en-GB" sz="1000" dirty="0"/>
              <a:t>81 - </a:t>
            </a:r>
            <a:r>
              <a:rPr lang="en-GB" sz="1000" dirty="0" err="1"/>
              <a:t>Np_amine</a:t>
            </a:r>
            <a:endParaRPr lang="en-GB" sz="1000" dirty="0"/>
          </a:p>
          <a:p>
            <a:r>
              <a:rPr lang="en-GB" sz="1000" dirty="0"/>
              <a:t>82 - </a:t>
            </a:r>
            <a:r>
              <a:rPr lang="en-GB" sz="1000" dirty="0" err="1"/>
              <a:t>HC_alkane</a:t>
            </a:r>
            <a:endParaRPr lang="en-GB" sz="1000" dirty="0"/>
          </a:p>
          <a:p>
            <a:r>
              <a:rPr lang="en-GB" sz="1000" dirty="0"/>
              <a:t>83 - </a:t>
            </a:r>
            <a:r>
              <a:rPr lang="en-GB" sz="1000" dirty="0" err="1"/>
              <a:t>HC_alkane</a:t>
            </a:r>
            <a:endParaRPr lang="en-GB" sz="1000" dirty="0"/>
          </a:p>
          <a:p>
            <a:r>
              <a:rPr lang="en-GB" sz="1000" dirty="0"/>
              <a:t>84 - </a:t>
            </a:r>
            <a:r>
              <a:rPr lang="en-GB" sz="1000" dirty="0" err="1"/>
              <a:t>HC_alkane</a:t>
            </a:r>
            <a:endParaRPr lang="en-GB" sz="1000" dirty="0"/>
          </a:p>
          <a:p>
            <a:r>
              <a:rPr lang="en-GB" sz="1000" dirty="0"/>
              <a:t>85 - </a:t>
            </a:r>
            <a:r>
              <a:rPr lang="en-GB" sz="1000" dirty="0" err="1"/>
              <a:t>HC_alkane</a:t>
            </a:r>
            <a:endParaRPr lang="en-GB" sz="1000" dirty="0"/>
          </a:p>
          <a:p>
            <a:r>
              <a:rPr lang="en-GB" sz="1000" dirty="0"/>
              <a:t>86 - </a:t>
            </a:r>
            <a:r>
              <a:rPr lang="en-GB" sz="1000" dirty="0" err="1"/>
              <a:t>HC_alkane</a:t>
            </a:r>
            <a:endParaRPr lang="en-GB" sz="1000" dirty="0"/>
          </a:p>
          <a:p>
            <a:r>
              <a:rPr lang="en-GB" sz="1000" dirty="0"/>
              <a:t>87 - </a:t>
            </a:r>
            <a:r>
              <a:rPr lang="en-GB" sz="1000" dirty="0" err="1"/>
              <a:t>HC_alkane</a:t>
            </a:r>
            <a:endParaRPr lang="en-GB" sz="1000" dirty="0"/>
          </a:p>
          <a:p>
            <a:r>
              <a:rPr lang="en-GB" sz="1000" dirty="0"/>
              <a:t>88 - </a:t>
            </a:r>
            <a:r>
              <a:rPr lang="en-GB" sz="1000" dirty="0" err="1"/>
              <a:t>HC_alkane</a:t>
            </a:r>
            <a:endParaRPr lang="en-GB" sz="1000" dirty="0"/>
          </a:p>
          <a:p>
            <a:r>
              <a:rPr lang="en-GB" sz="1000" dirty="0"/>
              <a:t>89 - </a:t>
            </a:r>
            <a:r>
              <a:rPr lang="en-GB" sz="1000" dirty="0" err="1"/>
              <a:t>HC_alkane</a:t>
            </a:r>
            <a:endParaRPr lang="en-GB" sz="1000" dirty="0"/>
          </a:p>
          <a:p>
            <a:r>
              <a:rPr lang="en-GB" sz="1000" dirty="0"/>
              <a:t>90 - </a:t>
            </a:r>
            <a:r>
              <a:rPr lang="en-GB" sz="1000" dirty="0" err="1"/>
              <a:t>HC_alkane</a:t>
            </a:r>
            <a:endParaRPr lang="en-GB" sz="1000" dirty="0"/>
          </a:p>
          <a:p>
            <a:r>
              <a:rPr lang="en-GB" sz="1000" dirty="0"/>
              <a:t>91 - </a:t>
            </a:r>
            <a:r>
              <a:rPr lang="en-GB" sz="1000" dirty="0" err="1"/>
              <a:t>HC_alkane</a:t>
            </a:r>
            <a:endParaRPr lang="en-GB" sz="1000" dirty="0"/>
          </a:p>
          <a:p>
            <a:r>
              <a:rPr lang="en-GB" sz="1000" dirty="0"/>
              <a:t>92 - </a:t>
            </a:r>
            <a:r>
              <a:rPr lang="en-GB" sz="1000" dirty="0" err="1"/>
              <a:t>HC_alkane</a:t>
            </a:r>
            <a:endParaRPr lang="en-GB" sz="1000" dirty="0"/>
          </a:p>
          <a:p>
            <a:r>
              <a:rPr lang="en-GB" sz="1000" dirty="0"/>
              <a:t>93 - </a:t>
            </a:r>
            <a:r>
              <a:rPr lang="en-GB" sz="1000" dirty="0" err="1"/>
              <a:t>HC_alkane</a:t>
            </a:r>
            <a:endParaRPr lang="en-GB" sz="1000" dirty="0"/>
          </a:p>
          <a:p>
            <a:r>
              <a:rPr lang="en-GB" sz="1000" dirty="0"/>
              <a:t>94 - </a:t>
            </a:r>
            <a:r>
              <a:rPr lang="en-GB" sz="1000" dirty="0" err="1"/>
              <a:t>HN_amide</a:t>
            </a:r>
            <a:endParaRPr lang="en-GB" sz="1000" dirty="0"/>
          </a:p>
          <a:p>
            <a:r>
              <a:rPr lang="en-GB" sz="1000" dirty="0"/>
              <a:t>95 - </a:t>
            </a:r>
            <a:r>
              <a:rPr lang="en-GB" sz="1000" dirty="0" err="1"/>
              <a:t>HC_alkane</a:t>
            </a:r>
            <a:endParaRPr lang="en-GB" sz="1000" dirty="0"/>
          </a:p>
          <a:p>
            <a:r>
              <a:rPr lang="en-GB" sz="1000" dirty="0"/>
              <a:t>96 - </a:t>
            </a:r>
            <a:r>
              <a:rPr lang="en-GB" sz="1000" dirty="0" err="1"/>
              <a:t>HC_alkane</a:t>
            </a:r>
            <a:endParaRPr lang="en-GB" sz="1000" dirty="0"/>
          </a:p>
          <a:p>
            <a:r>
              <a:rPr lang="en-GB" sz="1000" dirty="0"/>
              <a:t>97 - </a:t>
            </a:r>
            <a:r>
              <a:rPr lang="en-GB" sz="1000" dirty="0" err="1"/>
              <a:t>HC_alkane</a:t>
            </a:r>
            <a:endParaRPr lang="en-GB" sz="1000" dirty="0"/>
          </a:p>
          <a:p>
            <a:r>
              <a:rPr lang="en-GB" sz="1000" dirty="0"/>
              <a:t>98 – </a:t>
            </a:r>
            <a:r>
              <a:rPr lang="en-GB" sz="1000" dirty="0" err="1"/>
              <a:t>HCA_amino_acid</a:t>
            </a:r>
            <a:endParaRPr lang="en-GB" sz="1000" dirty="0"/>
          </a:p>
          <a:p>
            <a:r>
              <a:rPr lang="en-GB" sz="1000" dirty="0"/>
              <a:t>99 - </a:t>
            </a:r>
            <a:r>
              <a:rPr lang="en-GB" sz="1000" dirty="0" err="1"/>
              <a:t>HC_alkane</a:t>
            </a:r>
            <a:endParaRPr lang="en-GB" sz="1000" dirty="0"/>
          </a:p>
          <a:p>
            <a:r>
              <a:rPr lang="en-GB" sz="1000" dirty="0"/>
              <a:t>100 - </a:t>
            </a:r>
            <a:r>
              <a:rPr lang="en-GB" sz="1000" dirty="0" err="1"/>
              <a:t>HC_alkane</a:t>
            </a:r>
            <a:endParaRPr lang="en-GB" sz="1000" dirty="0"/>
          </a:p>
          <a:p>
            <a:r>
              <a:rPr lang="en-GB" sz="1000" dirty="0"/>
              <a:t>…</a:t>
            </a:r>
          </a:p>
          <a:p>
            <a:r>
              <a:rPr lang="en-GB" sz="1000" dirty="0"/>
              <a:t>…</a:t>
            </a:r>
          </a:p>
          <a:p>
            <a:endParaRPr lang="en-GB" sz="1000" dirty="0"/>
          </a:p>
        </p:txBody>
      </p:sp>
      <p:sp>
        <p:nvSpPr>
          <p:cNvPr id="11" name="TextBox 10"/>
          <p:cNvSpPr txBox="1"/>
          <p:nvPr/>
        </p:nvSpPr>
        <p:spPr>
          <a:xfrm>
            <a:off x="5652120" y="5352493"/>
            <a:ext cx="2608406" cy="369332"/>
          </a:xfrm>
          <a:prstGeom prst="rect">
            <a:avLst/>
          </a:prstGeom>
          <a:noFill/>
        </p:spPr>
        <p:txBody>
          <a:bodyPr wrap="none" rtlCol="0">
            <a:spAutoFit/>
          </a:bodyPr>
          <a:lstStyle/>
          <a:p>
            <a:r>
              <a:rPr lang="en-GB" sz="1800" dirty="0"/>
              <a:t>(DL_FIELD version 4.1)</a:t>
            </a:r>
          </a:p>
        </p:txBody>
      </p:sp>
    </p:spTree>
    <p:extLst>
      <p:ext uri="{BB962C8B-B14F-4D97-AF65-F5344CB8AC3E}">
        <p14:creationId xmlns:p14="http://schemas.microsoft.com/office/powerpoint/2010/main" val="382052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F4D8540-62C2-4A37-AC7F-F6B2560D9EA0}" type="slidenum">
              <a:rPr lang="en-US" altLang="en-US" smtClean="0"/>
              <a:pPr>
                <a:defRPr/>
              </a:pPr>
              <a:t>11</a:t>
            </a:fld>
            <a:endParaRPr lang="en-US" altLang="en-US"/>
          </a:p>
        </p:txBody>
      </p:sp>
      <p:sp>
        <p:nvSpPr>
          <p:cNvPr id="5" name="TextBox 4"/>
          <p:cNvSpPr txBox="1"/>
          <p:nvPr/>
        </p:nvSpPr>
        <p:spPr>
          <a:xfrm>
            <a:off x="1403648" y="1196752"/>
            <a:ext cx="7096815" cy="584775"/>
          </a:xfrm>
          <a:prstGeom prst="rect">
            <a:avLst/>
          </a:prstGeom>
          <a:noFill/>
        </p:spPr>
        <p:txBody>
          <a:bodyPr wrap="none" rtlCol="0">
            <a:spAutoFit/>
          </a:bodyPr>
          <a:lstStyle/>
          <a:p>
            <a:r>
              <a:rPr lang="en-GB" sz="1600" b="1" dirty="0">
                <a:solidFill>
                  <a:schemeClr val="accent2"/>
                </a:solidFill>
                <a:latin typeface="Verdana" panose="020B0604030504040204" pitchFamily="34" charset="0"/>
                <a:ea typeface="Verdana" panose="020B0604030504040204" pitchFamily="34" charset="0"/>
                <a:cs typeface="Verdana" panose="020B0604030504040204" pitchFamily="34" charset="0"/>
              </a:rPr>
              <a:t>Use of the DL_F Notation to </a:t>
            </a:r>
            <a:r>
              <a:rPr lang="en-GB" sz="1600" b="1"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identify, quantify and annotate </a:t>
            </a:r>
          </a:p>
          <a:p>
            <a:r>
              <a:rPr lang="en-GB" sz="1600" b="1" dirty="0">
                <a:solidFill>
                  <a:schemeClr val="accent2"/>
                </a:solidFill>
                <a:latin typeface="Verdana" panose="020B0604030504040204" pitchFamily="34" charset="0"/>
                <a:ea typeface="Verdana" panose="020B0604030504040204" pitchFamily="34" charset="0"/>
                <a:cs typeface="Verdana" panose="020B0604030504040204" pitchFamily="34" charset="0"/>
              </a:rPr>
              <a:t>t</a:t>
            </a:r>
            <a:r>
              <a:rPr lang="en-GB" sz="1600" b="1"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he molecular interactions </a:t>
            </a:r>
            <a:r>
              <a:rPr lang="en-GB" sz="1600" b="1" dirty="0">
                <a:solidFill>
                  <a:schemeClr val="accent2"/>
                </a:solidFill>
                <a:latin typeface="Verdana" panose="020B0604030504040204" pitchFamily="34" charset="0"/>
                <a:ea typeface="Verdana" panose="020B0604030504040204" pitchFamily="34" charset="0"/>
                <a:cs typeface="Verdana" panose="020B0604030504040204" pitchFamily="34" charset="0"/>
              </a:rPr>
              <a:t>at atomistic details.</a:t>
            </a:r>
          </a:p>
        </p:txBody>
      </p:sp>
      <p:sp>
        <p:nvSpPr>
          <p:cNvPr id="6" name="TextBox 5"/>
          <p:cNvSpPr txBox="1"/>
          <p:nvPr/>
        </p:nvSpPr>
        <p:spPr>
          <a:xfrm>
            <a:off x="323528" y="1888251"/>
            <a:ext cx="7980262" cy="1908215"/>
          </a:xfrm>
          <a:prstGeom prst="rect">
            <a:avLst/>
          </a:prstGeom>
          <a:noFill/>
        </p:spPr>
        <p:txBody>
          <a:bodyPr wrap="none" rtlCol="0">
            <a:spAutoFit/>
          </a:bodyPr>
          <a:lstStyle/>
          <a:p>
            <a:r>
              <a:rPr lang="en-GB" sz="2000" dirty="0">
                <a:latin typeface="Verdana" panose="020B0604030504040204" pitchFamily="34" charset="0"/>
                <a:ea typeface="Verdana" panose="020B0604030504040204" pitchFamily="34" charset="0"/>
                <a:cs typeface="Verdana" panose="020B0604030504040204" pitchFamily="34" charset="0"/>
              </a:rPr>
              <a:t>Introducing new standard expression system to</a:t>
            </a:r>
          </a:p>
          <a:p>
            <a:r>
              <a:rPr lang="en-GB" sz="2000" dirty="0">
                <a:latin typeface="Verdana" panose="020B0604030504040204" pitchFamily="34" charset="0"/>
                <a:ea typeface="Verdana" panose="020B0604030504040204" pitchFamily="34" charset="0"/>
                <a:cs typeface="Verdana" panose="020B0604030504040204" pitchFamily="34" charset="0"/>
              </a:rPr>
              <a:t>a</a:t>
            </a:r>
            <a:r>
              <a:rPr lang="en-GB" sz="2000" dirty="0" smtClean="0">
                <a:latin typeface="Verdana" panose="020B0604030504040204" pitchFamily="34" charset="0"/>
                <a:ea typeface="Verdana" panose="020B0604030504040204" pitchFamily="34" charset="0"/>
                <a:cs typeface="Verdana" panose="020B0604030504040204" pitchFamily="34" charset="0"/>
              </a:rPr>
              <a:t>nnotate </a:t>
            </a:r>
            <a:r>
              <a:rPr lang="en-GB" sz="2000" dirty="0">
                <a:latin typeface="Verdana" panose="020B0604030504040204" pitchFamily="34" charset="0"/>
                <a:ea typeface="Verdana" panose="020B0604030504040204" pitchFamily="34" charset="0"/>
                <a:cs typeface="Verdana" panose="020B0604030504040204" pitchFamily="34" charset="0"/>
              </a:rPr>
              <a:t>specific atomic interactions: </a:t>
            </a:r>
          </a:p>
          <a:p>
            <a:endParaRPr lang="en-GB" sz="2000" dirty="0">
              <a:latin typeface="Verdana" panose="020B0604030504040204" pitchFamily="34" charset="0"/>
              <a:ea typeface="Verdana" panose="020B0604030504040204" pitchFamily="34" charset="0"/>
              <a:cs typeface="Verdana" panose="020B0604030504040204" pitchFamily="34" charset="0"/>
            </a:endParaRPr>
          </a:p>
          <a:p>
            <a:r>
              <a:rPr lang="en-GB" sz="2000" dirty="0">
                <a:latin typeface="Verdana" panose="020B0604030504040204" pitchFamily="34" charset="0"/>
                <a:ea typeface="Verdana" panose="020B0604030504040204" pitchFamily="34" charset="0"/>
                <a:cs typeface="Verdana" panose="020B0604030504040204" pitchFamily="34" charset="0"/>
              </a:rPr>
              <a:t>The DL_ANALYSER Notation for Atomic Interactions (DANAI)</a:t>
            </a:r>
          </a:p>
          <a:p>
            <a:endParaRPr lang="en-GB" sz="2000" dirty="0">
              <a:latin typeface="Verdana" panose="020B0604030504040204" pitchFamily="34" charset="0"/>
              <a:ea typeface="Verdana" panose="020B0604030504040204" pitchFamily="34" charset="0"/>
              <a:cs typeface="Verdana" panose="020B0604030504040204" pitchFamily="34" charset="0"/>
            </a:endParaRPr>
          </a:p>
          <a:p>
            <a:r>
              <a:rPr lang="en-GB" sz="1800" dirty="0">
                <a:latin typeface="Verdana" panose="020B0604030504040204" pitchFamily="34" charset="0"/>
                <a:ea typeface="Verdana" panose="020B0604030504040204" pitchFamily="34" charset="0"/>
                <a:cs typeface="Verdana" panose="020B0604030504040204" pitchFamily="34" charset="0"/>
              </a:rPr>
              <a:t>(C. W. Yong &amp; I. T. Todorov, </a:t>
            </a:r>
            <a:r>
              <a:rPr lang="en-GB" sz="1800" i="1" dirty="0">
                <a:latin typeface="Verdana" panose="020B0604030504040204" pitchFamily="34" charset="0"/>
                <a:ea typeface="Verdana" panose="020B0604030504040204" pitchFamily="34" charset="0"/>
                <a:cs typeface="Verdana" panose="020B0604030504040204" pitchFamily="34" charset="0"/>
              </a:rPr>
              <a:t>Molecules</a:t>
            </a:r>
            <a:r>
              <a:rPr lang="en-GB" sz="1800" dirty="0">
                <a:latin typeface="Verdana" panose="020B0604030504040204" pitchFamily="34" charset="0"/>
                <a:ea typeface="Verdana" panose="020B0604030504040204" pitchFamily="34" charset="0"/>
                <a:cs typeface="Verdana" panose="020B0604030504040204" pitchFamily="34" charset="0"/>
              </a:rPr>
              <a:t> (2018), </a:t>
            </a:r>
            <a:r>
              <a:rPr lang="en-GB" sz="1800" b="1" dirty="0">
                <a:latin typeface="Verdana" panose="020B0604030504040204" pitchFamily="34" charset="0"/>
                <a:ea typeface="Verdana" panose="020B0604030504040204" pitchFamily="34" charset="0"/>
                <a:cs typeface="Verdana" panose="020B0604030504040204" pitchFamily="34" charset="0"/>
              </a:rPr>
              <a:t>23</a:t>
            </a:r>
            <a:r>
              <a:rPr lang="en-GB" sz="1800" dirty="0">
                <a:latin typeface="Verdana" panose="020B0604030504040204" pitchFamily="34" charset="0"/>
                <a:ea typeface="Verdana" panose="020B0604030504040204" pitchFamily="34" charset="0"/>
                <a:cs typeface="Verdana" panose="020B0604030504040204" pitchFamily="34" charset="0"/>
              </a:rPr>
              <a:t>, 36)</a:t>
            </a:r>
          </a:p>
        </p:txBody>
      </p:sp>
      <p:pic>
        <p:nvPicPr>
          <p:cNvPr id="3" name="Picture 2">
            <a:extLst>
              <a:ext uri="{FF2B5EF4-FFF2-40B4-BE49-F238E27FC236}">
                <a16:creationId xmlns:a16="http://schemas.microsoft.com/office/drawing/2014/main" xmlns="" id="{43F63D1B-2630-4DE1-AFDF-6137A5D0EF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4166616"/>
            <a:ext cx="2919984" cy="2310384"/>
          </a:xfrm>
          <a:prstGeom prst="rect">
            <a:avLst/>
          </a:prstGeom>
        </p:spPr>
      </p:pic>
      <p:sp>
        <p:nvSpPr>
          <p:cNvPr id="7" name="TextBox 6">
            <a:extLst>
              <a:ext uri="{FF2B5EF4-FFF2-40B4-BE49-F238E27FC236}">
                <a16:creationId xmlns:a16="http://schemas.microsoft.com/office/drawing/2014/main" xmlns="" id="{F6C0BE2F-36E1-4179-96C8-6C4D989E1EE1}"/>
              </a:ext>
            </a:extLst>
          </p:cNvPr>
          <p:cNvSpPr txBox="1"/>
          <p:nvPr/>
        </p:nvSpPr>
        <p:spPr>
          <a:xfrm>
            <a:off x="4572000" y="4906309"/>
            <a:ext cx="3351367" cy="830997"/>
          </a:xfrm>
          <a:prstGeom prst="rect">
            <a:avLst/>
          </a:prstGeom>
          <a:noFill/>
        </p:spPr>
        <p:txBody>
          <a:bodyPr wrap="none" rtlCol="0">
            <a:spAutoFit/>
          </a:bodyPr>
          <a:lstStyle/>
          <a:p>
            <a:r>
              <a:rPr lang="en-GB" sz="1600" dirty="0">
                <a:latin typeface="Verdana" panose="020B0604030504040204" pitchFamily="34" charset="0"/>
                <a:ea typeface="Verdana" panose="020B0604030504040204" pitchFamily="34" charset="0"/>
                <a:cs typeface="Verdana" panose="020B0604030504040204" pitchFamily="34" charset="0"/>
              </a:rPr>
              <a:t>Typical pictorial representation</a:t>
            </a:r>
          </a:p>
          <a:p>
            <a:r>
              <a:rPr lang="en-GB" sz="1600" dirty="0">
                <a:latin typeface="Verdana" panose="020B0604030504040204" pitchFamily="34" charset="0"/>
                <a:ea typeface="Verdana" panose="020B0604030504040204" pitchFamily="34" charset="0"/>
                <a:cs typeface="Verdana" panose="020B0604030504040204" pitchFamily="34" charset="0"/>
              </a:rPr>
              <a:t>of H-bond between carboxylic</a:t>
            </a:r>
          </a:p>
          <a:p>
            <a:r>
              <a:rPr lang="en-GB" sz="1600" dirty="0">
                <a:latin typeface="Verdana" panose="020B0604030504040204" pitchFamily="34" charset="0"/>
                <a:ea typeface="Verdana" panose="020B0604030504040204" pitchFamily="34" charset="0"/>
                <a:cs typeface="Verdana" panose="020B0604030504040204" pitchFamily="34" charset="0"/>
              </a:rPr>
              <a:t>acid and water molecules.</a:t>
            </a:r>
          </a:p>
        </p:txBody>
      </p:sp>
    </p:spTree>
    <p:extLst>
      <p:ext uri="{BB962C8B-B14F-4D97-AF65-F5344CB8AC3E}">
        <p14:creationId xmlns:p14="http://schemas.microsoft.com/office/powerpoint/2010/main" val="303473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760DFE0-90CB-4530-804E-C146EDED10EE}"/>
              </a:ext>
            </a:extLst>
          </p:cNvPr>
          <p:cNvSpPr>
            <a:spLocks noGrp="1"/>
          </p:cNvSpPr>
          <p:nvPr>
            <p:ph type="sldNum" sz="quarter" idx="12"/>
          </p:nvPr>
        </p:nvSpPr>
        <p:spPr/>
        <p:txBody>
          <a:bodyPr/>
          <a:lstStyle/>
          <a:p>
            <a:pPr>
              <a:defRPr/>
            </a:pPr>
            <a:fld id="{4F4D8540-62C2-4A37-AC7F-F6B2560D9EA0}" type="slidenum">
              <a:rPr lang="en-US" altLang="en-US" smtClean="0"/>
              <a:pPr>
                <a:defRPr/>
              </a:pPr>
              <a:t>12</a:t>
            </a:fld>
            <a:endParaRPr lang="en-US" altLang="en-US"/>
          </a:p>
        </p:txBody>
      </p:sp>
      <p:pic>
        <p:nvPicPr>
          <p:cNvPr id="6" name="Picture 5">
            <a:extLst>
              <a:ext uri="{FF2B5EF4-FFF2-40B4-BE49-F238E27FC236}">
                <a16:creationId xmlns:a16="http://schemas.microsoft.com/office/drawing/2014/main" xmlns="" id="{38FD213E-E1C7-4A3E-A70F-47D57BDD22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84" y="639688"/>
            <a:ext cx="3574796" cy="6065912"/>
          </a:xfrm>
          <a:prstGeom prst="rect">
            <a:avLst/>
          </a:prstGeom>
        </p:spPr>
      </p:pic>
      <p:pic>
        <p:nvPicPr>
          <p:cNvPr id="8" name="Picture 7">
            <a:extLst>
              <a:ext uri="{FF2B5EF4-FFF2-40B4-BE49-F238E27FC236}">
                <a16:creationId xmlns:a16="http://schemas.microsoft.com/office/drawing/2014/main" xmlns="" id="{09BA3916-D06F-4148-B78D-D26EF5BF0C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639688"/>
            <a:ext cx="3646651" cy="6065912"/>
          </a:xfrm>
          <a:prstGeom prst="rect">
            <a:avLst/>
          </a:prstGeom>
        </p:spPr>
      </p:pic>
      <p:sp>
        <p:nvSpPr>
          <p:cNvPr id="2" name="TextBox 1"/>
          <p:cNvSpPr txBox="1"/>
          <p:nvPr/>
        </p:nvSpPr>
        <p:spPr>
          <a:xfrm>
            <a:off x="5524098" y="116468"/>
            <a:ext cx="3619902" cy="523220"/>
          </a:xfrm>
          <a:prstGeom prst="rect">
            <a:avLst/>
          </a:prstGeom>
          <a:noFill/>
        </p:spPr>
        <p:txBody>
          <a:bodyPr wrap="none" rtlCol="0">
            <a:spAutoFit/>
          </a:bodyPr>
          <a:lstStyle/>
          <a:p>
            <a:r>
              <a:rPr lang="en-GB" sz="1400" b="1"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Carboxylic-carboxylic interactions</a:t>
            </a:r>
          </a:p>
          <a:p>
            <a:r>
              <a:rPr lang="en-GB" sz="1400" b="1"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(HB_20_20)</a:t>
            </a:r>
            <a:endParaRPr lang="en-GB" sz="1400" b="1" dirty="0">
              <a:solidFill>
                <a:schemeClr val="accent2"/>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95727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601DB326-43A1-4460-9FB4-FA945CA1335A}"/>
              </a:ext>
            </a:extLst>
          </p:cNvPr>
          <p:cNvSpPr>
            <a:spLocks noGrp="1"/>
          </p:cNvSpPr>
          <p:nvPr>
            <p:ph type="sldNum" sz="quarter" idx="12"/>
          </p:nvPr>
        </p:nvSpPr>
        <p:spPr/>
        <p:txBody>
          <a:bodyPr/>
          <a:lstStyle/>
          <a:p>
            <a:pPr>
              <a:defRPr/>
            </a:pPr>
            <a:fld id="{4F4D8540-62C2-4A37-AC7F-F6B2560D9EA0}" type="slidenum">
              <a:rPr lang="en-US" altLang="en-US" smtClean="0"/>
              <a:pPr>
                <a:defRPr/>
              </a:pPr>
              <a:t>13</a:t>
            </a:fld>
            <a:endParaRPr lang="en-US" altLang="en-US"/>
          </a:p>
        </p:txBody>
      </p:sp>
      <p:graphicFrame>
        <p:nvGraphicFramePr>
          <p:cNvPr id="2" name="Table 1"/>
          <p:cNvGraphicFramePr>
            <a:graphicFrameLocks noGrp="1"/>
          </p:cNvGraphicFramePr>
          <p:nvPr>
            <p:extLst>
              <p:ext uri="{D42A27DB-BD31-4B8C-83A1-F6EECF244321}">
                <p14:modId xmlns:p14="http://schemas.microsoft.com/office/powerpoint/2010/main" val="1525779034"/>
              </p:ext>
            </p:extLst>
          </p:nvPr>
        </p:nvGraphicFramePr>
        <p:xfrm>
          <a:off x="4355976" y="995893"/>
          <a:ext cx="3912235" cy="2523744"/>
        </p:xfrm>
        <a:graphic>
          <a:graphicData uri="http://schemas.openxmlformats.org/drawingml/2006/table">
            <a:tbl>
              <a:tblPr firstRow="1" firstCol="1" bandRow="1">
                <a:tableStyleId>{5C22544A-7EE6-4342-B048-85BDC9FD1C3A}</a:tableStyleId>
              </a:tblPr>
              <a:tblGrid>
                <a:gridCol w="2304256"/>
                <a:gridCol w="1607979"/>
              </a:tblGrid>
              <a:tr h="44450">
                <a:tc>
                  <a:txBody>
                    <a:bodyPr/>
                    <a:lstStyle/>
                    <a:p>
                      <a:pPr algn="ctr">
                        <a:lnSpc>
                          <a:spcPct val="115000"/>
                        </a:lnSpc>
                        <a:spcAft>
                          <a:spcPts val="0"/>
                        </a:spcAft>
                      </a:pPr>
                      <a:r>
                        <a:rPr lang="en-GB" sz="1200" dirty="0">
                          <a:solidFill>
                            <a:schemeClr val="accent2"/>
                          </a:solidFill>
                          <a:effectLst/>
                        </a:rPr>
                        <a:t>DANAI expression, </a:t>
                      </a:r>
                      <a:r>
                        <a:rPr lang="en-GB" sz="1200" dirty="0" err="1">
                          <a:solidFill>
                            <a:schemeClr val="accent2"/>
                          </a:solidFill>
                          <a:effectLst/>
                        </a:rPr>
                        <a:t>i</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a:solidFill>
                            <a:schemeClr val="accent2"/>
                          </a:solidFill>
                          <a:effectLst/>
                        </a:rPr>
                        <a:t>number of interactions, m</a:t>
                      </a:r>
                      <a:r>
                        <a:rPr lang="en-GB" sz="1200" baseline="-25000">
                          <a:solidFill>
                            <a:schemeClr val="accent2"/>
                          </a:solidFill>
                          <a:effectLst/>
                        </a:rPr>
                        <a:t>i</a:t>
                      </a:r>
                      <a:endParaRPr lang="en-GB" sz="1100">
                        <a:solidFill>
                          <a:schemeClr val="accent2"/>
                        </a:solidFill>
                        <a:effectLst/>
                        <a:latin typeface="Calibri"/>
                        <a:ea typeface="Calibri"/>
                        <a:cs typeface="Times New Roman"/>
                      </a:endParaRPr>
                    </a:p>
                  </a:txBody>
                  <a:tcPr marL="68580" marR="68580" marT="0" marB="0"/>
                </a:tc>
              </a:tr>
              <a:tr h="0">
                <a:tc>
                  <a:txBody>
                    <a:bodyPr/>
                    <a:lstStyle/>
                    <a:p>
                      <a:pPr marL="0" lvl="0" indent="0">
                        <a:lnSpc>
                          <a:spcPct val="115000"/>
                        </a:lnSpc>
                        <a:spcAft>
                          <a:spcPts val="0"/>
                        </a:spcAft>
                        <a:buFont typeface="+mj-lt"/>
                        <a:buNone/>
                      </a:pPr>
                      <a:r>
                        <a:rPr lang="en-GB" sz="1200" dirty="0" smtClean="0">
                          <a:solidFill>
                            <a:schemeClr val="accent2"/>
                          </a:solidFill>
                          <a:effectLst/>
                        </a:rPr>
                        <a:t>1. [L2]OL-H:OL-H </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a:solidFill>
                            <a:schemeClr val="accent2"/>
                          </a:solidFill>
                          <a:effectLst/>
                        </a:rPr>
                        <a:t>1.69 ± 1.27</a:t>
                      </a:r>
                      <a:endParaRPr lang="en-GB" sz="1100">
                        <a:solidFill>
                          <a:schemeClr val="accent2"/>
                        </a:solidFill>
                        <a:effectLst/>
                        <a:latin typeface="Calibri"/>
                        <a:ea typeface="Calibri"/>
                        <a:cs typeface="Times New Roman"/>
                      </a:endParaRPr>
                    </a:p>
                  </a:txBody>
                  <a:tcPr marL="68580" marR="68580" marT="0" marB="0"/>
                </a:tc>
              </a:tr>
              <a:tr h="0">
                <a:tc>
                  <a:txBody>
                    <a:bodyPr/>
                    <a:lstStyle/>
                    <a:p>
                      <a:pPr marL="0" lvl="0" indent="0">
                        <a:lnSpc>
                          <a:spcPct val="115000"/>
                        </a:lnSpc>
                        <a:spcAft>
                          <a:spcPts val="0"/>
                        </a:spcAft>
                        <a:buFont typeface="+mj-lt"/>
                        <a:buNone/>
                      </a:pPr>
                      <a:r>
                        <a:rPr lang="en-GB" sz="1200" dirty="0" smtClean="0">
                          <a:solidFill>
                            <a:schemeClr val="accent2"/>
                          </a:solidFill>
                          <a:effectLst/>
                        </a:rPr>
                        <a:t>2. [L2]</a:t>
                      </a:r>
                      <a:r>
                        <a:rPr lang="en-GB" sz="1200" dirty="0" err="1" smtClean="0">
                          <a:solidFill>
                            <a:schemeClr val="accent2"/>
                          </a:solidFill>
                          <a:effectLst/>
                        </a:rPr>
                        <a:t>oL</a:t>
                      </a:r>
                      <a:r>
                        <a:rPr lang="en-GB" sz="1200" dirty="0" smtClean="0">
                          <a:solidFill>
                            <a:schemeClr val="accent2"/>
                          </a:solidFill>
                          <a:effectLst/>
                        </a:rPr>
                        <a:t>-H:OL-h </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dirty="0">
                          <a:solidFill>
                            <a:schemeClr val="accent2"/>
                          </a:solidFill>
                          <a:effectLst/>
                        </a:rPr>
                        <a:t>79.34 ± 7.58</a:t>
                      </a:r>
                      <a:endParaRPr lang="en-GB" sz="1100" dirty="0">
                        <a:solidFill>
                          <a:schemeClr val="accent2"/>
                        </a:solidFill>
                        <a:effectLst/>
                        <a:latin typeface="Calibri"/>
                        <a:ea typeface="Calibri"/>
                        <a:cs typeface="Times New Roman"/>
                      </a:endParaRPr>
                    </a:p>
                  </a:txBody>
                  <a:tcPr marL="68580" marR="68580" marT="0" marB="0"/>
                </a:tc>
              </a:tr>
              <a:tr h="0">
                <a:tc>
                  <a:txBody>
                    <a:bodyPr/>
                    <a:lstStyle/>
                    <a:p>
                      <a:pPr marL="0" lvl="0" indent="0">
                        <a:lnSpc>
                          <a:spcPct val="115000"/>
                        </a:lnSpc>
                        <a:spcAft>
                          <a:spcPts val="0"/>
                        </a:spcAft>
                        <a:buFont typeface="+mj-lt"/>
                        <a:buNone/>
                      </a:pPr>
                      <a:r>
                        <a:rPr lang="en-GB" sz="1200" dirty="0" smtClean="0">
                          <a:solidFill>
                            <a:schemeClr val="accent2"/>
                          </a:solidFill>
                          <a:effectLst/>
                        </a:rPr>
                        <a:t>3. [L2]</a:t>
                      </a:r>
                      <a:r>
                        <a:rPr lang="en-GB" sz="1200" dirty="0" err="1" smtClean="0">
                          <a:solidFill>
                            <a:schemeClr val="accent2"/>
                          </a:solidFill>
                          <a:effectLst/>
                        </a:rPr>
                        <a:t>oL-h:oL-h</a:t>
                      </a:r>
                      <a:r>
                        <a:rPr lang="en-GB" sz="1200" dirty="0" smtClean="0">
                          <a:solidFill>
                            <a:schemeClr val="accent2"/>
                          </a:solidFill>
                          <a:effectLst/>
                        </a:rPr>
                        <a:t>   </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a:solidFill>
                            <a:schemeClr val="accent2"/>
                          </a:solidFill>
                          <a:effectLst/>
                        </a:rPr>
                        <a:t>113.50 ± 8.75</a:t>
                      </a:r>
                      <a:endParaRPr lang="en-GB" sz="1100">
                        <a:solidFill>
                          <a:schemeClr val="accent2"/>
                        </a:solidFill>
                        <a:effectLst/>
                        <a:latin typeface="Calibri"/>
                        <a:ea typeface="Calibri"/>
                        <a:cs typeface="Times New Roman"/>
                      </a:endParaRPr>
                    </a:p>
                  </a:txBody>
                  <a:tcPr marL="68580" marR="68580" marT="0" marB="0"/>
                </a:tc>
              </a:tr>
              <a:tr h="0">
                <a:tc>
                  <a:txBody>
                    <a:bodyPr/>
                    <a:lstStyle/>
                    <a:p>
                      <a:pPr marL="0" lvl="0" indent="0">
                        <a:lnSpc>
                          <a:spcPct val="115000"/>
                        </a:lnSpc>
                        <a:spcAft>
                          <a:spcPts val="0"/>
                        </a:spcAft>
                        <a:buFont typeface="+mj-lt"/>
                        <a:buNone/>
                      </a:pPr>
                      <a:r>
                        <a:rPr lang="en-GB" sz="1200" dirty="0" smtClean="0">
                          <a:solidFill>
                            <a:schemeClr val="accent2"/>
                          </a:solidFill>
                          <a:effectLst/>
                        </a:rPr>
                        <a:t>4.</a:t>
                      </a:r>
                      <a:r>
                        <a:rPr lang="en-GB" sz="1200" baseline="0" dirty="0" smtClean="0">
                          <a:solidFill>
                            <a:schemeClr val="accent2"/>
                          </a:solidFill>
                          <a:effectLst/>
                        </a:rPr>
                        <a:t> </a:t>
                      </a:r>
                      <a:r>
                        <a:rPr lang="en-GB" sz="1200" dirty="0" smtClean="0">
                          <a:solidFill>
                            <a:schemeClr val="accent2"/>
                          </a:solidFill>
                          <a:effectLst/>
                        </a:rPr>
                        <a:t>[L2]OL-H:OE-C</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a:solidFill>
                            <a:schemeClr val="accent2"/>
                          </a:solidFill>
                          <a:effectLst/>
                        </a:rPr>
                        <a:t>418.90 ± 14.65</a:t>
                      </a:r>
                      <a:endParaRPr lang="en-GB" sz="1100">
                        <a:solidFill>
                          <a:schemeClr val="accent2"/>
                        </a:solidFill>
                        <a:effectLst/>
                        <a:latin typeface="Calibri"/>
                        <a:ea typeface="Calibri"/>
                        <a:cs typeface="Times New Roman"/>
                      </a:endParaRPr>
                    </a:p>
                  </a:txBody>
                  <a:tcPr marL="68580" marR="68580" marT="0" marB="0"/>
                </a:tc>
              </a:tr>
              <a:tr h="0">
                <a:tc>
                  <a:txBody>
                    <a:bodyPr/>
                    <a:lstStyle/>
                    <a:p>
                      <a:pPr marL="0" lvl="0" indent="0">
                        <a:lnSpc>
                          <a:spcPct val="115000"/>
                        </a:lnSpc>
                        <a:spcAft>
                          <a:spcPts val="0"/>
                        </a:spcAft>
                        <a:buFont typeface="+mj-lt"/>
                        <a:buNone/>
                      </a:pPr>
                      <a:r>
                        <a:rPr lang="en-GB" sz="1200" dirty="0" smtClean="0">
                          <a:solidFill>
                            <a:schemeClr val="accent2"/>
                          </a:solidFill>
                          <a:effectLst/>
                        </a:rPr>
                        <a:t>5. [L2]</a:t>
                      </a:r>
                      <a:r>
                        <a:rPr lang="en-GB" sz="1200" dirty="0" err="1" smtClean="0">
                          <a:solidFill>
                            <a:schemeClr val="accent2"/>
                          </a:solidFill>
                          <a:effectLst/>
                        </a:rPr>
                        <a:t>oL</a:t>
                      </a:r>
                      <a:r>
                        <a:rPr lang="en-GB" sz="1200" dirty="0" smtClean="0">
                          <a:solidFill>
                            <a:schemeClr val="accent2"/>
                          </a:solidFill>
                          <a:effectLst/>
                        </a:rPr>
                        <a:t>-H:OE-c</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a:solidFill>
                            <a:schemeClr val="accent2"/>
                          </a:solidFill>
                          <a:effectLst/>
                        </a:rPr>
                        <a:t>504.61 ± 10.76</a:t>
                      </a:r>
                      <a:endParaRPr lang="en-GB" sz="1100">
                        <a:solidFill>
                          <a:schemeClr val="accent2"/>
                        </a:solidFill>
                        <a:effectLst/>
                        <a:latin typeface="Calibri"/>
                        <a:ea typeface="Calibri"/>
                        <a:cs typeface="Times New Roman"/>
                      </a:endParaRPr>
                    </a:p>
                  </a:txBody>
                  <a:tcPr marL="68580" marR="68580" marT="0" marB="0"/>
                </a:tc>
              </a:tr>
              <a:tr h="0">
                <a:tc>
                  <a:txBody>
                    <a:bodyPr/>
                    <a:lstStyle/>
                    <a:p>
                      <a:pPr marL="0" lvl="0" indent="0">
                        <a:lnSpc>
                          <a:spcPct val="115000"/>
                        </a:lnSpc>
                        <a:spcAft>
                          <a:spcPts val="0"/>
                        </a:spcAft>
                        <a:buFont typeface="+mj-lt"/>
                        <a:buNone/>
                      </a:pPr>
                      <a:r>
                        <a:rPr lang="en-GB" sz="1200" dirty="0" smtClean="0">
                          <a:solidFill>
                            <a:schemeClr val="accent2"/>
                          </a:solidFill>
                          <a:effectLst/>
                        </a:rPr>
                        <a:t>6. [L2]</a:t>
                      </a:r>
                      <a:r>
                        <a:rPr lang="en-GB" sz="1200" dirty="0" err="1" smtClean="0">
                          <a:solidFill>
                            <a:schemeClr val="accent2"/>
                          </a:solidFill>
                          <a:effectLst/>
                        </a:rPr>
                        <a:t>oL-h:oE-c</a:t>
                      </a:r>
                      <a:r>
                        <a:rPr lang="en-GB" sz="1200" dirty="0" smtClean="0">
                          <a:solidFill>
                            <a:schemeClr val="accent2"/>
                          </a:solidFill>
                          <a:effectLst/>
                        </a:rPr>
                        <a:t> </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a:solidFill>
                            <a:schemeClr val="accent2"/>
                          </a:solidFill>
                          <a:effectLst/>
                        </a:rPr>
                        <a:t>581.28 ± 8.50</a:t>
                      </a:r>
                      <a:endParaRPr lang="en-GB" sz="1100">
                        <a:solidFill>
                          <a:schemeClr val="accent2"/>
                        </a:solidFill>
                        <a:effectLst/>
                        <a:latin typeface="Calibri"/>
                        <a:ea typeface="Calibri"/>
                        <a:cs typeface="Times New Roman"/>
                      </a:endParaRPr>
                    </a:p>
                  </a:txBody>
                  <a:tcPr marL="68580" marR="68580" marT="0" marB="0"/>
                </a:tc>
              </a:tr>
              <a:tr h="0">
                <a:tc>
                  <a:txBody>
                    <a:bodyPr/>
                    <a:lstStyle/>
                    <a:p>
                      <a:pPr marL="0" lvl="0" indent="0">
                        <a:lnSpc>
                          <a:spcPct val="115000"/>
                        </a:lnSpc>
                        <a:spcAft>
                          <a:spcPts val="0"/>
                        </a:spcAft>
                        <a:buFont typeface="+mj-lt"/>
                        <a:buNone/>
                      </a:pPr>
                      <a:r>
                        <a:rPr lang="en-GB" sz="1200" dirty="0" smtClean="0">
                          <a:solidFill>
                            <a:schemeClr val="accent2"/>
                          </a:solidFill>
                          <a:effectLst/>
                        </a:rPr>
                        <a:t>7. [L3]</a:t>
                      </a:r>
                      <a:r>
                        <a:rPr lang="en-GB" sz="1200" dirty="0" err="1" smtClean="0">
                          <a:solidFill>
                            <a:schemeClr val="accent2"/>
                          </a:solidFill>
                          <a:effectLst/>
                        </a:rPr>
                        <a:t>oL-h:oE#oL</a:t>
                      </a:r>
                      <a:r>
                        <a:rPr lang="en-GB" sz="1200" dirty="0" smtClean="0">
                          <a:solidFill>
                            <a:schemeClr val="accent2"/>
                          </a:solidFill>
                          <a:effectLst/>
                        </a:rPr>
                        <a:t>(h</a:t>
                      </a:r>
                      <a:r>
                        <a:rPr lang="en-GB" sz="1200" dirty="0">
                          <a:solidFill>
                            <a:schemeClr val="accent2"/>
                          </a:solidFill>
                          <a:effectLst/>
                        </a:rPr>
                        <a:t>):h-</a:t>
                      </a:r>
                      <a:r>
                        <a:rPr lang="en-GB" sz="1200" dirty="0" err="1">
                          <a:solidFill>
                            <a:schemeClr val="accent2"/>
                          </a:solidFill>
                          <a:effectLst/>
                        </a:rPr>
                        <a:t>oL</a:t>
                      </a:r>
                      <a:r>
                        <a:rPr lang="en-GB" sz="1200" dirty="0">
                          <a:solidFill>
                            <a:schemeClr val="accent2"/>
                          </a:solidFill>
                          <a:effectLst/>
                        </a:rPr>
                        <a:t> </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a:solidFill>
                            <a:schemeClr val="accent2"/>
                          </a:solidFill>
                          <a:effectLst/>
                        </a:rPr>
                        <a:t>59.64 ± 6.17</a:t>
                      </a:r>
                      <a:endParaRPr lang="en-GB" sz="1100">
                        <a:solidFill>
                          <a:schemeClr val="accent2"/>
                        </a:solidFill>
                        <a:effectLst/>
                        <a:latin typeface="Calibri"/>
                        <a:ea typeface="Calibri"/>
                        <a:cs typeface="Times New Roman"/>
                      </a:endParaRPr>
                    </a:p>
                  </a:txBody>
                  <a:tcPr marL="68580" marR="68580" marT="0" marB="0"/>
                </a:tc>
              </a:tr>
              <a:tr h="0">
                <a:tc>
                  <a:txBody>
                    <a:bodyPr/>
                    <a:lstStyle/>
                    <a:p>
                      <a:pPr marL="0" lvl="0" indent="0">
                        <a:lnSpc>
                          <a:spcPct val="115000"/>
                        </a:lnSpc>
                        <a:spcAft>
                          <a:spcPts val="0"/>
                        </a:spcAft>
                        <a:buFont typeface="+mj-lt"/>
                        <a:buNone/>
                      </a:pPr>
                      <a:r>
                        <a:rPr lang="en-GB" sz="1200" dirty="0" smtClean="0">
                          <a:solidFill>
                            <a:schemeClr val="accent2"/>
                          </a:solidFill>
                          <a:effectLst/>
                        </a:rPr>
                        <a:t>8.</a:t>
                      </a:r>
                      <a:r>
                        <a:rPr lang="en-GB" sz="1200" baseline="0" dirty="0" smtClean="0">
                          <a:solidFill>
                            <a:schemeClr val="accent2"/>
                          </a:solidFill>
                          <a:effectLst/>
                        </a:rPr>
                        <a:t> </a:t>
                      </a:r>
                      <a:r>
                        <a:rPr lang="en-GB" sz="1200" dirty="0" smtClean="0">
                          <a:solidFill>
                            <a:schemeClr val="accent2"/>
                          </a:solidFill>
                          <a:effectLst/>
                        </a:rPr>
                        <a:t>[L3]</a:t>
                      </a:r>
                      <a:r>
                        <a:rPr lang="en-GB" sz="1200" dirty="0" err="1" smtClean="0">
                          <a:solidFill>
                            <a:schemeClr val="accent2"/>
                          </a:solidFill>
                          <a:effectLst/>
                        </a:rPr>
                        <a:t>oL-h:oE#h:oL-h</a:t>
                      </a:r>
                      <a:r>
                        <a:rPr lang="en-GB" sz="1200" dirty="0" smtClean="0">
                          <a:solidFill>
                            <a:schemeClr val="accent2"/>
                          </a:solidFill>
                          <a:effectLst/>
                        </a:rPr>
                        <a:t> </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a:solidFill>
                            <a:schemeClr val="accent2"/>
                          </a:solidFill>
                          <a:effectLst/>
                        </a:rPr>
                        <a:t>92.95 ± 7.38</a:t>
                      </a:r>
                      <a:endParaRPr lang="en-GB" sz="1100">
                        <a:solidFill>
                          <a:schemeClr val="accent2"/>
                        </a:solidFill>
                        <a:effectLst/>
                        <a:latin typeface="Calibri"/>
                        <a:ea typeface="Calibri"/>
                        <a:cs typeface="Times New Roman"/>
                      </a:endParaRPr>
                    </a:p>
                  </a:txBody>
                  <a:tcPr marL="68580" marR="68580" marT="0" marB="0"/>
                </a:tc>
              </a:tr>
              <a:tr h="0">
                <a:tc>
                  <a:txBody>
                    <a:bodyPr/>
                    <a:lstStyle/>
                    <a:p>
                      <a:pPr marL="0" lvl="0" indent="0">
                        <a:lnSpc>
                          <a:spcPct val="115000"/>
                        </a:lnSpc>
                        <a:spcAft>
                          <a:spcPts val="0"/>
                        </a:spcAft>
                        <a:buFont typeface="+mj-lt"/>
                        <a:buNone/>
                      </a:pPr>
                      <a:r>
                        <a:rPr lang="en-GB" sz="1200" dirty="0" smtClean="0">
                          <a:solidFill>
                            <a:schemeClr val="accent2"/>
                          </a:solidFill>
                          <a:effectLst/>
                        </a:rPr>
                        <a:t>9. [L3]</a:t>
                      </a:r>
                      <a:r>
                        <a:rPr lang="en-GB" sz="1200" dirty="0" err="1" smtClean="0">
                          <a:solidFill>
                            <a:schemeClr val="accent2"/>
                          </a:solidFill>
                          <a:effectLst/>
                        </a:rPr>
                        <a:t>oL-h:oE#h:oE-c</a:t>
                      </a:r>
                      <a:r>
                        <a:rPr lang="en-GB" sz="1200" dirty="0" smtClean="0">
                          <a:solidFill>
                            <a:schemeClr val="accent2"/>
                          </a:solidFill>
                          <a:effectLst/>
                        </a:rPr>
                        <a:t> </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a:solidFill>
                            <a:schemeClr val="accent2"/>
                          </a:solidFill>
                          <a:effectLst/>
                        </a:rPr>
                        <a:t>477.39 ± 13.60</a:t>
                      </a:r>
                      <a:endParaRPr lang="en-GB" sz="1100">
                        <a:solidFill>
                          <a:schemeClr val="accent2"/>
                        </a:solidFill>
                        <a:effectLst/>
                        <a:latin typeface="Calibri"/>
                        <a:ea typeface="Calibri"/>
                        <a:cs typeface="Times New Roman"/>
                      </a:endParaRPr>
                    </a:p>
                  </a:txBody>
                  <a:tcPr marL="68580" marR="68580" marT="0" marB="0"/>
                </a:tc>
              </a:tr>
              <a:tr h="0">
                <a:tc>
                  <a:txBody>
                    <a:bodyPr/>
                    <a:lstStyle/>
                    <a:p>
                      <a:pPr marL="0" lvl="0" indent="0">
                        <a:lnSpc>
                          <a:spcPct val="115000"/>
                        </a:lnSpc>
                        <a:spcAft>
                          <a:spcPts val="0"/>
                        </a:spcAft>
                        <a:buFont typeface="+mj-lt"/>
                        <a:buNone/>
                      </a:pPr>
                      <a:r>
                        <a:rPr lang="en-GB" sz="1200" dirty="0" smtClean="0">
                          <a:solidFill>
                            <a:schemeClr val="accent2"/>
                          </a:solidFill>
                          <a:effectLst/>
                        </a:rPr>
                        <a:t>10. [J3]</a:t>
                      </a:r>
                      <a:r>
                        <a:rPr lang="en-GB" sz="1200" dirty="0" err="1" smtClean="0">
                          <a:solidFill>
                            <a:schemeClr val="accent2"/>
                          </a:solidFill>
                          <a:effectLst/>
                        </a:rPr>
                        <a:t>oL-h:oE</a:t>
                      </a:r>
                      <a:r>
                        <a:rPr lang="en-GB" sz="1200" dirty="0" smtClean="0">
                          <a:solidFill>
                            <a:schemeClr val="accent2"/>
                          </a:solidFill>
                          <a:effectLst/>
                        </a:rPr>
                        <a:t>(c</a:t>
                      </a:r>
                      <a:r>
                        <a:rPr lang="en-GB" sz="1200" dirty="0">
                          <a:solidFill>
                            <a:schemeClr val="accent2"/>
                          </a:solidFill>
                          <a:effectLst/>
                        </a:rPr>
                        <a:t>):h-</a:t>
                      </a:r>
                      <a:r>
                        <a:rPr lang="en-GB" sz="1200" dirty="0" err="1">
                          <a:solidFill>
                            <a:schemeClr val="accent2"/>
                          </a:solidFill>
                          <a:effectLst/>
                        </a:rPr>
                        <a:t>oL</a:t>
                      </a:r>
                      <a:r>
                        <a:rPr lang="en-GB" sz="1200" dirty="0">
                          <a:solidFill>
                            <a:schemeClr val="accent2"/>
                          </a:solidFill>
                          <a:effectLst/>
                        </a:rPr>
                        <a:t> </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dirty="0">
                          <a:solidFill>
                            <a:schemeClr val="accent2"/>
                          </a:solidFill>
                          <a:effectLst/>
                        </a:rPr>
                        <a:t>22.32 ± 4.35</a:t>
                      </a:r>
                      <a:endParaRPr lang="en-GB" sz="1100" dirty="0">
                        <a:solidFill>
                          <a:schemeClr val="accent2"/>
                        </a:solidFill>
                        <a:effectLst/>
                        <a:latin typeface="Calibri"/>
                        <a:ea typeface="Calibri"/>
                        <a:cs typeface="Times New Roman"/>
                      </a:endParaRPr>
                    </a:p>
                  </a:txBody>
                  <a:tcPr marL="68580" marR="68580" marT="0" marB="0"/>
                </a:tc>
              </a:tr>
            </a:tbl>
          </a:graphicData>
        </a:graphic>
      </p:graphicFrame>
      <p:sp>
        <p:nvSpPr>
          <p:cNvPr id="3" name="TextBox 2"/>
          <p:cNvSpPr txBox="1"/>
          <p:nvPr/>
        </p:nvSpPr>
        <p:spPr>
          <a:xfrm>
            <a:off x="5724128" y="560070"/>
            <a:ext cx="1388522" cy="338554"/>
          </a:xfrm>
          <a:prstGeom prst="rect">
            <a:avLst/>
          </a:prstGeom>
          <a:noFill/>
        </p:spPr>
        <p:txBody>
          <a:bodyPr wrap="none" rtlCol="0">
            <a:spAutoFit/>
          </a:bodyPr>
          <a:lstStyle/>
          <a:p>
            <a:r>
              <a:rPr lang="en-GB" sz="1600" b="1"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HB_20_20</a:t>
            </a:r>
            <a:endParaRPr lang="en-GB" sz="1600" b="1" dirty="0">
              <a:solidFill>
                <a:schemeClr val="accent2"/>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23634637"/>
              </p:ext>
            </p:extLst>
          </p:nvPr>
        </p:nvGraphicFramePr>
        <p:xfrm>
          <a:off x="1331640" y="3573016"/>
          <a:ext cx="7010024" cy="2313432"/>
        </p:xfrm>
        <a:graphic>
          <a:graphicData uri="http://schemas.openxmlformats.org/drawingml/2006/table">
            <a:tbl>
              <a:tblPr firstRow="1" firstCol="1" bandRow="1">
                <a:tableStyleId>{5C22544A-7EE6-4342-B048-85BDC9FD1C3A}</a:tableStyleId>
              </a:tblPr>
              <a:tblGrid>
                <a:gridCol w="638027"/>
                <a:gridCol w="639682"/>
                <a:gridCol w="640510"/>
                <a:gridCol w="640510"/>
                <a:gridCol w="640510"/>
                <a:gridCol w="640510"/>
                <a:gridCol w="640510"/>
                <a:gridCol w="641337"/>
                <a:gridCol w="641337"/>
                <a:gridCol w="629752"/>
                <a:gridCol w="617339"/>
              </a:tblGrid>
              <a:tr h="0">
                <a:tc>
                  <a:txBody>
                    <a:bodyPr/>
                    <a:lstStyle/>
                    <a:p>
                      <a:pPr algn="ctr">
                        <a:lnSpc>
                          <a:spcPct val="115000"/>
                        </a:lnSpc>
                        <a:spcAft>
                          <a:spcPts val="0"/>
                        </a:spcAft>
                      </a:pPr>
                      <a:r>
                        <a:rPr lang="en-GB" sz="1200" dirty="0">
                          <a:effectLst/>
                        </a:rPr>
                        <a:t> </a:t>
                      </a:r>
                      <a:endParaRPr lang="en-GB"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dirty="0">
                          <a:solidFill>
                            <a:schemeClr val="accent2"/>
                          </a:solidFill>
                          <a:effectLst/>
                        </a:rPr>
                        <a:t>1</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dirty="0">
                          <a:solidFill>
                            <a:schemeClr val="accent2"/>
                          </a:solidFill>
                          <a:effectLst/>
                        </a:rPr>
                        <a:t>2</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dirty="0">
                          <a:solidFill>
                            <a:schemeClr val="accent2"/>
                          </a:solidFill>
                          <a:effectLst/>
                        </a:rPr>
                        <a:t>3</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dirty="0">
                          <a:solidFill>
                            <a:schemeClr val="accent2"/>
                          </a:solidFill>
                          <a:effectLst/>
                        </a:rPr>
                        <a:t>4</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dirty="0">
                          <a:solidFill>
                            <a:schemeClr val="accent2"/>
                          </a:solidFill>
                          <a:effectLst/>
                        </a:rPr>
                        <a:t>5</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dirty="0">
                          <a:solidFill>
                            <a:schemeClr val="accent2"/>
                          </a:solidFill>
                          <a:effectLst/>
                        </a:rPr>
                        <a:t>6</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dirty="0">
                          <a:solidFill>
                            <a:schemeClr val="accent2"/>
                          </a:solidFill>
                          <a:effectLst/>
                        </a:rPr>
                        <a:t>7</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dirty="0">
                          <a:solidFill>
                            <a:schemeClr val="accent2"/>
                          </a:solidFill>
                          <a:effectLst/>
                        </a:rPr>
                        <a:t>8</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dirty="0">
                          <a:solidFill>
                            <a:schemeClr val="accent2"/>
                          </a:solidFill>
                          <a:effectLst/>
                        </a:rPr>
                        <a:t>9</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200" dirty="0">
                          <a:solidFill>
                            <a:schemeClr val="accent2"/>
                          </a:solidFill>
                          <a:effectLst/>
                        </a:rPr>
                        <a:t>10</a:t>
                      </a:r>
                      <a:endParaRPr lang="en-GB" sz="1100" dirty="0">
                        <a:solidFill>
                          <a:schemeClr val="accent2"/>
                        </a:solidFill>
                        <a:effectLst/>
                        <a:latin typeface="Calibri"/>
                        <a:ea typeface="Calibri"/>
                        <a:cs typeface="Times New Roman"/>
                      </a:endParaRPr>
                    </a:p>
                  </a:txBody>
                  <a:tcPr marL="68580" marR="68580" marT="0" marB="0"/>
                </a:tc>
              </a:tr>
              <a:tr h="0">
                <a:tc>
                  <a:txBody>
                    <a:bodyPr/>
                    <a:lstStyle/>
                    <a:p>
                      <a:pPr algn="ctr">
                        <a:lnSpc>
                          <a:spcPct val="115000"/>
                        </a:lnSpc>
                        <a:spcAft>
                          <a:spcPts val="0"/>
                        </a:spcAft>
                      </a:pPr>
                      <a:r>
                        <a:rPr lang="en-GB" sz="1200" dirty="0">
                          <a:solidFill>
                            <a:schemeClr val="accent2"/>
                          </a:solidFill>
                          <a:effectLst/>
                        </a:rPr>
                        <a:t>1</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1.000</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0.056</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-0.001</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-0.004</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-0.080</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-0.182</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0.005</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-0.009</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-0.163</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-0.063</a:t>
                      </a:r>
                      <a:endParaRPr lang="en-GB" sz="1100">
                        <a:effectLst/>
                        <a:latin typeface="Calibri"/>
                        <a:ea typeface="Calibri"/>
                        <a:cs typeface="Times New Roman"/>
                      </a:endParaRPr>
                    </a:p>
                  </a:txBody>
                  <a:tcPr marL="68580" marR="68580" marT="0" marB="0"/>
                </a:tc>
              </a:tr>
              <a:tr h="0">
                <a:tc>
                  <a:txBody>
                    <a:bodyPr/>
                    <a:lstStyle/>
                    <a:p>
                      <a:pPr algn="ctr">
                        <a:lnSpc>
                          <a:spcPct val="115000"/>
                        </a:lnSpc>
                        <a:spcAft>
                          <a:spcPts val="0"/>
                        </a:spcAft>
                      </a:pPr>
                      <a:r>
                        <a:rPr lang="en-GB" sz="1200" dirty="0">
                          <a:solidFill>
                            <a:schemeClr val="accent2"/>
                          </a:solidFill>
                          <a:effectLst/>
                        </a:rPr>
                        <a:t>2</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1.000</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0.764</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-0.610</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-0.444</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-0.811</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0.627</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0.644</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-0.794</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-0.253</a:t>
                      </a:r>
                      <a:endParaRPr lang="en-GB" sz="1100">
                        <a:effectLst/>
                        <a:latin typeface="Calibri"/>
                        <a:ea typeface="Calibri"/>
                        <a:cs typeface="Times New Roman"/>
                      </a:endParaRPr>
                    </a:p>
                  </a:txBody>
                  <a:tcPr marL="68580" marR="68580" marT="0" marB="0"/>
                </a:tc>
              </a:tr>
              <a:tr h="0">
                <a:tc>
                  <a:txBody>
                    <a:bodyPr/>
                    <a:lstStyle/>
                    <a:p>
                      <a:pPr algn="ctr">
                        <a:lnSpc>
                          <a:spcPct val="115000"/>
                        </a:lnSpc>
                        <a:spcAft>
                          <a:spcPts val="0"/>
                        </a:spcAft>
                      </a:pPr>
                      <a:r>
                        <a:rPr lang="en-GB" sz="1200" dirty="0">
                          <a:solidFill>
                            <a:schemeClr val="accent2"/>
                          </a:solidFill>
                          <a:effectLst/>
                        </a:rPr>
                        <a:t>3</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1.000</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-0.834</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-0.653</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-0.628</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0.617</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0.853</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-0.651</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-0.067</a:t>
                      </a:r>
                      <a:endParaRPr lang="en-GB" sz="1100">
                        <a:effectLst/>
                        <a:latin typeface="Calibri"/>
                        <a:ea typeface="Calibri"/>
                        <a:cs typeface="Times New Roman"/>
                      </a:endParaRPr>
                    </a:p>
                  </a:txBody>
                  <a:tcPr marL="68580" marR="68580" marT="0" marB="0"/>
                </a:tc>
              </a:tr>
              <a:tr h="0">
                <a:tc>
                  <a:txBody>
                    <a:bodyPr/>
                    <a:lstStyle/>
                    <a:p>
                      <a:pPr algn="ctr">
                        <a:lnSpc>
                          <a:spcPct val="115000"/>
                        </a:lnSpc>
                        <a:spcAft>
                          <a:spcPts val="0"/>
                        </a:spcAft>
                      </a:pPr>
                      <a:r>
                        <a:rPr lang="en-GB" sz="1200" dirty="0">
                          <a:solidFill>
                            <a:schemeClr val="accent2"/>
                          </a:solidFill>
                          <a:effectLst/>
                        </a:rPr>
                        <a:t>4</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1.000</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0.906</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0.526</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-0.445</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-0.696</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0.676</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-0.312</a:t>
                      </a:r>
                      <a:endParaRPr lang="en-GB" sz="1100">
                        <a:effectLst/>
                        <a:latin typeface="Calibri"/>
                        <a:ea typeface="Calibri"/>
                        <a:cs typeface="Times New Roman"/>
                      </a:endParaRPr>
                    </a:p>
                  </a:txBody>
                  <a:tcPr marL="68580" marR="68580" marT="0" marB="0"/>
                </a:tc>
              </a:tr>
              <a:tr h="0">
                <a:tc>
                  <a:txBody>
                    <a:bodyPr/>
                    <a:lstStyle/>
                    <a:p>
                      <a:pPr algn="ctr">
                        <a:lnSpc>
                          <a:spcPct val="115000"/>
                        </a:lnSpc>
                        <a:spcAft>
                          <a:spcPts val="0"/>
                        </a:spcAft>
                      </a:pPr>
                      <a:r>
                        <a:rPr lang="en-GB" sz="1200" dirty="0">
                          <a:solidFill>
                            <a:schemeClr val="accent2"/>
                          </a:solidFill>
                          <a:effectLst/>
                        </a:rPr>
                        <a:t>5</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1.000</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0.405</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-0.286</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-0.506</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0.616</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-0.546</a:t>
                      </a:r>
                      <a:endParaRPr lang="en-GB" sz="1100">
                        <a:effectLst/>
                        <a:latin typeface="Calibri"/>
                        <a:ea typeface="Calibri"/>
                        <a:cs typeface="Times New Roman"/>
                      </a:endParaRPr>
                    </a:p>
                  </a:txBody>
                  <a:tcPr marL="68580" marR="68580" marT="0" marB="0"/>
                </a:tc>
              </a:tr>
              <a:tr h="0">
                <a:tc>
                  <a:txBody>
                    <a:bodyPr/>
                    <a:lstStyle/>
                    <a:p>
                      <a:pPr algn="ctr">
                        <a:lnSpc>
                          <a:spcPct val="115000"/>
                        </a:lnSpc>
                        <a:spcAft>
                          <a:spcPts val="0"/>
                        </a:spcAft>
                      </a:pPr>
                      <a:r>
                        <a:rPr lang="en-GB" sz="1200" dirty="0">
                          <a:solidFill>
                            <a:schemeClr val="accent2"/>
                          </a:solidFill>
                          <a:effectLst/>
                        </a:rPr>
                        <a:t>6</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1.000</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-0.482</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-0.461</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0.915</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0.364</a:t>
                      </a:r>
                      <a:endParaRPr lang="en-GB" sz="1100">
                        <a:effectLst/>
                        <a:latin typeface="Calibri"/>
                        <a:ea typeface="Calibri"/>
                        <a:cs typeface="Times New Roman"/>
                      </a:endParaRPr>
                    </a:p>
                  </a:txBody>
                  <a:tcPr marL="68580" marR="68580" marT="0" marB="0"/>
                </a:tc>
              </a:tr>
              <a:tr h="0">
                <a:tc>
                  <a:txBody>
                    <a:bodyPr/>
                    <a:lstStyle/>
                    <a:p>
                      <a:pPr algn="ctr">
                        <a:lnSpc>
                          <a:spcPct val="115000"/>
                        </a:lnSpc>
                        <a:spcAft>
                          <a:spcPts val="0"/>
                        </a:spcAft>
                      </a:pPr>
                      <a:r>
                        <a:rPr lang="en-GB" sz="1200" dirty="0">
                          <a:solidFill>
                            <a:schemeClr val="accent2"/>
                          </a:solidFill>
                          <a:effectLst/>
                        </a:rPr>
                        <a:t>7</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1.000</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0.521</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-0.457</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-0.243</a:t>
                      </a:r>
                      <a:endParaRPr lang="en-GB" sz="1100">
                        <a:effectLst/>
                        <a:latin typeface="Calibri"/>
                        <a:ea typeface="Calibri"/>
                        <a:cs typeface="Times New Roman"/>
                      </a:endParaRPr>
                    </a:p>
                  </a:txBody>
                  <a:tcPr marL="68580" marR="68580" marT="0" marB="0"/>
                </a:tc>
              </a:tr>
              <a:tr h="0">
                <a:tc>
                  <a:txBody>
                    <a:bodyPr/>
                    <a:lstStyle/>
                    <a:p>
                      <a:pPr algn="ctr">
                        <a:lnSpc>
                          <a:spcPct val="115000"/>
                        </a:lnSpc>
                        <a:spcAft>
                          <a:spcPts val="0"/>
                        </a:spcAft>
                      </a:pPr>
                      <a:r>
                        <a:rPr lang="en-GB" sz="1200" dirty="0">
                          <a:solidFill>
                            <a:schemeClr val="accent2"/>
                          </a:solidFill>
                          <a:effectLst/>
                        </a:rPr>
                        <a:t>8</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1.000</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-0.562</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-0.094</a:t>
                      </a:r>
                      <a:endParaRPr lang="en-GB" sz="1100">
                        <a:effectLst/>
                        <a:latin typeface="Calibri"/>
                        <a:ea typeface="Calibri"/>
                        <a:cs typeface="Times New Roman"/>
                      </a:endParaRPr>
                    </a:p>
                  </a:txBody>
                  <a:tcPr marL="68580" marR="68580" marT="0" marB="0"/>
                </a:tc>
              </a:tr>
              <a:tr h="0">
                <a:tc>
                  <a:txBody>
                    <a:bodyPr/>
                    <a:lstStyle/>
                    <a:p>
                      <a:pPr algn="ctr">
                        <a:lnSpc>
                          <a:spcPct val="115000"/>
                        </a:lnSpc>
                        <a:spcAft>
                          <a:spcPts val="0"/>
                        </a:spcAft>
                      </a:pPr>
                      <a:r>
                        <a:rPr lang="en-GB" sz="1200" dirty="0">
                          <a:solidFill>
                            <a:schemeClr val="accent2"/>
                          </a:solidFill>
                          <a:effectLst/>
                        </a:rPr>
                        <a:t>9</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1.000</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0.077</a:t>
                      </a:r>
                      <a:endParaRPr lang="en-GB" sz="1100">
                        <a:effectLst/>
                        <a:latin typeface="Calibri"/>
                        <a:ea typeface="Calibri"/>
                        <a:cs typeface="Times New Roman"/>
                      </a:endParaRPr>
                    </a:p>
                  </a:txBody>
                  <a:tcPr marL="68580" marR="68580" marT="0" marB="0"/>
                </a:tc>
              </a:tr>
              <a:tr h="0">
                <a:tc>
                  <a:txBody>
                    <a:bodyPr/>
                    <a:lstStyle/>
                    <a:p>
                      <a:pPr algn="ctr">
                        <a:lnSpc>
                          <a:spcPct val="115000"/>
                        </a:lnSpc>
                        <a:spcAft>
                          <a:spcPts val="0"/>
                        </a:spcAft>
                      </a:pPr>
                      <a:r>
                        <a:rPr lang="en-GB" sz="1200" dirty="0">
                          <a:solidFill>
                            <a:schemeClr val="accent2"/>
                          </a:solidFill>
                          <a:effectLst/>
                        </a:rPr>
                        <a:t>10</a:t>
                      </a:r>
                      <a:endParaRPr lang="en-GB" sz="1100" dirty="0">
                        <a:solidFill>
                          <a:schemeClr val="accent2"/>
                        </a:solidFill>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a:effectLst/>
                        </a:rPr>
                        <a:t> </a:t>
                      </a:r>
                      <a:endParaRPr lang="en-GB"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effectLst/>
                        </a:rPr>
                        <a:t>1.000</a:t>
                      </a:r>
                      <a:endParaRPr lang="en-GB" sz="1100" dirty="0">
                        <a:effectLst/>
                        <a:latin typeface="Calibri"/>
                        <a:ea typeface="Calibri"/>
                        <a:cs typeface="Times New Roman"/>
                      </a:endParaRPr>
                    </a:p>
                  </a:txBody>
                  <a:tcPr marL="68580" marR="68580" marT="0" marB="0"/>
                </a:tc>
              </a:tr>
            </a:tbl>
          </a:graphicData>
        </a:graphic>
      </p:graphicFrame>
      <p:sp>
        <p:nvSpPr>
          <p:cNvPr id="6" name="TextBox 5"/>
          <p:cNvSpPr txBox="1"/>
          <p:nvPr/>
        </p:nvSpPr>
        <p:spPr>
          <a:xfrm>
            <a:off x="352776" y="2285583"/>
            <a:ext cx="4003019" cy="584775"/>
          </a:xfrm>
          <a:prstGeom prst="rect">
            <a:avLst/>
          </a:prstGeom>
          <a:noFill/>
        </p:spPr>
        <p:txBody>
          <a:bodyPr wrap="none" rtlCol="0">
            <a:spAutoFit/>
          </a:bodyPr>
          <a:lstStyle/>
          <a:p>
            <a:r>
              <a:rPr lang="en-GB" sz="1600" dirty="0" smtClean="0">
                <a:latin typeface="Verdana" panose="020B0604030504040204" pitchFamily="34" charset="0"/>
                <a:ea typeface="Verdana" panose="020B0604030504040204" pitchFamily="34" charset="0"/>
                <a:cs typeface="Verdana" panose="020B0604030504040204" pitchFamily="34" charset="0"/>
              </a:rPr>
              <a:t>MD simulations of pure ethanoic acid</a:t>
            </a:r>
          </a:p>
          <a:p>
            <a:r>
              <a:rPr lang="en-GB" sz="1600" dirty="0" smtClean="0">
                <a:latin typeface="Verdana" panose="020B0604030504040204" pitchFamily="34" charset="0"/>
                <a:ea typeface="Verdana" panose="020B0604030504040204" pitchFamily="34" charset="0"/>
                <a:cs typeface="Verdana" panose="020B0604030504040204" pitchFamily="34" charset="0"/>
              </a:rPr>
              <a:t>at 300 K using OPLS2005 FF.</a:t>
            </a:r>
          </a:p>
        </p:txBody>
      </p:sp>
    </p:spTree>
    <p:extLst>
      <p:ext uri="{BB962C8B-B14F-4D97-AF65-F5344CB8AC3E}">
        <p14:creationId xmlns:p14="http://schemas.microsoft.com/office/powerpoint/2010/main" val="33872226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F4D8540-62C2-4A37-AC7F-F6B2560D9EA0}" type="slidenum">
              <a:rPr lang="en-US" altLang="en-US" smtClean="0"/>
              <a:pPr>
                <a:defRPr/>
              </a:pPr>
              <a:t>14</a:t>
            </a:fld>
            <a:endParaRPr lang="en-US" alt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96464" y="1476611"/>
            <a:ext cx="5616624" cy="33531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434" y="548680"/>
            <a:ext cx="2790825" cy="26765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2160" y="3573016"/>
            <a:ext cx="1857375" cy="1885950"/>
          </a:xfrm>
          <a:prstGeom prst="rect">
            <a:avLst/>
          </a:prstGeom>
        </p:spPr>
      </p:pic>
      <p:sp>
        <p:nvSpPr>
          <p:cNvPr id="8" name="TextBox 7"/>
          <p:cNvSpPr txBox="1"/>
          <p:nvPr/>
        </p:nvSpPr>
        <p:spPr>
          <a:xfrm>
            <a:off x="395536" y="1196752"/>
            <a:ext cx="4432624" cy="369332"/>
          </a:xfrm>
          <a:prstGeom prst="rect">
            <a:avLst/>
          </a:prstGeom>
          <a:noFill/>
        </p:spPr>
        <p:txBody>
          <a:bodyPr wrap="none" rtlCol="0">
            <a:spAutoFit/>
          </a:bodyPr>
          <a:lstStyle/>
          <a:p>
            <a:r>
              <a:rPr lang="en-GB" sz="1800" b="1"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Ethanoic acid liquid interactions.</a:t>
            </a:r>
            <a:endParaRPr lang="en-GB" sz="1800" b="1" dirty="0">
              <a:solidFill>
                <a:schemeClr val="accent2"/>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Box 8"/>
          <p:cNvSpPr txBox="1"/>
          <p:nvPr/>
        </p:nvSpPr>
        <p:spPr>
          <a:xfrm>
            <a:off x="134311" y="4849791"/>
            <a:ext cx="4566186" cy="954107"/>
          </a:xfrm>
          <a:prstGeom prst="rect">
            <a:avLst/>
          </a:prstGeom>
          <a:noFill/>
        </p:spPr>
        <p:txBody>
          <a:bodyPr wrap="none" rtlCol="0">
            <a:spAutoFit/>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Methyl groups (cyan spheres)</a:t>
            </a:r>
          </a:p>
          <a:p>
            <a:r>
              <a:rPr lang="en-GB" sz="1400" dirty="0" smtClean="0">
                <a:latin typeface="Verdana" panose="020B0604030504040204" pitchFamily="34" charset="0"/>
                <a:ea typeface="Verdana" panose="020B0604030504040204" pitchFamily="34" charset="0"/>
                <a:cs typeface="Verdana" panose="020B0604030504040204" pitchFamily="34" charset="0"/>
              </a:rPr>
              <a:t>hydrophobic interactions, forming a sponge-like </a:t>
            </a:r>
          </a:p>
          <a:p>
            <a:r>
              <a:rPr lang="en-GB" sz="1400" dirty="0" smtClean="0">
                <a:latin typeface="Verdana" panose="020B0604030504040204" pitchFamily="34" charset="0"/>
                <a:ea typeface="Verdana" panose="020B0604030504040204" pitchFamily="34" charset="0"/>
                <a:cs typeface="Verdana" panose="020B0604030504040204" pitchFamily="34" charset="0"/>
              </a:rPr>
              <a:t>super-structure that permeates across the </a:t>
            </a:r>
          </a:p>
          <a:p>
            <a:r>
              <a:rPr lang="en-GB" sz="1400" dirty="0" smtClean="0">
                <a:latin typeface="Verdana" panose="020B0604030504040204" pitchFamily="34" charset="0"/>
                <a:ea typeface="Verdana" panose="020B0604030504040204" pitchFamily="34" charset="0"/>
                <a:cs typeface="Verdana" panose="020B0604030504040204" pitchFamily="34" charset="0"/>
              </a:rPr>
              <a:t>whole system.</a:t>
            </a:r>
            <a:endParaRPr lang="en-GB" sz="1400" dirty="0">
              <a:latin typeface="Verdana" panose="020B0604030504040204" pitchFamily="34" charset="0"/>
              <a:ea typeface="Verdana" panose="020B0604030504040204" pitchFamily="34" charset="0"/>
              <a:cs typeface="Verdana" panose="020B0604030504040204" pitchFamily="34" charset="0"/>
            </a:endParaRPr>
          </a:p>
        </p:txBody>
      </p:sp>
      <p:sp>
        <p:nvSpPr>
          <p:cNvPr id="10" name="TextBox 9"/>
          <p:cNvSpPr txBox="1"/>
          <p:nvPr/>
        </p:nvSpPr>
        <p:spPr>
          <a:xfrm>
            <a:off x="6539083" y="747835"/>
            <a:ext cx="2048959" cy="738664"/>
          </a:xfrm>
          <a:prstGeom prst="rect">
            <a:avLst/>
          </a:prstGeom>
          <a:noFill/>
        </p:spPr>
        <p:txBody>
          <a:bodyPr wrap="none" rtlCol="0">
            <a:spAutoFit/>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Predominant form of</a:t>
            </a:r>
          </a:p>
          <a:p>
            <a:r>
              <a:rPr lang="en-GB" sz="1400" dirty="0" smtClean="0">
                <a:latin typeface="Verdana" panose="020B0604030504040204" pitchFamily="34" charset="0"/>
                <a:ea typeface="Verdana" panose="020B0604030504040204" pitchFamily="34" charset="0"/>
                <a:cs typeface="Verdana" panose="020B0604030504040204" pitchFamily="34" charset="0"/>
              </a:rPr>
              <a:t>H-bond interactions:</a:t>
            </a:r>
          </a:p>
          <a:p>
            <a:r>
              <a:rPr lang="en-GB" sz="1400" dirty="0" smtClean="0">
                <a:latin typeface="Verdana" panose="020B0604030504040204" pitchFamily="34" charset="0"/>
                <a:ea typeface="Verdana" panose="020B0604030504040204" pitchFamily="34" charset="0"/>
                <a:cs typeface="Verdana" panose="020B0604030504040204" pitchFamily="34" charset="0"/>
              </a:rPr>
              <a:t>‘head-to-tail’</a:t>
            </a:r>
            <a:endParaRPr lang="en-GB" sz="1400" dirty="0">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p:cNvSpPr txBox="1"/>
          <p:nvPr/>
        </p:nvSpPr>
        <p:spPr>
          <a:xfrm>
            <a:off x="6539083" y="1814934"/>
            <a:ext cx="2585836" cy="523220"/>
          </a:xfrm>
          <a:prstGeom prst="rect">
            <a:avLst/>
          </a:prstGeom>
          <a:noFill/>
        </p:spPr>
        <p:txBody>
          <a:bodyPr wrap="none" rtlCol="0">
            <a:spAutoFit/>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Form polymeric chains,</a:t>
            </a:r>
          </a:p>
          <a:p>
            <a:r>
              <a:rPr lang="en-GB" sz="1400" dirty="0">
                <a:latin typeface="Verdana" panose="020B0604030504040204" pitchFamily="34" charset="0"/>
                <a:ea typeface="Verdana" panose="020B0604030504040204" pitchFamily="34" charset="0"/>
                <a:cs typeface="Verdana" panose="020B0604030504040204" pitchFamily="34" charset="0"/>
              </a:rPr>
              <a:t>u</a:t>
            </a:r>
            <a:r>
              <a:rPr lang="en-GB" sz="1400" dirty="0" smtClean="0">
                <a:latin typeface="Verdana" panose="020B0604030504040204" pitchFamily="34" charset="0"/>
                <a:ea typeface="Verdana" panose="020B0604030504040204" pitchFamily="34" charset="0"/>
                <a:cs typeface="Verdana" panose="020B0604030504040204" pitchFamily="34" charset="0"/>
              </a:rPr>
              <a:t>p to 10 carboxylic groups</a:t>
            </a:r>
            <a:endParaRPr lang="en-GB" sz="1400" dirty="0">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p:nvSpPr>
        <p:spPr>
          <a:xfrm>
            <a:off x="7261862" y="4622443"/>
            <a:ext cx="1074397" cy="307777"/>
          </a:xfrm>
          <a:prstGeom prst="rect">
            <a:avLst/>
          </a:prstGeom>
          <a:noFill/>
        </p:spPr>
        <p:txBody>
          <a:bodyPr wrap="none" rtlCol="0">
            <a:spAutoFit/>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branching</a:t>
            </a:r>
            <a:endParaRPr lang="en-GB" sz="1400"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p:cNvSpPr txBox="1"/>
          <p:nvPr/>
        </p:nvSpPr>
        <p:spPr>
          <a:xfrm>
            <a:off x="1846932" y="5877272"/>
            <a:ext cx="5716630" cy="584775"/>
          </a:xfrm>
          <a:prstGeom prst="rect">
            <a:avLst/>
          </a:prstGeom>
          <a:noFill/>
        </p:spPr>
        <p:txBody>
          <a:bodyPr wrap="none" rtlCol="0">
            <a:spAutoFit/>
          </a:bodyPr>
          <a:lstStyle/>
          <a:p>
            <a:r>
              <a:rPr lang="en-GB" sz="1600" dirty="0" smtClean="0">
                <a:latin typeface="Verdana" panose="020B0604030504040204" pitchFamily="34" charset="0"/>
                <a:ea typeface="Verdana" panose="020B0604030504040204" pitchFamily="34" charset="0"/>
                <a:cs typeface="Verdana" panose="020B0604030504040204" pitchFamily="34" charset="0"/>
              </a:rPr>
              <a:t>Can also carry out cross-correlation analysis between</a:t>
            </a:r>
          </a:p>
          <a:p>
            <a:r>
              <a:rPr lang="en-GB" sz="1600" dirty="0" smtClean="0">
                <a:latin typeface="Verdana" panose="020B0604030504040204" pitchFamily="34" charset="0"/>
                <a:ea typeface="Verdana" panose="020B0604030504040204" pitchFamily="34" charset="0"/>
                <a:cs typeface="Verdana" panose="020B0604030504040204" pitchFamily="34" charset="0"/>
              </a:rPr>
              <a:t>HB and HP interactions.</a:t>
            </a:r>
            <a:endParaRPr lang="en-GB" sz="1600" dirty="0">
              <a:latin typeface="Verdana" panose="020B0604030504040204" pitchFamily="34" charset="0"/>
              <a:ea typeface="Verdana" panose="020B0604030504040204" pitchFamily="34" charset="0"/>
              <a:cs typeface="Verdana" panose="020B0604030504040204" pitchFamily="34" charset="0"/>
            </a:endParaRPr>
          </a:p>
        </p:txBody>
      </p:sp>
      <p:cxnSp>
        <p:nvCxnSpPr>
          <p:cNvPr id="17" name="Straight Arrow Connector 16"/>
          <p:cNvCxnSpPr/>
          <p:nvPr/>
        </p:nvCxnSpPr>
        <p:spPr bwMode="auto">
          <a:xfrm flipH="1">
            <a:off x="3707904" y="1988840"/>
            <a:ext cx="2168133" cy="3493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TextBox 18"/>
          <p:cNvSpPr txBox="1"/>
          <p:nvPr/>
        </p:nvSpPr>
        <p:spPr>
          <a:xfrm>
            <a:off x="4386885" y="2184265"/>
            <a:ext cx="1405000" cy="307777"/>
          </a:xfrm>
          <a:prstGeom prst="rect">
            <a:avLst/>
          </a:prstGeom>
          <a:noFill/>
        </p:spPr>
        <p:txBody>
          <a:bodyPr wrap="none" rtlCol="0">
            <a:spAutoFit/>
          </a:bodyPr>
          <a:lstStyle/>
          <a:p>
            <a:r>
              <a:rPr lang="en-GB" sz="1400" dirty="0" smtClean="0">
                <a:latin typeface="Verdana" panose="020B0604030504040204" pitchFamily="34" charset="0"/>
                <a:ea typeface="Verdana" panose="020B0604030504040204" pitchFamily="34" charset="0"/>
                <a:cs typeface="Verdana" panose="020B0604030504040204" pitchFamily="34" charset="0"/>
              </a:rPr>
              <a:t>(Red streaks)</a:t>
            </a:r>
            <a:endParaRPr lang="en-GB"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22" name="Straight Arrow Connector 21"/>
          <p:cNvCxnSpPr/>
          <p:nvPr/>
        </p:nvCxnSpPr>
        <p:spPr bwMode="auto">
          <a:xfrm flipH="1" flipV="1">
            <a:off x="2843808" y="2996952"/>
            <a:ext cx="3168352" cy="12241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867836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F4D8540-62C2-4A37-AC7F-F6B2560D9EA0}" type="slidenum">
              <a:rPr lang="en-US" altLang="en-US" smtClean="0"/>
              <a:pPr>
                <a:defRPr/>
              </a:pPr>
              <a:t>15</a:t>
            </a:fld>
            <a:endParaRPr lang="en-US" altLang="en-US"/>
          </a:p>
        </p:txBody>
      </p:sp>
      <p:sp>
        <p:nvSpPr>
          <p:cNvPr id="5" name="TextBox 4"/>
          <p:cNvSpPr txBox="1"/>
          <p:nvPr/>
        </p:nvSpPr>
        <p:spPr>
          <a:xfrm>
            <a:off x="3707904" y="3343439"/>
            <a:ext cx="1681871" cy="400110"/>
          </a:xfrm>
          <a:prstGeom prst="rect">
            <a:avLst/>
          </a:prstGeom>
          <a:noFill/>
        </p:spPr>
        <p:txBody>
          <a:bodyPr wrap="none" rtlCol="0">
            <a:spAutoFit/>
          </a:bodyPr>
          <a:lstStyle/>
          <a:p>
            <a:r>
              <a:rPr lang="en-GB" sz="2000" b="1"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Thank you</a:t>
            </a:r>
            <a:endParaRPr lang="en-GB" sz="2000" b="1" dirty="0">
              <a:solidFill>
                <a:schemeClr val="accent2"/>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40126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872" y="938460"/>
            <a:ext cx="5256584" cy="1143000"/>
          </a:xfrm>
        </p:spPr>
        <p:txBody>
          <a:bodyPr/>
          <a:lstStyle/>
          <a:p>
            <a:pPr algn="just"/>
            <a:r>
              <a:rPr lang="en-GB" sz="1400" dirty="0">
                <a:latin typeface="Verdana" panose="020B0604030504040204" pitchFamily="34" charset="0"/>
                <a:ea typeface="Verdana" panose="020B0604030504040204" pitchFamily="34" charset="0"/>
                <a:cs typeface="Verdana" panose="020B0604030504040204" pitchFamily="34" charset="0"/>
              </a:rPr>
              <a:t>Collaborative Computational Project for computer simulation of condensed phase materials at length scales spanning from atomistic to mesoscopic levels. Materials of interest are such as liquids, polymers, solids, surface materials and macromolecules. </a:t>
            </a:r>
          </a:p>
        </p:txBody>
      </p:sp>
      <p:sp>
        <p:nvSpPr>
          <p:cNvPr id="3" name="Content Placeholder 2"/>
          <p:cNvSpPr>
            <a:spLocks noGrp="1"/>
          </p:cNvSpPr>
          <p:nvPr>
            <p:ph idx="1"/>
          </p:nvPr>
        </p:nvSpPr>
        <p:spPr>
          <a:xfrm>
            <a:off x="611560" y="3284984"/>
            <a:ext cx="7772400" cy="3048000"/>
          </a:xfrm>
        </p:spPr>
        <p:txBody>
          <a:bodyPr/>
          <a:lstStyle/>
          <a:p>
            <a:pPr>
              <a:buFontTx/>
              <a:buChar char="-"/>
            </a:pPr>
            <a:r>
              <a:rPr lang="en-GB" sz="1200" dirty="0">
                <a:latin typeface="Verdana" panose="020B0604030504040204" pitchFamily="34" charset="0"/>
                <a:ea typeface="Verdana" panose="020B0604030504040204" pitchFamily="34" charset="0"/>
                <a:cs typeface="Verdana" panose="020B0604030504040204" pitchFamily="34" charset="0"/>
              </a:rPr>
              <a:t>Provide and maintain software infrastructure (</a:t>
            </a:r>
            <a:r>
              <a:rPr lang="en-GB" sz="1200" dirty="0" err="1">
                <a:latin typeface="Verdana" panose="020B0604030504040204" pitchFamily="34" charset="0"/>
                <a:ea typeface="Verdana" panose="020B0604030504040204" pitchFamily="34" charset="0"/>
                <a:cs typeface="Verdana" panose="020B0604030504040204" pitchFamily="34" charset="0"/>
              </a:rPr>
              <a:t>DL_software</a:t>
            </a:r>
            <a:r>
              <a:rPr lang="en-GB" sz="1200" dirty="0">
                <a:latin typeface="Verdana" panose="020B0604030504040204" pitchFamily="34" charset="0"/>
                <a:ea typeface="Verdana" panose="020B0604030504040204" pitchFamily="34" charset="0"/>
                <a:cs typeface="Verdana" panose="020B0604030504040204" pitchFamily="34" charset="0"/>
              </a:rPr>
              <a:t>) spanning across multi-length and time scales, from ab-initio electronic calculations to molecular and mesoscopic levels. </a:t>
            </a:r>
          </a:p>
          <a:p>
            <a:pPr>
              <a:buFontTx/>
              <a:buChar char="-"/>
            </a:pPr>
            <a:endParaRPr lang="en-GB" sz="1200" dirty="0">
              <a:latin typeface="Verdana" panose="020B0604030504040204" pitchFamily="34" charset="0"/>
              <a:ea typeface="Verdana" panose="020B0604030504040204" pitchFamily="34" charset="0"/>
              <a:cs typeface="Verdana" panose="020B0604030504040204" pitchFamily="34" charset="0"/>
            </a:endParaRPr>
          </a:p>
          <a:p>
            <a:pPr>
              <a:buFontTx/>
              <a:buChar char="-"/>
            </a:pPr>
            <a:r>
              <a:rPr lang="en-GB" sz="1200" dirty="0">
                <a:latin typeface="Verdana" panose="020B0604030504040204" pitchFamily="34" charset="0"/>
                <a:ea typeface="Verdana" panose="020B0604030504040204" pitchFamily="34" charset="0"/>
                <a:cs typeface="Verdana" panose="020B0604030504040204" pitchFamily="34" charset="0"/>
              </a:rPr>
              <a:t>Annual general meeting – talks on latest modelling, simulations, methodologies. Poster presentations, fostering collaborative environment for the community.</a:t>
            </a:r>
          </a:p>
          <a:p>
            <a:pPr>
              <a:buFontTx/>
              <a:buChar char="-"/>
            </a:pPr>
            <a:endParaRPr lang="en-GB" sz="1200" dirty="0">
              <a:latin typeface="Verdana" panose="020B0604030504040204" pitchFamily="34" charset="0"/>
              <a:ea typeface="Verdana" panose="020B0604030504040204" pitchFamily="34" charset="0"/>
              <a:cs typeface="Verdana" panose="020B0604030504040204" pitchFamily="34" charset="0"/>
            </a:endParaRPr>
          </a:p>
          <a:p>
            <a:pPr>
              <a:buFontTx/>
              <a:buChar char="-"/>
            </a:pPr>
            <a:r>
              <a:rPr lang="en-GB" sz="1200" dirty="0">
                <a:latin typeface="Verdana" panose="020B0604030504040204" pitchFamily="34" charset="0"/>
                <a:ea typeface="Verdana" panose="020B0604030504040204" pitchFamily="34" charset="0"/>
                <a:cs typeface="Verdana" panose="020B0604030504040204" pitchFamily="34" charset="0"/>
              </a:rPr>
              <a:t>Program outreach. Software training workshops, workshops with themes leaning towards experimentalists and industrialists. Joint CCPs activities: CCPBioSim/CCP5 workshops.</a:t>
            </a:r>
          </a:p>
          <a:p>
            <a:pPr>
              <a:buFontTx/>
              <a:buChar char="-"/>
            </a:pPr>
            <a:endParaRPr lang="en-GB" sz="1200" dirty="0">
              <a:latin typeface="Verdana" panose="020B0604030504040204" pitchFamily="34" charset="0"/>
              <a:ea typeface="Verdana" panose="020B0604030504040204" pitchFamily="34" charset="0"/>
              <a:cs typeface="Verdana" panose="020B0604030504040204" pitchFamily="34" charset="0"/>
            </a:endParaRPr>
          </a:p>
          <a:p>
            <a:pPr>
              <a:buFontTx/>
              <a:buChar char="-"/>
            </a:pPr>
            <a:r>
              <a:rPr lang="en-GB" sz="1200" dirty="0">
                <a:latin typeface="Verdana" panose="020B0604030504040204" pitchFamily="34" charset="0"/>
                <a:ea typeface="Verdana" panose="020B0604030504040204" pitchFamily="34" charset="0"/>
                <a:cs typeface="Verdana" panose="020B0604030504040204" pitchFamily="34" charset="0"/>
              </a:rPr>
              <a:t>Provide funding to community members for organising workshops, collaboration visits, special visitor guests (lecture tours), summer bursaries.</a:t>
            </a:r>
          </a:p>
          <a:p>
            <a:pPr>
              <a:buFontTx/>
              <a:buChar char="-"/>
            </a:pPr>
            <a:endParaRPr lang="en-GB"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pPr>
              <a:defRPr/>
            </a:pPr>
            <a:fld id="{4F4D8540-62C2-4A37-AC7F-F6B2560D9EA0}" type="slidenum">
              <a:rPr lang="en-US" altLang="en-US" smtClean="0"/>
              <a:pPr>
                <a:defRPr/>
              </a:pPr>
              <a:t>2</a:t>
            </a:fld>
            <a:endParaRPr lang="en-US" altLang="en-US"/>
          </a:p>
        </p:txBody>
      </p:sp>
      <p:pic>
        <p:nvPicPr>
          <p:cNvPr id="5" name="Picture 9" descr="CCP5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052736"/>
            <a:ext cx="1506756" cy="770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877631" y="2348880"/>
            <a:ext cx="7416824" cy="738664"/>
          </a:xfrm>
          <a:prstGeom prst="rect">
            <a:avLst/>
          </a:prstGeom>
          <a:noFill/>
        </p:spPr>
        <p:txBody>
          <a:bodyPr wrap="square" rtlCol="0">
            <a:spAutoFit/>
          </a:bodyPr>
          <a:lstStyle/>
          <a:p>
            <a:r>
              <a:rPr lang="en-GB" sz="1400" dirty="0">
                <a:latin typeface="Verdana" panose="020B0604030504040204" pitchFamily="34" charset="0"/>
                <a:ea typeface="Verdana" panose="020B0604030504040204" pitchFamily="34" charset="0"/>
                <a:cs typeface="Verdana" panose="020B0604030504040204" pitchFamily="34" charset="0"/>
              </a:rPr>
              <a:t>Funded by EPSRC and </a:t>
            </a:r>
            <a:r>
              <a:rPr lang="en-GB" sz="1400" dirty="0" smtClean="0">
                <a:latin typeface="Verdana" panose="020B0604030504040204" pitchFamily="34" charset="0"/>
                <a:ea typeface="Verdana" panose="020B0604030504040204" pitchFamily="34" charset="0"/>
                <a:cs typeface="Verdana" panose="020B0604030504040204" pitchFamily="34" charset="0"/>
              </a:rPr>
              <a:t>operated </a:t>
            </a:r>
            <a:r>
              <a:rPr lang="en-GB" sz="1400" dirty="0">
                <a:latin typeface="Verdana" panose="020B0604030504040204" pitchFamily="34" charset="0"/>
                <a:ea typeface="Verdana" panose="020B0604030504040204" pitchFamily="34" charset="0"/>
                <a:cs typeface="Verdana" panose="020B0604030504040204" pitchFamily="34" charset="0"/>
              </a:rPr>
              <a:t>via </a:t>
            </a:r>
            <a:r>
              <a:rPr lang="en-GB" sz="1400" dirty="0" err="1">
                <a:latin typeface="Verdana" panose="020B0604030504040204" pitchFamily="34" charset="0"/>
                <a:ea typeface="Verdana" panose="020B0604030504040204" pitchFamily="34" charset="0"/>
                <a:cs typeface="Verdana" panose="020B0604030504040204" pitchFamily="34" charset="0"/>
              </a:rPr>
              <a:t>CoSeC</a:t>
            </a:r>
            <a:r>
              <a:rPr lang="en-GB" sz="1400" dirty="0">
                <a:latin typeface="Verdana" panose="020B0604030504040204" pitchFamily="34" charset="0"/>
                <a:ea typeface="Verdana" panose="020B0604030504040204" pitchFamily="34" charset="0"/>
                <a:cs typeface="Verdana" panose="020B0604030504040204" pitchFamily="34" charset="0"/>
              </a:rPr>
              <a:t>, CCP5 is a network community </a:t>
            </a:r>
            <a:r>
              <a:rPr lang="en-GB" sz="1400" dirty="0" smtClean="0">
                <a:latin typeface="Verdana" panose="020B0604030504040204" pitchFamily="34" charset="0"/>
                <a:ea typeface="Verdana" panose="020B0604030504040204" pitchFamily="34" charset="0"/>
                <a:cs typeface="Verdana" panose="020B0604030504040204" pitchFamily="34" charset="0"/>
              </a:rPr>
              <a:t>bringing </a:t>
            </a:r>
            <a:r>
              <a:rPr lang="en-GB" sz="1400" dirty="0">
                <a:latin typeface="Verdana" panose="020B0604030504040204" pitchFamily="34" charset="0"/>
                <a:ea typeface="Verdana" panose="020B0604030504040204" pitchFamily="34" charset="0"/>
                <a:cs typeface="Verdana" panose="020B0604030504040204" pitchFamily="34" charset="0"/>
              </a:rPr>
              <a:t>together people with common interests serving primarily the UK but also international scientists.</a:t>
            </a:r>
          </a:p>
        </p:txBody>
      </p:sp>
    </p:spTree>
    <p:extLst>
      <p:ext uri="{BB962C8B-B14F-4D97-AF65-F5344CB8AC3E}">
        <p14:creationId xmlns:p14="http://schemas.microsoft.com/office/powerpoint/2010/main" val="435492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F4D8540-62C2-4A37-AC7F-F6B2560D9EA0}" type="slidenum">
              <a:rPr lang="en-US" altLang="en-US" smtClean="0"/>
              <a:pPr>
                <a:defRPr/>
              </a:pPr>
              <a:t>3</a:t>
            </a:fld>
            <a:endParaRPr lang="en-US" altLang="en-US"/>
          </a:p>
        </p:txBody>
      </p:sp>
      <p:sp>
        <p:nvSpPr>
          <p:cNvPr id="5" name="Rectangle 4"/>
          <p:cNvSpPr/>
          <p:nvPr/>
        </p:nvSpPr>
        <p:spPr>
          <a:xfrm>
            <a:off x="1102042" y="1988840"/>
            <a:ext cx="6462464" cy="3323987"/>
          </a:xfrm>
          <a:prstGeom prst="rect">
            <a:avLst/>
          </a:prstGeom>
        </p:spPr>
        <p:txBody>
          <a:bodyPr wrap="square">
            <a:spAutoFit/>
          </a:bodyPr>
          <a:lstStyle/>
          <a:p>
            <a:r>
              <a:rPr lang="en-GB" sz="1400" dirty="0">
                <a:latin typeface="Verdana" panose="020B0604030504040204" pitchFamily="34" charset="0"/>
                <a:ea typeface="Verdana" panose="020B0604030504040204" pitchFamily="34" charset="0"/>
                <a:cs typeface="Verdana" panose="020B0604030504040204" pitchFamily="34" charset="0"/>
                <a:hlinkClick r:id="rId2"/>
              </a:rPr>
              <a:t>DL_POLY</a:t>
            </a:r>
            <a:r>
              <a:rPr lang="en-GB" sz="1400" dirty="0">
                <a:latin typeface="Verdana" panose="020B0604030504040204" pitchFamily="34" charset="0"/>
                <a:ea typeface="Verdana" panose="020B0604030504040204" pitchFamily="34" charset="0"/>
                <a:cs typeface="Verdana" panose="020B0604030504040204" pitchFamily="34" charset="0"/>
              </a:rPr>
              <a:t> - The molecular dynamics (MD) program suite.</a:t>
            </a:r>
          </a:p>
          <a:p>
            <a:endParaRPr lang="en-GB" sz="1400" dirty="0">
              <a:latin typeface="Verdana" panose="020B0604030504040204" pitchFamily="34" charset="0"/>
              <a:ea typeface="Verdana" panose="020B0604030504040204" pitchFamily="34" charset="0"/>
              <a:cs typeface="Verdana" panose="020B0604030504040204" pitchFamily="34" charset="0"/>
            </a:endParaRPr>
          </a:p>
          <a:p>
            <a:r>
              <a:rPr lang="en-GB" sz="1400" b="1" dirty="0">
                <a:latin typeface="Verdana" panose="020B0604030504040204" pitchFamily="34" charset="0"/>
                <a:ea typeface="Verdana" panose="020B0604030504040204" pitchFamily="34" charset="0"/>
                <a:cs typeface="Verdana" panose="020B0604030504040204" pitchFamily="34" charset="0"/>
                <a:hlinkClick r:id="rId3"/>
              </a:rPr>
              <a:t>DL_FIELD</a:t>
            </a:r>
            <a:r>
              <a:rPr lang="en-GB" sz="1400" dirty="0">
                <a:latin typeface="Verdana" panose="020B0604030504040204" pitchFamily="34" charset="0"/>
                <a:ea typeface="Verdana" panose="020B0604030504040204" pitchFamily="34" charset="0"/>
                <a:cs typeface="Verdana" panose="020B0604030504040204" pitchFamily="34" charset="0"/>
              </a:rPr>
              <a:t> - Force-field model setup tool for DL_POLYs.</a:t>
            </a:r>
          </a:p>
          <a:p>
            <a:endParaRPr lang="en-GB" sz="1400" dirty="0">
              <a:latin typeface="Verdana" panose="020B0604030504040204" pitchFamily="34" charset="0"/>
              <a:ea typeface="Verdana" panose="020B0604030504040204" pitchFamily="34" charset="0"/>
              <a:cs typeface="Verdana" panose="020B0604030504040204" pitchFamily="34" charset="0"/>
            </a:endParaRPr>
          </a:p>
          <a:p>
            <a:r>
              <a:rPr lang="en-GB" sz="1400" b="1" dirty="0">
                <a:latin typeface="Verdana" panose="020B0604030504040204" pitchFamily="34" charset="0"/>
                <a:ea typeface="Verdana" panose="020B0604030504040204" pitchFamily="34" charset="0"/>
                <a:cs typeface="Verdana" panose="020B0604030504040204" pitchFamily="34" charset="0"/>
                <a:hlinkClick r:id="rId4"/>
              </a:rPr>
              <a:t>DL_ANALYSER</a:t>
            </a:r>
            <a:r>
              <a:rPr lang="en-GB" sz="1400" dirty="0">
                <a:latin typeface="Verdana" panose="020B0604030504040204" pitchFamily="34" charset="0"/>
                <a:ea typeface="Verdana" panose="020B0604030504040204" pitchFamily="34" charset="0"/>
                <a:cs typeface="Verdana" panose="020B0604030504040204" pitchFamily="34" charset="0"/>
              </a:rPr>
              <a:t> - General analysis tool for DL_POLY.</a:t>
            </a:r>
          </a:p>
          <a:p>
            <a:endParaRPr lang="en-GB" sz="1400" dirty="0">
              <a:latin typeface="Verdana" panose="020B0604030504040204" pitchFamily="34" charset="0"/>
              <a:ea typeface="Verdana" panose="020B0604030504040204" pitchFamily="34" charset="0"/>
              <a:cs typeface="Verdana" panose="020B0604030504040204" pitchFamily="34" charset="0"/>
            </a:endParaRPr>
          </a:p>
          <a:p>
            <a:r>
              <a:rPr lang="en-GB" sz="1400" dirty="0">
                <a:latin typeface="Verdana" panose="020B0604030504040204" pitchFamily="34" charset="0"/>
                <a:ea typeface="Verdana" panose="020B0604030504040204" pitchFamily="34" charset="0"/>
                <a:cs typeface="Verdana" panose="020B0604030504040204" pitchFamily="34" charset="0"/>
                <a:hlinkClick r:id="rId5"/>
              </a:rPr>
              <a:t>DL_CGMAP</a:t>
            </a:r>
            <a:r>
              <a:rPr lang="en-GB" sz="1400" dirty="0">
                <a:latin typeface="Verdana" panose="020B0604030504040204" pitchFamily="34" charset="0"/>
                <a:ea typeface="Verdana" panose="020B0604030504040204" pitchFamily="34" charset="0"/>
                <a:cs typeface="Verdana" panose="020B0604030504040204" pitchFamily="34" charset="0"/>
              </a:rPr>
              <a:t> - Coarse-graining utility for DL_POLY</a:t>
            </a:r>
          </a:p>
          <a:p>
            <a:endParaRPr lang="en-GB" sz="1400" dirty="0">
              <a:latin typeface="Verdana" panose="020B0604030504040204" pitchFamily="34" charset="0"/>
              <a:ea typeface="Verdana" panose="020B0604030504040204" pitchFamily="34" charset="0"/>
              <a:cs typeface="Verdana" panose="020B0604030504040204" pitchFamily="34" charset="0"/>
            </a:endParaRPr>
          </a:p>
          <a:p>
            <a:r>
              <a:rPr lang="en-GB" sz="1400" dirty="0">
                <a:latin typeface="Verdana" panose="020B0604030504040204" pitchFamily="34" charset="0"/>
                <a:ea typeface="Verdana" panose="020B0604030504040204" pitchFamily="34" charset="0"/>
                <a:cs typeface="Verdana" panose="020B0604030504040204" pitchFamily="34" charset="0"/>
                <a:hlinkClick r:id="rId6"/>
              </a:rPr>
              <a:t>DL_MONTE</a:t>
            </a:r>
            <a:r>
              <a:rPr lang="en-GB" sz="1400" dirty="0">
                <a:latin typeface="Verdana" panose="020B0604030504040204" pitchFamily="34" charset="0"/>
                <a:ea typeface="Verdana" panose="020B0604030504040204" pitchFamily="34" charset="0"/>
                <a:cs typeface="Verdana" panose="020B0604030504040204" pitchFamily="34" charset="0"/>
              </a:rPr>
              <a:t> - The monte-</a:t>
            </a:r>
            <a:r>
              <a:rPr lang="en-GB" sz="1400" dirty="0" err="1">
                <a:latin typeface="Verdana" panose="020B0604030504040204" pitchFamily="34" charset="0"/>
                <a:ea typeface="Verdana" panose="020B0604030504040204" pitchFamily="34" charset="0"/>
                <a:cs typeface="Verdana" panose="020B0604030504040204" pitchFamily="34" charset="0"/>
              </a:rPr>
              <a:t>carlo</a:t>
            </a:r>
            <a:r>
              <a:rPr lang="en-GB" sz="1400" dirty="0">
                <a:latin typeface="Verdana" panose="020B0604030504040204" pitchFamily="34" charset="0"/>
                <a:ea typeface="Verdana" panose="020B0604030504040204" pitchFamily="34" charset="0"/>
                <a:cs typeface="Verdana" panose="020B0604030504040204" pitchFamily="34" charset="0"/>
              </a:rPr>
              <a:t> simulation program.</a:t>
            </a:r>
          </a:p>
          <a:p>
            <a:endParaRPr lang="en-GB" sz="1400" dirty="0">
              <a:latin typeface="Verdana" panose="020B0604030504040204" pitchFamily="34" charset="0"/>
              <a:ea typeface="Verdana" panose="020B0604030504040204" pitchFamily="34" charset="0"/>
              <a:cs typeface="Verdana" panose="020B0604030504040204" pitchFamily="34" charset="0"/>
            </a:endParaRPr>
          </a:p>
          <a:p>
            <a:r>
              <a:rPr lang="en-GB" sz="1400" dirty="0">
                <a:latin typeface="Verdana" panose="020B0604030504040204" pitchFamily="34" charset="0"/>
                <a:ea typeface="Verdana" panose="020B0604030504040204" pitchFamily="34" charset="0"/>
                <a:cs typeface="Verdana" panose="020B0604030504040204" pitchFamily="34" charset="0"/>
                <a:hlinkClick r:id="rId7"/>
              </a:rPr>
              <a:t>DL_MESO</a:t>
            </a:r>
            <a:r>
              <a:rPr lang="en-GB" sz="1400" dirty="0">
                <a:latin typeface="Verdana" panose="020B0604030504040204" pitchFamily="34" charset="0"/>
                <a:ea typeface="Verdana" panose="020B0604030504040204" pitchFamily="34" charset="0"/>
                <a:cs typeface="Verdana" panose="020B0604030504040204" pitchFamily="34" charset="0"/>
              </a:rPr>
              <a:t> - Mesoscopic simulation including lattice Boltzmann and dissipative particle dynamics.</a:t>
            </a:r>
          </a:p>
          <a:p>
            <a:endParaRPr lang="en-GB" sz="1400" dirty="0">
              <a:latin typeface="Verdana" panose="020B0604030504040204" pitchFamily="34" charset="0"/>
              <a:ea typeface="Verdana" panose="020B0604030504040204" pitchFamily="34" charset="0"/>
              <a:cs typeface="Verdana" panose="020B0604030504040204" pitchFamily="34" charset="0"/>
            </a:endParaRPr>
          </a:p>
          <a:p>
            <a:r>
              <a:rPr lang="en-GB" sz="1400" dirty="0">
                <a:latin typeface="Verdana" panose="020B0604030504040204" pitchFamily="34" charset="0"/>
                <a:ea typeface="Verdana" panose="020B0604030504040204" pitchFamily="34" charset="0"/>
                <a:cs typeface="Verdana" panose="020B0604030504040204" pitchFamily="34" charset="0"/>
                <a:hlinkClick r:id="rId8"/>
              </a:rPr>
              <a:t>CHEMSHELL</a:t>
            </a:r>
            <a:r>
              <a:rPr lang="en-GB" sz="1400" dirty="0">
                <a:latin typeface="Verdana" panose="020B0604030504040204" pitchFamily="34" charset="0"/>
                <a:ea typeface="Verdana" panose="020B0604030504040204" pitchFamily="34" charset="0"/>
                <a:cs typeface="Verdana" panose="020B0604030504040204" pitchFamily="34" charset="0"/>
              </a:rPr>
              <a:t> - Program interface that handles data and communications of various computational chemistry packages.</a:t>
            </a:r>
          </a:p>
        </p:txBody>
      </p:sp>
      <p:sp>
        <p:nvSpPr>
          <p:cNvPr id="7" name="TextBox 6"/>
          <p:cNvSpPr txBox="1"/>
          <p:nvPr/>
        </p:nvSpPr>
        <p:spPr>
          <a:xfrm>
            <a:off x="3059832" y="620688"/>
            <a:ext cx="4182555" cy="400110"/>
          </a:xfrm>
          <a:prstGeom prst="rect">
            <a:avLst/>
          </a:prstGeom>
          <a:noFill/>
        </p:spPr>
        <p:txBody>
          <a:bodyPr wrap="none" rtlCol="0">
            <a:spAutoFit/>
          </a:bodyPr>
          <a:lstStyle/>
          <a:p>
            <a:r>
              <a:rPr lang="en-GB" sz="2000" b="1" dirty="0">
                <a:solidFill>
                  <a:schemeClr val="accent2"/>
                </a:solidFill>
                <a:latin typeface="Verdana" panose="020B0604030504040204" pitchFamily="34" charset="0"/>
                <a:ea typeface="Verdana" panose="020B0604030504040204" pitchFamily="34" charset="0"/>
                <a:cs typeface="Verdana" panose="020B0604030504040204" pitchFamily="34" charset="0"/>
              </a:rPr>
              <a:t>A selection of </a:t>
            </a:r>
            <a:r>
              <a:rPr lang="en-GB" sz="2000" b="1" dirty="0" err="1">
                <a:solidFill>
                  <a:schemeClr val="accent2"/>
                </a:solidFill>
                <a:latin typeface="Verdana" panose="020B0604030504040204" pitchFamily="34" charset="0"/>
                <a:ea typeface="Verdana" panose="020B0604030504040204" pitchFamily="34" charset="0"/>
                <a:cs typeface="Verdana" panose="020B0604030504040204" pitchFamily="34" charset="0"/>
              </a:rPr>
              <a:t>DL_Software</a:t>
            </a:r>
            <a:r>
              <a:rPr lang="en-GB" sz="2000" b="1" dirty="0">
                <a:solidFill>
                  <a:schemeClr val="accent2"/>
                </a:solidFill>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1117625" y="5661248"/>
            <a:ext cx="5950924" cy="338554"/>
          </a:xfrm>
          <a:prstGeom prst="rect">
            <a:avLst/>
          </a:prstGeom>
        </p:spPr>
        <p:txBody>
          <a:bodyPr wrap="none">
            <a:spAutoFit/>
          </a:bodyPr>
          <a:lstStyle/>
          <a:p>
            <a:r>
              <a:rPr lang="en-GB" sz="1600" dirty="0">
                <a:latin typeface="Verdana" panose="020B0604030504040204" pitchFamily="34" charset="0"/>
                <a:ea typeface="Verdana" panose="020B0604030504040204" pitchFamily="34" charset="0"/>
                <a:cs typeface="Verdana" panose="020B0604030504040204" pitchFamily="34" charset="0"/>
              </a:rPr>
              <a:t>Details, registrations: </a:t>
            </a:r>
            <a:r>
              <a:rPr lang="en-GB" sz="1600" dirty="0">
                <a:latin typeface="Verdana" panose="020B0604030504040204" pitchFamily="34" charset="0"/>
                <a:ea typeface="Verdana" panose="020B0604030504040204" pitchFamily="34" charset="0"/>
                <a:cs typeface="Verdana" panose="020B0604030504040204" pitchFamily="34" charset="0"/>
                <a:hlinkClick r:id="rId9"/>
              </a:rPr>
              <a:t>https://www.ccp5.ac.uk/software</a:t>
            </a:r>
            <a:endParaRPr lang="en-GB" sz="1600" dirty="0">
              <a:latin typeface="Verdana" panose="020B0604030504040204" pitchFamily="34" charset="0"/>
              <a:ea typeface="Verdana" panose="020B0604030504040204" pitchFamily="34" charset="0"/>
              <a:cs typeface="Verdana" panose="020B0604030504040204" pitchFamily="34" charset="0"/>
            </a:endParaRPr>
          </a:p>
        </p:txBody>
      </p:sp>
      <p:sp>
        <p:nvSpPr>
          <p:cNvPr id="9" name="TextBox 8"/>
          <p:cNvSpPr txBox="1"/>
          <p:nvPr/>
        </p:nvSpPr>
        <p:spPr>
          <a:xfrm>
            <a:off x="1102042" y="1196752"/>
            <a:ext cx="6579365" cy="584775"/>
          </a:xfrm>
          <a:prstGeom prst="rect">
            <a:avLst/>
          </a:prstGeom>
          <a:noFill/>
        </p:spPr>
        <p:txBody>
          <a:bodyPr wrap="none" rtlCol="0">
            <a:spAutoFit/>
          </a:bodyPr>
          <a:lstStyle/>
          <a:p>
            <a:r>
              <a:rPr lang="en-GB" sz="1600" dirty="0">
                <a:latin typeface="Verdana" panose="020B0604030504040204" pitchFamily="34" charset="0"/>
                <a:ea typeface="Verdana" panose="020B0604030504040204" pitchFamily="34" charset="0"/>
                <a:cs typeface="Verdana" panose="020B0604030504040204" pitchFamily="34" charset="0"/>
              </a:rPr>
              <a:t>Many of the software projects are funded by EPSRC via CCP5 </a:t>
            </a:r>
          </a:p>
          <a:p>
            <a:r>
              <a:rPr lang="en-GB" sz="1600" dirty="0">
                <a:latin typeface="Verdana" panose="020B0604030504040204" pitchFamily="34" charset="0"/>
                <a:ea typeface="Verdana" panose="020B0604030504040204" pitchFamily="34" charset="0"/>
                <a:cs typeface="Verdana" panose="020B0604030504040204" pitchFamily="34" charset="0"/>
              </a:rPr>
              <a:t>and </a:t>
            </a:r>
            <a:r>
              <a:rPr lang="en-US" sz="1600" dirty="0">
                <a:latin typeface="Verdana" panose="020B0604030504040204" pitchFamily="34" charset="0"/>
                <a:ea typeface="Verdana" panose="020B0604030504040204" pitchFamily="34" charset="0"/>
                <a:cs typeface="Verdana" panose="020B0604030504040204" pitchFamily="34" charset="0"/>
              </a:rPr>
              <a:t>HEC consortia (MCC, UKCOMES)</a:t>
            </a:r>
            <a:r>
              <a:rPr lang="en-GB" sz="16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822212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F4D8540-62C2-4A37-AC7F-F6B2560D9EA0}" type="slidenum">
              <a:rPr lang="en-US" altLang="en-US" smtClean="0"/>
              <a:pPr>
                <a:defRPr/>
              </a:pPr>
              <a:t>4</a:t>
            </a:fld>
            <a:endParaRPr lang="en-US" altLang="en-US"/>
          </a:p>
        </p:txBody>
      </p:sp>
      <p:sp>
        <p:nvSpPr>
          <p:cNvPr id="5" name="TextBox 4"/>
          <p:cNvSpPr txBox="1"/>
          <p:nvPr/>
        </p:nvSpPr>
        <p:spPr>
          <a:xfrm>
            <a:off x="4064866" y="876782"/>
            <a:ext cx="1601721" cy="400110"/>
          </a:xfrm>
          <a:prstGeom prst="rect">
            <a:avLst/>
          </a:prstGeom>
          <a:noFill/>
        </p:spPr>
        <p:txBody>
          <a:bodyPr wrap="none" rtlCol="0">
            <a:spAutoFit/>
          </a:bodyPr>
          <a:lstStyle/>
          <a:p>
            <a:r>
              <a:rPr lang="en-GB" sz="2000" b="1" dirty="0">
                <a:solidFill>
                  <a:schemeClr val="accent2"/>
                </a:solidFill>
                <a:latin typeface="Verdana" panose="020B0604030504040204" pitchFamily="34" charset="0"/>
                <a:ea typeface="Verdana" panose="020B0604030504040204" pitchFamily="34" charset="0"/>
                <a:cs typeface="Verdana" panose="020B0604030504040204" pitchFamily="34" charset="0"/>
              </a:rPr>
              <a:t>DL_FIELD</a:t>
            </a:r>
          </a:p>
        </p:txBody>
      </p:sp>
      <p:sp>
        <p:nvSpPr>
          <p:cNvPr id="6" name="Content Placeholder 2"/>
          <p:cNvSpPr>
            <a:spLocks noGrp="1"/>
          </p:cNvSpPr>
          <p:nvPr>
            <p:ph idx="1"/>
          </p:nvPr>
        </p:nvSpPr>
        <p:spPr>
          <a:xfrm>
            <a:off x="539552" y="1340768"/>
            <a:ext cx="7843837" cy="3816424"/>
          </a:xfrm>
        </p:spPr>
        <p:txBody>
          <a:bodyPr/>
          <a:lstStyle/>
          <a:p>
            <a:pPr eaLnBrk="1" hangingPunct="1"/>
            <a:r>
              <a:rPr lang="en-GB" altLang="en-US" sz="1400" dirty="0">
                <a:latin typeface="Verdana" pitchFamily="34" charset="0"/>
              </a:rPr>
              <a:t>Utility software for setting up force field models for DL_POLY.</a:t>
            </a:r>
          </a:p>
          <a:p>
            <a:pPr eaLnBrk="1" hangingPunct="1"/>
            <a:endParaRPr lang="en-GB" altLang="en-US" sz="1400" dirty="0">
              <a:latin typeface="Verdana" pitchFamily="34" charset="0"/>
            </a:endParaRPr>
          </a:p>
          <a:p>
            <a:r>
              <a:rPr lang="en-GB" sz="1400" dirty="0">
                <a:latin typeface="Verdana" panose="020B0604030504040204" pitchFamily="34" charset="0"/>
                <a:ea typeface="Verdana" panose="020B0604030504040204" pitchFamily="34" charset="0"/>
                <a:cs typeface="Verdana" panose="020B0604030504040204" pitchFamily="34" charset="0"/>
              </a:rPr>
              <a:t>Available force field: CHARMM, AMBER, OPLS-AA/2005, DREIDING, PCFF, CVFF, </a:t>
            </a:r>
            <a:r>
              <a:rPr lang="en-GB" sz="1400" dirty="0" smtClean="0">
                <a:latin typeface="Verdana" panose="020B0604030504040204" pitchFamily="34" charset="0"/>
                <a:ea typeface="Verdana" panose="020B0604030504040204" pitchFamily="34" charset="0"/>
                <a:cs typeface="Verdana" panose="020B0604030504040204" pitchFamily="34" charset="0"/>
              </a:rPr>
              <a:t>Gromos-G54A7 – all expressed in a single-unified format.</a:t>
            </a:r>
            <a:endParaRPr lang="en-GB" sz="1400" dirty="0">
              <a:latin typeface="Verdana" panose="020B0604030504040204" pitchFamily="34" charset="0"/>
              <a:ea typeface="Verdana" panose="020B0604030504040204" pitchFamily="34" charset="0"/>
              <a:cs typeface="Verdana" panose="020B0604030504040204" pitchFamily="34" charset="0"/>
            </a:endParaRPr>
          </a:p>
          <a:p>
            <a:endParaRPr lang="en-GB" sz="1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r>
              <a:rPr lang="en-GB" sz="1400" dirty="0">
                <a:latin typeface="Verdana" panose="020B0604030504040204" pitchFamily="34" charset="0"/>
                <a:ea typeface="Verdana" panose="020B0604030504040204" pitchFamily="34" charset="0"/>
                <a:cs typeface="Verdana" panose="020B0604030504040204" pitchFamily="34" charset="0"/>
              </a:rPr>
              <a:t>Inorganic (clay, oxides, glass). </a:t>
            </a:r>
          </a:p>
          <a:p>
            <a:endParaRPr lang="en-GB" sz="1400" dirty="0">
              <a:latin typeface="Verdana" panose="020B0604030504040204" pitchFamily="34" charset="0"/>
              <a:ea typeface="Verdana" panose="020B0604030504040204" pitchFamily="34" charset="0"/>
              <a:cs typeface="Verdana" panose="020B0604030504040204" pitchFamily="34" charset="0"/>
            </a:endParaRPr>
          </a:p>
          <a:p>
            <a:r>
              <a:rPr lang="en-GB" sz="1400" dirty="0">
                <a:latin typeface="Verdana" panose="020B0604030504040204" pitchFamily="34" charset="0"/>
                <a:ea typeface="Verdana" panose="020B0604030504040204" pitchFamily="34" charset="0"/>
                <a:cs typeface="Verdana" panose="020B0604030504040204" pitchFamily="34" charset="0"/>
              </a:rPr>
              <a:t>System models: Proteins, sugars, </a:t>
            </a:r>
            <a:r>
              <a:rPr lang="en-GB" sz="1400" dirty="0" smtClean="0">
                <a:latin typeface="Verdana" panose="020B0604030504040204" pitchFamily="34" charset="0"/>
                <a:ea typeface="Verdana" panose="020B0604030504040204" pitchFamily="34" charset="0"/>
                <a:cs typeface="Verdana" panose="020B0604030504040204" pitchFamily="34" charset="0"/>
              </a:rPr>
              <a:t>drug molecules, </a:t>
            </a:r>
            <a:r>
              <a:rPr lang="en-GB" sz="1400" dirty="0">
                <a:latin typeface="Verdana" panose="020B0604030504040204" pitchFamily="34" charset="0"/>
                <a:ea typeface="Verdana" panose="020B0604030504040204" pitchFamily="34" charset="0"/>
                <a:cs typeface="Verdana" panose="020B0604030504040204" pitchFamily="34" charset="0"/>
              </a:rPr>
              <a:t>polymers, networked structures, random structures, </a:t>
            </a:r>
            <a:r>
              <a:rPr lang="en-GB" sz="1400" dirty="0" smtClean="0">
                <a:latin typeface="Verdana" panose="020B0604030504040204" pitchFamily="34" charset="0"/>
                <a:ea typeface="Verdana" panose="020B0604030504040204" pitchFamily="34" charset="0"/>
                <a:cs typeface="Verdana" panose="020B0604030504040204" pitchFamily="34" charset="0"/>
              </a:rPr>
              <a:t>etc.</a:t>
            </a:r>
            <a:endParaRPr lang="en-GB" sz="1400" dirty="0">
              <a:latin typeface="Verdana" panose="020B0604030504040204" pitchFamily="34" charset="0"/>
              <a:ea typeface="Verdana" panose="020B0604030504040204" pitchFamily="34" charset="0"/>
              <a:cs typeface="Verdana" panose="020B0604030504040204" pitchFamily="34" charset="0"/>
            </a:endParaRPr>
          </a:p>
          <a:p>
            <a:endParaRPr lang="en-GB" sz="1400" dirty="0">
              <a:latin typeface="Verdana" panose="020B0604030504040204" pitchFamily="34" charset="0"/>
              <a:ea typeface="Verdana" panose="020B0604030504040204" pitchFamily="34" charset="0"/>
              <a:cs typeface="Verdana" panose="020B0604030504040204" pitchFamily="34" charset="0"/>
            </a:endParaRPr>
          </a:p>
          <a:p>
            <a:r>
              <a:rPr lang="en-GB" sz="1400" b="1" dirty="0">
                <a:latin typeface="Verdana" panose="020B0604030504040204" pitchFamily="34" charset="0"/>
                <a:ea typeface="Verdana" panose="020B0604030504040204" pitchFamily="34" charset="0"/>
                <a:cs typeface="Verdana" panose="020B0604030504040204" pitchFamily="34" charset="0"/>
              </a:rPr>
              <a:t>Multiple-potential models: organic/inorganic </a:t>
            </a:r>
            <a:r>
              <a:rPr lang="en-GB" sz="1400" b="1" dirty="0" smtClean="0">
                <a:latin typeface="Verdana" panose="020B0604030504040204" pitchFamily="34" charset="0"/>
                <a:ea typeface="Verdana" panose="020B0604030504040204" pitchFamily="34" charset="0"/>
                <a:cs typeface="Verdana" panose="020B0604030504040204" pitchFamily="34" charset="0"/>
              </a:rPr>
              <a:t>systems</a:t>
            </a:r>
            <a:endParaRPr lang="en-GB" sz="1400" dirty="0">
              <a:latin typeface="Verdana" panose="020B0604030504040204" pitchFamily="34" charset="0"/>
              <a:ea typeface="Verdana" panose="020B0604030504040204" pitchFamily="34" charset="0"/>
              <a:cs typeface="Verdana" panose="020B0604030504040204" pitchFamily="34" charset="0"/>
            </a:endParaRPr>
          </a:p>
          <a:p>
            <a:endParaRPr lang="en-GB" altLang="en-US" sz="1400" dirty="0">
              <a:latin typeface="Verdana" pitchFamily="34" charset="0"/>
            </a:endParaRPr>
          </a:p>
          <a:p>
            <a:pPr eaLnBrk="1" hangingPunct="1"/>
            <a:r>
              <a:rPr lang="en-GB" altLang="en-US" sz="1400" b="1" dirty="0">
                <a:latin typeface="Verdana" pitchFamily="34" charset="0"/>
              </a:rPr>
              <a:t>Full automatic atom typing and identification of chemical nature of atoms (making use of the universal atom typing notation – the DL_F Notation).</a:t>
            </a:r>
          </a:p>
        </p:txBody>
      </p:sp>
      <p:sp>
        <p:nvSpPr>
          <p:cNvPr id="8" name="Rectangle 7"/>
          <p:cNvSpPr>
            <a:spLocks noChangeArrowheads="1"/>
          </p:cNvSpPr>
          <p:nvPr/>
        </p:nvSpPr>
        <p:spPr bwMode="auto">
          <a:xfrm>
            <a:off x="970558" y="5429605"/>
            <a:ext cx="936625" cy="1223963"/>
          </a:xfrm>
          <a:prstGeom prst="rect">
            <a:avLst/>
          </a:prstGeom>
          <a:solidFill>
            <a:schemeClr val="accent1"/>
          </a:solidFill>
          <a:ln w="9525">
            <a:solidFill>
              <a:schemeClr val="tx1"/>
            </a:solidFill>
            <a:miter lim="800000"/>
            <a:headEnd/>
            <a:tailEnd/>
          </a:ln>
        </p:spPr>
        <p:txBody>
          <a:bodyPr wrap="none" anchor="ctr"/>
          <a:lstStyle/>
          <a:p>
            <a:pPr algn="ctr"/>
            <a:r>
              <a:rPr lang="en-GB" dirty="0"/>
              <a:t>XYZ</a:t>
            </a:r>
          </a:p>
          <a:p>
            <a:pPr algn="ctr"/>
            <a:r>
              <a:rPr lang="en-GB" dirty="0"/>
              <a:t>or</a:t>
            </a:r>
          </a:p>
          <a:p>
            <a:pPr algn="ctr"/>
            <a:r>
              <a:rPr lang="en-GB" dirty="0"/>
              <a:t>PDB</a:t>
            </a:r>
          </a:p>
        </p:txBody>
      </p:sp>
      <p:sp>
        <p:nvSpPr>
          <p:cNvPr id="9" name="Line 9"/>
          <p:cNvSpPr>
            <a:spLocks noChangeShapeType="1"/>
          </p:cNvSpPr>
          <p:nvPr/>
        </p:nvSpPr>
        <p:spPr bwMode="auto">
          <a:xfrm>
            <a:off x="2051645" y="6005868"/>
            <a:ext cx="2879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Text Box 10"/>
          <p:cNvSpPr txBox="1">
            <a:spLocks noChangeArrowheads="1"/>
          </p:cNvSpPr>
          <p:nvPr/>
        </p:nvSpPr>
        <p:spPr bwMode="auto">
          <a:xfrm>
            <a:off x="2843808" y="5574068"/>
            <a:ext cx="1306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Grande" charset="0"/>
                <a:ea typeface="ヒラギノ角ゴ Pro W3" charset="0"/>
                <a:cs typeface="ヒラギノ角ゴ Pro W3" charset="0"/>
              </a:defRPr>
            </a:lvl1pPr>
            <a:lvl2pPr marL="742950" indent="-285750" eaLnBrk="0" hangingPunct="0">
              <a:defRPr sz="2400">
                <a:solidFill>
                  <a:schemeClr val="tx1"/>
                </a:solidFill>
                <a:latin typeface="Lucida Grande" charset="0"/>
                <a:ea typeface="ヒラギノ角ゴ Pro W3" charset="0"/>
                <a:cs typeface="ヒラギノ角ゴ Pro W3" charset="0"/>
              </a:defRPr>
            </a:lvl2pPr>
            <a:lvl3pPr marL="1143000" indent="-228600" eaLnBrk="0" hangingPunct="0">
              <a:defRPr sz="2400">
                <a:solidFill>
                  <a:schemeClr val="tx1"/>
                </a:solidFill>
                <a:latin typeface="Lucida Grande" charset="0"/>
                <a:ea typeface="ヒラギノ角ゴ Pro W3" charset="0"/>
                <a:cs typeface="ヒラギノ角ゴ Pro W3" charset="0"/>
              </a:defRPr>
            </a:lvl3pPr>
            <a:lvl4pPr marL="1600200" indent="-228600" eaLnBrk="0" hangingPunct="0">
              <a:defRPr sz="2400">
                <a:solidFill>
                  <a:schemeClr val="tx1"/>
                </a:solidFill>
                <a:latin typeface="Lucida Grande" charset="0"/>
                <a:ea typeface="ヒラギノ角ゴ Pro W3" charset="0"/>
                <a:cs typeface="ヒラギノ角ゴ Pro W3" charset="0"/>
              </a:defRPr>
            </a:lvl4pPr>
            <a:lvl5pPr marL="2057400" indent="-228600" eaLnBrk="0" hangingPunct="0">
              <a:defRPr sz="2400">
                <a:solidFill>
                  <a:schemeClr val="tx1"/>
                </a:solidFill>
                <a:latin typeface="Lucida Grande"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Lucida Grande"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Lucida Grande"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Lucida Grande"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Lucida Grande" charset="0"/>
                <a:ea typeface="ヒラギノ角ゴ Pro W3" charset="0"/>
                <a:cs typeface="ヒラギノ角ゴ Pro W3" charset="0"/>
              </a:defRPr>
            </a:lvl9pPr>
          </a:lstStyle>
          <a:p>
            <a:pPr eaLnBrk="1" hangingPunct="1"/>
            <a:r>
              <a:rPr lang="en-GB" sz="1600" b="1">
                <a:solidFill>
                  <a:schemeClr val="accent2"/>
                </a:solidFill>
                <a:latin typeface="Verdana" charset="0"/>
              </a:rPr>
              <a:t>DL_FIELD</a:t>
            </a:r>
          </a:p>
        </p:txBody>
      </p:sp>
      <p:sp>
        <p:nvSpPr>
          <p:cNvPr id="11" name="Text Box 11"/>
          <p:cNvSpPr txBox="1">
            <a:spLocks noChangeArrowheads="1"/>
          </p:cNvSpPr>
          <p:nvPr/>
        </p:nvSpPr>
        <p:spPr bwMode="auto">
          <a:xfrm>
            <a:off x="2770783" y="6121755"/>
            <a:ext cx="1536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Grande" charset="0"/>
                <a:ea typeface="ヒラギノ角ゴ Pro W3" charset="0"/>
                <a:cs typeface="ヒラギノ角ゴ Pro W3" charset="0"/>
              </a:defRPr>
            </a:lvl1pPr>
            <a:lvl2pPr marL="742950" indent="-285750" eaLnBrk="0" hangingPunct="0">
              <a:defRPr sz="2400">
                <a:solidFill>
                  <a:schemeClr val="tx1"/>
                </a:solidFill>
                <a:latin typeface="Lucida Grande" charset="0"/>
                <a:ea typeface="ヒラギノ角ゴ Pro W3" charset="0"/>
                <a:cs typeface="ヒラギノ角ゴ Pro W3" charset="0"/>
              </a:defRPr>
            </a:lvl2pPr>
            <a:lvl3pPr marL="1143000" indent="-228600" eaLnBrk="0" hangingPunct="0">
              <a:defRPr sz="2400">
                <a:solidFill>
                  <a:schemeClr val="tx1"/>
                </a:solidFill>
                <a:latin typeface="Lucida Grande" charset="0"/>
                <a:ea typeface="ヒラギノ角ゴ Pro W3" charset="0"/>
                <a:cs typeface="ヒラギノ角ゴ Pro W3" charset="0"/>
              </a:defRPr>
            </a:lvl3pPr>
            <a:lvl4pPr marL="1600200" indent="-228600" eaLnBrk="0" hangingPunct="0">
              <a:defRPr sz="2400">
                <a:solidFill>
                  <a:schemeClr val="tx1"/>
                </a:solidFill>
                <a:latin typeface="Lucida Grande" charset="0"/>
                <a:ea typeface="ヒラギノ角ゴ Pro W3" charset="0"/>
                <a:cs typeface="ヒラギノ角ゴ Pro W3" charset="0"/>
              </a:defRPr>
            </a:lvl4pPr>
            <a:lvl5pPr marL="2057400" indent="-228600" eaLnBrk="0" hangingPunct="0">
              <a:defRPr sz="2400">
                <a:solidFill>
                  <a:schemeClr val="tx1"/>
                </a:solidFill>
                <a:latin typeface="Lucida Grande"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Lucida Grande"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Lucida Grande"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Lucida Grande"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Lucida Grande" charset="0"/>
                <a:ea typeface="ヒラギノ角ゴ Pro W3" charset="0"/>
                <a:cs typeface="ヒラギノ角ゴ Pro W3" charset="0"/>
              </a:defRPr>
            </a:lvl9pPr>
          </a:lstStyle>
          <a:p>
            <a:pPr eaLnBrk="1" hangingPunct="1"/>
            <a:r>
              <a:rPr lang="en-GB" dirty="0">
                <a:latin typeface="Verdana" charset="0"/>
              </a:rPr>
              <a:t>‘black box’</a:t>
            </a:r>
          </a:p>
        </p:txBody>
      </p:sp>
      <p:sp>
        <p:nvSpPr>
          <p:cNvPr id="12" name="Rectangle 12"/>
          <p:cNvSpPr>
            <a:spLocks noChangeArrowheads="1"/>
          </p:cNvSpPr>
          <p:nvPr/>
        </p:nvSpPr>
        <p:spPr bwMode="auto">
          <a:xfrm>
            <a:off x="5159970" y="5429605"/>
            <a:ext cx="1285875" cy="1223963"/>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 name="Rectangle 13"/>
          <p:cNvSpPr>
            <a:spLocks noChangeArrowheads="1"/>
          </p:cNvSpPr>
          <p:nvPr/>
        </p:nvSpPr>
        <p:spPr bwMode="auto">
          <a:xfrm>
            <a:off x="6515695" y="5429605"/>
            <a:ext cx="1287463" cy="1223963"/>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 name="Text Box 14"/>
          <p:cNvSpPr txBox="1">
            <a:spLocks noChangeArrowheads="1"/>
          </p:cNvSpPr>
          <p:nvPr/>
        </p:nvSpPr>
        <p:spPr bwMode="auto">
          <a:xfrm>
            <a:off x="5291733" y="5861405"/>
            <a:ext cx="1082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Grande" charset="0"/>
                <a:ea typeface="ヒラギノ角ゴ Pro W3" charset="0"/>
                <a:cs typeface="ヒラギノ角ゴ Pro W3" charset="0"/>
              </a:defRPr>
            </a:lvl1pPr>
            <a:lvl2pPr marL="742950" indent="-285750" eaLnBrk="0" hangingPunct="0">
              <a:defRPr sz="2400">
                <a:solidFill>
                  <a:schemeClr val="tx1"/>
                </a:solidFill>
                <a:latin typeface="Lucida Grande" charset="0"/>
                <a:ea typeface="ヒラギノ角ゴ Pro W3" charset="0"/>
                <a:cs typeface="ヒラギノ角ゴ Pro W3" charset="0"/>
              </a:defRPr>
            </a:lvl2pPr>
            <a:lvl3pPr marL="1143000" indent="-228600" eaLnBrk="0" hangingPunct="0">
              <a:defRPr sz="2400">
                <a:solidFill>
                  <a:schemeClr val="tx1"/>
                </a:solidFill>
                <a:latin typeface="Lucida Grande" charset="0"/>
                <a:ea typeface="ヒラギノ角ゴ Pro W3" charset="0"/>
                <a:cs typeface="ヒラギノ角ゴ Pro W3" charset="0"/>
              </a:defRPr>
            </a:lvl3pPr>
            <a:lvl4pPr marL="1600200" indent="-228600" eaLnBrk="0" hangingPunct="0">
              <a:defRPr sz="2400">
                <a:solidFill>
                  <a:schemeClr val="tx1"/>
                </a:solidFill>
                <a:latin typeface="Lucida Grande" charset="0"/>
                <a:ea typeface="ヒラギノ角ゴ Pro W3" charset="0"/>
                <a:cs typeface="ヒラギノ角ゴ Pro W3" charset="0"/>
              </a:defRPr>
            </a:lvl4pPr>
            <a:lvl5pPr marL="2057400" indent="-228600" eaLnBrk="0" hangingPunct="0">
              <a:defRPr sz="2400">
                <a:solidFill>
                  <a:schemeClr val="tx1"/>
                </a:solidFill>
                <a:latin typeface="Lucida Grande"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Lucida Grande"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Lucida Grande"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Lucida Grande"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Lucida Grande" charset="0"/>
                <a:ea typeface="ヒラギノ角ゴ Pro W3" charset="0"/>
                <a:cs typeface="ヒラギノ角ゴ Pro W3" charset="0"/>
              </a:defRPr>
            </a:lvl9pPr>
          </a:lstStyle>
          <a:p>
            <a:pPr eaLnBrk="1" hangingPunct="1"/>
            <a:r>
              <a:rPr lang="en-GB" dirty="0"/>
              <a:t>FIELD</a:t>
            </a:r>
          </a:p>
        </p:txBody>
      </p:sp>
      <p:sp>
        <p:nvSpPr>
          <p:cNvPr id="15" name="Text Box 15"/>
          <p:cNvSpPr txBox="1">
            <a:spLocks noChangeArrowheads="1"/>
          </p:cNvSpPr>
          <p:nvPr/>
        </p:nvSpPr>
        <p:spPr bwMode="auto">
          <a:xfrm>
            <a:off x="6493470" y="5867755"/>
            <a:ext cx="1381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Grande" charset="0"/>
                <a:ea typeface="ヒラギノ角ゴ Pro W3" charset="0"/>
                <a:cs typeface="ヒラギノ角ゴ Pro W3" charset="0"/>
              </a:defRPr>
            </a:lvl1pPr>
            <a:lvl2pPr marL="742950" indent="-285750" eaLnBrk="0" hangingPunct="0">
              <a:defRPr sz="2400">
                <a:solidFill>
                  <a:schemeClr val="tx1"/>
                </a:solidFill>
                <a:latin typeface="Lucida Grande" charset="0"/>
                <a:ea typeface="ヒラギノ角ゴ Pro W3" charset="0"/>
                <a:cs typeface="ヒラギノ角ゴ Pro W3" charset="0"/>
              </a:defRPr>
            </a:lvl2pPr>
            <a:lvl3pPr marL="1143000" indent="-228600" eaLnBrk="0" hangingPunct="0">
              <a:defRPr sz="2400">
                <a:solidFill>
                  <a:schemeClr val="tx1"/>
                </a:solidFill>
                <a:latin typeface="Lucida Grande" charset="0"/>
                <a:ea typeface="ヒラギノ角ゴ Pro W3" charset="0"/>
                <a:cs typeface="ヒラギノ角ゴ Pro W3" charset="0"/>
              </a:defRPr>
            </a:lvl3pPr>
            <a:lvl4pPr marL="1600200" indent="-228600" eaLnBrk="0" hangingPunct="0">
              <a:defRPr sz="2400">
                <a:solidFill>
                  <a:schemeClr val="tx1"/>
                </a:solidFill>
                <a:latin typeface="Lucida Grande" charset="0"/>
                <a:ea typeface="ヒラギノ角ゴ Pro W3" charset="0"/>
                <a:cs typeface="ヒラギノ角ゴ Pro W3" charset="0"/>
              </a:defRPr>
            </a:lvl4pPr>
            <a:lvl5pPr marL="2057400" indent="-228600" eaLnBrk="0" hangingPunct="0">
              <a:defRPr sz="2400">
                <a:solidFill>
                  <a:schemeClr val="tx1"/>
                </a:solidFill>
                <a:latin typeface="Lucida Grande"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Lucida Grande"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Lucida Grande"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Lucida Grande"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Lucida Grande" charset="0"/>
                <a:ea typeface="ヒラギノ角ゴ Pro W3" charset="0"/>
                <a:cs typeface="ヒラギノ角ゴ Pro W3" charset="0"/>
              </a:defRPr>
            </a:lvl9pPr>
          </a:lstStyle>
          <a:p>
            <a:pPr eaLnBrk="1" hangingPunct="1"/>
            <a:r>
              <a:rPr lang="en-GB" dirty="0"/>
              <a:t>CONFIG</a:t>
            </a:r>
          </a:p>
        </p:txBody>
      </p:sp>
    </p:spTree>
    <p:extLst>
      <p:ext uri="{BB962C8B-B14F-4D97-AF65-F5344CB8AC3E}">
        <p14:creationId xmlns:p14="http://schemas.microsoft.com/office/powerpoint/2010/main" val="2387748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F4D8540-62C2-4A37-AC7F-F6B2560D9EA0}" type="slidenum">
              <a:rPr lang="en-US" altLang="en-US" smtClean="0"/>
              <a:pPr>
                <a:defRPr/>
              </a:pPr>
              <a:t>5</a:t>
            </a:fld>
            <a:endParaRPr lang="en-US" altLang="en-US"/>
          </a:p>
        </p:txBody>
      </p:sp>
      <p:sp>
        <p:nvSpPr>
          <p:cNvPr id="5" name="Slide Number Placeholder 3"/>
          <p:cNvSpPr txBox="1">
            <a:spLocks/>
          </p:cNvSpPr>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Lucida Grande" pitchFamily="84" charset="0"/>
                <a:ea typeface="ヒラギノ角ゴ Pro W3" pitchFamily="84" charset="-128"/>
                <a:cs typeface="+mn-cs"/>
              </a:defRPr>
            </a:lvl1pPr>
            <a:lvl2pPr marL="4572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2pPr>
            <a:lvl3pPr marL="9144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3pPr>
            <a:lvl4pPr marL="13716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4pPr>
            <a:lvl5pPr marL="18288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5pPr>
            <a:lvl6pPr marL="2286000" algn="l" defTabSz="914400" rtl="0" eaLnBrk="1" latinLnBrk="0" hangingPunct="1">
              <a:defRPr sz="2400" kern="1200">
                <a:solidFill>
                  <a:schemeClr val="tx1"/>
                </a:solidFill>
                <a:latin typeface="Lucida Grande" pitchFamily="84" charset="0"/>
                <a:ea typeface="ヒラギノ角ゴ Pro W3" pitchFamily="84" charset="-128"/>
                <a:cs typeface="+mn-cs"/>
              </a:defRPr>
            </a:lvl6pPr>
            <a:lvl7pPr marL="2743200" algn="l" defTabSz="914400" rtl="0" eaLnBrk="1" latinLnBrk="0" hangingPunct="1">
              <a:defRPr sz="2400" kern="1200">
                <a:solidFill>
                  <a:schemeClr val="tx1"/>
                </a:solidFill>
                <a:latin typeface="Lucida Grande" pitchFamily="84" charset="0"/>
                <a:ea typeface="ヒラギノ角ゴ Pro W3" pitchFamily="84" charset="-128"/>
                <a:cs typeface="+mn-cs"/>
              </a:defRPr>
            </a:lvl7pPr>
            <a:lvl8pPr marL="3200400" algn="l" defTabSz="914400" rtl="0" eaLnBrk="1" latinLnBrk="0" hangingPunct="1">
              <a:defRPr sz="2400" kern="1200">
                <a:solidFill>
                  <a:schemeClr val="tx1"/>
                </a:solidFill>
                <a:latin typeface="Lucida Grande" pitchFamily="84" charset="0"/>
                <a:ea typeface="ヒラギノ角ゴ Pro W3" pitchFamily="84" charset="-128"/>
                <a:cs typeface="+mn-cs"/>
              </a:defRPr>
            </a:lvl8pPr>
            <a:lvl9pPr marL="3657600" algn="l" defTabSz="914400" rtl="0" eaLnBrk="1" latinLnBrk="0" hangingPunct="1">
              <a:defRPr sz="2400" kern="1200">
                <a:solidFill>
                  <a:schemeClr val="tx1"/>
                </a:solidFill>
                <a:latin typeface="Lucida Grande" pitchFamily="84" charset="0"/>
                <a:ea typeface="ヒラギノ角ゴ Pro W3" pitchFamily="84" charset="-128"/>
                <a:cs typeface="+mn-cs"/>
              </a:defRPr>
            </a:lvl9pPr>
          </a:lstStyle>
          <a:p>
            <a:pPr>
              <a:defRPr/>
            </a:pPr>
            <a:fld id="{4F4D8540-62C2-4A37-AC7F-F6B2560D9EA0}" type="slidenum">
              <a:rPr lang="en-US" altLang="en-US" smtClean="0"/>
              <a:pPr>
                <a:defRPr/>
              </a:pPr>
              <a:t>5</a:t>
            </a:fld>
            <a:endParaRPr lang="en-US" altLang="en-US"/>
          </a:p>
        </p:txBody>
      </p:sp>
      <p:sp>
        <p:nvSpPr>
          <p:cNvPr id="6" name="Rectangle 3"/>
          <p:cNvSpPr>
            <a:spLocks noChangeArrowheads="1"/>
          </p:cNvSpPr>
          <p:nvPr/>
        </p:nvSpPr>
        <p:spPr bwMode="auto">
          <a:xfrm>
            <a:off x="3571953" y="620688"/>
            <a:ext cx="26548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Lucida Grande" pitchFamily="84" charset="0"/>
                <a:ea typeface="ヒラギノ角ゴ Pro W3" pitchFamily="84" charset="-128"/>
              </a:defRPr>
            </a:lvl1pPr>
            <a:lvl2pPr marL="742950" indent="-285750">
              <a:spcBef>
                <a:spcPct val="20000"/>
              </a:spcBef>
              <a:buChar char="–"/>
              <a:defRPr sz="2800">
                <a:solidFill>
                  <a:schemeClr val="tx1"/>
                </a:solidFill>
                <a:latin typeface="Lucida Grande" pitchFamily="84" charset="0"/>
                <a:ea typeface="ヒラギノ角ゴ Pro W3" pitchFamily="84" charset="-128"/>
              </a:defRPr>
            </a:lvl2pPr>
            <a:lvl3pPr marL="1143000" indent="-228600">
              <a:spcBef>
                <a:spcPct val="20000"/>
              </a:spcBef>
              <a:buChar char="•"/>
              <a:defRPr sz="2400">
                <a:solidFill>
                  <a:schemeClr val="tx1"/>
                </a:solidFill>
                <a:latin typeface="Lucida Grande" pitchFamily="84" charset="0"/>
                <a:ea typeface="ヒラギノ角ゴ Pro W3" pitchFamily="84" charset="-128"/>
              </a:defRPr>
            </a:lvl3pPr>
            <a:lvl4pPr marL="1600200" indent="-228600">
              <a:spcBef>
                <a:spcPct val="20000"/>
              </a:spcBef>
              <a:buChar char="–"/>
              <a:defRPr sz="2000">
                <a:solidFill>
                  <a:schemeClr val="tx1"/>
                </a:solidFill>
                <a:latin typeface="Lucida Grande" pitchFamily="84" charset="0"/>
                <a:ea typeface="ヒラギノ角ゴ Pro W3" pitchFamily="84" charset="-128"/>
              </a:defRPr>
            </a:lvl4pPr>
            <a:lvl5pPr marL="2057400" indent="-228600">
              <a:spcBef>
                <a:spcPct val="20000"/>
              </a:spcBef>
              <a:buChar char="»"/>
              <a:defRPr sz="2000">
                <a:solidFill>
                  <a:schemeClr val="tx1"/>
                </a:solidFill>
                <a:latin typeface="Lucida Grande" pitchFamily="84" charset="0"/>
                <a:ea typeface="ヒラギノ角ゴ Pro W3" pitchFamily="84" charset="-128"/>
              </a:defRPr>
            </a:lvl5pPr>
            <a:lvl6pPr marL="25146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6pPr>
            <a:lvl7pPr marL="29718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7pPr>
            <a:lvl8pPr marL="34290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8pPr>
            <a:lvl9pPr marL="38862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9pPr>
          </a:lstStyle>
          <a:p>
            <a:pPr>
              <a:spcBef>
                <a:spcPct val="0"/>
              </a:spcBef>
              <a:buFontTx/>
              <a:buNone/>
            </a:pPr>
            <a:r>
              <a:rPr lang="en-GB" altLang="en-US" sz="2400" b="1" dirty="0">
                <a:solidFill>
                  <a:schemeClr val="accent2"/>
                </a:solidFill>
                <a:latin typeface="Verdana" panose="020B0604030504040204" pitchFamily="34" charset="0"/>
              </a:rPr>
              <a:t>DL_F Notation</a:t>
            </a:r>
            <a:endParaRPr lang="en-GB" altLang="en-US" sz="2000" b="1" dirty="0">
              <a:solidFill>
                <a:schemeClr val="accent2"/>
              </a:solidFill>
              <a:latin typeface="Verdana" panose="020B0604030504040204" pitchFamily="34" charset="0"/>
            </a:endParaRPr>
          </a:p>
          <a:p>
            <a:pPr>
              <a:spcBef>
                <a:spcPct val="0"/>
              </a:spcBef>
              <a:buFontTx/>
              <a:buNone/>
            </a:pPr>
            <a:endParaRPr lang="en-GB" altLang="en-US" sz="2400" b="1" dirty="0">
              <a:solidFill>
                <a:schemeClr val="accent2"/>
              </a:solidFill>
              <a:latin typeface="Verdana" panose="020B0604030504040204" pitchFamily="34" charset="0"/>
            </a:endParaRPr>
          </a:p>
        </p:txBody>
      </p:sp>
      <p:sp>
        <p:nvSpPr>
          <p:cNvPr id="7" name="TextBox 6"/>
          <p:cNvSpPr txBox="1"/>
          <p:nvPr/>
        </p:nvSpPr>
        <p:spPr>
          <a:xfrm>
            <a:off x="335801" y="2060848"/>
            <a:ext cx="8549135" cy="2862322"/>
          </a:xfrm>
          <a:prstGeom prst="rect">
            <a:avLst/>
          </a:prstGeom>
          <a:noFill/>
        </p:spPr>
        <p:txBody>
          <a:bodyPr wrap="none" rtlCol="0">
            <a:spAutoFit/>
          </a:bodyPr>
          <a:lstStyle/>
          <a:p>
            <a:pPr marL="342900" indent="-342900">
              <a:buFontTx/>
              <a:buChar char="-"/>
            </a:pPr>
            <a:r>
              <a:rPr lang="en-GB" sz="2000" dirty="0"/>
              <a:t>Expression of the universal, standardised atom typing notation </a:t>
            </a:r>
          </a:p>
          <a:p>
            <a:r>
              <a:rPr lang="en-GB" sz="2000" dirty="0"/>
              <a:t>     that is contiguous across a range of force field.</a:t>
            </a:r>
          </a:p>
          <a:p>
            <a:endParaRPr lang="en-GB" sz="2000" dirty="0"/>
          </a:p>
          <a:p>
            <a:pPr marL="342900" indent="-342900">
              <a:buFontTx/>
              <a:buChar char="-"/>
            </a:pPr>
            <a:r>
              <a:rPr lang="en-GB" sz="2000" dirty="0"/>
              <a:t>Universal automatic typing that smoothen data transition with minimum</a:t>
            </a:r>
          </a:p>
          <a:p>
            <a:r>
              <a:rPr lang="en-GB" sz="2000" dirty="0"/>
              <a:t>     learning curve when migrating from one force field to another.</a:t>
            </a:r>
          </a:p>
          <a:p>
            <a:endParaRPr lang="en-GB" sz="2000" dirty="0"/>
          </a:p>
          <a:p>
            <a:pPr marL="342900" indent="-342900">
              <a:buFontTx/>
              <a:buChar char="-"/>
            </a:pPr>
            <a:r>
              <a:rPr lang="en-GB" sz="2000" dirty="0"/>
              <a:t>Easy to identify, with sensible format of naming atoms that indicates</a:t>
            </a:r>
          </a:p>
          <a:p>
            <a:r>
              <a:rPr lang="en-GB" sz="2000" dirty="0"/>
              <a:t>     precisely the chemical nature of every atom in the system.</a:t>
            </a:r>
          </a:p>
          <a:p>
            <a:endParaRPr lang="en-GB" sz="2000" dirty="0"/>
          </a:p>
        </p:txBody>
      </p:sp>
      <p:sp>
        <p:nvSpPr>
          <p:cNvPr id="8" name="TextBox 7"/>
          <p:cNvSpPr txBox="1"/>
          <p:nvPr/>
        </p:nvSpPr>
        <p:spPr>
          <a:xfrm>
            <a:off x="2051720" y="1044761"/>
            <a:ext cx="5978047" cy="338554"/>
          </a:xfrm>
          <a:prstGeom prst="rect">
            <a:avLst/>
          </a:prstGeom>
          <a:noFill/>
        </p:spPr>
        <p:txBody>
          <a:bodyPr wrap="none" rtlCol="0">
            <a:spAutoFit/>
          </a:bodyPr>
          <a:lstStyle/>
          <a:p>
            <a:r>
              <a:rPr lang="en-GB" sz="1600" b="1" dirty="0"/>
              <a:t>C. W. Yong, J. Chem. Inf. Model. vol.56, pp 1405-1409 (2016)</a:t>
            </a:r>
          </a:p>
        </p:txBody>
      </p:sp>
    </p:spTree>
    <p:extLst>
      <p:ext uri="{BB962C8B-B14F-4D97-AF65-F5344CB8AC3E}">
        <p14:creationId xmlns:p14="http://schemas.microsoft.com/office/powerpoint/2010/main" val="1540176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F4D8540-62C2-4A37-AC7F-F6B2560D9EA0}" type="slidenum">
              <a:rPr lang="en-US" altLang="en-US" smtClean="0"/>
              <a:pPr>
                <a:defRPr/>
              </a:pPr>
              <a:t>6</a:t>
            </a:fld>
            <a:endParaRPr lang="en-US" altLang="en-US"/>
          </a:p>
        </p:txBody>
      </p:sp>
      <p:sp>
        <p:nvSpPr>
          <p:cNvPr id="5" name="Slide Number Placeholder 3"/>
          <p:cNvSpPr txBox="1">
            <a:spLocks/>
          </p:cNvSpPr>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Lucida Grande" pitchFamily="84" charset="0"/>
                <a:ea typeface="ヒラギノ角ゴ Pro W3" pitchFamily="84" charset="-128"/>
                <a:cs typeface="+mn-cs"/>
              </a:defRPr>
            </a:lvl1pPr>
            <a:lvl2pPr marL="4572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2pPr>
            <a:lvl3pPr marL="9144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3pPr>
            <a:lvl4pPr marL="13716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4pPr>
            <a:lvl5pPr marL="18288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5pPr>
            <a:lvl6pPr marL="2286000" algn="l" defTabSz="914400" rtl="0" eaLnBrk="1" latinLnBrk="0" hangingPunct="1">
              <a:defRPr sz="2400" kern="1200">
                <a:solidFill>
                  <a:schemeClr val="tx1"/>
                </a:solidFill>
                <a:latin typeface="Lucida Grande" pitchFamily="84" charset="0"/>
                <a:ea typeface="ヒラギノ角ゴ Pro W3" pitchFamily="84" charset="-128"/>
                <a:cs typeface="+mn-cs"/>
              </a:defRPr>
            </a:lvl6pPr>
            <a:lvl7pPr marL="2743200" algn="l" defTabSz="914400" rtl="0" eaLnBrk="1" latinLnBrk="0" hangingPunct="1">
              <a:defRPr sz="2400" kern="1200">
                <a:solidFill>
                  <a:schemeClr val="tx1"/>
                </a:solidFill>
                <a:latin typeface="Lucida Grande" pitchFamily="84" charset="0"/>
                <a:ea typeface="ヒラギノ角ゴ Pro W3" pitchFamily="84" charset="-128"/>
                <a:cs typeface="+mn-cs"/>
              </a:defRPr>
            </a:lvl7pPr>
            <a:lvl8pPr marL="3200400" algn="l" defTabSz="914400" rtl="0" eaLnBrk="1" latinLnBrk="0" hangingPunct="1">
              <a:defRPr sz="2400" kern="1200">
                <a:solidFill>
                  <a:schemeClr val="tx1"/>
                </a:solidFill>
                <a:latin typeface="Lucida Grande" pitchFamily="84" charset="0"/>
                <a:ea typeface="ヒラギノ角ゴ Pro W3" pitchFamily="84" charset="-128"/>
                <a:cs typeface="+mn-cs"/>
              </a:defRPr>
            </a:lvl8pPr>
            <a:lvl9pPr marL="3657600" algn="l" defTabSz="914400" rtl="0" eaLnBrk="1" latinLnBrk="0" hangingPunct="1">
              <a:defRPr sz="2400" kern="1200">
                <a:solidFill>
                  <a:schemeClr val="tx1"/>
                </a:solidFill>
                <a:latin typeface="Lucida Grande" pitchFamily="84" charset="0"/>
                <a:ea typeface="ヒラギノ角ゴ Pro W3" pitchFamily="84" charset="-128"/>
                <a:cs typeface="+mn-cs"/>
              </a:defRPr>
            </a:lvl9pPr>
          </a:lstStyle>
          <a:p>
            <a:pPr>
              <a:defRPr/>
            </a:pPr>
            <a:fld id="{4F4D8540-62C2-4A37-AC7F-F6B2560D9EA0}" type="slidenum">
              <a:rPr lang="en-US" altLang="en-US" smtClean="0"/>
              <a:pPr>
                <a:defRPr/>
              </a:pPr>
              <a:t>6</a:t>
            </a:fld>
            <a:endParaRPr lang="en-US" altLang="en-US"/>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30350"/>
            <a:ext cx="2773363"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3155752" y="2041525"/>
            <a:ext cx="855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GB" altLang="en-US" sz="2000">
                <a:solidFill>
                  <a:srgbClr val="FF0000"/>
                </a:solidFill>
              </a:rPr>
              <a:t>PCFF</a:t>
            </a:r>
          </a:p>
        </p:txBody>
      </p:sp>
      <p:sp>
        <p:nvSpPr>
          <p:cNvPr id="8" name="Rectangle 57"/>
          <p:cNvSpPr>
            <a:spLocks noChangeArrowheads="1"/>
          </p:cNvSpPr>
          <p:nvPr/>
        </p:nvSpPr>
        <p:spPr bwMode="auto">
          <a:xfrm>
            <a:off x="3138290" y="3887788"/>
            <a:ext cx="1339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GB" altLang="en-US" sz="2000">
                <a:solidFill>
                  <a:srgbClr val="FF0000"/>
                </a:solidFill>
              </a:rPr>
              <a:t>CHARMM</a:t>
            </a:r>
          </a:p>
        </p:txBody>
      </p:sp>
      <p:cxnSp>
        <p:nvCxnSpPr>
          <p:cNvPr id="9" name="Straight Connector 8"/>
          <p:cNvCxnSpPr/>
          <p:nvPr/>
        </p:nvCxnSpPr>
        <p:spPr>
          <a:xfrm>
            <a:off x="4322565" y="2041525"/>
            <a:ext cx="2667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89265" y="2041525"/>
            <a:ext cx="0" cy="397827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322565" y="6019800"/>
            <a:ext cx="2667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589265" y="3887788"/>
            <a:ext cx="457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Rectangle 79"/>
          <p:cNvSpPr>
            <a:spLocks noChangeArrowheads="1"/>
          </p:cNvSpPr>
          <p:nvPr/>
        </p:nvSpPr>
        <p:spPr bwMode="auto">
          <a:xfrm>
            <a:off x="3397052" y="5772150"/>
            <a:ext cx="86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GB" altLang="en-US" sz="2000">
                <a:solidFill>
                  <a:srgbClr val="FF0000"/>
                </a:solidFill>
              </a:rPr>
              <a:t>OPLS</a:t>
            </a:r>
          </a:p>
        </p:txBody>
      </p:sp>
      <p:sp>
        <p:nvSpPr>
          <p:cNvPr id="14" name="Rectangle 3"/>
          <p:cNvSpPr>
            <a:spLocks noChangeArrowheads="1"/>
          </p:cNvSpPr>
          <p:nvPr/>
        </p:nvSpPr>
        <p:spPr bwMode="auto">
          <a:xfrm>
            <a:off x="6136503" y="1677215"/>
            <a:ext cx="20393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Lucida Grande" pitchFamily="84" charset="0"/>
                <a:ea typeface="ヒラギノ角ゴ Pro W3" pitchFamily="84" charset="-128"/>
              </a:defRPr>
            </a:lvl1pPr>
            <a:lvl2pPr marL="742950" indent="-285750">
              <a:spcBef>
                <a:spcPct val="20000"/>
              </a:spcBef>
              <a:buChar char="–"/>
              <a:defRPr sz="2800">
                <a:solidFill>
                  <a:schemeClr val="tx1"/>
                </a:solidFill>
                <a:latin typeface="Lucida Grande" pitchFamily="84" charset="0"/>
                <a:ea typeface="ヒラギノ角ゴ Pro W3" pitchFamily="84" charset="-128"/>
              </a:defRPr>
            </a:lvl2pPr>
            <a:lvl3pPr marL="1143000" indent="-228600">
              <a:spcBef>
                <a:spcPct val="20000"/>
              </a:spcBef>
              <a:buChar char="•"/>
              <a:defRPr sz="2400">
                <a:solidFill>
                  <a:schemeClr val="tx1"/>
                </a:solidFill>
                <a:latin typeface="Lucida Grande" pitchFamily="84" charset="0"/>
                <a:ea typeface="ヒラギノ角ゴ Pro W3" pitchFamily="84" charset="-128"/>
              </a:defRPr>
            </a:lvl3pPr>
            <a:lvl4pPr marL="1600200" indent="-228600">
              <a:spcBef>
                <a:spcPct val="20000"/>
              </a:spcBef>
              <a:buChar char="–"/>
              <a:defRPr sz="2000">
                <a:solidFill>
                  <a:schemeClr val="tx1"/>
                </a:solidFill>
                <a:latin typeface="Lucida Grande" pitchFamily="84" charset="0"/>
                <a:ea typeface="ヒラギノ角ゴ Pro W3" pitchFamily="84" charset="-128"/>
              </a:defRPr>
            </a:lvl4pPr>
            <a:lvl5pPr marL="2057400" indent="-228600">
              <a:spcBef>
                <a:spcPct val="20000"/>
              </a:spcBef>
              <a:buChar char="»"/>
              <a:defRPr sz="2000">
                <a:solidFill>
                  <a:schemeClr val="tx1"/>
                </a:solidFill>
                <a:latin typeface="Lucida Grande" pitchFamily="84" charset="0"/>
                <a:ea typeface="ヒラギノ角ゴ Pro W3" pitchFamily="84" charset="-128"/>
              </a:defRPr>
            </a:lvl5pPr>
            <a:lvl6pPr marL="25146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6pPr>
            <a:lvl7pPr marL="29718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7pPr>
            <a:lvl8pPr marL="34290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8pPr>
            <a:lvl9pPr marL="38862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9pPr>
          </a:lstStyle>
          <a:p>
            <a:pPr>
              <a:spcBef>
                <a:spcPct val="0"/>
              </a:spcBef>
              <a:buFontTx/>
              <a:buNone/>
            </a:pPr>
            <a:r>
              <a:rPr lang="en-GB" altLang="en-US" sz="1800" b="1" dirty="0">
                <a:solidFill>
                  <a:schemeClr val="accent2"/>
                </a:solidFill>
                <a:latin typeface="Verdana" panose="020B0604030504040204" pitchFamily="34" charset="0"/>
              </a:rPr>
              <a:t>DL_F Notation</a:t>
            </a:r>
          </a:p>
          <a:p>
            <a:pPr>
              <a:spcBef>
                <a:spcPct val="0"/>
              </a:spcBef>
              <a:buFontTx/>
              <a:buNone/>
            </a:pPr>
            <a:endParaRPr lang="en-GB" altLang="en-US" sz="1800" b="1" dirty="0">
              <a:solidFill>
                <a:schemeClr val="accent2"/>
              </a:solidFill>
              <a:latin typeface="Verdana" panose="020B0604030504040204" pitchFamily="34" charset="0"/>
            </a:endParaRPr>
          </a:p>
        </p:txBody>
      </p:sp>
      <p:sp>
        <p:nvSpPr>
          <p:cNvPr id="15" name="TextBox 14"/>
          <p:cNvSpPr txBox="1"/>
          <p:nvPr/>
        </p:nvSpPr>
        <p:spPr>
          <a:xfrm>
            <a:off x="1025028" y="945575"/>
            <a:ext cx="2489143" cy="584775"/>
          </a:xfrm>
          <a:prstGeom prst="rect">
            <a:avLst/>
          </a:prstGeom>
          <a:noFill/>
        </p:spPr>
        <p:txBody>
          <a:bodyPr wrap="none" rtlCol="0">
            <a:spAutoFit/>
          </a:bodyPr>
          <a:lstStyle/>
          <a:p>
            <a:r>
              <a:rPr lang="en-GB" sz="1600" dirty="0">
                <a:latin typeface="Verdana" panose="020B0604030504040204" pitchFamily="34" charset="0"/>
                <a:ea typeface="Verdana" panose="020B0604030504040204" pitchFamily="34" charset="0"/>
                <a:cs typeface="Verdana" panose="020B0604030504040204" pitchFamily="34" charset="0"/>
              </a:rPr>
              <a:t>Atom typing variation </a:t>
            </a:r>
          </a:p>
          <a:p>
            <a:r>
              <a:rPr lang="en-GB" sz="1600" dirty="0">
                <a:latin typeface="Verdana" panose="020B0604030504040204" pitchFamily="34" charset="0"/>
                <a:ea typeface="Verdana" panose="020B0604030504040204" pitchFamily="34" charset="0"/>
                <a:cs typeface="Verdana" panose="020B0604030504040204" pitchFamily="34" charset="0"/>
              </a:rPr>
              <a:t>with cryptic symbols</a:t>
            </a:r>
          </a:p>
        </p:txBody>
      </p:sp>
      <p:sp>
        <p:nvSpPr>
          <p:cNvPr id="16" name="TextBox 69"/>
          <p:cNvSpPr txBox="1">
            <a:spLocks noChangeArrowheads="1"/>
          </p:cNvSpPr>
          <p:nvPr/>
        </p:nvSpPr>
        <p:spPr bwMode="auto">
          <a:xfrm>
            <a:off x="4895107" y="5047138"/>
            <a:ext cx="40406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GB" altLang="en-US" sz="1600" dirty="0">
                <a:latin typeface="Verdana" panose="020B0604030504040204" pitchFamily="34" charset="0"/>
                <a:ea typeface="Verdana" panose="020B0604030504040204" pitchFamily="34" charset="0"/>
                <a:cs typeface="Verdana" panose="020B0604030504040204" pitchFamily="34" charset="0"/>
              </a:rPr>
              <a:t>The numerical values (</a:t>
            </a:r>
            <a:r>
              <a:rPr lang="en-GB" altLang="en-US" sz="1600" i="1" dirty="0">
                <a:latin typeface="Verdana" panose="020B0604030504040204" pitchFamily="34" charset="0"/>
                <a:ea typeface="Verdana" panose="020B0604030504040204" pitchFamily="34" charset="0"/>
                <a:cs typeface="Verdana" panose="020B0604030504040204" pitchFamily="34" charset="0"/>
              </a:rPr>
              <a:t>CGI</a:t>
            </a:r>
            <a:r>
              <a:rPr lang="en-GB" altLang="en-US" sz="1600" dirty="0">
                <a:latin typeface="Verdana" panose="020B0604030504040204" pitchFamily="34" charset="0"/>
                <a:ea typeface="Verdana" panose="020B0604030504040204" pitchFamily="34" charset="0"/>
                <a:cs typeface="Verdana" panose="020B0604030504040204" pitchFamily="34" charset="0"/>
              </a:rPr>
              <a:t>) uniquely </a:t>
            </a:r>
          </a:p>
          <a:p>
            <a:pPr eaLnBrk="1" hangingPunct="1"/>
            <a:r>
              <a:rPr lang="en-GB" altLang="en-US" sz="1600" dirty="0">
                <a:latin typeface="Verdana" panose="020B0604030504040204" pitchFamily="34" charset="0"/>
                <a:ea typeface="Verdana" panose="020B0604030504040204" pitchFamily="34" charset="0"/>
                <a:cs typeface="Verdana" panose="020B0604030504040204" pitchFamily="34" charset="0"/>
              </a:rPr>
              <a:t>identify the </a:t>
            </a:r>
            <a:r>
              <a:rPr lang="en-GB" altLang="en-US" sz="1600" i="1" dirty="0">
                <a:latin typeface="Verdana" panose="020B0604030504040204" pitchFamily="34" charset="0"/>
                <a:ea typeface="Verdana" panose="020B0604030504040204" pitchFamily="34" charset="0"/>
                <a:cs typeface="Verdana" panose="020B0604030504040204" pitchFamily="34" charset="0"/>
              </a:rPr>
              <a:t>Chemical Groups</a:t>
            </a:r>
            <a:r>
              <a:rPr lang="en-GB" altLang="en-US" sz="1600" dirty="0">
                <a:latin typeface="Verdana" panose="020B0604030504040204" pitchFamily="34" charset="0"/>
                <a:ea typeface="Verdana" panose="020B0604030504040204" pitchFamily="34" charset="0"/>
                <a:cs typeface="Verdana" panose="020B0604030504040204" pitchFamily="34" charset="0"/>
              </a:rPr>
              <a:t>.</a:t>
            </a:r>
          </a:p>
        </p:txBody>
      </p:sp>
      <p:pic>
        <p:nvPicPr>
          <p:cNvPr id="17" name="Picture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02678" y="2991445"/>
            <a:ext cx="3075581" cy="179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77"/>
          <p:cNvSpPr txBox="1">
            <a:spLocks noChangeArrowheads="1"/>
          </p:cNvSpPr>
          <p:nvPr/>
        </p:nvSpPr>
        <p:spPr bwMode="auto">
          <a:xfrm>
            <a:off x="6376568" y="2323546"/>
            <a:ext cx="13957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GB" altLang="en-US" sz="1600" dirty="0">
                <a:latin typeface="Verdana" panose="020B0604030504040204" pitchFamily="34" charset="0"/>
                <a:ea typeface="Verdana" panose="020B0604030504040204" pitchFamily="34" charset="0"/>
                <a:cs typeface="Verdana" panose="020B0604030504040204" pitchFamily="34" charset="0"/>
              </a:rPr>
              <a:t>ATOM_KEYs</a:t>
            </a:r>
          </a:p>
        </p:txBody>
      </p:sp>
    </p:spTree>
    <p:extLst>
      <p:ext uri="{BB962C8B-B14F-4D97-AF65-F5344CB8AC3E}">
        <p14:creationId xmlns:p14="http://schemas.microsoft.com/office/powerpoint/2010/main" val="333397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F4D8540-62C2-4A37-AC7F-F6B2560D9EA0}" type="slidenum">
              <a:rPr lang="en-US" altLang="en-US" smtClean="0"/>
              <a:pPr>
                <a:defRPr/>
              </a:pPr>
              <a:t>7</a:t>
            </a:fld>
            <a:endParaRPr lang="en-US" altLang="en-US"/>
          </a:p>
        </p:txBody>
      </p:sp>
      <p:pic>
        <p:nvPicPr>
          <p:cNvPr id="5" name="Picture 1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670324"/>
            <a:ext cx="3189288" cy="18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346700" y="1768550"/>
            <a:ext cx="2933700" cy="3454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7" name="TextBox 11"/>
          <p:cNvSpPr txBox="1">
            <a:spLocks noChangeArrowheads="1"/>
          </p:cNvSpPr>
          <p:nvPr/>
        </p:nvSpPr>
        <p:spPr bwMode="auto">
          <a:xfrm>
            <a:off x="5838825" y="2273375"/>
            <a:ext cx="1974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GB" altLang="en-US" sz="1800"/>
              <a:t>C1p = C</a:t>
            </a:r>
            <a:r>
              <a:rPr lang="en-GB" altLang="en-US" sz="1800" i="1"/>
              <a:t>p</a:t>
            </a:r>
            <a:r>
              <a:rPr lang="en-GB" altLang="en-US" sz="1800"/>
              <a:t>_alkane</a:t>
            </a:r>
          </a:p>
        </p:txBody>
      </p:sp>
      <p:sp>
        <p:nvSpPr>
          <p:cNvPr id="8" name="TextBox 62"/>
          <p:cNvSpPr txBox="1">
            <a:spLocks noChangeArrowheads="1"/>
          </p:cNvSpPr>
          <p:nvPr/>
        </p:nvSpPr>
        <p:spPr bwMode="auto">
          <a:xfrm>
            <a:off x="5854700" y="2725812"/>
            <a:ext cx="1971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GB" altLang="en-US" sz="1800"/>
              <a:t>C1s = C</a:t>
            </a:r>
            <a:r>
              <a:rPr lang="en-GB" altLang="en-US" sz="1800" i="1"/>
              <a:t>s</a:t>
            </a:r>
            <a:r>
              <a:rPr lang="en-GB" altLang="en-US" sz="1800"/>
              <a:t>_alkane</a:t>
            </a:r>
          </a:p>
        </p:txBody>
      </p:sp>
      <p:sp>
        <p:nvSpPr>
          <p:cNvPr id="9" name="TextBox 64"/>
          <p:cNvSpPr txBox="1">
            <a:spLocks noChangeArrowheads="1"/>
          </p:cNvSpPr>
          <p:nvPr/>
        </p:nvSpPr>
        <p:spPr bwMode="auto">
          <a:xfrm>
            <a:off x="5822950" y="3229050"/>
            <a:ext cx="2051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GB" altLang="en-US" sz="1800"/>
              <a:t>H1C = HC_alkane</a:t>
            </a:r>
          </a:p>
        </p:txBody>
      </p:sp>
      <p:sp>
        <p:nvSpPr>
          <p:cNvPr id="10" name="TextBox 65"/>
          <p:cNvSpPr txBox="1">
            <a:spLocks noChangeArrowheads="1"/>
          </p:cNvSpPr>
          <p:nvPr/>
        </p:nvSpPr>
        <p:spPr bwMode="auto">
          <a:xfrm>
            <a:off x="5876925" y="3756100"/>
            <a:ext cx="1920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GB" altLang="en-US" sz="1800" dirty="0"/>
              <a:t>O15 = </a:t>
            </a:r>
            <a:r>
              <a:rPr lang="en-GB" altLang="en-US" sz="1800" dirty="0" err="1"/>
              <a:t>O_alcohol</a:t>
            </a:r>
            <a:endParaRPr lang="en-GB" altLang="en-US" sz="1800" dirty="0"/>
          </a:p>
        </p:txBody>
      </p:sp>
      <p:sp>
        <p:nvSpPr>
          <p:cNvPr id="11" name="TextBox 66"/>
          <p:cNvSpPr txBox="1">
            <a:spLocks noChangeArrowheads="1"/>
          </p:cNvSpPr>
          <p:nvPr/>
        </p:nvSpPr>
        <p:spPr bwMode="auto">
          <a:xfrm>
            <a:off x="5721350" y="4294262"/>
            <a:ext cx="2254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GB" altLang="en-US" sz="1800"/>
              <a:t>H15O = HO_alcohol</a:t>
            </a:r>
          </a:p>
        </p:txBody>
      </p:sp>
      <p:sp>
        <p:nvSpPr>
          <p:cNvPr id="12" name="TextBox 11"/>
          <p:cNvSpPr txBox="1"/>
          <p:nvPr/>
        </p:nvSpPr>
        <p:spPr>
          <a:xfrm>
            <a:off x="3651812" y="932285"/>
            <a:ext cx="1694888" cy="400110"/>
          </a:xfrm>
          <a:prstGeom prst="rect">
            <a:avLst/>
          </a:prstGeom>
          <a:noFill/>
        </p:spPr>
        <p:txBody>
          <a:bodyPr wrap="none" rtlCol="0">
            <a:spAutoFit/>
          </a:bodyPr>
          <a:lstStyle/>
          <a:p>
            <a:r>
              <a:rPr lang="en-GB" sz="2000" dirty="0">
                <a:latin typeface="Verdana" panose="020B0604030504040204" pitchFamily="34" charset="0"/>
                <a:ea typeface="Verdana" panose="020B0604030504040204" pitchFamily="34" charset="0"/>
                <a:cs typeface="Verdana" panose="020B0604030504040204" pitchFamily="34" charset="0"/>
              </a:rPr>
              <a:t>ATOM_KEYs</a:t>
            </a:r>
          </a:p>
        </p:txBody>
      </p:sp>
      <p:sp>
        <p:nvSpPr>
          <p:cNvPr id="13" name="TextBox 12"/>
          <p:cNvSpPr txBox="1"/>
          <p:nvPr/>
        </p:nvSpPr>
        <p:spPr>
          <a:xfrm>
            <a:off x="6813550" y="932285"/>
            <a:ext cx="1843325" cy="400110"/>
          </a:xfrm>
          <a:prstGeom prst="rect">
            <a:avLst/>
          </a:prstGeom>
          <a:noFill/>
        </p:spPr>
        <p:txBody>
          <a:bodyPr wrap="none" rtlCol="0">
            <a:spAutoFit/>
          </a:bodyPr>
          <a:lstStyle/>
          <a:p>
            <a:r>
              <a:rPr lang="en-GB" sz="2000" dirty="0">
                <a:latin typeface="Verdana" panose="020B0604030504040204" pitchFamily="34" charset="0"/>
                <a:ea typeface="Verdana" panose="020B0604030504040204" pitchFamily="34" charset="0"/>
                <a:cs typeface="Verdana" panose="020B0604030504040204" pitchFamily="34" charset="0"/>
              </a:rPr>
              <a:t>ATOM_TYPEs</a:t>
            </a:r>
          </a:p>
        </p:txBody>
      </p:sp>
      <p:cxnSp>
        <p:nvCxnSpPr>
          <p:cNvPr id="14" name="Straight Arrow Connector 13"/>
          <p:cNvCxnSpPr/>
          <p:nvPr/>
        </p:nvCxnSpPr>
        <p:spPr bwMode="auto">
          <a:xfrm>
            <a:off x="5004048" y="1350418"/>
            <a:ext cx="1008112" cy="94277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flipH="1">
            <a:off x="7020272" y="1414945"/>
            <a:ext cx="522710" cy="8747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TextBox 15"/>
          <p:cNvSpPr txBox="1"/>
          <p:nvPr/>
        </p:nvSpPr>
        <p:spPr>
          <a:xfrm>
            <a:off x="5214193" y="437583"/>
            <a:ext cx="2244525" cy="400110"/>
          </a:xfrm>
          <a:prstGeom prst="rect">
            <a:avLst/>
          </a:prstGeom>
          <a:noFill/>
        </p:spPr>
        <p:txBody>
          <a:bodyPr wrap="none" rtlCol="0">
            <a:spAutoFit/>
          </a:bodyPr>
          <a:lstStyle/>
          <a:p>
            <a:r>
              <a:rPr lang="en-GB" sz="2000" b="1" dirty="0">
                <a:solidFill>
                  <a:schemeClr val="accent2"/>
                </a:solidFill>
                <a:latin typeface="Verdana" panose="020B0604030504040204" pitchFamily="34" charset="0"/>
                <a:ea typeface="Verdana" panose="020B0604030504040204" pitchFamily="34" charset="0"/>
                <a:cs typeface="Verdana" panose="020B0604030504040204" pitchFamily="34" charset="0"/>
              </a:rPr>
              <a:t>DL_F Notation</a:t>
            </a:r>
          </a:p>
        </p:txBody>
      </p:sp>
      <p:sp>
        <p:nvSpPr>
          <p:cNvPr id="17" name="TextBox 16">
            <a:extLst>
              <a:ext uri="{FF2B5EF4-FFF2-40B4-BE49-F238E27FC236}">
                <a16:creationId xmlns:a16="http://schemas.microsoft.com/office/drawing/2014/main" xmlns="" id="{66D3E77A-2A32-4BC1-9018-A03E49C4BF8C}"/>
              </a:ext>
            </a:extLst>
          </p:cNvPr>
          <p:cNvSpPr txBox="1"/>
          <p:nvPr/>
        </p:nvSpPr>
        <p:spPr>
          <a:xfrm>
            <a:off x="3000540" y="5402827"/>
            <a:ext cx="2608727" cy="461665"/>
          </a:xfrm>
          <a:prstGeom prst="rect">
            <a:avLst/>
          </a:prstGeom>
          <a:noFill/>
        </p:spPr>
        <p:txBody>
          <a:bodyPr wrap="none" rtlCol="0">
            <a:spAutoFit/>
          </a:bodyPr>
          <a:lstStyle/>
          <a:p>
            <a:r>
              <a:rPr lang="en-GB" i="1" dirty="0"/>
              <a:t>in-situ </a:t>
            </a:r>
            <a:r>
              <a:rPr lang="en-GB" dirty="0"/>
              <a:t>conversion</a:t>
            </a:r>
          </a:p>
        </p:txBody>
      </p:sp>
    </p:spTree>
    <p:extLst>
      <p:ext uri="{BB962C8B-B14F-4D97-AF65-F5344CB8AC3E}">
        <p14:creationId xmlns:p14="http://schemas.microsoft.com/office/powerpoint/2010/main" val="1139120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F4D8540-62C2-4A37-AC7F-F6B2560D9EA0}" type="slidenum">
              <a:rPr lang="en-US" altLang="en-US" smtClean="0"/>
              <a:pPr>
                <a:defRPr/>
              </a:pPr>
              <a:t>8</a:t>
            </a:fld>
            <a:endParaRPr lang="en-US" altLang="en-US"/>
          </a:p>
        </p:txBody>
      </p:sp>
      <p:sp>
        <p:nvSpPr>
          <p:cNvPr id="5" name="Title 1"/>
          <p:cNvSpPr>
            <a:spLocks noGrp="1"/>
          </p:cNvSpPr>
          <p:nvPr>
            <p:ph type="title"/>
          </p:nvPr>
        </p:nvSpPr>
        <p:spPr>
          <a:xfrm>
            <a:off x="381221" y="579716"/>
            <a:ext cx="5686400" cy="1143000"/>
          </a:xfrm>
        </p:spPr>
        <p:txBody>
          <a:bodyPr/>
          <a:lstStyle/>
          <a:p>
            <a:r>
              <a:rPr lang="en-GB" sz="2000" b="1" dirty="0">
                <a:solidFill>
                  <a:schemeClr val="accent2"/>
                </a:solidFill>
                <a:latin typeface="Verdana" panose="020B0604030504040204" pitchFamily="34" charset="0"/>
                <a:ea typeface="Verdana" panose="020B0604030504040204" pitchFamily="34" charset="0"/>
                <a:cs typeface="Verdana" panose="020B0604030504040204" pitchFamily="34" charset="0"/>
              </a:rPr>
              <a:t>Artemisinin</a:t>
            </a:r>
          </a:p>
        </p:txBody>
      </p:sp>
      <p:sp>
        <p:nvSpPr>
          <p:cNvPr id="6" name="Slide Number Placeholder 3"/>
          <p:cNvSpPr txBox="1">
            <a:spLocks/>
          </p:cNvSpPr>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Lucida Grande" pitchFamily="84" charset="0"/>
                <a:ea typeface="ヒラギノ角ゴ Pro W3" pitchFamily="84" charset="-128"/>
                <a:cs typeface="+mn-cs"/>
              </a:defRPr>
            </a:lvl1pPr>
            <a:lvl2pPr marL="4572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2pPr>
            <a:lvl3pPr marL="9144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3pPr>
            <a:lvl4pPr marL="13716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4pPr>
            <a:lvl5pPr marL="1828800" algn="l" rtl="0" eaLnBrk="0" fontAlgn="base" hangingPunct="0">
              <a:spcBef>
                <a:spcPct val="0"/>
              </a:spcBef>
              <a:spcAft>
                <a:spcPct val="0"/>
              </a:spcAft>
              <a:defRPr sz="2400" kern="1200">
                <a:solidFill>
                  <a:schemeClr val="tx1"/>
                </a:solidFill>
                <a:latin typeface="Lucida Grande" pitchFamily="84" charset="0"/>
                <a:ea typeface="ヒラギノ角ゴ Pro W3" pitchFamily="84" charset="-128"/>
                <a:cs typeface="+mn-cs"/>
              </a:defRPr>
            </a:lvl5pPr>
            <a:lvl6pPr marL="2286000" algn="l" defTabSz="914400" rtl="0" eaLnBrk="1" latinLnBrk="0" hangingPunct="1">
              <a:defRPr sz="2400" kern="1200">
                <a:solidFill>
                  <a:schemeClr val="tx1"/>
                </a:solidFill>
                <a:latin typeface="Lucida Grande" pitchFamily="84" charset="0"/>
                <a:ea typeface="ヒラギノ角ゴ Pro W3" pitchFamily="84" charset="-128"/>
                <a:cs typeface="+mn-cs"/>
              </a:defRPr>
            </a:lvl6pPr>
            <a:lvl7pPr marL="2743200" algn="l" defTabSz="914400" rtl="0" eaLnBrk="1" latinLnBrk="0" hangingPunct="1">
              <a:defRPr sz="2400" kern="1200">
                <a:solidFill>
                  <a:schemeClr val="tx1"/>
                </a:solidFill>
                <a:latin typeface="Lucida Grande" pitchFamily="84" charset="0"/>
                <a:ea typeface="ヒラギノ角ゴ Pro W3" pitchFamily="84" charset="-128"/>
                <a:cs typeface="+mn-cs"/>
              </a:defRPr>
            </a:lvl7pPr>
            <a:lvl8pPr marL="3200400" algn="l" defTabSz="914400" rtl="0" eaLnBrk="1" latinLnBrk="0" hangingPunct="1">
              <a:defRPr sz="2400" kern="1200">
                <a:solidFill>
                  <a:schemeClr val="tx1"/>
                </a:solidFill>
                <a:latin typeface="Lucida Grande" pitchFamily="84" charset="0"/>
                <a:ea typeface="ヒラギノ角ゴ Pro W3" pitchFamily="84" charset="-128"/>
                <a:cs typeface="+mn-cs"/>
              </a:defRPr>
            </a:lvl8pPr>
            <a:lvl9pPr marL="3657600" algn="l" defTabSz="914400" rtl="0" eaLnBrk="1" latinLnBrk="0" hangingPunct="1">
              <a:defRPr sz="2400" kern="1200">
                <a:solidFill>
                  <a:schemeClr val="tx1"/>
                </a:solidFill>
                <a:latin typeface="Lucida Grande" pitchFamily="84" charset="0"/>
                <a:ea typeface="ヒラギノ角ゴ Pro W3" pitchFamily="84" charset="-128"/>
                <a:cs typeface="+mn-cs"/>
              </a:defRPr>
            </a:lvl9pPr>
          </a:lstStyle>
          <a:p>
            <a:pPr>
              <a:defRPr/>
            </a:pPr>
            <a:fld id="{4F4D8540-62C2-4A37-AC7F-F6B2560D9EA0}" type="slidenum">
              <a:rPr lang="en-US" altLang="en-US" smtClean="0"/>
              <a:pPr>
                <a:defRPr/>
              </a:pPr>
              <a:t>8</a:t>
            </a:fld>
            <a:endParaRPr lang="en-US" alt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370385"/>
            <a:ext cx="2592288" cy="2332004"/>
          </a:xfrm>
          <a:prstGeom prst="rect">
            <a:avLst/>
          </a:prstGeom>
        </p:spPr>
      </p:pic>
      <p:sp>
        <p:nvSpPr>
          <p:cNvPr id="8" name="TextBox 7"/>
          <p:cNvSpPr txBox="1"/>
          <p:nvPr/>
        </p:nvSpPr>
        <p:spPr>
          <a:xfrm>
            <a:off x="4090867" y="908720"/>
            <a:ext cx="3164649" cy="461665"/>
          </a:xfrm>
          <a:prstGeom prst="rect">
            <a:avLst/>
          </a:prstGeom>
          <a:noFill/>
        </p:spPr>
        <p:txBody>
          <a:bodyPr wrap="none" rtlCol="0">
            <a:spAutoFit/>
          </a:bodyPr>
          <a:lstStyle/>
          <a:p>
            <a:r>
              <a:rPr lang="en-GB" dirty="0"/>
              <a:t>- drug against </a:t>
            </a:r>
            <a:r>
              <a:rPr lang="en-GB" dirty="0" smtClean="0"/>
              <a:t>malaria</a:t>
            </a:r>
            <a:endParaRPr lang="en-GB" dirty="0"/>
          </a:p>
        </p:txBody>
      </p:sp>
      <p:sp>
        <p:nvSpPr>
          <p:cNvPr id="9" name="Rectangle 4"/>
          <p:cNvSpPr>
            <a:spLocks noChangeArrowheads="1"/>
          </p:cNvSpPr>
          <p:nvPr/>
        </p:nvSpPr>
        <p:spPr bwMode="auto">
          <a:xfrm>
            <a:off x="3079113" y="1360433"/>
            <a:ext cx="2340769" cy="258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Lucida Grande" pitchFamily="84" charset="0"/>
                <a:ea typeface="ヒラギノ角ゴ Pro W3" pitchFamily="84" charset="-128"/>
              </a:defRPr>
            </a:lvl1pPr>
            <a:lvl2pPr marL="742950" indent="-285750">
              <a:spcBef>
                <a:spcPct val="20000"/>
              </a:spcBef>
              <a:buChar char="–"/>
              <a:defRPr sz="2800">
                <a:solidFill>
                  <a:schemeClr val="tx1"/>
                </a:solidFill>
                <a:latin typeface="Lucida Grande" pitchFamily="84" charset="0"/>
                <a:ea typeface="ヒラギノ角ゴ Pro W3" pitchFamily="84" charset="-128"/>
              </a:defRPr>
            </a:lvl2pPr>
            <a:lvl3pPr marL="1143000" indent="-228600">
              <a:spcBef>
                <a:spcPct val="20000"/>
              </a:spcBef>
              <a:buChar char="•"/>
              <a:defRPr sz="2400">
                <a:solidFill>
                  <a:schemeClr val="tx1"/>
                </a:solidFill>
                <a:latin typeface="Lucida Grande" pitchFamily="84" charset="0"/>
                <a:ea typeface="ヒラギノ角ゴ Pro W3" pitchFamily="84" charset="-128"/>
              </a:defRPr>
            </a:lvl3pPr>
            <a:lvl4pPr marL="1600200" indent="-228600">
              <a:spcBef>
                <a:spcPct val="20000"/>
              </a:spcBef>
              <a:buChar char="–"/>
              <a:defRPr sz="2000">
                <a:solidFill>
                  <a:schemeClr val="tx1"/>
                </a:solidFill>
                <a:latin typeface="Lucida Grande" pitchFamily="84" charset="0"/>
                <a:ea typeface="ヒラギノ角ゴ Pro W3" pitchFamily="84" charset="-128"/>
              </a:defRPr>
            </a:lvl4pPr>
            <a:lvl5pPr marL="2057400" indent="-228600">
              <a:spcBef>
                <a:spcPct val="20000"/>
              </a:spcBef>
              <a:buChar char="»"/>
              <a:defRPr sz="2000">
                <a:solidFill>
                  <a:schemeClr val="tx1"/>
                </a:solidFill>
                <a:latin typeface="Lucida Grande" pitchFamily="84" charset="0"/>
                <a:ea typeface="ヒラギノ角ゴ Pro W3" pitchFamily="84" charset="-128"/>
              </a:defRPr>
            </a:lvl5pPr>
            <a:lvl6pPr marL="25146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6pPr>
            <a:lvl7pPr marL="29718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7pPr>
            <a:lvl8pPr marL="34290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8pPr>
            <a:lvl9pPr marL="38862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9pPr>
          </a:lstStyle>
          <a:p>
            <a:pPr>
              <a:buNone/>
            </a:pPr>
            <a:r>
              <a:rPr lang="en-GB" sz="1050" dirty="0"/>
              <a:t>O  2.129000  0.063000  2.421000</a:t>
            </a:r>
          </a:p>
          <a:p>
            <a:pPr>
              <a:buNone/>
            </a:pPr>
            <a:r>
              <a:rPr lang="en-GB" sz="1050" dirty="0"/>
              <a:t>C  2.004000  0.182000  1.026000</a:t>
            </a:r>
          </a:p>
          <a:p>
            <a:pPr>
              <a:buNone/>
            </a:pPr>
            <a:r>
              <a:rPr lang="en-GB" sz="1050" dirty="0"/>
              <a:t>H  1.513000  -1.209000  -0.602000</a:t>
            </a:r>
          </a:p>
          <a:p>
            <a:pPr>
              <a:buNone/>
            </a:pPr>
            <a:r>
              <a:rPr lang="en-GB" sz="1050" dirty="0"/>
              <a:t>C  1.611000  -1.202000  0.507000</a:t>
            </a:r>
          </a:p>
          <a:p>
            <a:pPr>
              <a:buNone/>
            </a:pPr>
            <a:r>
              <a:rPr lang="en-GB" sz="1050" dirty="0"/>
              <a:t>C  0.907000  1.179000  0.657000</a:t>
            </a:r>
          </a:p>
          <a:p>
            <a:pPr>
              <a:buNone/>
            </a:pPr>
            <a:r>
              <a:rPr lang="en-GB" sz="1050" dirty="0"/>
              <a:t>H  0.657000  1.067000  -0.426000</a:t>
            </a:r>
          </a:p>
          <a:p>
            <a:pPr>
              <a:buNone/>
            </a:pPr>
            <a:r>
              <a:rPr lang="en-GB" sz="1050" dirty="0"/>
              <a:t>C  1.146000  2.672000  0.936000</a:t>
            </a:r>
          </a:p>
          <a:p>
            <a:pPr>
              <a:buNone/>
            </a:pPr>
            <a:r>
              <a:rPr lang="en-GB" sz="1050" dirty="0"/>
              <a:t>H  -0.012000  0.872000  1.214000</a:t>
            </a:r>
          </a:p>
          <a:p>
            <a:pPr>
              <a:buNone/>
            </a:pPr>
            <a:r>
              <a:rPr lang="en-GB" sz="1050" dirty="0"/>
              <a:t>C  2.015000  2.959000  2.178000</a:t>
            </a:r>
          </a:p>
          <a:p>
            <a:pPr>
              <a:buNone/>
            </a:pPr>
            <a:r>
              <a:rPr lang="en-GB" sz="1050" dirty="0"/>
              <a:t>H  0.148000  3.161000  1.037000</a:t>
            </a:r>
          </a:p>
          <a:p>
            <a:pPr>
              <a:buNone/>
            </a:pPr>
            <a:r>
              <a:rPr lang="en-GB" sz="1050" dirty="0"/>
              <a:t>…</a:t>
            </a:r>
          </a:p>
          <a:p>
            <a:pPr>
              <a:buNone/>
            </a:pPr>
            <a:r>
              <a:rPr lang="en-GB" sz="1050" dirty="0"/>
              <a:t>…</a:t>
            </a:r>
          </a:p>
          <a:p>
            <a:pPr>
              <a:buNone/>
            </a:pPr>
            <a:r>
              <a:rPr lang="en-GB" sz="1050" dirty="0"/>
              <a:t>H  0.806000  5.428000  1.070000</a:t>
            </a:r>
          </a:p>
        </p:txBody>
      </p:sp>
      <p:sp>
        <p:nvSpPr>
          <p:cNvPr id="10" name="Line 7"/>
          <p:cNvSpPr>
            <a:spLocks noChangeShapeType="1"/>
          </p:cNvSpPr>
          <p:nvPr/>
        </p:nvSpPr>
        <p:spPr bwMode="auto">
          <a:xfrm>
            <a:off x="5347073" y="2787898"/>
            <a:ext cx="9361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1" name="TextBox 10"/>
          <p:cNvSpPr txBox="1"/>
          <p:nvPr/>
        </p:nvSpPr>
        <p:spPr>
          <a:xfrm>
            <a:off x="6372200" y="1503653"/>
            <a:ext cx="1194558" cy="5001369"/>
          </a:xfrm>
          <a:prstGeom prst="rect">
            <a:avLst/>
          </a:prstGeom>
          <a:noFill/>
        </p:spPr>
        <p:txBody>
          <a:bodyPr wrap="none" rtlCol="0">
            <a:spAutoFit/>
          </a:bodyPr>
          <a:lstStyle/>
          <a:p>
            <a:r>
              <a:rPr lang="en-GB" sz="1100" dirty="0"/>
              <a:t>1 - </a:t>
            </a:r>
            <a:r>
              <a:rPr lang="en-GB" sz="1100" dirty="0" err="1"/>
              <a:t>O_acetal</a:t>
            </a:r>
            <a:endParaRPr lang="en-GB" sz="1100" dirty="0"/>
          </a:p>
          <a:p>
            <a:r>
              <a:rPr lang="en-GB" sz="1100" dirty="0"/>
              <a:t>2 - </a:t>
            </a:r>
            <a:r>
              <a:rPr lang="en-GB" sz="1100" dirty="0" err="1"/>
              <a:t>Cq_alkane</a:t>
            </a:r>
            <a:endParaRPr lang="en-GB" sz="1100" dirty="0"/>
          </a:p>
          <a:p>
            <a:r>
              <a:rPr lang="en-GB" sz="1100" dirty="0"/>
              <a:t>3 - </a:t>
            </a:r>
            <a:r>
              <a:rPr lang="en-GB" sz="1100" dirty="0" err="1"/>
              <a:t>HC_alkane</a:t>
            </a:r>
            <a:endParaRPr lang="en-GB" sz="1100" dirty="0"/>
          </a:p>
          <a:p>
            <a:r>
              <a:rPr lang="en-GB" sz="1100" dirty="0"/>
              <a:t>4 - </a:t>
            </a:r>
            <a:r>
              <a:rPr lang="en-GB" sz="1100" dirty="0" err="1"/>
              <a:t>Cp_alkane</a:t>
            </a:r>
            <a:endParaRPr lang="en-GB" sz="1100" dirty="0"/>
          </a:p>
          <a:p>
            <a:r>
              <a:rPr lang="en-GB" sz="1100" dirty="0"/>
              <a:t>5 - </a:t>
            </a:r>
            <a:r>
              <a:rPr lang="en-GB" sz="1100" dirty="0" err="1"/>
              <a:t>Cs_alkane</a:t>
            </a:r>
            <a:endParaRPr lang="en-GB" sz="1100" dirty="0"/>
          </a:p>
          <a:p>
            <a:r>
              <a:rPr lang="en-GB" sz="1100" dirty="0"/>
              <a:t>6 - </a:t>
            </a:r>
            <a:r>
              <a:rPr lang="en-GB" sz="1100" dirty="0" err="1"/>
              <a:t>HC_alkane</a:t>
            </a:r>
            <a:endParaRPr lang="en-GB" sz="1100" dirty="0"/>
          </a:p>
          <a:p>
            <a:r>
              <a:rPr lang="en-GB" sz="1100" dirty="0"/>
              <a:t>7 - </a:t>
            </a:r>
            <a:r>
              <a:rPr lang="en-GB" sz="1100" dirty="0" err="1"/>
              <a:t>Cs_alkane</a:t>
            </a:r>
            <a:endParaRPr lang="en-GB" sz="1100" dirty="0"/>
          </a:p>
          <a:p>
            <a:r>
              <a:rPr lang="en-GB" sz="1100" dirty="0"/>
              <a:t>8 - </a:t>
            </a:r>
            <a:r>
              <a:rPr lang="en-GB" sz="1100" dirty="0" err="1"/>
              <a:t>HC_alkane</a:t>
            </a:r>
            <a:endParaRPr lang="en-GB" sz="1100" dirty="0"/>
          </a:p>
          <a:p>
            <a:r>
              <a:rPr lang="en-GB" sz="1100" dirty="0"/>
              <a:t>9 - </a:t>
            </a:r>
            <a:r>
              <a:rPr lang="en-GB" sz="1100" dirty="0" err="1"/>
              <a:t>Ct_alkane</a:t>
            </a:r>
            <a:endParaRPr lang="en-GB" sz="1100" dirty="0"/>
          </a:p>
          <a:p>
            <a:r>
              <a:rPr lang="en-GB" sz="1100" dirty="0"/>
              <a:t>10 - </a:t>
            </a:r>
            <a:r>
              <a:rPr lang="en-GB" sz="1100" dirty="0" err="1"/>
              <a:t>HC_alkane</a:t>
            </a:r>
            <a:endParaRPr lang="en-GB" sz="1100" dirty="0"/>
          </a:p>
          <a:p>
            <a:r>
              <a:rPr lang="en-GB" sz="1100" dirty="0"/>
              <a:t>11 - </a:t>
            </a:r>
            <a:r>
              <a:rPr lang="en-GB" sz="1100" dirty="0" err="1"/>
              <a:t>HC_alkane</a:t>
            </a:r>
            <a:endParaRPr lang="en-GB" sz="1100" dirty="0"/>
          </a:p>
          <a:p>
            <a:r>
              <a:rPr lang="en-GB" sz="1100" dirty="0"/>
              <a:t>12 - </a:t>
            </a:r>
            <a:r>
              <a:rPr lang="en-GB" sz="1100" dirty="0" err="1"/>
              <a:t>Ct_alkane</a:t>
            </a:r>
            <a:endParaRPr lang="en-GB" sz="1100" dirty="0"/>
          </a:p>
          <a:p>
            <a:r>
              <a:rPr lang="en-GB" sz="1100" dirty="0"/>
              <a:t>13 - </a:t>
            </a:r>
            <a:r>
              <a:rPr lang="en-GB" sz="1100" dirty="0" err="1"/>
              <a:t>Cq_alkane</a:t>
            </a:r>
            <a:endParaRPr lang="en-GB" sz="1100" dirty="0"/>
          </a:p>
          <a:p>
            <a:r>
              <a:rPr lang="en-GB" sz="1100" dirty="0"/>
              <a:t>14 - </a:t>
            </a:r>
            <a:r>
              <a:rPr lang="en-GB" sz="1100" dirty="0" err="1"/>
              <a:t>HC_alkane</a:t>
            </a:r>
            <a:endParaRPr lang="en-GB" sz="1100" dirty="0"/>
          </a:p>
          <a:p>
            <a:r>
              <a:rPr lang="en-GB" sz="1100" dirty="0"/>
              <a:t>15 - </a:t>
            </a:r>
            <a:r>
              <a:rPr lang="en-GB" sz="1100" dirty="0" err="1"/>
              <a:t>Ct_alkane</a:t>
            </a:r>
            <a:endParaRPr lang="en-GB" sz="1100" dirty="0"/>
          </a:p>
          <a:p>
            <a:r>
              <a:rPr lang="en-GB" sz="1100" dirty="0"/>
              <a:t>16 - </a:t>
            </a:r>
            <a:r>
              <a:rPr lang="en-GB" sz="1100" dirty="0" err="1"/>
              <a:t>O_peroxide</a:t>
            </a:r>
            <a:endParaRPr lang="en-GB" sz="1100" dirty="0"/>
          </a:p>
          <a:p>
            <a:r>
              <a:rPr lang="en-GB" sz="1100" dirty="0"/>
              <a:t>17 - </a:t>
            </a:r>
            <a:r>
              <a:rPr lang="en-GB" sz="1100" dirty="0" err="1"/>
              <a:t>C_acetal</a:t>
            </a:r>
            <a:endParaRPr lang="en-GB" sz="1100" dirty="0"/>
          </a:p>
          <a:p>
            <a:r>
              <a:rPr lang="en-GB" sz="1100" dirty="0"/>
              <a:t>18 - </a:t>
            </a:r>
            <a:r>
              <a:rPr lang="en-GB" sz="1100" dirty="0" err="1"/>
              <a:t>OL_ester</a:t>
            </a:r>
            <a:endParaRPr lang="en-GB" sz="1100" dirty="0"/>
          </a:p>
          <a:p>
            <a:r>
              <a:rPr lang="en-GB" sz="1100" dirty="0"/>
              <a:t>19 - </a:t>
            </a:r>
            <a:r>
              <a:rPr lang="en-GB" sz="1100" dirty="0" err="1"/>
              <a:t>HC_alkane</a:t>
            </a:r>
            <a:endParaRPr lang="en-GB" sz="1100" dirty="0"/>
          </a:p>
          <a:p>
            <a:r>
              <a:rPr lang="en-GB" sz="1100" dirty="0"/>
              <a:t>20 - </a:t>
            </a:r>
            <a:r>
              <a:rPr lang="en-GB" sz="1100" dirty="0" err="1"/>
              <a:t>HC_acetal</a:t>
            </a:r>
            <a:endParaRPr lang="en-GB" sz="1100" dirty="0"/>
          </a:p>
          <a:p>
            <a:r>
              <a:rPr lang="en-GB" sz="1100" dirty="0"/>
              <a:t>21 - </a:t>
            </a:r>
            <a:r>
              <a:rPr lang="en-GB" sz="1100" dirty="0" err="1"/>
              <a:t>HC_alkane</a:t>
            </a:r>
            <a:endParaRPr lang="en-GB" sz="1100" dirty="0"/>
          </a:p>
          <a:p>
            <a:r>
              <a:rPr lang="en-GB" sz="1100" dirty="0"/>
              <a:t>22 - </a:t>
            </a:r>
            <a:r>
              <a:rPr lang="en-GB" sz="1100" dirty="0" err="1"/>
              <a:t>O_peroxide</a:t>
            </a:r>
            <a:endParaRPr lang="en-GB" sz="1100" dirty="0"/>
          </a:p>
          <a:p>
            <a:r>
              <a:rPr lang="en-GB" sz="1100" dirty="0"/>
              <a:t>23 - </a:t>
            </a:r>
            <a:r>
              <a:rPr lang="en-GB" sz="1100" dirty="0" err="1"/>
              <a:t>C_ester</a:t>
            </a:r>
            <a:endParaRPr lang="en-GB" sz="1100" dirty="0"/>
          </a:p>
          <a:p>
            <a:r>
              <a:rPr lang="en-GB" sz="1100" dirty="0"/>
              <a:t>24 - </a:t>
            </a:r>
            <a:r>
              <a:rPr lang="en-GB" sz="1100" dirty="0" err="1"/>
              <a:t>OE_ester</a:t>
            </a:r>
            <a:endParaRPr lang="en-GB" sz="1100" dirty="0"/>
          </a:p>
          <a:p>
            <a:r>
              <a:rPr lang="en-GB" sz="1100" dirty="0"/>
              <a:t>25 - </a:t>
            </a:r>
            <a:r>
              <a:rPr lang="en-GB" sz="1100" dirty="0" err="1"/>
              <a:t>Ct_alkane</a:t>
            </a:r>
            <a:endParaRPr lang="en-GB" sz="1100" dirty="0"/>
          </a:p>
          <a:p>
            <a:r>
              <a:rPr lang="en-GB" sz="1100" dirty="0"/>
              <a:t>26 - </a:t>
            </a:r>
            <a:r>
              <a:rPr lang="en-GB" sz="1100" dirty="0" err="1"/>
              <a:t>Cp_alkane</a:t>
            </a:r>
            <a:endParaRPr lang="en-GB" sz="1100" dirty="0"/>
          </a:p>
          <a:p>
            <a:r>
              <a:rPr lang="en-GB" sz="1100" dirty="0"/>
              <a:t>27 - </a:t>
            </a:r>
            <a:r>
              <a:rPr lang="en-GB" sz="1100" dirty="0" err="1"/>
              <a:t>HC_alkane</a:t>
            </a:r>
            <a:endParaRPr lang="en-GB" sz="1100" dirty="0"/>
          </a:p>
          <a:p>
            <a:r>
              <a:rPr lang="en-GB" sz="1100" dirty="0"/>
              <a:t>…</a:t>
            </a:r>
          </a:p>
          <a:p>
            <a:r>
              <a:rPr lang="en-GB" sz="1100" dirty="0"/>
              <a:t>…</a:t>
            </a:r>
          </a:p>
        </p:txBody>
      </p:sp>
      <p:sp>
        <p:nvSpPr>
          <p:cNvPr id="12" name="Rectangle 9"/>
          <p:cNvSpPr>
            <a:spLocks noChangeArrowheads="1"/>
          </p:cNvSpPr>
          <p:nvPr/>
        </p:nvSpPr>
        <p:spPr bwMode="auto">
          <a:xfrm>
            <a:off x="1700987" y="4185320"/>
            <a:ext cx="3240088" cy="2520280"/>
          </a:xfrm>
          <a:prstGeom prst="rect">
            <a:avLst/>
          </a:prstGeom>
          <a:solidFill>
            <a:srgbClr val="E3E4BA"/>
          </a:solidFill>
          <a:ln w="9525" algn="ctr">
            <a:solidFill>
              <a:schemeClr val="tx1"/>
            </a:solidFill>
            <a:round/>
            <a:headEnd/>
            <a:tailEnd/>
          </a:ln>
        </p:spPr>
        <p:txBody>
          <a:bodyPr/>
          <a:lstStyle>
            <a:lvl1pPr>
              <a:spcBef>
                <a:spcPct val="20000"/>
              </a:spcBef>
              <a:buChar char="•"/>
              <a:defRPr sz="3200">
                <a:solidFill>
                  <a:schemeClr val="tx1"/>
                </a:solidFill>
                <a:latin typeface="Lucida Grande" pitchFamily="84" charset="0"/>
                <a:ea typeface="ヒラギノ角ゴ Pro W3" pitchFamily="84" charset="-128"/>
              </a:defRPr>
            </a:lvl1pPr>
            <a:lvl2pPr marL="742950" indent="-285750">
              <a:spcBef>
                <a:spcPct val="20000"/>
              </a:spcBef>
              <a:buChar char="–"/>
              <a:defRPr sz="2800">
                <a:solidFill>
                  <a:schemeClr val="tx1"/>
                </a:solidFill>
                <a:latin typeface="Lucida Grande" pitchFamily="84" charset="0"/>
                <a:ea typeface="ヒラギノ角ゴ Pro W3" pitchFamily="84" charset="-128"/>
              </a:defRPr>
            </a:lvl2pPr>
            <a:lvl3pPr marL="1143000" indent="-228600">
              <a:spcBef>
                <a:spcPct val="20000"/>
              </a:spcBef>
              <a:buChar char="•"/>
              <a:defRPr sz="2400">
                <a:solidFill>
                  <a:schemeClr val="tx1"/>
                </a:solidFill>
                <a:latin typeface="Lucida Grande" pitchFamily="84" charset="0"/>
                <a:ea typeface="ヒラギノ角ゴ Pro W3" pitchFamily="84" charset="-128"/>
              </a:defRPr>
            </a:lvl3pPr>
            <a:lvl4pPr marL="1600200" indent="-228600">
              <a:spcBef>
                <a:spcPct val="20000"/>
              </a:spcBef>
              <a:buChar char="–"/>
              <a:defRPr sz="2000">
                <a:solidFill>
                  <a:schemeClr val="tx1"/>
                </a:solidFill>
                <a:latin typeface="Lucida Grande" pitchFamily="84" charset="0"/>
                <a:ea typeface="ヒラギノ角ゴ Pro W3" pitchFamily="84" charset="-128"/>
              </a:defRPr>
            </a:lvl4pPr>
            <a:lvl5pPr marL="2057400" indent="-228600">
              <a:spcBef>
                <a:spcPct val="20000"/>
              </a:spcBef>
              <a:buChar char="»"/>
              <a:defRPr sz="2000">
                <a:solidFill>
                  <a:schemeClr val="tx1"/>
                </a:solidFill>
                <a:latin typeface="Lucida Grande" pitchFamily="84" charset="0"/>
                <a:ea typeface="ヒラギノ角ゴ Pro W3" pitchFamily="84" charset="-128"/>
              </a:defRPr>
            </a:lvl5pPr>
            <a:lvl6pPr marL="25146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6pPr>
            <a:lvl7pPr marL="29718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7pPr>
            <a:lvl8pPr marL="34290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8pPr>
            <a:lvl9pPr marL="38862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9pPr>
          </a:lstStyle>
          <a:p>
            <a:pPr>
              <a:buNone/>
            </a:pPr>
            <a:r>
              <a:rPr lang="en-GB" sz="900" dirty="0">
                <a:latin typeface="Verdana" panose="020B0604030504040204" pitchFamily="34" charset="0"/>
                <a:ea typeface="Verdana" panose="020B0604030504040204" pitchFamily="34" charset="0"/>
                <a:cs typeface="Verdana" panose="020B0604030504040204" pitchFamily="34" charset="0"/>
              </a:rPr>
              <a:t>Generated by DL_FIELD v3.40</a:t>
            </a:r>
          </a:p>
          <a:p>
            <a:pPr>
              <a:buNone/>
            </a:pPr>
            <a:r>
              <a:rPr lang="en-GB" sz="900" dirty="0">
                <a:latin typeface="Verdana" panose="020B0604030504040204" pitchFamily="34" charset="0"/>
                <a:ea typeface="Verdana" panose="020B0604030504040204" pitchFamily="34" charset="0"/>
                <a:cs typeface="Verdana" panose="020B0604030504040204" pitchFamily="34" charset="0"/>
              </a:rPr>
              <a:t>Units kcal/</a:t>
            </a:r>
            <a:r>
              <a:rPr lang="en-GB" sz="900" dirty="0" err="1">
                <a:latin typeface="Verdana" panose="020B0604030504040204" pitchFamily="34" charset="0"/>
                <a:ea typeface="Verdana" panose="020B0604030504040204" pitchFamily="34" charset="0"/>
                <a:cs typeface="Verdana" panose="020B0604030504040204" pitchFamily="34" charset="0"/>
              </a:rPr>
              <a:t>mol</a:t>
            </a:r>
            <a:endParaRPr lang="en-GB" sz="900" dirty="0">
              <a:latin typeface="Verdana" panose="020B0604030504040204" pitchFamily="34" charset="0"/>
              <a:ea typeface="Verdana" panose="020B0604030504040204" pitchFamily="34" charset="0"/>
              <a:cs typeface="Verdana" panose="020B0604030504040204" pitchFamily="34" charset="0"/>
            </a:endParaRPr>
          </a:p>
          <a:p>
            <a:pPr>
              <a:buNone/>
            </a:pPr>
            <a:r>
              <a:rPr lang="en-GB" sz="900" dirty="0">
                <a:latin typeface="Verdana" panose="020B0604030504040204" pitchFamily="34" charset="0"/>
                <a:ea typeface="Verdana" panose="020B0604030504040204" pitchFamily="34" charset="0"/>
                <a:cs typeface="Verdana" panose="020B0604030504040204" pitchFamily="34" charset="0"/>
              </a:rPr>
              <a:t>Molecular types 1</a:t>
            </a:r>
          </a:p>
          <a:p>
            <a:pPr>
              <a:buNone/>
            </a:pPr>
            <a:r>
              <a:rPr lang="en-GB" sz="900" dirty="0">
                <a:latin typeface="Verdana" panose="020B0604030504040204" pitchFamily="34" charset="0"/>
                <a:ea typeface="Verdana" panose="020B0604030504040204" pitchFamily="34" charset="0"/>
                <a:cs typeface="Verdana" panose="020B0604030504040204" pitchFamily="34" charset="0"/>
              </a:rPr>
              <a:t>Molecule name </a:t>
            </a:r>
            <a:r>
              <a:rPr lang="en-GB" sz="900" dirty="0" err="1">
                <a:latin typeface="Verdana" panose="020B0604030504040204" pitchFamily="34" charset="0"/>
                <a:ea typeface="Verdana" panose="020B0604030504040204" pitchFamily="34" charset="0"/>
                <a:cs typeface="Verdana" panose="020B0604030504040204" pitchFamily="34" charset="0"/>
              </a:rPr>
              <a:t>not_define</a:t>
            </a:r>
            <a:endParaRPr lang="en-GB" sz="900" dirty="0">
              <a:latin typeface="Verdana" panose="020B0604030504040204" pitchFamily="34" charset="0"/>
              <a:ea typeface="Verdana" panose="020B0604030504040204" pitchFamily="34" charset="0"/>
              <a:cs typeface="Verdana" panose="020B0604030504040204" pitchFamily="34" charset="0"/>
            </a:endParaRPr>
          </a:p>
          <a:p>
            <a:pPr>
              <a:buNone/>
            </a:pPr>
            <a:r>
              <a:rPr lang="en-GB" sz="900" dirty="0" err="1">
                <a:latin typeface="Verdana" panose="020B0604030504040204" pitchFamily="34" charset="0"/>
                <a:ea typeface="Verdana" panose="020B0604030504040204" pitchFamily="34" charset="0"/>
                <a:cs typeface="Verdana" panose="020B0604030504040204" pitchFamily="34" charset="0"/>
              </a:rPr>
              <a:t>nummols</a:t>
            </a:r>
            <a:r>
              <a:rPr lang="en-GB" sz="900" dirty="0">
                <a:latin typeface="Verdana" panose="020B0604030504040204" pitchFamily="34" charset="0"/>
                <a:ea typeface="Verdana" panose="020B0604030504040204" pitchFamily="34" charset="0"/>
                <a:cs typeface="Verdana" panose="020B0604030504040204" pitchFamily="34" charset="0"/>
              </a:rPr>
              <a:t> 1</a:t>
            </a:r>
          </a:p>
          <a:p>
            <a:pPr>
              <a:buNone/>
            </a:pPr>
            <a:r>
              <a:rPr lang="en-GB" sz="900" dirty="0">
                <a:latin typeface="Verdana" panose="020B0604030504040204" pitchFamily="34" charset="0"/>
                <a:ea typeface="Verdana" panose="020B0604030504040204" pitchFamily="34" charset="0"/>
                <a:cs typeface="Verdana" panose="020B0604030504040204" pitchFamily="34" charset="0"/>
              </a:rPr>
              <a:t>atoms 42</a:t>
            </a:r>
          </a:p>
          <a:p>
            <a:pPr>
              <a:buNone/>
            </a:pPr>
            <a:r>
              <a:rPr lang="pt-BR" sz="900" dirty="0">
                <a:latin typeface="Verdana" panose="020B0604030504040204" pitchFamily="34" charset="0"/>
                <a:ea typeface="Verdana" panose="020B0604030504040204" pitchFamily="34" charset="0"/>
                <a:cs typeface="Verdana" panose="020B0604030504040204" pitchFamily="34" charset="0"/>
              </a:rPr>
              <a:t>OS          15.99940    -0.40000   1   0</a:t>
            </a:r>
          </a:p>
          <a:p>
            <a:pPr>
              <a:buNone/>
            </a:pPr>
            <a:r>
              <a:rPr lang="en-GB" sz="900" dirty="0">
                <a:latin typeface="Verdana" panose="020B0604030504040204" pitchFamily="34" charset="0"/>
                <a:ea typeface="Verdana" panose="020B0604030504040204" pitchFamily="34" charset="0"/>
                <a:cs typeface="Verdana" panose="020B0604030504040204" pitchFamily="34" charset="0"/>
              </a:rPr>
              <a:t>CT          12.01150     0.40000   1   0</a:t>
            </a:r>
          </a:p>
          <a:p>
            <a:pPr>
              <a:buNone/>
            </a:pPr>
            <a:r>
              <a:rPr lang="pl-PL" sz="900" dirty="0">
                <a:latin typeface="Verdana" panose="020B0604030504040204" pitchFamily="34" charset="0"/>
                <a:ea typeface="Verdana" panose="020B0604030504040204" pitchFamily="34" charset="0"/>
                <a:cs typeface="Verdana" panose="020B0604030504040204" pitchFamily="34" charset="0"/>
              </a:rPr>
              <a:t>HC           1.00797     0.06000   1   0</a:t>
            </a:r>
          </a:p>
          <a:p>
            <a:pPr>
              <a:buNone/>
            </a:pPr>
            <a:r>
              <a:rPr lang="en-GB" sz="900" dirty="0">
                <a:latin typeface="Verdana" panose="020B0604030504040204" pitchFamily="34" charset="0"/>
                <a:ea typeface="Verdana" panose="020B0604030504040204" pitchFamily="34" charset="0"/>
                <a:cs typeface="Verdana" panose="020B0604030504040204" pitchFamily="34" charset="0"/>
              </a:rPr>
              <a:t>CT          12.01150    -0.18000   1   0</a:t>
            </a:r>
          </a:p>
          <a:p>
            <a:pPr>
              <a:buNone/>
            </a:pPr>
            <a:r>
              <a:rPr lang="en-GB" sz="900" dirty="0">
                <a:latin typeface="Verdana" panose="020B0604030504040204" pitchFamily="34" charset="0"/>
                <a:ea typeface="Verdana" panose="020B0604030504040204" pitchFamily="34" charset="0"/>
                <a:cs typeface="Verdana" panose="020B0604030504040204" pitchFamily="34" charset="0"/>
              </a:rPr>
              <a:t>CT          12.01150    -0.12000   1   0</a:t>
            </a:r>
          </a:p>
          <a:p>
            <a:pPr>
              <a:buNone/>
            </a:pPr>
            <a:r>
              <a:rPr lang="pl-PL" sz="900" dirty="0">
                <a:latin typeface="Verdana" panose="020B0604030504040204" pitchFamily="34" charset="0"/>
                <a:ea typeface="Verdana" panose="020B0604030504040204" pitchFamily="34" charset="0"/>
                <a:cs typeface="Verdana" panose="020B0604030504040204" pitchFamily="34" charset="0"/>
              </a:rPr>
              <a:t>HC           1.00797     0.06000   1   0</a:t>
            </a:r>
          </a:p>
          <a:p>
            <a:pPr>
              <a:buNone/>
            </a:pPr>
            <a:r>
              <a:rPr lang="en-GB" sz="900" dirty="0">
                <a:latin typeface="Verdana" panose="020B0604030504040204" pitchFamily="34" charset="0"/>
                <a:ea typeface="Verdana" panose="020B0604030504040204" pitchFamily="34" charset="0"/>
                <a:cs typeface="Verdana" panose="020B0604030504040204" pitchFamily="34" charset="0"/>
              </a:rPr>
              <a:t>CT          12.01150    -0.12000   1   0</a:t>
            </a:r>
          </a:p>
          <a:p>
            <a:pPr>
              <a:buNone/>
            </a:pPr>
            <a:r>
              <a:rPr lang="pl-PL" sz="900" dirty="0">
                <a:latin typeface="Verdana" panose="020B0604030504040204" pitchFamily="34" charset="0"/>
                <a:ea typeface="Verdana" panose="020B0604030504040204" pitchFamily="34" charset="0"/>
                <a:cs typeface="Verdana" panose="020B0604030504040204" pitchFamily="34" charset="0"/>
              </a:rPr>
              <a:t>HC           1.00797     0.06000   1   0</a:t>
            </a:r>
            <a:endParaRPr lang="en-GB" sz="900" dirty="0">
              <a:latin typeface="Verdana" panose="020B0604030504040204" pitchFamily="34" charset="0"/>
              <a:ea typeface="Verdana" panose="020B0604030504040204" pitchFamily="34" charset="0"/>
              <a:cs typeface="Verdana" panose="020B0604030504040204" pitchFamily="34" charset="0"/>
            </a:endParaRPr>
          </a:p>
          <a:p>
            <a:pPr>
              <a:buNone/>
            </a:pPr>
            <a:r>
              <a:rPr lang="en-GB" sz="900" dirty="0">
                <a:latin typeface="Verdana" panose="020B0604030504040204" pitchFamily="34" charset="0"/>
                <a:ea typeface="Verdana" panose="020B0604030504040204" pitchFamily="34" charset="0"/>
                <a:cs typeface="Verdana" panose="020B0604030504040204" pitchFamily="34" charset="0"/>
              </a:rPr>
              <a:t>…</a:t>
            </a:r>
            <a:endParaRPr lang="pl-PL" sz="900" dirty="0">
              <a:latin typeface="Verdana" panose="020B0604030504040204" pitchFamily="34" charset="0"/>
              <a:ea typeface="Verdana" panose="020B0604030504040204" pitchFamily="34" charset="0"/>
              <a:cs typeface="Verdana" panose="020B0604030504040204" pitchFamily="34" charset="0"/>
            </a:endParaRPr>
          </a:p>
          <a:p>
            <a:pPr>
              <a:spcBef>
                <a:spcPct val="0"/>
              </a:spcBef>
              <a:buFontTx/>
              <a:buNone/>
            </a:pPr>
            <a:endParaRPr lang="en-GB" alt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13" name="Line 7"/>
          <p:cNvSpPr>
            <a:spLocks noChangeShapeType="1"/>
          </p:cNvSpPr>
          <p:nvPr/>
        </p:nvSpPr>
        <p:spPr bwMode="auto">
          <a:xfrm flipH="1">
            <a:off x="5171231" y="5056486"/>
            <a:ext cx="12877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4" name="TextBox 13"/>
          <p:cNvSpPr txBox="1"/>
          <p:nvPr/>
        </p:nvSpPr>
        <p:spPr>
          <a:xfrm>
            <a:off x="1700987" y="3815988"/>
            <a:ext cx="1872208" cy="369332"/>
          </a:xfrm>
          <a:prstGeom prst="rect">
            <a:avLst/>
          </a:prstGeom>
          <a:noFill/>
        </p:spPr>
        <p:txBody>
          <a:bodyPr wrap="square" rtlCol="0">
            <a:spAutoFit/>
          </a:bodyPr>
          <a:lstStyle/>
          <a:p>
            <a:r>
              <a:rPr lang="en-GB" sz="1800" dirty="0"/>
              <a:t>OPLS2005</a:t>
            </a:r>
          </a:p>
        </p:txBody>
      </p:sp>
      <p:sp>
        <p:nvSpPr>
          <p:cNvPr id="2" name="TextBox 1"/>
          <p:cNvSpPr txBox="1"/>
          <p:nvPr/>
        </p:nvSpPr>
        <p:spPr>
          <a:xfrm>
            <a:off x="2779187" y="662843"/>
            <a:ext cx="1112805" cy="461665"/>
          </a:xfrm>
          <a:prstGeom prst="rect">
            <a:avLst/>
          </a:prstGeom>
          <a:noFill/>
        </p:spPr>
        <p:txBody>
          <a:bodyPr wrap="none" rtlCol="0">
            <a:spAutoFit/>
          </a:bodyPr>
          <a:lstStyle/>
          <a:p>
            <a:r>
              <a:rPr lang="ja-JP" altLang="en-US" b="1" dirty="0"/>
              <a:t>青蒿</a:t>
            </a:r>
            <a:r>
              <a:rPr lang="ja-JP" altLang="en-US" b="1" dirty="0" smtClean="0"/>
              <a:t>素</a:t>
            </a:r>
            <a:endParaRPr lang="en-GB" dirty="0"/>
          </a:p>
        </p:txBody>
      </p:sp>
      <p:pic>
        <p:nvPicPr>
          <p:cNvPr id="2052" name="Picture 4" descr="Image result for artemisin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938" y="202491"/>
            <a:ext cx="1610292" cy="141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86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F4D8540-62C2-4A37-AC7F-F6B2560D9EA0}" type="slidenum">
              <a:rPr lang="en-US" altLang="en-US" smtClean="0"/>
              <a:pPr>
                <a:defRPr/>
              </a:pPr>
              <a:t>9</a:t>
            </a:fld>
            <a:endParaRPr lang="en-US" alt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476" y="1125142"/>
            <a:ext cx="2898576" cy="1797851"/>
          </a:xfrm>
          <a:prstGeom prst="rect">
            <a:avLst/>
          </a:prstGeom>
        </p:spPr>
      </p:pic>
      <p:sp>
        <p:nvSpPr>
          <p:cNvPr id="9" name="TextBox 8"/>
          <p:cNvSpPr txBox="1"/>
          <p:nvPr/>
        </p:nvSpPr>
        <p:spPr>
          <a:xfrm>
            <a:off x="4180720" y="548680"/>
            <a:ext cx="4325223" cy="338554"/>
          </a:xfrm>
          <a:prstGeom prst="rect">
            <a:avLst/>
          </a:prstGeom>
          <a:noFill/>
        </p:spPr>
        <p:txBody>
          <a:bodyPr wrap="none" rtlCol="0">
            <a:spAutoFit/>
          </a:bodyPr>
          <a:lstStyle/>
          <a:p>
            <a:r>
              <a:rPr lang="en-GB" sz="1600" b="1" dirty="0" err="1">
                <a:solidFill>
                  <a:schemeClr val="accent2"/>
                </a:solidFill>
                <a:latin typeface="Verdana" panose="020B0604030504040204" pitchFamily="34" charset="0"/>
                <a:ea typeface="Verdana" panose="020B0604030504040204" pitchFamily="34" charset="0"/>
                <a:cs typeface="Verdana" panose="020B0604030504040204" pitchFamily="34" charset="0"/>
              </a:rPr>
              <a:t>Camptothecin</a:t>
            </a:r>
            <a:r>
              <a:rPr lang="en-GB" sz="1600" b="1" dirty="0">
                <a:solidFill>
                  <a:schemeClr val="accent2"/>
                </a:solidFill>
                <a:latin typeface="Verdana" panose="020B0604030504040204" pitchFamily="34" charset="0"/>
                <a:ea typeface="Verdana" panose="020B0604030504040204" pitchFamily="34" charset="0"/>
                <a:cs typeface="Verdana" panose="020B0604030504040204" pitchFamily="34" charset="0"/>
              </a:rPr>
              <a:t> – a </a:t>
            </a:r>
            <a:r>
              <a:rPr lang="en-GB" sz="1600" b="1" dirty="0" err="1">
                <a:solidFill>
                  <a:schemeClr val="accent2"/>
                </a:solidFill>
                <a:latin typeface="Verdana" panose="020B0604030504040204" pitchFamily="34" charset="0"/>
                <a:ea typeface="Verdana" panose="020B0604030504040204" pitchFamily="34" charset="0"/>
                <a:cs typeface="Verdana" panose="020B0604030504040204" pitchFamily="34" charset="0"/>
              </a:rPr>
              <a:t>quinoline</a:t>
            </a:r>
            <a:r>
              <a:rPr lang="en-GB" sz="1600" b="1" dirty="0">
                <a:solidFill>
                  <a:schemeClr val="accent2"/>
                </a:solidFill>
                <a:latin typeface="Verdana" panose="020B0604030504040204" pitchFamily="34" charset="0"/>
                <a:ea typeface="Verdana" panose="020B0604030504040204" pitchFamily="34" charset="0"/>
                <a:cs typeface="Verdana" panose="020B0604030504040204" pitchFamily="34" charset="0"/>
              </a:rPr>
              <a:t> alkaloid</a:t>
            </a:r>
          </a:p>
        </p:txBody>
      </p:sp>
      <p:sp>
        <p:nvSpPr>
          <p:cNvPr id="10" name="TextBox 9"/>
          <p:cNvSpPr txBox="1"/>
          <p:nvPr/>
        </p:nvSpPr>
        <p:spPr>
          <a:xfrm>
            <a:off x="6343331" y="1233763"/>
            <a:ext cx="1593990" cy="3939540"/>
          </a:xfrm>
          <a:prstGeom prst="rect">
            <a:avLst/>
          </a:prstGeom>
          <a:noFill/>
        </p:spPr>
        <p:txBody>
          <a:bodyPr wrap="square" rtlCol="0">
            <a:spAutoFit/>
          </a:bodyPr>
          <a:lstStyle/>
          <a:p>
            <a:r>
              <a:rPr lang="en-GB" sz="1000" dirty="0">
                <a:latin typeface="Verdana" panose="020B0604030504040204" pitchFamily="34" charset="0"/>
                <a:ea typeface="Verdana" panose="020B0604030504040204" pitchFamily="34" charset="0"/>
                <a:cs typeface="Verdana" panose="020B0604030504040204" pitchFamily="34" charset="0"/>
              </a:rPr>
              <a:t>1 - C6_quinoline</a:t>
            </a:r>
          </a:p>
          <a:p>
            <a:r>
              <a:rPr lang="en-GB" sz="1000" dirty="0">
                <a:latin typeface="Verdana" panose="020B0604030504040204" pitchFamily="34" charset="0"/>
                <a:ea typeface="Verdana" panose="020B0604030504040204" pitchFamily="34" charset="0"/>
                <a:cs typeface="Verdana" panose="020B0604030504040204" pitchFamily="34" charset="0"/>
              </a:rPr>
              <a:t>2 - C7_quinoline</a:t>
            </a:r>
          </a:p>
          <a:p>
            <a:r>
              <a:rPr lang="en-GB" sz="1000" dirty="0">
                <a:latin typeface="Verdana" panose="020B0604030504040204" pitchFamily="34" charset="0"/>
                <a:ea typeface="Verdana" panose="020B0604030504040204" pitchFamily="34" charset="0"/>
                <a:cs typeface="Verdana" panose="020B0604030504040204" pitchFamily="34" charset="0"/>
              </a:rPr>
              <a:t>3 - C8_quinoline</a:t>
            </a:r>
          </a:p>
          <a:p>
            <a:r>
              <a:rPr lang="en-GB" sz="1000" dirty="0">
                <a:latin typeface="Verdana" panose="020B0604030504040204" pitchFamily="34" charset="0"/>
                <a:ea typeface="Verdana" panose="020B0604030504040204" pitchFamily="34" charset="0"/>
                <a:cs typeface="Verdana" panose="020B0604030504040204" pitchFamily="34" charset="0"/>
              </a:rPr>
              <a:t>4 - C8a_quinoline</a:t>
            </a:r>
          </a:p>
          <a:p>
            <a:r>
              <a:rPr lang="en-GB" sz="1000" dirty="0">
                <a:latin typeface="Verdana" panose="020B0604030504040204" pitchFamily="34" charset="0"/>
                <a:ea typeface="Verdana" panose="020B0604030504040204" pitchFamily="34" charset="0"/>
                <a:cs typeface="Verdana" panose="020B0604030504040204" pitchFamily="34" charset="0"/>
              </a:rPr>
              <a:t>5 - C4a_quinoline</a:t>
            </a:r>
          </a:p>
          <a:p>
            <a:r>
              <a:rPr lang="en-GB" sz="1000" dirty="0">
                <a:latin typeface="Verdana" panose="020B0604030504040204" pitchFamily="34" charset="0"/>
                <a:ea typeface="Verdana" panose="020B0604030504040204" pitchFamily="34" charset="0"/>
                <a:cs typeface="Verdana" panose="020B0604030504040204" pitchFamily="34" charset="0"/>
              </a:rPr>
              <a:t>6 - C5_quinoline</a:t>
            </a:r>
          </a:p>
          <a:p>
            <a:r>
              <a:rPr lang="en-GB" sz="1000" dirty="0">
                <a:latin typeface="Verdana" panose="020B0604030504040204" pitchFamily="34" charset="0"/>
                <a:ea typeface="Verdana" panose="020B0604030504040204" pitchFamily="34" charset="0"/>
                <a:cs typeface="Verdana" panose="020B0604030504040204" pitchFamily="34" charset="0"/>
              </a:rPr>
              <a:t>7 - N1_quinoline</a:t>
            </a:r>
          </a:p>
          <a:p>
            <a:r>
              <a:rPr lang="en-GB" sz="1000" dirty="0">
                <a:latin typeface="Verdana" panose="020B0604030504040204" pitchFamily="34" charset="0"/>
                <a:ea typeface="Verdana" panose="020B0604030504040204" pitchFamily="34" charset="0"/>
                <a:cs typeface="Verdana" panose="020B0604030504040204" pitchFamily="34" charset="0"/>
              </a:rPr>
              <a:t>8 - C2_quinoline</a:t>
            </a:r>
          </a:p>
          <a:p>
            <a:r>
              <a:rPr lang="en-GB" sz="1000" dirty="0">
                <a:latin typeface="Verdana" panose="020B0604030504040204" pitchFamily="34" charset="0"/>
                <a:ea typeface="Verdana" panose="020B0604030504040204" pitchFamily="34" charset="0"/>
                <a:cs typeface="Verdana" panose="020B0604030504040204" pitchFamily="34" charset="0"/>
              </a:rPr>
              <a:t>9 - C3_quinoline</a:t>
            </a:r>
          </a:p>
          <a:p>
            <a:r>
              <a:rPr lang="en-GB" sz="1000" dirty="0">
                <a:latin typeface="Verdana" panose="020B0604030504040204" pitchFamily="34" charset="0"/>
                <a:ea typeface="Verdana" panose="020B0604030504040204" pitchFamily="34" charset="0"/>
                <a:cs typeface="Verdana" panose="020B0604030504040204" pitchFamily="34" charset="0"/>
              </a:rPr>
              <a:t>10 - C4_quinoline</a:t>
            </a:r>
          </a:p>
          <a:p>
            <a:r>
              <a:rPr lang="en-GB" sz="1000" dirty="0">
                <a:latin typeface="Verdana" panose="020B0604030504040204" pitchFamily="34" charset="0"/>
                <a:ea typeface="Verdana" panose="020B0604030504040204" pitchFamily="34" charset="0"/>
                <a:cs typeface="Verdana" panose="020B0604030504040204" pitchFamily="34" charset="0"/>
              </a:rPr>
              <a:t>11 - </a:t>
            </a:r>
            <a:r>
              <a:rPr lang="en-GB" sz="1000" dirty="0" err="1">
                <a:latin typeface="Verdana" panose="020B0604030504040204" pitchFamily="34" charset="0"/>
                <a:ea typeface="Verdana" panose="020B0604030504040204" pitchFamily="34" charset="0"/>
                <a:cs typeface="Verdana" panose="020B0604030504040204" pitchFamily="34" charset="0"/>
              </a:rPr>
              <a:t>CE_alkene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12 - </a:t>
            </a:r>
            <a:r>
              <a:rPr lang="en-GB" sz="1000" dirty="0" err="1">
                <a:latin typeface="Verdana" panose="020B0604030504040204" pitchFamily="34" charset="0"/>
                <a:ea typeface="Verdana" panose="020B0604030504040204" pitchFamily="34" charset="0"/>
                <a:cs typeface="Verdana" panose="020B0604030504040204" pitchFamily="34" charset="0"/>
              </a:rPr>
              <a:t>Nt_amide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13 - </a:t>
            </a:r>
            <a:r>
              <a:rPr lang="en-GB" sz="1000" dirty="0" err="1">
                <a:latin typeface="Verdana" panose="020B0604030504040204" pitchFamily="34" charset="0"/>
                <a:ea typeface="Verdana" panose="020B0604030504040204" pitchFamily="34" charset="0"/>
                <a:cs typeface="Verdana" panose="020B0604030504040204" pitchFamily="34" charset="0"/>
              </a:rPr>
              <a:t>Cs_alkane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14 - </a:t>
            </a:r>
            <a:r>
              <a:rPr lang="en-GB" sz="1000" dirty="0" err="1">
                <a:latin typeface="Verdana" panose="020B0604030504040204" pitchFamily="34" charset="0"/>
                <a:ea typeface="Verdana" panose="020B0604030504040204" pitchFamily="34" charset="0"/>
                <a:cs typeface="Verdana" panose="020B0604030504040204" pitchFamily="34" charset="0"/>
              </a:rPr>
              <a:t>CL_alkene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15 - </a:t>
            </a:r>
            <a:r>
              <a:rPr lang="en-GB" sz="1000" dirty="0" err="1">
                <a:latin typeface="Verdana" panose="020B0604030504040204" pitchFamily="34" charset="0"/>
                <a:ea typeface="Verdana" panose="020B0604030504040204" pitchFamily="34" charset="0"/>
                <a:cs typeface="Verdana" panose="020B0604030504040204" pitchFamily="34" charset="0"/>
              </a:rPr>
              <a:t>CL_alkene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16 - </a:t>
            </a:r>
            <a:r>
              <a:rPr lang="en-GB" sz="1000" dirty="0" err="1">
                <a:latin typeface="Verdana" panose="020B0604030504040204" pitchFamily="34" charset="0"/>
                <a:ea typeface="Verdana" panose="020B0604030504040204" pitchFamily="34" charset="0"/>
                <a:cs typeface="Verdana" panose="020B0604030504040204" pitchFamily="34" charset="0"/>
              </a:rPr>
              <a:t>CE_alkene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17 - </a:t>
            </a:r>
            <a:r>
              <a:rPr lang="en-GB" sz="1000" dirty="0" err="1">
                <a:latin typeface="Verdana" panose="020B0604030504040204" pitchFamily="34" charset="0"/>
                <a:ea typeface="Verdana" panose="020B0604030504040204" pitchFamily="34" charset="0"/>
                <a:cs typeface="Verdana" panose="020B0604030504040204" pitchFamily="34" charset="0"/>
              </a:rPr>
              <a:t>C_amide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18 - </a:t>
            </a:r>
            <a:r>
              <a:rPr lang="en-GB" sz="1000" dirty="0" err="1">
                <a:latin typeface="Verdana" panose="020B0604030504040204" pitchFamily="34" charset="0"/>
                <a:ea typeface="Verdana" panose="020B0604030504040204" pitchFamily="34" charset="0"/>
                <a:cs typeface="Verdana" panose="020B0604030504040204" pitchFamily="34" charset="0"/>
              </a:rPr>
              <a:t>Cq_alkane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19 - </a:t>
            </a:r>
            <a:r>
              <a:rPr lang="en-GB" sz="1000" dirty="0" err="1">
                <a:latin typeface="Verdana" panose="020B0604030504040204" pitchFamily="34" charset="0"/>
                <a:ea typeface="Verdana" panose="020B0604030504040204" pitchFamily="34" charset="0"/>
                <a:cs typeface="Verdana" panose="020B0604030504040204" pitchFamily="34" charset="0"/>
              </a:rPr>
              <a:t>C_ester</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20 - </a:t>
            </a:r>
            <a:r>
              <a:rPr lang="en-GB" sz="1000" dirty="0" err="1">
                <a:latin typeface="Verdana" panose="020B0604030504040204" pitchFamily="34" charset="0"/>
                <a:ea typeface="Verdana" panose="020B0604030504040204" pitchFamily="34" charset="0"/>
                <a:cs typeface="Verdana" panose="020B0604030504040204" pitchFamily="34" charset="0"/>
              </a:rPr>
              <a:t>OL_ester</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21 - </a:t>
            </a:r>
            <a:r>
              <a:rPr lang="en-GB" sz="1000" dirty="0" err="1">
                <a:latin typeface="Verdana" panose="020B0604030504040204" pitchFamily="34" charset="0"/>
                <a:ea typeface="Verdana" panose="020B0604030504040204" pitchFamily="34" charset="0"/>
                <a:cs typeface="Verdana" panose="020B0604030504040204" pitchFamily="34" charset="0"/>
              </a:rPr>
              <a:t>Cs_alkane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22 - </a:t>
            </a:r>
            <a:r>
              <a:rPr lang="en-GB" sz="1000" dirty="0" err="1">
                <a:latin typeface="Verdana" panose="020B0604030504040204" pitchFamily="34" charset="0"/>
                <a:ea typeface="Verdana" panose="020B0604030504040204" pitchFamily="34" charset="0"/>
                <a:cs typeface="Verdana" panose="020B0604030504040204" pitchFamily="34" charset="0"/>
              </a:rPr>
              <a:t>O_amide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23 - </a:t>
            </a:r>
            <a:r>
              <a:rPr lang="en-GB" sz="1000" dirty="0" err="1">
                <a:latin typeface="Verdana" panose="020B0604030504040204" pitchFamily="34" charset="0"/>
                <a:ea typeface="Verdana" panose="020B0604030504040204" pitchFamily="34" charset="0"/>
                <a:cs typeface="Verdana" panose="020B0604030504040204" pitchFamily="34" charset="0"/>
              </a:rPr>
              <a:t>OE_ester</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24 - </a:t>
            </a:r>
            <a:r>
              <a:rPr lang="en-GB" sz="1000" dirty="0" err="1">
                <a:latin typeface="Verdana" panose="020B0604030504040204" pitchFamily="34" charset="0"/>
                <a:ea typeface="Verdana" panose="020B0604030504040204" pitchFamily="34" charset="0"/>
                <a:cs typeface="Verdana" panose="020B0604030504040204" pitchFamily="34" charset="0"/>
              </a:rPr>
              <a:t>O_alcohol</a:t>
            </a:r>
            <a:endParaRPr lang="en-GB" sz="1000" dirty="0">
              <a:latin typeface="Verdana" panose="020B0604030504040204" pitchFamily="34" charset="0"/>
              <a:ea typeface="Verdana" panose="020B0604030504040204" pitchFamily="34" charset="0"/>
              <a:cs typeface="Verdana" panose="020B0604030504040204" pitchFamily="34" charset="0"/>
            </a:endParaRPr>
          </a:p>
          <a:p>
            <a:endParaRPr lang="en-GB" sz="1000"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9"/>
          <p:cNvSpPr>
            <a:spLocks noChangeArrowheads="1"/>
          </p:cNvSpPr>
          <p:nvPr/>
        </p:nvSpPr>
        <p:spPr bwMode="auto">
          <a:xfrm>
            <a:off x="940632" y="3573694"/>
            <a:ext cx="3240088" cy="2520280"/>
          </a:xfrm>
          <a:prstGeom prst="rect">
            <a:avLst/>
          </a:prstGeom>
          <a:solidFill>
            <a:srgbClr val="E3E4BA"/>
          </a:solidFill>
          <a:ln w="9525" algn="ctr">
            <a:solidFill>
              <a:schemeClr val="tx1"/>
            </a:solidFill>
            <a:round/>
            <a:headEnd/>
            <a:tailEnd/>
          </a:ln>
        </p:spPr>
        <p:txBody>
          <a:bodyPr/>
          <a:lstStyle>
            <a:lvl1pPr>
              <a:spcBef>
                <a:spcPct val="20000"/>
              </a:spcBef>
              <a:buChar char="•"/>
              <a:defRPr sz="3200">
                <a:solidFill>
                  <a:schemeClr val="tx1"/>
                </a:solidFill>
                <a:latin typeface="Lucida Grande" pitchFamily="84" charset="0"/>
                <a:ea typeface="ヒラギノ角ゴ Pro W3" pitchFamily="84" charset="-128"/>
              </a:defRPr>
            </a:lvl1pPr>
            <a:lvl2pPr marL="742950" indent="-285750">
              <a:spcBef>
                <a:spcPct val="20000"/>
              </a:spcBef>
              <a:buChar char="–"/>
              <a:defRPr sz="2800">
                <a:solidFill>
                  <a:schemeClr val="tx1"/>
                </a:solidFill>
                <a:latin typeface="Lucida Grande" pitchFamily="84" charset="0"/>
                <a:ea typeface="ヒラギノ角ゴ Pro W3" pitchFamily="84" charset="-128"/>
              </a:defRPr>
            </a:lvl2pPr>
            <a:lvl3pPr marL="1143000" indent="-228600">
              <a:spcBef>
                <a:spcPct val="20000"/>
              </a:spcBef>
              <a:buChar char="•"/>
              <a:defRPr sz="2400">
                <a:solidFill>
                  <a:schemeClr val="tx1"/>
                </a:solidFill>
                <a:latin typeface="Lucida Grande" pitchFamily="84" charset="0"/>
                <a:ea typeface="ヒラギノ角ゴ Pro W3" pitchFamily="84" charset="-128"/>
              </a:defRPr>
            </a:lvl3pPr>
            <a:lvl4pPr marL="1600200" indent="-228600">
              <a:spcBef>
                <a:spcPct val="20000"/>
              </a:spcBef>
              <a:buChar char="–"/>
              <a:defRPr sz="2000">
                <a:solidFill>
                  <a:schemeClr val="tx1"/>
                </a:solidFill>
                <a:latin typeface="Lucida Grande" pitchFamily="84" charset="0"/>
                <a:ea typeface="ヒラギノ角ゴ Pro W3" pitchFamily="84" charset="-128"/>
              </a:defRPr>
            </a:lvl4pPr>
            <a:lvl5pPr marL="2057400" indent="-228600">
              <a:spcBef>
                <a:spcPct val="20000"/>
              </a:spcBef>
              <a:buChar char="»"/>
              <a:defRPr sz="2000">
                <a:solidFill>
                  <a:schemeClr val="tx1"/>
                </a:solidFill>
                <a:latin typeface="Lucida Grande" pitchFamily="84" charset="0"/>
                <a:ea typeface="ヒラギノ角ゴ Pro W3" pitchFamily="84" charset="-128"/>
              </a:defRPr>
            </a:lvl5pPr>
            <a:lvl6pPr marL="25146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6pPr>
            <a:lvl7pPr marL="29718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7pPr>
            <a:lvl8pPr marL="34290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8pPr>
            <a:lvl9pPr marL="3886200" indent="-228600" eaLnBrk="0" fontAlgn="base" hangingPunct="0">
              <a:spcBef>
                <a:spcPct val="20000"/>
              </a:spcBef>
              <a:spcAft>
                <a:spcPct val="0"/>
              </a:spcAft>
              <a:buChar char="»"/>
              <a:defRPr sz="2000">
                <a:solidFill>
                  <a:schemeClr val="tx1"/>
                </a:solidFill>
                <a:latin typeface="Lucida Grande" pitchFamily="84" charset="0"/>
                <a:ea typeface="ヒラギノ角ゴ Pro W3" pitchFamily="84" charset="-128"/>
              </a:defRPr>
            </a:lvl9pPr>
          </a:lstStyle>
          <a:p>
            <a:pPr>
              <a:buNone/>
            </a:pPr>
            <a:r>
              <a:rPr lang="en-GB" sz="900" dirty="0">
                <a:latin typeface="Verdana" panose="020B0604030504040204" pitchFamily="34" charset="0"/>
                <a:ea typeface="Verdana" panose="020B0604030504040204" pitchFamily="34" charset="0"/>
                <a:cs typeface="Verdana" panose="020B0604030504040204" pitchFamily="34" charset="0"/>
              </a:rPr>
              <a:t>Generated by DL_FIELD v3.50</a:t>
            </a:r>
          </a:p>
          <a:p>
            <a:pPr>
              <a:buNone/>
            </a:pPr>
            <a:r>
              <a:rPr lang="en-GB" sz="900" dirty="0">
                <a:latin typeface="Verdana" panose="020B0604030504040204" pitchFamily="34" charset="0"/>
                <a:ea typeface="Verdana" panose="020B0604030504040204" pitchFamily="34" charset="0"/>
                <a:cs typeface="Verdana" panose="020B0604030504040204" pitchFamily="34" charset="0"/>
              </a:rPr>
              <a:t>Units kcal/</a:t>
            </a:r>
            <a:r>
              <a:rPr lang="en-GB" sz="900" dirty="0" err="1">
                <a:latin typeface="Verdana" panose="020B0604030504040204" pitchFamily="34" charset="0"/>
                <a:ea typeface="Verdana" panose="020B0604030504040204" pitchFamily="34" charset="0"/>
                <a:cs typeface="Verdana" panose="020B0604030504040204" pitchFamily="34" charset="0"/>
              </a:rPr>
              <a:t>mol</a:t>
            </a:r>
            <a:endParaRPr lang="en-GB" sz="900" dirty="0">
              <a:latin typeface="Verdana" panose="020B0604030504040204" pitchFamily="34" charset="0"/>
              <a:ea typeface="Verdana" panose="020B0604030504040204" pitchFamily="34" charset="0"/>
              <a:cs typeface="Verdana" panose="020B0604030504040204" pitchFamily="34" charset="0"/>
            </a:endParaRPr>
          </a:p>
          <a:p>
            <a:pPr>
              <a:buNone/>
            </a:pPr>
            <a:r>
              <a:rPr lang="en-GB" sz="900" dirty="0">
                <a:latin typeface="Verdana" panose="020B0604030504040204" pitchFamily="34" charset="0"/>
                <a:ea typeface="Verdana" panose="020B0604030504040204" pitchFamily="34" charset="0"/>
                <a:cs typeface="Verdana" panose="020B0604030504040204" pitchFamily="34" charset="0"/>
              </a:rPr>
              <a:t>Molecular types 1</a:t>
            </a:r>
          </a:p>
          <a:p>
            <a:pPr>
              <a:buNone/>
            </a:pPr>
            <a:r>
              <a:rPr lang="en-GB" sz="900" dirty="0">
                <a:latin typeface="Verdana" panose="020B0604030504040204" pitchFamily="34" charset="0"/>
                <a:ea typeface="Verdana" panose="020B0604030504040204" pitchFamily="34" charset="0"/>
                <a:cs typeface="Verdana" panose="020B0604030504040204" pitchFamily="34" charset="0"/>
              </a:rPr>
              <a:t>Molecule name </a:t>
            </a:r>
            <a:r>
              <a:rPr lang="en-GB" sz="900" dirty="0" err="1">
                <a:latin typeface="Verdana" panose="020B0604030504040204" pitchFamily="34" charset="0"/>
                <a:ea typeface="Verdana" panose="020B0604030504040204" pitchFamily="34" charset="0"/>
                <a:cs typeface="Verdana" panose="020B0604030504040204" pitchFamily="34" charset="0"/>
              </a:rPr>
              <a:t>not_define</a:t>
            </a:r>
            <a:endParaRPr lang="en-GB" sz="900" dirty="0">
              <a:latin typeface="Verdana" panose="020B0604030504040204" pitchFamily="34" charset="0"/>
              <a:ea typeface="Verdana" panose="020B0604030504040204" pitchFamily="34" charset="0"/>
              <a:cs typeface="Verdana" panose="020B0604030504040204" pitchFamily="34" charset="0"/>
            </a:endParaRPr>
          </a:p>
          <a:p>
            <a:pPr>
              <a:buNone/>
            </a:pPr>
            <a:r>
              <a:rPr lang="en-GB" sz="900" dirty="0" err="1">
                <a:latin typeface="Verdana" panose="020B0604030504040204" pitchFamily="34" charset="0"/>
                <a:ea typeface="Verdana" panose="020B0604030504040204" pitchFamily="34" charset="0"/>
                <a:cs typeface="Verdana" panose="020B0604030504040204" pitchFamily="34" charset="0"/>
              </a:rPr>
              <a:t>nummols</a:t>
            </a:r>
            <a:r>
              <a:rPr lang="en-GB" sz="900" dirty="0">
                <a:latin typeface="Verdana" panose="020B0604030504040204" pitchFamily="34" charset="0"/>
                <a:ea typeface="Verdana" panose="020B0604030504040204" pitchFamily="34" charset="0"/>
                <a:cs typeface="Verdana" panose="020B0604030504040204" pitchFamily="34" charset="0"/>
              </a:rPr>
              <a:t> 1</a:t>
            </a:r>
          </a:p>
          <a:p>
            <a:pPr>
              <a:buNone/>
            </a:pPr>
            <a:r>
              <a:rPr lang="en-GB" sz="900" dirty="0">
                <a:latin typeface="Verdana" panose="020B0604030504040204" pitchFamily="34" charset="0"/>
                <a:ea typeface="Verdana" panose="020B0604030504040204" pitchFamily="34" charset="0"/>
                <a:cs typeface="Verdana" panose="020B0604030504040204" pitchFamily="34" charset="0"/>
              </a:rPr>
              <a:t>atoms 42</a:t>
            </a:r>
          </a:p>
          <a:p>
            <a:pPr>
              <a:buNone/>
            </a:pPr>
            <a:r>
              <a:rPr lang="pt-BR" sz="900" dirty="0"/>
              <a:t>cp          12.01150    -0.12680   1   0</a:t>
            </a:r>
          </a:p>
          <a:p>
            <a:pPr>
              <a:buNone/>
            </a:pPr>
            <a:r>
              <a:rPr lang="pt-BR" sz="900" dirty="0"/>
              <a:t>cp          12.01150    -0.12680   1   0</a:t>
            </a:r>
          </a:p>
          <a:p>
            <a:pPr>
              <a:buNone/>
            </a:pPr>
            <a:r>
              <a:rPr lang="pt-BR" sz="900" dirty="0"/>
              <a:t>cp          12.01150    -0.12680   1   0</a:t>
            </a:r>
          </a:p>
          <a:p>
            <a:pPr>
              <a:buNone/>
            </a:pPr>
            <a:r>
              <a:rPr lang="pt-BR" sz="900" dirty="0"/>
              <a:t>cp          12.01150     0.24050   1   0</a:t>
            </a:r>
          </a:p>
          <a:p>
            <a:pPr>
              <a:buNone/>
            </a:pPr>
            <a:r>
              <a:rPr lang="pt-BR" sz="900" dirty="0"/>
              <a:t>cp          12.01150     0.00000   1   0</a:t>
            </a:r>
          </a:p>
          <a:p>
            <a:pPr>
              <a:buNone/>
            </a:pPr>
            <a:r>
              <a:rPr lang="pt-BR" sz="900" dirty="0"/>
              <a:t>cp          12.01150    -0.12680   1   0</a:t>
            </a:r>
          </a:p>
          <a:p>
            <a:pPr>
              <a:buNone/>
            </a:pPr>
            <a:r>
              <a:rPr lang="pl-PL" sz="900" dirty="0"/>
              <a:t>np          14.00670    -0.48100   1   0</a:t>
            </a:r>
          </a:p>
          <a:p>
            <a:pPr>
              <a:buNone/>
            </a:pPr>
            <a:r>
              <a:rPr lang="en-GB" sz="900" dirty="0">
                <a:latin typeface="Verdana" panose="020B0604030504040204" pitchFamily="34" charset="0"/>
                <a:ea typeface="Verdana" panose="020B0604030504040204" pitchFamily="34" charset="0"/>
                <a:cs typeface="Verdana" panose="020B0604030504040204" pitchFamily="34" charset="0"/>
              </a:rPr>
              <a:t>…</a:t>
            </a:r>
            <a:endParaRPr lang="pl-PL" sz="900" dirty="0">
              <a:latin typeface="Verdana" panose="020B0604030504040204" pitchFamily="34" charset="0"/>
              <a:ea typeface="Verdana" panose="020B0604030504040204" pitchFamily="34" charset="0"/>
              <a:cs typeface="Verdana" panose="020B0604030504040204" pitchFamily="34" charset="0"/>
            </a:endParaRPr>
          </a:p>
          <a:p>
            <a:pPr>
              <a:spcBef>
                <a:spcPct val="0"/>
              </a:spcBef>
              <a:buFontTx/>
              <a:buNone/>
            </a:pPr>
            <a:endParaRPr lang="en-GB" alt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p:cNvSpPr txBox="1"/>
          <p:nvPr/>
        </p:nvSpPr>
        <p:spPr>
          <a:xfrm>
            <a:off x="7640696" y="1201774"/>
            <a:ext cx="1329210" cy="2862322"/>
          </a:xfrm>
          <a:prstGeom prst="rect">
            <a:avLst/>
          </a:prstGeom>
          <a:noFill/>
        </p:spPr>
        <p:txBody>
          <a:bodyPr wrap="none" rtlCol="0">
            <a:spAutoFit/>
          </a:bodyPr>
          <a:lstStyle/>
          <a:p>
            <a:r>
              <a:rPr lang="en-GB" sz="1000" dirty="0">
                <a:latin typeface="Verdana" panose="020B0604030504040204" pitchFamily="34" charset="0"/>
                <a:ea typeface="Verdana" panose="020B0604030504040204" pitchFamily="34" charset="0"/>
                <a:cs typeface="Verdana" panose="020B0604030504040204" pitchFamily="34" charset="0"/>
              </a:rPr>
              <a:t>25 - </a:t>
            </a:r>
            <a:r>
              <a:rPr lang="en-GB" sz="1000" dirty="0" err="1">
                <a:latin typeface="Verdana" panose="020B0604030504040204" pitchFamily="34" charset="0"/>
                <a:ea typeface="Verdana" panose="020B0604030504040204" pitchFamily="34" charset="0"/>
                <a:cs typeface="Verdana" panose="020B0604030504040204" pitchFamily="34" charset="0"/>
              </a:rPr>
              <a:t>Cs_alkane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26 - </a:t>
            </a:r>
            <a:r>
              <a:rPr lang="en-GB" sz="1000" dirty="0" err="1">
                <a:latin typeface="Verdana" panose="020B0604030504040204" pitchFamily="34" charset="0"/>
                <a:ea typeface="Verdana" panose="020B0604030504040204" pitchFamily="34" charset="0"/>
                <a:cs typeface="Verdana" panose="020B0604030504040204" pitchFamily="34" charset="0"/>
              </a:rPr>
              <a:t>Cp_alkane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27 - </a:t>
            </a:r>
            <a:r>
              <a:rPr lang="en-GB" sz="1000" dirty="0" err="1">
                <a:latin typeface="Verdana" panose="020B0604030504040204" pitchFamily="34" charset="0"/>
                <a:ea typeface="Verdana" panose="020B0604030504040204" pitchFamily="34" charset="0"/>
                <a:cs typeface="Verdana" panose="020B0604030504040204" pitchFamily="34" charset="0"/>
              </a:rPr>
              <a:t>HC_aromatic</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28 - </a:t>
            </a:r>
            <a:r>
              <a:rPr lang="en-GB" sz="1000" dirty="0" err="1">
                <a:latin typeface="Verdana" panose="020B0604030504040204" pitchFamily="34" charset="0"/>
                <a:ea typeface="Verdana" panose="020B0604030504040204" pitchFamily="34" charset="0"/>
                <a:cs typeface="Verdana" panose="020B0604030504040204" pitchFamily="34" charset="0"/>
              </a:rPr>
              <a:t>HC_aromatic</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29 - </a:t>
            </a:r>
            <a:r>
              <a:rPr lang="en-GB" sz="1000" dirty="0" err="1">
                <a:latin typeface="Verdana" panose="020B0604030504040204" pitchFamily="34" charset="0"/>
                <a:ea typeface="Verdana" panose="020B0604030504040204" pitchFamily="34" charset="0"/>
                <a:cs typeface="Verdana" panose="020B0604030504040204" pitchFamily="34" charset="0"/>
              </a:rPr>
              <a:t>HC_aromatic</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30 - </a:t>
            </a:r>
            <a:r>
              <a:rPr lang="en-GB" sz="1000" dirty="0" err="1">
                <a:latin typeface="Verdana" panose="020B0604030504040204" pitchFamily="34" charset="0"/>
                <a:ea typeface="Verdana" panose="020B0604030504040204" pitchFamily="34" charset="0"/>
                <a:cs typeface="Verdana" panose="020B0604030504040204" pitchFamily="34" charset="0"/>
              </a:rPr>
              <a:t>HC_aromatic</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31 - </a:t>
            </a:r>
            <a:r>
              <a:rPr lang="en-GB" sz="1000" dirty="0" err="1">
                <a:latin typeface="Verdana" panose="020B0604030504040204" pitchFamily="34" charset="0"/>
                <a:ea typeface="Verdana" panose="020B0604030504040204" pitchFamily="34" charset="0"/>
                <a:cs typeface="Verdana" panose="020B0604030504040204" pitchFamily="34" charset="0"/>
              </a:rPr>
              <a:t>HC_aromatic</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32 - </a:t>
            </a:r>
            <a:r>
              <a:rPr lang="en-GB" sz="1000" dirty="0" err="1">
                <a:latin typeface="Verdana" panose="020B0604030504040204" pitchFamily="34" charset="0"/>
                <a:ea typeface="Verdana" panose="020B0604030504040204" pitchFamily="34" charset="0"/>
                <a:cs typeface="Verdana" panose="020B0604030504040204" pitchFamily="34" charset="0"/>
              </a:rPr>
              <a:t>HC_alkane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33 - </a:t>
            </a:r>
            <a:r>
              <a:rPr lang="en-GB" sz="1000" dirty="0" err="1">
                <a:latin typeface="Verdana" panose="020B0604030504040204" pitchFamily="34" charset="0"/>
                <a:ea typeface="Verdana" panose="020B0604030504040204" pitchFamily="34" charset="0"/>
                <a:cs typeface="Verdana" panose="020B0604030504040204" pitchFamily="34" charset="0"/>
              </a:rPr>
              <a:t>HC_alkane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34 - </a:t>
            </a:r>
            <a:r>
              <a:rPr lang="en-GB" sz="1000" dirty="0" err="1">
                <a:latin typeface="Verdana" panose="020B0604030504040204" pitchFamily="34" charset="0"/>
                <a:ea typeface="Verdana" panose="020B0604030504040204" pitchFamily="34" charset="0"/>
                <a:cs typeface="Verdana" panose="020B0604030504040204" pitchFamily="34" charset="0"/>
              </a:rPr>
              <a:t>HC_alkene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35 - </a:t>
            </a:r>
            <a:r>
              <a:rPr lang="en-GB" sz="1000" dirty="0" err="1">
                <a:latin typeface="Verdana" panose="020B0604030504040204" pitchFamily="34" charset="0"/>
                <a:ea typeface="Verdana" panose="020B0604030504040204" pitchFamily="34" charset="0"/>
                <a:cs typeface="Verdana" panose="020B0604030504040204" pitchFamily="34" charset="0"/>
              </a:rPr>
              <a:t>HC_alkane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36 - </a:t>
            </a:r>
            <a:r>
              <a:rPr lang="en-GB" sz="1000" dirty="0" err="1">
                <a:latin typeface="Verdana" panose="020B0604030504040204" pitchFamily="34" charset="0"/>
                <a:ea typeface="Verdana" panose="020B0604030504040204" pitchFamily="34" charset="0"/>
                <a:cs typeface="Verdana" panose="020B0604030504040204" pitchFamily="34" charset="0"/>
              </a:rPr>
              <a:t>HC_alkane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37 - </a:t>
            </a:r>
            <a:r>
              <a:rPr lang="en-GB" sz="1000" dirty="0" err="1">
                <a:latin typeface="Verdana" panose="020B0604030504040204" pitchFamily="34" charset="0"/>
                <a:ea typeface="Verdana" panose="020B0604030504040204" pitchFamily="34" charset="0"/>
                <a:cs typeface="Verdana" panose="020B0604030504040204" pitchFamily="34" charset="0"/>
              </a:rPr>
              <a:t>HO_alcohol</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38 - </a:t>
            </a:r>
            <a:r>
              <a:rPr lang="en-GB" sz="1000" dirty="0" err="1">
                <a:latin typeface="Verdana" panose="020B0604030504040204" pitchFamily="34" charset="0"/>
                <a:ea typeface="Verdana" panose="020B0604030504040204" pitchFamily="34" charset="0"/>
                <a:cs typeface="Verdana" panose="020B0604030504040204" pitchFamily="34" charset="0"/>
              </a:rPr>
              <a:t>HC_alkane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39 - </a:t>
            </a:r>
            <a:r>
              <a:rPr lang="en-GB" sz="1000" dirty="0" err="1">
                <a:latin typeface="Verdana" panose="020B0604030504040204" pitchFamily="34" charset="0"/>
                <a:ea typeface="Verdana" panose="020B0604030504040204" pitchFamily="34" charset="0"/>
                <a:cs typeface="Verdana" panose="020B0604030504040204" pitchFamily="34" charset="0"/>
              </a:rPr>
              <a:t>HC_alkane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40 - </a:t>
            </a:r>
            <a:r>
              <a:rPr lang="en-GB" sz="1000" dirty="0" err="1">
                <a:latin typeface="Verdana" panose="020B0604030504040204" pitchFamily="34" charset="0"/>
                <a:ea typeface="Verdana" panose="020B0604030504040204" pitchFamily="34" charset="0"/>
                <a:cs typeface="Verdana" panose="020B0604030504040204" pitchFamily="34" charset="0"/>
              </a:rPr>
              <a:t>HC_alkane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41 - </a:t>
            </a:r>
            <a:r>
              <a:rPr lang="en-GB" sz="1000" dirty="0" err="1">
                <a:latin typeface="Verdana" panose="020B0604030504040204" pitchFamily="34" charset="0"/>
                <a:ea typeface="Verdana" panose="020B0604030504040204" pitchFamily="34" charset="0"/>
                <a:cs typeface="Verdana" panose="020B0604030504040204" pitchFamily="34" charset="0"/>
              </a:rPr>
              <a:t>HC_alkane</a:t>
            </a:r>
            <a:endParaRPr lang="en-GB" sz="1000" dirty="0">
              <a:latin typeface="Verdana" panose="020B0604030504040204" pitchFamily="34" charset="0"/>
              <a:ea typeface="Verdana" panose="020B0604030504040204" pitchFamily="34" charset="0"/>
              <a:cs typeface="Verdana" panose="020B0604030504040204" pitchFamily="34" charset="0"/>
            </a:endParaRPr>
          </a:p>
          <a:p>
            <a:r>
              <a:rPr lang="en-GB" sz="1000" dirty="0">
                <a:latin typeface="Verdana" panose="020B0604030504040204" pitchFamily="34" charset="0"/>
                <a:ea typeface="Verdana" panose="020B0604030504040204" pitchFamily="34" charset="0"/>
                <a:cs typeface="Verdana" panose="020B0604030504040204" pitchFamily="34" charset="0"/>
              </a:rPr>
              <a:t>42 - </a:t>
            </a:r>
            <a:r>
              <a:rPr lang="en-GB" sz="1000" dirty="0" err="1">
                <a:latin typeface="Verdana" panose="020B0604030504040204" pitchFamily="34" charset="0"/>
                <a:ea typeface="Verdana" panose="020B0604030504040204" pitchFamily="34" charset="0"/>
                <a:cs typeface="Verdana" panose="020B0604030504040204" pitchFamily="34" charset="0"/>
              </a:rPr>
              <a:t>HC_alkane</a:t>
            </a:r>
            <a:endParaRPr lang="en-GB" sz="1000"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2201443" y="3153689"/>
            <a:ext cx="718466" cy="338554"/>
          </a:xfrm>
          <a:prstGeom prst="rect">
            <a:avLst/>
          </a:prstGeom>
          <a:noFill/>
        </p:spPr>
        <p:txBody>
          <a:bodyPr wrap="none" rtlCol="0">
            <a:spAutoFit/>
          </a:bodyPr>
          <a:lstStyle/>
          <a:p>
            <a:r>
              <a:rPr lang="en-GB" sz="1600" b="1" dirty="0"/>
              <a:t>PCFF</a:t>
            </a:r>
          </a:p>
        </p:txBody>
      </p:sp>
      <p:cxnSp>
        <p:nvCxnSpPr>
          <p:cNvPr id="15" name="Straight Arrow Connector 14"/>
          <p:cNvCxnSpPr/>
          <p:nvPr/>
        </p:nvCxnSpPr>
        <p:spPr bwMode="auto">
          <a:xfrm flipH="1">
            <a:off x="4427984" y="4365104"/>
            <a:ext cx="1656184"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pic>
        <p:nvPicPr>
          <p:cNvPr id="3074" name="Picture 2" descr="Camptotheca acuminata H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5976" y="1076618"/>
            <a:ext cx="1582143" cy="21081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237188" y="3203533"/>
            <a:ext cx="1846980" cy="276999"/>
          </a:xfrm>
          <a:prstGeom prst="rect">
            <a:avLst/>
          </a:prstGeom>
          <a:noFill/>
        </p:spPr>
        <p:txBody>
          <a:bodyPr wrap="none" rtlCol="0">
            <a:spAutoFit/>
          </a:bodyPr>
          <a:lstStyle/>
          <a:p>
            <a:r>
              <a:rPr lang="en-GB" sz="1200" i="1" dirty="0" err="1" smtClean="0"/>
              <a:t>Camptotheca</a:t>
            </a:r>
            <a:r>
              <a:rPr lang="en-GB" sz="1200" i="1" dirty="0" smtClean="0"/>
              <a:t> </a:t>
            </a:r>
            <a:r>
              <a:rPr lang="en-GB" sz="1200" i="1" dirty="0" err="1" smtClean="0"/>
              <a:t>acuminata</a:t>
            </a:r>
            <a:endParaRPr lang="en-GB" sz="1200" i="1" dirty="0"/>
          </a:p>
        </p:txBody>
      </p:sp>
    </p:spTree>
    <p:extLst>
      <p:ext uri="{BB962C8B-B14F-4D97-AF65-F5344CB8AC3E}">
        <p14:creationId xmlns:p14="http://schemas.microsoft.com/office/powerpoint/2010/main" val="299691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Lucida Grande"/>
        <a:ea typeface="ヒラギノ角ゴ Pro W3"/>
        <a:cs typeface=""/>
      </a:majorFont>
      <a:minorFont>
        <a:latin typeface="Lucida Grande"/>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Grande" pitchFamily="84" charset="0"/>
            <a:ea typeface="ヒラギノ角ゴ Pro W3" pitchFamily="8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9120</TotalTime>
  <Words>1601</Words>
  <Application>Microsoft Office PowerPoint</Application>
  <PresentationFormat>On-screen Show (4:3)</PresentationFormat>
  <Paragraphs>500</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Blank Presentation</vt:lpstr>
      <vt:lpstr>CS ChemDraw Drawing</vt:lpstr>
      <vt:lpstr>CCP5 Software tools: DL_FIELD and DL_ANALYSER</vt:lpstr>
      <vt:lpstr>Collaborative Computational Project for computer simulation of condensed phase materials at length scales spanning from atomistic to mesoscopic levels. Materials of interest are such as liquids, polymers, solids, surface materials and macromolecules. </vt:lpstr>
      <vt:lpstr>PowerPoint Presentation</vt:lpstr>
      <vt:lpstr>PowerPoint Presentation</vt:lpstr>
      <vt:lpstr>PowerPoint Presentation</vt:lpstr>
      <vt:lpstr>PowerPoint Presentation</vt:lpstr>
      <vt:lpstr>PowerPoint Presentation</vt:lpstr>
      <vt:lpstr>Artemisinin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BMB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 Yong</dc:creator>
  <cp:lastModifiedBy>DL IT Services Contractor</cp:lastModifiedBy>
  <cp:revision>356</cp:revision>
  <dcterms:created xsi:type="dcterms:W3CDTF">2007-03-15T09:55:48Z</dcterms:created>
  <dcterms:modified xsi:type="dcterms:W3CDTF">2018-02-06T12:26:02Z</dcterms:modified>
</cp:coreProperties>
</file>