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American Typewriter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American Typewriter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American Typewriter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American Typewriter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American Typewriter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American Typewriter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American Typewriter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American Typewriter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American Typewriter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1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"/><Relationship Id="rId3" Type="http://schemas.openxmlformats.org/officeDocument/2006/relationships/image" Target="../media/image1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image" Target="../media/image1.gif"/><Relationship Id="rId5" Type="http://schemas.openxmlformats.org/officeDocument/2006/relationships/hyperlink" Target="http://alboardman.tumblr.com" TargetMode="External"/><Relationship Id="rId6" Type="http://schemas.openxmlformats.org/officeDocument/2006/relationships/image" Target="../media/image8.tif"/><Relationship Id="rId7" Type="http://schemas.openxmlformats.org/officeDocument/2006/relationships/image" Target="../media/image9.tif"/><Relationship Id="rId8" Type="http://schemas.openxmlformats.org/officeDocument/2006/relationships/image" Target="../media/image10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355599" y="196242"/>
            <a:ext cx="12293602" cy="5124947"/>
          </a:xfrm>
          <a:prstGeom prst="rect">
            <a:avLst/>
          </a:prstGeom>
          <a:ln w="63500">
            <a:solidFill>
              <a:schemeClr val="accent1">
                <a:hueOff val="-78595"/>
                <a:satOff val="12505"/>
                <a:lumOff val="13871"/>
              </a:schemeClr>
            </a:solidFill>
          </a:ln>
        </p:spPr>
        <p:txBody>
          <a:bodyPr/>
          <a:lstStyle/>
          <a:p>
            <a:pPr>
              <a:defRPr cap="none" sz="36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355600" y="5852993"/>
            <a:ext cx="12293600" cy="1963590"/>
          </a:xfrm>
          <a:prstGeom prst="rect">
            <a:avLst/>
          </a:prstGeom>
        </p:spPr>
        <p:txBody>
          <a:bodyPr/>
          <a:lstStyle/>
          <a:p>
            <a:pPr defTabSz="4572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4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CCP4i2 - the New CCP4 User Interface</a:t>
            </a:r>
          </a:p>
          <a:p>
            <a:pPr defTabSz="4572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i="1" sz="4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Liz Potterton - University of York</a:t>
            </a:r>
          </a:p>
          <a:p>
            <a:pPr defTabSz="4572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i="1" sz="19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CCP4 Study Weekend 2017</a:t>
            </a:r>
          </a:p>
        </p:txBody>
      </p:sp>
      <p:pic>
        <p:nvPicPr>
          <p:cNvPr id="121" name="task_menu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547" y="579492"/>
            <a:ext cx="3465285" cy="282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aimless_pipe_report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5162" y="2471671"/>
            <a:ext cx="3127336" cy="263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ccp4m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98563" y="2529413"/>
            <a:ext cx="3845133" cy="2522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coo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08629" y="2716236"/>
            <a:ext cx="3336984" cy="2450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quickstart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83111" y="2258731"/>
            <a:ext cx="2830479" cy="282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task_doc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20543" y="684199"/>
            <a:ext cx="2937744" cy="2333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roject_window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318817" y="284131"/>
            <a:ext cx="4557975" cy="2905238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216308" y="73219"/>
            <a:ext cx="12293601" cy="2438401"/>
          </a:xfrm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6000"/>
            </a:lvl1pPr>
          </a:lstStyle>
          <a:p>
            <a:pPr/>
            <a:r>
              <a:t>FOR NEW USERS..</a:t>
            </a:r>
          </a:p>
        </p:txBody>
      </p:sp>
      <p:sp>
        <p:nvSpPr>
          <p:cNvPr id="194" name="Shape 194"/>
          <p:cNvSpPr/>
          <p:nvPr/>
        </p:nvSpPr>
        <p:spPr>
          <a:xfrm>
            <a:off x="483203" y="2868821"/>
            <a:ext cx="821419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hope you did not miss the Lunchtime Bytes!</a:t>
            </a:r>
          </a:p>
        </p:txBody>
      </p:sp>
      <p:pic>
        <p:nvPicPr>
          <p:cNvPr id="195" name="quickst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4295" y="3618343"/>
            <a:ext cx="3384342" cy="337556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2762476" y="4707830"/>
            <a:ext cx="484011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Try the Quickstart tutorial</a:t>
            </a:r>
          </a:p>
        </p:txBody>
      </p:sp>
      <p:pic>
        <p:nvPicPr>
          <p:cNvPr id="197" name="youtub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3920" y="6242866"/>
            <a:ext cx="4518262" cy="3307026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5997475" y="7526341"/>
            <a:ext cx="464529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Look at Kevin Cowtan’s YouTube tutorial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355600" y="3390900"/>
            <a:ext cx="12293600" cy="2438400"/>
          </a:xfrm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6000"/>
            </a:lvl1pPr>
          </a:lstStyle>
          <a:p>
            <a:pPr/>
            <a:r>
              <a:t>RECENT FEATURES..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6000"/>
            </a:lvl1pPr>
          </a:lstStyle>
          <a:p>
            <a:pPr/>
            <a:r>
              <a:t>VIEWING OLD i1 PROJECTS</a:t>
            </a:r>
          </a:p>
        </p:txBody>
      </p:sp>
      <p:pic>
        <p:nvPicPr>
          <p:cNvPr id="203" name="i1_in_i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644" y="3422650"/>
            <a:ext cx="10271550" cy="6071362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2711350" y="2730499"/>
            <a:ext cx="78742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Projects menu &gt; View old CCP4i projects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6000"/>
            </a:lvl1pPr>
          </a:lstStyle>
          <a:p>
            <a:pPr/>
            <a:r>
              <a:t>Running JOBS ON A SERVER</a:t>
            </a:r>
          </a:p>
        </p:txBody>
      </p:sp>
      <p:pic>
        <p:nvPicPr>
          <p:cNvPr id="207" name="remo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5732" y="4121150"/>
            <a:ext cx="6350001" cy="5143500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</p:pic>
      <p:pic>
        <p:nvPicPr>
          <p:cNvPr id="208" name="remote_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8300" y="2895600"/>
            <a:ext cx="1562100" cy="825500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</p:pic>
      <p:sp>
        <p:nvSpPr>
          <p:cNvPr id="209" name="Shape 209"/>
          <p:cNvSpPr/>
          <p:nvPr/>
        </p:nvSpPr>
        <p:spPr>
          <a:xfrm rot="2520000">
            <a:off x="3321050" y="332105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405432" y="4730750"/>
            <a:ext cx="3791323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To run on server user must usually just enter username and password once per session.</a:t>
            </a:r>
          </a:p>
          <a:p>
            <a:pPr/>
            <a:r>
              <a:t>‘Running’ reports usually work but maybe some delay.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6000"/>
            </a:lvl1pPr>
          </a:lstStyle>
          <a:p>
            <a:pPr/>
            <a:r>
              <a:t>RUNNING JOBS ON A SERVER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254000" y="3048000"/>
            <a:ext cx="12293600" cy="6299200"/>
          </a:xfrm>
          <a:prstGeom prst="rect">
            <a:avLst/>
          </a:prstGeom>
        </p:spPr>
        <p:txBody>
          <a:bodyPr/>
          <a:lstStyle/>
          <a:p>
            <a:pPr marL="458215" indent="-458215" defTabSz="514095">
              <a:lnSpc>
                <a:spcPct val="100000"/>
              </a:lnSpc>
              <a:spcBef>
                <a:spcPts val="4000"/>
              </a:spcBef>
              <a:defRPr sz="4048"/>
            </a:pPr>
            <a:r>
              <a:t>CCP4 must be installed on the server.  </a:t>
            </a:r>
          </a:p>
          <a:p>
            <a:pPr marL="458215" indent="-458215" defTabSz="514095">
              <a:lnSpc>
                <a:spcPct val="100000"/>
              </a:lnSpc>
              <a:spcBef>
                <a:spcPts val="4000"/>
              </a:spcBef>
              <a:defRPr sz="4048"/>
            </a:pPr>
            <a:r>
              <a:t>Can be set up by computer manager for everyone’s use.</a:t>
            </a:r>
          </a:p>
          <a:p>
            <a:pPr marL="458215" indent="-458215" defTabSz="514095">
              <a:lnSpc>
                <a:spcPct val="100000"/>
              </a:lnSpc>
              <a:spcBef>
                <a:spcPts val="4000"/>
              </a:spcBef>
              <a:defRPr sz="4048"/>
            </a:pPr>
            <a:r>
              <a:t>Three mechanisms: </a:t>
            </a:r>
          </a:p>
          <a:p>
            <a:pPr lvl="1" marL="1430527" indent="-715263" defTabSz="514095">
              <a:lnSpc>
                <a:spcPct val="100000"/>
              </a:lnSpc>
              <a:spcBef>
                <a:spcPts val="4000"/>
              </a:spcBef>
              <a:buSzPct val="100000"/>
              <a:buAutoNum type="arabicPeriod" startAt="1"/>
              <a:defRPr sz="4048"/>
            </a:pPr>
            <a:r>
              <a:t>Unix SSH</a:t>
            </a:r>
          </a:p>
          <a:p>
            <a:pPr lvl="1" marL="1430527" indent="-715263" defTabSz="514095">
              <a:lnSpc>
                <a:spcPct val="100000"/>
              </a:lnSpc>
              <a:spcBef>
                <a:spcPts val="4000"/>
              </a:spcBef>
              <a:buSzPct val="100000"/>
              <a:buAutoNum type="arabicPeriod" startAt="1"/>
              <a:defRPr sz="4048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qsub</a:t>
            </a:r>
            <a:r>
              <a:t> job queue</a:t>
            </a:r>
          </a:p>
          <a:p>
            <a:pPr lvl="1" marL="1430527" indent="-715263" defTabSz="514095">
              <a:lnSpc>
                <a:spcPct val="100000"/>
              </a:lnSpc>
              <a:spcBef>
                <a:spcPts val="4000"/>
              </a:spcBef>
              <a:buSzPct val="100000"/>
              <a:buAutoNum type="arabicPeriod" startAt="1"/>
              <a:defRPr sz="4048"/>
            </a:pPr>
            <a:r>
              <a:t>customised - probably web-based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254000" y="254000"/>
            <a:ext cx="12293600" cy="2438400"/>
          </a:xfrm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6000"/>
            </a:lvl1pPr>
          </a:lstStyle>
          <a:p>
            <a:pPr/>
            <a:r>
              <a:t>job SEARCH</a:t>
            </a:r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xfrm>
            <a:off x="127445" y="4651375"/>
            <a:ext cx="3340132" cy="3889426"/>
          </a:xfrm>
          <a:prstGeom prst="rect">
            <a:avLst/>
          </a:prstGeom>
        </p:spPr>
        <p:txBody>
          <a:bodyPr/>
          <a:lstStyle/>
          <a:p>
            <a:pPr marL="317627" indent="-317627" defTabSz="356362">
              <a:lnSpc>
                <a:spcPct val="100000"/>
              </a:lnSpc>
              <a:spcBef>
                <a:spcPts val="2300"/>
              </a:spcBef>
              <a:defRPr sz="2928"/>
            </a:pPr>
            <a:r>
              <a:t>Task</a:t>
            </a:r>
          </a:p>
          <a:p>
            <a:pPr marL="317627" indent="-317627" defTabSz="356362">
              <a:lnSpc>
                <a:spcPct val="100000"/>
              </a:lnSpc>
              <a:spcBef>
                <a:spcPts val="2300"/>
              </a:spcBef>
              <a:defRPr sz="2928"/>
            </a:pPr>
            <a:r>
              <a:t>Date/time run</a:t>
            </a:r>
          </a:p>
          <a:p>
            <a:pPr marL="317627" indent="-317627" defTabSz="356362">
              <a:lnSpc>
                <a:spcPct val="100000"/>
              </a:lnSpc>
              <a:spcBef>
                <a:spcPts val="2300"/>
              </a:spcBef>
              <a:defRPr sz="2928"/>
            </a:pPr>
            <a:r>
              <a:t>Title text</a:t>
            </a:r>
          </a:p>
          <a:p>
            <a:pPr marL="317627" indent="-317627" defTabSz="356362">
              <a:lnSpc>
                <a:spcPct val="100000"/>
              </a:lnSpc>
              <a:spcBef>
                <a:spcPts val="2300"/>
              </a:spcBef>
              <a:defRPr sz="2928"/>
            </a:pPr>
            <a:r>
              <a:t>Control parameters</a:t>
            </a:r>
          </a:p>
          <a:p>
            <a:pPr marL="317627" indent="-317627" defTabSz="356362">
              <a:lnSpc>
                <a:spcPct val="100000"/>
              </a:lnSpc>
              <a:spcBef>
                <a:spcPts val="2300"/>
              </a:spcBef>
              <a:defRPr sz="2928"/>
            </a:pPr>
            <a:r>
              <a:t>Imported file</a:t>
            </a:r>
          </a:p>
        </p:txBody>
      </p:sp>
      <p:pic>
        <p:nvPicPr>
          <p:cNvPr id="217" name="job_search_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423" y="2702682"/>
            <a:ext cx="2523178" cy="1184350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</p:pic>
      <p:pic>
        <p:nvPicPr>
          <p:cNvPr id="218" name="job_search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86090" y="4631035"/>
            <a:ext cx="8750301" cy="4140201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</p:pic>
      <p:sp>
        <p:nvSpPr>
          <p:cNvPr id="219" name="Shape 219"/>
          <p:cNvSpPr/>
          <p:nvPr/>
        </p:nvSpPr>
        <p:spPr>
          <a:xfrm rot="2520000">
            <a:off x="3232150" y="3638941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6000"/>
            </a:lvl1pPr>
          </a:lstStyle>
          <a:p>
            <a:pPr/>
            <a:r>
              <a:t>SEARCH ProjectS</a:t>
            </a:r>
          </a:p>
        </p:txBody>
      </p:sp>
      <p:pic>
        <p:nvPicPr>
          <p:cNvPr id="222" name="search_procts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8800" y="4629150"/>
            <a:ext cx="7863293" cy="4908423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</p:pic>
      <p:pic>
        <p:nvPicPr>
          <p:cNvPr id="223" name="search_project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2762250"/>
            <a:ext cx="5118100" cy="5041900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</p:pic>
      <p:sp>
        <p:nvSpPr>
          <p:cNvPr id="224" name="Shape 224"/>
          <p:cNvSpPr/>
          <p:nvPr/>
        </p:nvSpPr>
        <p:spPr>
          <a:xfrm rot="10683796">
            <a:off x="5418955" y="3513645"/>
            <a:ext cx="459526" cy="465709"/>
          </a:xfrm>
          <a:prstGeom prst="rightArrow">
            <a:avLst>
              <a:gd name="adj1" fmla="val 32000"/>
              <a:gd name="adj2" fmla="val 64861"/>
            </a:avLst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2599555" y="8589052"/>
            <a:ext cx="459526" cy="465709"/>
          </a:xfrm>
          <a:prstGeom prst="rightArrow">
            <a:avLst>
              <a:gd name="adj1" fmla="val 32000"/>
              <a:gd name="adj2" fmla="val 64861"/>
            </a:avLst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5864637" y="3515591"/>
            <a:ext cx="49839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Enter description and tags for a project</a:t>
            </a:r>
          </a:p>
        </p:txBody>
      </p:sp>
      <p:sp>
        <p:nvSpPr>
          <p:cNvPr id="227" name="Shape 227"/>
          <p:cNvSpPr/>
          <p:nvPr/>
        </p:nvSpPr>
        <p:spPr>
          <a:xfrm>
            <a:off x="-23355" y="8265391"/>
            <a:ext cx="28034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Search projects for text or tags</a:t>
            </a:r>
          </a:p>
        </p:txBody>
      </p:sp>
      <p:sp>
        <p:nvSpPr>
          <p:cNvPr id="228" name="Shape 228"/>
          <p:cNvSpPr/>
          <p:nvPr/>
        </p:nvSpPr>
        <p:spPr>
          <a:xfrm>
            <a:off x="6382746" y="8587154"/>
            <a:ext cx="1270001" cy="469505"/>
          </a:xfrm>
          <a:prstGeom prst="roundRect">
            <a:avLst>
              <a:gd name="adj" fmla="val 40575"/>
            </a:avLst>
          </a:prstGeom>
          <a:ln w="50800">
            <a:solidFill>
              <a:schemeClr val="accent1">
                <a:hueOff val="-78595"/>
                <a:satOff val="12505"/>
                <a:lumOff val="138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Shape 229"/>
          <p:cNvSpPr/>
          <p:nvPr/>
        </p:nvSpPr>
        <p:spPr>
          <a:xfrm rot="3810910">
            <a:off x="7162800" y="8877300"/>
            <a:ext cx="834976" cy="812800"/>
          </a:xfrm>
          <a:prstGeom prst="rightArrow">
            <a:avLst>
              <a:gd name="adj1" fmla="val 32000"/>
              <a:gd name="adj2" fmla="val 66243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6000"/>
            </a:lvl1pPr>
          </a:lstStyle>
          <a:p>
            <a:pPr/>
            <a:r>
              <a:t>SEARCH ProjectS</a:t>
            </a:r>
          </a:p>
        </p:txBody>
      </p:sp>
      <p:pic>
        <p:nvPicPr>
          <p:cNvPr id="232" name="search_project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094" y="2851150"/>
            <a:ext cx="4982606" cy="4908423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</p:pic>
      <p:pic>
        <p:nvPicPr>
          <p:cNvPr id="233" name="search_procts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6100" y="4603750"/>
            <a:ext cx="7863293" cy="4908423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5529002" y="3467099"/>
            <a:ext cx="555359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‘Hit’ projects highlighted in red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203200" y="254000"/>
            <a:ext cx="12293600" cy="2438400"/>
          </a:xfrm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6000"/>
            </a:lvl1pPr>
          </a:lstStyle>
          <a:p>
            <a:pPr/>
            <a:r>
              <a:t>VIEWING DATA HISTORY</a:t>
            </a:r>
          </a:p>
        </p:txBody>
      </p:sp>
      <p:sp>
        <p:nvSpPr>
          <p:cNvPr id="237" name="Shape 237"/>
          <p:cNvSpPr/>
          <p:nvPr/>
        </p:nvSpPr>
        <p:spPr>
          <a:xfrm>
            <a:off x="543210" y="8039099"/>
            <a:ext cx="9822880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For any job select ‘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Data history</a:t>
            </a:r>
            <a:r>
              <a:t>’ and the type of data </a:t>
            </a:r>
          </a:p>
          <a:p>
            <a:pPr algn="l"/>
            <a:r>
              <a:t>Highlighted in red are all jobs that use the data</a:t>
            </a:r>
          </a:p>
          <a:p>
            <a:pPr algn="l"/>
            <a:r>
              <a:t>Tracks the parents and children of coordinate files</a:t>
            </a:r>
          </a:p>
        </p:txBody>
      </p:sp>
      <p:pic>
        <p:nvPicPr>
          <p:cNvPr id="238" name="job_search_3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250" y="2895600"/>
            <a:ext cx="4019411" cy="494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data_history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15000" y="4514850"/>
            <a:ext cx="1574800" cy="1879600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  <p:pic>
        <p:nvPicPr>
          <p:cNvPr id="240" name="data_history_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14269" y="5672649"/>
            <a:ext cx="3225801" cy="812801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203200" y="254000"/>
            <a:ext cx="12293600" cy="2438400"/>
          </a:xfrm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6000"/>
            </a:lvl1pPr>
          </a:lstStyle>
          <a:p>
            <a:pPr/>
            <a:r>
              <a:t>THE FUTURE</a:t>
            </a:r>
          </a:p>
        </p:txBody>
      </p:sp>
      <p:sp>
        <p:nvSpPr>
          <p:cNvPr id="243" name="Shape 243"/>
          <p:cNvSpPr/>
          <p:nvPr/>
        </p:nvSpPr>
        <p:spPr>
          <a:xfrm>
            <a:off x="490739" y="2705100"/>
            <a:ext cx="11010556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More science - for software developers:</a:t>
            </a:r>
          </a:p>
          <a:p>
            <a:pPr marL="228600" indent="-228600" algn="l">
              <a:buSzPct val="100000"/>
              <a:buChar char="•"/>
            </a:pPr>
            <a:r>
              <a:t>  an ‘easy’ way to make software available to users </a:t>
            </a:r>
          </a:p>
          <a:p>
            <a:pPr marL="228600" indent="-228600" algn="l">
              <a:buSzPct val="100000"/>
              <a:buChar char="•"/>
            </a:pPr>
            <a:r>
              <a:t>  interfacing smoothly with other software</a:t>
            </a:r>
          </a:p>
          <a:p>
            <a:pPr algn="l"/>
          </a:p>
          <a:p>
            <a:pPr algn="l"/>
            <a:r>
              <a:t>The individual tasks and control of running tasks can become more automated but will not be a black box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user can see what was done and intervene</a:t>
            </a:r>
          </a:p>
          <a:p>
            <a:pPr algn="l"/>
          </a:p>
          <a:p>
            <a:pPr algn="l"/>
            <a:r>
              <a:t>i2 maintains good record of structure solution but</a:t>
            </a:r>
          </a:p>
          <a:p>
            <a:pPr algn="l"/>
            <a:r>
              <a:t>currently ‘single user’ - intend to support ‘lab-wide’ database system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-12700" y="50800"/>
            <a:ext cx="12293600" cy="2438400"/>
          </a:xfrm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</p:spPr>
        <p:txBody>
          <a:bodyPr/>
          <a:lstStyle>
            <a:lvl1pPr>
              <a:defRPr sz="6200"/>
            </a:lvl1pPr>
          </a:lstStyle>
          <a:p>
            <a:pPr/>
            <a:r>
              <a:t>‘i1’ - the old user interface  </a:t>
            </a:r>
          </a:p>
        </p:txBody>
      </p:sp>
      <p:sp>
        <p:nvSpPr>
          <p:cNvPr id="130" name="Shape 130"/>
          <p:cNvSpPr/>
          <p:nvPr>
            <p:ph type="body" sz="half" idx="1"/>
          </p:nvPr>
        </p:nvSpPr>
        <p:spPr>
          <a:xfrm>
            <a:off x="101252" y="2730500"/>
            <a:ext cx="6223348" cy="6299200"/>
          </a:xfrm>
          <a:prstGeom prst="rect">
            <a:avLst/>
          </a:prstGeom>
        </p:spPr>
        <p:txBody>
          <a:bodyPr/>
          <a:lstStyle/>
          <a:p>
            <a:pPr marL="494665" indent="-494665" defTabSz="554990">
              <a:spcBef>
                <a:spcPts val="4300"/>
              </a:spcBef>
              <a:defRPr sz="4370"/>
            </a:pPr>
            <a:r>
              <a:t>Outdated gui style</a:t>
            </a:r>
          </a:p>
          <a:p>
            <a:pPr marL="494665" indent="-494665" defTabSz="554990">
              <a:spcBef>
                <a:spcPts val="4300"/>
              </a:spcBef>
              <a:defRPr sz="4370"/>
            </a:pPr>
            <a:r>
              <a:t>Difficult for beginners</a:t>
            </a:r>
          </a:p>
          <a:p>
            <a:pPr marL="494665" indent="-494665" defTabSz="554990">
              <a:spcBef>
                <a:spcPts val="4300"/>
              </a:spcBef>
              <a:defRPr sz="4370"/>
            </a:pPr>
            <a:r>
              <a:t>Many tasks could now be more automated</a:t>
            </a:r>
          </a:p>
          <a:p>
            <a:pPr marL="494665" indent="-494665" defTabSz="554990">
              <a:spcBef>
                <a:spcPts val="4300"/>
              </a:spcBef>
              <a:defRPr sz="4370"/>
            </a:pPr>
            <a:r>
              <a:t>BUT does everything &amp; refined by long use</a:t>
            </a:r>
          </a:p>
        </p:txBody>
      </p:sp>
      <p:pic>
        <p:nvPicPr>
          <p:cNvPr id="131" name="i1-projec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800" y="2864447"/>
            <a:ext cx="6071000" cy="2133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1-tas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8355" y="4464039"/>
            <a:ext cx="4619395" cy="3213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355600" y="254000"/>
            <a:ext cx="12293600" cy="2171243"/>
          </a:xfrm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6000"/>
            </a:lvl1pPr>
          </a:lstStyle>
          <a:p>
            <a:pPr/>
            <a:r>
              <a:t>ACKNOWLEDGEMENTS</a:t>
            </a:r>
          </a:p>
        </p:txBody>
      </p:sp>
      <p:sp>
        <p:nvSpPr>
          <p:cNvPr id="246" name="Shape 246"/>
          <p:cNvSpPr/>
          <p:nvPr/>
        </p:nvSpPr>
        <p:spPr>
          <a:xfrm>
            <a:off x="421833" y="2768859"/>
            <a:ext cx="12161135" cy="6565901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400"/>
            </a:pPr>
            <a:r>
              <a:t>Project leaders: Martin Noble, Keith Wilson</a:t>
            </a:r>
          </a:p>
          <a:p>
            <a:pPr algn="l">
              <a:defRPr sz="3400"/>
            </a:pPr>
          </a:p>
          <a:p>
            <a:pPr algn="l">
              <a:defRPr sz="3400"/>
            </a:pPr>
            <a:r>
              <a:t>Core i2 contributors: Martin, Stuart McNicholas, Phil Evans, Kevin Cowtan, Jon Agirre, Kyle Stevenson</a:t>
            </a:r>
          </a:p>
          <a:p>
            <a:pPr algn="l">
              <a:defRPr sz="3400"/>
            </a:pPr>
          </a:p>
          <a:p>
            <a:pPr algn="l">
              <a:defRPr sz="3400"/>
            </a:pPr>
            <a:r>
              <a:t>CCP4 Core team: Eugene Krissenel, Andrey Lebedev, Charles Ballard, Ronan Keegan, Villi Uski, Marcin Wojdyr, David Waterman</a:t>
            </a:r>
          </a:p>
          <a:p>
            <a:pPr algn="l">
              <a:defRPr sz="3400"/>
            </a:pPr>
          </a:p>
          <a:p>
            <a:pPr algn="l">
              <a:defRPr sz="3400"/>
            </a:pPr>
            <a:r>
              <a:t>Task developers: Martin, Phil, Stuart, Kevin, Jon, Kyle, Ronan, Andrey, David, Martyn Winn, Rob Nicholls, Pavel Skubek &amp; Navraj Pannu</a:t>
            </a:r>
          </a:p>
          <a:p>
            <a:pPr algn="l">
              <a:defRPr sz="3400"/>
            </a:pPr>
          </a:p>
          <a:p>
            <a:pPr algn="l">
              <a:defRPr sz="3400"/>
            </a:pPr>
            <a:r>
              <a:t>Tireless testing &amp; advice: Keith, Eleanor Dodson, Phil, Frank von Delft, Johan Turkenburg, Christian Roth, Huw Jenkins, George Sheldrick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/>
            <a:r>
              <a:t>Programming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- the ‘standard’ MX scripting language</a:t>
            </a:r>
          </a:p>
          <a:p>
            <a:pPr/>
            <a:r>
              <a:t>Qt - graphics tools and much more</a:t>
            </a:r>
          </a:p>
          <a:p>
            <a:pPr/>
            <a:r>
              <a:t>A ‘proper’ SQL database -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sqlite</a:t>
            </a:r>
            <a:r>
              <a:t> chosen mostly for its liberal licence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</p:spPr>
        <p:txBody>
          <a:bodyPr/>
          <a:lstStyle/>
          <a:p>
            <a:pPr>
              <a:defRPr sz="6000"/>
            </a:pPr>
            <a:r>
              <a:t>Where To Start? </a:t>
            </a:r>
          </a:p>
          <a:p>
            <a:pPr>
              <a:defRPr sz="6000"/>
            </a:pPr>
            <a:r>
              <a:t>1) THE DATA MODEL!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228600" y="4864115"/>
            <a:ext cx="12293600" cy="4559285"/>
          </a:xfrm>
          <a:prstGeom prst="rect">
            <a:avLst/>
          </a:prstGeom>
        </p:spPr>
        <p:txBody>
          <a:bodyPr/>
          <a:lstStyle/>
          <a:p>
            <a:pPr marL="0" indent="0" defTabSz="449833">
              <a:lnSpc>
                <a:spcPct val="100000"/>
              </a:lnSpc>
              <a:spcBef>
                <a:spcPts val="3500"/>
              </a:spcBef>
              <a:buSzTx/>
              <a:buNone/>
              <a:defRPr sz="3541"/>
            </a:pPr>
            <a:r>
              <a:t>Choosing input to job user has list of outputs from previous jobs.  For this to work..</a:t>
            </a:r>
          </a:p>
          <a:p>
            <a:pPr marL="400938" indent="-400938" defTabSz="449833">
              <a:lnSpc>
                <a:spcPct val="100000"/>
              </a:lnSpc>
              <a:spcBef>
                <a:spcPts val="3500"/>
              </a:spcBef>
              <a:buClr>
                <a:srgbClr val="535353"/>
              </a:buClr>
              <a:defRPr sz="3541"/>
            </a:pPr>
            <a:r>
              <a:t> task must be specific about type of data input and output - and all most use the same formats etc.</a:t>
            </a:r>
          </a:p>
          <a:p>
            <a:pPr marL="400938" indent="-400938" defTabSz="449833">
              <a:lnSpc>
                <a:spcPct val="100000"/>
              </a:lnSpc>
              <a:spcBef>
                <a:spcPts val="3500"/>
              </a:spcBef>
              <a:buClr>
                <a:srgbClr val="535353"/>
              </a:buClr>
              <a:defRPr sz="3541"/>
            </a:pPr>
            <a:r>
              <a:t>database must keep track of each tasks input and output data</a:t>
            </a:r>
          </a:p>
          <a:p>
            <a:pPr marL="400938" indent="-400938" defTabSz="449833">
              <a:lnSpc>
                <a:spcPct val="100000"/>
              </a:lnSpc>
              <a:spcBef>
                <a:spcPts val="3500"/>
              </a:spcBef>
              <a:buClr>
                <a:srgbClr val="535353"/>
              </a:buClr>
              <a:defRPr sz="3541"/>
            </a:pPr>
            <a:r>
              <a:t>there is a graphical widget for each type of data</a:t>
            </a:r>
          </a:p>
        </p:txBody>
      </p:sp>
      <p:pic>
        <p:nvPicPr>
          <p:cNvPr id="139" name="file_browser_lin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021" y="2969123"/>
            <a:ext cx="11271802" cy="767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file_browser_popu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7695" y="3505051"/>
            <a:ext cx="7148433" cy="869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82550" y="254000"/>
            <a:ext cx="12293600" cy="2438401"/>
          </a:xfrm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</p:spPr>
        <p:txBody>
          <a:bodyPr/>
          <a:lstStyle/>
          <a:p>
            <a:pPr/>
            <a:r>
              <a:t>ExperiMENTAL DATA - THE MTZ FILE</a:t>
            </a:r>
          </a:p>
        </p:txBody>
      </p:sp>
      <p:sp>
        <p:nvSpPr>
          <p:cNvPr id="143" name="Shape 143"/>
          <p:cNvSpPr/>
          <p:nvPr>
            <p:ph type="body" sz="half" idx="1"/>
          </p:nvPr>
        </p:nvSpPr>
        <p:spPr>
          <a:xfrm>
            <a:off x="355600" y="3881487"/>
            <a:ext cx="12293600" cy="3997226"/>
          </a:xfrm>
          <a:prstGeom prst="rect">
            <a:avLst/>
          </a:prstGeom>
        </p:spPr>
        <p:txBody>
          <a:bodyPr/>
          <a:lstStyle/>
          <a:p>
            <a:pPr/>
            <a:r>
              <a:t>Old-style ‘monster’ MTZ files contained all experimental data - user must select columns</a:t>
            </a:r>
          </a:p>
          <a:p>
            <a:pPr/>
            <a:r>
              <a:t>New ‘mini’ MTZ files contain either reflections, phases, FreeR sets or map coefficients</a:t>
            </a:r>
          </a:p>
        </p:txBody>
      </p:sp>
      <p:pic>
        <p:nvPicPr>
          <p:cNvPr id="144" name="i1_mtz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956743"/>
            <a:ext cx="10998200" cy="660401"/>
          </a:xfrm>
          <a:prstGeom prst="rect">
            <a:avLst/>
          </a:prstGeom>
          <a:ln w="63500">
            <a:solidFill>
              <a:schemeClr val="accent4">
                <a:hueOff val="141567"/>
                <a:satOff val="12213"/>
                <a:lumOff val="21573"/>
              </a:schemeClr>
            </a:solidFill>
            <a:miter lim="400000"/>
          </a:ln>
        </p:spPr>
      </p:pic>
      <p:pic>
        <p:nvPicPr>
          <p:cNvPr id="145" name="phases_lin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7851" y="8143056"/>
            <a:ext cx="10450737" cy="653172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</p:pic>
      <p:pic>
        <p:nvPicPr>
          <p:cNvPr id="146" name="phases_popup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78654" y="8623300"/>
            <a:ext cx="6362642" cy="7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</p:spPr>
        <p:txBody>
          <a:bodyPr/>
          <a:lstStyle>
            <a:lvl1pPr>
              <a:defRPr sz="6000"/>
            </a:lvl1pPr>
          </a:lstStyle>
          <a:p>
            <a:pPr/>
            <a:r>
              <a:t>2) THe database</a:t>
            </a:r>
          </a:p>
        </p:txBody>
      </p:sp>
      <p:sp>
        <p:nvSpPr>
          <p:cNvPr id="149" name="Shape 149"/>
          <p:cNvSpPr/>
          <p:nvPr>
            <p:ph type="body" sz="half" idx="1"/>
          </p:nvPr>
        </p:nvSpPr>
        <p:spPr>
          <a:xfrm>
            <a:off x="6197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The</a:t>
            </a:r>
            <a:r>
              <a:rPr i="1"/>
              <a:t> Job list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t>is a view onto the database for one project </a:t>
            </a:r>
          </a:p>
          <a:p>
            <a:pPr/>
            <a:r>
              <a:t>The database records projects, jobs, sub-jobs, input and output data to each job &amp; quite a lot more.</a:t>
            </a:r>
          </a:p>
        </p:txBody>
      </p:sp>
      <p:pic>
        <p:nvPicPr>
          <p:cNvPr id="150" name="job_list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333" y="2310348"/>
            <a:ext cx="5241417" cy="7139504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-673100" y="254000"/>
            <a:ext cx="13325575" cy="2438400"/>
          </a:xfrm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</p:spPr>
        <p:txBody>
          <a:bodyPr/>
          <a:lstStyle>
            <a:lvl1pPr>
              <a:defRPr sz="6000"/>
            </a:lvl1pPr>
          </a:lstStyle>
          <a:p>
            <a:pPr/>
            <a:r>
              <a:t>3) The graphics</a:t>
            </a:r>
          </a:p>
        </p:txBody>
      </p:sp>
      <p:pic>
        <p:nvPicPr>
          <p:cNvPr id="153" name="project_wind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283" y="4086931"/>
            <a:ext cx="7260371" cy="4627737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4336950" y="4654364"/>
            <a:ext cx="4516637" cy="4005958"/>
          </a:xfrm>
          <a:prstGeom prst="rect">
            <a:avLst/>
          </a:prstGeom>
          <a:ln w="50800">
            <a:solidFill>
              <a:schemeClr val="accent1">
                <a:satOff val="-5995"/>
                <a:lumOff val="-1100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4430762" y="6105574"/>
            <a:ext cx="4329014" cy="358280"/>
          </a:xfrm>
          <a:prstGeom prst="rect">
            <a:avLst/>
          </a:prstGeom>
          <a:ln w="50800">
            <a:solidFill>
              <a:schemeClr val="accent1">
                <a:satOff val="5412"/>
                <a:lumOff val="-3074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9735883" y="4045824"/>
            <a:ext cx="29394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Project window</a:t>
            </a:r>
          </a:p>
        </p:txBody>
      </p:sp>
      <p:sp>
        <p:nvSpPr>
          <p:cNvPr id="157" name="Shape 157"/>
          <p:cNvSpPr/>
          <p:nvPr/>
        </p:nvSpPr>
        <p:spPr>
          <a:xfrm>
            <a:off x="9778038" y="4982269"/>
            <a:ext cx="99610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Task </a:t>
            </a:r>
          </a:p>
        </p:txBody>
      </p:sp>
      <p:sp>
        <p:nvSpPr>
          <p:cNvPr id="158" name="Shape 158"/>
          <p:cNvSpPr/>
          <p:nvPr/>
        </p:nvSpPr>
        <p:spPr>
          <a:xfrm>
            <a:off x="9785628" y="5918714"/>
            <a:ext cx="2302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widget</a:t>
            </a:r>
          </a:p>
        </p:txBody>
      </p:sp>
      <p:sp>
        <p:nvSpPr>
          <p:cNvPr id="159" name="Shape 159"/>
          <p:cNvSpPr/>
          <p:nvPr/>
        </p:nvSpPr>
        <p:spPr>
          <a:xfrm rot="10768795">
            <a:off x="8811621" y="4198753"/>
            <a:ext cx="947340" cy="299393"/>
          </a:xfrm>
          <a:prstGeom prst="rightArrow">
            <a:avLst>
              <a:gd name="adj1" fmla="val 16296"/>
              <a:gd name="adj2" fmla="val 126159"/>
            </a:avLst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 rot="10768795">
            <a:off x="8811621" y="5142852"/>
            <a:ext cx="947340" cy="299393"/>
          </a:xfrm>
          <a:prstGeom prst="rightArrow">
            <a:avLst>
              <a:gd name="adj1" fmla="val 16296"/>
              <a:gd name="adj2" fmla="val 126159"/>
            </a:avLst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 rot="10768795">
            <a:off x="8811621" y="6079297"/>
            <a:ext cx="947340" cy="299393"/>
          </a:xfrm>
          <a:prstGeom prst="rightArrow">
            <a:avLst>
              <a:gd name="adj1" fmla="val 16296"/>
              <a:gd name="adj2" fmla="val 126159"/>
            </a:avLst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-673100" y="254000"/>
            <a:ext cx="13325575" cy="2438400"/>
          </a:xfrm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</p:spPr>
        <p:txBody>
          <a:bodyPr/>
          <a:lstStyle>
            <a:lvl1pPr>
              <a:defRPr sz="6000"/>
            </a:lvl1pPr>
          </a:lstStyle>
          <a:p>
            <a:pPr/>
            <a:r>
              <a:t>The TASKS</a:t>
            </a:r>
          </a:p>
        </p:txBody>
      </p:sp>
      <p:pic>
        <p:nvPicPr>
          <p:cNvPr id="164" name="project_task_menu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63726" y="3003661"/>
            <a:ext cx="8298591" cy="6229910"/>
          </a:xfrm>
          <a:prstGeom prst="rect">
            <a:avLst/>
          </a:prstGeom>
          <a:ln w="50800">
            <a:solidFill>
              <a:schemeClr val="accent1">
                <a:hueOff val="-78595"/>
                <a:satOff val="12505"/>
                <a:lumOff val="13871"/>
              </a:schemeClr>
            </a:solidFill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67791" y="2924858"/>
            <a:ext cx="1035193" cy="825909"/>
          </a:xfrm>
          <a:prstGeom prst="roundRect">
            <a:avLst>
              <a:gd name="adj" fmla="val 22587"/>
            </a:avLst>
          </a:prstGeom>
          <a:ln w="889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1308656" y="3802357"/>
            <a:ext cx="2947044" cy="1467859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Shape 167"/>
          <p:cNvSpPr/>
          <p:nvPr/>
        </p:nvSpPr>
        <p:spPr>
          <a:xfrm>
            <a:off x="8783627" y="3203884"/>
            <a:ext cx="3762216" cy="582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</a:pPr>
            <a:r>
              <a:t>50-60 tasks</a:t>
            </a:r>
          </a:p>
          <a:p>
            <a:pPr marL="228600" indent="-228600" algn="l">
              <a:buSzPct val="100000"/>
              <a:buChar char="•"/>
            </a:pPr>
            <a:r>
              <a:t>Integraton to deposition</a:t>
            </a:r>
          </a:p>
          <a:p>
            <a:pPr marL="228600" indent="-228600" algn="l">
              <a:buSzPct val="100000"/>
              <a:buChar char="•"/>
            </a:pPr>
            <a:r>
              <a:t>interface Coot, ccp4mg </a:t>
            </a:r>
          </a:p>
          <a:p>
            <a:pPr marL="228600" indent="-228600" algn="l">
              <a:buSzPct val="100000"/>
              <a:buChar char="•"/>
            </a:pPr>
            <a:r>
              <a:t>one task per program</a:t>
            </a:r>
          </a:p>
          <a:p>
            <a:pPr marL="228600" indent="-228600" algn="l">
              <a:buSzPct val="100000"/>
              <a:buChar char="•"/>
            </a:pPr>
            <a:r>
              <a:t>pipeline can use other tasks</a:t>
            </a:r>
          </a:p>
          <a:p>
            <a:pPr marL="228600" indent="-228600" algn="l">
              <a:buSzPct val="100000"/>
              <a:buChar char="•"/>
            </a:pPr>
            <a:r>
              <a:t>written by dozen experts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152400" y="254000"/>
            <a:ext cx="12538955" cy="1862733"/>
          </a:xfrm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6000"/>
            </a:lvl1pPr>
          </a:lstStyle>
          <a:p>
            <a:pPr/>
            <a:r>
              <a:t>4)WRITING TASKS</a:t>
            </a:r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233578" y="5240079"/>
            <a:ext cx="5998012" cy="72287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def</a:t>
            </a:r>
            <a:r>
              <a:t> file - list of data and parameters</a:t>
            </a:r>
          </a:p>
        </p:txBody>
      </p:sp>
      <p:sp>
        <p:nvSpPr>
          <p:cNvPr id="171" name="Shape 171"/>
          <p:cNvSpPr/>
          <p:nvPr/>
        </p:nvSpPr>
        <p:spPr>
          <a:xfrm>
            <a:off x="154421" y="2217862"/>
            <a:ext cx="6156326" cy="3667828"/>
          </a:xfrm>
          <a:prstGeom prst="rect">
            <a:avLst/>
          </a:prstGeom>
          <a:ln w="50800">
            <a:solidFill>
              <a:schemeClr val="accent1">
                <a:hueOff val="-78595"/>
                <a:satOff val="12505"/>
                <a:lumOff val="138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6511569" y="6008645"/>
            <a:ext cx="6156326" cy="3667828"/>
          </a:xfrm>
          <a:prstGeom prst="rect">
            <a:avLst/>
          </a:prstGeom>
          <a:ln w="50800">
            <a:solidFill>
              <a:schemeClr val="accent1">
                <a:hueOff val="-78595"/>
                <a:satOff val="12505"/>
                <a:lumOff val="138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3" name="def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242" y="2847959"/>
            <a:ext cx="2587340" cy="1862734"/>
          </a:xfrm>
          <a:prstGeom prst="rect">
            <a:avLst/>
          </a:prstGeom>
          <a:ln w="50800">
            <a:solidFill>
              <a:schemeClr val="accent1">
                <a:hueOff val="-78595"/>
                <a:satOff val="12505"/>
                <a:lumOff val="13871"/>
              </a:schemeClr>
            </a:solidFill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3305239" y="2541014"/>
            <a:ext cx="2335208" cy="2781301"/>
          </a:xfrm>
          <a:prstGeom prst="rect">
            <a:avLst/>
          </a:prstGeom>
          <a:ln w="50800">
            <a:solidFill>
              <a:schemeClr val="accent1">
                <a:hueOff val="-78595"/>
                <a:satOff val="12505"/>
                <a:lumOff val="1387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&lt;content id=“F_SIGF”&gt;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&lt;className&gt;CObsDataFile&lt;/className&gt;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&lt;qualifiers&gt;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      &lt;mustExist&gt;True&lt;/mustExist&gt;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      &lt;allowUndefined&gt;False&lt;/allowUndefined&gt;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      &lt;fromPreviousJob&gt;True&lt;/fromPreviousJob&gt;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      &lt;requiredContentFlag&gt;4&lt;/requiredContentFlag&gt;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&lt;/qualifiers&gt;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&lt;/content&gt;      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&lt;content id="XYZIN"&gt;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&lt;className&gt;CPdbDataFile&lt;/className&gt;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&lt;qualifiers&gt;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      &lt;mustExist&gt;True&lt;/mustExist&gt;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      &lt;allowUndefined&gt;False&lt;/allowUndefined&gt;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      &lt;fromPreviousJob&gt;True&lt;/fromPreviousJob&gt;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      &lt;saveToDb&gt;True&lt;/saveToDb&gt;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      &lt;ifAtomSelection&gt;True&lt;/ifAtomSelection&gt;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      &lt;requiredSubType&gt;2,1,0&lt;/requiredSubType&gt;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      &lt;default&gt;&lt;subType&gt;2&lt;/subType&gt;&lt;/default&gt;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&lt;/qualifiers&gt;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&lt;/content&gt;</a:t>
            </a:r>
          </a:p>
          <a:p>
            <a:pPr algn="l">
              <a:defRPr sz="7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..etc… etc..</a:t>
            </a:r>
          </a:p>
        </p:txBody>
      </p:sp>
      <p:sp>
        <p:nvSpPr>
          <p:cNvPr id="175" name="Shape 175"/>
          <p:cNvSpPr/>
          <p:nvPr/>
        </p:nvSpPr>
        <p:spPr>
          <a:xfrm>
            <a:off x="2878955" y="3445552"/>
            <a:ext cx="459526" cy="465709"/>
          </a:xfrm>
          <a:prstGeom prst="rightArrow">
            <a:avLst>
              <a:gd name="adj1" fmla="val 32000"/>
              <a:gd name="adj2" fmla="val 64861"/>
            </a:avLst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6511569" y="2217862"/>
            <a:ext cx="6156326" cy="3667828"/>
          </a:xfrm>
          <a:prstGeom prst="rect">
            <a:avLst/>
          </a:prstGeom>
          <a:ln w="50800">
            <a:solidFill>
              <a:schemeClr val="accent1">
                <a:hueOff val="-78595"/>
                <a:satOff val="12505"/>
                <a:lumOff val="138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154421" y="6008645"/>
            <a:ext cx="6156326" cy="3667828"/>
          </a:xfrm>
          <a:prstGeom prst="rect">
            <a:avLst/>
          </a:prstGeom>
          <a:ln w="50800">
            <a:solidFill>
              <a:schemeClr val="accent1">
                <a:hueOff val="-78595"/>
                <a:satOff val="12505"/>
                <a:lumOff val="138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6635557" y="2393388"/>
            <a:ext cx="5881887" cy="1041401"/>
          </a:xfrm>
          <a:prstGeom prst="rect">
            <a:avLst/>
          </a:prstGeom>
          <a:ln w="50800">
            <a:solidFill>
              <a:schemeClr val="accent1">
                <a:hueOff val="-78595"/>
                <a:satOff val="12505"/>
                <a:lumOff val="1387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self.createLine( [ 'subtitle', 'Main inputs' ])</a:t>
            </a:r>
          </a:p>
          <a:p>
            <a:pPr algn="l">
              <a:defRPr sz="12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self.createLine( [ 'widget', '-browseDb', True, 'XYZIN' ] )</a:t>
            </a:r>
          </a:p>
          <a:p>
            <a:pPr algn="l">
              <a:defRPr sz="12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self.createLine( [ 'widget', '-browseDb', True, 'F_SIGF' ])</a:t>
            </a:r>
          </a:p>
          <a:p>
            <a:pPr algn="l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200"/>
              <a:t>self.createLine( [ 'label','Use anomalous data for ', 'widget', 'USEANOMALOUSFOR', </a:t>
            </a:r>
            <a:endParaRPr sz="1200"/>
          </a:p>
          <a:p>
            <a:pPr algn="l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200"/>
              <a:t>                        'label', 'Wavelength', 'widget', 'WAVELENGTH'],</a:t>
            </a:r>
          </a:p>
        </p:txBody>
      </p:sp>
      <p:pic>
        <p:nvPicPr>
          <p:cNvPr id="179" name="refmac_gui_inputs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55003" y="3736843"/>
            <a:ext cx="5842994" cy="1276286"/>
          </a:xfrm>
          <a:prstGeom prst="rect">
            <a:avLst/>
          </a:prstGeom>
          <a:ln w="50800">
            <a:solidFill>
              <a:schemeClr val="accent1">
                <a:hueOff val="-78595"/>
                <a:satOff val="12505"/>
                <a:lumOff val="13871"/>
              </a:schemeClr>
            </a:solidFill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6540269" y="5309416"/>
            <a:ext cx="607246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gui</a:t>
            </a:r>
            <a:r>
              <a:t> file - the task window</a:t>
            </a:r>
          </a:p>
        </p:txBody>
      </p:sp>
      <p:sp>
        <p:nvSpPr>
          <p:cNvPr id="181" name="Shape 181"/>
          <p:cNvSpPr/>
          <p:nvPr/>
        </p:nvSpPr>
        <p:spPr>
          <a:xfrm rot="5410541">
            <a:off x="9385159" y="3331957"/>
            <a:ext cx="459526" cy="465708"/>
          </a:xfrm>
          <a:prstGeom prst="rightArrow">
            <a:avLst>
              <a:gd name="adj1" fmla="val 32000"/>
              <a:gd name="adj2" fmla="val 64861"/>
            </a:avLst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2" name="200.gif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95957" y="6219328"/>
            <a:ext cx="3475674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4006092" y="6210591"/>
            <a:ext cx="216553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 u="sng">
                <a:hlinkClick r:id="rId5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5" invalidUrl="" action="" tgtFrame="" tooltip="" history="1" highlightClick="0" endSnd="0"/>
              </a:rPr>
              <a:t>alboardman.tumblr.com</a:t>
            </a:r>
          </a:p>
        </p:txBody>
      </p:sp>
      <p:sp>
        <p:nvSpPr>
          <p:cNvPr id="184" name="Shape 184"/>
          <p:cNvSpPr/>
          <p:nvPr/>
        </p:nvSpPr>
        <p:spPr>
          <a:xfrm>
            <a:off x="205769" y="8884980"/>
            <a:ext cx="6053630" cy="722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531622">
              <a:lnSpc>
                <a:spcPct val="120000"/>
              </a:lnSpc>
              <a:spcBef>
                <a:spcPts val="4100"/>
              </a:spcBef>
              <a:defRPr sz="2912"/>
            </a:pP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script </a:t>
            </a:r>
            <a:r>
              <a:t>file - the real work - runs program</a:t>
            </a:r>
          </a:p>
        </p:txBody>
      </p:sp>
      <p:pic>
        <p:nvPicPr>
          <p:cNvPr id="185" name="script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1950" y="6255986"/>
            <a:ext cx="1821691" cy="2540001"/>
          </a:xfrm>
          <a:prstGeom prst="rect">
            <a:avLst/>
          </a:prstGeom>
          <a:ln w="63500">
            <a:solidFill>
              <a:schemeClr val="accent1">
                <a:hueOff val="-78595"/>
                <a:satOff val="12505"/>
                <a:lumOff val="13871"/>
              </a:schemeClr>
            </a:solidFill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2250754" y="7382552"/>
            <a:ext cx="459526" cy="465709"/>
          </a:xfrm>
          <a:prstGeom prst="rightArrow">
            <a:avLst>
              <a:gd name="adj1" fmla="val 32000"/>
              <a:gd name="adj2" fmla="val 64861"/>
            </a:avLst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7" name="report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28791" y="6498575"/>
            <a:ext cx="3103487" cy="2194754"/>
          </a:xfrm>
          <a:prstGeom prst="rect">
            <a:avLst/>
          </a:prstGeom>
          <a:ln w="50800">
            <a:solidFill>
              <a:schemeClr val="accent1">
                <a:hueOff val="-78595"/>
                <a:satOff val="12505"/>
                <a:lumOff val="13871"/>
              </a:schemeClr>
            </a:solidFill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6711430" y="8884980"/>
            <a:ext cx="5500926" cy="722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lnSpc>
                <a:spcPct val="120000"/>
              </a:lnSpc>
              <a:spcBef>
                <a:spcPts val="4600"/>
              </a:spcBef>
              <a:defRPr sz="32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report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t>file - how to show results</a:t>
            </a:r>
          </a:p>
        </p:txBody>
      </p:sp>
      <p:pic>
        <p:nvPicPr>
          <p:cNvPr id="189" name="program_xml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90544" y="6478093"/>
            <a:ext cx="2093935" cy="2194754"/>
          </a:xfrm>
          <a:prstGeom prst="rect">
            <a:avLst/>
          </a:prstGeom>
          <a:ln w="50800">
            <a:solidFill>
              <a:schemeClr val="accent1">
                <a:hueOff val="-78595"/>
                <a:satOff val="12505"/>
                <a:lumOff val="13871"/>
              </a:schemeClr>
            </a:solidFill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8670155" y="7398034"/>
            <a:ext cx="459526" cy="465709"/>
          </a:xfrm>
          <a:prstGeom prst="rightArrow">
            <a:avLst>
              <a:gd name="adj1" fmla="val 32000"/>
              <a:gd name="adj2" fmla="val 64861"/>
            </a:avLst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6911967" y="8216899"/>
            <a:ext cx="1451087" cy="431801"/>
          </a:xfrm>
          <a:prstGeom prst="rect">
            <a:avLst/>
          </a:prstGeom>
          <a:solidFill>
            <a:srgbClr val="CBD1D5"/>
          </a:solidFill>
          <a:ln w="50800">
            <a:solidFill>
              <a:schemeClr val="accent1">
                <a:hueOff val="-78595"/>
                <a:satOff val="12505"/>
                <a:lumOff val="1387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program.xml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American Typewriter"/>
        <a:ea typeface="American Typewriter"/>
        <a:cs typeface="American Typewriter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American Typewriter"/>
        <a:ea typeface="American Typewriter"/>
        <a:cs typeface="American Typewriter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