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86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A22C0E-4F3A-4C34-AD20-07BC091EA0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3457-E21E-4603-AB0B-B81C4329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38332" cy="3329581"/>
          </a:xfrm>
        </p:spPr>
        <p:txBody>
          <a:bodyPr/>
          <a:lstStyle/>
          <a:p>
            <a:pPr algn="ctr"/>
            <a:r>
              <a:rPr lang="en-US" sz="5400" b="1" dirty="0"/>
              <a:t>Battle of the Neighborhoods – A Case Study of African Restaurants and Cuisines in New York City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437BB-7BA2-457F-8935-AB395BFB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930" y="5410200"/>
            <a:ext cx="4344697" cy="861420"/>
          </a:xfrm>
        </p:spPr>
        <p:txBody>
          <a:bodyPr/>
          <a:lstStyle/>
          <a:p>
            <a:pPr algn="ctr"/>
            <a:r>
              <a:rPr lang="en-US" b="1" dirty="0"/>
              <a:t>Chinedum Peter Ezeakacha</a:t>
            </a:r>
          </a:p>
          <a:p>
            <a:pPr algn="ctr"/>
            <a:r>
              <a:rPr lang="en-US" b="1" dirty="0"/>
              <a:t>May 27, 2020</a:t>
            </a:r>
          </a:p>
        </p:txBody>
      </p:sp>
    </p:spTree>
    <p:extLst>
      <p:ext uri="{BB962C8B-B14F-4D97-AF65-F5344CB8AC3E}">
        <p14:creationId xmlns:p14="http://schemas.microsoft.com/office/powerpoint/2010/main" val="196224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 and 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439"/>
            <a:ext cx="12192000" cy="5579121"/>
          </a:xfrm>
        </p:spPr>
        <p:txBody>
          <a:bodyPr>
            <a:noAutofit/>
          </a:bodyPr>
          <a:lstStyle/>
          <a:p>
            <a:r>
              <a:rPr lang="en-US" sz="2400" dirty="0"/>
              <a:t>Manhattan is the biggest commercial borough.</a:t>
            </a:r>
          </a:p>
          <a:p>
            <a:endParaRPr lang="en-US" sz="2400" dirty="0"/>
          </a:p>
          <a:p>
            <a:r>
              <a:rPr lang="en-US" sz="2400" dirty="0"/>
              <a:t>Queens has the largest land mass (108.1sqmi) followed by Brooklyn (69.5sq mi).</a:t>
            </a:r>
          </a:p>
          <a:p>
            <a:endParaRPr lang="en-US" sz="2400" dirty="0"/>
          </a:p>
          <a:p>
            <a:r>
              <a:rPr lang="en-US" sz="2400" dirty="0"/>
              <a:t>The two busiest airports in NYC are in Queens.</a:t>
            </a:r>
          </a:p>
          <a:p>
            <a:endParaRPr lang="en-US" sz="2400" dirty="0"/>
          </a:p>
          <a:p>
            <a:r>
              <a:rPr lang="en-US" sz="2400" dirty="0"/>
              <a:t>2 &amp;1 out of every 5 residents in NYC live in Brooklyn and Queens respectively.</a:t>
            </a:r>
          </a:p>
          <a:p>
            <a:endParaRPr lang="en-US" sz="2400" dirty="0"/>
          </a:p>
          <a:p>
            <a:r>
              <a:rPr lang="en-US" sz="2400" dirty="0"/>
              <a:t>The target borough audience for opening a new African restaurant is in Queens and Brooklyn. </a:t>
            </a:r>
          </a:p>
          <a:p>
            <a:endParaRPr lang="en-US" sz="2400" dirty="0"/>
          </a:p>
          <a:p>
            <a:r>
              <a:rPr lang="en-US" sz="2400" dirty="0"/>
              <a:t>This rule out the competition challenge and repetition of restaurant types and cuisines.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432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Conclusion and Recommendation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34" y="1050256"/>
            <a:ext cx="11277600" cy="5579121"/>
          </a:xfrm>
        </p:spPr>
        <p:txBody>
          <a:bodyPr>
            <a:noAutofit/>
          </a:bodyPr>
          <a:lstStyle/>
          <a:p>
            <a:r>
              <a:rPr lang="en-US" sz="2400" dirty="0"/>
              <a:t>NYC data was evaluated to determine the most suitable borough for opening an African restaurant.</a:t>
            </a:r>
          </a:p>
          <a:p>
            <a:endParaRPr lang="en-US" sz="2400" dirty="0"/>
          </a:p>
          <a:p>
            <a:r>
              <a:rPr lang="en-US" sz="2400" dirty="0"/>
              <a:t>Several python libraries and methods were used. </a:t>
            </a:r>
          </a:p>
          <a:p>
            <a:endParaRPr lang="en-US" sz="2400" dirty="0"/>
          </a:p>
          <a:p>
            <a:r>
              <a:rPr lang="en-US" sz="2400" dirty="0"/>
              <a:t>Foursquare API credentials were also used to investigate the neighborhoods. </a:t>
            </a:r>
          </a:p>
          <a:p>
            <a:endParaRPr lang="en-US" sz="2400" dirty="0"/>
          </a:p>
          <a:p>
            <a:r>
              <a:rPr lang="en-US" sz="2400" dirty="0"/>
              <a:t>Queens borough appears to be the most suitable borough for locating the proposed African restaurant.</a:t>
            </a:r>
            <a:endParaRPr lang="en-GB" sz="2400" dirty="0"/>
          </a:p>
          <a:p>
            <a:endParaRPr lang="en-US" sz="2400" dirty="0"/>
          </a:p>
          <a:p>
            <a:r>
              <a:rPr lang="en-US" sz="2400" dirty="0"/>
              <a:t>This work can be extended to the remaining two boroughs.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24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506681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Project Description/ Background</a:t>
            </a:r>
          </a:p>
          <a:p>
            <a:endParaRPr lang="en-US" sz="2800" dirty="0"/>
          </a:p>
          <a:p>
            <a:r>
              <a:rPr lang="en-US" sz="2800" dirty="0"/>
              <a:t>Project Goal and Significance</a:t>
            </a:r>
          </a:p>
          <a:p>
            <a:endParaRPr lang="en-US" sz="2800" dirty="0"/>
          </a:p>
          <a:p>
            <a:r>
              <a:rPr lang="en-US" sz="2800" dirty="0"/>
              <a:t>Data Description</a:t>
            </a:r>
          </a:p>
          <a:p>
            <a:endParaRPr lang="en-US" sz="2800" dirty="0"/>
          </a:p>
          <a:p>
            <a:r>
              <a:rPr lang="en-US" sz="2800" dirty="0"/>
              <a:t>Methodology</a:t>
            </a:r>
          </a:p>
          <a:p>
            <a:endParaRPr lang="en-US" sz="2800" dirty="0"/>
          </a:p>
          <a:p>
            <a:r>
              <a:rPr lang="en-US" sz="2800" dirty="0"/>
              <a:t>Result and Discussion</a:t>
            </a:r>
          </a:p>
          <a:p>
            <a:endParaRPr lang="en-US" sz="2800" dirty="0"/>
          </a:p>
          <a:p>
            <a:r>
              <a:rPr lang="en-US" sz="2800" dirty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1191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Project Description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338470"/>
            <a:ext cx="10508974" cy="50668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8.3 million people reside in New York City (NYC). </a:t>
            </a:r>
          </a:p>
          <a:p>
            <a:endParaRPr lang="en-US" sz="2800" dirty="0"/>
          </a:p>
          <a:p>
            <a:r>
              <a:rPr lang="en-US" sz="2800" dirty="0"/>
              <a:t>25.1% are either African Americans and/or have migrated from Africa</a:t>
            </a:r>
          </a:p>
          <a:p>
            <a:endParaRPr lang="en-US" sz="2800" dirty="0"/>
          </a:p>
          <a:p>
            <a:r>
              <a:rPr lang="en-US" sz="2800" dirty="0"/>
              <a:t>Hospitality industry thrives in NYC because of the population and diversity of residents.</a:t>
            </a:r>
          </a:p>
          <a:p>
            <a:endParaRPr lang="en-US" sz="2800" dirty="0"/>
          </a:p>
          <a:p>
            <a:r>
              <a:rPr lang="en-US" sz="2800" dirty="0"/>
              <a:t>NYC is a center of attraction for tourism and business purposes.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654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Project Goal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95679"/>
            <a:ext cx="10508974" cy="3609074"/>
          </a:xfrm>
        </p:spPr>
        <p:txBody>
          <a:bodyPr>
            <a:normAutofit/>
          </a:bodyPr>
          <a:lstStyle/>
          <a:p>
            <a:r>
              <a:rPr lang="en-US" sz="2800" dirty="0"/>
              <a:t>Evaluate the boroughs in NYC and determine which would favor the opening of an African restaurant.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Project will be suitable for small-scale culinary investors.</a:t>
            </a:r>
          </a:p>
          <a:p>
            <a:endParaRPr lang="en-US" sz="2800" dirty="0"/>
          </a:p>
          <a:p>
            <a:r>
              <a:rPr lang="en-US" sz="2800" dirty="0"/>
              <a:t>Study is suitable for people looking to start African catering business where there is little to no competition.</a:t>
            </a:r>
          </a:p>
        </p:txBody>
      </p:sp>
    </p:spTree>
    <p:extLst>
      <p:ext uri="{BB962C8B-B14F-4D97-AF65-F5344CB8AC3E}">
        <p14:creationId xmlns:p14="http://schemas.microsoft.com/office/powerpoint/2010/main" val="19519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95678"/>
            <a:ext cx="10508974" cy="500960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York json data file was used.</a:t>
            </a:r>
          </a:p>
          <a:p>
            <a:endParaRPr lang="en-US" sz="2800" dirty="0"/>
          </a:p>
          <a:p>
            <a:r>
              <a:rPr lang="en-US" sz="2800" dirty="0"/>
              <a:t>Geographical coordinates and maps of NYC and selection boroughs were conducted.</a:t>
            </a:r>
          </a:p>
          <a:p>
            <a:endParaRPr lang="en-US" sz="2800" dirty="0"/>
          </a:p>
          <a:p>
            <a:r>
              <a:rPr lang="en-US" sz="2800" dirty="0"/>
              <a:t>Data include neighborhood, borough, latitude, longitude, venues, venues category.</a:t>
            </a:r>
          </a:p>
          <a:p>
            <a:endParaRPr lang="en-US" sz="2800" dirty="0"/>
          </a:p>
          <a:p>
            <a:r>
              <a:rPr lang="en-US" sz="2800" dirty="0"/>
              <a:t>Foursquare API credentials used explore the neighborhoods within the selected boroughs.</a:t>
            </a:r>
          </a:p>
        </p:txBody>
      </p:sp>
    </p:spTree>
    <p:extLst>
      <p:ext uri="{BB962C8B-B14F-4D97-AF65-F5344CB8AC3E}">
        <p14:creationId xmlns:p14="http://schemas.microsoft.com/office/powerpoint/2010/main" val="15138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152983"/>
            <a:ext cx="11052312" cy="5009603"/>
          </a:xfrm>
        </p:spPr>
        <p:txBody>
          <a:bodyPr>
            <a:noAutofit/>
          </a:bodyPr>
          <a:lstStyle/>
          <a:p>
            <a:r>
              <a:rPr lang="en-GB" sz="2400" dirty="0"/>
              <a:t>Step 1: Import Libraries</a:t>
            </a:r>
          </a:p>
          <a:p>
            <a:endParaRPr lang="en-GB" sz="2400" dirty="0"/>
          </a:p>
          <a:p>
            <a:r>
              <a:rPr lang="en-GB" sz="2400" dirty="0"/>
              <a:t>Step 2: Import and Arrange Data</a:t>
            </a:r>
          </a:p>
          <a:p>
            <a:endParaRPr lang="en-GB" sz="2400" dirty="0"/>
          </a:p>
          <a:p>
            <a:r>
              <a:rPr lang="en-GB" sz="2400" dirty="0"/>
              <a:t>Step 3: Geographical Exploration of New York City</a:t>
            </a:r>
          </a:p>
          <a:p>
            <a:endParaRPr lang="en-US" sz="2400" dirty="0"/>
          </a:p>
          <a:p>
            <a:r>
              <a:rPr lang="en-GB" sz="2400" dirty="0"/>
              <a:t>Step 4: Geographical Exploration of Three New York Boroughs</a:t>
            </a:r>
          </a:p>
          <a:p>
            <a:endParaRPr lang="en-GB" sz="2400" dirty="0"/>
          </a:p>
          <a:p>
            <a:r>
              <a:rPr lang="en-US" sz="2400" dirty="0"/>
              <a:t>Step 5: Using Foursquare API to Explore the Boroughs </a:t>
            </a:r>
          </a:p>
          <a:p>
            <a:endParaRPr lang="en-US" sz="2400" dirty="0"/>
          </a:p>
          <a:p>
            <a:r>
              <a:rPr lang="en-US" sz="2400" dirty="0"/>
              <a:t>Step 6 : Explore Neighborhoods in Manhattan, Brooklyn, and Queens</a:t>
            </a:r>
          </a:p>
        </p:txBody>
      </p:sp>
    </p:spTree>
    <p:extLst>
      <p:ext uri="{BB962C8B-B14F-4D97-AF65-F5344CB8AC3E}">
        <p14:creationId xmlns:p14="http://schemas.microsoft.com/office/powerpoint/2010/main" val="851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022A-3E5F-4B7E-A7E5-62BC2F6C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31" y="808427"/>
            <a:ext cx="4900612" cy="2919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0B012-C770-438A-A56A-8403EF5F38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1" y="3830325"/>
            <a:ext cx="4900612" cy="291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A4C75B-DD2A-4048-A7BA-6F9101E96F04}"/>
              </a:ext>
            </a:extLst>
          </p:cNvPr>
          <p:cNvSpPr txBox="1"/>
          <p:nvPr/>
        </p:nvSpPr>
        <p:spPr>
          <a:xfrm>
            <a:off x="8150741" y="206431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New York 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BF1A5-3BF7-4DE7-999A-96EFA889DFA1}"/>
              </a:ext>
            </a:extLst>
          </p:cNvPr>
          <p:cNvSpPr txBox="1"/>
          <p:nvPr/>
        </p:nvSpPr>
        <p:spPr>
          <a:xfrm>
            <a:off x="8067243" y="492074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Brooklyn</a:t>
            </a:r>
          </a:p>
        </p:txBody>
      </p:sp>
    </p:spTree>
    <p:extLst>
      <p:ext uri="{BB962C8B-B14F-4D97-AF65-F5344CB8AC3E}">
        <p14:creationId xmlns:p14="http://schemas.microsoft.com/office/powerpoint/2010/main" val="15319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FB169BC-D079-4819-800A-047E2800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1081087"/>
            <a:ext cx="4865999" cy="4695825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FBDDE0B-4A5B-4601-B2B6-9966342B2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27" y="1070112"/>
            <a:ext cx="4924425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236C1-FC27-4A38-ACAB-99DEADA2C401}"/>
              </a:ext>
            </a:extLst>
          </p:cNvPr>
          <p:cNvSpPr txBox="1"/>
          <p:nvPr/>
        </p:nvSpPr>
        <p:spPr>
          <a:xfrm>
            <a:off x="1588567" y="589419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Manhattan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4CD14-915B-45D3-8B56-5A44E53F32F4}"/>
              </a:ext>
            </a:extLst>
          </p:cNvPr>
          <p:cNvSpPr txBox="1"/>
          <p:nvPr/>
        </p:nvSpPr>
        <p:spPr>
          <a:xfrm>
            <a:off x="6776793" y="589419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Queens</a:t>
            </a:r>
          </a:p>
        </p:txBody>
      </p:sp>
    </p:spTree>
    <p:extLst>
      <p:ext uri="{BB962C8B-B14F-4D97-AF65-F5344CB8AC3E}">
        <p14:creationId xmlns:p14="http://schemas.microsoft.com/office/powerpoint/2010/main" val="146555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152983"/>
            <a:ext cx="11052312" cy="4187643"/>
          </a:xfrm>
        </p:spPr>
        <p:txBody>
          <a:bodyPr>
            <a:noAutofit/>
          </a:bodyPr>
          <a:lstStyle/>
          <a:p>
            <a:r>
              <a:rPr lang="en-US" sz="2400" dirty="0"/>
              <a:t>In Manhattan, there are 3 African restaurants all in the Central Harlem neighborhood.</a:t>
            </a:r>
          </a:p>
          <a:p>
            <a:endParaRPr lang="en-US" sz="2400" dirty="0"/>
          </a:p>
          <a:p>
            <a:r>
              <a:rPr lang="en-US" sz="2400" dirty="0"/>
              <a:t>In Brooklyn, there is only 1 African restaurant in Ocean Hill </a:t>
            </a:r>
            <a:r>
              <a:rPr lang="en-US" sz="2400" dirty="0" err="1"/>
              <a:t>neighbourhood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Queens, there are no African restaurants on record. Thus, it will be a good location.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305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468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Battle of the Neighborhoods – A Case Study of African Restaurants and Cuisines in New York City</vt:lpstr>
      <vt:lpstr>Agenda</vt:lpstr>
      <vt:lpstr>Project Description and Background</vt:lpstr>
      <vt:lpstr>Project Goal and Significance</vt:lpstr>
      <vt:lpstr>Data Description</vt:lpstr>
      <vt:lpstr>Methodology</vt:lpstr>
      <vt:lpstr>Results and Discussions</vt:lpstr>
      <vt:lpstr>Results and Discussions</vt:lpstr>
      <vt:lpstr>Results and Discussions</vt:lpstr>
      <vt:lpstr>Result and Discussion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– A Case of African Restaurants and Cuisines in New York City</dc:title>
  <dc:creator>Chinedum Ezeakacha</dc:creator>
  <cp:lastModifiedBy>Chinedum Ezeakacha</cp:lastModifiedBy>
  <cp:revision>13</cp:revision>
  <dcterms:created xsi:type="dcterms:W3CDTF">2020-05-27T18:40:14Z</dcterms:created>
  <dcterms:modified xsi:type="dcterms:W3CDTF">2020-05-27T19:46:50Z</dcterms:modified>
</cp:coreProperties>
</file>