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69"/>
  </p:notesMasterIdLst>
  <p:sldIdLst>
    <p:sldId id="256" r:id="rId4"/>
    <p:sldId id="257" r:id="rId5"/>
    <p:sldId id="258" r:id="rId6"/>
    <p:sldId id="259" r:id="rId7"/>
    <p:sldId id="260" r:id="rId8"/>
    <p:sldId id="261" r:id="rId9"/>
    <p:sldId id="319" r:id="rId10"/>
    <p:sldId id="262" r:id="rId11"/>
    <p:sldId id="263" r:id="rId12"/>
    <p:sldId id="320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x="13004800" cy="9753600"/>
  <p:notesSz cx="6858000" cy="9144000"/>
  <p:defaultTextStyle>
    <a:defPPr>
      <a:defRPr lang="en-US"/>
    </a:defPPr>
    <a:lvl1pPr algn="l" defTabSz="584200" rtl="0" eaLnBrk="0" fontAlgn="base" hangingPunct="0">
      <a:spcBef>
        <a:spcPct val="0"/>
      </a:spcBef>
      <a:spcAft>
        <a:spcPct val="0"/>
      </a:spcAft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1pPr>
    <a:lvl2pPr marL="457200" indent="-114300" algn="l" defTabSz="584200" rtl="0" eaLnBrk="0" fontAlgn="base" hangingPunct="0">
      <a:spcBef>
        <a:spcPct val="0"/>
      </a:spcBef>
      <a:spcAft>
        <a:spcPct val="0"/>
      </a:spcAft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2pPr>
    <a:lvl3pPr marL="914400" indent="-228600" algn="l" defTabSz="584200" rtl="0" eaLnBrk="0" fontAlgn="base" hangingPunct="0">
      <a:spcBef>
        <a:spcPct val="0"/>
      </a:spcBef>
      <a:spcAft>
        <a:spcPct val="0"/>
      </a:spcAft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3pPr>
    <a:lvl4pPr marL="1371600" indent="-342900" algn="l" defTabSz="584200" rtl="0" eaLnBrk="0" fontAlgn="base" hangingPunct="0">
      <a:spcBef>
        <a:spcPct val="0"/>
      </a:spcBef>
      <a:spcAft>
        <a:spcPct val="0"/>
      </a:spcAft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4pPr>
    <a:lvl5pPr marL="1828800" indent="-457200" algn="l" defTabSz="584200" rtl="0" eaLnBrk="0" fontAlgn="base" hangingPunct="0">
      <a:spcBef>
        <a:spcPct val="0"/>
      </a:spcBef>
      <a:spcAft>
        <a:spcPct val="0"/>
      </a:spcAft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5pPr>
    <a:lvl6pPr marL="2286000" algn="l" defTabSz="914400" rtl="0" eaLnBrk="1" latinLnBrk="0" hangingPunct="1"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6pPr>
    <a:lvl7pPr marL="2743200" algn="l" defTabSz="914400" rtl="0" eaLnBrk="1" latinLnBrk="0" hangingPunct="1"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7pPr>
    <a:lvl8pPr marL="3200400" algn="l" defTabSz="914400" rtl="0" eaLnBrk="1" latinLnBrk="0" hangingPunct="1"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8pPr>
    <a:lvl9pPr marL="3657600" algn="l" defTabSz="914400" rtl="0" eaLnBrk="1" latinLnBrk="0" hangingPunct="1"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90"/>
    <p:restoredTop sz="92749"/>
  </p:normalViewPr>
  <p:slideViewPr>
    <p:cSldViewPr>
      <p:cViewPr varScale="1">
        <p:scale>
          <a:sx n="76" d="100"/>
          <a:sy n="76" d="100"/>
        </p:scale>
        <p:origin x="208" y="37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73" Type="http://schemas.openxmlformats.org/officeDocument/2006/relationships/tableStyles" Target="tableStyles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>
                <a:sym typeface="Avenir Roman" charset="0"/>
              </a:rPr>
              <a:t>Click to edit Master text styles</a:t>
            </a:r>
          </a:p>
          <a:p>
            <a:pPr lvl="1"/>
            <a:r>
              <a:rPr lang="en-US" altLang="en-US" noProof="0">
                <a:sym typeface="Avenir Roman" charset="0"/>
              </a:rPr>
              <a:t>Second level</a:t>
            </a:r>
          </a:p>
          <a:p>
            <a:pPr lvl="2"/>
            <a:r>
              <a:rPr lang="en-US" altLang="en-US" noProof="0">
                <a:sym typeface="Avenir Roman" charset="0"/>
              </a:rPr>
              <a:t>Third level</a:t>
            </a:r>
          </a:p>
          <a:p>
            <a:pPr lvl="3"/>
            <a:r>
              <a:rPr lang="en-US" altLang="en-US" noProof="0">
                <a:sym typeface="Avenir Roman" charset="0"/>
              </a:rPr>
              <a:t>Fourth level</a:t>
            </a:r>
          </a:p>
          <a:p>
            <a:pPr lvl="4"/>
            <a:r>
              <a:rPr lang="en-US" altLang="en-US" noProof="0">
                <a:sym typeface="Avenir Roman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203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9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350" y="254000"/>
            <a:ext cx="2774950" cy="8623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2500" y="254000"/>
            <a:ext cx="8172450" cy="86233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5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35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589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61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57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63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074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49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92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3426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06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0"/>
            <a:ext cx="3251200" cy="975201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9601200" cy="97520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17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645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52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11321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396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94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379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79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3502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715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42353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477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0"/>
            <a:ext cx="3251200" cy="975201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9601200" cy="97520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6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500" y="2590800"/>
            <a:ext cx="5473700" cy="628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0800"/>
            <a:ext cx="5473700" cy="628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8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8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5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78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65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530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23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/>
          </p:cNvSpPr>
          <p:nvPr>
            <p:ph type="body" idx="1"/>
          </p:nvPr>
        </p:nvSpPr>
        <p:spPr bwMode="auto"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Light" charset="0"/>
              </a:rPr>
              <a:t>Second level</a:t>
            </a:r>
          </a:p>
          <a:p>
            <a:pPr lvl="2"/>
            <a:r>
              <a:rPr lang="en-US" altLang="en-US">
                <a:sym typeface="Helvetica Light" charset="0"/>
              </a:rPr>
              <a:t>Third level</a:t>
            </a:r>
          </a:p>
          <a:p>
            <a:pPr lvl="3"/>
            <a:r>
              <a:rPr lang="en-US" altLang="en-US">
                <a:sym typeface="Helvetica Light" charset="0"/>
              </a:rPr>
              <a:t>Fourth level</a:t>
            </a:r>
          </a:p>
          <a:p>
            <a:pPr lvl="4"/>
            <a:r>
              <a:rPr lang="en-US" altLang="en-US">
                <a:sym typeface="Helvetica Light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4667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1pPr>
      <a:lvl2pPr marL="9112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2pPr>
      <a:lvl3pPr marL="13557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3pPr>
      <a:lvl4pPr marL="18002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4pPr>
      <a:lvl5pPr marL="22447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5pPr>
      <a:lvl6pPr marL="2701925" indent="-466725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6pPr>
      <a:lvl7pPr marL="3159125" indent="-466725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7pPr>
      <a:lvl8pPr marL="3616325" indent="-466725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8pPr>
      <a:lvl9pPr marL="4073525" indent="-466725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27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13004800" cy="975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70000" tIns="1270000" rIns="1270000" bIns="1270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4667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1pPr>
      <a:lvl2pPr marL="9112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2pPr>
      <a:lvl3pPr marL="13557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3pPr>
      <a:lvl4pPr marL="18002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4pPr>
      <a:lvl5pPr marL="22447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5pPr>
      <a:lvl6pPr marL="2701925" indent="-466725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6pPr>
      <a:lvl7pPr marL="3159125" indent="-466725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7pPr>
      <a:lvl8pPr marL="3616325" indent="-466725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8pPr>
      <a:lvl9pPr marL="4073525" indent="-466725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A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13004800" cy="975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70000" tIns="1270000" rIns="1270000" bIns="1270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4667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1pPr>
      <a:lvl2pPr marL="9112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2pPr>
      <a:lvl3pPr marL="13557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3pPr>
      <a:lvl4pPr marL="18002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4pPr>
      <a:lvl5pPr marL="22447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5pPr>
      <a:lvl6pPr marL="2701925" indent="-466725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6pPr>
      <a:lvl7pPr marL="3159125" indent="-466725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7pPr>
      <a:lvl8pPr marL="3616325" indent="-466725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8pPr>
      <a:lvl9pPr marL="4073525" indent="-466725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diamo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996950"/>
            <a:ext cx="7759700" cy="775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pic>
        <p:nvPicPr>
          <p:cNvPr id="5122" name="Picture 2" descr="tit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4292600"/>
            <a:ext cx="3810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pic>
        <p:nvPicPr>
          <p:cNvPr id="5123" name="Picture 3" descr="nex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3848" y="2572544"/>
            <a:ext cx="7920880" cy="64940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//declare a </a:t>
            </a:r>
            <a:r>
              <a:rPr lang="en-US" sz="3200" dirty="0" smtClean="0">
                <a:solidFill>
                  <a:schemeClr val="bg1"/>
                </a:solidFill>
              </a:rPr>
              <a:t>variable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err="1" smtClean="0">
                <a:solidFill>
                  <a:schemeClr val="bg1"/>
                </a:solidFill>
              </a:rPr>
              <a:t>var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city</a:t>
            </a:r>
            <a:r>
              <a:rPr lang="en-US" sz="3200" dirty="0" smtClean="0">
                <a:solidFill>
                  <a:schemeClr val="bg1"/>
                </a:solidFill>
              </a:rPr>
              <a:t>;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//</a:t>
            </a:r>
            <a:r>
              <a:rPr lang="en-US" sz="3200" dirty="0">
                <a:solidFill>
                  <a:schemeClr val="bg1"/>
                </a:solidFill>
              </a:rPr>
              <a:t>assign a variable a value (string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city </a:t>
            </a:r>
            <a:r>
              <a:rPr lang="en-US" sz="3200" dirty="0">
                <a:solidFill>
                  <a:schemeClr val="bg1"/>
                </a:solidFill>
              </a:rPr>
              <a:t>= "Seattle</a:t>
            </a:r>
            <a:r>
              <a:rPr lang="en-US" sz="3200" dirty="0" smtClean="0">
                <a:solidFill>
                  <a:schemeClr val="bg1"/>
                </a:solidFill>
              </a:rPr>
              <a:t>";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err="1" smtClean="0">
                <a:solidFill>
                  <a:schemeClr val="bg1"/>
                </a:solidFill>
              </a:rPr>
              <a:t>console.log</a:t>
            </a:r>
            <a:r>
              <a:rPr lang="en-US" sz="3200" dirty="0" smtClean="0">
                <a:solidFill>
                  <a:schemeClr val="bg1"/>
                </a:solidFill>
              </a:rPr>
              <a:t>(city);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//</a:t>
            </a:r>
            <a:r>
              <a:rPr lang="en-US" sz="3200" dirty="0">
                <a:solidFill>
                  <a:schemeClr val="bg1"/>
                </a:solidFill>
              </a:rPr>
              <a:t>reassign a </a:t>
            </a:r>
            <a:r>
              <a:rPr lang="en-US" sz="3200" dirty="0" smtClean="0">
                <a:solidFill>
                  <a:schemeClr val="bg1"/>
                </a:solidFill>
              </a:rPr>
              <a:t>variable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city </a:t>
            </a:r>
            <a:r>
              <a:rPr lang="en-US" sz="3200" dirty="0">
                <a:solidFill>
                  <a:schemeClr val="bg1"/>
                </a:solidFill>
              </a:rPr>
              <a:t>= "Tacoma</a:t>
            </a:r>
            <a:r>
              <a:rPr lang="en-US" sz="3200" dirty="0" smtClean="0">
                <a:solidFill>
                  <a:schemeClr val="bg1"/>
                </a:solidFill>
              </a:rPr>
              <a:t>";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err="1" smtClean="0">
                <a:solidFill>
                  <a:schemeClr val="bg1"/>
                </a:solidFill>
              </a:rPr>
              <a:t>console.log</a:t>
            </a:r>
            <a:r>
              <a:rPr lang="en-US" sz="3200" dirty="0" smtClean="0">
                <a:solidFill>
                  <a:schemeClr val="bg1"/>
                </a:solidFill>
              </a:rPr>
              <a:t>(city);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//</a:t>
            </a:r>
            <a:r>
              <a:rPr lang="en-US" sz="3200" dirty="0">
                <a:solidFill>
                  <a:schemeClr val="bg1"/>
                </a:solidFill>
              </a:rPr>
              <a:t>declare and assign a variable (number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err="1" smtClean="0">
                <a:solidFill>
                  <a:schemeClr val="bg1"/>
                </a:solidFill>
              </a:rPr>
              <a:t>var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favoriteNumber</a:t>
            </a:r>
            <a:r>
              <a:rPr lang="en-US" sz="3200" dirty="0">
                <a:solidFill>
                  <a:schemeClr val="bg1"/>
                </a:solidFill>
              </a:rPr>
              <a:t> = 100;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14568" y="2280156"/>
            <a:ext cx="2165978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Comments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5350272" y="2864931"/>
            <a:ext cx="266429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flipH="1">
            <a:off x="5350272" y="2864931"/>
            <a:ext cx="2664296" cy="121978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 flipH="1">
            <a:off x="5566296" y="2864931"/>
            <a:ext cx="2448272" cy="330801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 flipH="1">
            <a:off x="6286376" y="2864931"/>
            <a:ext cx="1728192" cy="50362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3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MULTI-LINE COMMENTS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13314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0"/>
            <a:ext cx="114300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/* Anything between 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   these characters is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   a comment and will 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   not be processed. */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14338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0"/>
            <a:ext cx="114300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50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/*</a:t>
            </a: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 Anything between 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   these characters is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   a comment and will 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   not be processed. </a:t>
            </a:r>
            <a:r>
              <a:rPr lang="en-US" altLang="en-US" sz="50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*/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15362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SINGLE-LINE COMMENTS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16386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3213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// Anything after the two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// forward slashes is also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// a comment and will not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// be processed.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17410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3213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50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//</a:t>
            </a: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 Anything after the two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//</a:t>
            </a: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 forward slashes is also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//</a:t>
            </a: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 a comment and will not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//</a:t>
            </a: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 be processed.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18434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VARIABLES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19458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1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6000"/>
              <a:t>Scripts often need to store bits of information temporarily in order to achieve their tasks.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20482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6000"/>
              <a:t>These bits of information - or data - are stored in </a:t>
            </a:r>
            <a:r>
              <a:rPr lang="en-US" altLang="en-US" sz="60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variables</a:t>
            </a:r>
            <a:r>
              <a:rPr lang="en-US" altLang="en-US" sz="6000"/>
              <a:t>.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21506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eaLnBrk="1"/>
            <a:r>
              <a:rPr lang="en-US" altLang="en-US" sz="4000">
                <a:latin typeface="Helvetica" charset="0"/>
                <a:ea typeface="Helvetica" charset="0"/>
                <a:cs typeface="Helvetica" charset="0"/>
                <a:sym typeface="Helvetica" charset="0"/>
              </a:rPr>
              <a:t>CHAPTER 2</a:t>
            </a:r>
            <a:br>
              <a:rPr lang="en-US" altLang="en-US" sz="4000">
                <a:latin typeface="Helvetica" charset="0"/>
                <a:ea typeface="Helvetica" charset="0"/>
                <a:cs typeface="Helvetica" charset="0"/>
                <a:sym typeface="Helvetica" charset="0"/>
              </a:rPr>
            </a:br>
            <a:r>
              <a:rPr lang="en-US" altLang="en-US" sz="3600"/>
              <a:t/>
            </a:r>
            <a:br>
              <a:rPr lang="en-US" altLang="en-US" sz="3600"/>
            </a:br>
            <a:r>
              <a:rPr lang="en-US" altLang="en-US"/>
              <a:t>BASIC JAVASCRIPT INSTRUCTIONS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6146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1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DECLARING A VARIABLE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22530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eaLnBrk="1"/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var quantity;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pic>
        <p:nvPicPr>
          <p:cNvPr id="23554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eaLnBrk="1"/>
            <a:r>
              <a:rPr lang="en-US" altLang="en-US" sz="50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var</a:t>
            </a: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 quantity;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24578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3060700" y="5322888"/>
            <a:ext cx="3060700" cy="884237"/>
            <a:chOff x="0" y="-1"/>
            <a:chExt cx="3059808" cy="882651"/>
          </a:xfrm>
        </p:grpSpPr>
        <p:grpSp>
          <p:nvGrpSpPr>
            <p:cNvPr id="24580" name="Group 4"/>
            <p:cNvGrpSpPr>
              <a:grpSpLocks/>
            </p:cNvGrpSpPr>
            <p:nvPr/>
          </p:nvGrpSpPr>
          <p:grpSpPr bwMode="auto">
            <a:xfrm>
              <a:off x="888107" y="-1"/>
              <a:ext cx="1282701" cy="374651"/>
              <a:chOff x="-1" y="-1"/>
              <a:chExt cx="1282701" cy="374651"/>
            </a:xfrm>
          </p:grpSpPr>
          <p:sp>
            <p:nvSpPr>
              <p:cNvPr id="24582" name="Line 5"/>
              <p:cNvSpPr>
                <a:spLocks noChangeShapeType="1"/>
              </p:cNvSpPr>
              <p:nvPr/>
            </p:nvSpPr>
            <p:spPr bwMode="auto">
              <a:xfrm flipV="1">
                <a:off x="12699" y="0"/>
                <a:ext cx="1" cy="18415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24583" name="Line 6"/>
              <p:cNvSpPr>
                <a:spLocks noChangeShapeType="1"/>
              </p:cNvSpPr>
              <p:nvPr/>
            </p:nvSpPr>
            <p:spPr bwMode="auto">
              <a:xfrm flipV="1">
                <a:off x="1269999" y="-1"/>
                <a:ext cx="1" cy="184151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24584" name="Line 7"/>
              <p:cNvSpPr>
                <a:spLocks noChangeShapeType="1"/>
              </p:cNvSpPr>
              <p:nvPr/>
            </p:nvSpPr>
            <p:spPr bwMode="auto">
              <a:xfrm flipV="1">
                <a:off x="641350" y="184150"/>
                <a:ext cx="1" cy="19050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24585" name="Line 8"/>
              <p:cNvSpPr>
                <a:spLocks noChangeShapeType="1"/>
              </p:cNvSpPr>
              <p:nvPr/>
            </p:nvSpPr>
            <p:spPr bwMode="auto">
              <a:xfrm>
                <a:off x="-1" y="184149"/>
                <a:ext cx="1282701" cy="1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sp>
          <p:nvSpPr>
            <p:cNvPr id="24581" name="Rectangle 9"/>
            <p:cNvSpPr>
              <a:spLocks/>
            </p:cNvSpPr>
            <p:nvPr/>
          </p:nvSpPr>
          <p:spPr bwMode="auto">
            <a:xfrm>
              <a:off x="0" y="508000"/>
              <a:ext cx="3059808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4200"/>
                </a:spcBef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37931725" indent="-37474525">
                <a:spcBef>
                  <a:spcPts val="4200"/>
                </a:spcBef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355725" indent="-466725">
                <a:spcBef>
                  <a:spcPts val="4200"/>
                </a:spcBef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800225" indent="-466725">
                <a:spcBef>
                  <a:spcPts val="4200"/>
                </a:spcBef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244725" indent="-466725">
                <a:spcBef>
                  <a:spcPts val="4200"/>
                </a:spcBef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701925" indent="-466725" defTabSz="584200" eaLnBrk="0" fontAlgn="base" hangingPunct="0">
                <a:spcBef>
                  <a:spcPts val="4200"/>
                </a:spcBef>
                <a:spcAft>
                  <a:spcPct val="0"/>
                </a:spcAft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3159125" indent="-466725" defTabSz="584200" eaLnBrk="0" fontAlgn="base" hangingPunct="0">
                <a:spcBef>
                  <a:spcPts val="4200"/>
                </a:spcBef>
                <a:spcAft>
                  <a:spcPct val="0"/>
                </a:spcAft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616325" indent="-466725" defTabSz="584200" eaLnBrk="0" fontAlgn="base" hangingPunct="0">
                <a:spcBef>
                  <a:spcPts val="4200"/>
                </a:spcBef>
                <a:spcAft>
                  <a:spcPct val="0"/>
                </a:spcAft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4073525" indent="-466725" defTabSz="584200" eaLnBrk="0" fontAlgn="base" hangingPunct="0">
                <a:spcBef>
                  <a:spcPts val="4200"/>
                </a:spcBef>
                <a:spcAft>
                  <a:spcPct val="0"/>
                </a:spcAft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 eaLnBrk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500" b="1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KEYWORD</a:t>
              </a:r>
              <a:endParaRPr lang="en-US" alt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eaLnBrk="1"/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var </a:t>
            </a:r>
            <a:r>
              <a:rPr lang="en-US" altLang="en-US" sz="50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quantity</a:t>
            </a: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25602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5535613" y="5322888"/>
            <a:ext cx="3062287" cy="884237"/>
            <a:chOff x="-1" y="-1"/>
            <a:chExt cx="3060702" cy="882651"/>
          </a:xfrm>
        </p:grpSpPr>
        <p:grpSp>
          <p:nvGrpSpPr>
            <p:cNvPr id="25604" name="Group 4"/>
            <p:cNvGrpSpPr>
              <a:grpSpLocks/>
            </p:cNvGrpSpPr>
            <p:nvPr/>
          </p:nvGrpSpPr>
          <p:grpSpPr bwMode="auto">
            <a:xfrm>
              <a:off x="-1" y="-1"/>
              <a:ext cx="3060702" cy="374651"/>
              <a:chOff x="-1" y="-1"/>
              <a:chExt cx="3060702" cy="374651"/>
            </a:xfrm>
          </p:grpSpPr>
          <p:sp>
            <p:nvSpPr>
              <p:cNvPr id="25606" name="Line 5"/>
              <p:cNvSpPr>
                <a:spLocks noChangeShapeType="1"/>
              </p:cNvSpPr>
              <p:nvPr/>
            </p:nvSpPr>
            <p:spPr bwMode="auto">
              <a:xfrm flipV="1">
                <a:off x="12699" y="0"/>
                <a:ext cx="1" cy="18415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25607" name="Line 6"/>
              <p:cNvSpPr>
                <a:spLocks noChangeShapeType="1"/>
              </p:cNvSpPr>
              <p:nvPr/>
            </p:nvSpPr>
            <p:spPr bwMode="auto">
              <a:xfrm flipV="1">
                <a:off x="3047999" y="-1"/>
                <a:ext cx="1" cy="184151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25608" name="Line 7"/>
              <p:cNvSpPr>
                <a:spLocks noChangeShapeType="1"/>
              </p:cNvSpPr>
              <p:nvPr/>
            </p:nvSpPr>
            <p:spPr bwMode="auto">
              <a:xfrm flipV="1">
                <a:off x="1530350" y="184150"/>
                <a:ext cx="1" cy="19050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25609" name="Line 8"/>
              <p:cNvSpPr>
                <a:spLocks noChangeShapeType="1"/>
              </p:cNvSpPr>
              <p:nvPr/>
            </p:nvSpPr>
            <p:spPr bwMode="auto">
              <a:xfrm>
                <a:off x="0" y="184150"/>
                <a:ext cx="3060701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sp>
          <p:nvSpPr>
            <p:cNvPr id="25605" name="Rectangle 9"/>
            <p:cNvSpPr>
              <a:spLocks/>
            </p:cNvSpPr>
            <p:nvPr/>
          </p:nvSpPr>
          <p:spPr bwMode="auto">
            <a:xfrm>
              <a:off x="892" y="508000"/>
              <a:ext cx="3059809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4200"/>
                </a:spcBef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37931725" indent="-37474525">
                <a:spcBef>
                  <a:spcPts val="4200"/>
                </a:spcBef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355725" indent="-466725">
                <a:spcBef>
                  <a:spcPts val="4200"/>
                </a:spcBef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800225" indent="-466725">
                <a:spcBef>
                  <a:spcPts val="4200"/>
                </a:spcBef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244725" indent="-466725">
                <a:spcBef>
                  <a:spcPts val="4200"/>
                </a:spcBef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701925" indent="-466725" defTabSz="584200" eaLnBrk="0" fontAlgn="base" hangingPunct="0">
                <a:spcBef>
                  <a:spcPts val="4200"/>
                </a:spcBef>
                <a:spcAft>
                  <a:spcPct val="0"/>
                </a:spcAft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3159125" indent="-466725" defTabSz="584200" eaLnBrk="0" fontAlgn="base" hangingPunct="0">
                <a:spcBef>
                  <a:spcPts val="4200"/>
                </a:spcBef>
                <a:spcAft>
                  <a:spcPct val="0"/>
                </a:spcAft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616325" indent="-466725" defTabSz="584200" eaLnBrk="0" fontAlgn="base" hangingPunct="0">
                <a:spcBef>
                  <a:spcPts val="4200"/>
                </a:spcBef>
                <a:spcAft>
                  <a:spcPct val="0"/>
                </a:spcAft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4073525" indent="-466725" defTabSz="584200" eaLnBrk="0" fontAlgn="base" hangingPunct="0">
                <a:spcBef>
                  <a:spcPts val="4200"/>
                </a:spcBef>
                <a:spcAft>
                  <a:spcPct val="0"/>
                </a:spcAft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 eaLnBrk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500" b="1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VARIABLE NAME</a:t>
              </a:r>
              <a:endParaRPr lang="en-US" alt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ASSIGNING A VALUE </a:t>
            </a:r>
            <a:br>
              <a:rPr lang="en-US" altLang="en-US"/>
            </a:br>
            <a:r>
              <a:rPr lang="en-US" altLang="en-US"/>
              <a:t>TO A VARIABLE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26626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eaLnBrk="1"/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quantity = 3;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pic>
        <p:nvPicPr>
          <p:cNvPr id="27650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eaLnBrk="1"/>
            <a:r>
              <a:rPr lang="en-US" altLang="en-US" sz="50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quantity</a:t>
            </a: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 = 3;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28674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4011613" y="5322888"/>
            <a:ext cx="3062287" cy="884237"/>
            <a:chOff x="-1" y="-1"/>
            <a:chExt cx="3060702" cy="882651"/>
          </a:xfrm>
        </p:grpSpPr>
        <p:grpSp>
          <p:nvGrpSpPr>
            <p:cNvPr id="28676" name="Group 4"/>
            <p:cNvGrpSpPr>
              <a:grpSpLocks/>
            </p:cNvGrpSpPr>
            <p:nvPr/>
          </p:nvGrpSpPr>
          <p:grpSpPr bwMode="auto">
            <a:xfrm>
              <a:off x="-1" y="-1"/>
              <a:ext cx="3060702" cy="374651"/>
              <a:chOff x="-1" y="-1"/>
              <a:chExt cx="3060702" cy="374651"/>
            </a:xfrm>
          </p:grpSpPr>
          <p:sp>
            <p:nvSpPr>
              <p:cNvPr id="28678" name="Line 5"/>
              <p:cNvSpPr>
                <a:spLocks noChangeShapeType="1"/>
              </p:cNvSpPr>
              <p:nvPr/>
            </p:nvSpPr>
            <p:spPr bwMode="auto">
              <a:xfrm flipV="1">
                <a:off x="12699" y="0"/>
                <a:ext cx="1" cy="18415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28679" name="Line 6"/>
              <p:cNvSpPr>
                <a:spLocks noChangeShapeType="1"/>
              </p:cNvSpPr>
              <p:nvPr/>
            </p:nvSpPr>
            <p:spPr bwMode="auto">
              <a:xfrm flipV="1">
                <a:off x="3047999" y="-1"/>
                <a:ext cx="1" cy="184151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28680" name="Line 7"/>
              <p:cNvSpPr>
                <a:spLocks noChangeShapeType="1"/>
              </p:cNvSpPr>
              <p:nvPr/>
            </p:nvSpPr>
            <p:spPr bwMode="auto">
              <a:xfrm flipV="1">
                <a:off x="1530350" y="184150"/>
                <a:ext cx="1" cy="19050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28681" name="Line 8"/>
              <p:cNvSpPr>
                <a:spLocks noChangeShapeType="1"/>
              </p:cNvSpPr>
              <p:nvPr/>
            </p:nvSpPr>
            <p:spPr bwMode="auto">
              <a:xfrm>
                <a:off x="0" y="184150"/>
                <a:ext cx="3060701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sp>
          <p:nvSpPr>
            <p:cNvPr id="28677" name="Rectangle 9"/>
            <p:cNvSpPr>
              <a:spLocks/>
            </p:cNvSpPr>
            <p:nvPr/>
          </p:nvSpPr>
          <p:spPr bwMode="auto">
            <a:xfrm>
              <a:off x="892" y="508000"/>
              <a:ext cx="3059809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4200"/>
                </a:spcBef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37931725" indent="-37474525">
                <a:spcBef>
                  <a:spcPts val="4200"/>
                </a:spcBef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355725" indent="-466725">
                <a:spcBef>
                  <a:spcPts val="4200"/>
                </a:spcBef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800225" indent="-466725">
                <a:spcBef>
                  <a:spcPts val="4200"/>
                </a:spcBef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244725" indent="-466725">
                <a:spcBef>
                  <a:spcPts val="4200"/>
                </a:spcBef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701925" indent="-466725" defTabSz="584200" eaLnBrk="0" fontAlgn="base" hangingPunct="0">
                <a:spcBef>
                  <a:spcPts val="4200"/>
                </a:spcBef>
                <a:spcAft>
                  <a:spcPct val="0"/>
                </a:spcAft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3159125" indent="-466725" defTabSz="584200" eaLnBrk="0" fontAlgn="base" hangingPunct="0">
                <a:spcBef>
                  <a:spcPts val="4200"/>
                </a:spcBef>
                <a:spcAft>
                  <a:spcPct val="0"/>
                </a:spcAft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616325" indent="-466725" defTabSz="584200" eaLnBrk="0" fontAlgn="base" hangingPunct="0">
                <a:spcBef>
                  <a:spcPts val="4200"/>
                </a:spcBef>
                <a:spcAft>
                  <a:spcPct val="0"/>
                </a:spcAft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4073525" indent="-466725" defTabSz="584200" eaLnBrk="0" fontAlgn="base" hangingPunct="0">
                <a:spcBef>
                  <a:spcPts val="4200"/>
                </a:spcBef>
                <a:spcAft>
                  <a:spcPct val="0"/>
                </a:spcAft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 eaLnBrk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500" b="1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VARIABLE NAME</a:t>
              </a:r>
              <a:endParaRPr lang="en-US" alt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eaLnBrk="1"/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quantity </a:t>
            </a:r>
            <a:r>
              <a:rPr lang="en-US" altLang="en-US" sz="50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=</a:t>
            </a: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 3;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29698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5543550" y="5321300"/>
            <a:ext cx="4191000" cy="885825"/>
            <a:chOff x="-565481" y="-3175"/>
            <a:chExt cx="4190770" cy="885825"/>
          </a:xfrm>
        </p:grpSpPr>
        <p:sp>
          <p:nvSpPr>
            <p:cNvPr id="29700" name="Line 4"/>
            <p:cNvSpPr>
              <a:spLocks noChangeShapeType="1"/>
            </p:cNvSpPr>
            <p:nvPr/>
          </p:nvSpPr>
          <p:spPr bwMode="auto">
            <a:xfrm flipV="1">
              <a:off x="1529457" y="-3175"/>
              <a:ext cx="1" cy="377825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9701" name="Rectangle 5"/>
            <p:cNvSpPr>
              <a:spLocks/>
            </p:cNvSpPr>
            <p:nvPr/>
          </p:nvSpPr>
          <p:spPr bwMode="auto">
            <a:xfrm>
              <a:off x="-565481" y="508000"/>
              <a:ext cx="4190770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4200"/>
                </a:spcBef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37931725" indent="-37474525">
                <a:spcBef>
                  <a:spcPts val="4200"/>
                </a:spcBef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355725" indent="-466725">
                <a:spcBef>
                  <a:spcPts val="4200"/>
                </a:spcBef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800225" indent="-466725">
                <a:spcBef>
                  <a:spcPts val="4200"/>
                </a:spcBef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244725" indent="-466725">
                <a:spcBef>
                  <a:spcPts val="4200"/>
                </a:spcBef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701925" indent="-466725" defTabSz="584200" eaLnBrk="0" fontAlgn="base" hangingPunct="0">
                <a:spcBef>
                  <a:spcPts val="4200"/>
                </a:spcBef>
                <a:spcAft>
                  <a:spcPct val="0"/>
                </a:spcAft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3159125" indent="-466725" defTabSz="584200" eaLnBrk="0" fontAlgn="base" hangingPunct="0">
                <a:spcBef>
                  <a:spcPts val="4200"/>
                </a:spcBef>
                <a:spcAft>
                  <a:spcPct val="0"/>
                </a:spcAft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616325" indent="-466725" defTabSz="584200" eaLnBrk="0" fontAlgn="base" hangingPunct="0">
                <a:spcBef>
                  <a:spcPts val="4200"/>
                </a:spcBef>
                <a:spcAft>
                  <a:spcPct val="0"/>
                </a:spcAft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4073525" indent="-466725" defTabSz="584200" eaLnBrk="0" fontAlgn="base" hangingPunct="0">
                <a:spcBef>
                  <a:spcPts val="4200"/>
                </a:spcBef>
                <a:spcAft>
                  <a:spcPct val="0"/>
                </a:spcAft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 eaLnBrk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500" b="1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ASSIGNMENT OPERATOR</a:t>
              </a:r>
              <a:endParaRPr lang="en-US" alt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eaLnBrk="1"/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quantity = </a:t>
            </a:r>
            <a:r>
              <a:rPr lang="en-US" altLang="en-US" sz="50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3</a:t>
            </a: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30722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6870700" y="5321300"/>
            <a:ext cx="3060700" cy="885825"/>
            <a:chOff x="0" y="-3175"/>
            <a:chExt cx="3059808" cy="885825"/>
          </a:xfrm>
        </p:grpSpPr>
        <p:sp>
          <p:nvSpPr>
            <p:cNvPr id="30724" name="Line 4"/>
            <p:cNvSpPr>
              <a:spLocks noChangeShapeType="1"/>
            </p:cNvSpPr>
            <p:nvPr/>
          </p:nvSpPr>
          <p:spPr bwMode="auto">
            <a:xfrm flipV="1">
              <a:off x="1529457" y="-3175"/>
              <a:ext cx="1" cy="377825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0725" name="Rectangle 5"/>
            <p:cNvSpPr>
              <a:spLocks/>
            </p:cNvSpPr>
            <p:nvPr/>
          </p:nvSpPr>
          <p:spPr bwMode="auto">
            <a:xfrm>
              <a:off x="0" y="508000"/>
              <a:ext cx="3059808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4200"/>
                </a:spcBef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37931725" indent="-37474525">
                <a:spcBef>
                  <a:spcPts val="4200"/>
                </a:spcBef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355725" indent="-466725">
                <a:spcBef>
                  <a:spcPts val="4200"/>
                </a:spcBef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800225" indent="-466725">
                <a:spcBef>
                  <a:spcPts val="4200"/>
                </a:spcBef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244725" indent="-466725">
                <a:spcBef>
                  <a:spcPts val="4200"/>
                </a:spcBef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701925" indent="-466725" defTabSz="584200" eaLnBrk="0" fontAlgn="base" hangingPunct="0">
                <a:spcBef>
                  <a:spcPts val="4200"/>
                </a:spcBef>
                <a:spcAft>
                  <a:spcPct val="0"/>
                </a:spcAft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3159125" indent="-466725" defTabSz="584200" eaLnBrk="0" fontAlgn="base" hangingPunct="0">
                <a:spcBef>
                  <a:spcPts val="4200"/>
                </a:spcBef>
                <a:spcAft>
                  <a:spcPct val="0"/>
                </a:spcAft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616325" indent="-466725" defTabSz="584200" eaLnBrk="0" fontAlgn="base" hangingPunct="0">
                <a:spcBef>
                  <a:spcPts val="4200"/>
                </a:spcBef>
                <a:spcAft>
                  <a:spcPct val="0"/>
                </a:spcAft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4073525" indent="-466725" defTabSz="584200" eaLnBrk="0" fontAlgn="base" hangingPunct="0">
                <a:spcBef>
                  <a:spcPts val="4200"/>
                </a:spcBef>
                <a:spcAft>
                  <a:spcPct val="0"/>
                </a:spcAft>
                <a:buSzPct val="75000"/>
                <a:buChar char="•"/>
                <a:defRPr sz="40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 eaLnBrk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500" b="1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VALUE</a:t>
              </a:r>
              <a:endParaRPr lang="en-US" alt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DATA TYPES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31746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1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STATEMENTS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7170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1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6000"/>
              <a:t>JavaScript distinguishes between </a:t>
            </a:r>
            <a:r>
              <a:rPr lang="en-US" altLang="en-US" sz="60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numbers</a:t>
            </a:r>
            <a:r>
              <a:rPr lang="en-US" altLang="en-US" sz="6000"/>
              <a:t>, </a:t>
            </a:r>
            <a:r>
              <a:rPr lang="en-US" altLang="en-US" sz="60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strings</a:t>
            </a:r>
            <a:r>
              <a:rPr lang="en-US" altLang="en-US" sz="6000"/>
              <a:t>, and </a:t>
            </a:r>
            <a:r>
              <a:rPr lang="en-US" altLang="en-US" sz="6000">
                <a:latin typeface="Courier" charset="0"/>
                <a:ea typeface="Courier" charset="0"/>
                <a:cs typeface="Courier" charset="0"/>
                <a:sym typeface="Courier" charset="0"/>
              </a:rPr>
              <a:t>true</a:t>
            </a:r>
            <a:r>
              <a:rPr lang="en-US" altLang="en-US" sz="6000"/>
              <a:t> or </a:t>
            </a:r>
            <a:r>
              <a:rPr lang="en-US" altLang="en-US" sz="6000">
                <a:latin typeface="Courier" charset="0"/>
                <a:ea typeface="Courier" charset="0"/>
                <a:cs typeface="Courier" charset="0"/>
                <a:sym typeface="Courier" charset="0"/>
              </a:rPr>
              <a:t>false</a:t>
            </a:r>
            <a:r>
              <a:rPr lang="en-US" altLang="en-US" sz="6000"/>
              <a:t> values known as </a:t>
            </a:r>
            <a:r>
              <a:rPr lang="en-US" altLang="en-US" sz="60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Booleans</a:t>
            </a:r>
            <a:r>
              <a:rPr lang="en-US" altLang="en-US" sz="6000"/>
              <a:t>.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32770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314825" cy="9752013"/>
          </a:xfrm>
        </p:spPr>
        <p:txBody>
          <a:bodyPr/>
          <a:lstStyle/>
          <a:p>
            <a:pPr eaLnBrk="1"/>
            <a:r>
              <a:rPr lang="en-US" altLang="en-US" sz="40000">
                <a:solidFill>
                  <a:srgbClr val="F2717A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 advClick="0" advTm="0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0" y="3656013"/>
            <a:ext cx="4314825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37931725" indent="-374745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355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8002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244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7019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31591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6163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40735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>
                <a:latin typeface="Helvetica" charset="0"/>
                <a:ea typeface="Helvetica" charset="0"/>
                <a:cs typeface="Helvetica" charset="0"/>
                <a:sym typeface="Helvetica" charset="0"/>
              </a:rPr>
              <a:t>NUMBERS</a:t>
            </a: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4400">
                <a:solidFill>
                  <a:srgbClr val="FDB834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0.75</a:t>
            </a: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latin typeface="Helvetica" charset="0"/>
                <a:ea typeface="Helvetica" charset="0"/>
                <a:cs typeface="Helvetica" charset="0"/>
                <a:sym typeface="Helvetica" charset="0"/>
              </a:rPr>
              <a:t>NO QUOTES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pic>
        <p:nvPicPr>
          <p:cNvPr id="34818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223963"/>
            <a:ext cx="4314825" cy="2435225"/>
          </a:xfrm>
        </p:spPr>
        <p:txBody>
          <a:bodyPr/>
          <a:lstStyle/>
          <a:p>
            <a:pPr defTabSz="233363" eaLnBrk="1"/>
            <a:r>
              <a:rPr lang="en-US" altLang="en-US" sz="16000">
                <a:solidFill>
                  <a:srgbClr val="F2717A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8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" grpId="0" build="p" bldLvl="5" autoUpdateAnimBg="0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343400" y="0"/>
            <a:ext cx="4316413" cy="9752013"/>
          </a:xfrm>
        </p:spPr>
        <p:txBody>
          <a:bodyPr/>
          <a:lstStyle/>
          <a:p>
            <a:pPr eaLnBrk="1"/>
            <a:r>
              <a:rPr lang="en-US" altLang="en-US" sz="40000">
                <a:solidFill>
                  <a:srgbClr val="F2717A"/>
                </a:solidFill>
              </a:rPr>
              <a:t>2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0" y="3656013"/>
            <a:ext cx="4314825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37931725" indent="-374745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355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8002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244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7019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31591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6163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40735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NUMBERS</a:t>
            </a: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>
              <a:solidFill>
                <a:srgbClr val="646464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4400">
                <a:solidFill>
                  <a:srgbClr val="646464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0.75</a:t>
            </a: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>
              <a:solidFill>
                <a:srgbClr val="646464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NO QUOTES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sp>
        <p:nvSpPr>
          <p:cNvPr id="35843" name="Rectangle 3"/>
          <p:cNvSpPr>
            <a:spLocks/>
          </p:cNvSpPr>
          <p:nvPr/>
        </p:nvSpPr>
        <p:spPr bwMode="auto">
          <a:xfrm>
            <a:off x="0" y="1223963"/>
            <a:ext cx="4314825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37931725" indent="-37474525"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355725" indent="-466725"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800225" indent="-466725"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244725" indent="-466725"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701925" indent="-466725" defTabSz="233363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3159125" indent="-466725" defTabSz="233363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616325" indent="-466725" defTabSz="233363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4073525" indent="-466725" defTabSz="233363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16000">
                <a:solidFill>
                  <a:srgbClr val="646464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36866" name="Rectangle 2"/>
          <p:cNvSpPr>
            <a:spLocks/>
          </p:cNvSpPr>
          <p:nvPr/>
        </p:nvSpPr>
        <p:spPr bwMode="auto">
          <a:xfrm>
            <a:off x="0" y="3656013"/>
            <a:ext cx="4314825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37931725" indent="-374745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355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8002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244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7019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31591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6163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40735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NUMBERS</a:t>
            </a: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>
              <a:solidFill>
                <a:srgbClr val="646464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4400">
                <a:solidFill>
                  <a:srgbClr val="646464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0.75</a:t>
            </a: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>
              <a:solidFill>
                <a:srgbClr val="646464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NO QUOTES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sp>
        <p:nvSpPr>
          <p:cNvPr id="36867" name="Rectangle 3"/>
          <p:cNvSpPr>
            <a:spLocks/>
          </p:cNvSpPr>
          <p:nvPr/>
        </p:nvSpPr>
        <p:spPr bwMode="auto">
          <a:xfrm>
            <a:off x="0" y="1223963"/>
            <a:ext cx="4314825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37931725" indent="-37474525"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355725" indent="-466725"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800225" indent="-466725"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244725" indent="-466725"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701925" indent="-466725" defTabSz="233363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3159125" indent="-466725" defTabSz="233363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616325" indent="-466725" defTabSz="233363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4073525" indent="-466725" defTabSz="233363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16000">
                <a:solidFill>
                  <a:srgbClr val="646464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4343400" y="1223963"/>
            <a:ext cx="4316413" cy="2435225"/>
          </a:xfrm>
        </p:spPr>
        <p:txBody>
          <a:bodyPr/>
          <a:lstStyle/>
          <a:p>
            <a:pPr defTabSz="233363" eaLnBrk="1"/>
            <a:r>
              <a:rPr lang="en-US" altLang="en-US" sz="16000">
                <a:solidFill>
                  <a:srgbClr val="F2717A"/>
                </a:solidFill>
              </a:rPr>
              <a:t>2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6869" name="Rectangle 5"/>
          <p:cNvSpPr>
            <a:spLocks/>
          </p:cNvSpPr>
          <p:nvPr/>
        </p:nvSpPr>
        <p:spPr bwMode="auto">
          <a:xfrm>
            <a:off x="4343400" y="3656013"/>
            <a:ext cx="4316413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37931725" indent="-374745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355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8002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244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7019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31591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6163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40735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>
                <a:latin typeface="Helvetica" charset="0"/>
                <a:ea typeface="Helvetica" charset="0"/>
                <a:cs typeface="Helvetica" charset="0"/>
                <a:sym typeface="Helvetica" charset="0"/>
              </a:rPr>
              <a:t>STRINGS</a:t>
            </a: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4400">
                <a:solidFill>
                  <a:srgbClr val="FDB834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‘Hi Ivy!’</a:t>
            </a:r>
          </a:p>
          <a:p>
            <a:pPr eaLnBrk="1">
              <a:buSzTx/>
              <a:buFontTx/>
              <a:buNone/>
            </a:pPr>
            <a:r>
              <a:rPr lang="en-US" altLang="en-US" sz="2000">
                <a:latin typeface="Helvetica" charset="0"/>
                <a:ea typeface="Helvetica" charset="0"/>
                <a:cs typeface="Helvetica" charset="0"/>
                <a:sym typeface="Helvetica" charset="0"/>
              </a:rPr>
              <a:t>ENCLOSED IN QUOTES</a:t>
            </a:r>
            <a:br>
              <a:rPr lang="en-US" altLang="en-US" sz="2000">
                <a:latin typeface="Helvetica" charset="0"/>
                <a:ea typeface="Helvetica" charset="0"/>
                <a:cs typeface="Helvetica" charset="0"/>
                <a:sym typeface="Helvetica" charset="0"/>
              </a:rPr>
            </a:br>
            <a:r>
              <a:rPr lang="en-US" altLang="en-US" sz="2000">
                <a:latin typeface="Helvetica" charset="0"/>
                <a:ea typeface="Helvetica" charset="0"/>
                <a:cs typeface="Helvetica" charset="0"/>
                <a:sym typeface="Helvetica" charset="0"/>
              </a:rPr>
              <a:t>WHICH CAN BE SINGLE OR DOUBLE QUOTES, BUT MUST MATCH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bldLvl="5" autoUpdateAnimBg="0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8686800" y="0"/>
            <a:ext cx="4318000" cy="9752013"/>
          </a:xfrm>
        </p:spPr>
        <p:txBody>
          <a:bodyPr/>
          <a:lstStyle/>
          <a:p>
            <a:pPr eaLnBrk="1"/>
            <a:r>
              <a:rPr lang="en-US" altLang="en-US" sz="40000">
                <a:solidFill>
                  <a:srgbClr val="F2717A"/>
                </a:solidFill>
              </a:rPr>
              <a:t>3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0" y="3656013"/>
            <a:ext cx="4314825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37931725" indent="-374745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355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8002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244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7019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31591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6163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40735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NUMBERS</a:t>
            </a: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>
              <a:solidFill>
                <a:srgbClr val="646464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4400">
                <a:solidFill>
                  <a:srgbClr val="646464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0.75</a:t>
            </a: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>
              <a:solidFill>
                <a:srgbClr val="646464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NO QUOTES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sp>
        <p:nvSpPr>
          <p:cNvPr id="37891" name="Rectangle 3"/>
          <p:cNvSpPr>
            <a:spLocks/>
          </p:cNvSpPr>
          <p:nvPr/>
        </p:nvSpPr>
        <p:spPr bwMode="auto">
          <a:xfrm>
            <a:off x="0" y="1223963"/>
            <a:ext cx="4314825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37931725" indent="-37474525"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355725" indent="-466725"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800225" indent="-466725"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244725" indent="-466725"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701925" indent="-466725" defTabSz="233363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3159125" indent="-466725" defTabSz="233363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616325" indent="-466725" defTabSz="233363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4073525" indent="-466725" defTabSz="233363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16000">
                <a:solidFill>
                  <a:srgbClr val="646464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7892" name="Rectangle 4"/>
          <p:cNvSpPr>
            <a:spLocks/>
          </p:cNvSpPr>
          <p:nvPr/>
        </p:nvSpPr>
        <p:spPr bwMode="auto">
          <a:xfrm>
            <a:off x="4343400" y="1223963"/>
            <a:ext cx="4316413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37931725" indent="-37474525"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355725" indent="-466725"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800225" indent="-466725"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244725" indent="-466725"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701925" indent="-466725" defTabSz="233363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3159125" indent="-466725" defTabSz="233363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616325" indent="-466725" defTabSz="233363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4073525" indent="-466725" defTabSz="233363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16000">
                <a:solidFill>
                  <a:srgbClr val="646464"/>
                </a:solidFill>
              </a:rPr>
              <a:t>2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7893" name="Rectangle 5"/>
          <p:cNvSpPr>
            <a:spLocks/>
          </p:cNvSpPr>
          <p:nvPr/>
        </p:nvSpPr>
        <p:spPr bwMode="auto">
          <a:xfrm>
            <a:off x="4343400" y="3656013"/>
            <a:ext cx="4316413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37931725" indent="-374745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355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8002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244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7019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31591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6163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40735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STRINGS</a:t>
            </a: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>
              <a:solidFill>
                <a:srgbClr val="646464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4400">
                <a:solidFill>
                  <a:srgbClr val="646464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‘Hi Ivy!’</a:t>
            </a:r>
          </a:p>
          <a:p>
            <a:pPr eaLnBrk="1">
              <a:buSzTx/>
              <a:buFontTx/>
              <a:buNone/>
            </a:pPr>
            <a:r>
              <a:rPr lang="en-US" altLang="en-US" sz="20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ENCLOSED IN QUOTES</a:t>
            </a:r>
            <a:br>
              <a:rPr lang="en-US" altLang="en-US" sz="20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</a:br>
            <a:r>
              <a:rPr lang="en-US" altLang="en-US" sz="20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WHICH CAN BE SINGLE OR DOUBLE QUOTES, BUT MUST MATCH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38914" name="Rectangle 2"/>
          <p:cNvSpPr>
            <a:spLocks/>
          </p:cNvSpPr>
          <p:nvPr/>
        </p:nvSpPr>
        <p:spPr bwMode="auto">
          <a:xfrm>
            <a:off x="8686800" y="1223963"/>
            <a:ext cx="4318000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37931725" indent="-37474525"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355725" indent="-466725"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800225" indent="-466725"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244725" indent="-466725"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701925" indent="-466725" defTabSz="233363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3159125" indent="-466725" defTabSz="233363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616325" indent="-466725" defTabSz="233363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4073525" indent="-466725" defTabSz="233363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16000">
                <a:solidFill>
                  <a:srgbClr val="F2717A"/>
                </a:solidFill>
              </a:rPr>
              <a:t>3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8915" name="Rectangle 3"/>
          <p:cNvSpPr>
            <a:spLocks/>
          </p:cNvSpPr>
          <p:nvPr/>
        </p:nvSpPr>
        <p:spPr bwMode="auto">
          <a:xfrm>
            <a:off x="8688388" y="3656013"/>
            <a:ext cx="4316412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37931725" indent="-374745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355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8002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244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7019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31591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6163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40735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>
                <a:latin typeface="Helvetica" charset="0"/>
                <a:ea typeface="Helvetica" charset="0"/>
                <a:cs typeface="Helvetica" charset="0"/>
                <a:sym typeface="Helvetica" charset="0"/>
              </a:rPr>
              <a:t>BOOLEAN</a:t>
            </a: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4400">
                <a:solidFill>
                  <a:srgbClr val="FDB834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true</a:t>
            </a:r>
          </a:p>
          <a:p>
            <a:pPr eaLnBrk="1">
              <a:buSzTx/>
              <a:buFontTx/>
              <a:buNone/>
            </a:pPr>
            <a:r>
              <a:rPr lang="en-US" altLang="en-US" sz="2000">
                <a:latin typeface="Helvetica" charset="0"/>
                <a:ea typeface="Helvetica" charset="0"/>
                <a:cs typeface="Helvetica" charset="0"/>
                <a:sym typeface="Helvetica" charset="0"/>
              </a:rPr>
              <a:t>EITHER TRUE OR FALSE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0" y="3656013"/>
            <a:ext cx="4314825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37931725" indent="-374745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355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8002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244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7019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31591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6163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40735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NUMBERS</a:t>
            </a: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>
              <a:solidFill>
                <a:srgbClr val="646464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4400">
                <a:solidFill>
                  <a:srgbClr val="646464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0.75</a:t>
            </a: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>
              <a:solidFill>
                <a:srgbClr val="646464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NO QUOTES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sp>
        <p:nvSpPr>
          <p:cNvPr id="38917" name="Rectangle 5"/>
          <p:cNvSpPr>
            <a:spLocks/>
          </p:cNvSpPr>
          <p:nvPr/>
        </p:nvSpPr>
        <p:spPr bwMode="auto">
          <a:xfrm>
            <a:off x="0" y="1223963"/>
            <a:ext cx="4314825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37931725" indent="-37474525"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355725" indent="-466725"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800225" indent="-466725"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244725" indent="-466725"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701925" indent="-466725" defTabSz="233363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3159125" indent="-466725" defTabSz="233363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616325" indent="-466725" defTabSz="233363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4073525" indent="-466725" defTabSz="233363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16000">
                <a:solidFill>
                  <a:srgbClr val="646464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4343400" y="1223963"/>
            <a:ext cx="4316413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37931725" indent="-37474525"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355725" indent="-466725"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800225" indent="-466725"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244725" indent="-466725" defTabSz="233363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701925" indent="-466725" defTabSz="233363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3159125" indent="-466725" defTabSz="233363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616325" indent="-466725" defTabSz="233363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4073525" indent="-466725" defTabSz="233363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16000">
                <a:solidFill>
                  <a:srgbClr val="646464"/>
                </a:solidFill>
              </a:rPr>
              <a:t>2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8919" name="Rectangle 7"/>
          <p:cNvSpPr>
            <a:spLocks/>
          </p:cNvSpPr>
          <p:nvPr/>
        </p:nvSpPr>
        <p:spPr bwMode="auto">
          <a:xfrm>
            <a:off x="4343400" y="3656013"/>
            <a:ext cx="4316413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37931725" indent="-374745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355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8002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244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7019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31591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6163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40735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STRINGS</a:t>
            </a: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>
              <a:solidFill>
                <a:srgbClr val="646464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4400">
                <a:solidFill>
                  <a:srgbClr val="646464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‘Hi Ivy!’</a:t>
            </a:r>
          </a:p>
          <a:p>
            <a:pPr eaLnBrk="1">
              <a:buSzTx/>
              <a:buFontTx/>
              <a:buNone/>
            </a:pPr>
            <a:r>
              <a:rPr lang="en-US" altLang="en-US" sz="20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ENCLOSED IN QUOTES</a:t>
            </a:r>
            <a:br>
              <a:rPr lang="en-US" altLang="en-US" sz="20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</a:br>
            <a:r>
              <a:rPr lang="en-US" altLang="en-US" sz="20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WHICH CAN BE SINGLE OR DOUBLE QUOTES, BUT MUST MATCH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bldLvl="5" autoUpdateAnimBg="0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ARRAYS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39938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1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6000"/>
              <a:t>An </a:t>
            </a:r>
            <a:r>
              <a:rPr lang="en-US" altLang="en-US" sz="60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array</a:t>
            </a:r>
            <a:r>
              <a:rPr lang="en-US" altLang="en-US" sz="6000"/>
              <a:t> is a special type of variable. It doesn’t just store one value; it stores a list of values.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40962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635000" tIns="635000" rIns="635000" bIns="635000"/>
          <a:lstStyle/>
          <a:p>
            <a:pPr eaLnBrk="1"/>
            <a:r>
              <a:rPr lang="en-US" altLang="en-US" sz="4000">
                <a:latin typeface="Courier" charset="0"/>
                <a:ea typeface="Courier" charset="0"/>
                <a:cs typeface="Courier" charset="0"/>
                <a:sym typeface="Courier" charset="0"/>
              </a:rPr>
              <a:t>colors = [                       ];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pic>
        <p:nvPicPr>
          <p:cNvPr id="41986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6000"/>
              <a:t>Each individual step in a script is known as a </a:t>
            </a:r>
            <a:r>
              <a:rPr lang="en-US" altLang="en-US" sz="60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statement</a:t>
            </a:r>
            <a:r>
              <a:rPr lang="en-US" altLang="en-US" sz="6000"/>
              <a:t>.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8194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635000" tIns="635000" rIns="635000" bIns="635000"/>
          <a:lstStyle/>
          <a:p>
            <a:pPr eaLnBrk="1"/>
            <a:r>
              <a:rPr lang="en-US" altLang="en-US" sz="4000">
                <a:latin typeface="Courier" charset="0"/>
                <a:ea typeface="Courier" charset="0"/>
                <a:cs typeface="Courier" charset="0"/>
                <a:sym typeface="Courier" charset="0"/>
              </a:rPr>
              <a:t>colors = [‘pink’                 ];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pic>
        <p:nvPicPr>
          <p:cNvPr id="43010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635000" tIns="635000" rIns="635000" bIns="635000"/>
          <a:lstStyle/>
          <a:p>
            <a:pPr eaLnBrk="1"/>
            <a:r>
              <a:rPr lang="en-US" altLang="en-US" sz="4000">
                <a:latin typeface="Courier" charset="0"/>
                <a:ea typeface="Courier" charset="0"/>
                <a:cs typeface="Courier" charset="0"/>
                <a:sym typeface="Courier" charset="0"/>
              </a:rPr>
              <a:t>colors = [‘pink’,’yellow’        ];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pic>
        <p:nvPicPr>
          <p:cNvPr id="44034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635000" tIns="635000" rIns="635000" bIns="635000"/>
          <a:lstStyle/>
          <a:p>
            <a:pPr eaLnBrk="1"/>
            <a:r>
              <a:rPr lang="en-US" altLang="en-US" sz="4000">
                <a:latin typeface="Courier" charset="0"/>
                <a:ea typeface="Courier" charset="0"/>
                <a:cs typeface="Courier" charset="0"/>
                <a:sym typeface="Courier" charset="0"/>
              </a:rPr>
              <a:t>colors = [‘pink’,‘yellow’,‘green’];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pic>
        <p:nvPicPr>
          <p:cNvPr id="45058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6082" name="Rectangle 2"/>
          <p:cNvSpPr>
            <a:spLocks/>
          </p:cNvSpPr>
          <p:nvPr/>
        </p:nvSpPr>
        <p:spPr bwMode="auto">
          <a:xfrm>
            <a:off x="0" y="4875213"/>
            <a:ext cx="13004800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37931725" indent="-374745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355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8002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244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7019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31591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6163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40735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8000">
                <a:latin typeface="Courier" charset="0"/>
                <a:ea typeface="Courier" charset="0"/>
                <a:cs typeface="Courier" charset="0"/>
                <a:sym typeface="Courier" charset="0"/>
              </a:rPr>
              <a:t>colors[ ];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sp>
        <p:nvSpPr>
          <p:cNvPr id="46083" name="Rectangle 3"/>
          <p:cNvSpPr>
            <a:spLocks/>
          </p:cNvSpPr>
          <p:nvPr/>
        </p:nvSpPr>
        <p:spPr bwMode="auto">
          <a:xfrm>
            <a:off x="0" y="-2538413"/>
            <a:ext cx="13004800" cy="975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 anchor="ctr"/>
          <a:lstStyle>
            <a:lvl1pPr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37931725" indent="-374745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355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8002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244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7019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31591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6163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40735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>
                <a:latin typeface="Courier" charset="0"/>
                <a:ea typeface="Courier" charset="0"/>
                <a:cs typeface="Courier" charset="0"/>
                <a:sym typeface="Courier" charset="0"/>
              </a:rPr>
              <a:t>colors = [‘pink’,‘yellow’,‘green’];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7106" name="Rectangle 2"/>
          <p:cNvSpPr>
            <a:spLocks/>
          </p:cNvSpPr>
          <p:nvPr/>
        </p:nvSpPr>
        <p:spPr bwMode="auto">
          <a:xfrm>
            <a:off x="0" y="4875213"/>
            <a:ext cx="13004800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37931725" indent="-374745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355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8002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244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7019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31591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6163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40735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8000">
                <a:latin typeface="Courier" charset="0"/>
                <a:ea typeface="Courier" charset="0"/>
                <a:cs typeface="Courier" charset="0"/>
                <a:sym typeface="Courier" charset="0"/>
              </a:rPr>
              <a:t>colors[</a:t>
            </a:r>
            <a:r>
              <a:rPr lang="en-US" altLang="en-US" sz="80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0</a:t>
            </a:r>
            <a:r>
              <a:rPr lang="en-US" altLang="en-US" sz="8000">
                <a:latin typeface="Courier" charset="0"/>
                <a:ea typeface="Courier" charset="0"/>
                <a:cs typeface="Courier" charset="0"/>
                <a:sym typeface="Courier" charset="0"/>
              </a:rPr>
              <a:t>];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sp>
        <p:nvSpPr>
          <p:cNvPr id="47107" name="Rectangle 3"/>
          <p:cNvSpPr>
            <a:spLocks/>
          </p:cNvSpPr>
          <p:nvPr/>
        </p:nvSpPr>
        <p:spPr bwMode="auto">
          <a:xfrm>
            <a:off x="0" y="-2538413"/>
            <a:ext cx="13004800" cy="975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 anchor="ctr"/>
          <a:lstStyle>
            <a:lvl1pPr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37931725" indent="-374745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355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8002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244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7019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31591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6163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40735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>
                <a:latin typeface="Courier" charset="0"/>
                <a:ea typeface="Courier" charset="0"/>
                <a:cs typeface="Courier" charset="0"/>
                <a:sym typeface="Courier" charset="0"/>
              </a:rPr>
              <a:t>colors = [</a:t>
            </a:r>
            <a:r>
              <a:rPr lang="en-US" altLang="en-US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‘pink’</a:t>
            </a:r>
            <a:r>
              <a:rPr lang="en-US" altLang="en-US">
                <a:latin typeface="Courier" charset="0"/>
                <a:ea typeface="Courier" charset="0"/>
                <a:cs typeface="Courier" charset="0"/>
                <a:sym typeface="Courier" charset="0"/>
              </a:rPr>
              <a:t>,‘yellow’,‘green’];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/>
          </p:cNvSpPr>
          <p:nvPr/>
        </p:nvSpPr>
        <p:spPr bwMode="auto">
          <a:xfrm>
            <a:off x="0" y="4875213"/>
            <a:ext cx="13004800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37931725" indent="-374745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355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8002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244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7019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31591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6163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40735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8000">
                <a:latin typeface="Courier" charset="0"/>
                <a:ea typeface="Courier" charset="0"/>
                <a:cs typeface="Courier" charset="0"/>
                <a:sym typeface="Courier" charset="0"/>
              </a:rPr>
              <a:t>colors[</a:t>
            </a:r>
            <a:r>
              <a:rPr lang="en-US" altLang="en-US" sz="8000">
                <a:solidFill>
                  <a:srgbClr val="FDB834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</a:t>
            </a:r>
            <a:r>
              <a:rPr lang="en-US" altLang="en-US" sz="8000">
                <a:latin typeface="Courier" charset="0"/>
                <a:ea typeface="Courier" charset="0"/>
                <a:cs typeface="Courier" charset="0"/>
                <a:sym typeface="Courier" charset="0"/>
              </a:rPr>
              <a:t>];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sp>
        <p:nvSpPr>
          <p:cNvPr id="48131" name="Rectangle 3"/>
          <p:cNvSpPr>
            <a:spLocks/>
          </p:cNvSpPr>
          <p:nvPr/>
        </p:nvSpPr>
        <p:spPr bwMode="auto">
          <a:xfrm>
            <a:off x="0" y="-2538413"/>
            <a:ext cx="13004800" cy="975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 anchor="ctr"/>
          <a:lstStyle>
            <a:lvl1pPr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37931725" indent="-374745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355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8002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244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7019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31591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6163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40735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>
                <a:latin typeface="Courier" charset="0"/>
                <a:ea typeface="Courier" charset="0"/>
                <a:cs typeface="Courier" charset="0"/>
                <a:sym typeface="Courier" charset="0"/>
              </a:rPr>
              <a:t>colors = [‘pink’,</a:t>
            </a:r>
            <a:r>
              <a:rPr lang="en-US" altLang="en-US">
                <a:solidFill>
                  <a:srgbClr val="FDB834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‘yellow’</a:t>
            </a:r>
            <a:r>
              <a:rPr lang="en-US" altLang="en-US">
                <a:latin typeface="Courier" charset="0"/>
                <a:ea typeface="Courier" charset="0"/>
                <a:cs typeface="Courier" charset="0"/>
                <a:sym typeface="Courier" charset="0"/>
              </a:rPr>
              <a:t>,‘green’];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9154" name="Rectangle 2"/>
          <p:cNvSpPr>
            <a:spLocks/>
          </p:cNvSpPr>
          <p:nvPr/>
        </p:nvSpPr>
        <p:spPr bwMode="auto">
          <a:xfrm>
            <a:off x="0" y="4875213"/>
            <a:ext cx="13004800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37931725" indent="-374745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355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8002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244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7019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31591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6163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40735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8000">
                <a:latin typeface="Courier" charset="0"/>
                <a:ea typeface="Courier" charset="0"/>
                <a:cs typeface="Courier" charset="0"/>
                <a:sym typeface="Courier" charset="0"/>
              </a:rPr>
              <a:t>colors[</a:t>
            </a:r>
            <a:r>
              <a:rPr lang="en-US" altLang="en-US" sz="80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2</a:t>
            </a:r>
            <a:r>
              <a:rPr lang="en-US" altLang="en-US" sz="8000">
                <a:latin typeface="Courier" charset="0"/>
                <a:ea typeface="Courier" charset="0"/>
                <a:cs typeface="Courier" charset="0"/>
                <a:sym typeface="Courier" charset="0"/>
              </a:rPr>
              <a:t>];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0" y="-2538413"/>
            <a:ext cx="13004800" cy="975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 anchor="ctr"/>
          <a:lstStyle>
            <a:lvl1pPr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37931725" indent="-374745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355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8002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244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7019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31591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6163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40735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>
                <a:latin typeface="Courier" charset="0"/>
                <a:ea typeface="Courier" charset="0"/>
                <a:cs typeface="Courier" charset="0"/>
                <a:sym typeface="Courier" charset="0"/>
              </a:rPr>
              <a:t>colors = [‘pink’,‘yellow’,</a:t>
            </a:r>
            <a:r>
              <a:rPr lang="en-US" altLang="en-US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‘green’</a:t>
            </a:r>
            <a:r>
              <a:rPr lang="en-US" altLang="en-US">
                <a:latin typeface="Courier" charset="0"/>
                <a:ea typeface="Courier" charset="0"/>
                <a:cs typeface="Courier" charset="0"/>
                <a:sym typeface="Courier" charset="0"/>
              </a:rPr>
              <a:t>];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ARITHMETIC OPERATORS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50178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1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6000"/>
              <a:t>JavaScript uses mathematics to get some tasks done.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51202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0"/>
            <a:ext cx="114300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var width = 3;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/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endParaRPr lang="en-US" altLang="en-US" sz="5000"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pic>
        <p:nvPicPr>
          <p:cNvPr id="52226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6000"/>
              <a:t>Each statement should end with a semi-colon.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9218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0"/>
            <a:ext cx="114300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var width = 3;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var height = 2;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endParaRPr lang="en-US" altLang="en-US" sz="5000"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pic>
        <p:nvPicPr>
          <p:cNvPr id="53250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0"/>
            <a:ext cx="114300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var width = 3;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var height = 2;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/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area = width * height;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54274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0"/>
            <a:ext cx="114300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var </a:t>
            </a:r>
            <a:r>
              <a:rPr lang="en-US" altLang="en-US" sz="50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width</a:t>
            </a: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 = 3;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var height = 2;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/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area = </a:t>
            </a:r>
            <a:r>
              <a:rPr lang="en-US" altLang="en-US" sz="50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width</a:t>
            </a: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 * height;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55298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0"/>
            <a:ext cx="114300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var width = 3;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var </a:t>
            </a:r>
            <a:r>
              <a:rPr lang="en-US" altLang="en-US" sz="50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height</a:t>
            </a: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 = 2;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/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area = width * </a:t>
            </a:r>
            <a:r>
              <a:rPr lang="en-US" altLang="en-US" sz="50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height</a:t>
            </a: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56322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0"/>
            <a:ext cx="114300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var width = 3;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var height = 2;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/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area</a:t>
            </a: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 = width </a:t>
            </a:r>
            <a:r>
              <a:rPr lang="en-US" altLang="en-US" sz="50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*</a:t>
            </a: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 height;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57346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701800"/>
            <a:ext cx="8890000" cy="6350000"/>
          </a:xfrm>
          <a:solidFill>
            <a:srgbClr val="FFFFFF"/>
          </a:solidFill>
        </p:spPr>
        <p:txBody>
          <a:bodyPr lIns="635000" tIns="635000" rIns="635000" bIns="635000"/>
          <a:lstStyle/>
          <a:p>
            <a:pPr eaLnBrk="1"/>
            <a:r>
              <a:rPr lang="en-US" altLang="en-US">
                <a:solidFill>
                  <a:srgbClr val="32302E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6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CONCATENATING STRINGS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59394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1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6000"/>
              <a:t>There is just one string operator: the </a:t>
            </a:r>
            <a:r>
              <a:rPr lang="en-US" altLang="en-US" sz="60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+</a:t>
            </a:r>
            <a:r>
              <a:rPr lang="en-US" altLang="en-US" sz="6000"/>
              <a:t> symbol.</a:t>
            </a:r>
            <a:br>
              <a:rPr lang="en-US" altLang="en-US" sz="6000"/>
            </a:br>
            <a:r>
              <a:rPr lang="en-US" altLang="en-US" sz="6000"/>
              <a:t/>
            </a:r>
            <a:br>
              <a:rPr lang="en-US" altLang="en-US" sz="6000"/>
            </a:br>
            <a:r>
              <a:rPr lang="en-US" altLang="en-US" sz="6000"/>
              <a:t>It is used to join strings on either side of it.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60418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3213" cy="9752013"/>
          </a:xfrm>
        </p:spPr>
        <p:txBody>
          <a:bodyPr lIns="635000" tIns="635000" rIns="635000" bIns="635000"/>
          <a:lstStyle/>
          <a:p>
            <a:pPr algn="l" eaLnBrk="1"/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var greeting = ‘Howdy ‘;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/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/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endParaRPr lang="en-US" altLang="en-US" sz="5000"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pic>
        <p:nvPicPr>
          <p:cNvPr id="61442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3213" cy="9752013"/>
          </a:xfrm>
        </p:spPr>
        <p:txBody>
          <a:bodyPr lIns="635000" tIns="635000" rIns="635000" bIns="635000"/>
          <a:lstStyle/>
          <a:p>
            <a:pPr algn="l" eaLnBrk="1"/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var greeting = ‘Howdy ‘;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var name = ‘Molly’;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/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endParaRPr lang="en-US" altLang="en-US" sz="5000"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pic>
        <p:nvPicPr>
          <p:cNvPr id="62466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eaLnBrk="1"/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document.write(‘Welcome!’)</a:t>
            </a:r>
            <a:r>
              <a:rPr lang="en-US" altLang="en-US" sz="50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10242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10243" name="Line 3"/>
          <p:cNvSpPr>
            <a:spLocks noChangeShapeType="1"/>
          </p:cNvSpPr>
          <p:nvPr/>
        </p:nvSpPr>
        <p:spPr bwMode="auto">
          <a:xfrm flipV="1">
            <a:off x="11434763" y="5321300"/>
            <a:ext cx="0" cy="376238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9648825" y="5832475"/>
            <a:ext cx="357346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37931725" indent="-374745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355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8002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244725" indent="-466725">
              <a:spcBef>
                <a:spcPts val="4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7019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31591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6163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4073525" indent="-466725" defTabSz="58420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4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25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SEMI-COLON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3213" cy="9752013"/>
          </a:xfrm>
        </p:spPr>
        <p:txBody>
          <a:bodyPr lIns="635000" tIns="635000" rIns="635000" bIns="635000"/>
          <a:lstStyle/>
          <a:p>
            <a:pPr algn="l" eaLnBrk="1"/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var greeting = ‘Howdy ‘;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var name = ‘Molly’;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/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var message = greeting + name;</a:t>
            </a:r>
          </a:p>
        </p:txBody>
      </p:sp>
      <p:pic>
        <p:nvPicPr>
          <p:cNvPr id="63490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3213" cy="9752013"/>
          </a:xfrm>
        </p:spPr>
        <p:txBody>
          <a:bodyPr lIns="635000" tIns="635000" rIns="635000" bIns="635000"/>
          <a:lstStyle/>
          <a:p>
            <a:pPr algn="l" eaLnBrk="1"/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var </a:t>
            </a:r>
            <a:r>
              <a:rPr lang="en-US" altLang="en-US" sz="50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greeting</a:t>
            </a: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 = ‘Howdy ‘;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var name = ‘Molly’;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/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var message = </a:t>
            </a:r>
            <a:r>
              <a:rPr lang="en-US" altLang="en-US" sz="50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greeting</a:t>
            </a: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 + name;</a:t>
            </a:r>
          </a:p>
        </p:txBody>
      </p:sp>
      <p:pic>
        <p:nvPicPr>
          <p:cNvPr id="64514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3213" cy="9752013"/>
          </a:xfrm>
        </p:spPr>
        <p:txBody>
          <a:bodyPr lIns="635000" tIns="635000" rIns="635000" bIns="635000"/>
          <a:lstStyle/>
          <a:p>
            <a:pPr algn="l" eaLnBrk="1"/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var greeting = ‘Howdy ‘;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var </a:t>
            </a:r>
            <a:r>
              <a:rPr lang="en-US" altLang="en-US" sz="50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name</a:t>
            </a: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 = ‘Molly’;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/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var message = greeting + </a:t>
            </a:r>
            <a:r>
              <a:rPr lang="en-US" altLang="en-US" sz="50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name</a:t>
            </a: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;</a:t>
            </a:r>
          </a:p>
        </p:txBody>
      </p:sp>
      <p:pic>
        <p:nvPicPr>
          <p:cNvPr id="65538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3213" cy="9752013"/>
          </a:xfrm>
        </p:spPr>
        <p:txBody>
          <a:bodyPr lIns="635000" tIns="635000" rIns="635000" bIns="635000"/>
          <a:lstStyle/>
          <a:p>
            <a:pPr algn="l" eaLnBrk="1"/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var greeting = ‘Howdy ‘;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var name = ‘Molly’;</a:t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/>
            </a:r>
            <a:b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var </a:t>
            </a:r>
            <a:r>
              <a:rPr lang="en-US" altLang="en-US" sz="50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message</a:t>
            </a: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 = greeting </a:t>
            </a:r>
            <a:r>
              <a:rPr lang="en-US" altLang="en-US" sz="50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+</a:t>
            </a: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 name;</a:t>
            </a:r>
          </a:p>
        </p:txBody>
      </p:sp>
      <p:pic>
        <p:nvPicPr>
          <p:cNvPr id="66562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5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701800"/>
            <a:ext cx="8890000" cy="6350000"/>
          </a:xfrm>
          <a:solidFill>
            <a:srgbClr val="FFFFFF"/>
          </a:solidFill>
        </p:spPr>
        <p:txBody>
          <a:bodyPr lIns="635000" tIns="635000" rIns="635000" bIns="635000"/>
          <a:lstStyle/>
          <a:p>
            <a:pPr eaLnBrk="1"/>
            <a:r>
              <a:rPr lang="en-US" altLang="en-US">
                <a:solidFill>
                  <a:srgbClr val="32302E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Howdy Molly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9" name="Picture 1" descr="diamond-hol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996950"/>
            <a:ext cx="7759700" cy="775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3848" y="2572544"/>
            <a:ext cx="7920880" cy="64940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//declare a </a:t>
            </a:r>
            <a:r>
              <a:rPr lang="en-US" sz="3200" dirty="0" smtClean="0">
                <a:solidFill>
                  <a:schemeClr val="bg1"/>
                </a:solidFill>
              </a:rPr>
              <a:t>variable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err="1" smtClean="0">
                <a:solidFill>
                  <a:schemeClr val="bg1"/>
                </a:solidFill>
              </a:rPr>
              <a:t>var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city</a:t>
            </a:r>
            <a:r>
              <a:rPr lang="en-US" sz="3200" dirty="0" smtClean="0">
                <a:solidFill>
                  <a:schemeClr val="bg1"/>
                </a:solidFill>
              </a:rPr>
              <a:t>;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//</a:t>
            </a:r>
            <a:r>
              <a:rPr lang="en-US" sz="3200" dirty="0">
                <a:solidFill>
                  <a:schemeClr val="bg1"/>
                </a:solidFill>
              </a:rPr>
              <a:t>assign a variable a value (string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city </a:t>
            </a:r>
            <a:r>
              <a:rPr lang="en-US" sz="3200" dirty="0">
                <a:solidFill>
                  <a:schemeClr val="bg1"/>
                </a:solidFill>
              </a:rPr>
              <a:t>= "Seattle</a:t>
            </a:r>
            <a:r>
              <a:rPr lang="en-US" sz="3200" dirty="0" smtClean="0">
                <a:solidFill>
                  <a:schemeClr val="bg1"/>
                </a:solidFill>
              </a:rPr>
              <a:t>";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err="1" smtClean="0">
                <a:solidFill>
                  <a:schemeClr val="bg1"/>
                </a:solidFill>
              </a:rPr>
              <a:t>console.log</a:t>
            </a:r>
            <a:r>
              <a:rPr lang="en-US" sz="3200" dirty="0" smtClean="0">
                <a:solidFill>
                  <a:schemeClr val="bg1"/>
                </a:solidFill>
              </a:rPr>
              <a:t>(city);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//</a:t>
            </a:r>
            <a:r>
              <a:rPr lang="en-US" sz="3200" dirty="0">
                <a:solidFill>
                  <a:schemeClr val="bg1"/>
                </a:solidFill>
              </a:rPr>
              <a:t>reassign a </a:t>
            </a:r>
            <a:r>
              <a:rPr lang="en-US" sz="3200" dirty="0" smtClean="0">
                <a:solidFill>
                  <a:schemeClr val="bg1"/>
                </a:solidFill>
              </a:rPr>
              <a:t>variable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city </a:t>
            </a:r>
            <a:r>
              <a:rPr lang="en-US" sz="3200" dirty="0">
                <a:solidFill>
                  <a:schemeClr val="bg1"/>
                </a:solidFill>
              </a:rPr>
              <a:t>= "Tacoma</a:t>
            </a:r>
            <a:r>
              <a:rPr lang="en-US" sz="3200" dirty="0" smtClean="0">
                <a:solidFill>
                  <a:schemeClr val="bg1"/>
                </a:solidFill>
              </a:rPr>
              <a:t>";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err="1" smtClean="0">
                <a:solidFill>
                  <a:schemeClr val="bg1"/>
                </a:solidFill>
              </a:rPr>
              <a:t>console.log</a:t>
            </a:r>
            <a:r>
              <a:rPr lang="en-US" sz="3200" dirty="0" smtClean="0">
                <a:solidFill>
                  <a:schemeClr val="bg1"/>
                </a:solidFill>
              </a:rPr>
              <a:t>(city);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//</a:t>
            </a:r>
            <a:r>
              <a:rPr lang="en-US" sz="3200" dirty="0">
                <a:solidFill>
                  <a:schemeClr val="bg1"/>
                </a:solidFill>
              </a:rPr>
              <a:t>declare and assign a variable (number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err="1" smtClean="0">
                <a:solidFill>
                  <a:schemeClr val="bg1"/>
                </a:solidFill>
              </a:rPr>
              <a:t>var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favoriteNumber</a:t>
            </a:r>
            <a:r>
              <a:rPr lang="en-US" sz="3200" dirty="0">
                <a:solidFill>
                  <a:schemeClr val="bg1"/>
                </a:solidFill>
              </a:rPr>
              <a:t> = 100;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14568" y="2280156"/>
            <a:ext cx="2233304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Statements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334048" y="2864931"/>
            <a:ext cx="4680520" cy="49970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 flipH="1">
            <a:off x="4558184" y="2864931"/>
            <a:ext cx="3456384" cy="20261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H="1">
            <a:off x="4846216" y="2864931"/>
            <a:ext cx="3168352" cy="25159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H="1">
            <a:off x="4702200" y="2864931"/>
            <a:ext cx="3312368" cy="38840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53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COMMENTS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11266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1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6000"/>
              <a:t>You should use </a:t>
            </a:r>
            <a:r>
              <a:rPr lang="en-US" altLang="en-US" sz="60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comments</a:t>
            </a:r>
            <a:r>
              <a:rPr lang="en-US" altLang="en-US" sz="6000"/>
              <a:t> to explain what your code does.</a:t>
            </a:r>
            <a:br>
              <a:rPr lang="en-US" altLang="en-US" sz="6000"/>
            </a:br>
            <a:r>
              <a:rPr lang="en-US" altLang="en-US" sz="6000"/>
              <a:t/>
            </a:r>
            <a:br>
              <a:rPr lang="en-US" altLang="en-US" sz="6000"/>
            </a:br>
            <a:r>
              <a:rPr lang="en-US" altLang="en-US" sz="6000"/>
              <a:t>They help you remember it and others understand it.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12290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">
      <a:dk1>
        <a:srgbClr val="DCDEE0"/>
      </a:dk1>
      <a:lt1>
        <a:srgbClr val="32302E"/>
      </a:lt1>
      <a:dk2>
        <a:srgbClr val="000000"/>
      </a:dk2>
      <a:lt2>
        <a:srgbClr val="53585F"/>
      </a:lt2>
      <a:accent1>
        <a:srgbClr val="0065C1"/>
      </a:accent1>
      <a:accent2>
        <a:srgbClr val="00A6AC"/>
      </a:accent2>
      <a:accent3>
        <a:srgbClr val="AAAAAA"/>
      </a:accent3>
      <a:accent4>
        <a:srgbClr val="292726"/>
      </a:accent4>
      <a:accent5>
        <a:srgbClr val="AAB8DD"/>
      </a:accent5>
      <a:accent6>
        <a:srgbClr val="00969B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>
            <a:ln>
              <a:noFill/>
            </a:ln>
            <a:solidFill>
              <a:srgbClr val="32302E"/>
            </a:solidFill>
            <a:effectLst/>
            <a:latin typeface="Courier" charset="0"/>
            <a:ea typeface="Courier" charset="0"/>
            <a:cs typeface="Courier" charset="0"/>
            <a:sym typeface="Couri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>
            <a:ln>
              <a:noFill/>
            </a:ln>
            <a:solidFill>
              <a:srgbClr val="32302E"/>
            </a:solidFill>
            <a:effectLst/>
            <a:latin typeface="Courier" charset="0"/>
            <a:ea typeface="Courier" charset="0"/>
            <a:cs typeface="Courier" charset="0"/>
            <a:sym typeface="Courier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Black - Title: Salmon">
  <a:themeElements>
    <a:clrScheme name="">
      <a:dk1>
        <a:srgbClr val="DCDEE0"/>
      </a:dk1>
      <a:lt1>
        <a:srgbClr val="32302E"/>
      </a:lt1>
      <a:dk2>
        <a:srgbClr val="000000"/>
      </a:dk2>
      <a:lt2>
        <a:srgbClr val="53585F"/>
      </a:lt2>
      <a:accent1>
        <a:srgbClr val="0065C1"/>
      </a:accent1>
      <a:accent2>
        <a:srgbClr val="00A6AC"/>
      </a:accent2>
      <a:accent3>
        <a:srgbClr val="AAAAAA"/>
      </a:accent3>
      <a:accent4>
        <a:srgbClr val="292726"/>
      </a:accent4>
      <a:accent5>
        <a:srgbClr val="AAB8DD"/>
      </a:accent5>
      <a:accent6>
        <a:srgbClr val="00969B"/>
      </a:accent6>
      <a:hlink>
        <a:srgbClr val="0000FF"/>
      </a:hlink>
      <a:folHlink>
        <a:srgbClr val="FF00FF"/>
      </a:folHlink>
    </a:clrScheme>
    <a:fontScheme name="Black - Title: Salmon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>
            <a:ln>
              <a:noFill/>
            </a:ln>
            <a:solidFill>
              <a:srgbClr val="32302E"/>
            </a:solidFill>
            <a:effectLst/>
            <a:latin typeface="Courier" charset="0"/>
            <a:ea typeface="Courier" charset="0"/>
            <a:cs typeface="Courier" charset="0"/>
            <a:sym typeface="Couri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>
            <a:ln>
              <a:noFill/>
            </a:ln>
            <a:solidFill>
              <a:srgbClr val="32302E"/>
            </a:solidFill>
            <a:effectLst/>
            <a:latin typeface="Courier" charset="0"/>
            <a:ea typeface="Courier" charset="0"/>
            <a:cs typeface="Courier" charset="0"/>
            <a:sym typeface="Courier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Black - Title: Green">
  <a:themeElements>
    <a:clrScheme name="">
      <a:dk1>
        <a:srgbClr val="DCDEE0"/>
      </a:dk1>
      <a:lt1>
        <a:srgbClr val="32302E"/>
      </a:lt1>
      <a:dk2>
        <a:srgbClr val="000000"/>
      </a:dk2>
      <a:lt2>
        <a:srgbClr val="53585F"/>
      </a:lt2>
      <a:accent1>
        <a:srgbClr val="0065C1"/>
      </a:accent1>
      <a:accent2>
        <a:srgbClr val="00A6AC"/>
      </a:accent2>
      <a:accent3>
        <a:srgbClr val="AAAAAA"/>
      </a:accent3>
      <a:accent4>
        <a:srgbClr val="292726"/>
      </a:accent4>
      <a:accent5>
        <a:srgbClr val="AAB8DD"/>
      </a:accent5>
      <a:accent6>
        <a:srgbClr val="00969B"/>
      </a:accent6>
      <a:hlink>
        <a:srgbClr val="0000FF"/>
      </a:hlink>
      <a:folHlink>
        <a:srgbClr val="FF00FF"/>
      </a:folHlink>
    </a:clrScheme>
    <a:fontScheme name="Black - Title: Green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>
            <a:ln>
              <a:noFill/>
            </a:ln>
            <a:solidFill>
              <a:srgbClr val="32302E"/>
            </a:solidFill>
            <a:effectLst/>
            <a:latin typeface="Courier" charset="0"/>
            <a:ea typeface="Courier" charset="0"/>
            <a:cs typeface="Courier" charset="0"/>
            <a:sym typeface="Couri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>
            <a:ln>
              <a:noFill/>
            </a:ln>
            <a:solidFill>
              <a:srgbClr val="32302E"/>
            </a:solidFill>
            <a:effectLst/>
            <a:latin typeface="Courier" charset="0"/>
            <a:ea typeface="Courier" charset="0"/>
            <a:cs typeface="Courier" charset="0"/>
            <a:sym typeface="Courier" charset="0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FFFFFF"/>
      </a:accent3>
      <a:accent4>
        <a:srgbClr val="000000"/>
      </a:accent4>
      <a:accent5>
        <a:srgbClr val="AAB8DD"/>
      </a:accent5>
      <a:accent6>
        <a:srgbClr val="00969B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410</Words>
  <Application>Microsoft Macintosh PowerPoint</Application>
  <PresentationFormat>Custom</PresentationFormat>
  <Paragraphs>124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Avenir Roman</vt:lpstr>
      <vt:lpstr>Courier</vt:lpstr>
      <vt:lpstr>Helvetica</vt:lpstr>
      <vt:lpstr>Helvetica Light</vt:lpstr>
      <vt:lpstr>Black</vt:lpstr>
      <vt:lpstr>Black - Title: Salmon</vt:lpstr>
      <vt:lpstr>Black - Title: Green</vt:lpstr>
      <vt:lpstr>PowerPoint Presentation</vt:lpstr>
      <vt:lpstr>CHAPTER 2  BASIC JAVASCRIPT INSTRUCTIONS</vt:lpstr>
      <vt:lpstr>STATEMENTS</vt:lpstr>
      <vt:lpstr>Each individual step in a script is known as a statement.</vt:lpstr>
      <vt:lpstr>Each statement should end with a semi-colon.</vt:lpstr>
      <vt:lpstr>document.write(‘Welcome!’);</vt:lpstr>
      <vt:lpstr>Example</vt:lpstr>
      <vt:lpstr>COMMENTS</vt:lpstr>
      <vt:lpstr>You should use comments to explain what your code does.  They help you remember it and others understand it.</vt:lpstr>
      <vt:lpstr>Example</vt:lpstr>
      <vt:lpstr>MULTI-LINE COMMENTS</vt:lpstr>
      <vt:lpstr>/* Anything between     these characters is    a comment and will     not be processed. */</vt:lpstr>
      <vt:lpstr>/* Anything between     these characters is    a comment and will     not be processed. */</vt:lpstr>
      <vt:lpstr>SINGLE-LINE COMMENTS</vt:lpstr>
      <vt:lpstr>// Anything after the two // forward slashes is also // a comment and will not // be processed.</vt:lpstr>
      <vt:lpstr>// Anything after the two // forward slashes is also // a comment and will not // be processed.</vt:lpstr>
      <vt:lpstr>VARIABLES</vt:lpstr>
      <vt:lpstr>Scripts often need to store bits of information temporarily in order to achieve their tasks.</vt:lpstr>
      <vt:lpstr>These bits of information - or data - are stored in variables.</vt:lpstr>
      <vt:lpstr>DECLARING A VARIABLE</vt:lpstr>
      <vt:lpstr>var quantity;</vt:lpstr>
      <vt:lpstr>var quantity;</vt:lpstr>
      <vt:lpstr>var quantity;</vt:lpstr>
      <vt:lpstr>ASSIGNING A VALUE  TO A VARIABLE</vt:lpstr>
      <vt:lpstr>quantity = 3;</vt:lpstr>
      <vt:lpstr>quantity = 3;</vt:lpstr>
      <vt:lpstr>quantity = 3;</vt:lpstr>
      <vt:lpstr>quantity = 3;</vt:lpstr>
      <vt:lpstr>DATA TYPES</vt:lpstr>
      <vt:lpstr>JavaScript distinguishes between numbers, strings, and true or false values known as Booleans.</vt:lpstr>
      <vt:lpstr>1</vt:lpstr>
      <vt:lpstr>1</vt:lpstr>
      <vt:lpstr>2</vt:lpstr>
      <vt:lpstr>2</vt:lpstr>
      <vt:lpstr>3</vt:lpstr>
      <vt:lpstr>PowerPoint Presentation</vt:lpstr>
      <vt:lpstr>ARRAYS</vt:lpstr>
      <vt:lpstr>An array is a special type of variable. It doesn’t just store one value; it stores a list of values.</vt:lpstr>
      <vt:lpstr>colors = [                       ];</vt:lpstr>
      <vt:lpstr>colors = [‘pink’                 ];</vt:lpstr>
      <vt:lpstr>colors = [‘pink’,’yellow’        ];</vt:lpstr>
      <vt:lpstr>colors = [‘pink’,‘yellow’,‘green’];</vt:lpstr>
      <vt:lpstr>PowerPoint Presentation</vt:lpstr>
      <vt:lpstr>PowerPoint Presentation</vt:lpstr>
      <vt:lpstr>PowerPoint Presentation</vt:lpstr>
      <vt:lpstr>PowerPoint Presentation</vt:lpstr>
      <vt:lpstr>ARITHMETIC OPERATORS</vt:lpstr>
      <vt:lpstr>JavaScript uses mathematics to get some tasks done.</vt:lpstr>
      <vt:lpstr>var width = 3;  </vt:lpstr>
      <vt:lpstr>var width = 3; var height = 2; </vt:lpstr>
      <vt:lpstr>var width = 3; var height = 2;  area = width * height;</vt:lpstr>
      <vt:lpstr>var width = 3; var height = 2;  area = width * height;</vt:lpstr>
      <vt:lpstr>var width = 3; var height = 2;  area = width * height;</vt:lpstr>
      <vt:lpstr>var width = 3; var height = 2;  area = width * height;</vt:lpstr>
      <vt:lpstr>6</vt:lpstr>
      <vt:lpstr>CONCATENATING STRINGS</vt:lpstr>
      <vt:lpstr>There is just one string operator: the + symbol.  It is used to join strings on either side of it.</vt:lpstr>
      <vt:lpstr>var greeting = ‘Howdy ‘;   </vt:lpstr>
      <vt:lpstr>var greeting = ‘Howdy ‘; var name = ‘Molly’;  </vt:lpstr>
      <vt:lpstr>var greeting = ‘Howdy ‘; var name = ‘Molly’;  var message = greeting + name;</vt:lpstr>
      <vt:lpstr>var greeting = ‘Howdy ‘; var name = ‘Molly’;  var message = greeting + name;</vt:lpstr>
      <vt:lpstr>var greeting = ‘Howdy ‘; var name = ‘Molly’;  var message = greeting + name;</vt:lpstr>
      <vt:lpstr>var greeting = ‘Howdy ‘; var name = ‘Molly’;  var message = greeting + name;</vt:lpstr>
      <vt:lpstr>Howdy Molly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Josh Archer</cp:lastModifiedBy>
  <cp:revision>3</cp:revision>
  <dcterms:modified xsi:type="dcterms:W3CDTF">2017-04-07T20:50:31Z</dcterms:modified>
</cp:coreProperties>
</file>