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103"/>
  </p:notesMasterIdLst>
  <p:sldIdLst>
    <p:sldId id="256" r:id="rId4"/>
    <p:sldId id="257" r:id="rId5"/>
    <p:sldId id="258" r:id="rId6"/>
    <p:sldId id="352" r:id="rId7"/>
    <p:sldId id="350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53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54" r:id="rId97"/>
    <p:sldId id="347" r:id="rId98"/>
    <p:sldId id="348" r:id="rId99"/>
    <p:sldId id="355" r:id="rId100"/>
    <p:sldId id="356" r:id="rId101"/>
    <p:sldId id="272" r:id="rId102"/>
  </p:sldIdLst>
  <p:sldSz cx="13004800" cy="9753600"/>
  <p:notesSz cx="6858000" cy="91440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1pPr>
    <a:lvl2pPr marL="457200" indent="-114300" algn="ctr" defTabSz="584200" rtl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2pPr>
    <a:lvl3pPr marL="914400" indent="-228600" algn="ctr" defTabSz="584200" rtl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3pPr>
    <a:lvl4pPr marL="1371600" indent="-342900" algn="ctr" defTabSz="584200" rtl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4pPr>
    <a:lvl5pPr marL="1828800" indent="-457200" algn="ctr" defTabSz="584200" rtl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5pPr>
    <a:lvl6pPr marL="2286000" algn="l" defTabSz="914400" rtl="0" eaLnBrk="1" latinLnBrk="0" hangingPunct="1"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6pPr>
    <a:lvl7pPr marL="2743200" algn="l" defTabSz="914400" rtl="0" eaLnBrk="1" latinLnBrk="0" hangingPunct="1"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7pPr>
    <a:lvl8pPr marL="3200400" algn="l" defTabSz="914400" rtl="0" eaLnBrk="1" latinLnBrk="0" hangingPunct="1"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8pPr>
    <a:lvl9pPr marL="3657600" algn="l" defTabSz="914400" rtl="0" eaLnBrk="1" latinLnBrk="0" hangingPunct="1"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6"/>
    <p:restoredTop sz="92749"/>
  </p:normalViewPr>
  <p:slideViewPr>
    <p:cSldViewPr>
      <p:cViewPr varScale="1">
        <p:scale>
          <a:sx n="82" d="100"/>
          <a:sy n="82" d="100"/>
        </p:scale>
        <p:origin x="1376" y="16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98.xml"/><Relationship Id="rId102" Type="http://schemas.openxmlformats.org/officeDocument/2006/relationships/slide" Target="slides/slide99.xml"/><Relationship Id="rId103" Type="http://schemas.openxmlformats.org/officeDocument/2006/relationships/notesMaster" Target="notesMasters/notesMaster1.xml"/><Relationship Id="rId104" Type="http://schemas.openxmlformats.org/officeDocument/2006/relationships/presProps" Target="presProps.xml"/><Relationship Id="rId105" Type="http://schemas.openxmlformats.org/officeDocument/2006/relationships/viewProps" Target="viewProps.xml"/><Relationship Id="rId106" Type="http://schemas.openxmlformats.org/officeDocument/2006/relationships/theme" Target="theme/theme1.xml"/><Relationship Id="rId10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slide" Target="slides/slide9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100" Type="http://schemas.openxmlformats.org/officeDocument/2006/relationships/slide" Target="slides/slide97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2CC0F-BFA9-054D-9E39-AB657EED76AF}" type="doc">
      <dgm:prSet loTypeId="urn:microsoft.com/office/officeart/2009/3/layout/CircleRelationship" loCatId="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B0F397-068C-3842-B4AE-7FA3CD465355}">
      <dgm:prSet phldrT="[Text]" custT="1"/>
      <dgm:spPr/>
      <dgm:t>
        <a:bodyPr/>
        <a:lstStyle/>
        <a:p>
          <a:r>
            <a:rPr lang="en-US" sz="4000" dirty="0" smtClean="0"/>
            <a:t>Web Development</a:t>
          </a:r>
          <a:endParaRPr lang="en-US" sz="4000" dirty="0"/>
        </a:p>
      </dgm:t>
    </dgm:pt>
    <dgm:pt modelId="{414A10A1-103D-0441-830A-0318940CEF4F}" type="parTrans" cxnId="{EB6E2F6B-A014-CF41-A066-51BC82CC6978}">
      <dgm:prSet/>
      <dgm:spPr/>
      <dgm:t>
        <a:bodyPr/>
        <a:lstStyle/>
        <a:p>
          <a:endParaRPr lang="en-US"/>
        </a:p>
      </dgm:t>
    </dgm:pt>
    <dgm:pt modelId="{F9946C22-5E16-7E44-956F-C14D5686BC3C}" type="sibTrans" cxnId="{EB6E2F6B-A014-CF41-A066-51BC82CC6978}">
      <dgm:prSet/>
      <dgm:spPr/>
      <dgm:t>
        <a:bodyPr/>
        <a:lstStyle/>
        <a:p>
          <a:endParaRPr lang="en-US"/>
        </a:p>
      </dgm:t>
    </dgm:pt>
    <dgm:pt modelId="{C8C02A2E-5E60-AA41-AB2C-EAD08D95AF8C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BB9B1ED2-7CEB-9348-813C-5A128877E406}" type="parTrans" cxnId="{A2D36C24-D647-EB4D-906E-311BD8B3B00C}">
      <dgm:prSet/>
      <dgm:spPr/>
      <dgm:t>
        <a:bodyPr/>
        <a:lstStyle/>
        <a:p>
          <a:endParaRPr lang="en-US"/>
        </a:p>
      </dgm:t>
    </dgm:pt>
    <dgm:pt modelId="{F78BD7D6-0413-904B-8F38-24FC1CA93F16}" type="sibTrans" cxnId="{A2D36C24-D647-EB4D-906E-311BD8B3B00C}">
      <dgm:prSet/>
      <dgm:spPr/>
      <dgm:t>
        <a:bodyPr/>
        <a:lstStyle/>
        <a:p>
          <a:endParaRPr lang="en-US"/>
        </a:p>
      </dgm:t>
    </dgm:pt>
    <dgm:pt modelId="{5A321250-A0CF-6948-BEB7-E987FF794EA5}">
      <dgm:prSet phldrT="[Text]"/>
      <dgm:spPr/>
      <dgm:t>
        <a:bodyPr/>
        <a:lstStyle/>
        <a:p>
          <a:r>
            <a:rPr lang="en-US" dirty="0" smtClean="0"/>
            <a:t>Server-side Scripting (PHP, Ruby, Python, C#, JavaScript!)</a:t>
          </a:r>
          <a:endParaRPr lang="en-US" dirty="0"/>
        </a:p>
      </dgm:t>
    </dgm:pt>
    <dgm:pt modelId="{8B78B4E4-E1C2-1742-973B-045BBC89ECCC}" type="parTrans" cxnId="{46B3643E-74C2-8746-9A5D-BA070BCDADF3}">
      <dgm:prSet/>
      <dgm:spPr/>
      <dgm:t>
        <a:bodyPr/>
        <a:lstStyle/>
        <a:p>
          <a:endParaRPr lang="en-US"/>
        </a:p>
      </dgm:t>
    </dgm:pt>
    <dgm:pt modelId="{7CFFED6B-A9FA-A74E-A6FF-0260684766E7}" type="sibTrans" cxnId="{46B3643E-74C2-8746-9A5D-BA070BCDADF3}">
      <dgm:prSet/>
      <dgm:spPr/>
      <dgm:t>
        <a:bodyPr/>
        <a:lstStyle/>
        <a:p>
          <a:endParaRPr lang="en-US"/>
        </a:p>
      </dgm:t>
    </dgm:pt>
    <dgm:pt modelId="{E5DEBB4A-31F8-1D46-A7E9-AB93055F9885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42E1187B-D31A-BB4A-A2BA-AFB7EA38C9EA}" type="parTrans" cxnId="{221D2C12-AE54-2946-8BC8-B30D8852BC30}">
      <dgm:prSet/>
      <dgm:spPr/>
      <dgm:t>
        <a:bodyPr/>
        <a:lstStyle/>
        <a:p>
          <a:endParaRPr lang="en-US"/>
        </a:p>
      </dgm:t>
    </dgm:pt>
    <dgm:pt modelId="{570C8095-461D-3845-8FAF-3DDCCAF15A64}" type="sibTrans" cxnId="{221D2C12-AE54-2946-8BC8-B30D8852BC30}">
      <dgm:prSet/>
      <dgm:spPr/>
      <dgm:t>
        <a:bodyPr/>
        <a:lstStyle/>
        <a:p>
          <a:endParaRPr lang="en-US"/>
        </a:p>
      </dgm:t>
    </dgm:pt>
    <dgm:pt modelId="{E4AA0119-26DB-EC42-BBEA-024D575463A8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A25E9E9D-B8FD-5644-B589-39B9FE4BC1A4}" type="parTrans" cxnId="{F8A01135-23E0-1943-B8AB-2C143ACBF933}">
      <dgm:prSet/>
      <dgm:spPr/>
      <dgm:t>
        <a:bodyPr/>
        <a:lstStyle/>
        <a:p>
          <a:endParaRPr lang="en-US"/>
        </a:p>
      </dgm:t>
    </dgm:pt>
    <dgm:pt modelId="{F8A2A842-1973-0D44-BC88-130967DF2568}" type="sibTrans" cxnId="{F8A01135-23E0-1943-B8AB-2C143ACBF933}">
      <dgm:prSet/>
      <dgm:spPr/>
      <dgm:t>
        <a:bodyPr/>
        <a:lstStyle/>
        <a:p>
          <a:endParaRPr lang="en-US"/>
        </a:p>
      </dgm:t>
    </dgm:pt>
    <dgm:pt modelId="{436B0B7B-8732-6A49-8922-DFE167DE2B49}" type="pres">
      <dgm:prSet presAssocID="{2872CC0F-BFA9-054D-9E39-AB657EED76AF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A5F867C-B066-7748-95D5-CE4A74B29EB8}" type="pres">
      <dgm:prSet presAssocID="{6EB0F397-068C-3842-B4AE-7FA3CD465355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D3C5E02-13A8-484E-A04A-27FBEB9EA8F3}" type="pres">
      <dgm:prSet presAssocID="{6EB0F397-068C-3842-B4AE-7FA3CD465355}" presName="Accent1" presStyleLbl="node1" presStyleIdx="0" presStyleCnt="17"/>
      <dgm:spPr/>
    </dgm:pt>
    <dgm:pt modelId="{DDCCDDC9-8DB0-C64F-BB50-A5DBFEEB87C5}" type="pres">
      <dgm:prSet presAssocID="{6EB0F397-068C-3842-B4AE-7FA3CD465355}" presName="Accent2" presStyleLbl="node1" presStyleIdx="1" presStyleCnt="17"/>
      <dgm:spPr/>
    </dgm:pt>
    <dgm:pt modelId="{81DF7CD7-BB07-7342-8E1E-E8B422FBCCE1}" type="pres">
      <dgm:prSet presAssocID="{6EB0F397-068C-3842-B4AE-7FA3CD465355}" presName="Accent3" presStyleLbl="node1" presStyleIdx="2" presStyleCnt="17"/>
      <dgm:spPr/>
    </dgm:pt>
    <dgm:pt modelId="{64FD119F-4247-4E48-97AD-39DB98280374}" type="pres">
      <dgm:prSet presAssocID="{6EB0F397-068C-3842-B4AE-7FA3CD465355}" presName="Accent4" presStyleLbl="node1" presStyleIdx="3" presStyleCnt="17"/>
      <dgm:spPr/>
    </dgm:pt>
    <dgm:pt modelId="{2F91EF06-3C1B-5242-B777-635DF7B50BFA}" type="pres">
      <dgm:prSet presAssocID="{6EB0F397-068C-3842-B4AE-7FA3CD465355}" presName="Accent5" presStyleLbl="node1" presStyleIdx="4" presStyleCnt="17"/>
      <dgm:spPr/>
    </dgm:pt>
    <dgm:pt modelId="{CB04C05F-0259-984A-B7DB-37B32C8039B1}" type="pres">
      <dgm:prSet presAssocID="{6EB0F397-068C-3842-B4AE-7FA3CD465355}" presName="Accent6" presStyleLbl="node1" presStyleIdx="5" presStyleCnt="17"/>
      <dgm:spPr/>
    </dgm:pt>
    <dgm:pt modelId="{3154A569-5728-EC47-9867-824DD6B0327D}" type="pres">
      <dgm:prSet presAssocID="{E5DEBB4A-31F8-1D46-A7E9-AB93055F9885}" presName="Child1" presStyleLbl="node1" presStyleIdx="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A230D2-9FE9-E34C-8B9D-6456A70A2388}" type="pres">
      <dgm:prSet presAssocID="{E5DEBB4A-31F8-1D46-A7E9-AB93055F9885}" presName="Accent7" presStyleCnt="0"/>
      <dgm:spPr/>
    </dgm:pt>
    <dgm:pt modelId="{432CC095-FC60-9041-9348-67EC7A35EEA3}" type="pres">
      <dgm:prSet presAssocID="{E5DEBB4A-31F8-1D46-A7E9-AB93055F9885}" presName="AccentHold1" presStyleLbl="node1" presStyleIdx="7" presStyleCnt="17"/>
      <dgm:spPr/>
    </dgm:pt>
    <dgm:pt modelId="{038AE6BD-A99A-1B46-84BA-C9514C981AB2}" type="pres">
      <dgm:prSet presAssocID="{E5DEBB4A-31F8-1D46-A7E9-AB93055F9885}" presName="Accent8" presStyleCnt="0"/>
      <dgm:spPr/>
    </dgm:pt>
    <dgm:pt modelId="{D26CC79C-DFCD-8142-ABF9-8F277A7A0914}" type="pres">
      <dgm:prSet presAssocID="{E5DEBB4A-31F8-1D46-A7E9-AB93055F9885}" presName="AccentHold2" presStyleLbl="node1" presStyleIdx="8" presStyleCnt="17"/>
      <dgm:spPr/>
    </dgm:pt>
    <dgm:pt modelId="{E56313BB-EBA8-5A49-BD34-7A5D03EEDE08}" type="pres">
      <dgm:prSet presAssocID="{C8C02A2E-5E60-AA41-AB2C-EAD08D95AF8C}" presName="Child2" presStyleLbl="node1" presStyleIdx="9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94E9E7C-0767-F944-A1E3-8E6F13E61441}" type="pres">
      <dgm:prSet presAssocID="{C8C02A2E-5E60-AA41-AB2C-EAD08D95AF8C}" presName="Accent9" presStyleCnt="0"/>
      <dgm:spPr/>
    </dgm:pt>
    <dgm:pt modelId="{157B9CCA-E0F5-E94C-84AA-505C21AEA842}" type="pres">
      <dgm:prSet presAssocID="{C8C02A2E-5E60-AA41-AB2C-EAD08D95AF8C}" presName="AccentHold1" presStyleLbl="node1" presStyleIdx="10" presStyleCnt="17"/>
      <dgm:spPr/>
    </dgm:pt>
    <dgm:pt modelId="{A5FC54C2-2A70-9343-972F-B869F62DA3D1}" type="pres">
      <dgm:prSet presAssocID="{C8C02A2E-5E60-AA41-AB2C-EAD08D95AF8C}" presName="Accent10" presStyleCnt="0"/>
      <dgm:spPr/>
    </dgm:pt>
    <dgm:pt modelId="{FF18B614-227E-004F-9677-922FC51D1A40}" type="pres">
      <dgm:prSet presAssocID="{C8C02A2E-5E60-AA41-AB2C-EAD08D95AF8C}" presName="AccentHold2" presStyleLbl="node1" presStyleIdx="11" presStyleCnt="17"/>
      <dgm:spPr/>
    </dgm:pt>
    <dgm:pt modelId="{8597DD8B-7605-8E4F-BA03-4EDE252035C1}" type="pres">
      <dgm:prSet presAssocID="{C8C02A2E-5E60-AA41-AB2C-EAD08D95AF8C}" presName="Accent11" presStyleCnt="0"/>
      <dgm:spPr/>
    </dgm:pt>
    <dgm:pt modelId="{2DBCA1FD-8618-2F43-918A-A520967872DF}" type="pres">
      <dgm:prSet presAssocID="{C8C02A2E-5E60-AA41-AB2C-EAD08D95AF8C}" presName="AccentHold3" presStyleLbl="node1" presStyleIdx="12" presStyleCnt="17"/>
      <dgm:spPr/>
    </dgm:pt>
    <dgm:pt modelId="{ADB13B93-DA6B-B84C-9DFD-0F1506AEEFF6}" type="pres">
      <dgm:prSet presAssocID="{E4AA0119-26DB-EC42-BBEA-024D575463A8}" presName="Child3" presStyleLbl="node1" presStyleIdx="13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A06D031-85E6-D44C-9532-54A907116164}" type="pres">
      <dgm:prSet presAssocID="{E4AA0119-26DB-EC42-BBEA-024D575463A8}" presName="Accent12" presStyleCnt="0"/>
      <dgm:spPr/>
    </dgm:pt>
    <dgm:pt modelId="{0931902C-6535-0B45-A411-0B398D9244C5}" type="pres">
      <dgm:prSet presAssocID="{E4AA0119-26DB-EC42-BBEA-024D575463A8}" presName="AccentHold1" presStyleLbl="node1" presStyleIdx="14" presStyleCnt="17"/>
      <dgm:spPr/>
    </dgm:pt>
    <dgm:pt modelId="{D4DDFAFD-1C80-1140-B477-1F9D2D36A328}" type="pres">
      <dgm:prSet presAssocID="{5A321250-A0CF-6948-BEB7-E987FF794EA5}" presName="Child4" presStyleLbl="node1" presStyleIdx="1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0CA8B32-4BB9-BA48-84A7-086F558DE0CF}" type="pres">
      <dgm:prSet presAssocID="{5A321250-A0CF-6948-BEB7-E987FF794EA5}" presName="Accent13" presStyleCnt="0"/>
      <dgm:spPr/>
    </dgm:pt>
    <dgm:pt modelId="{1D475DC3-8FDE-BF41-913B-882295AE7FC5}" type="pres">
      <dgm:prSet presAssocID="{5A321250-A0CF-6948-BEB7-E987FF794EA5}" presName="AccentHold1" presStyleLbl="node1" presStyleIdx="16" presStyleCnt="17"/>
      <dgm:spPr/>
    </dgm:pt>
  </dgm:ptLst>
  <dgm:cxnLst>
    <dgm:cxn modelId="{9AAE2E18-77CD-2C4C-A8FF-FFF6EEF18341}" type="presOf" srcId="{E4AA0119-26DB-EC42-BBEA-024D575463A8}" destId="{ADB13B93-DA6B-B84C-9DFD-0F1506AEEFF6}" srcOrd="0" destOrd="0" presId="urn:microsoft.com/office/officeart/2009/3/layout/CircleRelationship"/>
    <dgm:cxn modelId="{F8A01135-23E0-1943-B8AB-2C143ACBF933}" srcId="{6EB0F397-068C-3842-B4AE-7FA3CD465355}" destId="{E4AA0119-26DB-EC42-BBEA-024D575463A8}" srcOrd="2" destOrd="0" parTransId="{A25E9E9D-B8FD-5644-B589-39B9FE4BC1A4}" sibTransId="{F8A2A842-1973-0D44-BC88-130967DF2568}"/>
    <dgm:cxn modelId="{221D2C12-AE54-2946-8BC8-B30D8852BC30}" srcId="{6EB0F397-068C-3842-B4AE-7FA3CD465355}" destId="{E5DEBB4A-31F8-1D46-A7E9-AB93055F9885}" srcOrd="0" destOrd="0" parTransId="{42E1187B-D31A-BB4A-A2BA-AFB7EA38C9EA}" sibTransId="{570C8095-461D-3845-8FAF-3DDCCAF15A64}"/>
    <dgm:cxn modelId="{A2D36C24-D647-EB4D-906E-311BD8B3B00C}" srcId="{6EB0F397-068C-3842-B4AE-7FA3CD465355}" destId="{C8C02A2E-5E60-AA41-AB2C-EAD08D95AF8C}" srcOrd="1" destOrd="0" parTransId="{BB9B1ED2-7CEB-9348-813C-5A128877E406}" sibTransId="{F78BD7D6-0413-904B-8F38-24FC1CA93F16}"/>
    <dgm:cxn modelId="{05E11C10-2753-5B47-8389-F056C663D06D}" type="presOf" srcId="{5A321250-A0CF-6948-BEB7-E987FF794EA5}" destId="{D4DDFAFD-1C80-1140-B477-1F9D2D36A328}" srcOrd="0" destOrd="0" presId="urn:microsoft.com/office/officeart/2009/3/layout/CircleRelationship"/>
    <dgm:cxn modelId="{BA4F1A2C-B07D-1B4F-9395-651B33DA5542}" type="presOf" srcId="{C8C02A2E-5E60-AA41-AB2C-EAD08D95AF8C}" destId="{E56313BB-EBA8-5A49-BD34-7A5D03EEDE08}" srcOrd="0" destOrd="0" presId="urn:microsoft.com/office/officeart/2009/3/layout/CircleRelationship"/>
    <dgm:cxn modelId="{0B10362A-1165-F843-BD4A-B94B5C8D6C16}" type="presOf" srcId="{6EB0F397-068C-3842-B4AE-7FA3CD465355}" destId="{3A5F867C-B066-7748-95D5-CE4A74B29EB8}" srcOrd="0" destOrd="0" presId="urn:microsoft.com/office/officeart/2009/3/layout/CircleRelationship"/>
    <dgm:cxn modelId="{5490F5FA-A913-6C41-B8D4-F5644CC14643}" type="presOf" srcId="{2872CC0F-BFA9-054D-9E39-AB657EED76AF}" destId="{436B0B7B-8732-6A49-8922-DFE167DE2B49}" srcOrd="0" destOrd="0" presId="urn:microsoft.com/office/officeart/2009/3/layout/CircleRelationship"/>
    <dgm:cxn modelId="{EB6E2F6B-A014-CF41-A066-51BC82CC6978}" srcId="{2872CC0F-BFA9-054D-9E39-AB657EED76AF}" destId="{6EB0F397-068C-3842-B4AE-7FA3CD465355}" srcOrd="0" destOrd="0" parTransId="{414A10A1-103D-0441-830A-0318940CEF4F}" sibTransId="{F9946C22-5E16-7E44-956F-C14D5686BC3C}"/>
    <dgm:cxn modelId="{46B3643E-74C2-8746-9A5D-BA070BCDADF3}" srcId="{6EB0F397-068C-3842-B4AE-7FA3CD465355}" destId="{5A321250-A0CF-6948-BEB7-E987FF794EA5}" srcOrd="3" destOrd="0" parTransId="{8B78B4E4-E1C2-1742-973B-045BBC89ECCC}" sibTransId="{7CFFED6B-A9FA-A74E-A6FF-0260684766E7}"/>
    <dgm:cxn modelId="{3EC7C7EB-87DB-2C40-B025-E229D4AA941B}" type="presOf" srcId="{E5DEBB4A-31F8-1D46-A7E9-AB93055F9885}" destId="{3154A569-5728-EC47-9867-824DD6B0327D}" srcOrd="0" destOrd="0" presId="urn:microsoft.com/office/officeart/2009/3/layout/CircleRelationship"/>
    <dgm:cxn modelId="{98FB4618-CB6B-814A-B762-6A5D003C8B4C}" type="presParOf" srcId="{436B0B7B-8732-6A49-8922-DFE167DE2B49}" destId="{3A5F867C-B066-7748-95D5-CE4A74B29EB8}" srcOrd="0" destOrd="0" presId="urn:microsoft.com/office/officeart/2009/3/layout/CircleRelationship"/>
    <dgm:cxn modelId="{DEDE7DE2-784C-704D-A3A8-C3E27025D679}" type="presParOf" srcId="{436B0B7B-8732-6A49-8922-DFE167DE2B49}" destId="{FD3C5E02-13A8-484E-A04A-27FBEB9EA8F3}" srcOrd="1" destOrd="0" presId="urn:microsoft.com/office/officeart/2009/3/layout/CircleRelationship"/>
    <dgm:cxn modelId="{0E0B29F8-6FB3-7D4B-84D3-5DBD11F9D482}" type="presParOf" srcId="{436B0B7B-8732-6A49-8922-DFE167DE2B49}" destId="{DDCCDDC9-8DB0-C64F-BB50-A5DBFEEB87C5}" srcOrd="2" destOrd="0" presId="urn:microsoft.com/office/officeart/2009/3/layout/CircleRelationship"/>
    <dgm:cxn modelId="{A3412E72-39C3-BA47-8C7E-35990EACC671}" type="presParOf" srcId="{436B0B7B-8732-6A49-8922-DFE167DE2B49}" destId="{81DF7CD7-BB07-7342-8E1E-E8B422FBCCE1}" srcOrd="3" destOrd="0" presId="urn:microsoft.com/office/officeart/2009/3/layout/CircleRelationship"/>
    <dgm:cxn modelId="{C891E7DE-AC92-FD4E-AB90-7898F5555F26}" type="presParOf" srcId="{436B0B7B-8732-6A49-8922-DFE167DE2B49}" destId="{64FD119F-4247-4E48-97AD-39DB98280374}" srcOrd="4" destOrd="0" presId="urn:microsoft.com/office/officeart/2009/3/layout/CircleRelationship"/>
    <dgm:cxn modelId="{FE4525F5-A1E0-0945-9FED-3C77F366A9F4}" type="presParOf" srcId="{436B0B7B-8732-6A49-8922-DFE167DE2B49}" destId="{2F91EF06-3C1B-5242-B777-635DF7B50BFA}" srcOrd="5" destOrd="0" presId="urn:microsoft.com/office/officeart/2009/3/layout/CircleRelationship"/>
    <dgm:cxn modelId="{5E66EDEE-B811-D244-B4C4-12D004334B64}" type="presParOf" srcId="{436B0B7B-8732-6A49-8922-DFE167DE2B49}" destId="{CB04C05F-0259-984A-B7DB-37B32C8039B1}" srcOrd="6" destOrd="0" presId="urn:microsoft.com/office/officeart/2009/3/layout/CircleRelationship"/>
    <dgm:cxn modelId="{671C4F63-C539-D348-8F9E-CC432B000E94}" type="presParOf" srcId="{436B0B7B-8732-6A49-8922-DFE167DE2B49}" destId="{3154A569-5728-EC47-9867-824DD6B0327D}" srcOrd="7" destOrd="0" presId="urn:microsoft.com/office/officeart/2009/3/layout/CircleRelationship"/>
    <dgm:cxn modelId="{B041C382-6030-1444-887D-F93883D23464}" type="presParOf" srcId="{436B0B7B-8732-6A49-8922-DFE167DE2B49}" destId="{42A230D2-9FE9-E34C-8B9D-6456A70A2388}" srcOrd="8" destOrd="0" presId="urn:microsoft.com/office/officeart/2009/3/layout/CircleRelationship"/>
    <dgm:cxn modelId="{6D98CCBF-96B2-354C-ADD9-FF2BCC0AFA47}" type="presParOf" srcId="{42A230D2-9FE9-E34C-8B9D-6456A70A2388}" destId="{432CC095-FC60-9041-9348-67EC7A35EEA3}" srcOrd="0" destOrd="0" presId="urn:microsoft.com/office/officeart/2009/3/layout/CircleRelationship"/>
    <dgm:cxn modelId="{C8DF241B-DCB8-2047-9898-0B3D733A64F0}" type="presParOf" srcId="{436B0B7B-8732-6A49-8922-DFE167DE2B49}" destId="{038AE6BD-A99A-1B46-84BA-C9514C981AB2}" srcOrd="9" destOrd="0" presId="urn:microsoft.com/office/officeart/2009/3/layout/CircleRelationship"/>
    <dgm:cxn modelId="{D1A1BBA6-FED4-8F4A-B716-8419015207D2}" type="presParOf" srcId="{038AE6BD-A99A-1B46-84BA-C9514C981AB2}" destId="{D26CC79C-DFCD-8142-ABF9-8F277A7A0914}" srcOrd="0" destOrd="0" presId="urn:microsoft.com/office/officeart/2009/3/layout/CircleRelationship"/>
    <dgm:cxn modelId="{94033D4B-04D4-BC4D-8A30-C04DC64755C1}" type="presParOf" srcId="{436B0B7B-8732-6A49-8922-DFE167DE2B49}" destId="{E56313BB-EBA8-5A49-BD34-7A5D03EEDE08}" srcOrd="10" destOrd="0" presId="urn:microsoft.com/office/officeart/2009/3/layout/CircleRelationship"/>
    <dgm:cxn modelId="{075D4F98-319B-AA43-ACA6-347A85E89FE3}" type="presParOf" srcId="{436B0B7B-8732-6A49-8922-DFE167DE2B49}" destId="{794E9E7C-0767-F944-A1E3-8E6F13E61441}" srcOrd="11" destOrd="0" presId="urn:microsoft.com/office/officeart/2009/3/layout/CircleRelationship"/>
    <dgm:cxn modelId="{72EAF5FD-A0A6-5A43-BEA3-64891206FD26}" type="presParOf" srcId="{794E9E7C-0767-F944-A1E3-8E6F13E61441}" destId="{157B9CCA-E0F5-E94C-84AA-505C21AEA842}" srcOrd="0" destOrd="0" presId="urn:microsoft.com/office/officeart/2009/3/layout/CircleRelationship"/>
    <dgm:cxn modelId="{78BA284D-CCF0-1242-8D76-7F95F16D96B5}" type="presParOf" srcId="{436B0B7B-8732-6A49-8922-DFE167DE2B49}" destId="{A5FC54C2-2A70-9343-972F-B869F62DA3D1}" srcOrd="12" destOrd="0" presId="urn:microsoft.com/office/officeart/2009/3/layout/CircleRelationship"/>
    <dgm:cxn modelId="{EC551ADE-67DA-D840-8466-B7A2D4DEAAA0}" type="presParOf" srcId="{A5FC54C2-2A70-9343-972F-B869F62DA3D1}" destId="{FF18B614-227E-004F-9677-922FC51D1A40}" srcOrd="0" destOrd="0" presId="urn:microsoft.com/office/officeart/2009/3/layout/CircleRelationship"/>
    <dgm:cxn modelId="{35AC91B3-5461-9D44-A64B-5FBBBA9A1737}" type="presParOf" srcId="{436B0B7B-8732-6A49-8922-DFE167DE2B49}" destId="{8597DD8B-7605-8E4F-BA03-4EDE252035C1}" srcOrd="13" destOrd="0" presId="urn:microsoft.com/office/officeart/2009/3/layout/CircleRelationship"/>
    <dgm:cxn modelId="{7C8D0F87-4EB4-ED42-AB08-F80D14F35DCB}" type="presParOf" srcId="{8597DD8B-7605-8E4F-BA03-4EDE252035C1}" destId="{2DBCA1FD-8618-2F43-918A-A520967872DF}" srcOrd="0" destOrd="0" presId="urn:microsoft.com/office/officeart/2009/3/layout/CircleRelationship"/>
    <dgm:cxn modelId="{EE913A86-BAE5-E04F-A158-A5BB56251519}" type="presParOf" srcId="{436B0B7B-8732-6A49-8922-DFE167DE2B49}" destId="{ADB13B93-DA6B-B84C-9DFD-0F1506AEEFF6}" srcOrd="14" destOrd="0" presId="urn:microsoft.com/office/officeart/2009/3/layout/CircleRelationship"/>
    <dgm:cxn modelId="{D09B9CA5-7614-724A-A0C0-B1C31624E2E0}" type="presParOf" srcId="{436B0B7B-8732-6A49-8922-DFE167DE2B49}" destId="{6A06D031-85E6-D44C-9532-54A907116164}" srcOrd="15" destOrd="0" presId="urn:microsoft.com/office/officeart/2009/3/layout/CircleRelationship"/>
    <dgm:cxn modelId="{FA272A52-F969-F54E-9DB0-0F23F0F070F0}" type="presParOf" srcId="{6A06D031-85E6-D44C-9532-54A907116164}" destId="{0931902C-6535-0B45-A411-0B398D9244C5}" srcOrd="0" destOrd="0" presId="urn:microsoft.com/office/officeart/2009/3/layout/CircleRelationship"/>
    <dgm:cxn modelId="{66389819-1B11-5343-BEFC-B65DB4F62C62}" type="presParOf" srcId="{436B0B7B-8732-6A49-8922-DFE167DE2B49}" destId="{D4DDFAFD-1C80-1140-B477-1F9D2D36A328}" srcOrd="16" destOrd="0" presId="urn:microsoft.com/office/officeart/2009/3/layout/CircleRelationship"/>
    <dgm:cxn modelId="{905DBC12-C02E-4745-ABAC-3F0D0BECB752}" type="presParOf" srcId="{436B0B7B-8732-6A49-8922-DFE167DE2B49}" destId="{00CA8B32-4BB9-BA48-84A7-086F558DE0CF}" srcOrd="17" destOrd="0" presId="urn:microsoft.com/office/officeart/2009/3/layout/CircleRelationship"/>
    <dgm:cxn modelId="{2E14B464-B7C7-3F49-B1AA-A58F7CB1F708}" type="presParOf" srcId="{00CA8B32-4BB9-BA48-84A7-086F558DE0CF}" destId="{1D475DC3-8FDE-BF41-913B-882295AE7FC5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F867C-B066-7748-95D5-CE4A74B29EB8}">
      <dsp:nvSpPr>
        <dsp:cNvPr id="0" name=""/>
        <dsp:cNvSpPr/>
      </dsp:nvSpPr>
      <dsp:spPr>
        <a:xfrm>
          <a:off x="1944535" y="251188"/>
          <a:ext cx="5502036" cy="55023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Web Development</a:t>
          </a:r>
          <a:endParaRPr lang="en-US" sz="4000" kern="1200" dirty="0"/>
        </a:p>
      </dsp:txBody>
      <dsp:txXfrm>
        <a:off x="2750290" y="1056986"/>
        <a:ext cx="3890526" cy="3890737"/>
      </dsp:txXfrm>
    </dsp:sp>
    <dsp:sp modelId="{FD3C5E02-13A8-484E-A04A-27FBEB9EA8F3}">
      <dsp:nvSpPr>
        <dsp:cNvPr id="0" name=""/>
        <dsp:cNvSpPr/>
      </dsp:nvSpPr>
      <dsp:spPr>
        <a:xfrm>
          <a:off x="5084364" y="0"/>
          <a:ext cx="611713" cy="61237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CCDDC9-8DB0-C64F-BB50-A5DBFEEB87C5}">
      <dsp:nvSpPr>
        <dsp:cNvPr id="0" name=""/>
        <dsp:cNvSpPr/>
      </dsp:nvSpPr>
      <dsp:spPr>
        <a:xfrm>
          <a:off x="3636341" y="5344725"/>
          <a:ext cx="443548" cy="443273"/>
        </a:xfrm>
        <a:prstGeom prst="ellipse">
          <a:avLst/>
        </a:prstGeom>
        <a:gradFill rotWithShape="0">
          <a:gsLst>
            <a:gs pos="0">
              <a:schemeClr val="accent2">
                <a:hueOff val="-682847"/>
                <a:satOff val="-6250"/>
                <a:lumOff val="20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682847"/>
                <a:satOff val="-6250"/>
                <a:lumOff val="20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DF7CD7-BB07-7342-8E1E-E8B422FBCCE1}">
      <dsp:nvSpPr>
        <dsp:cNvPr id="0" name=""/>
        <dsp:cNvSpPr/>
      </dsp:nvSpPr>
      <dsp:spPr>
        <a:xfrm>
          <a:off x="7800959" y="2483971"/>
          <a:ext cx="443548" cy="443273"/>
        </a:xfrm>
        <a:prstGeom prst="ellipse">
          <a:avLst/>
        </a:prstGeom>
        <a:gradFill rotWithShape="0">
          <a:gsLst>
            <a:gs pos="0">
              <a:schemeClr val="accent2">
                <a:hueOff val="-1365694"/>
                <a:satOff val="-12500"/>
                <a:lumOff val="411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365694"/>
                <a:satOff val="-12500"/>
                <a:lumOff val="411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FD119F-4247-4E48-97AD-39DB98280374}">
      <dsp:nvSpPr>
        <dsp:cNvPr id="0" name=""/>
        <dsp:cNvSpPr/>
      </dsp:nvSpPr>
      <dsp:spPr>
        <a:xfrm>
          <a:off x="5681405" y="5815908"/>
          <a:ext cx="611713" cy="612373"/>
        </a:xfrm>
        <a:prstGeom prst="ellipse">
          <a:avLst/>
        </a:prstGeom>
        <a:gradFill rotWithShape="0">
          <a:gsLst>
            <a:gs pos="0">
              <a:schemeClr val="accent2">
                <a:hueOff val="-2048542"/>
                <a:satOff val="-18750"/>
                <a:lumOff val="617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2048542"/>
                <a:satOff val="-18750"/>
                <a:lumOff val="617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91EF06-3C1B-5242-B777-635DF7B50BFA}">
      <dsp:nvSpPr>
        <dsp:cNvPr id="0" name=""/>
        <dsp:cNvSpPr/>
      </dsp:nvSpPr>
      <dsp:spPr>
        <a:xfrm>
          <a:off x="3760489" y="869308"/>
          <a:ext cx="443548" cy="443273"/>
        </a:xfrm>
        <a:prstGeom prst="ellipse">
          <a:avLst/>
        </a:prstGeom>
        <a:gradFill rotWithShape="0">
          <a:gsLst>
            <a:gs pos="0">
              <a:schemeClr val="accent2">
                <a:hueOff val="-2731389"/>
                <a:satOff val="-25000"/>
                <a:lumOff val="823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2731389"/>
                <a:satOff val="-25000"/>
                <a:lumOff val="823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04C05F-0259-984A-B7DB-37B32C8039B1}">
      <dsp:nvSpPr>
        <dsp:cNvPr id="0" name=""/>
        <dsp:cNvSpPr/>
      </dsp:nvSpPr>
      <dsp:spPr>
        <a:xfrm>
          <a:off x="2364383" y="3407457"/>
          <a:ext cx="443548" cy="443273"/>
        </a:xfrm>
        <a:prstGeom prst="ellipse">
          <a:avLst/>
        </a:prstGeom>
        <a:gradFill rotWithShape="0">
          <a:gsLst>
            <a:gs pos="0">
              <a:schemeClr val="accent2">
                <a:hueOff val="-3414236"/>
                <a:satOff val="-31250"/>
                <a:lumOff val="10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3414236"/>
                <a:satOff val="-31250"/>
                <a:lumOff val="10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54A569-5728-EC47-9867-824DD6B0327D}">
      <dsp:nvSpPr>
        <dsp:cNvPr id="0" name=""/>
        <dsp:cNvSpPr/>
      </dsp:nvSpPr>
      <dsp:spPr>
        <a:xfrm>
          <a:off x="224514" y="1243627"/>
          <a:ext cx="2236930" cy="2236887"/>
        </a:xfrm>
        <a:prstGeom prst="ellipse">
          <a:avLst/>
        </a:prstGeom>
        <a:gradFill rotWithShape="0">
          <a:gsLst>
            <a:gs pos="0">
              <a:schemeClr val="accent2">
                <a:hueOff val="-4097083"/>
                <a:satOff val="-37500"/>
                <a:lumOff val="1235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097083"/>
                <a:satOff val="-37500"/>
                <a:lumOff val="1235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HTML</a:t>
          </a:r>
          <a:endParaRPr lang="en-US" sz="2000" kern="1200" dirty="0"/>
        </a:p>
      </dsp:txBody>
      <dsp:txXfrm>
        <a:off x="552105" y="1571212"/>
        <a:ext cx="1581748" cy="1581717"/>
      </dsp:txXfrm>
    </dsp:sp>
    <dsp:sp modelId="{432CC095-FC60-9041-9348-67EC7A35EEA3}">
      <dsp:nvSpPr>
        <dsp:cNvPr id="0" name=""/>
        <dsp:cNvSpPr/>
      </dsp:nvSpPr>
      <dsp:spPr>
        <a:xfrm>
          <a:off x="4465878" y="889009"/>
          <a:ext cx="611713" cy="612373"/>
        </a:xfrm>
        <a:prstGeom prst="ellipse">
          <a:avLst/>
        </a:prstGeom>
        <a:gradFill rotWithShape="0">
          <a:gsLst>
            <a:gs pos="0">
              <a:schemeClr val="accent2">
                <a:hueOff val="-4779931"/>
                <a:satOff val="-43750"/>
                <a:lumOff val="1441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779931"/>
                <a:satOff val="-43750"/>
                <a:lumOff val="144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6CC79C-DFCD-8142-ABF9-8F277A7A0914}">
      <dsp:nvSpPr>
        <dsp:cNvPr id="0" name=""/>
        <dsp:cNvSpPr/>
      </dsp:nvSpPr>
      <dsp:spPr>
        <a:xfrm>
          <a:off x="435566" y="4135574"/>
          <a:ext cx="1106050" cy="1106541"/>
        </a:xfrm>
        <a:prstGeom prst="ellipse">
          <a:avLst/>
        </a:prstGeom>
        <a:gradFill rotWithShape="0">
          <a:gsLst>
            <a:gs pos="0">
              <a:schemeClr val="accent2">
                <a:hueOff val="-5462778"/>
                <a:satOff val="-50000"/>
                <a:lumOff val="1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5462778"/>
                <a:satOff val="-50000"/>
                <a:lumOff val="1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6313BB-EBA8-5A49-BD34-7A5D03EEDE08}">
      <dsp:nvSpPr>
        <dsp:cNvPr id="0" name=""/>
        <dsp:cNvSpPr/>
      </dsp:nvSpPr>
      <dsp:spPr>
        <a:xfrm>
          <a:off x="8012011" y="191264"/>
          <a:ext cx="2236930" cy="2236887"/>
        </a:xfrm>
        <a:prstGeom prst="ellipse">
          <a:avLst/>
        </a:prstGeom>
        <a:gradFill rotWithShape="0">
          <a:gsLst>
            <a:gs pos="0">
              <a:schemeClr val="accent2">
                <a:hueOff val="-6145625"/>
                <a:satOff val="-56250"/>
                <a:lumOff val="185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6145625"/>
                <a:satOff val="-56250"/>
                <a:lumOff val="185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CSS</a:t>
          </a:r>
          <a:endParaRPr lang="en-US" sz="2000" kern="1200" dirty="0"/>
        </a:p>
      </dsp:txBody>
      <dsp:txXfrm>
        <a:off x="8339602" y="518849"/>
        <a:ext cx="1581748" cy="1581717"/>
      </dsp:txXfrm>
    </dsp:sp>
    <dsp:sp modelId="{157B9CCA-E0F5-E94C-84AA-505C21AEA842}">
      <dsp:nvSpPr>
        <dsp:cNvPr id="0" name=""/>
        <dsp:cNvSpPr/>
      </dsp:nvSpPr>
      <dsp:spPr>
        <a:xfrm>
          <a:off x="7013180" y="1736153"/>
          <a:ext cx="611713" cy="612373"/>
        </a:xfrm>
        <a:prstGeom prst="ellipse">
          <a:avLst/>
        </a:prstGeom>
        <a:gradFill rotWithShape="0">
          <a:gsLst>
            <a:gs pos="0">
              <a:schemeClr val="accent2">
                <a:hueOff val="-6828472"/>
                <a:satOff val="-62500"/>
                <a:lumOff val="2058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6828472"/>
                <a:satOff val="-62500"/>
                <a:lumOff val="2058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18B614-227E-004F-9677-922FC51D1A40}">
      <dsp:nvSpPr>
        <dsp:cNvPr id="0" name=""/>
        <dsp:cNvSpPr/>
      </dsp:nvSpPr>
      <dsp:spPr>
        <a:xfrm>
          <a:off x="14590" y="5452260"/>
          <a:ext cx="443548" cy="443273"/>
        </a:xfrm>
        <a:prstGeom prst="ellipse">
          <a:avLst/>
        </a:prstGeom>
        <a:gradFill rotWithShape="0">
          <a:gsLst>
            <a:gs pos="0">
              <a:schemeClr val="accent2">
                <a:hueOff val="-7511320"/>
                <a:satOff val="-68750"/>
                <a:lumOff val="2264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7511320"/>
                <a:satOff val="-68750"/>
                <a:lumOff val="2264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BCA1FD-8618-2F43-918A-A520967872DF}">
      <dsp:nvSpPr>
        <dsp:cNvPr id="0" name=""/>
        <dsp:cNvSpPr/>
      </dsp:nvSpPr>
      <dsp:spPr>
        <a:xfrm>
          <a:off x="4434277" y="4821006"/>
          <a:ext cx="443548" cy="443273"/>
        </a:xfrm>
        <a:prstGeom prst="ellipse">
          <a:avLst/>
        </a:prstGeom>
        <a:gradFill rotWithShape="0">
          <a:gsLst>
            <a:gs pos="0">
              <a:schemeClr val="accent2">
                <a:hueOff val="-8194167"/>
                <a:satOff val="-75000"/>
                <a:lumOff val="2470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194167"/>
                <a:satOff val="-75000"/>
                <a:lumOff val="2470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B13B93-DA6B-B84C-9DFD-0F1506AEEFF6}">
      <dsp:nvSpPr>
        <dsp:cNvPr id="0" name=""/>
        <dsp:cNvSpPr/>
      </dsp:nvSpPr>
      <dsp:spPr>
        <a:xfrm>
          <a:off x="9063888" y="4057591"/>
          <a:ext cx="2236930" cy="2236887"/>
        </a:xfrm>
        <a:prstGeom prst="ellipse">
          <a:avLst/>
        </a:prstGeom>
        <a:gradFill rotWithShape="0">
          <a:gsLst>
            <a:gs pos="0">
              <a:schemeClr val="accent2">
                <a:hueOff val="-8877014"/>
                <a:satOff val="-81250"/>
                <a:lumOff val="26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877014"/>
                <a:satOff val="-81250"/>
                <a:lumOff val="26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JavaScript</a:t>
          </a:r>
          <a:endParaRPr lang="en-US" sz="2000" kern="1200" dirty="0"/>
        </a:p>
      </dsp:txBody>
      <dsp:txXfrm>
        <a:off x="9391479" y="4385176"/>
        <a:ext cx="1581748" cy="1581717"/>
      </dsp:txXfrm>
    </dsp:sp>
    <dsp:sp modelId="{0931902C-6535-0B45-A411-0B398D9244C5}">
      <dsp:nvSpPr>
        <dsp:cNvPr id="0" name=""/>
        <dsp:cNvSpPr/>
      </dsp:nvSpPr>
      <dsp:spPr>
        <a:xfrm>
          <a:off x="8432988" y="3979608"/>
          <a:ext cx="443548" cy="443273"/>
        </a:xfrm>
        <a:prstGeom prst="ellipse">
          <a:avLst/>
        </a:prstGeom>
        <a:gradFill rotWithShape="0">
          <a:gsLst>
            <a:gs pos="0">
              <a:schemeClr val="accent2">
                <a:hueOff val="-9559861"/>
                <a:satOff val="-87500"/>
                <a:lumOff val="28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9559861"/>
                <a:satOff val="-87500"/>
                <a:lumOff val="28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DDFAFD-1C80-1140-B477-1F9D2D36A328}">
      <dsp:nvSpPr>
        <dsp:cNvPr id="0" name=""/>
        <dsp:cNvSpPr/>
      </dsp:nvSpPr>
      <dsp:spPr>
        <a:xfrm>
          <a:off x="2643152" y="5971875"/>
          <a:ext cx="2236930" cy="2236887"/>
        </a:xfrm>
        <a:prstGeom prst="ellipse">
          <a:avLst/>
        </a:prstGeom>
        <a:gradFill rotWithShape="0">
          <a:gsLst>
            <a:gs pos="0">
              <a:schemeClr val="accent2">
                <a:hueOff val="-10242708"/>
                <a:satOff val="-93750"/>
                <a:lumOff val="3088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0242708"/>
                <a:satOff val="-93750"/>
                <a:lumOff val="3088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Server-side Scripting (PHP, Ruby, Python, C#, JavaScript!)</a:t>
          </a:r>
          <a:endParaRPr lang="en-US" sz="2000" kern="1200" dirty="0"/>
        </a:p>
      </dsp:txBody>
      <dsp:txXfrm>
        <a:off x="2970743" y="6299460"/>
        <a:ext cx="1581748" cy="1581717"/>
      </dsp:txXfrm>
    </dsp:sp>
    <dsp:sp modelId="{1D475DC3-8FDE-BF41-913B-882295AE7FC5}">
      <dsp:nvSpPr>
        <dsp:cNvPr id="0" name=""/>
        <dsp:cNvSpPr/>
      </dsp:nvSpPr>
      <dsp:spPr>
        <a:xfrm>
          <a:off x="4640815" y="5896354"/>
          <a:ext cx="443548" cy="443273"/>
        </a:xfrm>
        <a:prstGeom prst="ellipse">
          <a:avLst/>
        </a:prstGeom>
        <a:gradFill rotWithShape="0">
          <a:gsLst>
            <a:gs pos="0">
              <a:schemeClr val="accent2">
                <a:hueOff val="-10925555"/>
                <a:satOff val="-100000"/>
                <a:lumOff val="3294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0925555"/>
                <a:satOff val="-100000"/>
                <a:lumOff val="3294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8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venir Roman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venir Roman" charset="0"/>
              </a:rPr>
              <a:t>Second level</a:t>
            </a:r>
          </a:p>
          <a:p>
            <a:pPr lvl="2"/>
            <a:r>
              <a:rPr lang="en-US" altLang="en-US">
                <a:sym typeface="Avenir Roman" charset="0"/>
              </a:rPr>
              <a:t>Third level</a:t>
            </a:r>
          </a:p>
          <a:p>
            <a:pPr lvl="3"/>
            <a:r>
              <a:rPr lang="en-US" altLang="en-US">
                <a:sym typeface="Avenir Roman" charset="0"/>
              </a:rPr>
              <a:t>Fourth level</a:t>
            </a:r>
          </a:p>
          <a:p>
            <a:pPr lvl="4"/>
            <a:r>
              <a:rPr lang="en-US" altLang="en-US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01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7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254000"/>
            <a:ext cx="2774950" cy="8623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254000"/>
            <a:ext cx="8172450" cy="8623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95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6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06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248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66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3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63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310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2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65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4844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19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0"/>
            <a:ext cx="3251200" cy="975201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9601200" cy="97520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3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989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26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223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595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41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49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5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1271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2013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5609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960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0"/>
            <a:ext cx="3251200" cy="975201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9601200" cy="97520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3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5908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08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7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9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76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111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118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23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Light" charset="0"/>
              </a:rPr>
              <a:t>Second level</a:t>
            </a:r>
          </a:p>
          <a:p>
            <a:pPr lvl="2"/>
            <a:r>
              <a:rPr lang="en-US" altLang="en-US">
                <a:sym typeface="Helvetica Light" charset="0"/>
              </a:rPr>
              <a:t>Third level</a:t>
            </a:r>
          </a:p>
          <a:p>
            <a:pPr lvl="3"/>
            <a:r>
              <a:rPr lang="en-US" altLang="en-US">
                <a:sym typeface="Helvetica Light" charset="0"/>
              </a:rPr>
              <a:t>Fourth level</a:t>
            </a:r>
          </a:p>
          <a:p>
            <a:pPr lvl="4"/>
            <a:r>
              <a:rPr lang="en-US" altLang="en-US">
                <a:sym typeface="Helvetica Light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466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1pPr>
      <a:lvl2pPr marL="9112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2pPr>
      <a:lvl3pPr marL="1355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3pPr>
      <a:lvl4pPr marL="18002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4pPr>
      <a:lvl5pPr marL="2244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5pPr>
      <a:lvl6pPr marL="27019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6pPr>
      <a:lvl7pPr marL="31591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7pPr>
      <a:lvl8pPr marL="36163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8pPr>
      <a:lvl9pPr marL="40735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7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3004800" cy="97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70000" tIns="1270000" rIns="1270000" bIns="1270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466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1pPr>
      <a:lvl2pPr marL="9112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2pPr>
      <a:lvl3pPr marL="1355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3pPr>
      <a:lvl4pPr marL="18002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4pPr>
      <a:lvl5pPr marL="2244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5pPr>
      <a:lvl6pPr marL="27019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6pPr>
      <a:lvl7pPr marL="31591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7pPr>
      <a:lvl8pPr marL="36163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8pPr>
      <a:lvl9pPr marL="40735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A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3004800" cy="97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70000" tIns="1270000" rIns="1270000" bIns="1270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466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1pPr>
      <a:lvl2pPr marL="9112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2pPr>
      <a:lvl3pPr marL="1355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3pPr>
      <a:lvl4pPr marL="18002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4pPr>
      <a:lvl5pPr marL="2244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5pPr>
      <a:lvl6pPr marL="27019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6pPr>
      <a:lvl7pPr marL="31591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7pPr>
      <a:lvl8pPr marL="36163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8pPr>
      <a:lvl9pPr marL="40735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diamo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996950"/>
            <a:ext cx="7759700" cy="775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5122" name="Picture 2" descr="tit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4292600"/>
            <a:ext cx="3810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5123" name="Picture 3" descr="nex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6083" name="Rectangle 2"/>
          <p:cNvSpPr>
            <a:spLocks/>
          </p:cNvSpPr>
          <p:nvPr/>
        </p:nvSpPr>
        <p:spPr bwMode="auto">
          <a:xfrm>
            <a:off x="0" y="1223963"/>
            <a:ext cx="43148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4343400" y="1223963"/>
            <a:ext cx="4316413" cy="2435225"/>
          </a:xfrm>
        </p:spPr>
        <p:txBody>
          <a:bodyPr/>
          <a:lstStyle/>
          <a:p>
            <a:pPr defTabSz="233363" eaLnBrk="1"/>
            <a:r>
              <a:rPr lang="en-US" altLang="en-US" sz="16000">
                <a:solidFill>
                  <a:srgbClr val="F2717A"/>
                </a:solidFill>
              </a:rPr>
              <a:t>2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6085" name="Rectangle 4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508000" tIns="508000" rIns="508000" bIns="508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3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BASIC PROGRAMMING CONCEPTS</a:t>
            </a:r>
          </a:p>
          <a:p>
            <a:pPr eaLnBrk="1"/>
            <a:endParaRPr lang="en-US" altLang="en-US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l" eaLnBrk="1">
              <a:spcBef>
                <a:spcPts val="3200"/>
              </a:spcBef>
            </a:pPr>
            <a:r>
              <a:rPr lang="en-US" altLang="en-US" sz="30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Including the terms programmers use to describe them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2293" name="Rectangle 5"/>
          <p:cNvSpPr>
            <a:spLocks/>
          </p:cNvSpPr>
          <p:nvPr/>
        </p:nvSpPr>
        <p:spPr bwMode="auto">
          <a:xfrm>
            <a:off x="4343400" y="3656013"/>
            <a:ext cx="4316413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508000" tIns="508000" rIns="508000" bIns="508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3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THE</a:t>
            </a:r>
            <a:br>
              <a:rPr lang="en-US" altLang="en-US" sz="33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 sz="33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LANGUAGE ITSELF</a:t>
            </a:r>
          </a:p>
          <a:p>
            <a:pPr eaLnBrk="1"/>
            <a:endParaRPr lang="en-US" altLang="en-US">
              <a:solidFill>
                <a:srgbClr val="FFFFF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l" eaLnBrk="1">
              <a:spcBef>
                <a:spcPts val="3200"/>
              </a:spcBef>
            </a:pPr>
            <a:r>
              <a:rPr lang="en-US" altLang="en-US" sz="30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Its vocabulary and how to structure your sentences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bldLvl="5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8686800" y="0"/>
            <a:ext cx="4318000" cy="9752013"/>
          </a:xfrm>
        </p:spPr>
        <p:txBody>
          <a:bodyPr/>
          <a:lstStyle/>
          <a:p>
            <a:pPr eaLnBrk="1"/>
            <a:r>
              <a:rPr lang="en-US" altLang="en-US" sz="40000">
                <a:solidFill>
                  <a:srgbClr val="F2717A"/>
                </a:solidFill>
              </a:rPr>
              <a:t>3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/>
          </p:cNvSpPr>
          <p:nvPr/>
        </p:nvSpPr>
        <p:spPr bwMode="auto">
          <a:xfrm>
            <a:off x="0" y="1223963"/>
            <a:ext cx="43148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7108" name="Rectangle 3"/>
          <p:cNvSpPr>
            <a:spLocks/>
          </p:cNvSpPr>
          <p:nvPr/>
        </p:nvSpPr>
        <p:spPr bwMode="auto">
          <a:xfrm>
            <a:off x="4343400" y="1223963"/>
            <a:ext cx="4316413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2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7109" name="Rectangle 4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508000" tIns="508000" rIns="508000" bIns="508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3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BASIC PROGRAMMING CONCEPTS</a:t>
            </a:r>
          </a:p>
          <a:p>
            <a:pPr eaLnBrk="1"/>
            <a:endParaRPr lang="en-US" altLang="en-US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l" eaLnBrk="1">
              <a:spcBef>
                <a:spcPts val="3200"/>
              </a:spcBef>
            </a:pPr>
            <a:r>
              <a:rPr lang="en-US" altLang="en-US" sz="30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Including the terms programmers use to describe them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7110" name="Rectangle 5"/>
          <p:cNvSpPr>
            <a:spLocks/>
          </p:cNvSpPr>
          <p:nvPr/>
        </p:nvSpPr>
        <p:spPr bwMode="auto">
          <a:xfrm>
            <a:off x="4343400" y="3656013"/>
            <a:ext cx="4316413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508000" tIns="508000" rIns="508000" bIns="508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3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THE</a:t>
            </a:r>
            <a:br>
              <a:rPr lang="en-US" altLang="en-US" sz="33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 sz="33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LANGUAGE ITSELF</a:t>
            </a:r>
          </a:p>
          <a:p>
            <a:pPr eaLnBrk="1"/>
            <a:endParaRPr lang="en-US" altLang="en-US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l" eaLnBrk="1">
              <a:spcBef>
                <a:spcPts val="3200"/>
              </a:spcBef>
            </a:pPr>
            <a:r>
              <a:rPr lang="en-US" altLang="en-US" sz="30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Its vocabulary and how to structure your sentences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8131" name="Rectangle 2"/>
          <p:cNvSpPr>
            <a:spLocks/>
          </p:cNvSpPr>
          <p:nvPr/>
        </p:nvSpPr>
        <p:spPr bwMode="auto">
          <a:xfrm>
            <a:off x="8686800" y="1223963"/>
            <a:ext cx="431800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F2717A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3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8132" name="Rectangle 3"/>
          <p:cNvSpPr>
            <a:spLocks/>
          </p:cNvSpPr>
          <p:nvPr/>
        </p:nvSpPr>
        <p:spPr bwMode="auto">
          <a:xfrm>
            <a:off x="0" y="1223963"/>
            <a:ext cx="43148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8133" name="Rectangle 4"/>
          <p:cNvSpPr>
            <a:spLocks/>
          </p:cNvSpPr>
          <p:nvPr/>
        </p:nvSpPr>
        <p:spPr bwMode="auto">
          <a:xfrm>
            <a:off x="4343400" y="1223963"/>
            <a:ext cx="4316413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2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8134" name="Rectangle 5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508000" tIns="508000" rIns="508000" bIns="508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3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BASIC PROGRAMMING CONCEPTS</a:t>
            </a:r>
          </a:p>
          <a:p>
            <a:pPr eaLnBrk="1"/>
            <a:endParaRPr lang="en-US" altLang="en-US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l" eaLnBrk="1">
              <a:spcBef>
                <a:spcPts val="3200"/>
              </a:spcBef>
            </a:pPr>
            <a:r>
              <a:rPr lang="en-US" altLang="en-US" sz="30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Including the terms programmers use to describe them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/>
          </p:cNvSpPr>
          <p:nvPr/>
        </p:nvSpPr>
        <p:spPr bwMode="auto">
          <a:xfrm>
            <a:off x="8688388" y="3656013"/>
            <a:ext cx="4316412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508000" tIns="508000" rIns="508000" bIns="508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3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HOW IT IS</a:t>
            </a:r>
            <a:br>
              <a:rPr lang="en-US" altLang="en-US" sz="33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 sz="33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APPLIED</a:t>
            </a:r>
            <a:br>
              <a:rPr lang="en-US" altLang="en-US" sz="33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endParaRPr lang="en-US" altLang="en-US" sz="3300">
              <a:solidFill>
                <a:srgbClr val="FFFFF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/>
            <a:endParaRPr lang="en-US" altLang="en-US">
              <a:solidFill>
                <a:srgbClr val="FFFFF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l" eaLnBrk="1">
              <a:spcBef>
                <a:spcPts val="3200"/>
              </a:spcBef>
            </a:pPr>
            <a:r>
              <a:rPr lang="en-US" altLang="en-US" sz="30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Looking at examples of how it is commonly used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8136" name="Rectangle 7"/>
          <p:cNvSpPr>
            <a:spLocks/>
          </p:cNvSpPr>
          <p:nvPr/>
        </p:nvSpPr>
        <p:spPr bwMode="auto">
          <a:xfrm>
            <a:off x="4343400" y="3656013"/>
            <a:ext cx="4316413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508000" tIns="508000" rIns="508000" bIns="508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3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THE</a:t>
            </a:r>
            <a:br>
              <a:rPr lang="en-US" altLang="en-US" sz="33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 sz="33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LANGUAGE ITSELF</a:t>
            </a:r>
          </a:p>
          <a:p>
            <a:pPr eaLnBrk="1"/>
            <a:endParaRPr lang="en-US" altLang="en-US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l" eaLnBrk="1">
              <a:spcBef>
                <a:spcPts val="3200"/>
              </a:spcBef>
            </a:pPr>
            <a:r>
              <a:rPr lang="en-US" altLang="en-US" sz="30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Its vocabulary and how to structure your sentences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 bldLvl="5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HOW JAVASCRIPT MAKES WEB PAGES MORE INTERACTIVE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49155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JavaScript lets you </a:t>
            </a:r>
            <a:r>
              <a:rPr lang="en-US" altLang="en-US" sz="6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access</a:t>
            </a:r>
            <a:r>
              <a:rPr lang="en-US" altLang="en-US" sz="6000"/>
              <a:t> and </a:t>
            </a:r>
            <a:r>
              <a:rPr lang="en-US" altLang="en-US" sz="6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modify</a:t>
            </a:r>
            <a:r>
              <a:rPr lang="en-US" altLang="en-US" sz="6000"/>
              <a:t> the content and markup of web pages as the user is viewing them.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638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51203" name="Rectangle 3"/>
          <p:cNvSpPr>
            <a:spLocks/>
          </p:cNvSpPr>
          <p:nvPr/>
        </p:nvSpPr>
        <p:spPr bwMode="auto">
          <a:xfrm>
            <a:off x="330200" y="534988"/>
            <a:ext cx="6503988" cy="487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9000" tIns="889000" rIns="889000" bIns="8890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algn="l" eaLnBrk="1">
              <a:lnSpc>
                <a:spcPct val="150000"/>
              </a:lnSpc>
            </a:pPr>
            <a:r>
              <a:rPr lang="en-US" altLang="en-US" sz="35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1. ACCESS CONTENT</a:t>
            </a:r>
          </a:p>
          <a:p>
            <a:pPr algn="l" eaLnBrk="1"/>
            <a:r>
              <a:rPr lang="en-US" altLang="en-US" sz="35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Select text, elements, or attributes on an HTML page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52227" name="Rectangle 3"/>
          <p:cNvSpPr>
            <a:spLocks/>
          </p:cNvSpPr>
          <p:nvPr/>
        </p:nvSpPr>
        <p:spPr bwMode="auto">
          <a:xfrm>
            <a:off x="6246813" y="506413"/>
            <a:ext cx="6503987" cy="487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9000" tIns="889000" rIns="889000" bIns="8890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algn="l" eaLnBrk="1">
              <a:lnSpc>
                <a:spcPct val="150000"/>
              </a:lnSpc>
            </a:pPr>
            <a:r>
              <a:rPr lang="en-US" altLang="en-US" sz="35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2. MODIFY CONTENT</a:t>
            </a:r>
          </a:p>
          <a:p>
            <a:pPr algn="l" eaLnBrk="1"/>
            <a:r>
              <a:rPr lang="en-US" altLang="en-US" sz="35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Add text, elements, or attributes to an HTML page (or remove them)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2228" name="Rectangle 3"/>
          <p:cNvSpPr>
            <a:spLocks/>
          </p:cNvSpPr>
          <p:nvPr/>
        </p:nvSpPr>
        <p:spPr bwMode="auto">
          <a:xfrm>
            <a:off x="254000" y="534988"/>
            <a:ext cx="6503988" cy="487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9000" tIns="889000" rIns="889000" bIns="8890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algn="l" eaLnBrk="1">
              <a:lnSpc>
                <a:spcPct val="150000"/>
              </a:lnSpc>
            </a:pPr>
            <a:r>
              <a:rPr lang="en-US" altLang="en-US" sz="3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1. ACCESS CONTENT</a:t>
            </a:r>
          </a:p>
          <a:p>
            <a:pPr algn="l" eaLnBrk="1"/>
            <a:r>
              <a:rPr lang="en-US" altLang="en-US" sz="35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Select text, elements, or attributes on an HTML page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53251" name="Rectangle 2"/>
          <p:cNvSpPr>
            <a:spLocks/>
          </p:cNvSpPr>
          <p:nvPr/>
        </p:nvSpPr>
        <p:spPr bwMode="auto">
          <a:xfrm>
            <a:off x="6246813" y="506413"/>
            <a:ext cx="6503987" cy="487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9000" tIns="889000" rIns="889000" bIns="8890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algn="l" eaLnBrk="1">
              <a:lnSpc>
                <a:spcPct val="150000"/>
              </a:lnSpc>
            </a:pPr>
            <a:r>
              <a:rPr lang="en-US" altLang="en-US" sz="3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2. MODIFY CONTENT</a:t>
            </a:r>
          </a:p>
          <a:p>
            <a:pPr algn="l" eaLnBrk="1"/>
            <a:r>
              <a:rPr lang="en-US" altLang="en-US" sz="35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Add text, elements, or attributes to an HTML page (or remove them)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3252" name="Rectangle 3"/>
          <p:cNvSpPr>
            <a:spLocks/>
          </p:cNvSpPr>
          <p:nvPr/>
        </p:nvSpPr>
        <p:spPr bwMode="auto">
          <a:xfrm>
            <a:off x="252413" y="4370388"/>
            <a:ext cx="6502400" cy="487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9000" tIns="889000" rIns="889000" bIns="8890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algn="l" eaLnBrk="1">
              <a:lnSpc>
                <a:spcPct val="150000"/>
              </a:lnSpc>
            </a:pPr>
            <a:r>
              <a:rPr lang="en-US" altLang="en-US" sz="35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3. PROGRAM RULES</a:t>
            </a:r>
          </a:p>
          <a:p>
            <a:pPr algn="l" eaLnBrk="1"/>
            <a:r>
              <a:rPr lang="en-US" altLang="en-US" sz="35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Specify a set of steps for the browser to follow (like a recipe)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3253" name="Rectangle 3"/>
          <p:cNvSpPr>
            <a:spLocks/>
          </p:cNvSpPr>
          <p:nvPr/>
        </p:nvSpPr>
        <p:spPr bwMode="auto">
          <a:xfrm>
            <a:off x="252413" y="534988"/>
            <a:ext cx="6503987" cy="487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9000" tIns="889000" rIns="889000" bIns="8890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algn="l" eaLnBrk="1">
              <a:lnSpc>
                <a:spcPct val="150000"/>
              </a:lnSpc>
            </a:pPr>
            <a:r>
              <a:rPr lang="en-US" altLang="en-US" sz="3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1. ACCESS CONTENT</a:t>
            </a:r>
          </a:p>
          <a:p>
            <a:pPr algn="l" eaLnBrk="1"/>
            <a:r>
              <a:rPr lang="en-US" altLang="en-US" sz="35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Select text, elements, or attributes on an HTML page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54275" name="Rectangle 2"/>
          <p:cNvSpPr>
            <a:spLocks/>
          </p:cNvSpPr>
          <p:nvPr/>
        </p:nvSpPr>
        <p:spPr bwMode="auto">
          <a:xfrm>
            <a:off x="252413" y="4370388"/>
            <a:ext cx="6502400" cy="487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9000" tIns="889000" rIns="889000" bIns="8890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algn="l" eaLnBrk="1">
              <a:lnSpc>
                <a:spcPct val="150000"/>
              </a:lnSpc>
            </a:pPr>
            <a:r>
              <a:rPr lang="en-US" altLang="en-US" sz="3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3. PROGRAM RULES</a:t>
            </a:r>
          </a:p>
          <a:p>
            <a:pPr algn="l" eaLnBrk="1"/>
            <a:r>
              <a:rPr lang="en-US" altLang="en-US" sz="35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Specify a set of steps for the browser to follow (like a recipe)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4276" name="Rectangle 3"/>
          <p:cNvSpPr>
            <a:spLocks/>
          </p:cNvSpPr>
          <p:nvPr/>
        </p:nvSpPr>
        <p:spPr bwMode="auto">
          <a:xfrm>
            <a:off x="6246813" y="4370388"/>
            <a:ext cx="6503987" cy="487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9000" tIns="889000" rIns="889000" bIns="8890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algn="l" eaLnBrk="1">
              <a:lnSpc>
                <a:spcPct val="150000"/>
              </a:lnSpc>
            </a:pPr>
            <a:r>
              <a:rPr lang="en-US" altLang="en-US" sz="35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4. REACT TO EVENTS</a:t>
            </a:r>
          </a:p>
          <a:p>
            <a:pPr algn="l" eaLnBrk="1"/>
            <a:r>
              <a:rPr lang="en-US" altLang="en-US" sz="35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Tell a script to run when a specific event has occurred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6246813" y="506413"/>
            <a:ext cx="6503987" cy="487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9000" tIns="889000" rIns="889000" bIns="8890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algn="l" eaLnBrk="1">
              <a:lnSpc>
                <a:spcPct val="150000"/>
              </a:lnSpc>
            </a:pPr>
            <a:r>
              <a:rPr lang="en-US" altLang="en-US" sz="3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2. MODIFY CONTENT</a:t>
            </a:r>
          </a:p>
          <a:p>
            <a:pPr algn="l" eaLnBrk="1"/>
            <a:r>
              <a:rPr lang="en-US" altLang="en-US" sz="35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Add text, elements, or attributes to an HTML page (or remove them)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4278" name="Rectangle 3"/>
          <p:cNvSpPr>
            <a:spLocks/>
          </p:cNvSpPr>
          <p:nvPr/>
        </p:nvSpPr>
        <p:spPr bwMode="auto">
          <a:xfrm>
            <a:off x="252413" y="534988"/>
            <a:ext cx="6503987" cy="487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9000" tIns="889000" rIns="889000" bIns="8890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algn="l" eaLnBrk="1">
              <a:lnSpc>
                <a:spcPct val="150000"/>
              </a:lnSpc>
            </a:pPr>
            <a:r>
              <a:rPr lang="en-US" altLang="en-US" sz="3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1. ACCESS CONTENT</a:t>
            </a:r>
          </a:p>
          <a:p>
            <a:pPr algn="l" eaLnBrk="1"/>
            <a:r>
              <a:rPr lang="en-US" altLang="en-US" sz="35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Select text, elements, or attributes on an HTML page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4000">
                <a:latin typeface="Helvetica" charset="0"/>
                <a:ea typeface="Helvetica" charset="0"/>
                <a:cs typeface="Helvetica" charset="0"/>
                <a:sym typeface="Helvetica" charset="0"/>
              </a:rPr>
              <a:t>CHAPTER 1</a:t>
            </a:r>
            <a:br>
              <a:rPr lang="en-US" altLang="en-US" sz="4000"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 sz="3600"/>
              <a:t/>
            </a:r>
            <a:br>
              <a:rPr lang="en-US" altLang="en-US" sz="3600"/>
            </a:br>
            <a:r>
              <a:rPr lang="en-US" altLang="en-US"/>
              <a:t>THE ABC OF PROGRAMMING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9939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5138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/>
              <a:t>INTRODUCTION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9939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40000">
                <a:solidFill>
                  <a:srgbClr val="00A996"/>
                </a:solidFill>
              </a:rPr>
              <a:t>A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9800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/>
            <a:r>
              <a:rPr lang="en-US" altLang="en-US"/>
              <a:t>WHAT IS A SCRIPT AND HOW DO I CREATE ONE?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41987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6531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A script is a series of instructions that a computer can follow to achieve a goal.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921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524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 descr="c01-recipe-boo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0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13" y="1266825"/>
            <a:ext cx="6496050" cy="5868988"/>
          </a:xfrm>
        </p:spPr>
        <p:txBody>
          <a:bodyPr lIns="635000" tIns="635000" rIns="635000" bIns="635000"/>
          <a:lstStyle/>
          <a:p>
            <a:pPr marL="395288" indent="-395288" algn="l" defTabSz="547688" eaLnBrk="1">
              <a:buSzPct val="75000"/>
            </a:pPr>
            <a:r>
              <a:rPr lang="en-US" altLang="en-US" sz="3700">
                <a:latin typeface="Helvetica" charset="0"/>
                <a:ea typeface="Helvetica" charset="0"/>
                <a:cs typeface="Helvetica" charset="0"/>
                <a:sym typeface="Helvetica" charset="0"/>
              </a:rPr>
              <a:t>YOU CAN COMPARE SCRIPTS TO:</a:t>
            </a:r>
            <a:br>
              <a:rPr lang="en-US" altLang="en-US" sz="3700"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 sz="5600"/>
              <a:t/>
            </a:r>
            <a:br>
              <a:rPr lang="en-US" altLang="en-US" sz="5600"/>
            </a:br>
            <a:r>
              <a:rPr lang="en-US" altLang="en-US" sz="5600"/>
              <a:t>Recipes</a:t>
            </a:r>
            <a:br>
              <a:rPr lang="en-US" altLang="en-US" sz="5600"/>
            </a:br>
            <a:r>
              <a:rPr lang="en-US" altLang="en-US" sz="5600"/>
              <a:t>Handbooks</a:t>
            </a:r>
            <a:br>
              <a:rPr lang="en-US" altLang="en-US" sz="5600"/>
            </a:br>
            <a:r>
              <a:rPr lang="en-US" altLang="en-US" sz="5600"/>
              <a:t>Manuals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0243" name="Picture 3" descr="n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2480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WRITING A SCRIPT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126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211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314825" cy="9752013"/>
          </a:xfrm>
        </p:spPr>
        <p:txBody>
          <a:bodyPr/>
          <a:lstStyle/>
          <a:p>
            <a:pPr eaLnBrk="1"/>
            <a:r>
              <a:rPr lang="en-US" altLang="en-US" sz="40000">
                <a:solidFill>
                  <a:srgbClr val="F2717A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8199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DEFINE THE GOAL</a:t>
            </a:r>
          </a:p>
          <a:p>
            <a:pPr algn="l" eaLnBrk="1">
              <a:spcBef>
                <a:spcPts val="4200"/>
              </a:spcBef>
            </a:pPr>
            <a:r>
              <a:rPr lang="en-US" altLang="en-US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What do you want to achieve?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331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223963"/>
            <a:ext cx="4314825" cy="2435225"/>
          </a:xfrm>
        </p:spPr>
        <p:txBody>
          <a:bodyPr/>
          <a:lstStyle/>
          <a:p>
            <a:pPr defTabSz="233363" eaLnBrk="1"/>
            <a:r>
              <a:rPr lang="en-US" altLang="en-US" sz="16000">
                <a:solidFill>
                  <a:srgbClr val="F2717A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8350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build="p" bldLvl="5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343400" y="0"/>
            <a:ext cx="4316413" cy="9752013"/>
          </a:xfrm>
        </p:spPr>
        <p:txBody>
          <a:bodyPr/>
          <a:lstStyle/>
          <a:p>
            <a:pPr eaLnBrk="1"/>
            <a:r>
              <a:rPr lang="en-US" altLang="en-US" sz="40000">
                <a:solidFill>
                  <a:srgbClr val="F2717A"/>
                </a:solidFill>
              </a:rPr>
              <a:t>2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DEFINE THE GOAL</a:t>
            </a:r>
          </a:p>
          <a:p>
            <a:pPr algn="l" eaLnBrk="1">
              <a:spcBef>
                <a:spcPts val="4200"/>
              </a:spcBef>
            </a:pPr>
            <a:r>
              <a:rPr lang="en-US" altLang="en-US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What do you want to achieve?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8132" name="Rectangle 3"/>
          <p:cNvSpPr>
            <a:spLocks/>
          </p:cNvSpPr>
          <p:nvPr/>
        </p:nvSpPr>
        <p:spPr bwMode="auto">
          <a:xfrm>
            <a:off x="0" y="1223963"/>
            <a:ext cx="43148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48074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9155" name="Rectangle 2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DEFINE THE GOAL</a:t>
            </a:r>
          </a:p>
          <a:p>
            <a:pPr algn="l" eaLnBrk="1">
              <a:spcBef>
                <a:spcPts val="4200"/>
              </a:spcBef>
            </a:pPr>
            <a:r>
              <a:rPr lang="en-US" altLang="en-US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What do you want to achieve?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9156" name="Rectangle 3"/>
          <p:cNvSpPr>
            <a:spLocks/>
          </p:cNvSpPr>
          <p:nvPr/>
        </p:nvSpPr>
        <p:spPr bwMode="auto">
          <a:xfrm>
            <a:off x="0" y="1223963"/>
            <a:ext cx="43148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9157" name="Rectangle 4"/>
          <p:cNvSpPr>
            <a:spLocks noGrp="1" noChangeArrowheads="1"/>
          </p:cNvSpPr>
          <p:nvPr>
            <p:ph type="title"/>
          </p:nvPr>
        </p:nvSpPr>
        <p:spPr>
          <a:xfrm>
            <a:off x="4343400" y="1223963"/>
            <a:ext cx="4316413" cy="2435225"/>
          </a:xfrm>
        </p:spPr>
        <p:txBody>
          <a:bodyPr/>
          <a:lstStyle/>
          <a:p>
            <a:pPr defTabSz="233363" eaLnBrk="1"/>
            <a:r>
              <a:rPr lang="en-US" altLang="en-US" sz="16000">
                <a:solidFill>
                  <a:srgbClr val="F2717A"/>
                </a:solidFill>
              </a:rPr>
              <a:t>2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4343400" y="3656013"/>
            <a:ext cx="4316413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DESIGN THE SCRIPT</a:t>
            </a:r>
          </a:p>
          <a:p>
            <a:pPr algn="l" eaLnBrk="1">
              <a:spcBef>
                <a:spcPts val="4200"/>
              </a:spcBef>
            </a:pPr>
            <a:r>
              <a:rPr lang="en-US" altLang="en-US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Split the goal into a series of tasks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211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5" autoUpdateAnimBg="0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8686800" y="0"/>
            <a:ext cx="4318000" cy="9752013"/>
          </a:xfrm>
        </p:spPr>
        <p:txBody>
          <a:bodyPr/>
          <a:lstStyle/>
          <a:p>
            <a:pPr eaLnBrk="1"/>
            <a:r>
              <a:rPr lang="en-US" altLang="en-US" sz="40000">
                <a:solidFill>
                  <a:srgbClr val="F2717A"/>
                </a:solidFill>
              </a:rPr>
              <a:t>3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DEFINE THE GOAL</a:t>
            </a:r>
          </a:p>
          <a:p>
            <a:pPr algn="l" eaLnBrk="1">
              <a:spcBef>
                <a:spcPts val="4200"/>
              </a:spcBef>
            </a:pPr>
            <a:r>
              <a:rPr lang="en-US" altLang="en-US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What do you want to achieve?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0180" name="Rectangle 3"/>
          <p:cNvSpPr>
            <a:spLocks/>
          </p:cNvSpPr>
          <p:nvPr/>
        </p:nvSpPr>
        <p:spPr bwMode="auto">
          <a:xfrm>
            <a:off x="0" y="1223963"/>
            <a:ext cx="43148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0181" name="Rectangle 4"/>
          <p:cNvSpPr>
            <a:spLocks/>
          </p:cNvSpPr>
          <p:nvPr/>
        </p:nvSpPr>
        <p:spPr bwMode="auto">
          <a:xfrm>
            <a:off x="4343400" y="1223963"/>
            <a:ext cx="4316413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2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0182" name="Rectangle 5"/>
          <p:cNvSpPr>
            <a:spLocks/>
          </p:cNvSpPr>
          <p:nvPr/>
        </p:nvSpPr>
        <p:spPr bwMode="auto">
          <a:xfrm>
            <a:off x="4343400" y="3656013"/>
            <a:ext cx="4316413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DESIGN THE SCRIPT</a:t>
            </a:r>
          </a:p>
          <a:p>
            <a:pPr algn="l" eaLnBrk="1">
              <a:spcBef>
                <a:spcPts val="4200"/>
              </a:spcBef>
            </a:pPr>
            <a:r>
              <a:rPr lang="en-US" altLang="en-US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Split the goal into a series of tasks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573545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 dirty="0"/>
              <a:t>JavaScript can make websites more interactive, interesting, and user-friendly.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pic>
        <p:nvPicPr>
          <p:cNvPr id="717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51203" name="Rectangle 2"/>
          <p:cNvSpPr>
            <a:spLocks/>
          </p:cNvSpPr>
          <p:nvPr/>
        </p:nvSpPr>
        <p:spPr bwMode="auto">
          <a:xfrm>
            <a:off x="8686800" y="1223963"/>
            <a:ext cx="431800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F2717A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3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8688388" y="3656013"/>
            <a:ext cx="4316412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CODE EACH STEP</a:t>
            </a:r>
          </a:p>
          <a:p>
            <a:pPr algn="l" eaLnBrk="1">
              <a:spcBef>
                <a:spcPts val="4200"/>
              </a:spcBef>
            </a:pPr>
            <a:r>
              <a:rPr lang="en-US" altLang="en-US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Using the JavaScript language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1205" name="Rectangle 4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DEFINE THE GOAL</a:t>
            </a:r>
          </a:p>
          <a:p>
            <a:pPr algn="l" eaLnBrk="1">
              <a:spcBef>
                <a:spcPts val="4200"/>
              </a:spcBef>
            </a:pPr>
            <a:r>
              <a:rPr lang="en-US" altLang="en-US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What do you want to achieve?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0" y="1223963"/>
            <a:ext cx="43148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1207" name="Rectangle 6"/>
          <p:cNvSpPr>
            <a:spLocks/>
          </p:cNvSpPr>
          <p:nvPr/>
        </p:nvSpPr>
        <p:spPr bwMode="auto">
          <a:xfrm>
            <a:off x="4343400" y="1223963"/>
            <a:ext cx="4316413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2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1208" name="Rectangle 7"/>
          <p:cNvSpPr>
            <a:spLocks/>
          </p:cNvSpPr>
          <p:nvPr/>
        </p:nvSpPr>
        <p:spPr bwMode="auto">
          <a:xfrm>
            <a:off x="4343400" y="3656013"/>
            <a:ext cx="4316413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DESIGN THE SCRIPT</a:t>
            </a:r>
          </a:p>
          <a:p>
            <a:pPr algn="l" eaLnBrk="1">
              <a:spcBef>
                <a:spcPts val="4200"/>
              </a:spcBef>
            </a:pPr>
            <a:r>
              <a:rPr lang="en-US" altLang="en-US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Split the goal into a series of tasks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0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5" autoUpdateAnimBg="0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40000">
                <a:solidFill>
                  <a:srgbClr val="00A996"/>
                </a:solidFill>
              </a:rPr>
              <a:t>B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6381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3758704"/>
          </a:xfrm>
        </p:spPr>
        <p:txBody>
          <a:bodyPr/>
          <a:lstStyle/>
          <a:p>
            <a:pPr algn="l" eaLnBrk="1"/>
            <a:r>
              <a:rPr lang="en-US" altLang="en-US"/>
              <a:t>HOW DO COMPUTERS FIT IN WITH THE WORLD AROUND THEM?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41987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6332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 descr="c01-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5813" y="0"/>
            <a:ext cx="11430000" cy="3255963"/>
          </a:xfrm>
        </p:spPr>
        <p:txBody>
          <a:bodyPr/>
          <a:lstStyle/>
          <a:p>
            <a:pPr algn="l" eaLnBrk="1"/>
            <a:r>
              <a:rPr lang="en-US" altLang="en-US" sz="5000">
                <a:solidFill>
                  <a:srgbClr val="32302E"/>
                </a:solidFill>
              </a:rPr>
              <a:t>Here is a model of a hotel, along with some trees, people, and cars.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26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 descr="c01-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5813" y="0"/>
            <a:ext cx="11430000" cy="3255963"/>
          </a:xfrm>
        </p:spPr>
        <p:txBody>
          <a:bodyPr/>
          <a:lstStyle/>
          <a:p>
            <a:pPr algn="l" eaLnBrk="1"/>
            <a:r>
              <a:rPr lang="en-US" altLang="en-US" sz="5000">
                <a:solidFill>
                  <a:srgbClr val="32302E"/>
                </a:solidFill>
              </a:rPr>
              <a:t>To a human, it is clear what kind of </a:t>
            </a:r>
            <a:br>
              <a:rPr lang="en-US" altLang="en-US" sz="5000">
                <a:solidFill>
                  <a:srgbClr val="32302E"/>
                </a:solidFill>
              </a:rPr>
            </a:br>
            <a:r>
              <a:rPr lang="en-US" altLang="en-US" sz="5000">
                <a:solidFill>
                  <a:srgbClr val="32302E"/>
                </a:solidFill>
              </a:rPr>
              <a:t>real-world object each one represents.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grpSp>
        <p:nvGrpSpPr>
          <p:cNvPr id="44036" name="Group 3"/>
          <p:cNvGrpSpPr>
            <a:grpSpLocks/>
          </p:cNvGrpSpPr>
          <p:nvPr/>
        </p:nvGrpSpPr>
        <p:grpSpPr bwMode="auto">
          <a:xfrm>
            <a:off x="4618038" y="3095625"/>
            <a:ext cx="3767137" cy="1438275"/>
            <a:chOff x="-1" y="0"/>
            <a:chExt cx="3767238" cy="1438221"/>
          </a:xfrm>
        </p:grpSpPr>
        <p:sp>
          <p:nvSpPr>
            <p:cNvPr id="44043" name="Rectangle 4"/>
            <p:cNvSpPr>
              <a:spLocks/>
            </p:cNvSpPr>
            <p:nvPr/>
          </p:nvSpPr>
          <p:spPr bwMode="auto">
            <a:xfrm>
              <a:off x="-1" y="0"/>
              <a:ext cx="3767238" cy="660401"/>
            </a:xfrm>
            <a:prstGeom prst="rect">
              <a:avLst/>
            </a:prstGeom>
            <a:solidFill>
              <a:srgbClr val="F0F0F0"/>
            </a:solidFill>
            <a:ln w="25400">
              <a:solidFill>
                <a:srgbClr val="646464"/>
              </a:solidFill>
              <a:miter lim="0"/>
              <a:headEnd/>
              <a:tailEnd/>
            </a:ln>
          </p:spPr>
          <p:txBody>
            <a:bodyPr wrap="none" lIns="127000" tIns="127000" rIns="127000" bIns="127000" anchor="ctr">
              <a:spAutoFit/>
            </a:bodyPr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500" b="1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OBJECT TYPE: HOTEL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4044" name="Line 5"/>
            <p:cNvSpPr>
              <a:spLocks noChangeShapeType="1"/>
            </p:cNvSpPr>
            <p:nvPr/>
          </p:nvSpPr>
          <p:spPr bwMode="auto">
            <a:xfrm>
              <a:off x="1883618" y="644357"/>
              <a:ext cx="1" cy="793864"/>
            </a:xfrm>
            <a:prstGeom prst="line">
              <a:avLst/>
            </a:prstGeom>
            <a:noFill/>
            <a:ln w="25400">
              <a:solidFill>
                <a:srgbClr val="646464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grpSp>
        <p:nvGrpSpPr>
          <p:cNvPr id="44037" name="Group 6"/>
          <p:cNvGrpSpPr>
            <a:grpSpLocks/>
          </p:cNvGrpSpPr>
          <p:nvPr/>
        </p:nvGrpSpPr>
        <p:grpSpPr bwMode="auto">
          <a:xfrm>
            <a:off x="7205663" y="7175500"/>
            <a:ext cx="3378200" cy="1438275"/>
            <a:chOff x="-1" y="0"/>
            <a:chExt cx="3379200" cy="1438221"/>
          </a:xfrm>
        </p:grpSpPr>
        <p:sp>
          <p:nvSpPr>
            <p:cNvPr id="44041" name="Rectangle 7"/>
            <p:cNvSpPr>
              <a:spLocks/>
            </p:cNvSpPr>
            <p:nvPr/>
          </p:nvSpPr>
          <p:spPr bwMode="auto">
            <a:xfrm>
              <a:off x="-1" y="0"/>
              <a:ext cx="3379200" cy="660401"/>
            </a:xfrm>
            <a:prstGeom prst="rect">
              <a:avLst/>
            </a:prstGeom>
            <a:solidFill>
              <a:srgbClr val="F0F0F0"/>
            </a:solidFill>
            <a:ln w="25400">
              <a:solidFill>
                <a:srgbClr val="646464"/>
              </a:solidFill>
              <a:miter lim="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500" b="1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OBJECT TYPE: CAR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4042" name="Line 8"/>
            <p:cNvSpPr>
              <a:spLocks noChangeShapeType="1"/>
            </p:cNvSpPr>
            <p:nvPr/>
          </p:nvSpPr>
          <p:spPr bwMode="auto">
            <a:xfrm>
              <a:off x="1689599" y="644357"/>
              <a:ext cx="1" cy="793864"/>
            </a:xfrm>
            <a:prstGeom prst="line">
              <a:avLst/>
            </a:prstGeom>
            <a:noFill/>
            <a:ln w="25400">
              <a:solidFill>
                <a:srgbClr val="646464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grpSp>
        <p:nvGrpSpPr>
          <p:cNvPr id="44038" name="Group 9"/>
          <p:cNvGrpSpPr>
            <a:grpSpLocks/>
          </p:cNvGrpSpPr>
          <p:nvPr/>
        </p:nvGrpSpPr>
        <p:grpSpPr bwMode="auto">
          <a:xfrm>
            <a:off x="9337675" y="6223000"/>
            <a:ext cx="3378200" cy="2209800"/>
            <a:chOff x="-1" y="0"/>
            <a:chExt cx="3379200" cy="2209217"/>
          </a:xfrm>
        </p:grpSpPr>
        <p:sp>
          <p:nvSpPr>
            <p:cNvPr id="44039" name="Rectangle 10"/>
            <p:cNvSpPr>
              <a:spLocks/>
            </p:cNvSpPr>
            <p:nvPr/>
          </p:nvSpPr>
          <p:spPr bwMode="auto">
            <a:xfrm>
              <a:off x="-1" y="0"/>
              <a:ext cx="3379200" cy="660401"/>
            </a:xfrm>
            <a:prstGeom prst="rect">
              <a:avLst/>
            </a:prstGeom>
            <a:solidFill>
              <a:srgbClr val="F0F0F0"/>
            </a:solidFill>
            <a:ln w="25400">
              <a:solidFill>
                <a:srgbClr val="646464"/>
              </a:solidFill>
              <a:miter lim="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500" b="1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OBJECT TYPE: CAR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4040" name="Line 11"/>
            <p:cNvSpPr>
              <a:spLocks noChangeShapeType="1"/>
            </p:cNvSpPr>
            <p:nvPr/>
          </p:nvSpPr>
          <p:spPr bwMode="auto">
            <a:xfrm flipH="1">
              <a:off x="2883399" y="651042"/>
              <a:ext cx="1" cy="1558175"/>
            </a:xfrm>
            <a:prstGeom prst="line">
              <a:avLst/>
            </a:prstGeom>
            <a:noFill/>
            <a:ln w="25400">
              <a:solidFill>
                <a:srgbClr val="646464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095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Computers create models of the world using </a:t>
            </a:r>
            <a:r>
              <a:rPr lang="en-US" altLang="en-US" sz="6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data</a:t>
            </a:r>
            <a:r>
              <a:rPr lang="en-US" altLang="en-US" sz="6000"/>
              <a:t>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126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6012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The objects in these models use </a:t>
            </a:r>
            <a:r>
              <a:rPr lang="en-US" altLang="en-US" sz="6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properties</a:t>
            </a:r>
            <a:r>
              <a:rPr lang="en-US" altLang="en-US" sz="6000"/>
              <a:t>, </a:t>
            </a:r>
            <a:r>
              <a:rPr lang="en-US" altLang="en-US" sz="6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events</a:t>
            </a:r>
            <a:r>
              <a:rPr lang="en-US" altLang="en-US" sz="6000"/>
              <a:t>, and </a:t>
            </a:r>
            <a:r>
              <a:rPr lang="en-US" altLang="en-US" sz="6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methods</a:t>
            </a:r>
            <a:r>
              <a:rPr lang="en-US" altLang="en-US" sz="6000"/>
              <a:t>. 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229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3955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PROPERTIES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331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3486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Properties tell the computer about the </a:t>
            </a:r>
            <a:r>
              <a:rPr lang="en-US" altLang="en-US" sz="6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characteristics</a:t>
            </a:r>
            <a:r>
              <a:rPr lang="en-US" altLang="en-US" sz="6000"/>
              <a:t> of an object.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433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3129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 descr="c01-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9155" name="Rectangle 2"/>
          <p:cNvSpPr>
            <a:spLocks/>
          </p:cNvSpPr>
          <p:nvPr/>
        </p:nvSpPr>
        <p:spPr bwMode="auto">
          <a:xfrm>
            <a:off x="4597400" y="1897063"/>
            <a:ext cx="3810000" cy="3867150"/>
          </a:xfrm>
          <a:prstGeom prst="rect">
            <a:avLst/>
          </a:prstGeom>
          <a:solidFill>
            <a:srgbClr val="F0F0F0"/>
          </a:solidFill>
          <a:ln w="25400">
            <a:solidFill>
              <a:srgbClr val="646464"/>
            </a:solidFill>
            <a:miter lim="0"/>
            <a:headEnd/>
            <a:tailEnd/>
          </a:ln>
        </p:spPr>
        <p:txBody>
          <a:bodyPr lIns="0" tIns="0" rIns="0" bIns="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algn="l" eaLnBrk="1">
              <a:lnSpc>
                <a:spcPct val="120000"/>
              </a:lnSpc>
            </a:pPr>
            <a:r>
              <a:rPr lang="en-US" altLang="en-US" sz="2500" b="1">
                <a:solidFill>
                  <a:srgbClr val="00A99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PROPERTIES</a:t>
            </a:r>
          </a:p>
          <a:p>
            <a:pPr algn="l" eaLnBrk="1">
              <a:lnSpc>
                <a:spcPct val="120000"/>
              </a:lnSpc>
            </a:pPr>
            <a:r>
              <a:rPr lang="en-US" altLang="en-US" sz="2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name		</a:t>
            </a:r>
            <a:r>
              <a:rPr lang="en-US" altLang="en-US" sz="25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Quay</a:t>
            </a:r>
            <a:endParaRPr lang="en-US" altLang="en-US" sz="2500" b="1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l" eaLnBrk="1">
              <a:lnSpc>
                <a:spcPct val="120000"/>
              </a:lnSpc>
            </a:pPr>
            <a:r>
              <a:rPr lang="en-US" altLang="en-US" sz="2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rating		</a:t>
            </a:r>
            <a:r>
              <a:rPr lang="en-US" altLang="en-US" sz="25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altLang="en-US" sz="2500" b="1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l" eaLnBrk="1">
              <a:lnSpc>
                <a:spcPct val="120000"/>
              </a:lnSpc>
            </a:pPr>
            <a:r>
              <a:rPr lang="en-US" altLang="en-US" sz="2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rooms		</a:t>
            </a:r>
            <a:r>
              <a:rPr lang="en-US" altLang="en-US" sz="25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42</a:t>
            </a:r>
            <a:endParaRPr lang="en-US" altLang="en-US" sz="2500" b="1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l" eaLnBrk="1">
              <a:lnSpc>
                <a:spcPct val="120000"/>
              </a:lnSpc>
            </a:pPr>
            <a:r>
              <a:rPr lang="en-US" altLang="en-US" sz="2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bookings	</a:t>
            </a:r>
            <a:r>
              <a:rPr lang="en-US" altLang="en-US" sz="25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21</a:t>
            </a:r>
            <a:endParaRPr lang="en-US" altLang="en-US" sz="2500" b="1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l" eaLnBrk="1">
              <a:lnSpc>
                <a:spcPct val="120000"/>
              </a:lnSpc>
            </a:pPr>
            <a:r>
              <a:rPr lang="en-US" altLang="en-US" sz="2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gym		</a:t>
            </a:r>
            <a:r>
              <a:rPr lang="en-US" altLang="en-US" sz="25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false</a:t>
            </a:r>
            <a:endParaRPr lang="en-US" altLang="en-US" sz="2500" b="1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l" eaLnBrk="1">
              <a:lnSpc>
                <a:spcPct val="120000"/>
              </a:lnSpc>
            </a:pPr>
            <a:r>
              <a:rPr lang="en-US" altLang="en-US" sz="2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pool		</a:t>
            </a:r>
            <a:r>
              <a:rPr lang="en-US" altLang="en-US" sz="25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true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9156" name="Rectangle 3"/>
          <p:cNvSpPr>
            <a:spLocks/>
          </p:cNvSpPr>
          <p:nvPr/>
        </p:nvSpPr>
        <p:spPr bwMode="auto">
          <a:xfrm>
            <a:off x="4598988" y="1270000"/>
            <a:ext cx="3805237" cy="635000"/>
          </a:xfrm>
          <a:prstGeom prst="rect">
            <a:avLst/>
          </a:prstGeom>
          <a:solidFill>
            <a:srgbClr val="F0F0F0"/>
          </a:solidFill>
          <a:ln w="25400">
            <a:solidFill>
              <a:srgbClr val="646464"/>
            </a:solidFill>
            <a:miter lim="0"/>
            <a:headEnd/>
            <a:tailEnd/>
          </a:ln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2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OBJECT TYPE: HOTEL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53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 dirty="0"/>
              <a:t>JavaScript is one of a constellation of </a:t>
            </a:r>
            <a:r>
              <a:rPr lang="en-US" altLang="en-US" sz="6000" dirty="0" smtClean="0"/>
              <a:t>languages that </a:t>
            </a:r>
            <a:r>
              <a:rPr lang="en-US" altLang="en-US" sz="6000" dirty="0"/>
              <a:t>support </a:t>
            </a:r>
            <a:r>
              <a:rPr lang="en-US" altLang="en-US" sz="6000" dirty="0" smtClean="0"/>
              <a:t>websites.</a:t>
            </a:r>
            <a:endParaRPr lang="en-US" altLang="en-US" sz="6000" dirty="0"/>
          </a:p>
        </p:txBody>
      </p:sp>
      <p:pic>
        <p:nvPicPr>
          <p:cNvPr id="717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8654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EVENTS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638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770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Events tell the computer how the user can </a:t>
            </a:r>
            <a:r>
              <a:rPr lang="en-US" altLang="en-US" sz="6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interact</a:t>
            </a:r>
            <a:r>
              <a:rPr lang="en-US" altLang="en-US" sz="6000"/>
              <a:t> with an object.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741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8092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" descr="c01-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52227" name="Group 2"/>
          <p:cNvGrpSpPr>
            <a:grpSpLocks/>
          </p:cNvGrpSpPr>
          <p:nvPr/>
        </p:nvGrpSpPr>
        <p:grpSpPr bwMode="auto">
          <a:xfrm>
            <a:off x="3821113" y="1270000"/>
            <a:ext cx="5360987" cy="2290763"/>
            <a:chOff x="0" y="0"/>
            <a:chExt cx="5361732" cy="2291202"/>
          </a:xfrm>
        </p:grpSpPr>
        <p:sp>
          <p:nvSpPr>
            <p:cNvPr id="52228" name="Rectangle 3"/>
            <p:cNvSpPr>
              <a:spLocks/>
            </p:cNvSpPr>
            <p:nvPr/>
          </p:nvSpPr>
          <p:spPr bwMode="auto">
            <a:xfrm>
              <a:off x="0" y="627501"/>
              <a:ext cx="5359400" cy="1663701"/>
            </a:xfrm>
            <a:prstGeom prst="rect">
              <a:avLst/>
            </a:prstGeom>
            <a:solidFill>
              <a:srgbClr val="F0F0F0"/>
            </a:solidFill>
            <a:ln w="25400">
              <a:solidFill>
                <a:srgbClr val="646464"/>
              </a:solidFill>
              <a:miter lim="0"/>
              <a:headEnd/>
              <a:tailEnd/>
            </a:ln>
          </p:spPr>
          <p:txBody>
            <a:bodyPr lIns="0" tIns="0" rIns="0" bIns="0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algn="l" eaLnBrk="1">
                <a:lnSpc>
                  <a:spcPct val="120000"/>
                </a:lnSpc>
              </a:pPr>
              <a:r>
                <a:rPr lang="en-US" altLang="en-US" sz="2500" b="1">
                  <a:solidFill>
                    <a:srgbClr val="00A99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EVENT		happens when:</a:t>
              </a:r>
            </a:p>
            <a:p>
              <a:pPr algn="l" eaLnBrk="1">
                <a:lnSpc>
                  <a:spcPct val="120000"/>
                </a:lnSpc>
              </a:pPr>
              <a:r>
                <a:rPr lang="en-US" altLang="en-US" sz="2500" b="1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book		</a:t>
              </a:r>
              <a:r>
                <a:rPr lang="en-US" altLang="en-US" sz="2500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reservation is made</a:t>
              </a:r>
              <a:endParaRPr lang="en-US" altLang="en-US" sz="2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  <a:p>
              <a:pPr algn="l" eaLnBrk="1">
                <a:lnSpc>
                  <a:spcPct val="120000"/>
                </a:lnSpc>
              </a:pPr>
              <a:r>
                <a:rPr lang="en-US" altLang="en-US" sz="2500" b="1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cancel		</a:t>
              </a:r>
              <a:r>
                <a:rPr lang="en-US" altLang="en-US" sz="2500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reservation is cancelled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29" name="Rectangle 4"/>
            <p:cNvSpPr>
              <a:spLocks/>
            </p:cNvSpPr>
            <p:nvPr/>
          </p:nvSpPr>
          <p:spPr bwMode="auto">
            <a:xfrm>
              <a:off x="2331" y="0"/>
              <a:ext cx="5359401" cy="635000"/>
            </a:xfrm>
            <a:prstGeom prst="rect">
              <a:avLst/>
            </a:prstGeom>
            <a:solidFill>
              <a:srgbClr val="F0F0F0"/>
            </a:solidFill>
            <a:ln w="25400">
              <a:solidFill>
                <a:srgbClr val="646464"/>
              </a:solidFill>
              <a:miter lim="0"/>
              <a:headEnd/>
              <a:tailEnd/>
            </a:ln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500" b="1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OBJECT TYPE: HOTEL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786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METHODS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945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775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Methods tell the computer how to </a:t>
            </a:r>
            <a:r>
              <a:rPr lang="en-US" altLang="en-US" sz="6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change</a:t>
            </a:r>
            <a:r>
              <a:rPr lang="en-US" altLang="en-US" sz="6000"/>
              <a:t> the properties of an object.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048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6678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" descr="c01-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55299" name="Rectangle 2"/>
          <p:cNvSpPr>
            <a:spLocks/>
          </p:cNvSpPr>
          <p:nvPr/>
        </p:nvSpPr>
        <p:spPr bwMode="auto">
          <a:xfrm>
            <a:off x="2216150" y="1897063"/>
            <a:ext cx="8623300" cy="2971800"/>
          </a:xfrm>
          <a:prstGeom prst="rect">
            <a:avLst/>
          </a:prstGeom>
          <a:solidFill>
            <a:srgbClr val="F0F0F0"/>
          </a:solidFill>
          <a:ln w="25400">
            <a:solidFill>
              <a:srgbClr val="646464"/>
            </a:solidFill>
            <a:miter lim="0"/>
            <a:headEnd/>
            <a:tailEnd/>
          </a:ln>
        </p:spPr>
        <p:txBody>
          <a:bodyPr lIns="0" tIns="0" rIns="0" bIns="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algn="l" eaLnBrk="1">
              <a:lnSpc>
                <a:spcPct val="120000"/>
              </a:lnSpc>
            </a:pPr>
            <a:r>
              <a:rPr lang="en-US" altLang="en-US" sz="2500" b="1">
                <a:solidFill>
                  <a:srgbClr val="00A99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METHOD			  what it does:</a:t>
            </a:r>
          </a:p>
          <a:p>
            <a:pPr algn="l" eaLnBrk="1">
              <a:lnSpc>
                <a:spcPct val="120000"/>
              </a:lnSpc>
            </a:pPr>
            <a:r>
              <a:rPr lang="en-US" altLang="en-US" sz="2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makeBooking()	  </a:t>
            </a:r>
            <a:r>
              <a:rPr lang="en-US" altLang="en-US" sz="25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increases value of </a:t>
            </a:r>
            <a:r>
              <a:rPr lang="en-US" altLang="en-US" sz="2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bookings</a:t>
            </a:r>
            <a:r>
              <a:rPr lang="en-US" altLang="en-US" sz="25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br>
              <a:rPr lang="en-US" altLang="en-US" sz="25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 sz="25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altLang="en-US" sz="2500" b="1">
                <a:solidFill>
                  <a:srgbClr val="00A99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PROPERTY</a:t>
            </a:r>
            <a:endParaRPr lang="en-US" altLang="en-US" sz="2500" b="1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l" eaLnBrk="1">
              <a:lnSpc>
                <a:spcPct val="120000"/>
              </a:lnSpc>
            </a:pPr>
            <a:r>
              <a:rPr lang="en-US" altLang="en-US" sz="2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cancelBooking()	 </a:t>
            </a:r>
            <a:r>
              <a:rPr lang="en-US" altLang="en-US" sz="25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decreases value of </a:t>
            </a:r>
            <a:r>
              <a:rPr lang="en-US" altLang="en-US" sz="2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bookings</a:t>
            </a:r>
            <a:r>
              <a:rPr lang="en-US" altLang="en-US" sz="25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property</a:t>
            </a:r>
          </a:p>
          <a:p>
            <a:pPr algn="l" eaLnBrk="1"/>
            <a:r>
              <a:rPr lang="en-US" altLang="en-US" sz="2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checkAvailability()  </a:t>
            </a:r>
            <a:r>
              <a:rPr lang="en-US" altLang="en-US" sz="25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subtracts value of </a:t>
            </a:r>
            <a:r>
              <a:rPr lang="en-US" altLang="en-US" sz="2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bookings</a:t>
            </a:r>
            <a:r>
              <a:rPr lang="en-US" altLang="en-US" sz="25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property </a:t>
            </a:r>
            <a:br>
              <a:rPr lang="en-US" altLang="en-US" sz="25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 sz="25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					   from value of </a:t>
            </a:r>
            <a:r>
              <a:rPr lang="en-US" altLang="en-US" sz="2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rooms</a:t>
            </a:r>
            <a:r>
              <a:rPr lang="en-US" altLang="en-US" sz="25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property and </a:t>
            </a:r>
            <a:br>
              <a:rPr lang="en-US" altLang="en-US" sz="25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 sz="25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					   returns number of rooms available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5300" name="Rectangle 3"/>
          <p:cNvSpPr>
            <a:spLocks/>
          </p:cNvSpPr>
          <p:nvPr/>
        </p:nvSpPr>
        <p:spPr bwMode="auto">
          <a:xfrm>
            <a:off x="2216150" y="1270000"/>
            <a:ext cx="8623300" cy="635000"/>
          </a:xfrm>
          <a:prstGeom prst="rect">
            <a:avLst/>
          </a:prstGeom>
          <a:solidFill>
            <a:srgbClr val="F0F0F0"/>
          </a:solidFill>
          <a:ln w="25400">
            <a:solidFill>
              <a:srgbClr val="646464"/>
            </a:solidFill>
            <a:miter lim="0"/>
            <a:headEnd/>
            <a:tailEnd/>
          </a:ln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2500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OBJECT TYPE: HOTEL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153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Here is the data the computer might use to make a model of one of the cars.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253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" descr="c01-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57347" name="Group 2"/>
          <p:cNvGrpSpPr>
            <a:grpSpLocks/>
          </p:cNvGrpSpPr>
          <p:nvPr/>
        </p:nvGrpSpPr>
        <p:grpSpPr bwMode="auto">
          <a:xfrm>
            <a:off x="415925" y="1270000"/>
            <a:ext cx="12172950" cy="3784600"/>
            <a:chOff x="0" y="0"/>
            <a:chExt cx="12172950" cy="3785634"/>
          </a:xfrm>
        </p:grpSpPr>
        <p:sp>
          <p:nvSpPr>
            <p:cNvPr id="57348" name="Rectangle 3"/>
            <p:cNvSpPr>
              <a:spLocks/>
            </p:cNvSpPr>
            <p:nvPr/>
          </p:nvSpPr>
          <p:spPr bwMode="auto">
            <a:xfrm>
              <a:off x="3175" y="0"/>
              <a:ext cx="12166600" cy="635000"/>
            </a:xfrm>
            <a:prstGeom prst="rect">
              <a:avLst/>
            </a:prstGeom>
            <a:solidFill>
              <a:srgbClr val="F0F0F0"/>
            </a:solidFill>
            <a:ln w="25400">
              <a:solidFill>
                <a:srgbClr val="646464"/>
              </a:solidFill>
              <a:miter lim="0"/>
              <a:headEnd/>
              <a:tailEnd/>
            </a:ln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500" b="1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OBJECT TYPE: CAR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grpSp>
          <p:nvGrpSpPr>
            <p:cNvPr id="57349" name="Group 4"/>
            <p:cNvGrpSpPr>
              <a:grpSpLocks/>
            </p:cNvGrpSpPr>
            <p:nvPr/>
          </p:nvGrpSpPr>
          <p:grpSpPr bwMode="auto">
            <a:xfrm>
              <a:off x="0" y="627501"/>
              <a:ext cx="12172950" cy="3158133"/>
              <a:chOff x="0" y="0"/>
              <a:chExt cx="12172950" cy="3158133"/>
            </a:xfrm>
          </p:grpSpPr>
          <p:sp>
            <p:nvSpPr>
              <p:cNvPr id="57350" name="Rectangle 5"/>
              <p:cNvSpPr>
                <a:spLocks/>
              </p:cNvSpPr>
              <p:nvPr/>
            </p:nvSpPr>
            <p:spPr bwMode="auto">
              <a:xfrm>
                <a:off x="0" y="0"/>
                <a:ext cx="8572500" cy="1663701"/>
              </a:xfrm>
              <a:prstGeom prst="rect">
                <a:avLst/>
              </a:prstGeom>
              <a:solidFill>
                <a:srgbClr val="F0F0F0"/>
              </a:solidFill>
              <a:ln w="25400">
                <a:solidFill>
                  <a:srgbClr val="646464"/>
                </a:solidFill>
                <a:miter lim="0"/>
                <a:headEnd/>
                <a:tailEnd/>
              </a:ln>
            </p:spPr>
            <p:txBody>
              <a:bodyPr lIns="0" tIns="0" rIns="0" bIns="0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00A99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EVENT		happens when:		method called:</a:t>
                </a: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646464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brake			</a:t>
                </a:r>
                <a:r>
                  <a:rPr lang="en-US" altLang="en-US" sz="2500">
                    <a:solidFill>
                      <a:srgbClr val="646464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driver slows down		changeSpeed()</a:t>
                </a:r>
              </a:p>
              <a:p>
                <a:pPr algn="l" eaLnBrk="1"/>
                <a:r>
                  <a:rPr lang="en-US" altLang="en-US" sz="2500" b="1">
                    <a:solidFill>
                      <a:srgbClr val="646464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accelerate		</a:t>
                </a:r>
                <a:r>
                  <a:rPr lang="en-US" altLang="en-US" sz="2500">
                    <a:solidFill>
                      <a:srgbClr val="646464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driver speeds up		changeSpeed()</a:t>
                </a: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7351" name="Rectangle 6"/>
              <p:cNvSpPr>
                <a:spLocks/>
              </p:cNvSpPr>
              <p:nvPr/>
            </p:nvSpPr>
            <p:spPr bwMode="auto">
              <a:xfrm>
                <a:off x="0" y="1653569"/>
                <a:ext cx="8572500" cy="1504564"/>
              </a:xfrm>
              <a:prstGeom prst="rect">
                <a:avLst/>
              </a:prstGeom>
              <a:solidFill>
                <a:srgbClr val="F0F0F0"/>
              </a:solidFill>
              <a:ln w="25400">
                <a:solidFill>
                  <a:srgbClr val="646464"/>
                </a:solidFill>
                <a:miter lim="0"/>
                <a:headEnd/>
                <a:tailEnd/>
              </a:ln>
            </p:spPr>
            <p:txBody>
              <a:bodyPr lIns="0" tIns="0" rIns="0" bIns="0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00A99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METHOD			what it does:</a:t>
                </a:r>
              </a:p>
              <a:p>
                <a:pPr algn="l" eaLnBrk="1"/>
                <a:r>
                  <a:rPr lang="en-US" altLang="en-US" sz="2500" b="1">
                    <a:solidFill>
                      <a:srgbClr val="646464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changeSpeed()	</a:t>
                </a:r>
                <a:r>
                  <a:rPr lang="en-US" altLang="en-US" sz="2500">
                    <a:solidFill>
                      <a:srgbClr val="646464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increases or decreases value </a:t>
                </a:r>
                <a:br>
                  <a:rPr lang="en-US" altLang="en-US" sz="2500">
                    <a:solidFill>
                      <a:srgbClr val="646464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</a:br>
                <a:r>
                  <a:rPr lang="en-US" altLang="en-US" sz="2500">
                    <a:solidFill>
                      <a:srgbClr val="646464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					 of </a:t>
                </a:r>
                <a:r>
                  <a:rPr lang="en-US" altLang="en-US" sz="2500" b="1">
                    <a:solidFill>
                      <a:srgbClr val="646464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currentSpeed</a:t>
                </a:r>
                <a:r>
                  <a:rPr lang="en-US" altLang="en-US" sz="2500">
                    <a:solidFill>
                      <a:srgbClr val="646464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property</a:t>
                </a: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7352" name="Rectangle 7"/>
              <p:cNvSpPr>
                <a:spLocks/>
              </p:cNvSpPr>
              <p:nvPr/>
            </p:nvSpPr>
            <p:spPr bwMode="auto">
              <a:xfrm>
                <a:off x="8566150" y="0"/>
                <a:ext cx="3606800" cy="3158133"/>
              </a:xfrm>
              <a:prstGeom prst="rect">
                <a:avLst/>
              </a:prstGeom>
              <a:solidFill>
                <a:srgbClr val="F0F0F0"/>
              </a:solidFill>
              <a:ln w="25400">
                <a:solidFill>
                  <a:srgbClr val="646464"/>
                </a:solidFill>
                <a:miter lim="0"/>
                <a:headEnd/>
                <a:tailEnd/>
              </a:ln>
            </p:spPr>
            <p:txBody>
              <a:bodyPr lIns="0" tIns="0" rIns="0" bIns="0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00A99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PROPERTIES</a:t>
                </a: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646464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make			</a:t>
                </a:r>
                <a:r>
                  <a:rPr lang="en-US" altLang="en-US" sz="2500">
                    <a:solidFill>
                      <a:srgbClr val="646464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BMW</a:t>
                </a:r>
                <a:endParaRPr lang="en-US" altLang="en-US" sz="2500" b="1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646464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currentSpeed	</a:t>
                </a:r>
                <a:r>
                  <a:rPr lang="en-US" altLang="en-US" sz="2500">
                    <a:solidFill>
                      <a:srgbClr val="646464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45mph</a:t>
                </a:r>
                <a:endParaRPr lang="en-US" altLang="en-US" sz="2500" b="1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646464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color			</a:t>
                </a:r>
                <a:r>
                  <a:rPr lang="en-US" altLang="en-US" sz="2500">
                    <a:solidFill>
                      <a:srgbClr val="646464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silver</a:t>
                </a:r>
                <a:endParaRPr lang="en-US" altLang="en-US" sz="2500" b="1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646464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fuel			</a:t>
                </a:r>
                <a:r>
                  <a:rPr lang="en-US" altLang="en-US" sz="2500">
                    <a:solidFill>
                      <a:srgbClr val="646464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diesel</a:t>
                </a: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77720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" descr="c01-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58371" name="Group 2"/>
          <p:cNvGrpSpPr>
            <a:grpSpLocks/>
          </p:cNvGrpSpPr>
          <p:nvPr/>
        </p:nvGrpSpPr>
        <p:grpSpPr bwMode="auto">
          <a:xfrm>
            <a:off x="415925" y="1270000"/>
            <a:ext cx="12172950" cy="3784600"/>
            <a:chOff x="0" y="0"/>
            <a:chExt cx="12172950" cy="3785634"/>
          </a:xfrm>
        </p:grpSpPr>
        <p:sp>
          <p:nvSpPr>
            <p:cNvPr id="58372" name="Rectangle 3"/>
            <p:cNvSpPr>
              <a:spLocks/>
            </p:cNvSpPr>
            <p:nvPr/>
          </p:nvSpPr>
          <p:spPr bwMode="auto">
            <a:xfrm>
              <a:off x="3175" y="0"/>
              <a:ext cx="12166600" cy="635000"/>
            </a:xfrm>
            <a:prstGeom prst="rect">
              <a:avLst/>
            </a:prstGeom>
            <a:solidFill>
              <a:srgbClr val="F0F0F0"/>
            </a:solidFill>
            <a:ln w="25400">
              <a:solidFill>
                <a:srgbClr val="C8C8C8"/>
              </a:solidFill>
              <a:miter lim="0"/>
              <a:headEnd/>
              <a:tailEnd/>
            </a:ln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500" b="1">
                  <a:solidFill>
                    <a:srgbClr val="C8C8C8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OBJECT TYPE: CAR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grpSp>
          <p:nvGrpSpPr>
            <p:cNvPr id="58373" name="Group 4"/>
            <p:cNvGrpSpPr>
              <a:grpSpLocks/>
            </p:cNvGrpSpPr>
            <p:nvPr/>
          </p:nvGrpSpPr>
          <p:grpSpPr bwMode="auto">
            <a:xfrm>
              <a:off x="0" y="627501"/>
              <a:ext cx="12172950" cy="3158133"/>
              <a:chOff x="0" y="0"/>
              <a:chExt cx="12172950" cy="3158133"/>
            </a:xfrm>
          </p:grpSpPr>
          <p:sp>
            <p:nvSpPr>
              <p:cNvPr id="58374" name="Rectangle 5"/>
              <p:cNvSpPr>
                <a:spLocks/>
              </p:cNvSpPr>
              <p:nvPr/>
            </p:nvSpPr>
            <p:spPr bwMode="auto">
              <a:xfrm>
                <a:off x="0" y="0"/>
                <a:ext cx="8572500" cy="1663701"/>
              </a:xfrm>
              <a:prstGeom prst="rect">
                <a:avLst/>
              </a:prstGeom>
              <a:solidFill>
                <a:srgbClr val="F0F0F0"/>
              </a:solidFill>
              <a:ln w="25400">
                <a:solidFill>
                  <a:srgbClr val="C8C8C8"/>
                </a:solidFill>
                <a:miter lim="0"/>
                <a:headEnd/>
                <a:tailEnd/>
              </a:ln>
            </p:spPr>
            <p:txBody>
              <a:bodyPr lIns="0" tIns="0" rIns="0" bIns="0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EVENT		happens when:		method called:</a:t>
                </a: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F2717A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brake			</a:t>
                </a:r>
                <a:r>
                  <a:rPr lang="en-US" altLang="en-US" sz="2500">
                    <a:solidFill>
                      <a:srgbClr val="F2717A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driver slows down		changeSpeed()</a:t>
                </a:r>
              </a:p>
              <a:p>
                <a:pPr algn="l" eaLnBrk="1"/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accelerate	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driver speeds up		changeSpeed()</a:t>
                </a: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375" name="Rectangle 6"/>
              <p:cNvSpPr>
                <a:spLocks/>
              </p:cNvSpPr>
              <p:nvPr/>
            </p:nvSpPr>
            <p:spPr bwMode="auto">
              <a:xfrm>
                <a:off x="0" y="1653569"/>
                <a:ext cx="8572500" cy="1504564"/>
              </a:xfrm>
              <a:prstGeom prst="rect">
                <a:avLst/>
              </a:prstGeom>
              <a:solidFill>
                <a:srgbClr val="F0F0F0"/>
              </a:solidFill>
              <a:ln w="25400">
                <a:solidFill>
                  <a:srgbClr val="C8C8C8"/>
                </a:solidFill>
                <a:miter lim="0"/>
                <a:headEnd/>
                <a:tailEnd/>
              </a:ln>
            </p:spPr>
            <p:txBody>
              <a:bodyPr lIns="0" tIns="0" rIns="0" bIns="0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METHOD			what it does:</a:t>
                </a:r>
              </a:p>
              <a:p>
                <a:pPr algn="l" eaLnBrk="1"/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changeSpeed()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increases or decreases value </a:t>
                </a:r>
                <a:b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</a:b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					 of </a:t>
                </a: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currentSpeed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property</a:t>
                </a: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376" name="Rectangle 7"/>
              <p:cNvSpPr>
                <a:spLocks/>
              </p:cNvSpPr>
              <p:nvPr/>
            </p:nvSpPr>
            <p:spPr bwMode="auto">
              <a:xfrm>
                <a:off x="8566150" y="0"/>
                <a:ext cx="3606800" cy="3158133"/>
              </a:xfrm>
              <a:prstGeom prst="rect">
                <a:avLst/>
              </a:prstGeom>
              <a:solidFill>
                <a:srgbClr val="F0F0F0"/>
              </a:solidFill>
              <a:ln w="25400">
                <a:solidFill>
                  <a:srgbClr val="C8C8C8"/>
                </a:solidFill>
                <a:miter lim="0"/>
                <a:headEnd/>
                <a:tailEnd/>
              </a:ln>
            </p:spPr>
            <p:txBody>
              <a:bodyPr lIns="0" tIns="0" rIns="0" bIns="0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PROPERTIES</a:t>
                </a: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make		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BMW</a:t>
                </a:r>
                <a:endParaRPr lang="en-US" altLang="en-US" sz="2500" b="1">
                  <a:solidFill>
                    <a:srgbClr val="C8C8C8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currentSpeed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45mph</a:t>
                </a:r>
                <a:endParaRPr lang="en-US" altLang="en-US" sz="2500" b="1">
                  <a:solidFill>
                    <a:srgbClr val="C8C8C8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color		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silver</a:t>
                </a:r>
                <a:endParaRPr lang="en-US" altLang="en-US" sz="2500" b="1">
                  <a:solidFill>
                    <a:srgbClr val="C8C8C8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fuel		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diesel</a:t>
                </a: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602320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1" descr="c01-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59395" name="Group 2"/>
          <p:cNvGrpSpPr>
            <a:grpSpLocks/>
          </p:cNvGrpSpPr>
          <p:nvPr/>
        </p:nvGrpSpPr>
        <p:grpSpPr bwMode="auto">
          <a:xfrm>
            <a:off x="415925" y="1270000"/>
            <a:ext cx="12172950" cy="3784600"/>
            <a:chOff x="0" y="0"/>
            <a:chExt cx="12172950" cy="3785634"/>
          </a:xfrm>
        </p:grpSpPr>
        <p:sp>
          <p:nvSpPr>
            <p:cNvPr id="59396" name="Rectangle 3"/>
            <p:cNvSpPr>
              <a:spLocks/>
            </p:cNvSpPr>
            <p:nvPr/>
          </p:nvSpPr>
          <p:spPr bwMode="auto">
            <a:xfrm>
              <a:off x="3175" y="0"/>
              <a:ext cx="12166600" cy="635000"/>
            </a:xfrm>
            <a:prstGeom prst="rect">
              <a:avLst/>
            </a:prstGeom>
            <a:solidFill>
              <a:srgbClr val="F0F0F0"/>
            </a:solidFill>
            <a:ln w="25400">
              <a:solidFill>
                <a:srgbClr val="C8C8C8"/>
              </a:solidFill>
              <a:miter lim="0"/>
              <a:headEnd/>
              <a:tailEnd/>
            </a:ln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500" b="1">
                  <a:solidFill>
                    <a:srgbClr val="C8C8C8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OBJECT TYPE: CAR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grpSp>
          <p:nvGrpSpPr>
            <p:cNvPr id="59397" name="Group 4"/>
            <p:cNvGrpSpPr>
              <a:grpSpLocks/>
            </p:cNvGrpSpPr>
            <p:nvPr/>
          </p:nvGrpSpPr>
          <p:grpSpPr bwMode="auto">
            <a:xfrm>
              <a:off x="0" y="627501"/>
              <a:ext cx="12172950" cy="3158133"/>
              <a:chOff x="0" y="0"/>
              <a:chExt cx="12172950" cy="3158133"/>
            </a:xfrm>
          </p:grpSpPr>
          <p:sp>
            <p:nvSpPr>
              <p:cNvPr id="59398" name="Rectangle 5"/>
              <p:cNvSpPr>
                <a:spLocks/>
              </p:cNvSpPr>
              <p:nvPr/>
            </p:nvSpPr>
            <p:spPr bwMode="auto">
              <a:xfrm>
                <a:off x="0" y="0"/>
                <a:ext cx="8572500" cy="1663701"/>
              </a:xfrm>
              <a:prstGeom prst="rect">
                <a:avLst/>
              </a:prstGeom>
              <a:solidFill>
                <a:srgbClr val="F0F0F0"/>
              </a:solidFill>
              <a:ln w="25400">
                <a:solidFill>
                  <a:srgbClr val="C8C8C8"/>
                </a:solidFill>
                <a:miter lim="0"/>
                <a:headEnd/>
                <a:tailEnd/>
              </a:ln>
            </p:spPr>
            <p:txBody>
              <a:bodyPr lIns="0" tIns="0" rIns="0" bIns="0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EVENT		happens when:		method called:</a:t>
                </a: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brake		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driver slows down		changeSpeed()</a:t>
                </a:r>
              </a:p>
              <a:p>
                <a:pPr algn="l" eaLnBrk="1"/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accelerate	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driver speeds up		changeSpeed()</a:t>
                </a: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9399" name="Rectangle 6"/>
              <p:cNvSpPr>
                <a:spLocks/>
              </p:cNvSpPr>
              <p:nvPr/>
            </p:nvSpPr>
            <p:spPr bwMode="auto">
              <a:xfrm>
                <a:off x="0" y="1653569"/>
                <a:ext cx="8572500" cy="1504564"/>
              </a:xfrm>
              <a:prstGeom prst="rect">
                <a:avLst/>
              </a:prstGeom>
              <a:solidFill>
                <a:srgbClr val="F0F0F0"/>
              </a:solidFill>
              <a:ln w="25400">
                <a:solidFill>
                  <a:srgbClr val="C8C8C8"/>
                </a:solidFill>
                <a:miter lim="0"/>
                <a:headEnd/>
                <a:tailEnd/>
              </a:ln>
            </p:spPr>
            <p:txBody>
              <a:bodyPr lIns="0" tIns="0" rIns="0" bIns="0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METHOD			what it does:</a:t>
                </a:r>
              </a:p>
              <a:p>
                <a:pPr algn="l" eaLnBrk="1"/>
                <a:r>
                  <a:rPr lang="en-US" altLang="en-US" sz="2500" b="1">
                    <a:solidFill>
                      <a:srgbClr val="F2717A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changeSpeed()	</a:t>
                </a:r>
                <a:r>
                  <a:rPr lang="en-US" altLang="en-US" sz="2500">
                    <a:solidFill>
                      <a:srgbClr val="F2717A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increases or decreases value </a:t>
                </a:r>
                <a:br>
                  <a:rPr lang="en-US" altLang="en-US" sz="2500">
                    <a:solidFill>
                      <a:srgbClr val="F2717A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</a:br>
                <a:r>
                  <a:rPr lang="en-US" altLang="en-US" sz="2500">
                    <a:solidFill>
                      <a:srgbClr val="F2717A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					of </a:t>
                </a:r>
                <a:r>
                  <a:rPr lang="en-US" altLang="en-US" sz="2500" b="1">
                    <a:solidFill>
                      <a:srgbClr val="F2717A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currentSpeed</a:t>
                </a:r>
                <a:r>
                  <a:rPr lang="en-US" altLang="en-US" sz="2500">
                    <a:solidFill>
                      <a:srgbClr val="F2717A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property</a:t>
                </a: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9400" name="Rectangle 7"/>
              <p:cNvSpPr>
                <a:spLocks/>
              </p:cNvSpPr>
              <p:nvPr/>
            </p:nvSpPr>
            <p:spPr bwMode="auto">
              <a:xfrm>
                <a:off x="8566150" y="0"/>
                <a:ext cx="3606800" cy="3158133"/>
              </a:xfrm>
              <a:prstGeom prst="rect">
                <a:avLst/>
              </a:prstGeom>
              <a:solidFill>
                <a:srgbClr val="F0F0F0"/>
              </a:solidFill>
              <a:ln w="25400">
                <a:solidFill>
                  <a:srgbClr val="C8C8C8"/>
                </a:solidFill>
                <a:miter lim="0"/>
                <a:headEnd/>
                <a:tailEnd/>
              </a:ln>
            </p:spPr>
            <p:txBody>
              <a:bodyPr lIns="0" tIns="0" rIns="0" bIns="0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PROPERTIES</a:t>
                </a: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make		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BMW</a:t>
                </a:r>
                <a:endParaRPr lang="en-US" altLang="en-US" sz="2500" b="1">
                  <a:solidFill>
                    <a:srgbClr val="C8C8C8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currentSpeed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45mph</a:t>
                </a:r>
                <a:endParaRPr lang="en-US" altLang="en-US" sz="2500" b="1">
                  <a:solidFill>
                    <a:srgbClr val="C8C8C8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color		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silver</a:t>
                </a:r>
                <a:endParaRPr lang="en-US" altLang="en-US" sz="2500" b="1">
                  <a:solidFill>
                    <a:srgbClr val="C8C8C8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fuel		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diesel</a:t>
                </a: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08437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19598027"/>
              </p:ext>
            </p:extLst>
          </p:nvPr>
        </p:nvGraphicFramePr>
        <p:xfrm>
          <a:off x="803615" y="700485"/>
          <a:ext cx="11315409" cy="820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nex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17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1" descr="c01-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60419" name="Group 2"/>
          <p:cNvGrpSpPr>
            <a:grpSpLocks/>
          </p:cNvGrpSpPr>
          <p:nvPr/>
        </p:nvGrpSpPr>
        <p:grpSpPr bwMode="auto">
          <a:xfrm>
            <a:off x="415925" y="1270000"/>
            <a:ext cx="12172950" cy="3784600"/>
            <a:chOff x="0" y="0"/>
            <a:chExt cx="12172950" cy="3785634"/>
          </a:xfrm>
        </p:grpSpPr>
        <p:sp>
          <p:nvSpPr>
            <p:cNvPr id="60420" name="Rectangle 3"/>
            <p:cNvSpPr>
              <a:spLocks/>
            </p:cNvSpPr>
            <p:nvPr/>
          </p:nvSpPr>
          <p:spPr bwMode="auto">
            <a:xfrm>
              <a:off x="3175" y="0"/>
              <a:ext cx="12166600" cy="635000"/>
            </a:xfrm>
            <a:prstGeom prst="rect">
              <a:avLst/>
            </a:prstGeom>
            <a:solidFill>
              <a:srgbClr val="F0F0F0"/>
            </a:solidFill>
            <a:ln w="25400">
              <a:solidFill>
                <a:srgbClr val="C8C8C8"/>
              </a:solidFill>
              <a:miter lim="0"/>
              <a:headEnd/>
              <a:tailEnd/>
            </a:ln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500" b="1">
                  <a:solidFill>
                    <a:srgbClr val="C8C8C8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OBJECT TYPE: CAR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grpSp>
          <p:nvGrpSpPr>
            <p:cNvPr id="60421" name="Group 4"/>
            <p:cNvGrpSpPr>
              <a:grpSpLocks/>
            </p:cNvGrpSpPr>
            <p:nvPr/>
          </p:nvGrpSpPr>
          <p:grpSpPr bwMode="auto">
            <a:xfrm>
              <a:off x="0" y="627501"/>
              <a:ext cx="12172950" cy="3158133"/>
              <a:chOff x="0" y="0"/>
              <a:chExt cx="12172950" cy="3158133"/>
            </a:xfrm>
          </p:grpSpPr>
          <p:sp>
            <p:nvSpPr>
              <p:cNvPr id="60422" name="Rectangle 5"/>
              <p:cNvSpPr>
                <a:spLocks/>
              </p:cNvSpPr>
              <p:nvPr/>
            </p:nvSpPr>
            <p:spPr bwMode="auto">
              <a:xfrm>
                <a:off x="0" y="0"/>
                <a:ext cx="8572500" cy="1663701"/>
              </a:xfrm>
              <a:prstGeom prst="rect">
                <a:avLst/>
              </a:prstGeom>
              <a:solidFill>
                <a:srgbClr val="F0F0F0"/>
              </a:solidFill>
              <a:ln w="25400">
                <a:solidFill>
                  <a:srgbClr val="C8C8C8"/>
                </a:solidFill>
                <a:miter lim="0"/>
                <a:headEnd/>
                <a:tailEnd/>
              </a:ln>
            </p:spPr>
            <p:txBody>
              <a:bodyPr lIns="0" tIns="0" rIns="0" bIns="0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EVENT		happens when:		method called:</a:t>
                </a: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brake		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driver slows down		changeSpeed()</a:t>
                </a:r>
              </a:p>
              <a:p>
                <a:pPr algn="l" eaLnBrk="1"/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accelerate	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driver speeds up		changeSpeed()</a:t>
                </a: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23" name="Rectangle 6"/>
              <p:cNvSpPr>
                <a:spLocks/>
              </p:cNvSpPr>
              <p:nvPr/>
            </p:nvSpPr>
            <p:spPr bwMode="auto">
              <a:xfrm>
                <a:off x="0" y="1653569"/>
                <a:ext cx="8572500" cy="1504564"/>
              </a:xfrm>
              <a:prstGeom prst="rect">
                <a:avLst/>
              </a:prstGeom>
              <a:solidFill>
                <a:srgbClr val="F0F0F0"/>
              </a:solidFill>
              <a:ln w="25400">
                <a:solidFill>
                  <a:srgbClr val="C8C8C8"/>
                </a:solidFill>
                <a:miter lim="0"/>
                <a:headEnd/>
                <a:tailEnd/>
              </a:ln>
            </p:spPr>
            <p:txBody>
              <a:bodyPr lIns="0" tIns="0" rIns="0" bIns="0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METHOD			what it does:</a:t>
                </a:r>
              </a:p>
              <a:p>
                <a:pPr algn="l" eaLnBrk="1"/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changeSpeed()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increases or decreases value </a:t>
                </a:r>
                <a:b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</a:b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					of </a:t>
                </a: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currentSpeed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property</a:t>
                </a: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24" name="Rectangle 7"/>
              <p:cNvSpPr>
                <a:spLocks/>
              </p:cNvSpPr>
              <p:nvPr/>
            </p:nvSpPr>
            <p:spPr bwMode="auto">
              <a:xfrm>
                <a:off x="8566150" y="0"/>
                <a:ext cx="3606800" cy="3158133"/>
              </a:xfrm>
              <a:prstGeom prst="rect">
                <a:avLst/>
              </a:prstGeom>
              <a:solidFill>
                <a:srgbClr val="F0F0F0"/>
              </a:solidFill>
              <a:ln w="25400">
                <a:solidFill>
                  <a:srgbClr val="C8C8C8"/>
                </a:solidFill>
                <a:miter lim="0"/>
                <a:headEnd/>
                <a:tailEnd/>
              </a:ln>
            </p:spPr>
            <p:txBody>
              <a:bodyPr lIns="0" tIns="0" rIns="0" bIns="0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PROPERTIES</a:t>
                </a: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make		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BMW</a:t>
                </a:r>
                <a:endParaRPr lang="en-US" altLang="en-US" sz="2500" b="1">
                  <a:solidFill>
                    <a:srgbClr val="C8C8C8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F2717A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currentSpeed	</a:t>
                </a:r>
                <a:r>
                  <a:rPr lang="en-US" altLang="en-US" sz="2500">
                    <a:solidFill>
                      <a:srgbClr val="F2717A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45mph</a:t>
                </a:r>
                <a:endParaRPr lang="en-US" altLang="en-US" sz="2500" b="1">
                  <a:solidFill>
                    <a:srgbClr val="F2717A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color		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silver</a:t>
                </a:r>
                <a:endParaRPr lang="en-US" altLang="en-US" sz="2500" b="1">
                  <a:solidFill>
                    <a:srgbClr val="C8C8C8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fuel		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diesel</a:t>
                </a: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083332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" descr="c01-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61443" name="Group 2"/>
          <p:cNvGrpSpPr>
            <a:grpSpLocks/>
          </p:cNvGrpSpPr>
          <p:nvPr/>
        </p:nvGrpSpPr>
        <p:grpSpPr bwMode="auto">
          <a:xfrm>
            <a:off x="415925" y="1270000"/>
            <a:ext cx="12172950" cy="3784600"/>
            <a:chOff x="0" y="0"/>
            <a:chExt cx="12172950" cy="3785634"/>
          </a:xfrm>
        </p:grpSpPr>
        <p:sp>
          <p:nvSpPr>
            <p:cNvPr id="61444" name="Rectangle 3"/>
            <p:cNvSpPr>
              <a:spLocks/>
            </p:cNvSpPr>
            <p:nvPr/>
          </p:nvSpPr>
          <p:spPr bwMode="auto">
            <a:xfrm>
              <a:off x="3175" y="0"/>
              <a:ext cx="12166600" cy="635000"/>
            </a:xfrm>
            <a:prstGeom prst="rect">
              <a:avLst/>
            </a:prstGeom>
            <a:solidFill>
              <a:srgbClr val="F0F0F0"/>
            </a:solidFill>
            <a:ln w="25400">
              <a:solidFill>
                <a:srgbClr val="C8C8C8"/>
              </a:solidFill>
              <a:miter lim="0"/>
              <a:headEnd/>
              <a:tailEnd/>
            </a:ln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500" b="1">
                  <a:solidFill>
                    <a:srgbClr val="C8C8C8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OBJECT TYPE: CAR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grpSp>
          <p:nvGrpSpPr>
            <p:cNvPr id="61445" name="Group 4"/>
            <p:cNvGrpSpPr>
              <a:grpSpLocks/>
            </p:cNvGrpSpPr>
            <p:nvPr/>
          </p:nvGrpSpPr>
          <p:grpSpPr bwMode="auto">
            <a:xfrm>
              <a:off x="0" y="627501"/>
              <a:ext cx="12172950" cy="3158133"/>
              <a:chOff x="0" y="0"/>
              <a:chExt cx="12172950" cy="3158133"/>
            </a:xfrm>
          </p:grpSpPr>
          <p:sp>
            <p:nvSpPr>
              <p:cNvPr id="61446" name="Rectangle 5"/>
              <p:cNvSpPr>
                <a:spLocks/>
              </p:cNvSpPr>
              <p:nvPr/>
            </p:nvSpPr>
            <p:spPr bwMode="auto">
              <a:xfrm>
                <a:off x="0" y="0"/>
                <a:ext cx="8572500" cy="1663701"/>
              </a:xfrm>
              <a:prstGeom prst="rect">
                <a:avLst/>
              </a:prstGeom>
              <a:solidFill>
                <a:srgbClr val="F0F0F0"/>
              </a:solidFill>
              <a:ln w="25400">
                <a:solidFill>
                  <a:srgbClr val="C8C8C8"/>
                </a:solidFill>
                <a:miter lim="0"/>
                <a:headEnd/>
                <a:tailEnd/>
              </a:ln>
            </p:spPr>
            <p:txBody>
              <a:bodyPr lIns="0" tIns="0" rIns="0" bIns="0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EVENT		happens when:		method called:</a:t>
                </a: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brake		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driver slows down		changeSpeed()</a:t>
                </a:r>
              </a:p>
              <a:p>
                <a:pPr algn="l" eaLnBrk="1"/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accelerate	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driver speeds up		changeSpeed()</a:t>
                </a: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47" name="Rectangle 6"/>
              <p:cNvSpPr>
                <a:spLocks/>
              </p:cNvSpPr>
              <p:nvPr/>
            </p:nvSpPr>
            <p:spPr bwMode="auto">
              <a:xfrm>
                <a:off x="0" y="1653569"/>
                <a:ext cx="8572500" cy="1504564"/>
              </a:xfrm>
              <a:prstGeom prst="rect">
                <a:avLst/>
              </a:prstGeom>
              <a:solidFill>
                <a:srgbClr val="F0F0F0"/>
              </a:solidFill>
              <a:ln w="25400">
                <a:solidFill>
                  <a:srgbClr val="C8C8C8"/>
                </a:solidFill>
                <a:miter lim="0"/>
                <a:headEnd/>
                <a:tailEnd/>
              </a:ln>
            </p:spPr>
            <p:txBody>
              <a:bodyPr lIns="0" tIns="0" rIns="0" bIns="0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 dirty="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METHOD			what it does:</a:t>
                </a:r>
              </a:p>
              <a:p>
                <a:pPr algn="l" eaLnBrk="1"/>
                <a:r>
                  <a:rPr lang="en-US" altLang="en-US" sz="2500" b="1" dirty="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</a:t>
                </a:r>
                <a:r>
                  <a:rPr lang="en-US" altLang="en-US" sz="2500" b="1" dirty="0" err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changeSpeed</a:t>
                </a:r>
                <a:r>
                  <a:rPr lang="en-US" altLang="en-US" sz="2500" b="1" dirty="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()	</a:t>
                </a:r>
                <a:r>
                  <a:rPr lang="en-US" altLang="en-US" sz="2500" dirty="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increases or decreases value </a:t>
                </a:r>
                <a:br>
                  <a:rPr lang="en-US" altLang="en-US" sz="2500" dirty="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</a:br>
                <a:r>
                  <a:rPr lang="en-US" altLang="en-US" sz="2500" dirty="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					</a:t>
                </a:r>
                <a:r>
                  <a:rPr lang="en-US" altLang="en-US" sz="2500" dirty="0" smtClean="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of </a:t>
                </a:r>
                <a:r>
                  <a:rPr lang="en-US" altLang="en-US" sz="2500" b="1" dirty="0" err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currentSpeed</a:t>
                </a:r>
                <a:r>
                  <a:rPr lang="en-US" altLang="en-US" sz="2500" dirty="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property</a:t>
                </a:r>
                <a:endParaRPr lang="en-US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48" name="Rectangle 7"/>
              <p:cNvSpPr>
                <a:spLocks/>
              </p:cNvSpPr>
              <p:nvPr/>
            </p:nvSpPr>
            <p:spPr bwMode="auto">
              <a:xfrm>
                <a:off x="8566150" y="0"/>
                <a:ext cx="3606800" cy="3158133"/>
              </a:xfrm>
              <a:prstGeom prst="rect">
                <a:avLst/>
              </a:prstGeom>
              <a:solidFill>
                <a:srgbClr val="F0F0F0"/>
              </a:solidFill>
              <a:ln w="25400">
                <a:solidFill>
                  <a:srgbClr val="C8C8C8"/>
                </a:solidFill>
                <a:miter lim="0"/>
                <a:headEnd/>
                <a:tailEnd/>
              </a:ln>
            </p:spPr>
            <p:txBody>
              <a:bodyPr lIns="0" tIns="0" rIns="0" bIns="0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PROPERTIES</a:t>
                </a: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make		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BMW</a:t>
                </a:r>
                <a:endParaRPr lang="en-US" altLang="en-US" sz="2500" b="1">
                  <a:solidFill>
                    <a:srgbClr val="C8C8C8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F2717A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currentSpeed	</a:t>
                </a:r>
                <a:r>
                  <a:rPr lang="en-US" altLang="en-US" sz="2500">
                    <a:solidFill>
                      <a:srgbClr val="F2717A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30mph</a:t>
                </a:r>
                <a:endParaRPr lang="en-US" altLang="en-US" sz="2500" b="1">
                  <a:solidFill>
                    <a:srgbClr val="F2717A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color		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silver</a:t>
                </a:r>
                <a:endParaRPr lang="en-US" altLang="en-US" sz="2500" b="1">
                  <a:solidFill>
                    <a:srgbClr val="C8C8C8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  <a:p>
                <a:pPr algn="l" eaLnBrk="1">
                  <a:lnSpc>
                    <a:spcPct val="120000"/>
                  </a:lnSpc>
                </a:pPr>
                <a:r>
                  <a:rPr lang="en-US" altLang="en-US" sz="2500" b="1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fuel			</a:t>
                </a:r>
                <a:r>
                  <a:rPr lang="en-US" altLang="en-US" sz="2500">
                    <a:solidFill>
                      <a:srgbClr val="C8C8C8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diesel</a:t>
                </a: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185619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WEB BROWSERS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867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660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Web browsers use models of the browser window and the web pages contained in them.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969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0414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" descr="c01-miniature-off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64515" name="Group 2"/>
          <p:cNvGrpSpPr>
            <a:grpSpLocks/>
          </p:cNvGrpSpPr>
          <p:nvPr/>
        </p:nvGrpSpPr>
        <p:grpSpPr bwMode="auto">
          <a:xfrm>
            <a:off x="3300413" y="635000"/>
            <a:ext cx="6402387" cy="1744663"/>
            <a:chOff x="0" y="0"/>
            <a:chExt cx="6403132" cy="1745102"/>
          </a:xfrm>
        </p:grpSpPr>
        <p:sp>
          <p:nvSpPr>
            <p:cNvPr id="64521" name="Rectangle 3"/>
            <p:cNvSpPr>
              <a:spLocks/>
            </p:cNvSpPr>
            <p:nvPr/>
          </p:nvSpPr>
          <p:spPr bwMode="auto">
            <a:xfrm>
              <a:off x="0" y="627501"/>
              <a:ext cx="6400800" cy="1117601"/>
            </a:xfrm>
            <a:prstGeom prst="rect">
              <a:avLst/>
            </a:prstGeom>
            <a:solidFill>
              <a:srgbClr val="F0F0F0"/>
            </a:solidFill>
            <a:ln w="25400">
              <a:solidFill>
                <a:srgbClr val="646464"/>
              </a:solidFill>
              <a:miter lim="0"/>
              <a:headEnd/>
              <a:tailEnd/>
            </a:ln>
          </p:spPr>
          <p:txBody>
            <a:bodyPr lIns="0" tIns="0" rIns="0" bIns="0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algn="l" eaLnBrk="1">
                <a:lnSpc>
                  <a:spcPct val="120000"/>
                </a:lnSpc>
              </a:pPr>
              <a:r>
                <a:rPr lang="en-US" altLang="en-US" sz="2500" b="1">
                  <a:solidFill>
                    <a:srgbClr val="00A99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PROPERTIES</a:t>
              </a:r>
            </a:p>
            <a:p>
              <a:pPr algn="l" eaLnBrk="1">
                <a:lnSpc>
                  <a:spcPct val="120000"/>
                </a:lnSpc>
              </a:pPr>
              <a:r>
                <a:rPr lang="en-US" altLang="en-US" sz="2500" b="1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location	</a:t>
              </a:r>
              <a:r>
                <a:rPr lang="en-US" altLang="en-US" sz="2500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http://www.javascriptbook.com/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4522" name="Rectangle 4"/>
            <p:cNvSpPr>
              <a:spLocks/>
            </p:cNvSpPr>
            <p:nvPr/>
          </p:nvSpPr>
          <p:spPr bwMode="auto">
            <a:xfrm>
              <a:off x="2331" y="0"/>
              <a:ext cx="6400801" cy="635000"/>
            </a:xfrm>
            <a:prstGeom prst="rect">
              <a:avLst/>
            </a:prstGeom>
            <a:solidFill>
              <a:srgbClr val="F0F0F0"/>
            </a:solidFill>
            <a:ln w="25400">
              <a:solidFill>
                <a:srgbClr val="646464"/>
              </a:solidFill>
              <a:miter lim="0"/>
              <a:headEnd/>
              <a:tailEnd/>
            </a:ln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500" b="1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OBJECT TYPE: WINDOW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64516" name="Group 5"/>
          <p:cNvGrpSpPr>
            <a:grpSpLocks/>
          </p:cNvGrpSpPr>
          <p:nvPr/>
        </p:nvGrpSpPr>
        <p:grpSpPr bwMode="auto">
          <a:xfrm>
            <a:off x="3008313" y="5518150"/>
            <a:ext cx="6986587" cy="3600450"/>
            <a:chOff x="0" y="0"/>
            <a:chExt cx="6987332" cy="3599302"/>
          </a:xfrm>
        </p:grpSpPr>
        <p:sp>
          <p:nvSpPr>
            <p:cNvPr id="64519" name="Rectangle 6"/>
            <p:cNvSpPr>
              <a:spLocks/>
            </p:cNvSpPr>
            <p:nvPr/>
          </p:nvSpPr>
          <p:spPr bwMode="auto">
            <a:xfrm>
              <a:off x="0" y="627501"/>
              <a:ext cx="6985000" cy="2971801"/>
            </a:xfrm>
            <a:prstGeom prst="rect">
              <a:avLst/>
            </a:prstGeom>
            <a:solidFill>
              <a:srgbClr val="F0F0F0"/>
            </a:solidFill>
            <a:ln w="25400">
              <a:solidFill>
                <a:srgbClr val="646464"/>
              </a:solidFill>
              <a:miter lim="0"/>
              <a:headEnd/>
              <a:tailEnd/>
            </a:ln>
          </p:spPr>
          <p:txBody>
            <a:bodyPr lIns="0" tIns="0" rIns="0" bIns="0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algn="l" eaLnBrk="1">
                <a:lnSpc>
                  <a:spcPct val="120000"/>
                </a:lnSpc>
              </a:pPr>
              <a:r>
                <a:rPr lang="en-US" altLang="en-US" sz="2500" b="1">
                  <a:solidFill>
                    <a:srgbClr val="00A99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PROPERTIES</a:t>
              </a:r>
            </a:p>
            <a:p>
              <a:pPr algn="l" eaLnBrk="1">
                <a:lnSpc>
                  <a:spcPct val="120000"/>
                </a:lnSpc>
              </a:pPr>
              <a:r>
                <a:rPr lang="en-US" altLang="en-US" sz="2500" b="1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URL			</a:t>
              </a:r>
              <a:r>
                <a:rPr lang="en-US" altLang="en-US" sz="2500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http://www.javascriptbook.com/ </a:t>
              </a:r>
            </a:p>
            <a:p>
              <a:pPr algn="l" eaLnBrk="1">
                <a:lnSpc>
                  <a:spcPct val="120000"/>
                </a:lnSpc>
              </a:pPr>
              <a:r>
                <a:rPr lang="en-US" altLang="en-US" sz="2500" b="1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lastModified</a:t>
              </a:r>
              <a:r>
                <a:rPr lang="en-US" altLang="en-US" sz="2500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	09/04/2014 15:33:37</a:t>
              </a:r>
            </a:p>
            <a:p>
              <a:pPr algn="l" eaLnBrk="1"/>
              <a:r>
                <a:rPr lang="en-US" altLang="en-US" sz="2500" b="1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title</a:t>
              </a:r>
              <a:r>
                <a:rPr lang="en-US" altLang="en-US" sz="2500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			Learn JavaScript &amp; jQuery -</a:t>
              </a:r>
              <a:br>
                <a:rPr lang="en-US" altLang="en-US" sz="2500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</a:br>
              <a:r>
                <a:rPr lang="en-US" altLang="en-US" sz="2500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				 A book that teaches you </a:t>
              </a:r>
              <a:br>
                <a:rPr lang="en-US" altLang="en-US" sz="2500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</a:br>
              <a:r>
                <a:rPr lang="en-US" altLang="en-US" sz="2500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				 in a nicer way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4520" name="Rectangle 7"/>
            <p:cNvSpPr>
              <a:spLocks/>
            </p:cNvSpPr>
            <p:nvPr/>
          </p:nvSpPr>
          <p:spPr bwMode="auto">
            <a:xfrm>
              <a:off x="2331" y="0"/>
              <a:ext cx="6985001" cy="635000"/>
            </a:xfrm>
            <a:prstGeom prst="rect">
              <a:avLst/>
            </a:prstGeom>
            <a:solidFill>
              <a:srgbClr val="F0F0F0"/>
            </a:solidFill>
            <a:ln w="25400">
              <a:solidFill>
                <a:srgbClr val="646464"/>
              </a:solidFill>
              <a:miter lim="0"/>
              <a:headEnd/>
              <a:tailEnd/>
            </a:ln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500" b="1">
                  <a:solidFill>
                    <a:srgbClr val="646464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OBJECT TYPE: DOCUMENT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sp>
        <p:nvSpPr>
          <p:cNvPr id="64517" name="Line 8"/>
          <p:cNvSpPr>
            <a:spLocks noChangeShapeType="1"/>
          </p:cNvSpPr>
          <p:nvPr/>
        </p:nvSpPr>
        <p:spPr bwMode="auto">
          <a:xfrm>
            <a:off x="6565900" y="2386013"/>
            <a:ext cx="0" cy="687387"/>
          </a:xfrm>
          <a:prstGeom prst="line">
            <a:avLst/>
          </a:prstGeom>
          <a:noFill/>
          <a:ln w="25400">
            <a:solidFill>
              <a:srgbClr val="646464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4518" name="Line 9"/>
          <p:cNvSpPr>
            <a:spLocks noChangeShapeType="1"/>
          </p:cNvSpPr>
          <p:nvPr/>
        </p:nvSpPr>
        <p:spPr bwMode="auto">
          <a:xfrm>
            <a:off x="7264400" y="3587750"/>
            <a:ext cx="0" cy="1917700"/>
          </a:xfrm>
          <a:prstGeom prst="line">
            <a:avLst/>
          </a:prstGeom>
          <a:noFill/>
          <a:ln w="25400">
            <a:solidFill>
              <a:srgbClr val="646464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69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Web browsers use these models to understand how to interpret web pages.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174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934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314825" cy="9752013"/>
          </a:xfrm>
        </p:spPr>
        <p:txBody>
          <a:bodyPr/>
          <a:lstStyle/>
          <a:p>
            <a:pPr eaLnBrk="1"/>
            <a:r>
              <a:rPr lang="en-US" altLang="en-US" sz="40000">
                <a:solidFill>
                  <a:srgbClr val="F2717A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3334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The browser receives a web page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3379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6758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223963"/>
            <a:ext cx="4314825" cy="2435225"/>
          </a:xfrm>
        </p:spPr>
        <p:txBody>
          <a:bodyPr/>
          <a:lstStyle/>
          <a:p>
            <a:pPr defTabSz="233363" eaLnBrk="1"/>
            <a:r>
              <a:rPr lang="en-US" altLang="en-US" sz="16000">
                <a:solidFill>
                  <a:srgbClr val="F2717A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19339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 build="p" bldLvl="5" autoUpdateAnimBg="0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635000" tIns="635000" rIns="635000" bIns="635000"/>
          <a:lstStyle/>
          <a:p>
            <a:pPr algn="l" eaLnBrk="1"/>
            <a: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&lt;DOCTYPE html&gt;</a:t>
            </a:r>
            <a:b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&lt;html&gt;</a:t>
            </a:r>
            <a:b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&lt;head&gt;</a:t>
            </a:r>
            <a:b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&lt;title&gt;</a:t>
            </a:r>
            <a:r>
              <a:rPr lang="en-US" altLang="en-US" sz="3400">
                <a:latin typeface="Courier" charset="0"/>
                <a:ea typeface="Courier" charset="0"/>
                <a:cs typeface="Courier" charset="0"/>
                <a:sym typeface="Courier" charset="0"/>
              </a:rPr>
              <a:t>Constructive &amp;amp; Co</a:t>
            </a:r>
            <a: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&lt;/title&gt;</a:t>
            </a:r>
            <a:b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&lt;link rel=“stylesheet” href=“c01.css” /&gt;</a:t>
            </a:r>
            <a:b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&lt;/head&gt;</a:t>
            </a:r>
            <a:b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&lt;body&gt;</a:t>
            </a:r>
            <a:b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&lt;h1&gt;</a:t>
            </a:r>
            <a:r>
              <a:rPr lang="en-US" altLang="en-US" sz="3400">
                <a:latin typeface="Courier" charset="0"/>
                <a:ea typeface="Courier" charset="0"/>
                <a:cs typeface="Courier" charset="0"/>
                <a:sym typeface="Courier" charset="0"/>
              </a:rPr>
              <a:t>Constructive &amp;amp; Co</a:t>
            </a:r>
            <a: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&lt;/h1&gt;</a:t>
            </a:r>
            <a:b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&lt;p&gt;</a:t>
            </a:r>
            <a:r>
              <a:rPr lang="en-US" altLang="en-US" sz="3400">
                <a:latin typeface="Courier" charset="0"/>
                <a:ea typeface="Courier" charset="0"/>
                <a:cs typeface="Courier" charset="0"/>
                <a:sym typeface="Courier" charset="0"/>
              </a:rPr>
              <a:t>For all orders and enquiries, </a:t>
            </a:r>
            <a:br>
              <a:rPr lang="en-US" altLang="en-US" sz="34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400">
                <a:latin typeface="Courier" charset="0"/>
                <a:ea typeface="Courier" charset="0"/>
                <a:cs typeface="Courier" charset="0"/>
                <a:sym typeface="Courier" charset="0"/>
              </a:rPr>
              <a:t>    please call </a:t>
            </a:r>
            <a: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&lt;em&gt;</a:t>
            </a:r>
            <a:r>
              <a:rPr lang="en-US" altLang="en-US" sz="3400">
                <a:latin typeface="Courier" charset="0"/>
                <a:ea typeface="Courier" charset="0"/>
                <a:cs typeface="Courier" charset="0"/>
                <a:sym typeface="Courier" charset="0"/>
              </a:rPr>
              <a:t>555-3344</a:t>
            </a:r>
            <a: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&lt;/em&gt;&lt;/p&gt;</a:t>
            </a:r>
            <a:b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&lt;/body&gt;</a:t>
            </a:r>
            <a:b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400">
                <a:solidFill>
                  <a:srgbClr val="FFA3A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&lt;/html&gt;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481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73866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343400" y="0"/>
            <a:ext cx="4316413" cy="9752013"/>
          </a:xfrm>
        </p:spPr>
        <p:txBody>
          <a:bodyPr/>
          <a:lstStyle/>
          <a:p>
            <a:pPr eaLnBrk="1"/>
            <a:r>
              <a:rPr lang="en-US" altLang="en-US" sz="40000">
                <a:solidFill>
                  <a:srgbClr val="F2717A"/>
                </a:solidFill>
              </a:rPr>
              <a:t>2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69635" name="Rectangle 2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The browser receives a web page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9636" name="Rectangle 3"/>
          <p:cNvSpPr>
            <a:spLocks/>
          </p:cNvSpPr>
          <p:nvPr/>
        </p:nvSpPr>
        <p:spPr bwMode="auto">
          <a:xfrm>
            <a:off x="0" y="1223963"/>
            <a:ext cx="43148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674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LEARNING JAVASCRIPT INVOLVES LEARNING…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819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70659" name="Rectangle 2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The browser receives a web page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0660" name="Rectangle 3"/>
          <p:cNvSpPr>
            <a:spLocks/>
          </p:cNvSpPr>
          <p:nvPr/>
        </p:nvSpPr>
        <p:spPr bwMode="auto">
          <a:xfrm>
            <a:off x="0" y="1223963"/>
            <a:ext cx="43148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0661" name="Rectangle 4"/>
          <p:cNvSpPr>
            <a:spLocks noGrp="1" noChangeArrowheads="1"/>
          </p:cNvSpPr>
          <p:nvPr>
            <p:ph type="title"/>
          </p:nvPr>
        </p:nvSpPr>
        <p:spPr>
          <a:xfrm>
            <a:off x="4343400" y="1223963"/>
            <a:ext cx="4316413" cy="2435225"/>
          </a:xfrm>
        </p:spPr>
        <p:txBody>
          <a:bodyPr/>
          <a:lstStyle/>
          <a:p>
            <a:pPr defTabSz="233363" eaLnBrk="1"/>
            <a:r>
              <a:rPr lang="en-US" altLang="en-US" sz="16000">
                <a:solidFill>
                  <a:srgbClr val="F2717A"/>
                </a:solidFill>
              </a:rPr>
              <a:t>2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4343400" y="3656013"/>
            <a:ext cx="4316413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It creates a model of the page and stores it in memory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15625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bldLvl="5" autoUpdateAnimBg="0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71683" name="AutoShape 2"/>
          <p:cNvSpPr>
            <a:spLocks/>
          </p:cNvSpPr>
          <p:nvPr/>
        </p:nvSpPr>
        <p:spPr bwMode="auto">
          <a:xfrm>
            <a:off x="4800600" y="2432050"/>
            <a:ext cx="2286000" cy="762000"/>
          </a:xfrm>
          <a:prstGeom prst="roundRect">
            <a:avLst>
              <a:gd name="adj" fmla="val 28000"/>
            </a:avLst>
          </a:prstGeom>
          <a:solidFill>
            <a:srgbClr val="FDEA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000"/>
              <a:t>document</a:t>
            </a:r>
            <a:endParaRPr lang="en-US" altLang="en-US" sz="1800">
              <a:solidFill>
                <a:srgbClr val="000000"/>
              </a:solidFill>
            </a:endParaRPr>
          </a:p>
        </p:txBody>
      </p:sp>
      <p:grpSp>
        <p:nvGrpSpPr>
          <p:cNvPr id="71684" name="Group 3"/>
          <p:cNvGrpSpPr>
            <a:grpSpLocks/>
          </p:cNvGrpSpPr>
          <p:nvPr/>
        </p:nvGrpSpPr>
        <p:grpSpPr bwMode="auto">
          <a:xfrm>
            <a:off x="633413" y="560388"/>
            <a:ext cx="1997075" cy="482600"/>
            <a:chOff x="-1" y="0"/>
            <a:chExt cx="1996199" cy="482601"/>
          </a:xfrm>
        </p:grpSpPr>
        <p:sp>
          <p:nvSpPr>
            <p:cNvPr id="71685" name="AutoShape 4"/>
            <p:cNvSpPr>
              <a:spLocks/>
            </p:cNvSpPr>
            <p:nvPr/>
          </p:nvSpPr>
          <p:spPr bwMode="auto">
            <a:xfrm>
              <a:off x="0" y="22869"/>
              <a:ext cx="440135" cy="436862"/>
            </a:xfrm>
            <a:custGeom>
              <a:avLst/>
              <a:gdLst>
                <a:gd name="T0" fmla="*/ 220056 w 19679"/>
                <a:gd name="T1" fmla="*/ 239754 h 19679"/>
                <a:gd name="T2" fmla="*/ 220056 w 19679"/>
                <a:gd name="T3" fmla="*/ 239754 h 19679"/>
                <a:gd name="T4" fmla="*/ 220056 w 19679"/>
                <a:gd name="T5" fmla="*/ 239754 h 19679"/>
                <a:gd name="T6" fmla="*/ 220056 w 19679"/>
                <a:gd name="T7" fmla="*/ 239754 h 196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DEA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endParaRPr lang="en-US" altLang="en-US" sz="3000"/>
            </a:p>
          </p:txBody>
        </p:sp>
        <p:sp>
          <p:nvSpPr>
            <p:cNvPr id="71686" name="Rectangle 5"/>
            <p:cNvSpPr>
              <a:spLocks/>
            </p:cNvSpPr>
            <p:nvPr/>
          </p:nvSpPr>
          <p:spPr bwMode="auto">
            <a:xfrm>
              <a:off x="594069" y="0"/>
              <a:ext cx="1402129" cy="482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algn="l" eaLnBrk="1"/>
              <a:r>
                <a:rPr lang="en-US" altLang="en-US" sz="25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OBJECT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1403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72707" name="AutoShape 2"/>
          <p:cNvSpPr>
            <a:spLocks/>
          </p:cNvSpPr>
          <p:nvPr/>
        </p:nvSpPr>
        <p:spPr bwMode="auto">
          <a:xfrm>
            <a:off x="4800600" y="2432050"/>
            <a:ext cx="2286000" cy="762000"/>
          </a:xfrm>
          <a:prstGeom prst="roundRect">
            <a:avLst>
              <a:gd name="adj" fmla="val 28000"/>
            </a:avLst>
          </a:prstGeom>
          <a:solidFill>
            <a:srgbClr val="FDEA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000"/>
              <a:t>document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2708" name="AutoShape 3"/>
          <p:cNvSpPr>
            <a:spLocks/>
          </p:cNvSpPr>
          <p:nvPr/>
        </p:nvSpPr>
        <p:spPr bwMode="auto">
          <a:xfrm>
            <a:off x="4800600" y="3384550"/>
            <a:ext cx="2286000" cy="762000"/>
          </a:xfrm>
          <a:prstGeom prst="roundRect">
            <a:avLst>
              <a:gd name="adj" fmla="val 28000"/>
            </a:avLst>
          </a:prstGeom>
          <a:solidFill>
            <a:srgbClr val="FFA3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000"/>
              <a:t>&lt;html&gt;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2709" name="AutoShape 4"/>
          <p:cNvSpPr>
            <a:spLocks/>
          </p:cNvSpPr>
          <p:nvPr/>
        </p:nvSpPr>
        <p:spPr bwMode="auto">
          <a:xfrm>
            <a:off x="1422400" y="4527550"/>
            <a:ext cx="2286000" cy="762000"/>
          </a:xfrm>
          <a:prstGeom prst="roundRect">
            <a:avLst>
              <a:gd name="adj" fmla="val 28000"/>
            </a:avLst>
          </a:prstGeom>
          <a:solidFill>
            <a:srgbClr val="FFA3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000"/>
              <a:t>&lt;head&gt;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2710" name="AutoShape 5"/>
          <p:cNvSpPr>
            <a:spLocks/>
          </p:cNvSpPr>
          <p:nvPr/>
        </p:nvSpPr>
        <p:spPr bwMode="auto">
          <a:xfrm>
            <a:off x="7429500" y="4527550"/>
            <a:ext cx="2286000" cy="762000"/>
          </a:xfrm>
          <a:prstGeom prst="roundRect">
            <a:avLst>
              <a:gd name="adj" fmla="val 28000"/>
            </a:avLst>
          </a:prstGeom>
          <a:solidFill>
            <a:srgbClr val="FFA3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000"/>
              <a:t>&lt;body&gt;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2711" name="AutoShape 6"/>
          <p:cNvSpPr>
            <a:spLocks/>
          </p:cNvSpPr>
          <p:nvPr/>
        </p:nvSpPr>
        <p:spPr bwMode="auto">
          <a:xfrm>
            <a:off x="190500" y="5670550"/>
            <a:ext cx="2286000" cy="762000"/>
          </a:xfrm>
          <a:prstGeom prst="roundRect">
            <a:avLst>
              <a:gd name="adj" fmla="val 28000"/>
            </a:avLst>
          </a:prstGeom>
          <a:solidFill>
            <a:srgbClr val="FFA3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000"/>
              <a:t>&lt;title&gt;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2712" name="AutoShape 7"/>
          <p:cNvSpPr>
            <a:spLocks/>
          </p:cNvSpPr>
          <p:nvPr/>
        </p:nvSpPr>
        <p:spPr bwMode="auto">
          <a:xfrm>
            <a:off x="2667000" y="5670550"/>
            <a:ext cx="2286000" cy="762000"/>
          </a:xfrm>
          <a:prstGeom prst="roundRect">
            <a:avLst>
              <a:gd name="adj" fmla="val 28000"/>
            </a:avLst>
          </a:prstGeom>
          <a:solidFill>
            <a:srgbClr val="FFA3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000"/>
              <a:t>&lt;link&gt;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2713" name="AutoShape 8"/>
          <p:cNvSpPr>
            <a:spLocks/>
          </p:cNvSpPr>
          <p:nvPr/>
        </p:nvSpPr>
        <p:spPr bwMode="auto">
          <a:xfrm>
            <a:off x="5575300" y="5670550"/>
            <a:ext cx="2286000" cy="762000"/>
          </a:xfrm>
          <a:prstGeom prst="roundRect">
            <a:avLst>
              <a:gd name="adj" fmla="val 28000"/>
            </a:avLst>
          </a:prstGeom>
          <a:solidFill>
            <a:srgbClr val="FFA3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000"/>
              <a:t>&lt;h1&gt;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2714" name="AutoShape 9"/>
          <p:cNvSpPr>
            <a:spLocks/>
          </p:cNvSpPr>
          <p:nvPr/>
        </p:nvSpPr>
        <p:spPr bwMode="auto">
          <a:xfrm>
            <a:off x="9347200" y="5670550"/>
            <a:ext cx="2286000" cy="762000"/>
          </a:xfrm>
          <a:prstGeom prst="roundRect">
            <a:avLst>
              <a:gd name="adj" fmla="val 28000"/>
            </a:avLst>
          </a:prstGeom>
          <a:solidFill>
            <a:srgbClr val="FFA3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000"/>
              <a:t>&lt;p&gt;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2715" name="AutoShape 10"/>
          <p:cNvSpPr>
            <a:spLocks/>
          </p:cNvSpPr>
          <p:nvPr/>
        </p:nvSpPr>
        <p:spPr bwMode="auto">
          <a:xfrm>
            <a:off x="10528300" y="6813550"/>
            <a:ext cx="2286000" cy="762000"/>
          </a:xfrm>
          <a:prstGeom prst="roundRect">
            <a:avLst>
              <a:gd name="adj" fmla="val 28000"/>
            </a:avLst>
          </a:prstGeom>
          <a:solidFill>
            <a:srgbClr val="FFA3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000"/>
              <a:t>&lt;em&gt;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2716" name="Line 11"/>
          <p:cNvSpPr>
            <a:spLocks noChangeShapeType="1"/>
          </p:cNvSpPr>
          <p:nvPr/>
        </p:nvSpPr>
        <p:spPr bwMode="auto">
          <a:xfrm>
            <a:off x="1331913" y="54800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717" name="Line 12"/>
          <p:cNvSpPr>
            <a:spLocks noChangeShapeType="1"/>
          </p:cNvSpPr>
          <p:nvPr/>
        </p:nvSpPr>
        <p:spPr bwMode="auto">
          <a:xfrm>
            <a:off x="3808413" y="5467350"/>
            <a:ext cx="0" cy="2016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718" name="Line 13"/>
          <p:cNvSpPr>
            <a:spLocks noChangeShapeType="1"/>
          </p:cNvSpPr>
          <p:nvPr/>
        </p:nvSpPr>
        <p:spPr bwMode="auto">
          <a:xfrm>
            <a:off x="2563813" y="52895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719" name="Line 14"/>
          <p:cNvSpPr>
            <a:spLocks noChangeShapeType="1"/>
          </p:cNvSpPr>
          <p:nvPr/>
        </p:nvSpPr>
        <p:spPr bwMode="auto">
          <a:xfrm>
            <a:off x="1320800" y="5480050"/>
            <a:ext cx="25019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720" name="Line 15"/>
          <p:cNvSpPr>
            <a:spLocks noChangeShapeType="1"/>
          </p:cNvSpPr>
          <p:nvPr/>
        </p:nvSpPr>
        <p:spPr bwMode="auto">
          <a:xfrm>
            <a:off x="8570913" y="52895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721" name="Line 16"/>
          <p:cNvSpPr>
            <a:spLocks noChangeShapeType="1"/>
          </p:cNvSpPr>
          <p:nvPr/>
        </p:nvSpPr>
        <p:spPr bwMode="auto">
          <a:xfrm>
            <a:off x="6716713" y="54800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722" name="Line 17"/>
          <p:cNvSpPr>
            <a:spLocks noChangeShapeType="1"/>
          </p:cNvSpPr>
          <p:nvPr/>
        </p:nvSpPr>
        <p:spPr bwMode="auto">
          <a:xfrm>
            <a:off x="10488613" y="54800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723" name="Line 18"/>
          <p:cNvSpPr>
            <a:spLocks noChangeShapeType="1"/>
          </p:cNvSpPr>
          <p:nvPr/>
        </p:nvSpPr>
        <p:spPr bwMode="auto">
          <a:xfrm>
            <a:off x="6705600" y="5480050"/>
            <a:ext cx="37846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724" name="Line 19"/>
          <p:cNvSpPr>
            <a:spLocks noChangeShapeType="1"/>
          </p:cNvSpPr>
          <p:nvPr/>
        </p:nvSpPr>
        <p:spPr bwMode="auto">
          <a:xfrm>
            <a:off x="5942013" y="41465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725" name="Line 20"/>
          <p:cNvSpPr>
            <a:spLocks noChangeShapeType="1"/>
          </p:cNvSpPr>
          <p:nvPr/>
        </p:nvSpPr>
        <p:spPr bwMode="auto">
          <a:xfrm>
            <a:off x="5942013" y="31940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726" name="Line 21"/>
          <p:cNvSpPr>
            <a:spLocks noChangeShapeType="1"/>
          </p:cNvSpPr>
          <p:nvPr/>
        </p:nvSpPr>
        <p:spPr bwMode="auto">
          <a:xfrm>
            <a:off x="2563813" y="43370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727" name="Line 22"/>
          <p:cNvSpPr>
            <a:spLocks noChangeShapeType="1"/>
          </p:cNvSpPr>
          <p:nvPr/>
        </p:nvSpPr>
        <p:spPr bwMode="auto">
          <a:xfrm>
            <a:off x="8570913" y="43370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728" name="Line 23"/>
          <p:cNvSpPr>
            <a:spLocks noChangeShapeType="1"/>
          </p:cNvSpPr>
          <p:nvPr/>
        </p:nvSpPr>
        <p:spPr bwMode="auto">
          <a:xfrm flipV="1">
            <a:off x="2552700" y="4335463"/>
            <a:ext cx="6032500" cy="1587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729" name="Line 24"/>
          <p:cNvSpPr>
            <a:spLocks noChangeShapeType="1"/>
          </p:cNvSpPr>
          <p:nvPr/>
        </p:nvSpPr>
        <p:spPr bwMode="auto">
          <a:xfrm>
            <a:off x="11669713" y="66230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730" name="Line 25"/>
          <p:cNvSpPr>
            <a:spLocks noChangeShapeType="1"/>
          </p:cNvSpPr>
          <p:nvPr/>
        </p:nvSpPr>
        <p:spPr bwMode="auto">
          <a:xfrm>
            <a:off x="10488613" y="64325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731" name="Line 26"/>
          <p:cNvSpPr>
            <a:spLocks noChangeShapeType="1"/>
          </p:cNvSpPr>
          <p:nvPr/>
        </p:nvSpPr>
        <p:spPr bwMode="auto">
          <a:xfrm>
            <a:off x="10490200" y="6623050"/>
            <a:ext cx="11811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grpSp>
        <p:nvGrpSpPr>
          <p:cNvPr id="72732" name="Group 27"/>
          <p:cNvGrpSpPr>
            <a:grpSpLocks/>
          </p:cNvGrpSpPr>
          <p:nvPr/>
        </p:nvGrpSpPr>
        <p:grpSpPr bwMode="auto">
          <a:xfrm>
            <a:off x="633413" y="1144588"/>
            <a:ext cx="2225675" cy="482600"/>
            <a:chOff x="-1" y="0"/>
            <a:chExt cx="2225332" cy="482601"/>
          </a:xfrm>
        </p:grpSpPr>
        <p:sp>
          <p:nvSpPr>
            <p:cNvPr id="72736" name="AutoShape 28"/>
            <p:cNvSpPr>
              <a:spLocks/>
            </p:cNvSpPr>
            <p:nvPr/>
          </p:nvSpPr>
          <p:spPr bwMode="auto">
            <a:xfrm>
              <a:off x="0" y="22869"/>
              <a:ext cx="440135" cy="436862"/>
            </a:xfrm>
            <a:custGeom>
              <a:avLst/>
              <a:gdLst>
                <a:gd name="T0" fmla="*/ 220056 w 19679"/>
                <a:gd name="T1" fmla="*/ 239754 h 19679"/>
                <a:gd name="T2" fmla="*/ 220056 w 19679"/>
                <a:gd name="T3" fmla="*/ 239754 h 19679"/>
                <a:gd name="T4" fmla="*/ 220056 w 19679"/>
                <a:gd name="T5" fmla="*/ 239754 h 19679"/>
                <a:gd name="T6" fmla="*/ 220056 w 19679"/>
                <a:gd name="T7" fmla="*/ 239754 h 196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A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endParaRPr lang="en-US" altLang="en-US" sz="3000"/>
            </a:p>
          </p:txBody>
        </p:sp>
        <p:sp>
          <p:nvSpPr>
            <p:cNvPr id="72737" name="Rectangle 29"/>
            <p:cNvSpPr>
              <a:spLocks/>
            </p:cNvSpPr>
            <p:nvPr/>
          </p:nvSpPr>
          <p:spPr bwMode="auto">
            <a:xfrm>
              <a:off x="594069" y="0"/>
              <a:ext cx="1631262" cy="482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algn="l" eaLnBrk="1"/>
              <a:r>
                <a:rPr lang="en-US" altLang="en-US" sz="25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ELEMENT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72733" name="Group 30"/>
          <p:cNvGrpSpPr>
            <a:grpSpLocks/>
          </p:cNvGrpSpPr>
          <p:nvPr/>
        </p:nvGrpSpPr>
        <p:grpSpPr bwMode="auto">
          <a:xfrm>
            <a:off x="633413" y="573088"/>
            <a:ext cx="1997075" cy="482600"/>
            <a:chOff x="-1" y="0"/>
            <a:chExt cx="1996199" cy="482601"/>
          </a:xfrm>
        </p:grpSpPr>
        <p:sp>
          <p:nvSpPr>
            <p:cNvPr id="72734" name="AutoShape 31"/>
            <p:cNvSpPr>
              <a:spLocks/>
            </p:cNvSpPr>
            <p:nvPr/>
          </p:nvSpPr>
          <p:spPr bwMode="auto">
            <a:xfrm>
              <a:off x="0" y="22869"/>
              <a:ext cx="440135" cy="436862"/>
            </a:xfrm>
            <a:custGeom>
              <a:avLst/>
              <a:gdLst>
                <a:gd name="T0" fmla="*/ 220056 w 19679"/>
                <a:gd name="T1" fmla="*/ 239754 h 19679"/>
                <a:gd name="T2" fmla="*/ 220056 w 19679"/>
                <a:gd name="T3" fmla="*/ 239754 h 19679"/>
                <a:gd name="T4" fmla="*/ 220056 w 19679"/>
                <a:gd name="T5" fmla="*/ 239754 h 19679"/>
                <a:gd name="T6" fmla="*/ 220056 w 19679"/>
                <a:gd name="T7" fmla="*/ 239754 h 196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DEA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endParaRPr lang="en-US" altLang="en-US" sz="3000"/>
            </a:p>
          </p:txBody>
        </p:sp>
        <p:sp>
          <p:nvSpPr>
            <p:cNvPr id="72735" name="Rectangle 32"/>
            <p:cNvSpPr>
              <a:spLocks/>
            </p:cNvSpPr>
            <p:nvPr/>
          </p:nvSpPr>
          <p:spPr bwMode="auto">
            <a:xfrm>
              <a:off x="594069" y="0"/>
              <a:ext cx="1402129" cy="482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algn="l" eaLnBrk="1"/>
              <a:r>
                <a:rPr lang="en-US" altLang="en-US" sz="25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OBJECT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24516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73731" name="AutoShape 2"/>
          <p:cNvSpPr>
            <a:spLocks/>
          </p:cNvSpPr>
          <p:nvPr/>
        </p:nvSpPr>
        <p:spPr bwMode="auto">
          <a:xfrm>
            <a:off x="4800600" y="2432050"/>
            <a:ext cx="2286000" cy="762000"/>
          </a:xfrm>
          <a:prstGeom prst="roundRect">
            <a:avLst>
              <a:gd name="adj" fmla="val 28000"/>
            </a:avLst>
          </a:prstGeom>
          <a:solidFill>
            <a:srgbClr val="FDEA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000"/>
              <a:t>document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3732" name="AutoShape 3"/>
          <p:cNvSpPr>
            <a:spLocks/>
          </p:cNvSpPr>
          <p:nvPr/>
        </p:nvSpPr>
        <p:spPr bwMode="auto">
          <a:xfrm>
            <a:off x="4800600" y="3384550"/>
            <a:ext cx="2286000" cy="762000"/>
          </a:xfrm>
          <a:prstGeom prst="roundRect">
            <a:avLst>
              <a:gd name="adj" fmla="val 28000"/>
            </a:avLst>
          </a:prstGeom>
          <a:solidFill>
            <a:srgbClr val="FFA3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000"/>
              <a:t>&lt;html&gt;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3733" name="AutoShape 4"/>
          <p:cNvSpPr>
            <a:spLocks/>
          </p:cNvSpPr>
          <p:nvPr/>
        </p:nvSpPr>
        <p:spPr bwMode="auto">
          <a:xfrm>
            <a:off x="1422400" y="4527550"/>
            <a:ext cx="2286000" cy="762000"/>
          </a:xfrm>
          <a:prstGeom prst="roundRect">
            <a:avLst>
              <a:gd name="adj" fmla="val 28000"/>
            </a:avLst>
          </a:prstGeom>
          <a:solidFill>
            <a:srgbClr val="FFA3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000"/>
              <a:t>&lt;head&gt;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3734" name="AutoShape 5"/>
          <p:cNvSpPr>
            <a:spLocks/>
          </p:cNvSpPr>
          <p:nvPr/>
        </p:nvSpPr>
        <p:spPr bwMode="auto">
          <a:xfrm>
            <a:off x="7429500" y="4527550"/>
            <a:ext cx="2286000" cy="762000"/>
          </a:xfrm>
          <a:prstGeom prst="roundRect">
            <a:avLst>
              <a:gd name="adj" fmla="val 28000"/>
            </a:avLst>
          </a:prstGeom>
          <a:solidFill>
            <a:srgbClr val="FFA3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000"/>
              <a:t>&lt;body&gt;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3735" name="AutoShape 6"/>
          <p:cNvSpPr>
            <a:spLocks/>
          </p:cNvSpPr>
          <p:nvPr/>
        </p:nvSpPr>
        <p:spPr bwMode="auto">
          <a:xfrm>
            <a:off x="190500" y="5670550"/>
            <a:ext cx="2286000" cy="762000"/>
          </a:xfrm>
          <a:prstGeom prst="roundRect">
            <a:avLst>
              <a:gd name="adj" fmla="val 28000"/>
            </a:avLst>
          </a:prstGeom>
          <a:solidFill>
            <a:srgbClr val="FFA3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000"/>
              <a:t>&lt;title&gt;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3736" name="AutoShape 7"/>
          <p:cNvSpPr>
            <a:spLocks/>
          </p:cNvSpPr>
          <p:nvPr/>
        </p:nvSpPr>
        <p:spPr bwMode="auto">
          <a:xfrm>
            <a:off x="2667000" y="5670550"/>
            <a:ext cx="2286000" cy="762000"/>
          </a:xfrm>
          <a:prstGeom prst="roundRect">
            <a:avLst>
              <a:gd name="adj" fmla="val 28000"/>
            </a:avLst>
          </a:prstGeom>
          <a:solidFill>
            <a:srgbClr val="FFA3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000"/>
              <a:t>&lt;link&gt;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3737" name="AutoShape 8"/>
          <p:cNvSpPr>
            <a:spLocks/>
          </p:cNvSpPr>
          <p:nvPr/>
        </p:nvSpPr>
        <p:spPr bwMode="auto">
          <a:xfrm>
            <a:off x="5575300" y="5670550"/>
            <a:ext cx="2286000" cy="762000"/>
          </a:xfrm>
          <a:prstGeom prst="roundRect">
            <a:avLst>
              <a:gd name="adj" fmla="val 28000"/>
            </a:avLst>
          </a:prstGeom>
          <a:solidFill>
            <a:srgbClr val="FFA3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000"/>
              <a:t>&lt;h1&gt;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3738" name="AutoShape 9"/>
          <p:cNvSpPr>
            <a:spLocks/>
          </p:cNvSpPr>
          <p:nvPr/>
        </p:nvSpPr>
        <p:spPr bwMode="auto">
          <a:xfrm>
            <a:off x="9347200" y="5670550"/>
            <a:ext cx="2286000" cy="762000"/>
          </a:xfrm>
          <a:prstGeom prst="roundRect">
            <a:avLst>
              <a:gd name="adj" fmla="val 28000"/>
            </a:avLst>
          </a:prstGeom>
          <a:solidFill>
            <a:srgbClr val="FFA3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000"/>
              <a:t>&lt;p&gt;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3739" name="AutoShape 10"/>
          <p:cNvSpPr>
            <a:spLocks/>
          </p:cNvSpPr>
          <p:nvPr/>
        </p:nvSpPr>
        <p:spPr bwMode="auto">
          <a:xfrm>
            <a:off x="190500" y="6623050"/>
            <a:ext cx="2286000" cy="1144588"/>
          </a:xfrm>
          <a:prstGeom prst="roundRect">
            <a:avLst>
              <a:gd name="adj" fmla="val 18616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2600">
                <a:latin typeface="Helvetica" charset="0"/>
                <a:ea typeface="Helvetica" charset="0"/>
                <a:cs typeface="Helvetica" charset="0"/>
                <a:sym typeface="Helvetica" charset="0"/>
              </a:rPr>
              <a:t>Constructive &amp;amp; Co.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3740" name="AutoShape 11"/>
          <p:cNvSpPr>
            <a:spLocks/>
          </p:cNvSpPr>
          <p:nvPr/>
        </p:nvSpPr>
        <p:spPr bwMode="auto">
          <a:xfrm>
            <a:off x="5575300" y="6623050"/>
            <a:ext cx="2286000" cy="1144588"/>
          </a:xfrm>
          <a:prstGeom prst="roundRect">
            <a:avLst>
              <a:gd name="adj" fmla="val 18616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2600">
                <a:latin typeface="Helvetica" charset="0"/>
                <a:ea typeface="Helvetica" charset="0"/>
                <a:cs typeface="Helvetica" charset="0"/>
                <a:sym typeface="Helvetica" charset="0"/>
              </a:rPr>
              <a:t>Constructive &amp;amp; Co.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3741" name="AutoShape 12"/>
          <p:cNvSpPr>
            <a:spLocks/>
          </p:cNvSpPr>
          <p:nvPr/>
        </p:nvSpPr>
        <p:spPr bwMode="auto">
          <a:xfrm>
            <a:off x="10528300" y="6813550"/>
            <a:ext cx="2286000" cy="762000"/>
          </a:xfrm>
          <a:prstGeom prst="roundRect">
            <a:avLst>
              <a:gd name="adj" fmla="val 28000"/>
            </a:avLst>
          </a:prstGeom>
          <a:solidFill>
            <a:srgbClr val="FFA3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000"/>
              <a:t>&lt;em&gt;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3742" name="AutoShape 13"/>
          <p:cNvSpPr>
            <a:spLocks/>
          </p:cNvSpPr>
          <p:nvPr/>
        </p:nvSpPr>
        <p:spPr bwMode="auto">
          <a:xfrm>
            <a:off x="8051800" y="6813550"/>
            <a:ext cx="2286000" cy="1778000"/>
          </a:xfrm>
          <a:prstGeom prst="roundRect">
            <a:avLst>
              <a:gd name="adj" fmla="val 12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2600">
                <a:latin typeface="Helvetica" charset="0"/>
                <a:ea typeface="Helvetica" charset="0"/>
                <a:cs typeface="Helvetica" charset="0"/>
                <a:sym typeface="Helvetica" charset="0"/>
              </a:rPr>
              <a:t>For all orders and inquiries please call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3743" name="AutoShape 14"/>
          <p:cNvSpPr>
            <a:spLocks/>
          </p:cNvSpPr>
          <p:nvPr/>
        </p:nvSpPr>
        <p:spPr bwMode="auto">
          <a:xfrm>
            <a:off x="10528300" y="7770813"/>
            <a:ext cx="2286000" cy="762000"/>
          </a:xfrm>
          <a:prstGeom prst="roundRect">
            <a:avLst>
              <a:gd name="adj" fmla="val 28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2600">
                <a:latin typeface="Helvetica" charset="0"/>
                <a:ea typeface="Helvetica" charset="0"/>
                <a:cs typeface="Helvetica" charset="0"/>
                <a:sym typeface="Helvetica" charset="0"/>
              </a:rPr>
              <a:t>555-3344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3744" name="Line 15"/>
          <p:cNvSpPr>
            <a:spLocks noChangeShapeType="1"/>
          </p:cNvSpPr>
          <p:nvPr/>
        </p:nvSpPr>
        <p:spPr bwMode="auto">
          <a:xfrm>
            <a:off x="1331913" y="64325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3745" name="Line 16"/>
          <p:cNvSpPr>
            <a:spLocks noChangeShapeType="1"/>
          </p:cNvSpPr>
          <p:nvPr/>
        </p:nvSpPr>
        <p:spPr bwMode="auto">
          <a:xfrm>
            <a:off x="1331913" y="54800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3746" name="Line 17"/>
          <p:cNvSpPr>
            <a:spLocks noChangeShapeType="1"/>
          </p:cNvSpPr>
          <p:nvPr/>
        </p:nvSpPr>
        <p:spPr bwMode="auto">
          <a:xfrm>
            <a:off x="3808413" y="5467350"/>
            <a:ext cx="0" cy="2016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3747" name="Line 18"/>
          <p:cNvSpPr>
            <a:spLocks noChangeShapeType="1"/>
          </p:cNvSpPr>
          <p:nvPr/>
        </p:nvSpPr>
        <p:spPr bwMode="auto">
          <a:xfrm>
            <a:off x="2563813" y="52895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3748" name="Line 19"/>
          <p:cNvSpPr>
            <a:spLocks noChangeShapeType="1"/>
          </p:cNvSpPr>
          <p:nvPr/>
        </p:nvSpPr>
        <p:spPr bwMode="auto">
          <a:xfrm>
            <a:off x="1320800" y="5480050"/>
            <a:ext cx="25019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3749" name="Line 20"/>
          <p:cNvSpPr>
            <a:spLocks noChangeShapeType="1"/>
          </p:cNvSpPr>
          <p:nvPr/>
        </p:nvSpPr>
        <p:spPr bwMode="auto">
          <a:xfrm>
            <a:off x="8570913" y="52895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3750" name="Line 21"/>
          <p:cNvSpPr>
            <a:spLocks noChangeShapeType="1"/>
          </p:cNvSpPr>
          <p:nvPr/>
        </p:nvSpPr>
        <p:spPr bwMode="auto">
          <a:xfrm>
            <a:off x="6716713" y="54800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3751" name="Line 22"/>
          <p:cNvSpPr>
            <a:spLocks noChangeShapeType="1"/>
          </p:cNvSpPr>
          <p:nvPr/>
        </p:nvSpPr>
        <p:spPr bwMode="auto">
          <a:xfrm>
            <a:off x="10488613" y="54800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3752" name="Line 23"/>
          <p:cNvSpPr>
            <a:spLocks noChangeShapeType="1"/>
          </p:cNvSpPr>
          <p:nvPr/>
        </p:nvSpPr>
        <p:spPr bwMode="auto">
          <a:xfrm>
            <a:off x="6705600" y="5480050"/>
            <a:ext cx="37846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3753" name="Line 24"/>
          <p:cNvSpPr>
            <a:spLocks noChangeShapeType="1"/>
          </p:cNvSpPr>
          <p:nvPr/>
        </p:nvSpPr>
        <p:spPr bwMode="auto">
          <a:xfrm>
            <a:off x="6716713" y="64325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3754" name="Line 25"/>
          <p:cNvSpPr>
            <a:spLocks noChangeShapeType="1"/>
          </p:cNvSpPr>
          <p:nvPr/>
        </p:nvSpPr>
        <p:spPr bwMode="auto">
          <a:xfrm>
            <a:off x="5942013" y="41465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3755" name="Line 26"/>
          <p:cNvSpPr>
            <a:spLocks noChangeShapeType="1"/>
          </p:cNvSpPr>
          <p:nvPr/>
        </p:nvSpPr>
        <p:spPr bwMode="auto">
          <a:xfrm>
            <a:off x="5942013" y="31940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3756" name="Line 27"/>
          <p:cNvSpPr>
            <a:spLocks noChangeShapeType="1"/>
          </p:cNvSpPr>
          <p:nvPr/>
        </p:nvSpPr>
        <p:spPr bwMode="auto">
          <a:xfrm>
            <a:off x="2563813" y="43370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3757" name="Line 28"/>
          <p:cNvSpPr>
            <a:spLocks noChangeShapeType="1"/>
          </p:cNvSpPr>
          <p:nvPr/>
        </p:nvSpPr>
        <p:spPr bwMode="auto">
          <a:xfrm>
            <a:off x="8570913" y="43370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3758" name="Line 29"/>
          <p:cNvSpPr>
            <a:spLocks noChangeShapeType="1"/>
          </p:cNvSpPr>
          <p:nvPr/>
        </p:nvSpPr>
        <p:spPr bwMode="auto">
          <a:xfrm flipV="1">
            <a:off x="2552700" y="4335463"/>
            <a:ext cx="6032500" cy="1587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3759" name="Line 30"/>
          <p:cNvSpPr>
            <a:spLocks noChangeShapeType="1"/>
          </p:cNvSpPr>
          <p:nvPr/>
        </p:nvSpPr>
        <p:spPr bwMode="auto">
          <a:xfrm>
            <a:off x="9256713" y="66230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3760" name="Line 31"/>
          <p:cNvSpPr>
            <a:spLocks noChangeShapeType="1"/>
          </p:cNvSpPr>
          <p:nvPr/>
        </p:nvSpPr>
        <p:spPr bwMode="auto">
          <a:xfrm>
            <a:off x="11669713" y="66230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3761" name="Line 32"/>
          <p:cNvSpPr>
            <a:spLocks noChangeShapeType="1"/>
          </p:cNvSpPr>
          <p:nvPr/>
        </p:nvSpPr>
        <p:spPr bwMode="auto">
          <a:xfrm>
            <a:off x="10488613" y="64325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3762" name="Line 33"/>
          <p:cNvSpPr>
            <a:spLocks noChangeShapeType="1"/>
          </p:cNvSpPr>
          <p:nvPr/>
        </p:nvSpPr>
        <p:spPr bwMode="auto">
          <a:xfrm>
            <a:off x="9245600" y="6623050"/>
            <a:ext cx="24257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3763" name="Line 34"/>
          <p:cNvSpPr>
            <a:spLocks noChangeShapeType="1"/>
          </p:cNvSpPr>
          <p:nvPr/>
        </p:nvSpPr>
        <p:spPr bwMode="auto">
          <a:xfrm>
            <a:off x="11669713" y="7575550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grpSp>
        <p:nvGrpSpPr>
          <p:cNvPr id="73764" name="Group 35"/>
          <p:cNvGrpSpPr>
            <a:grpSpLocks/>
          </p:cNvGrpSpPr>
          <p:nvPr/>
        </p:nvGrpSpPr>
        <p:grpSpPr bwMode="auto">
          <a:xfrm>
            <a:off x="633413" y="1716088"/>
            <a:ext cx="1520825" cy="482600"/>
            <a:chOff x="-1" y="0"/>
            <a:chExt cx="1519794" cy="482601"/>
          </a:xfrm>
        </p:grpSpPr>
        <p:sp>
          <p:nvSpPr>
            <p:cNvPr id="73771" name="AutoShape 36"/>
            <p:cNvSpPr>
              <a:spLocks/>
            </p:cNvSpPr>
            <p:nvPr/>
          </p:nvSpPr>
          <p:spPr bwMode="auto">
            <a:xfrm>
              <a:off x="0" y="22869"/>
              <a:ext cx="440135" cy="436862"/>
            </a:xfrm>
            <a:custGeom>
              <a:avLst/>
              <a:gdLst>
                <a:gd name="T0" fmla="*/ 220056 w 19679"/>
                <a:gd name="T1" fmla="*/ 239754 h 19679"/>
                <a:gd name="T2" fmla="*/ 220056 w 19679"/>
                <a:gd name="T3" fmla="*/ 239754 h 19679"/>
                <a:gd name="T4" fmla="*/ 220056 w 19679"/>
                <a:gd name="T5" fmla="*/ 239754 h 19679"/>
                <a:gd name="T6" fmla="*/ 220056 w 19679"/>
                <a:gd name="T7" fmla="*/ 239754 h 196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endParaRPr lang="en-US" altLang="en-US" sz="3000"/>
            </a:p>
          </p:txBody>
        </p:sp>
        <p:sp>
          <p:nvSpPr>
            <p:cNvPr id="73772" name="Rectangle 37"/>
            <p:cNvSpPr>
              <a:spLocks/>
            </p:cNvSpPr>
            <p:nvPr/>
          </p:nvSpPr>
          <p:spPr bwMode="auto">
            <a:xfrm>
              <a:off x="594069" y="0"/>
              <a:ext cx="925724" cy="482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algn="l" eaLnBrk="1"/>
              <a:r>
                <a:rPr lang="en-US" altLang="en-US" sz="25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TEXT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73765" name="Group 38"/>
          <p:cNvGrpSpPr>
            <a:grpSpLocks/>
          </p:cNvGrpSpPr>
          <p:nvPr/>
        </p:nvGrpSpPr>
        <p:grpSpPr bwMode="auto">
          <a:xfrm>
            <a:off x="633413" y="1144588"/>
            <a:ext cx="2225675" cy="482600"/>
            <a:chOff x="-1" y="0"/>
            <a:chExt cx="2225332" cy="482601"/>
          </a:xfrm>
        </p:grpSpPr>
        <p:sp>
          <p:nvSpPr>
            <p:cNvPr id="73769" name="AutoShape 39"/>
            <p:cNvSpPr>
              <a:spLocks/>
            </p:cNvSpPr>
            <p:nvPr/>
          </p:nvSpPr>
          <p:spPr bwMode="auto">
            <a:xfrm>
              <a:off x="0" y="22869"/>
              <a:ext cx="440135" cy="436862"/>
            </a:xfrm>
            <a:custGeom>
              <a:avLst/>
              <a:gdLst>
                <a:gd name="T0" fmla="*/ 220056 w 19679"/>
                <a:gd name="T1" fmla="*/ 239754 h 19679"/>
                <a:gd name="T2" fmla="*/ 220056 w 19679"/>
                <a:gd name="T3" fmla="*/ 239754 h 19679"/>
                <a:gd name="T4" fmla="*/ 220056 w 19679"/>
                <a:gd name="T5" fmla="*/ 239754 h 19679"/>
                <a:gd name="T6" fmla="*/ 220056 w 19679"/>
                <a:gd name="T7" fmla="*/ 239754 h 196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A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endParaRPr lang="en-US" altLang="en-US" sz="3000"/>
            </a:p>
          </p:txBody>
        </p:sp>
        <p:sp>
          <p:nvSpPr>
            <p:cNvPr id="73770" name="Rectangle 40"/>
            <p:cNvSpPr>
              <a:spLocks/>
            </p:cNvSpPr>
            <p:nvPr/>
          </p:nvSpPr>
          <p:spPr bwMode="auto">
            <a:xfrm>
              <a:off x="594069" y="0"/>
              <a:ext cx="1631262" cy="482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algn="l" eaLnBrk="1"/>
              <a:r>
                <a:rPr lang="en-US" altLang="en-US" sz="25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ELEMENT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73766" name="Group 41"/>
          <p:cNvGrpSpPr>
            <a:grpSpLocks/>
          </p:cNvGrpSpPr>
          <p:nvPr/>
        </p:nvGrpSpPr>
        <p:grpSpPr bwMode="auto">
          <a:xfrm>
            <a:off x="633413" y="573088"/>
            <a:ext cx="1997075" cy="482600"/>
            <a:chOff x="-1" y="0"/>
            <a:chExt cx="1996199" cy="482601"/>
          </a:xfrm>
        </p:grpSpPr>
        <p:sp>
          <p:nvSpPr>
            <p:cNvPr id="73767" name="AutoShape 42"/>
            <p:cNvSpPr>
              <a:spLocks/>
            </p:cNvSpPr>
            <p:nvPr/>
          </p:nvSpPr>
          <p:spPr bwMode="auto">
            <a:xfrm>
              <a:off x="0" y="22869"/>
              <a:ext cx="440135" cy="436862"/>
            </a:xfrm>
            <a:custGeom>
              <a:avLst/>
              <a:gdLst>
                <a:gd name="T0" fmla="*/ 220056 w 19679"/>
                <a:gd name="T1" fmla="*/ 239754 h 19679"/>
                <a:gd name="T2" fmla="*/ 220056 w 19679"/>
                <a:gd name="T3" fmla="*/ 239754 h 19679"/>
                <a:gd name="T4" fmla="*/ 220056 w 19679"/>
                <a:gd name="T5" fmla="*/ 239754 h 19679"/>
                <a:gd name="T6" fmla="*/ 220056 w 19679"/>
                <a:gd name="T7" fmla="*/ 239754 h 196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DEA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endParaRPr lang="en-US" altLang="en-US" sz="3000"/>
            </a:p>
          </p:txBody>
        </p:sp>
        <p:sp>
          <p:nvSpPr>
            <p:cNvPr id="73768" name="Rectangle 43"/>
            <p:cNvSpPr>
              <a:spLocks/>
            </p:cNvSpPr>
            <p:nvPr/>
          </p:nvSpPr>
          <p:spPr bwMode="auto">
            <a:xfrm>
              <a:off x="594069" y="0"/>
              <a:ext cx="1402129" cy="482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algn="l" eaLnBrk="1"/>
              <a:r>
                <a:rPr lang="en-US" altLang="en-US" sz="25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OBJECT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53159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74755" name="Group 2"/>
          <p:cNvGrpSpPr>
            <a:grpSpLocks/>
          </p:cNvGrpSpPr>
          <p:nvPr/>
        </p:nvGrpSpPr>
        <p:grpSpPr bwMode="auto">
          <a:xfrm>
            <a:off x="190500" y="2432050"/>
            <a:ext cx="12623800" cy="6159500"/>
            <a:chOff x="0" y="0"/>
            <a:chExt cx="12623800" cy="6159500"/>
          </a:xfrm>
        </p:grpSpPr>
        <p:sp>
          <p:nvSpPr>
            <p:cNvPr id="74769" name="AutoShape 3"/>
            <p:cNvSpPr>
              <a:spLocks/>
            </p:cNvSpPr>
            <p:nvPr/>
          </p:nvSpPr>
          <p:spPr bwMode="auto">
            <a:xfrm>
              <a:off x="4610100" y="0"/>
              <a:ext cx="2286000" cy="762000"/>
            </a:xfrm>
            <a:prstGeom prst="roundRect">
              <a:avLst>
                <a:gd name="adj" fmla="val 28000"/>
              </a:avLst>
            </a:prstGeom>
            <a:solidFill>
              <a:srgbClr val="FDEA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3000"/>
                <a:t>document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70" name="AutoShape 4"/>
            <p:cNvSpPr>
              <a:spLocks/>
            </p:cNvSpPr>
            <p:nvPr/>
          </p:nvSpPr>
          <p:spPr bwMode="auto">
            <a:xfrm>
              <a:off x="4610100" y="952500"/>
              <a:ext cx="2286000" cy="762000"/>
            </a:xfrm>
            <a:prstGeom prst="roundRect">
              <a:avLst>
                <a:gd name="adj" fmla="val 28000"/>
              </a:avLst>
            </a:prstGeom>
            <a:solidFill>
              <a:srgbClr val="FFA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3000"/>
                <a:t>&lt;html&gt;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71" name="AutoShape 5"/>
            <p:cNvSpPr>
              <a:spLocks/>
            </p:cNvSpPr>
            <p:nvPr/>
          </p:nvSpPr>
          <p:spPr bwMode="auto">
            <a:xfrm>
              <a:off x="1231900" y="2095500"/>
              <a:ext cx="2286000" cy="762000"/>
            </a:xfrm>
            <a:prstGeom prst="roundRect">
              <a:avLst>
                <a:gd name="adj" fmla="val 28000"/>
              </a:avLst>
            </a:prstGeom>
            <a:solidFill>
              <a:srgbClr val="FFA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3000"/>
                <a:t>&lt;head&gt;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72" name="AutoShape 6"/>
            <p:cNvSpPr>
              <a:spLocks/>
            </p:cNvSpPr>
            <p:nvPr/>
          </p:nvSpPr>
          <p:spPr bwMode="auto">
            <a:xfrm>
              <a:off x="7239000" y="2095500"/>
              <a:ext cx="2286000" cy="762000"/>
            </a:xfrm>
            <a:prstGeom prst="roundRect">
              <a:avLst>
                <a:gd name="adj" fmla="val 28000"/>
              </a:avLst>
            </a:prstGeom>
            <a:solidFill>
              <a:srgbClr val="FFA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3000"/>
                <a:t>&lt;body&gt;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73" name="AutoShape 7"/>
            <p:cNvSpPr>
              <a:spLocks/>
            </p:cNvSpPr>
            <p:nvPr/>
          </p:nvSpPr>
          <p:spPr bwMode="auto">
            <a:xfrm>
              <a:off x="0" y="3238500"/>
              <a:ext cx="2286000" cy="762000"/>
            </a:xfrm>
            <a:prstGeom prst="roundRect">
              <a:avLst>
                <a:gd name="adj" fmla="val 28000"/>
              </a:avLst>
            </a:prstGeom>
            <a:solidFill>
              <a:srgbClr val="FFA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3000"/>
                <a:t>&lt;title&gt;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74" name="AutoShape 8"/>
            <p:cNvSpPr>
              <a:spLocks/>
            </p:cNvSpPr>
            <p:nvPr/>
          </p:nvSpPr>
          <p:spPr bwMode="auto">
            <a:xfrm>
              <a:off x="2476500" y="3238500"/>
              <a:ext cx="2286000" cy="762000"/>
            </a:xfrm>
            <a:prstGeom prst="roundRect">
              <a:avLst>
                <a:gd name="adj" fmla="val 28000"/>
              </a:avLst>
            </a:prstGeom>
            <a:solidFill>
              <a:srgbClr val="FFA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3000"/>
                <a:t>&lt;link&gt;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75" name="AutoShape 9"/>
            <p:cNvSpPr>
              <a:spLocks/>
            </p:cNvSpPr>
            <p:nvPr/>
          </p:nvSpPr>
          <p:spPr bwMode="auto">
            <a:xfrm>
              <a:off x="5384800" y="3238500"/>
              <a:ext cx="2286000" cy="762000"/>
            </a:xfrm>
            <a:prstGeom prst="roundRect">
              <a:avLst>
                <a:gd name="adj" fmla="val 28000"/>
              </a:avLst>
            </a:prstGeom>
            <a:solidFill>
              <a:srgbClr val="FFA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3000"/>
                <a:t>&lt;h1&gt;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76" name="AutoShape 10"/>
            <p:cNvSpPr>
              <a:spLocks/>
            </p:cNvSpPr>
            <p:nvPr/>
          </p:nvSpPr>
          <p:spPr bwMode="auto">
            <a:xfrm>
              <a:off x="9156700" y="3238500"/>
              <a:ext cx="2286000" cy="762000"/>
            </a:xfrm>
            <a:prstGeom prst="roundRect">
              <a:avLst>
                <a:gd name="adj" fmla="val 28000"/>
              </a:avLst>
            </a:prstGeom>
            <a:solidFill>
              <a:srgbClr val="FFA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3000"/>
                <a:t>&lt;p&gt;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77" name="AutoShape 11"/>
            <p:cNvSpPr>
              <a:spLocks/>
            </p:cNvSpPr>
            <p:nvPr/>
          </p:nvSpPr>
          <p:spPr bwMode="auto">
            <a:xfrm>
              <a:off x="0" y="4191000"/>
              <a:ext cx="2286000" cy="1146027"/>
            </a:xfrm>
            <a:prstGeom prst="roundRect">
              <a:avLst>
                <a:gd name="adj" fmla="val 18616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6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Constructive &amp;amp; Co.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74778" name="AutoShape 12"/>
            <p:cNvSpPr>
              <a:spLocks/>
            </p:cNvSpPr>
            <p:nvPr/>
          </p:nvSpPr>
          <p:spPr bwMode="auto">
            <a:xfrm>
              <a:off x="5384800" y="4191000"/>
              <a:ext cx="2286000" cy="1146027"/>
            </a:xfrm>
            <a:prstGeom prst="roundRect">
              <a:avLst>
                <a:gd name="adj" fmla="val 18616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6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Constructive &amp;amp; Co.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74779" name="AutoShape 13"/>
            <p:cNvSpPr>
              <a:spLocks/>
            </p:cNvSpPr>
            <p:nvPr/>
          </p:nvSpPr>
          <p:spPr bwMode="auto">
            <a:xfrm>
              <a:off x="10337800" y="4381500"/>
              <a:ext cx="2286000" cy="762000"/>
            </a:xfrm>
            <a:prstGeom prst="roundRect">
              <a:avLst>
                <a:gd name="adj" fmla="val 28000"/>
              </a:avLst>
            </a:prstGeom>
            <a:solidFill>
              <a:srgbClr val="FFA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3000"/>
                <a:t>&lt;em&gt;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80" name="AutoShape 14"/>
            <p:cNvSpPr>
              <a:spLocks/>
            </p:cNvSpPr>
            <p:nvPr/>
          </p:nvSpPr>
          <p:spPr bwMode="auto">
            <a:xfrm>
              <a:off x="7861300" y="4381500"/>
              <a:ext cx="2286000" cy="1778000"/>
            </a:xfrm>
            <a:prstGeom prst="roundRect">
              <a:avLst>
                <a:gd name="adj" fmla="val 12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6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For all orders and inquiries please call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74781" name="AutoShape 15"/>
            <p:cNvSpPr>
              <a:spLocks/>
            </p:cNvSpPr>
            <p:nvPr/>
          </p:nvSpPr>
          <p:spPr bwMode="auto">
            <a:xfrm>
              <a:off x="10337800" y="5338836"/>
              <a:ext cx="2286000" cy="762001"/>
            </a:xfrm>
            <a:prstGeom prst="roundRect">
              <a:avLst>
                <a:gd name="adj" fmla="val 28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6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555-3344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74782" name="Rectangle 16"/>
            <p:cNvSpPr>
              <a:spLocks/>
            </p:cNvSpPr>
            <p:nvPr/>
          </p:nvSpPr>
          <p:spPr bwMode="auto">
            <a:xfrm>
              <a:off x="2476500" y="4191000"/>
              <a:ext cx="2659286" cy="1066801"/>
            </a:xfrm>
            <a:prstGeom prst="rect">
              <a:avLst/>
            </a:prstGeom>
            <a:noFill/>
            <a:ln w="25400" cap="rnd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7000" tIns="127000" rIns="127000" bIns="127000" anchor="ctr">
              <a:spAutoFit/>
            </a:bodyPr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algn="l" eaLnBrk="1"/>
              <a:r>
                <a:rPr lang="en-US" altLang="en-US" sz="260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 </a:t>
              </a:r>
              <a:r>
                <a:rPr lang="en-US" altLang="en-US" sz="2600">
                  <a:solidFill>
                    <a:srgbClr val="FFA3AC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rel</a:t>
              </a:r>
              <a:r>
                <a:rPr lang="en-US" altLang="en-US" sz="260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stylesheet</a:t>
              </a:r>
            </a:p>
            <a:p>
              <a:pPr algn="l" eaLnBrk="1"/>
              <a:r>
                <a:rPr lang="en-US" altLang="en-US" sz="2600">
                  <a:solidFill>
                    <a:srgbClr val="FFA3AC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href</a:t>
              </a:r>
              <a:r>
                <a:rPr lang="en-US" altLang="en-US" sz="260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css/c01.css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83" name="Line 17"/>
            <p:cNvSpPr>
              <a:spLocks noChangeShapeType="1"/>
            </p:cNvSpPr>
            <p:nvPr/>
          </p:nvSpPr>
          <p:spPr bwMode="auto">
            <a:xfrm>
              <a:off x="3619499" y="4025900"/>
              <a:ext cx="1" cy="13970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4784" name="Line 18"/>
            <p:cNvSpPr>
              <a:spLocks noChangeShapeType="1"/>
            </p:cNvSpPr>
            <p:nvPr/>
          </p:nvSpPr>
          <p:spPr bwMode="auto">
            <a:xfrm>
              <a:off x="1142999" y="4000500"/>
              <a:ext cx="1" cy="1905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4785" name="Line 19"/>
            <p:cNvSpPr>
              <a:spLocks noChangeShapeType="1"/>
            </p:cNvSpPr>
            <p:nvPr/>
          </p:nvSpPr>
          <p:spPr bwMode="auto">
            <a:xfrm>
              <a:off x="1142999" y="3048000"/>
              <a:ext cx="1" cy="1905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4786" name="Line 20"/>
            <p:cNvSpPr>
              <a:spLocks noChangeShapeType="1"/>
            </p:cNvSpPr>
            <p:nvPr/>
          </p:nvSpPr>
          <p:spPr bwMode="auto">
            <a:xfrm>
              <a:off x="3619499" y="3035300"/>
              <a:ext cx="1" cy="2032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4787" name="Line 21"/>
            <p:cNvSpPr>
              <a:spLocks noChangeShapeType="1"/>
            </p:cNvSpPr>
            <p:nvPr/>
          </p:nvSpPr>
          <p:spPr bwMode="auto">
            <a:xfrm>
              <a:off x="2374899" y="2857500"/>
              <a:ext cx="1" cy="1905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4788" name="Line 22"/>
            <p:cNvSpPr>
              <a:spLocks noChangeShapeType="1"/>
            </p:cNvSpPr>
            <p:nvPr/>
          </p:nvSpPr>
          <p:spPr bwMode="auto">
            <a:xfrm>
              <a:off x="1130300" y="3047999"/>
              <a:ext cx="2501901" cy="2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4789" name="Line 23"/>
            <p:cNvSpPr>
              <a:spLocks noChangeShapeType="1"/>
            </p:cNvSpPr>
            <p:nvPr/>
          </p:nvSpPr>
          <p:spPr bwMode="auto">
            <a:xfrm>
              <a:off x="8381999" y="2857500"/>
              <a:ext cx="1" cy="1905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4790" name="Line 24"/>
            <p:cNvSpPr>
              <a:spLocks noChangeShapeType="1"/>
            </p:cNvSpPr>
            <p:nvPr/>
          </p:nvSpPr>
          <p:spPr bwMode="auto">
            <a:xfrm>
              <a:off x="6527799" y="3048000"/>
              <a:ext cx="1" cy="1905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4791" name="Line 25"/>
            <p:cNvSpPr>
              <a:spLocks noChangeShapeType="1"/>
            </p:cNvSpPr>
            <p:nvPr/>
          </p:nvSpPr>
          <p:spPr bwMode="auto">
            <a:xfrm>
              <a:off x="10299699" y="3048000"/>
              <a:ext cx="1" cy="1905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4792" name="Line 26"/>
            <p:cNvSpPr>
              <a:spLocks noChangeShapeType="1"/>
            </p:cNvSpPr>
            <p:nvPr/>
          </p:nvSpPr>
          <p:spPr bwMode="auto">
            <a:xfrm>
              <a:off x="6515100" y="3048000"/>
              <a:ext cx="3784601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4793" name="Line 27"/>
            <p:cNvSpPr>
              <a:spLocks noChangeShapeType="1"/>
            </p:cNvSpPr>
            <p:nvPr/>
          </p:nvSpPr>
          <p:spPr bwMode="auto">
            <a:xfrm>
              <a:off x="6527799" y="4000500"/>
              <a:ext cx="1" cy="1905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4794" name="Line 28"/>
            <p:cNvSpPr>
              <a:spLocks noChangeShapeType="1"/>
            </p:cNvSpPr>
            <p:nvPr/>
          </p:nvSpPr>
          <p:spPr bwMode="auto">
            <a:xfrm>
              <a:off x="5753099" y="1714500"/>
              <a:ext cx="1" cy="1905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4795" name="Line 29"/>
            <p:cNvSpPr>
              <a:spLocks noChangeShapeType="1"/>
            </p:cNvSpPr>
            <p:nvPr/>
          </p:nvSpPr>
          <p:spPr bwMode="auto">
            <a:xfrm>
              <a:off x="5753099" y="762000"/>
              <a:ext cx="1" cy="1905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4796" name="Line 30"/>
            <p:cNvSpPr>
              <a:spLocks noChangeShapeType="1"/>
            </p:cNvSpPr>
            <p:nvPr/>
          </p:nvSpPr>
          <p:spPr bwMode="auto">
            <a:xfrm>
              <a:off x="2374899" y="1905000"/>
              <a:ext cx="1" cy="1905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4797" name="Line 31"/>
            <p:cNvSpPr>
              <a:spLocks noChangeShapeType="1"/>
            </p:cNvSpPr>
            <p:nvPr/>
          </p:nvSpPr>
          <p:spPr bwMode="auto">
            <a:xfrm>
              <a:off x="8381999" y="1905000"/>
              <a:ext cx="1" cy="1905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4798" name="Line 32"/>
            <p:cNvSpPr>
              <a:spLocks noChangeShapeType="1"/>
            </p:cNvSpPr>
            <p:nvPr/>
          </p:nvSpPr>
          <p:spPr bwMode="auto">
            <a:xfrm flipV="1">
              <a:off x="2362200" y="1904999"/>
              <a:ext cx="6032501" cy="2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4799" name="Line 33"/>
            <p:cNvSpPr>
              <a:spLocks noChangeShapeType="1"/>
            </p:cNvSpPr>
            <p:nvPr/>
          </p:nvSpPr>
          <p:spPr bwMode="auto">
            <a:xfrm>
              <a:off x="9067799" y="4191000"/>
              <a:ext cx="1" cy="1905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4800" name="Line 34"/>
            <p:cNvSpPr>
              <a:spLocks noChangeShapeType="1"/>
            </p:cNvSpPr>
            <p:nvPr/>
          </p:nvSpPr>
          <p:spPr bwMode="auto">
            <a:xfrm>
              <a:off x="11480799" y="4191000"/>
              <a:ext cx="1" cy="1905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4801" name="Line 35"/>
            <p:cNvSpPr>
              <a:spLocks noChangeShapeType="1"/>
            </p:cNvSpPr>
            <p:nvPr/>
          </p:nvSpPr>
          <p:spPr bwMode="auto">
            <a:xfrm>
              <a:off x="10299699" y="4000500"/>
              <a:ext cx="1" cy="1905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4802" name="Line 36"/>
            <p:cNvSpPr>
              <a:spLocks noChangeShapeType="1"/>
            </p:cNvSpPr>
            <p:nvPr/>
          </p:nvSpPr>
          <p:spPr bwMode="auto">
            <a:xfrm>
              <a:off x="9055100" y="4191000"/>
              <a:ext cx="2425701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4803" name="Line 37"/>
            <p:cNvSpPr>
              <a:spLocks noChangeShapeType="1"/>
            </p:cNvSpPr>
            <p:nvPr/>
          </p:nvSpPr>
          <p:spPr bwMode="auto">
            <a:xfrm>
              <a:off x="11480799" y="5143500"/>
              <a:ext cx="1" cy="1905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grpSp>
        <p:nvGrpSpPr>
          <p:cNvPr id="74756" name="Group 38"/>
          <p:cNvGrpSpPr>
            <a:grpSpLocks/>
          </p:cNvGrpSpPr>
          <p:nvPr/>
        </p:nvGrpSpPr>
        <p:grpSpPr bwMode="auto">
          <a:xfrm>
            <a:off x="633413" y="573088"/>
            <a:ext cx="2484437" cy="2197100"/>
            <a:chOff x="-1" y="-63500"/>
            <a:chExt cx="2483921" cy="2197101"/>
          </a:xfrm>
        </p:grpSpPr>
        <p:grpSp>
          <p:nvGrpSpPr>
            <p:cNvPr id="74757" name="Group 39"/>
            <p:cNvGrpSpPr>
              <a:grpSpLocks/>
            </p:cNvGrpSpPr>
            <p:nvPr/>
          </p:nvGrpSpPr>
          <p:grpSpPr bwMode="auto">
            <a:xfrm>
              <a:off x="-1" y="1651000"/>
              <a:ext cx="2483921" cy="482601"/>
              <a:chOff x="-1" y="0"/>
              <a:chExt cx="2483921" cy="482601"/>
            </a:xfrm>
          </p:grpSpPr>
          <p:sp>
            <p:nvSpPr>
              <p:cNvPr id="74767" name="AutoShape 40"/>
              <p:cNvSpPr>
                <a:spLocks/>
              </p:cNvSpPr>
              <p:nvPr/>
            </p:nvSpPr>
            <p:spPr bwMode="auto">
              <a:xfrm>
                <a:off x="0" y="22869"/>
                <a:ext cx="440135" cy="436862"/>
              </a:xfrm>
              <a:custGeom>
                <a:avLst/>
                <a:gdLst>
                  <a:gd name="T0" fmla="*/ 220056 w 19679"/>
                  <a:gd name="T1" fmla="*/ 239754 h 19679"/>
                  <a:gd name="T2" fmla="*/ 220056 w 19679"/>
                  <a:gd name="T3" fmla="*/ 239754 h 19679"/>
                  <a:gd name="T4" fmla="*/ 220056 w 19679"/>
                  <a:gd name="T5" fmla="*/ 239754 h 19679"/>
                  <a:gd name="T6" fmla="*/ 220056 w 19679"/>
                  <a:gd name="T7" fmla="*/ 239754 h 196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679"/>
                  <a:gd name="T13" fmla="*/ 0 h 19679"/>
                  <a:gd name="T14" fmla="*/ 19679 w 19679"/>
                  <a:gd name="T15" fmla="*/ 19679 h 196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FFFFF"/>
                </a:solidFill>
                <a:prstDash val="sysDot"/>
                <a:miter lim="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eaLnBrk="1"/>
                <a:endParaRPr lang="en-US" altLang="en-US" sz="3000"/>
              </a:p>
            </p:txBody>
          </p:sp>
          <p:sp>
            <p:nvSpPr>
              <p:cNvPr id="74768" name="Rectangle 41"/>
              <p:cNvSpPr>
                <a:spLocks/>
              </p:cNvSpPr>
              <p:nvPr/>
            </p:nvSpPr>
            <p:spPr bwMode="auto">
              <a:xfrm>
                <a:off x="594069" y="0"/>
                <a:ext cx="1889851" cy="482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algn="l" eaLnBrk="1"/>
                <a:r>
                  <a:rPr lang="en-US" altLang="en-US" sz="2500" b="1">
                    <a:solidFill>
                      <a:srgbClr val="FFFFF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ATTRIBUTE</a:t>
                </a:r>
                <a:endParaRPr lang="en-US" altLang="en-US" sz="18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grpSp>
          <p:nvGrpSpPr>
            <p:cNvPr id="74758" name="Group 42"/>
            <p:cNvGrpSpPr>
              <a:grpSpLocks/>
            </p:cNvGrpSpPr>
            <p:nvPr/>
          </p:nvGrpSpPr>
          <p:grpSpPr bwMode="auto">
            <a:xfrm>
              <a:off x="-1" y="1079500"/>
              <a:ext cx="1519794" cy="482601"/>
              <a:chOff x="-1" y="0"/>
              <a:chExt cx="1519794" cy="482601"/>
            </a:xfrm>
          </p:grpSpPr>
          <p:sp>
            <p:nvSpPr>
              <p:cNvPr id="74765" name="AutoShape 43"/>
              <p:cNvSpPr>
                <a:spLocks/>
              </p:cNvSpPr>
              <p:nvPr/>
            </p:nvSpPr>
            <p:spPr bwMode="auto">
              <a:xfrm>
                <a:off x="0" y="22869"/>
                <a:ext cx="440135" cy="436862"/>
              </a:xfrm>
              <a:custGeom>
                <a:avLst/>
                <a:gdLst>
                  <a:gd name="T0" fmla="*/ 220056 w 19679"/>
                  <a:gd name="T1" fmla="*/ 239754 h 19679"/>
                  <a:gd name="T2" fmla="*/ 220056 w 19679"/>
                  <a:gd name="T3" fmla="*/ 239754 h 19679"/>
                  <a:gd name="T4" fmla="*/ 220056 w 19679"/>
                  <a:gd name="T5" fmla="*/ 239754 h 19679"/>
                  <a:gd name="T6" fmla="*/ 220056 w 19679"/>
                  <a:gd name="T7" fmla="*/ 239754 h 196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679"/>
                  <a:gd name="T13" fmla="*/ 0 h 19679"/>
                  <a:gd name="T14" fmla="*/ 19679 w 19679"/>
                  <a:gd name="T15" fmla="*/ 19679 h 196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eaLnBrk="1"/>
                <a:endParaRPr lang="en-US" altLang="en-US" sz="3000"/>
              </a:p>
            </p:txBody>
          </p:sp>
          <p:sp>
            <p:nvSpPr>
              <p:cNvPr id="74766" name="Rectangle 44"/>
              <p:cNvSpPr>
                <a:spLocks/>
              </p:cNvSpPr>
              <p:nvPr/>
            </p:nvSpPr>
            <p:spPr bwMode="auto">
              <a:xfrm>
                <a:off x="594069" y="0"/>
                <a:ext cx="925724" cy="482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algn="l" eaLnBrk="1"/>
                <a:r>
                  <a:rPr lang="en-US" altLang="en-US" sz="2500" b="1">
                    <a:solidFill>
                      <a:srgbClr val="FFFFF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TEXT</a:t>
                </a:r>
                <a:endParaRPr lang="en-US" altLang="en-US" sz="18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grpSp>
          <p:nvGrpSpPr>
            <p:cNvPr id="74759" name="Group 45"/>
            <p:cNvGrpSpPr>
              <a:grpSpLocks/>
            </p:cNvGrpSpPr>
            <p:nvPr/>
          </p:nvGrpSpPr>
          <p:grpSpPr bwMode="auto">
            <a:xfrm>
              <a:off x="-1" y="508000"/>
              <a:ext cx="2225332" cy="482601"/>
              <a:chOff x="-1" y="0"/>
              <a:chExt cx="2225332" cy="482601"/>
            </a:xfrm>
          </p:grpSpPr>
          <p:sp>
            <p:nvSpPr>
              <p:cNvPr id="74763" name="AutoShape 46"/>
              <p:cNvSpPr>
                <a:spLocks/>
              </p:cNvSpPr>
              <p:nvPr/>
            </p:nvSpPr>
            <p:spPr bwMode="auto">
              <a:xfrm>
                <a:off x="0" y="22869"/>
                <a:ext cx="440135" cy="436862"/>
              </a:xfrm>
              <a:custGeom>
                <a:avLst/>
                <a:gdLst>
                  <a:gd name="T0" fmla="*/ 220056 w 19679"/>
                  <a:gd name="T1" fmla="*/ 239754 h 19679"/>
                  <a:gd name="T2" fmla="*/ 220056 w 19679"/>
                  <a:gd name="T3" fmla="*/ 239754 h 19679"/>
                  <a:gd name="T4" fmla="*/ 220056 w 19679"/>
                  <a:gd name="T5" fmla="*/ 239754 h 19679"/>
                  <a:gd name="T6" fmla="*/ 220056 w 19679"/>
                  <a:gd name="T7" fmla="*/ 239754 h 196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679"/>
                  <a:gd name="T13" fmla="*/ 0 h 19679"/>
                  <a:gd name="T14" fmla="*/ 19679 w 19679"/>
                  <a:gd name="T15" fmla="*/ 19679 h 196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A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eaLnBrk="1"/>
                <a:endParaRPr lang="en-US" altLang="en-US" sz="3000"/>
              </a:p>
            </p:txBody>
          </p:sp>
          <p:sp>
            <p:nvSpPr>
              <p:cNvPr id="74764" name="Rectangle 47"/>
              <p:cNvSpPr>
                <a:spLocks/>
              </p:cNvSpPr>
              <p:nvPr/>
            </p:nvSpPr>
            <p:spPr bwMode="auto">
              <a:xfrm>
                <a:off x="594069" y="0"/>
                <a:ext cx="1631262" cy="482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algn="l" eaLnBrk="1"/>
                <a:r>
                  <a:rPr lang="en-US" altLang="en-US" sz="2500" b="1">
                    <a:solidFill>
                      <a:srgbClr val="FFFFF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ELEMENT</a:t>
                </a:r>
                <a:endParaRPr lang="en-US" altLang="en-US" sz="18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grpSp>
          <p:nvGrpSpPr>
            <p:cNvPr id="74760" name="Group 48"/>
            <p:cNvGrpSpPr>
              <a:grpSpLocks/>
            </p:cNvGrpSpPr>
            <p:nvPr/>
          </p:nvGrpSpPr>
          <p:grpSpPr bwMode="auto">
            <a:xfrm>
              <a:off x="-1" y="-63500"/>
              <a:ext cx="1996199" cy="482601"/>
              <a:chOff x="-1" y="0"/>
              <a:chExt cx="1996199" cy="482601"/>
            </a:xfrm>
          </p:grpSpPr>
          <p:sp>
            <p:nvSpPr>
              <p:cNvPr id="74761" name="AutoShape 49"/>
              <p:cNvSpPr>
                <a:spLocks/>
              </p:cNvSpPr>
              <p:nvPr/>
            </p:nvSpPr>
            <p:spPr bwMode="auto">
              <a:xfrm>
                <a:off x="0" y="22869"/>
                <a:ext cx="440135" cy="436862"/>
              </a:xfrm>
              <a:custGeom>
                <a:avLst/>
                <a:gdLst>
                  <a:gd name="T0" fmla="*/ 220056 w 19679"/>
                  <a:gd name="T1" fmla="*/ 239754 h 19679"/>
                  <a:gd name="T2" fmla="*/ 220056 w 19679"/>
                  <a:gd name="T3" fmla="*/ 239754 h 19679"/>
                  <a:gd name="T4" fmla="*/ 220056 w 19679"/>
                  <a:gd name="T5" fmla="*/ 239754 h 19679"/>
                  <a:gd name="T6" fmla="*/ 220056 w 19679"/>
                  <a:gd name="T7" fmla="*/ 239754 h 196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679"/>
                  <a:gd name="T13" fmla="*/ 0 h 19679"/>
                  <a:gd name="T14" fmla="*/ 19679 w 19679"/>
                  <a:gd name="T15" fmla="*/ 19679 h 196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DEA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eaLnBrk="1"/>
                <a:endParaRPr lang="en-US" altLang="en-US" sz="3000"/>
              </a:p>
            </p:txBody>
          </p:sp>
          <p:sp>
            <p:nvSpPr>
              <p:cNvPr id="74762" name="Rectangle 50"/>
              <p:cNvSpPr>
                <a:spLocks/>
              </p:cNvSpPr>
              <p:nvPr/>
            </p:nvSpPr>
            <p:spPr bwMode="auto">
              <a:xfrm>
                <a:off x="594069" y="0"/>
                <a:ext cx="1402129" cy="482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algn="l" eaLnBrk="1"/>
                <a:r>
                  <a:rPr lang="en-US" altLang="en-US" sz="2500" b="1">
                    <a:solidFill>
                      <a:srgbClr val="FFFFF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OBJECT</a:t>
                </a:r>
                <a:endParaRPr lang="en-US" altLang="en-US" sz="18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694572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8686800" y="0"/>
            <a:ext cx="4318000" cy="9752013"/>
          </a:xfrm>
        </p:spPr>
        <p:txBody>
          <a:bodyPr/>
          <a:lstStyle/>
          <a:p>
            <a:pPr eaLnBrk="1"/>
            <a:r>
              <a:rPr lang="en-US" altLang="en-US" sz="40000">
                <a:solidFill>
                  <a:srgbClr val="F2717A"/>
                </a:solidFill>
              </a:rPr>
              <a:t>3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The browser receives a web page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5780" name="Rectangle 3"/>
          <p:cNvSpPr>
            <a:spLocks/>
          </p:cNvSpPr>
          <p:nvPr/>
        </p:nvSpPr>
        <p:spPr bwMode="auto">
          <a:xfrm>
            <a:off x="0" y="1223963"/>
            <a:ext cx="43148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5781" name="Rectangle 4"/>
          <p:cNvSpPr>
            <a:spLocks/>
          </p:cNvSpPr>
          <p:nvPr/>
        </p:nvSpPr>
        <p:spPr bwMode="auto">
          <a:xfrm>
            <a:off x="4343400" y="1223963"/>
            <a:ext cx="4316413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2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5782" name="Rectangle 5"/>
          <p:cNvSpPr>
            <a:spLocks/>
          </p:cNvSpPr>
          <p:nvPr/>
        </p:nvSpPr>
        <p:spPr bwMode="auto">
          <a:xfrm>
            <a:off x="4343400" y="3656013"/>
            <a:ext cx="4316413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It creates a model of the page and stores it in memory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09910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76803" name="Rectangle 2"/>
          <p:cNvSpPr>
            <a:spLocks/>
          </p:cNvSpPr>
          <p:nvPr/>
        </p:nvSpPr>
        <p:spPr bwMode="auto">
          <a:xfrm>
            <a:off x="8686800" y="1223963"/>
            <a:ext cx="431800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F2717A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3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3011" name="Rectangle 3"/>
          <p:cNvSpPr>
            <a:spLocks/>
          </p:cNvSpPr>
          <p:nvPr/>
        </p:nvSpPr>
        <p:spPr bwMode="auto">
          <a:xfrm>
            <a:off x="8688388" y="3656013"/>
            <a:ext cx="4316412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It shows the page on screen using a rendering engine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6805" name="Rectangle 4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The browser receives a web page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6806" name="Rectangle 5"/>
          <p:cNvSpPr>
            <a:spLocks/>
          </p:cNvSpPr>
          <p:nvPr/>
        </p:nvSpPr>
        <p:spPr bwMode="auto">
          <a:xfrm>
            <a:off x="0" y="1223963"/>
            <a:ext cx="43148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6807" name="Rectangle 6"/>
          <p:cNvSpPr>
            <a:spLocks/>
          </p:cNvSpPr>
          <p:nvPr/>
        </p:nvSpPr>
        <p:spPr bwMode="auto">
          <a:xfrm>
            <a:off x="4343400" y="1223963"/>
            <a:ext cx="4316413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2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6808" name="Rectangle 7"/>
          <p:cNvSpPr>
            <a:spLocks/>
          </p:cNvSpPr>
          <p:nvPr/>
        </p:nvSpPr>
        <p:spPr bwMode="auto">
          <a:xfrm>
            <a:off x="4343400" y="3656013"/>
            <a:ext cx="4316413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It creates a model of the page and stores it in memory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35689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bldLvl="5" autoUpdateAnimBg="0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1" descr="c01-add-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44034" name="Picture 2" descr="n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33528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40000">
                <a:solidFill>
                  <a:srgbClr val="00A996"/>
                </a:solidFill>
              </a:rPr>
              <a:t>C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96010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3902720"/>
          </a:xfrm>
        </p:spPr>
        <p:txBody>
          <a:bodyPr/>
          <a:lstStyle/>
          <a:p>
            <a:pPr algn="l" eaLnBrk="1"/>
            <a:r>
              <a:rPr lang="en-US" altLang="en-US"/>
              <a:t>HOW DO I WRITE A SCRIPT FOR A WEB PAGE?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41987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1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416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314825" cy="9752013"/>
          </a:xfrm>
        </p:spPr>
        <p:txBody>
          <a:bodyPr/>
          <a:lstStyle/>
          <a:p>
            <a:pPr eaLnBrk="1"/>
            <a:r>
              <a:rPr lang="en-US" altLang="en-US" sz="40000">
                <a:solidFill>
                  <a:srgbClr val="F2717A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 dirty="0"/>
              <a:t>It is </a:t>
            </a:r>
            <a:r>
              <a:rPr lang="en-US" altLang="en-US" sz="6000" dirty="0" smtClean="0"/>
              <a:t>necessary to </a:t>
            </a:r>
            <a:r>
              <a:rPr lang="en-US" altLang="en-US" sz="6000" dirty="0"/>
              <a:t>know how JavaScript works with HTML and CSS in a web page.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pic>
        <p:nvPicPr>
          <p:cNvPr id="921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76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PROGRESSIVE ENHANCEMENT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024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2630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314825" cy="9752013"/>
          </a:xfrm>
        </p:spPr>
        <p:txBody>
          <a:bodyPr/>
          <a:lstStyle/>
          <a:p>
            <a:pPr eaLnBrk="1"/>
            <a:r>
              <a:rPr lang="en-US" altLang="en-US" sz="40000">
                <a:solidFill>
                  <a:srgbClr val="0096FF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1712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Content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1229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223963"/>
            <a:ext cx="4314825" cy="2435225"/>
          </a:xfrm>
        </p:spPr>
        <p:txBody>
          <a:bodyPr/>
          <a:lstStyle/>
          <a:p>
            <a:pPr defTabSz="233363" eaLnBrk="1"/>
            <a:r>
              <a:rPr lang="en-US" altLang="en-US" sz="16000">
                <a:solidFill>
                  <a:srgbClr val="0096FF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6085" name="Rectangle 4"/>
          <p:cNvSpPr>
            <a:spLocks/>
          </p:cNvSpPr>
          <p:nvPr/>
        </p:nvSpPr>
        <p:spPr bwMode="auto">
          <a:xfrm>
            <a:off x="887413" y="5334000"/>
            <a:ext cx="2540000" cy="3175000"/>
          </a:xfrm>
          <a:prstGeom prst="rect">
            <a:avLst/>
          </a:prstGeom>
          <a:solidFill>
            <a:srgbClr val="009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17500" tIns="317500" rIns="317500" bIns="317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.html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4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4343400" y="0"/>
            <a:ext cx="4316413" cy="9752013"/>
          </a:xfrm>
        </p:spPr>
        <p:txBody>
          <a:bodyPr/>
          <a:lstStyle/>
          <a:p>
            <a:pPr eaLnBrk="1"/>
            <a:r>
              <a:rPr lang="en-US" altLang="en-US" sz="40000">
                <a:solidFill>
                  <a:srgbClr val="F2717A"/>
                </a:solidFill>
              </a:rPr>
              <a:t>2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Content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7108" name="Rectangle 3"/>
          <p:cNvSpPr>
            <a:spLocks/>
          </p:cNvSpPr>
          <p:nvPr/>
        </p:nvSpPr>
        <p:spPr bwMode="auto">
          <a:xfrm>
            <a:off x="0" y="1223963"/>
            <a:ext cx="43148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0096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7109" name="Rectangle 4"/>
          <p:cNvSpPr>
            <a:spLocks/>
          </p:cNvSpPr>
          <p:nvPr/>
        </p:nvSpPr>
        <p:spPr bwMode="auto">
          <a:xfrm>
            <a:off x="887413" y="5334000"/>
            <a:ext cx="2540000" cy="3175000"/>
          </a:xfrm>
          <a:prstGeom prst="rect">
            <a:avLst/>
          </a:prstGeom>
          <a:solidFill>
            <a:srgbClr val="009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17500" tIns="317500" rIns="317500" bIns="317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.html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0604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343400" y="1223963"/>
            <a:ext cx="4316413" cy="2435225"/>
          </a:xfrm>
        </p:spPr>
        <p:txBody>
          <a:bodyPr/>
          <a:lstStyle/>
          <a:p>
            <a:pPr defTabSz="233363" eaLnBrk="1"/>
            <a:r>
              <a:rPr lang="en-US" altLang="en-US" sz="16000">
                <a:solidFill>
                  <a:srgbClr val="F2717A"/>
                </a:solidFill>
              </a:rPr>
              <a:t>2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8132" name="Rectangle 3"/>
          <p:cNvSpPr>
            <a:spLocks/>
          </p:cNvSpPr>
          <p:nvPr/>
        </p:nvSpPr>
        <p:spPr bwMode="auto">
          <a:xfrm>
            <a:off x="4343400" y="3656013"/>
            <a:ext cx="4316413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Presentation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8133" name="Rectangle 4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Content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8134" name="Rectangle 5"/>
          <p:cNvSpPr>
            <a:spLocks/>
          </p:cNvSpPr>
          <p:nvPr/>
        </p:nvSpPr>
        <p:spPr bwMode="auto">
          <a:xfrm>
            <a:off x="0" y="1223963"/>
            <a:ext cx="43148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0096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8135" name="Rectangle 6"/>
          <p:cNvSpPr>
            <a:spLocks/>
          </p:cNvSpPr>
          <p:nvPr/>
        </p:nvSpPr>
        <p:spPr bwMode="auto">
          <a:xfrm>
            <a:off x="887413" y="5334000"/>
            <a:ext cx="2540000" cy="3175000"/>
          </a:xfrm>
          <a:prstGeom prst="rect">
            <a:avLst/>
          </a:prstGeom>
          <a:solidFill>
            <a:srgbClr val="009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17500" tIns="317500" rIns="317500" bIns="317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.html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8136" name="Rectangle 7"/>
          <p:cNvSpPr>
            <a:spLocks/>
          </p:cNvSpPr>
          <p:nvPr/>
        </p:nvSpPr>
        <p:spPr bwMode="auto">
          <a:xfrm>
            <a:off x="5232400" y="5334000"/>
            <a:ext cx="2540000" cy="3175000"/>
          </a:xfrm>
          <a:prstGeom prst="rect">
            <a:avLst/>
          </a:prstGeom>
          <a:solidFill>
            <a:srgbClr val="F271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17500" tIns="317500" rIns="317500" bIns="317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.css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77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8686800" y="0"/>
            <a:ext cx="4318000" cy="9752013"/>
          </a:xfrm>
        </p:spPr>
        <p:txBody>
          <a:bodyPr/>
          <a:lstStyle/>
          <a:p>
            <a:pPr eaLnBrk="1"/>
            <a:r>
              <a:rPr lang="en-US" altLang="en-US" sz="40000">
                <a:solidFill>
                  <a:srgbClr val="00A996"/>
                </a:solidFill>
              </a:rPr>
              <a:t>3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9155" name="Rectangle 2"/>
          <p:cNvSpPr>
            <a:spLocks/>
          </p:cNvSpPr>
          <p:nvPr/>
        </p:nvSpPr>
        <p:spPr bwMode="auto">
          <a:xfrm>
            <a:off x="4343400" y="1223963"/>
            <a:ext cx="4316413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F2717A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2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9156" name="Rectangle 3"/>
          <p:cNvSpPr>
            <a:spLocks/>
          </p:cNvSpPr>
          <p:nvPr/>
        </p:nvSpPr>
        <p:spPr bwMode="auto">
          <a:xfrm>
            <a:off x="4343400" y="3656013"/>
            <a:ext cx="4316413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Presentation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9157" name="Rectangle 4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Content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9158" name="Rectangle 5"/>
          <p:cNvSpPr>
            <a:spLocks/>
          </p:cNvSpPr>
          <p:nvPr/>
        </p:nvSpPr>
        <p:spPr bwMode="auto">
          <a:xfrm>
            <a:off x="0" y="1223963"/>
            <a:ext cx="43148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0096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9159" name="Rectangle 6"/>
          <p:cNvSpPr>
            <a:spLocks/>
          </p:cNvSpPr>
          <p:nvPr/>
        </p:nvSpPr>
        <p:spPr bwMode="auto">
          <a:xfrm>
            <a:off x="887413" y="5334000"/>
            <a:ext cx="2540000" cy="3175000"/>
          </a:xfrm>
          <a:prstGeom prst="rect">
            <a:avLst/>
          </a:prstGeom>
          <a:solidFill>
            <a:srgbClr val="009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17500" tIns="317500" rIns="317500" bIns="317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.html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9160" name="Rectangle 7"/>
          <p:cNvSpPr>
            <a:spLocks/>
          </p:cNvSpPr>
          <p:nvPr/>
        </p:nvSpPr>
        <p:spPr bwMode="auto">
          <a:xfrm>
            <a:off x="5232400" y="5334000"/>
            <a:ext cx="2540000" cy="3175000"/>
          </a:xfrm>
          <a:prstGeom prst="rect">
            <a:avLst/>
          </a:prstGeom>
          <a:solidFill>
            <a:srgbClr val="F271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17500" tIns="317500" rIns="317500" bIns="317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.css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31306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50179" name="Rectangle 2"/>
          <p:cNvSpPr>
            <a:spLocks/>
          </p:cNvSpPr>
          <p:nvPr/>
        </p:nvSpPr>
        <p:spPr bwMode="auto">
          <a:xfrm>
            <a:off x="8686800" y="1223963"/>
            <a:ext cx="431800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00A996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3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0180" name="Rectangle 3"/>
          <p:cNvSpPr>
            <a:spLocks/>
          </p:cNvSpPr>
          <p:nvPr/>
        </p:nvSpPr>
        <p:spPr bwMode="auto">
          <a:xfrm>
            <a:off x="8688388" y="3656013"/>
            <a:ext cx="4316412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Behavior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>
          <a:xfrm>
            <a:off x="4343400" y="1223963"/>
            <a:ext cx="4316413" cy="2435225"/>
          </a:xfrm>
        </p:spPr>
        <p:txBody>
          <a:bodyPr/>
          <a:lstStyle/>
          <a:p>
            <a:pPr defTabSz="233363" eaLnBrk="1"/>
            <a:r>
              <a:rPr lang="en-US" altLang="en-US" sz="16000">
                <a:solidFill>
                  <a:srgbClr val="F2717A"/>
                </a:solidFill>
              </a:rPr>
              <a:t>2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0182" name="Rectangle 5"/>
          <p:cNvSpPr>
            <a:spLocks/>
          </p:cNvSpPr>
          <p:nvPr/>
        </p:nvSpPr>
        <p:spPr bwMode="auto">
          <a:xfrm>
            <a:off x="4343400" y="3656013"/>
            <a:ext cx="4316413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Presentation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0183" name="Rectangle 6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Content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0184" name="Rectangle 7"/>
          <p:cNvSpPr>
            <a:spLocks/>
          </p:cNvSpPr>
          <p:nvPr/>
        </p:nvSpPr>
        <p:spPr bwMode="auto">
          <a:xfrm>
            <a:off x="0" y="1223963"/>
            <a:ext cx="43148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0096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0185" name="Rectangle 8"/>
          <p:cNvSpPr>
            <a:spLocks/>
          </p:cNvSpPr>
          <p:nvPr/>
        </p:nvSpPr>
        <p:spPr bwMode="auto">
          <a:xfrm>
            <a:off x="887413" y="5334000"/>
            <a:ext cx="2540000" cy="3175000"/>
          </a:xfrm>
          <a:prstGeom prst="rect">
            <a:avLst/>
          </a:prstGeom>
          <a:solidFill>
            <a:srgbClr val="009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17500" tIns="317500" rIns="317500" bIns="317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.html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0186" name="Rectangle 9"/>
          <p:cNvSpPr>
            <a:spLocks/>
          </p:cNvSpPr>
          <p:nvPr/>
        </p:nvSpPr>
        <p:spPr bwMode="auto">
          <a:xfrm>
            <a:off x="5232400" y="5334000"/>
            <a:ext cx="2540000" cy="3175000"/>
          </a:xfrm>
          <a:prstGeom prst="rect">
            <a:avLst/>
          </a:prstGeom>
          <a:solidFill>
            <a:srgbClr val="F271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17500" tIns="317500" rIns="317500" bIns="317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.css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0187" name="Rectangle 10"/>
          <p:cNvSpPr>
            <a:spLocks/>
          </p:cNvSpPr>
          <p:nvPr/>
        </p:nvSpPr>
        <p:spPr bwMode="auto">
          <a:xfrm>
            <a:off x="9575800" y="5334000"/>
            <a:ext cx="2540000" cy="3175000"/>
          </a:xfrm>
          <a:prstGeom prst="rect">
            <a:avLst/>
          </a:prstGeom>
          <a:solidFill>
            <a:srgbClr val="00A99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17500" tIns="317500" rIns="317500" bIns="317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.js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935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/>
          </p:cNvSpPr>
          <p:nvPr/>
        </p:nvSpPr>
        <p:spPr bwMode="auto">
          <a:xfrm>
            <a:off x="887413" y="3289300"/>
            <a:ext cx="2540000" cy="3175000"/>
          </a:xfrm>
          <a:prstGeom prst="rect">
            <a:avLst/>
          </a:prstGeom>
          <a:solidFill>
            <a:srgbClr val="009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17500" tIns="317500" rIns="317500" bIns="317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.html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1203" name="Rectangle 2"/>
          <p:cNvSpPr>
            <a:spLocks/>
          </p:cNvSpPr>
          <p:nvPr/>
        </p:nvSpPr>
        <p:spPr bwMode="auto">
          <a:xfrm>
            <a:off x="5232400" y="3289300"/>
            <a:ext cx="2540000" cy="3175000"/>
          </a:xfrm>
          <a:prstGeom prst="rect">
            <a:avLst/>
          </a:prstGeom>
          <a:solidFill>
            <a:srgbClr val="F271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17500" tIns="317500" rIns="317500" bIns="317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.css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1204" name="Rectangle 3"/>
          <p:cNvSpPr>
            <a:spLocks/>
          </p:cNvSpPr>
          <p:nvPr/>
        </p:nvSpPr>
        <p:spPr bwMode="auto">
          <a:xfrm>
            <a:off x="9575800" y="3289300"/>
            <a:ext cx="2540000" cy="3175000"/>
          </a:xfrm>
          <a:prstGeom prst="rect">
            <a:avLst/>
          </a:prstGeom>
          <a:solidFill>
            <a:srgbClr val="00A99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17500" tIns="317500" rIns="317500" bIns="317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.js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36788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/>
          </p:cNvSpPr>
          <p:nvPr/>
        </p:nvSpPr>
        <p:spPr bwMode="auto">
          <a:xfrm>
            <a:off x="887413" y="3289300"/>
            <a:ext cx="2540000" cy="3175000"/>
          </a:xfrm>
          <a:prstGeom prst="rect">
            <a:avLst/>
          </a:prstGeom>
          <a:solidFill>
            <a:srgbClr val="009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17500" tIns="317500" rIns="317500" bIns="317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.html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/>
          </p:cNvSpPr>
          <p:nvPr/>
        </p:nvSpPr>
        <p:spPr bwMode="auto">
          <a:xfrm>
            <a:off x="1268413" y="2908300"/>
            <a:ext cx="2540000" cy="3175000"/>
          </a:xfrm>
          <a:prstGeom prst="rect">
            <a:avLst/>
          </a:prstGeom>
          <a:solidFill>
            <a:srgbClr val="F271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17500" tIns="317500" rIns="317500" bIns="317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.css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2228" name="Rectangle 3"/>
          <p:cNvSpPr>
            <a:spLocks/>
          </p:cNvSpPr>
          <p:nvPr/>
        </p:nvSpPr>
        <p:spPr bwMode="auto">
          <a:xfrm>
            <a:off x="9575800" y="3289300"/>
            <a:ext cx="2540000" cy="3175000"/>
          </a:xfrm>
          <a:prstGeom prst="rect">
            <a:avLst/>
          </a:prstGeom>
          <a:solidFill>
            <a:srgbClr val="00A99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17500" tIns="317500" rIns="317500" bIns="317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.js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53326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508000" tIns="508000" rIns="508000" bIns="508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3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BASIC PROGRAMMING CONCEPTS</a:t>
            </a:r>
          </a:p>
          <a:p>
            <a:pPr eaLnBrk="1"/>
            <a:endParaRPr lang="en-US" altLang="en-US">
              <a:solidFill>
                <a:srgbClr val="FFFFF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l" eaLnBrk="1">
              <a:spcBef>
                <a:spcPts val="3200"/>
              </a:spcBef>
            </a:pPr>
            <a:r>
              <a:rPr lang="en-US" altLang="en-US" sz="30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Including the terms programmers use to describe them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024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223963"/>
            <a:ext cx="4314825" cy="2435225"/>
          </a:xfrm>
        </p:spPr>
        <p:txBody>
          <a:bodyPr/>
          <a:lstStyle/>
          <a:p>
            <a:pPr defTabSz="233363" eaLnBrk="1"/>
            <a:r>
              <a:rPr lang="en-US" altLang="en-US" sz="16000">
                <a:solidFill>
                  <a:srgbClr val="F2717A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 build="p" bldLvl="5" autoUpdateAnimBg="0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/>
          </p:cNvSpPr>
          <p:nvPr/>
        </p:nvSpPr>
        <p:spPr bwMode="auto">
          <a:xfrm>
            <a:off x="5232400" y="3289300"/>
            <a:ext cx="2540000" cy="3175000"/>
          </a:xfrm>
          <a:prstGeom prst="rect">
            <a:avLst/>
          </a:prstGeom>
          <a:solidFill>
            <a:srgbClr val="009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17500" tIns="317500" rIns="317500" bIns="317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.html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/>
          </p:cNvSpPr>
          <p:nvPr/>
        </p:nvSpPr>
        <p:spPr bwMode="auto">
          <a:xfrm>
            <a:off x="5613400" y="2908300"/>
            <a:ext cx="2540000" cy="3175000"/>
          </a:xfrm>
          <a:prstGeom prst="rect">
            <a:avLst/>
          </a:prstGeom>
          <a:solidFill>
            <a:srgbClr val="F271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17500" tIns="317500" rIns="317500" bIns="317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.css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3252" name="Rectangle 3"/>
          <p:cNvSpPr>
            <a:spLocks/>
          </p:cNvSpPr>
          <p:nvPr/>
        </p:nvSpPr>
        <p:spPr bwMode="auto">
          <a:xfrm>
            <a:off x="9575800" y="3289300"/>
            <a:ext cx="2540000" cy="3175000"/>
          </a:xfrm>
          <a:prstGeom prst="rect">
            <a:avLst/>
          </a:prstGeom>
          <a:solidFill>
            <a:srgbClr val="00A99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17500" tIns="317500" rIns="317500" bIns="317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.js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03909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/>
          </p:cNvSpPr>
          <p:nvPr/>
        </p:nvSpPr>
        <p:spPr bwMode="auto">
          <a:xfrm>
            <a:off x="5232400" y="3289300"/>
            <a:ext cx="2540000" cy="3175000"/>
          </a:xfrm>
          <a:prstGeom prst="rect">
            <a:avLst/>
          </a:prstGeom>
          <a:solidFill>
            <a:srgbClr val="009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17500" tIns="317500" rIns="317500" bIns="317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.html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048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54276" name="Rectangle 3"/>
          <p:cNvSpPr>
            <a:spLocks/>
          </p:cNvSpPr>
          <p:nvPr/>
        </p:nvSpPr>
        <p:spPr bwMode="auto">
          <a:xfrm>
            <a:off x="5613400" y="2908300"/>
            <a:ext cx="2540000" cy="3175000"/>
          </a:xfrm>
          <a:prstGeom prst="rect">
            <a:avLst/>
          </a:prstGeom>
          <a:solidFill>
            <a:srgbClr val="F271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17500" tIns="317500" rIns="317500" bIns="317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.css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5994400" y="2527300"/>
            <a:ext cx="2540000" cy="3175000"/>
          </a:xfrm>
          <a:prstGeom prst="rect">
            <a:avLst/>
          </a:prstGeom>
          <a:solidFill>
            <a:srgbClr val="00A99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317500" tIns="317500" rIns="317500" bIns="317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>
                <a:solidFill>
                  <a:srgbClr val="FFFFFF"/>
                </a:solidFill>
              </a:rPr>
              <a:t>.js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115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33700"/>
      </p:ext>
    </p:extLst>
  </p:cSld>
  <p:clrMapOvr>
    <a:masterClrMapping/>
  </p:clrMapOvr>
  <p:transition spd="med" advClick="0" advTm="0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CREATING A BASIC JAVASCRIPT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253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02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JavaScript is written in plain text, just like HTML and CSS.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355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3023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932584"/>
            <a:ext cx="64262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229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document.write(‘Welcome!’);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24578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6164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document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.write(‘Welcome!’);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560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59396" name="Group 3"/>
          <p:cNvGrpSpPr>
            <a:grpSpLocks/>
          </p:cNvGrpSpPr>
          <p:nvPr/>
        </p:nvGrpSpPr>
        <p:grpSpPr bwMode="auto">
          <a:xfrm>
            <a:off x="1344613" y="5322888"/>
            <a:ext cx="3062287" cy="884237"/>
            <a:chOff x="-1" y="-1"/>
            <a:chExt cx="3060702" cy="882651"/>
          </a:xfrm>
        </p:grpSpPr>
        <p:grpSp>
          <p:nvGrpSpPr>
            <p:cNvPr id="59397" name="Group 4"/>
            <p:cNvGrpSpPr>
              <a:grpSpLocks/>
            </p:cNvGrpSpPr>
            <p:nvPr/>
          </p:nvGrpSpPr>
          <p:grpSpPr bwMode="auto">
            <a:xfrm>
              <a:off x="-1" y="-1"/>
              <a:ext cx="3060702" cy="374651"/>
              <a:chOff x="-1" y="-1"/>
              <a:chExt cx="3060702" cy="374651"/>
            </a:xfrm>
          </p:grpSpPr>
          <p:sp>
            <p:nvSpPr>
              <p:cNvPr id="59399" name="Line 5"/>
              <p:cNvSpPr>
                <a:spLocks noChangeShapeType="1"/>
              </p:cNvSpPr>
              <p:nvPr/>
            </p:nvSpPr>
            <p:spPr bwMode="auto">
              <a:xfrm flipV="1">
                <a:off x="12699" y="0"/>
                <a:ext cx="1" cy="18415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59400" name="Line 6"/>
              <p:cNvSpPr>
                <a:spLocks noChangeShapeType="1"/>
              </p:cNvSpPr>
              <p:nvPr/>
            </p:nvSpPr>
            <p:spPr bwMode="auto">
              <a:xfrm flipV="1">
                <a:off x="3047999" y="-1"/>
                <a:ext cx="1" cy="184151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59401" name="Line 7"/>
              <p:cNvSpPr>
                <a:spLocks noChangeShapeType="1"/>
              </p:cNvSpPr>
              <p:nvPr/>
            </p:nvSpPr>
            <p:spPr bwMode="auto">
              <a:xfrm flipV="1">
                <a:off x="1530350" y="184150"/>
                <a:ext cx="1" cy="19050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59402" name="Line 8"/>
              <p:cNvSpPr>
                <a:spLocks noChangeShapeType="1"/>
              </p:cNvSpPr>
              <p:nvPr/>
            </p:nvSpPr>
            <p:spPr bwMode="auto">
              <a:xfrm>
                <a:off x="0" y="184150"/>
                <a:ext cx="3060701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59398" name="Rectangle 9"/>
            <p:cNvSpPr>
              <a:spLocks/>
            </p:cNvSpPr>
            <p:nvPr/>
          </p:nvSpPr>
          <p:spPr bwMode="auto">
            <a:xfrm>
              <a:off x="892" y="508000"/>
              <a:ext cx="3059809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5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OBJECT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0990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document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.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write(‘Welcome!’);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662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60420" name="Line 3"/>
          <p:cNvSpPr>
            <a:spLocks noChangeShapeType="1"/>
          </p:cNvSpPr>
          <p:nvPr/>
        </p:nvSpPr>
        <p:spPr bwMode="auto">
          <a:xfrm flipV="1">
            <a:off x="4589463" y="5321300"/>
            <a:ext cx="0" cy="376238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0421" name="Rectangle 4"/>
          <p:cNvSpPr>
            <a:spLocks/>
          </p:cNvSpPr>
          <p:nvPr/>
        </p:nvSpPr>
        <p:spPr bwMode="auto">
          <a:xfrm>
            <a:off x="2803525" y="5832475"/>
            <a:ext cx="357346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25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MEMBER OPERATOR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9152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document.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write(‘Welcome!’)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765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61444" name="Group 3"/>
          <p:cNvGrpSpPr>
            <a:grpSpLocks/>
          </p:cNvGrpSpPr>
          <p:nvPr/>
        </p:nvGrpSpPr>
        <p:grpSpPr bwMode="auto">
          <a:xfrm>
            <a:off x="4710113" y="5322888"/>
            <a:ext cx="6489700" cy="884237"/>
            <a:chOff x="-1" y="-1"/>
            <a:chExt cx="6489701" cy="882651"/>
          </a:xfrm>
        </p:grpSpPr>
        <p:grpSp>
          <p:nvGrpSpPr>
            <p:cNvPr id="61445" name="Group 4"/>
            <p:cNvGrpSpPr>
              <a:grpSpLocks/>
            </p:cNvGrpSpPr>
            <p:nvPr/>
          </p:nvGrpSpPr>
          <p:grpSpPr bwMode="auto">
            <a:xfrm>
              <a:off x="-1" y="-1"/>
              <a:ext cx="6489701" cy="374651"/>
              <a:chOff x="-1" y="-1"/>
              <a:chExt cx="6489701" cy="374651"/>
            </a:xfrm>
          </p:grpSpPr>
          <p:sp>
            <p:nvSpPr>
              <p:cNvPr id="61447" name="Line 5"/>
              <p:cNvSpPr>
                <a:spLocks noChangeShapeType="1"/>
              </p:cNvSpPr>
              <p:nvPr/>
            </p:nvSpPr>
            <p:spPr bwMode="auto">
              <a:xfrm flipV="1">
                <a:off x="12699" y="0"/>
                <a:ext cx="1" cy="18415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61448" name="Line 6"/>
              <p:cNvSpPr>
                <a:spLocks noChangeShapeType="1"/>
              </p:cNvSpPr>
              <p:nvPr/>
            </p:nvSpPr>
            <p:spPr bwMode="auto">
              <a:xfrm flipV="1">
                <a:off x="6476999" y="-1"/>
                <a:ext cx="1" cy="184151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61449" name="Line 7"/>
              <p:cNvSpPr>
                <a:spLocks noChangeShapeType="1"/>
              </p:cNvSpPr>
              <p:nvPr/>
            </p:nvSpPr>
            <p:spPr bwMode="auto">
              <a:xfrm flipV="1">
                <a:off x="3244850" y="184150"/>
                <a:ext cx="1" cy="19050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61450" name="Line 8"/>
              <p:cNvSpPr>
                <a:spLocks noChangeShapeType="1"/>
              </p:cNvSpPr>
              <p:nvPr/>
            </p:nvSpPr>
            <p:spPr bwMode="auto">
              <a:xfrm>
                <a:off x="0" y="188383"/>
                <a:ext cx="6489700" cy="1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61446" name="Rectangle 9"/>
            <p:cNvSpPr>
              <a:spLocks/>
            </p:cNvSpPr>
            <p:nvPr/>
          </p:nvSpPr>
          <p:spPr bwMode="auto">
            <a:xfrm>
              <a:off x="1715392" y="508000"/>
              <a:ext cx="3059809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5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METHOD</a:t>
              </a:r>
              <a:endParaRPr lang="en-US" alt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7206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4343400" y="0"/>
            <a:ext cx="4316413" cy="9752013"/>
          </a:xfrm>
        </p:spPr>
        <p:txBody>
          <a:bodyPr/>
          <a:lstStyle/>
          <a:p>
            <a:pPr eaLnBrk="1"/>
            <a:r>
              <a:rPr lang="en-US" altLang="en-US" sz="40000">
                <a:solidFill>
                  <a:srgbClr val="F2717A"/>
                </a:solidFill>
              </a:rPr>
              <a:t>2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5059" name="Rectangle 2"/>
          <p:cNvSpPr>
            <a:spLocks/>
          </p:cNvSpPr>
          <p:nvPr/>
        </p:nvSpPr>
        <p:spPr bwMode="auto">
          <a:xfrm>
            <a:off x="0" y="1223963"/>
            <a:ext cx="43148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3363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0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5060" name="Rectangle 3"/>
          <p:cNvSpPr>
            <a:spLocks/>
          </p:cNvSpPr>
          <p:nvPr/>
        </p:nvSpPr>
        <p:spPr bwMode="auto">
          <a:xfrm>
            <a:off x="0" y="3656013"/>
            <a:ext cx="431482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508000" tIns="508000" rIns="508000" bIns="508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3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BASIC PROGRAMMING CONCEPTS</a:t>
            </a:r>
          </a:p>
          <a:p>
            <a:pPr eaLnBrk="1"/>
            <a:endParaRPr lang="en-US" altLang="en-US">
              <a:solidFill>
                <a:srgbClr val="646464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l" eaLnBrk="1">
              <a:spcBef>
                <a:spcPts val="3200"/>
              </a:spcBef>
            </a:pPr>
            <a:r>
              <a:rPr lang="en-US" altLang="en-US" sz="3000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Including the terms programmers use to describe them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document.write(</a:t>
            </a:r>
            <a:r>
              <a:rPr lang="en-US" altLang="en-US" sz="50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‘Welcome!’</a:t>
            </a:r>
            <a:r>
              <a:rPr lang="en-US" altLang="en-US" sz="5000">
                <a:latin typeface="Courier" charset="0"/>
                <a:ea typeface="Courier" charset="0"/>
                <a:cs typeface="Courier" charset="0"/>
                <a:sym typeface="Courier" charset="0"/>
              </a:rPr>
              <a:t>);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867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7126288" y="5324475"/>
            <a:ext cx="0" cy="18256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 flipV="1">
            <a:off x="10806113" y="5324475"/>
            <a:ext cx="0" cy="18256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 flipV="1">
            <a:off x="8970963" y="5508625"/>
            <a:ext cx="0" cy="188913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2471" name="Line 6"/>
          <p:cNvSpPr>
            <a:spLocks noChangeShapeType="1"/>
          </p:cNvSpPr>
          <p:nvPr/>
        </p:nvSpPr>
        <p:spPr bwMode="auto">
          <a:xfrm>
            <a:off x="7112000" y="5511800"/>
            <a:ext cx="37084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2472" name="Rectangle 7"/>
          <p:cNvSpPr>
            <a:spLocks/>
          </p:cNvSpPr>
          <p:nvPr/>
        </p:nvSpPr>
        <p:spPr bwMode="auto">
          <a:xfrm>
            <a:off x="6402388" y="5832475"/>
            <a:ext cx="51387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25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ARGUMENTS / PARAMETERS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925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701800"/>
            <a:ext cx="8890000" cy="6350000"/>
          </a:xfrm>
          <a:solidFill>
            <a:srgbClr val="FFFFFF"/>
          </a:solidFill>
        </p:spPr>
        <p:txBody>
          <a:bodyPr lIns="635000" tIns="635000" rIns="635000" bIns="635000"/>
          <a:lstStyle/>
          <a:p>
            <a:pPr eaLnBrk="1"/>
            <a:r>
              <a:rPr lang="en-US" altLang="en-US">
                <a:solidFill>
                  <a:srgbClr val="32302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Welcome!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14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3686696"/>
          </a:xfrm>
        </p:spPr>
        <p:txBody>
          <a:bodyPr/>
          <a:lstStyle/>
          <a:p>
            <a:pPr eaLnBrk="1"/>
            <a:r>
              <a:rPr lang="en-US" altLang="en-US"/>
              <a:t>LINKING TO A JAVASCRIPT FILE FROM AN HTML PAGE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072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5099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You use the HTML </a:t>
            </a:r>
            <a:r>
              <a:rPr lang="en-US" altLang="en-US" sz="6000">
                <a:latin typeface="Courier" charset="0"/>
                <a:ea typeface="Courier" charset="0"/>
                <a:cs typeface="Courier" charset="0"/>
                <a:sym typeface="Courier" charset="0"/>
              </a:rPr>
              <a:t>&lt;script&gt;</a:t>
            </a:r>
            <a:r>
              <a:rPr lang="en-US" altLang="en-US" sz="6000"/>
              <a:t> element. Its </a:t>
            </a:r>
            <a:r>
              <a:rPr lang="en-US" altLang="en-US" sz="6000">
                <a:latin typeface="Courier" charset="0"/>
                <a:ea typeface="Courier" charset="0"/>
                <a:cs typeface="Courier" charset="0"/>
                <a:sym typeface="Courier" charset="0"/>
              </a:rPr>
              <a:t>src</a:t>
            </a:r>
            <a:r>
              <a:rPr lang="en-US" altLang="en-US" sz="6000"/>
              <a:t> attribute tells the browser where the JavaScript file is located.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174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9884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92" y="3508648"/>
            <a:ext cx="6946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111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952500" y="326008"/>
            <a:ext cx="11099800" cy="3398664"/>
          </a:xfrm>
        </p:spPr>
        <p:txBody>
          <a:bodyPr/>
          <a:lstStyle/>
          <a:p>
            <a:pPr eaLnBrk="1"/>
            <a:r>
              <a:rPr lang="en-US" altLang="en-US"/>
              <a:t>JAVASCRIPT RUNS WHERE IT IS FOUND IN THE HTML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277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1997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marL="350838" indent="-350838" algn="l" eaLnBrk="1">
              <a:buSzPct val="75000"/>
            </a:pPr>
            <a:r>
              <a:rPr lang="en-US" altLang="en-US" sz="6000"/>
              <a:t>When the browser encounters a </a:t>
            </a:r>
            <a:r>
              <a:rPr lang="en-US" altLang="en-US" sz="6000">
                <a:latin typeface="Courier" charset="0"/>
                <a:ea typeface="Courier" charset="0"/>
                <a:cs typeface="Courier" charset="0"/>
                <a:sym typeface="Courier" charset="0"/>
              </a:rPr>
              <a:t>&lt;script&gt;</a:t>
            </a:r>
            <a:r>
              <a:rPr lang="en-US" altLang="en-US" sz="6000"/>
              <a:t> element it:</a:t>
            </a:r>
            <a:br>
              <a:rPr lang="en-US" altLang="en-US" sz="6000"/>
            </a:br>
            <a:r>
              <a:rPr lang="en-US" altLang="en-US" sz="6000"/>
              <a:t/>
            </a:r>
            <a:br>
              <a:rPr lang="en-US" altLang="en-US" sz="6000"/>
            </a:br>
            <a:r>
              <a:rPr lang="en-US" altLang="en-US" sz="6000"/>
              <a:t>Stops to load the script</a:t>
            </a:r>
            <a:br>
              <a:rPr lang="en-US" altLang="en-US" sz="6000"/>
            </a:br>
            <a:r>
              <a:rPr lang="en-US" altLang="en-US" sz="6000"/>
              <a:t>Checks to see if it needs to perform any actions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379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288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640" y="5975546"/>
            <a:ext cx="3619500" cy="284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4" y="2932162"/>
            <a:ext cx="7162800" cy="5905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>
            <a:off x="7760544" y="8261176"/>
            <a:ext cx="90209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7760544" y="6532984"/>
            <a:ext cx="90209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428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268288"/>
            <a:ext cx="11099800" cy="4176464"/>
          </a:xfrm>
        </p:spPr>
        <p:txBody>
          <a:bodyPr/>
          <a:lstStyle/>
          <a:p>
            <a:r>
              <a:rPr lang="en-US" dirty="0" smtClean="0"/>
              <a:t>Developers avoid adding script tags with JavaScript directly in an HTML file</a:t>
            </a:r>
          </a:p>
          <a:p>
            <a:r>
              <a:rPr lang="en-US" dirty="0" smtClean="0"/>
              <a:t>Instead place your JavaScript in an external file (with a .</a:t>
            </a:r>
            <a:r>
              <a:rPr lang="en-US" dirty="0" err="1" smtClean="0"/>
              <a:t>js</a:t>
            </a:r>
            <a:r>
              <a:rPr lang="en-US" dirty="0" smtClean="0"/>
              <a:t> extension)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5409496"/>
            <a:ext cx="6336704" cy="3726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590" y="6244952"/>
            <a:ext cx="4776945" cy="2890664"/>
          </a:xfrm>
          <a:prstGeom prst="rect">
            <a:avLst/>
          </a:prstGeom>
        </p:spPr>
      </p:pic>
      <p:sp>
        <p:nvSpPr>
          <p:cNvPr id="9" name="Left Bracket 8"/>
          <p:cNvSpPr/>
          <p:nvPr/>
        </p:nvSpPr>
        <p:spPr bwMode="auto">
          <a:xfrm>
            <a:off x="7438504" y="6244952"/>
            <a:ext cx="320070" cy="2890664"/>
          </a:xfrm>
          <a:prstGeom prst="leftBracket">
            <a:avLst/>
          </a:prstGeom>
          <a:ln>
            <a:solidFill>
              <a:srgbClr val="FAF2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32302E"/>
              </a:solidFill>
              <a:effectLst/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6142360" y="8117160"/>
            <a:ext cx="1296144" cy="0"/>
          </a:xfrm>
          <a:prstGeom prst="line">
            <a:avLst/>
          </a:prstGeom>
          <a:ln>
            <a:solidFill>
              <a:srgbClr val="FAF2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9758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 descr="diamond-hol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996950"/>
            <a:ext cx="7759700" cy="775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">
      <a:dk1>
        <a:srgbClr val="DCDEE0"/>
      </a:dk1>
      <a:lt1>
        <a:srgbClr val="32302E"/>
      </a:lt1>
      <a:dk2>
        <a:srgbClr val="000000"/>
      </a:dk2>
      <a:lt2>
        <a:srgbClr val="53585F"/>
      </a:lt2>
      <a:accent1>
        <a:srgbClr val="0065C1"/>
      </a:accent1>
      <a:accent2>
        <a:srgbClr val="00A6AC"/>
      </a:accent2>
      <a:accent3>
        <a:srgbClr val="AAAAAA"/>
      </a:accent3>
      <a:accent4>
        <a:srgbClr val="292726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Black - Title: Salmon">
  <a:themeElements>
    <a:clrScheme name="">
      <a:dk1>
        <a:srgbClr val="DCDEE0"/>
      </a:dk1>
      <a:lt1>
        <a:srgbClr val="32302E"/>
      </a:lt1>
      <a:dk2>
        <a:srgbClr val="000000"/>
      </a:dk2>
      <a:lt2>
        <a:srgbClr val="53585F"/>
      </a:lt2>
      <a:accent1>
        <a:srgbClr val="0065C1"/>
      </a:accent1>
      <a:accent2>
        <a:srgbClr val="00A6AC"/>
      </a:accent2>
      <a:accent3>
        <a:srgbClr val="AAAAAA"/>
      </a:accent3>
      <a:accent4>
        <a:srgbClr val="292726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Black - Title: Salmon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Black - Title: Green">
  <a:themeElements>
    <a:clrScheme name="">
      <a:dk1>
        <a:srgbClr val="DCDEE0"/>
      </a:dk1>
      <a:lt1>
        <a:srgbClr val="32302E"/>
      </a:lt1>
      <a:dk2>
        <a:srgbClr val="000000"/>
      </a:dk2>
      <a:lt2>
        <a:srgbClr val="53585F"/>
      </a:lt2>
      <a:accent1>
        <a:srgbClr val="0065C1"/>
      </a:accent1>
      <a:accent2>
        <a:srgbClr val="00A6AC"/>
      </a:accent2>
      <a:accent3>
        <a:srgbClr val="AAAAAA"/>
      </a:accent3>
      <a:accent4>
        <a:srgbClr val="292726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Black - Title: Green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FFFFFF"/>
      </a:accent3>
      <a:accent4>
        <a:srgbClr val="000000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1170</Words>
  <Application>Microsoft Macintosh PowerPoint</Application>
  <PresentationFormat>Custom</PresentationFormat>
  <Paragraphs>342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99</vt:i4>
      </vt:variant>
    </vt:vector>
  </HeadingPairs>
  <TitlesOfParts>
    <vt:vector size="106" baseType="lpstr">
      <vt:lpstr>Avenir Roman</vt:lpstr>
      <vt:lpstr>Courier</vt:lpstr>
      <vt:lpstr>Helvetica</vt:lpstr>
      <vt:lpstr>Helvetica Light</vt:lpstr>
      <vt:lpstr>Black</vt:lpstr>
      <vt:lpstr>Black - Title: Salmon</vt:lpstr>
      <vt:lpstr>Black - Title: Green</vt:lpstr>
      <vt:lpstr>PowerPoint Presentation</vt:lpstr>
      <vt:lpstr>INTRODUCTION</vt:lpstr>
      <vt:lpstr>JavaScript can make websites more interactive, interesting, and user-friendly.</vt:lpstr>
      <vt:lpstr>JavaScript is one of a constellation of languages that support websites.</vt:lpstr>
      <vt:lpstr>PowerPoint Presentation</vt:lpstr>
      <vt:lpstr>LEARNING JAVASCRIPT INVOLVES LEARNING…</vt:lpstr>
      <vt:lpstr>1</vt:lpstr>
      <vt:lpstr>1</vt:lpstr>
      <vt:lpstr>2</vt:lpstr>
      <vt:lpstr>2</vt:lpstr>
      <vt:lpstr>3</vt:lpstr>
      <vt:lpstr>PowerPoint Presentation</vt:lpstr>
      <vt:lpstr>HOW JAVASCRIPT MAKES WEB PAGES MORE INTERACTIVE</vt:lpstr>
      <vt:lpstr>JavaScript lets you access and modify the content and markup of web pages as the user is viewing them.</vt:lpstr>
      <vt:lpstr>PowerPoint Presentation</vt:lpstr>
      <vt:lpstr>PowerPoint Presentation</vt:lpstr>
      <vt:lpstr>PowerPoint Presentation</vt:lpstr>
      <vt:lpstr>PowerPoint Presentation</vt:lpstr>
      <vt:lpstr>CHAPTER 1  THE ABC OF PROGRAMMING</vt:lpstr>
      <vt:lpstr>A</vt:lpstr>
      <vt:lpstr>WHAT IS A SCRIPT AND HOW DO I CREATE ONE?</vt:lpstr>
      <vt:lpstr>A script is a series of instructions that a computer can follow to achieve a goal.</vt:lpstr>
      <vt:lpstr>YOU CAN COMPARE SCRIPTS TO:  Recipes Handbooks Manuals</vt:lpstr>
      <vt:lpstr>WRITING A SCRIPT</vt:lpstr>
      <vt:lpstr>1</vt:lpstr>
      <vt:lpstr>1</vt:lpstr>
      <vt:lpstr>2</vt:lpstr>
      <vt:lpstr>2</vt:lpstr>
      <vt:lpstr>3</vt:lpstr>
      <vt:lpstr>PowerPoint Presentation</vt:lpstr>
      <vt:lpstr>B</vt:lpstr>
      <vt:lpstr>HOW DO COMPUTERS FIT IN WITH THE WORLD AROUND THEM?</vt:lpstr>
      <vt:lpstr>Here is a model of a hotel, along with some trees, people, and cars.</vt:lpstr>
      <vt:lpstr>To a human, it is clear what kind of  real-world object each one represents.</vt:lpstr>
      <vt:lpstr>Computers create models of the world using data.</vt:lpstr>
      <vt:lpstr>The objects in these models use properties, events, and methods. </vt:lpstr>
      <vt:lpstr>PROPERTIES</vt:lpstr>
      <vt:lpstr>Properties tell the computer about the characteristics of an object.</vt:lpstr>
      <vt:lpstr>PowerPoint Presentation</vt:lpstr>
      <vt:lpstr>EVENTS</vt:lpstr>
      <vt:lpstr>Events tell the computer how the user can interact with an object.</vt:lpstr>
      <vt:lpstr>PowerPoint Presentation</vt:lpstr>
      <vt:lpstr>METHODS</vt:lpstr>
      <vt:lpstr>Methods tell the computer how to change the properties of an object.</vt:lpstr>
      <vt:lpstr>PowerPoint Presentation</vt:lpstr>
      <vt:lpstr>Here is the data the computer might use to make a model of one of the cars.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BROWSERS</vt:lpstr>
      <vt:lpstr>Web browsers use models of the browser window and the web pages contained in them.</vt:lpstr>
      <vt:lpstr>PowerPoint Presentation</vt:lpstr>
      <vt:lpstr>Web browsers use these models to understand how to interpret web pages.</vt:lpstr>
      <vt:lpstr>1</vt:lpstr>
      <vt:lpstr>1</vt:lpstr>
      <vt:lpstr>&lt;DOCTYPE html&gt; &lt;html&gt;   &lt;head&gt;     &lt;title&gt;Constructive &amp;amp; Co&lt;/title&gt;     &lt;link rel=“stylesheet” href=“c01.css” /&gt;   &lt;/head&gt;   &lt;body&gt;     &lt;h1&gt;Constructive &amp;amp; Co&lt;/h1&gt;     &lt;p&gt;For all orders and enquiries,      please call &lt;em&gt;555-3344&lt;/em&gt;&lt;/p&gt;   &lt;/body&gt; &lt;/html&gt;</vt:lpstr>
      <vt:lpstr>2</vt:lpstr>
      <vt:lpstr>2</vt:lpstr>
      <vt:lpstr>PowerPoint Presentation</vt:lpstr>
      <vt:lpstr>PowerPoint Presentation</vt:lpstr>
      <vt:lpstr>PowerPoint Presentation</vt:lpstr>
      <vt:lpstr>PowerPoint Presentation</vt:lpstr>
      <vt:lpstr>3</vt:lpstr>
      <vt:lpstr>PowerPoint Presentation</vt:lpstr>
      <vt:lpstr>PowerPoint Presentation</vt:lpstr>
      <vt:lpstr>C</vt:lpstr>
      <vt:lpstr>HOW DO I WRITE A SCRIPT FOR A WEB PAGE?</vt:lpstr>
      <vt:lpstr>It is necessary to know how JavaScript works with HTML and CSS in a web page.</vt:lpstr>
      <vt:lpstr>PROGRESSIVE ENHANCEMENT</vt:lpstr>
      <vt:lpstr>1</vt:lpstr>
      <vt:lpstr>1</vt:lpstr>
      <vt:lpstr>2</vt:lpstr>
      <vt:lpstr>2</vt:lpstr>
      <vt:lpstr>3</vt:lpstr>
      <vt:lpstr>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BASIC JAVASCRIPT</vt:lpstr>
      <vt:lpstr>JavaScript is written in plain text, just like HTML and CSS.</vt:lpstr>
      <vt:lpstr>Example Script</vt:lpstr>
      <vt:lpstr>document.write(‘Welcome!’);</vt:lpstr>
      <vt:lpstr>document.write(‘Welcome!’);</vt:lpstr>
      <vt:lpstr>document.write(‘Welcome!’);</vt:lpstr>
      <vt:lpstr>document.write(‘Welcome!’);</vt:lpstr>
      <vt:lpstr>document.write(‘Welcome!’);</vt:lpstr>
      <vt:lpstr>Welcome!</vt:lpstr>
      <vt:lpstr>LINKING TO A JAVASCRIPT FILE FROM AN HTML PAGE</vt:lpstr>
      <vt:lpstr>You use the HTML &lt;script&gt; element. Its src attribute tells the browser where the JavaScript file is located.</vt:lpstr>
      <vt:lpstr>Example Script</vt:lpstr>
      <vt:lpstr>JAVASCRIPT RUNS WHERE IT IS FOUND IN THE HTML</vt:lpstr>
      <vt:lpstr>When the browser encounters a &lt;script&gt; element it:  Stops to load the script Checks to see if it needs to perform any actions</vt:lpstr>
      <vt:lpstr>Example Script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Josh Archer</cp:lastModifiedBy>
  <cp:revision>14</cp:revision>
  <dcterms:modified xsi:type="dcterms:W3CDTF">2017-04-03T18:50:19Z</dcterms:modified>
</cp:coreProperties>
</file>