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4"/>
  </p:notesMasterIdLst>
  <p:sldIdLst>
    <p:sldId id="896" r:id="rId2"/>
    <p:sldId id="89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933C"/>
    <a:srgbClr val="FFD040"/>
    <a:srgbClr val="DC143C"/>
    <a:srgbClr val="FFC000"/>
    <a:srgbClr val="00B0F0"/>
    <a:srgbClr val="FFFFFF"/>
    <a:srgbClr val="92D050"/>
    <a:srgbClr val="A6A6A6"/>
    <a:srgbClr val="00008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1" autoAdjust="0"/>
    <p:restoredTop sz="94685" autoAdjust="0"/>
  </p:normalViewPr>
  <p:slideViewPr>
    <p:cSldViewPr snapToGrid="0">
      <p:cViewPr varScale="1">
        <p:scale>
          <a:sx n="106" d="100"/>
          <a:sy n="106" d="100"/>
        </p:scale>
        <p:origin x="67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01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39DE7-883D-4B93-951F-C767577DB1F3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0057D-D024-402C-8574-1DB7712B31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437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alub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9930" y="177800"/>
            <a:ext cx="11767337" cy="787400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007A89"/>
                </a:solidFill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254067" y="6334127"/>
            <a:ext cx="2743200" cy="365125"/>
          </a:xfrm>
        </p:spPr>
        <p:txBody>
          <a:bodyPr/>
          <a:lstStyle/>
          <a:p>
            <a:fld id="{180AD27F-615A-42EC-957D-0FD5507B7942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977900"/>
            <a:ext cx="12192000" cy="71120"/>
          </a:xfrm>
          <a:prstGeom prst="rect">
            <a:avLst/>
          </a:prstGeom>
          <a:solidFill>
            <a:srgbClr val="007D8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2015067" y="6244166"/>
            <a:ext cx="10176933" cy="0"/>
          </a:xfrm>
          <a:prstGeom prst="line">
            <a:avLst/>
          </a:prstGeom>
          <a:ln w="19050">
            <a:solidFill>
              <a:srgbClr val="007B8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 userDrawn="1"/>
        </p:nvSpPr>
        <p:spPr>
          <a:xfrm>
            <a:off x="1913466" y="6401859"/>
            <a:ext cx="2749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i="1" dirty="0"/>
              <a:t>数据源</a:t>
            </a:r>
            <a:r>
              <a:rPr lang="zh-CN" altLang="en-US" sz="800" i="1" dirty="0" smtClean="0"/>
              <a:t>：内部客户档案平台，南中国， 截止</a:t>
            </a:r>
            <a:r>
              <a:rPr lang="en-US" altLang="zh-CN" sz="800" i="1" dirty="0" smtClean="0"/>
              <a:t>11</a:t>
            </a:r>
            <a:r>
              <a:rPr lang="zh-CN" altLang="en-US" sz="800" i="1" dirty="0" smtClean="0"/>
              <a:t>月</a:t>
            </a:r>
            <a:r>
              <a:rPr lang="en-US" altLang="zh-CN" sz="800" i="1" dirty="0" smtClean="0"/>
              <a:t>30</a:t>
            </a:r>
            <a:r>
              <a:rPr lang="zh-CN" altLang="en-US" sz="800" i="1" dirty="0" smtClean="0"/>
              <a:t>日数据</a:t>
            </a:r>
            <a:endParaRPr lang="zh-CN" altLang="en-US" sz="800" i="1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30" y="6109702"/>
            <a:ext cx="1683536" cy="58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4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xmlns="" id="{42C11FFC-E4CB-44C0-990B-C6636A22BE16}"/>
              </a:ext>
            </a:extLst>
          </p:cNvPr>
          <p:cNvGrpSpPr/>
          <p:nvPr userDrawn="1"/>
        </p:nvGrpSpPr>
        <p:grpSpPr>
          <a:xfrm>
            <a:off x="1584129" y="892354"/>
            <a:ext cx="9023742" cy="4870110"/>
            <a:chOff x="2456088" y="1153417"/>
            <a:chExt cx="7843309" cy="4233031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xmlns="" id="{D62B04E5-FD5E-4F9D-B4AE-470A565E1E48}"/>
                </a:ext>
              </a:extLst>
            </p:cNvPr>
            <p:cNvCxnSpPr>
              <a:stCxn id="30" idx="7"/>
              <a:endCxn id="28" idx="2"/>
            </p:cNvCxnSpPr>
            <p:nvPr userDrawn="1"/>
          </p:nvCxnSpPr>
          <p:spPr>
            <a:xfrm flipV="1">
              <a:off x="4377856" y="1557977"/>
              <a:ext cx="3849650" cy="141965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xmlns="" id="{A9F8F4D5-5055-4D2E-A843-FBEE907D2F9F}"/>
                </a:ext>
              </a:extLst>
            </p:cNvPr>
            <p:cNvCxnSpPr>
              <a:stCxn id="25" idx="5"/>
              <a:endCxn id="26" idx="1"/>
            </p:cNvCxnSpPr>
            <p:nvPr userDrawn="1"/>
          </p:nvCxnSpPr>
          <p:spPr>
            <a:xfrm>
              <a:off x="4714630" y="1387443"/>
              <a:ext cx="4443073" cy="224759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xmlns="" id="{6122AD7A-7332-4DDA-A4B2-8E6913C03F24}"/>
                </a:ext>
              </a:extLst>
            </p:cNvPr>
            <p:cNvCxnSpPr>
              <a:stCxn id="28" idx="3"/>
              <a:endCxn id="23" idx="7"/>
            </p:cNvCxnSpPr>
            <p:nvPr userDrawn="1"/>
          </p:nvCxnSpPr>
          <p:spPr>
            <a:xfrm flipH="1">
              <a:off x="4164634" y="1730410"/>
              <a:ext cx="4134296" cy="329676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xmlns="" id="{0ACDF6DC-05B1-4F9C-A054-C2CC62A1C8B6}"/>
                </a:ext>
              </a:extLst>
            </p:cNvPr>
            <p:cNvCxnSpPr>
              <a:endCxn id="26" idx="3"/>
            </p:cNvCxnSpPr>
            <p:nvPr userDrawn="1"/>
          </p:nvCxnSpPr>
          <p:spPr>
            <a:xfrm flipV="1">
              <a:off x="4015819" y="4190229"/>
              <a:ext cx="5141882" cy="98576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xmlns="" id="{3BBBF4AE-1617-4624-A535-5B8CD2D1E4A3}"/>
                </a:ext>
              </a:extLst>
            </p:cNvPr>
            <p:cNvCxnSpPr>
              <a:stCxn id="22" idx="6"/>
              <a:endCxn id="26" idx="2"/>
            </p:cNvCxnSpPr>
            <p:nvPr userDrawn="1"/>
          </p:nvCxnSpPr>
          <p:spPr>
            <a:xfrm>
              <a:off x="3242612" y="1897669"/>
              <a:ext cx="5800104" cy="201496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xmlns="" id="{2C214BAF-1C1A-4744-95D2-18FD0945893E}"/>
                </a:ext>
              </a:extLst>
            </p:cNvPr>
            <p:cNvCxnSpPr>
              <a:endCxn id="29" idx="7"/>
            </p:cNvCxnSpPr>
            <p:nvPr userDrawn="1"/>
          </p:nvCxnSpPr>
          <p:spPr>
            <a:xfrm flipH="1">
              <a:off x="8826897" y="4201925"/>
              <a:ext cx="464389" cy="49630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xmlns="" id="{FDAC61B4-2DBB-4D8E-AF92-85AABEE0E3FB}"/>
                </a:ext>
              </a:extLst>
            </p:cNvPr>
            <p:cNvCxnSpPr>
              <a:stCxn id="24" idx="4"/>
            </p:cNvCxnSpPr>
            <p:nvPr userDrawn="1"/>
          </p:nvCxnSpPr>
          <p:spPr>
            <a:xfrm flipH="1">
              <a:off x="9579318" y="2311715"/>
              <a:ext cx="576065" cy="134683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xmlns="" id="{972BDA17-76C5-4FE5-8D94-76B4E1B4C7AD}"/>
                </a:ext>
              </a:extLst>
            </p:cNvPr>
            <p:cNvCxnSpPr>
              <a:stCxn id="25" idx="6"/>
            </p:cNvCxnSpPr>
            <p:nvPr userDrawn="1"/>
          </p:nvCxnSpPr>
          <p:spPr>
            <a:xfrm>
              <a:off x="4754783" y="1290506"/>
              <a:ext cx="3600399" cy="18896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xmlns="" id="{61F86002-8225-4CF8-95D1-CAA2491E4D51}"/>
                </a:ext>
              </a:extLst>
            </p:cNvPr>
            <p:cNvSpPr/>
            <p:nvPr userDrawn="1"/>
          </p:nvSpPr>
          <p:spPr>
            <a:xfrm>
              <a:off x="4957304" y="1956175"/>
              <a:ext cx="2763307" cy="2763307"/>
            </a:xfrm>
            <a:prstGeom prst="ellipse">
              <a:avLst/>
            </a:prstGeom>
            <a:solidFill>
              <a:srgbClr val="0070C0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圆角矩形 5">
              <a:extLst>
                <a:ext uri="{FF2B5EF4-FFF2-40B4-BE49-F238E27FC236}">
                  <a16:creationId xmlns:a16="http://schemas.microsoft.com/office/drawing/2014/main" xmlns="" id="{CCB15AE5-B267-492D-BA4D-47569971375D}"/>
                </a:ext>
              </a:extLst>
            </p:cNvPr>
            <p:cNvSpPr/>
            <p:nvPr userDrawn="1"/>
          </p:nvSpPr>
          <p:spPr>
            <a:xfrm rot="18940468">
              <a:off x="5024809" y="2023681"/>
              <a:ext cx="2628292" cy="2628292"/>
            </a:xfrm>
            <a:prstGeom prst="roundRect">
              <a:avLst>
                <a:gd name="adj" fmla="val 32558"/>
              </a:avLst>
            </a:prstGeom>
            <a:solidFill>
              <a:srgbClr val="007D8C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6">
              <a:extLst>
                <a:ext uri="{FF2B5EF4-FFF2-40B4-BE49-F238E27FC236}">
                  <a16:creationId xmlns:a16="http://schemas.microsoft.com/office/drawing/2014/main" xmlns="" id="{0025A34C-31D0-4A83-814A-472E84EFEF03}"/>
                </a:ext>
              </a:extLst>
            </p:cNvPr>
            <p:cNvSpPr/>
            <p:nvPr userDrawn="1"/>
          </p:nvSpPr>
          <p:spPr>
            <a:xfrm>
              <a:off x="5017590" y="2023683"/>
              <a:ext cx="2628292" cy="2628292"/>
            </a:xfrm>
            <a:prstGeom prst="roundRect">
              <a:avLst>
                <a:gd name="adj" fmla="val 32558"/>
              </a:avLst>
            </a:prstGeom>
            <a:solidFill>
              <a:srgbClr val="007D8C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xmlns="" id="{73A30D73-F56F-462A-A3FD-C4FB7FCA151F}"/>
                </a:ext>
              </a:extLst>
            </p:cNvPr>
            <p:cNvSpPr/>
            <p:nvPr userDrawn="1"/>
          </p:nvSpPr>
          <p:spPr>
            <a:xfrm>
              <a:off x="2666548" y="1609636"/>
              <a:ext cx="576064" cy="576064"/>
            </a:xfrm>
            <a:prstGeom prst="ellipse">
              <a:avLst/>
            </a:prstGeom>
            <a:solidFill>
              <a:srgbClr val="30AD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xmlns="" id="{CED8DB66-C780-4AFE-A4D2-EAD60CC5D7C7}"/>
                </a:ext>
              </a:extLst>
            </p:cNvPr>
            <p:cNvSpPr/>
            <p:nvPr userDrawn="1"/>
          </p:nvSpPr>
          <p:spPr>
            <a:xfrm>
              <a:off x="3805363" y="4965533"/>
              <a:ext cx="420915" cy="420915"/>
            </a:xfrm>
            <a:prstGeom prst="ellipse">
              <a:avLst/>
            </a:prstGeom>
            <a:solidFill>
              <a:srgbClr val="30AD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xmlns="" id="{EF5F8492-FCE5-4429-8082-9EA5707B8C74}"/>
                </a:ext>
              </a:extLst>
            </p:cNvPr>
            <p:cNvSpPr/>
            <p:nvPr userDrawn="1"/>
          </p:nvSpPr>
          <p:spPr>
            <a:xfrm>
              <a:off x="10011365" y="2023683"/>
              <a:ext cx="288032" cy="288032"/>
            </a:xfrm>
            <a:prstGeom prst="ellipse">
              <a:avLst/>
            </a:prstGeom>
            <a:solidFill>
              <a:srgbClr val="30AD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xmlns="" id="{2C63E3DA-9B14-441F-8A66-002140A6C6FF}"/>
                </a:ext>
              </a:extLst>
            </p:cNvPr>
            <p:cNvSpPr/>
            <p:nvPr userDrawn="1"/>
          </p:nvSpPr>
          <p:spPr>
            <a:xfrm>
              <a:off x="4480601" y="1153417"/>
              <a:ext cx="274180" cy="274180"/>
            </a:xfrm>
            <a:prstGeom prst="ellipse">
              <a:avLst/>
            </a:prstGeom>
            <a:solidFill>
              <a:srgbClr val="4094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xmlns="" id="{323F65E3-1BF6-400A-BDDE-B3357AEC5253}"/>
                </a:ext>
              </a:extLst>
            </p:cNvPr>
            <p:cNvSpPr/>
            <p:nvPr userDrawn="1"/>
          </p:nvSpPr>
          <p:spPr>
            <a:xfrm>
              <a:off x="9042716" y="3520050"/>
              <a:ext cx="785164" cy="785164"/>
            </a:xfrm>
            <a:prstGeom prst="ellipse">
              <a:avLst/>
            </a:prstGeom>
            <a:solidFill>
              <a:srgbClr val="4094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xmlns="" id="{A0E8F260-8D1D-4085-832B-01852FAC6A37}"/>
                </a:ext>
              </a:extLst>
            </p:cNvPr>
            <p:cNvSpPr/>
            <p:nvPr userDrawn="1"/>
          </p:nvSpPr>
          <p:spPr>
            <a:xfrm>
              <a:off x="2456088" y="3658549"/>
              <a:ext cx="399360" cy="399360"/>
            </a:xfrm>
            <a:prstGeom prst="ellipse">
              <a:avLst/>
            </a:prstGeom>
            <a:solidFill>
              <a:srgbClr val="B9E3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xmlns="" id="{4D6C9AF1-9549-4D2B-87A0-A524DF366869}"/>
                </a:ext>
              </a:extLst>
            </p:cNvPr>
            <p:cNvSpPr/>
            <p:nvPr userDrawn="1"/>
          </p:nvSpPr>
          <p:spPr>
            <a:xfrm>
              <a:off x="8227506" y="1314121"/>
              <a:ext cx="487714" cy="487714"/>
            </a:xfrm>
            <a:prstGeom prst="ellipse">
              <a:avLst/>
            </a:prstGeom>
            <a:solidFill>
              <a:srgbClr val="B9E3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xmlns="" id="{6E726598-8B37-44B8-97CF-500A48C8183E}"/>
                </a:ext>
              </a:extLst>
            </p:cNvPr>
            <p:cNvSpPr/>
            <p:nvPr userDrawn="1"/>
          </p:nvSpPr>
          <p:spPr>
            <a:xfrm>
              <a:off x="8557289" y="4651975"/>
              <a:ext cx="315865" cy="315865"/>
            </a:xfrm>
            <a:prstGeom prst="ellipse">
              <a:avLst/>
            </a:prstGeom>
            <a:solidFill>
              <a:srgbClr val="B9E3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xmlns="" id="{B42FF223-3E02-4200-81E9-A1B362F2C9CA}"/>
                </a:ext>
              </a:extLst>
            </p:cNvPr>
            <p:cNvSpPr/>
            <p:nvPr userDrawn="1"/>
          </p:nvSpPr>
          <p:spPr>
            <a:xfrm>
              <a:off x="3874656" y="2891294"/>
              <a:ext cx="589537" cy="589537"/>
            </a:xfrm>
            <a:prstGeom prst="ellipse">
              <a:avLst/>
            </a:prstGeom>
            <a:solidFill>
              <a:srgbClr val="75D9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xmlns="" id="{45AF0119-6ABC-4B3D-8972-30FA210F8CFE}"/>
                </a:ext>
              </a:extLst>
            </p:cNvPr>
            <p:cNvCxnSpPr>
              <a:stCxn id="22" idx="7"/>
              <a:endCxn id="25" idx="2"/>
            </p:cNvCxnSpPr>
            <p:nvPr userDrawn="1"/>
          </p:nvCxnSpPr>
          <p:spPr>
            <a:xfrm flipV="1">
              <a:off x="3158249" y="1290507"/>
              <a:ext cx="1322352" cy="40349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xmlns="" id="{33E53CA8-1455-49E0-B9F4-1B5F09FE8EEF}"/>
                </a:ext>
              </a:extLst>
            </p:cNvPr>
            <p:cNvCxnSpPr>
              <a:stCxn id="28" idx="6"/>
              <a:endCxn id="24" idx="1"/>
            </p:cNvCxnSpPr>
            <p:nvPr userDrawn="1"/>
          </p:nvCxnSpPr>
          <p:spPr>
            <a:xfrm>
              <a:off x="8715220" y="1557978"/>
              <a:ext cx="1338326" cy="50788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xmlns="" id="{00DA85CA-2EC3-4D20-9188-145D7FD78F05}"/>
                </a:ext>
              </a:extLst>
            </p:cNvPr>
            <p:cNvCxnSpPr>
              <a:stCxn id="23" idx="6"/>
              <a:endCxn id="29" idx="2"/>
            </p:cNvCxnSpPr>
            <p:nvPr userDrawn="1"/>
          </p:nvCxnSpPr>
          <p:spPr>
            <a:xfrm flipV="1">
              <a:off x="4226278" y="4809908"/>
              <a:ext cx="4331011" cy="36608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xmlns="" id="{D1F6ADD8-AED7-46E6-A052-22114E36C1C7}"/>
                </a:ext>
              </a:extLst>
            </p:cNvPr>
            <p:cNvCxnSpPr>
              <a:stCxn id="23" idx="1"/>
              <a:endCxn id="27" idx="5"/>
            </p:cNvCxnSpPr>
            <p:nvPr userDrawn="1"/>
          </p:nvCxnSpPr>
          <p:spPr>
            <a:xfrm flipH="1" flipV="1">
              <a:off x="2796963" y="3999424"/>
              <a:ext cx="1070040" cy="102775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xmlns="" id="{66A1C5D8-6C8E-484D-AC1F-53FEFEBB00FB}"/>
                </a:ext>
              </a:extLst>
            </p:cNvPr>
            <p:cNvCxnSpPr>
              <a:stCxn id="22" idx="3"/>
              <a:endCxn id="27" idx="0"/>
            </p:cNvCxnSpPr>
            <p:nvPr userDrawn="1"/>
          </p:nvCxnSpPr>
          <p:spPr>
            <a:xfrm flipH="1">
              <a:off x="2655770" y="2101337"/>
              <a:ext cx="95143" cy="15572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xmlns="" id="{A51C867F-F97A-433D-B68A-E941A95A2D98}"/>
                </a:ext>
              </a:extLst>
            </p:cNvPr>
            <p:cNvCxnSpPr>
              <a:stCxn id="22" idx="5"/>
              <a:endCxn id="30" idx="1"/>
            </p:cNvCxnSpPr>
            <p:nvPr userDrawn="1"/>
          </p:nvCxnSpPr>
          <p:spPr>
            <a:xfrm>
              <a:off x="3158249" y="2101338"/>
              <a:ext cx="802742" cy="87629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xmlns="" id="{DB476922-3E77-4466-B651-7F66525BAFE6}"/>
                </a:ext>
              </a:extLst>
            </p:cNvPr>
            <p:cNvCxnSpPr>
              <a:stCxn id="25" idx="4"/>
              <a:endCxn id="30" idx="0"/>
            </p:cNvCxnSpPr>
            <p:nvPr userDrawn="1"/>
          </p:nvCxnSpPr>
          <p:spPr>
            <a:xfrm flipH="1">
              <a:off x="4169426" y="1427597"/>
              <a:ext cx="448267" cy="146369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xmlns="" id="{BC5216B3-6EF1-4195-9AFF-D3CD9EAA7E2D}"/>
                </a:ext>
              </a:extLst>
            </p:cNvPr>
            <p:cNvCxnSpPr>
              <a:stCxn id="27" idx="6"/>
              <a:endCxn id="30" idx="3"/>
            </p:cNvCxnSpPr>
            <p:nvPr userDrawn="1"/>
          </p:nvCxnSpPr>
          <p:spPr>
            <a:xfrm flipV="1">
              <a:off x="2855450" y="3394495"/>
              <a:ext cx="1105543" cy="46373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xmlns="" id="{6710ADC3-72A0-4354-B035-E9C54FA11298}"/>
                </a:ext>
              </a:extLst>
            </p:cNvPr>
            <p:cNvCxnSpPr>
              <a:stCxn id="30" idx="4"/>
              <a:endCxn id="23" idx="0"/>
            </p:cNvCxnSpPr>
            <p:nvPr userDrawn="1"/>
          </p:nvCxnSpPr>
          <p:spPr>
            <a:xfrm flipH="1">
              <a:off x="4015821" y="3480830"/>
              <a:ext cx="153605" cy="148470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xmlns="" id="{D5941475-15CE-4AAF-A821-D9A9E2785948}"/>
                </a:ext>
              </a:extLst>
            </p:cNvPr>
            <p:cNvCxnSpPr>
              <a:stCxn id="27" idx="7"/>
              <a:endCxn id="25" idx="3"/>
            </p:cNvCxnSpPr>
            <p:nvPr userDrawn="1"/>
          </p:nvCxnSpPr>
          <p:spPr>
            <a:xfrm flipV="1">
              <a:off x="2796965" y="1387444"/>
              <a:ext cx="1723791" cy="232959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xmlns="" id="{6C498CD8-490B-449A-B3CC-CB78A9356DD4}"/>
                </a:ext>
              </a:extLst>
            </p:cNvPr>
            <p:cNvCxnSpPr>
              <a:stCxn id="28" idx="5"/>
              <a:endCxn id="26" idx="0"/>
            </p:cNvCxnSpPr>
            <p:nvPr userDrawn="1"/>
          </p:nvCxnSpPr>
          <p:spPr>
            <a:xfrm>
              <a:off x="8643796" y="1730411"/>
              <a:ext cx="791502" cy="178963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xmlns="" id="{B59C9F5C-C7D9-4C9F-B22C-0C7D0A74B2E2}"/>
                </a:ext>
              </a:extLst>
            </p:cNvPr>
            <p:cNvCxnSpPr>
              <a:stCxn id="28" idx="4"/>
              <a:endCxn id="29" idx="0"/>
            </p:cNvCxnSpPr>
            <p:nvPr userDrawn="1"/>
          </p:nvCxnSpPr>
          <p:spPr>
            <a:xfrm>
              <a:off x="8471365" y="1801835"/>
              <a:ext cx="243857" cy="285014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标题 48">
            <a:extLst>
              <a:ext uri="{FF2B5EF4-FFF2-40B4-BE49-F238E27FC236}">
                <a16:creationId xmlns:a16="http://schemas.microsoft.com/office/drawing/2014/main" xmlns="" id="{376BDDD6-F1F0-4427-8BC2-66859BE1E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97" y="3211400"/>
            <a:ext cx="2770806" cy="435201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752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544AE-2A96-46EE-B8AE-878513BD373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159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dsm.salubris.com:8085/clientfile/client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xmlns="" id="{C23FEFF8-F697-449D-A8BB-CAE5F57F6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247" y="3211400"/>
            <a:ext cx="3265506" cy="435201"/>
          </a:xfrm>
        </p:spPr>
        <p:txBody>
          <a:bodyPr/>
          <a:lstStyle/>
          <a:p>
            <a:r>
              <a:rPr lang="zh-CN" altLang="en-US" sz="3200" dirty="0" smtClean="0"/>
              <a:t>信立坦客户档案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>11</a:t>
            </a:r>
            <a:r>
              <a:rPr lang="zh-CN" altLang="en-US" sz="3200" dirty="0" smtClean="0"/>
              <a:t>月数据简报</a:t>
            </a:r>
            <a:endParaRPr lang="zh-CN" altLang="en-US" sz="32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F5304149-E4A3-4234-8448-019A5A73B42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34125"/>
            <a:ext cx="2743200" cy="365125"/>
          </a:xfrm>
        </p:spPr>
        <p:txBody>
          <a:bodyPr/>
          <a:lstStyle/>
          <a:p>
            <a:fld id="{180AD27F-615A-42EC-957D-0FD5507B7942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27FAE374-26D1-44A6-B8F3-ADD7D52A3773}"/>
              </a:ext>
            </a:extLst>
          </p:cNvPr>
          <p:cNvSpPr txBox="1"/>
          <p:nvPr/>
        </p:nvSpPr>
        <p:spPr>
          <a:xfrm>
            <a:off x="5550015" y="5596834"/>
            <a:ext cx="1091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市场研究</a:t>
            </a:r>
            <a:endParaRPr lang="en-US" altLang="zh-CN" sz="1400" dirty="0"/>
          </a:p>
          <a:p>
            <a:pPr algn="ctr"/>
            <a:r>
              <a:rPr lang="en-US" altLang="zh-CN" sz="1400" dirty="0"/>
              <a:t>2020</a:t>
            </a:r>
            <a:r>
              <a:rPr lang="zh-CN" altLang="en-US" sz="1400" dirty="0" smtClean="0"/>
              <a:t>年</a:t>
            </a:r>
            <a:r>
              <a:rPr lang="en-US" altLang="zh-CN" sz="1400" dirty="0" smtClean="0"/>
              <a:t>12</a:t>
            </a:r>
            <a:r>
              <a:rPr lang="zh-CN" altLang="en-US" sz="1400" dirty="0" smtClean="0"/>
              <a:t>月</a:t>
            </a:r>
            <a:endParaRPr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F5D61DB1-B1BB-451C-B9D3-230DFB4A21B3}"/>
              </a:ext>
            </a:extLst>
          </p:cNvPr>
          <p:cNvSpPr txBox="1"/>
          <p:nvPr/>
        </p:nvSpPr>
        <p:spPr>
          <a:xfrm>
            <a:off x="9211401" y="388199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南中国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83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393427EC-A114-4E11-A54C-89FCB6177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数据介绍</a:t>
            </a: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xmlns="" id="{C89B7A82-8E1E-4869-A4E1-4D06F9B81B9D}"/>
              </a:ext>
            </a:extLst>
          </p:cNvPr>
          <p:cNvSpPr/>
          <p:nvPr/>
        </p:nvSpPr>
        <p:spPr>
          <a:xfrm>
            <a:off x="675859" y="2969506"/>
            <a:ext cx="1625601" cy="1401380"/>
          </a:xfrm>
          <a:prstGeom prst="hexagon">
            <a:avLst/>
          </a:prstGeom>
          <a:solidFill>
            <a:srgbClr val="007D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信立坦客户档案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762181" y="1356052"/>
            <a:ext cx="8689009" cy="4628289"/>
            <a:chOff x="2707861" y="1555228"/>
            <a:chExt cx="8689009" cy="462828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5E7C5C48-9C35-4890-B8B2-F84B0285204D}"/>
                </a:ext>
              </a:extLst>
            </p:cNvPr>
            <p:cNvSpPr/>
            <p:nvPr/>
          </p:nvSpPr>
          <p:spPr>
            <a:xfrm>
              <a:off x="2707861" y="1555228"/>
              <a:ext cx="8689009" cy="4628289"/>
            </a:xfrm>
            <a:prstGeom prst="rect">
              <a:avLst/>
            </a:prstGeom>
            <a:noFill/>
            <a:ln w="28575">
              <a:solidFill>
                <a:srgbClr val="007D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 smtClean="0">
                  <a:solidFill>
                    <a:schemeClr val="tx1"/>
                  </a:solidFill>
                </a:rPr>
                <a:t>信立坦</a:t>
              </a:r>
              <a:r>
                <a:rPr lang="zh-CN" altLang="en-US" sz="1600" dirty="0">
                  <a:solidFill>
                    <a:schemeClr val="tx1"/>
                  </a:solidFill>
                </a:rPr>
                <a:t>客户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档案平台架设于公司服务器，访问地址</a:t>
              </a:r>
              <a:r>
                <a:rPr lang="en-US" altLang="zh-CN" sz="1600" dirty="0" smtClean="0">
                  <a:solidFill>
                    <a:schemeClr val="tx1"/>
                  </a:solidFill>
                  <a:hlinkClick r:id="rId2"/>
                </a:rPr>
                <a:t>http</a:t>
              </a:r>
              <a:r>
                <a:rPr lang="en-US" altLang="zh-CN" sz="1600" dirty="0">
                  <a:solidFill>
                    <a:schemeClr val="tx1"/>
                  </a:solidFill>
                  <a:hlinkClick r:id="rId2"/>
                </a:rPr>
                <a:t>://</a:t>
              </a:r>
              <a:r>
                <a:rPr lang="en-US" altLang="zh-CN" sz="1600" dirty="0" smtClean="0">
                  <a:solidFill>
                    <a:schemeClr val="tx1"/>
                  </a:solidFill>
                  <a:hlinkClick r:id="rId2"/>
                </a:rPr>
                <a:t>dsm.salubris.com:8085/clientfile/clients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600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600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6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 smtClean="0">
                  <a:solidFill>
                    <a:schemeClr val="tx1"/>
                  </a:solidFill>
                </a:rPr>
                <a:t>数据档案内容由各地地区经理上传和维护，平台只起汇总、展示和权限管理等功能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 smtClean="0">
                  <a:solidFill>
                    <a:schemeClr val="tx1"/>
                  </a:solidFill>
                </a:rPr>
                <a:t>本次分析亦反映地区经理本身上传数据，可能有异常是本身上传数据错误导致的，需要上传者在之后修改更新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chemeClr val="tx1"/>
                  </a:solidFill>
                </a:rPr>
                <a:t>本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次分析对象为截止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11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月底客户档案平台所有汇总档案数据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/>
            <a:srcRect l="13514" r="20694"/>
            <a:stretch/>
          </p:blipFill>
          <p:spPr>
            <a:xfrm>
              <a:off x="3343237" y="2514426"/>
              <a:ext cx="2770361" cy="193213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/>
            <a:srcRect l="13262" r="20526"/>
            <a:stretch/>
          </p:blipFill>
          <p:spPr>
            <a:xfrm>
              <a:off x="6326908" y="2514426"/>
              <a:ext cx="2789585" cy="19332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17177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0080"/>
      </a:accent1>
      <a:accent2>
        <a:srgbClr val="DC143C"/>
      </a:accent2>
      <a:accent3>
        <a:srgbClr val="FFC000"/>
      </a:accent3>
      <a:accent4>
        <a:srgbClr val="1D933C"/>
      </a:accent4>
      <a:accent5>
        <a:srgbClr val="92D050"/>
      </a:accent5>
      <a:accent6>
        <a:srgbClr val="00B0F0"/>
      </a:accent6>
      <a:hlink>
        <a:srgbClr val="7030A0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9">
    <wetp:webextensionref xmlns:r="http://schemas.openxmlformats.org/officeDocument/2006/relationships" r:id="rId1"/>
  </wetp:taskpane>
  <wetp:taskpane dockstate="right" visibility="0" width="525" row="1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0619FCCC-CEB2-4083-8DAF-DF94D9CCF81B}">
  <we:reference id="wa104178141" version="4.3.3.0" store="zh-CN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C68D5319-7636-46D9-BACF-7E2A7EE9FCA3}">
  <we:reference id="wa104381063" version="1.0.0.1" store="zh-CN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97908</TotalTime>
  <Words>107</Words>
  <Application>Microsoft Office PowerPoint</Application>
  <PresentationFormat>宽屏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Calibri Light</vt:lpstr>
      <vt:lpstr>Office 主题</vt:lpstr>
      <vt:lpstr>信立坦客户档案 11月数据简报</vt:lpstr>
      <vt:lpstr>数据介绍</vt:lpstr>
    </vt:vector>
  </TitlesOfParts>
  <Company>Servier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Cheng CHINA 1</dc:creator>
  <cp:lastModifiedBy>amidnojq</cp:lastModifiedBy>
  <cp:revision>1310</cp:revision>
  <dcterms:created xsi:type="dcterms:W3CDTF">2016-04-18T15:05:28Z</dcterms:created>
  <dcterms:modified xsi:type="dcterms:W3CDTF">2020-11-27T06:10:37Z</dcterms:modified>
</cp:coreProperties>
</file>