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24" r:id="rId2"/>
    <p:sldId id="479" r:id="rId3"/>
    <p:sldId id="480" r:id="rId4"/>
    <p:sldId id="481" r:id="rId5"/>
    <p:sldId id="491" r:id="rId6"/>
    <p:sldId id="489" r:id="rId7"/>
    <p:sldId id="492" r:id="rId8"/>
    <p:sldId id="493" r:id="rId9"/>
    <p:sldId id="495" r:id="rId10"/>
    <p:sldId id="496" r:id="rId11"/>
    <p:sldId id="497" r:id="rId12"/>
    <p:sldId id="502" r:id="rId13"/>
    <p:sldId id="498" r:id="rId14"/>
    <p:sldId id="494" r:id="rId15"/>
    <p:sldId id="28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7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ie Cui" initials="AC" lastIdx="16" clrIdx="0"/>
  <p:cmAuthor id="1" name="lalleol1" initials="" lastIdx="11" clrIdx="1"/>
  <p:cmAuthor id="2" name="mcburch2" initials="" lastIdx="1" clrIdx="2"/>
  <p:cmAuthor id="3" name="amreian1" initials="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7C7"/>
    <a:srgbClr val="9E5BD1"/>
    <a:srgbClr val="F09973"/>
    <a:srgbClr val="EE865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88868" autoAdjust="0"/>
  </p:normalViewPr>
  <p:slideViewPr>
    <p:cSldViewPr snapToGrid="0">
      <p:cViewPr varScale="1">
        <p:scale>
          <a:sx n="66" d="100"/>
          <a:sy n="66" d="100"/>
        </p:scale>
        <p:origin x="858" y="60"/>
      </p:cViewPr>
      <p:guideLst>
        <p:guide orient="horz" pos="2092"/>
        <p:guide pos="370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2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BE174-D638-475B-A0A6-2E5C6AD14BBC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02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BE174-D638-475B-A0A6-2E5C6AD14BBC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3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BE174-D638-475B-A0A6-2E5C6AD14BBC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12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2400" y="1749631"/>
            <a:ext cx="11347200" cy="3941052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3941" y="138543"/>
            <a:ext cx="3867151" cy="135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>
            <a:lvl1pPr algn="r" defTabSz="878840" eaLnBrk="1" hangingPunct="1">
              <a:spcBef>
                <a:spcPct val="0"/>
              </a:spcBef>
              <a:defRPr sz="8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GB" noProof="0" dirty="0"/>
              <a:t>Presentation title</a:t>
            </a:r>
          </a:p>
        </p:txBody>
      </p:sp>
      <p:sp>
        <p:nvSpPr>
          <p:cNvPr id="8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82871" y="138543"/>
            <a:ext cx="1602317" cy="135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>
            <a:lvl1pPr algn="r" defTabSz="878840" eaLnBrk="1" hangingPunct="1">
              <a:spcBef>
                <a:spcPct val="0"/>
              </a:spcBef>
              <a:defRPr sz="8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 noProof="0"/>
              <a:t>Date</a:t>
            </a:r>
            <a:endParaRPr lang="en-GB" noProof="0" dirty="0"/>
          </a:p>
        </p:txBody>
      </p:sp>
      <p:sp>
        <p:nvSpPr>
          <p:cNvPr id="9" name="Slide Number Placeholder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53096" y="140067"/>
            <a:ext cx="416504" cy="135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>
            <a:lvl1pPr algn="r" defTabSz="877570" eaLnBrk="1" hangingPunct="1">
              <a:defRPr sz="800" b="0" smtClean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4B01E8EF-57E8-4F85-90EB-163CEE512F88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3774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377424"/>
          </a:xfrm>
          <a:prstGeom prst="rect">
            <a:avLst/>
          </a:prstGeom>
        </p:spPr>
      </p:pic>
      <p:sp>
        <p:nvSpPr>
          <p:cNvPr id="19" name="标题 1"/>
          <p:cNvSpPr txBox="1"/>
          <p:nvPr/>
        </p:nvSpPr>
        <p:spPr>
          <a:xfrm>
            <a:off x="5171440" y="2239645"/>
            <a:ext cx="6713855" cy="56959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pic>
        <p:nvPicPr>
          <p:cNvPr id="24" name="图片 23" descr="wr-01"/>
          <p:cNvPicPr>
            <a:picLocks noChangeAspect="1"/>
          </p:cNvPicPr>
          <p:nvPr/>
        </p:nvPicPr>
        <p:blipFill>
          <a:blip r:embed="rId4" cstate="print"/>
          <a:srcRect l="42771" t="29167" r="32900" b="45181"/>
          <a:stretch>
            <a:fillRect/>
          </a:stretch>
        </p:blipFill>
        <p:spPr>
          <a:xfrm>
            <a:off x="11114136" y="2904648"/>
            <a:ext cx="805150" cy="850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58972" y="1025426"/>
            <a:ext cx="6650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ACEI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ARB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CKD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有效性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医学部  杨志凯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4A602535-3EA7-4556-9701-B739D92B4C87}"/>
              </a:ext>
            </a:extLst>
          </p:cNvPr>
          <p:cNvGrpSpPr/>
          <p:nvPr/>
        </p:nvGrpSpPr>
        <p:grpSpPr>
          <a:xfrm>
            <a:off x="6799281" y="2345328"/>
            <a:ext cx="5120005" cy="135271"/>
            <a:chOff x="7247" y="3284"/>
            <a:chExt cx="6834" cy="180"/>
          </a:xfrm>
        </p:grpSpPr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4E1730A1-5350-4CBA-B417-7A2F146B9FAB}"/>
                </a:ext>
              </a:extLst>
            </p:cNvPr>
            <p:cNvSpPr/>
            <p:nvPr/>
          </p:nvSpPr>
          <p:spPr>
            <a:xfrm>
              <a:off x="7247" y="3360"/>
              <a:ext cx="6767" cy="45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="" xmlns:a16="http://schemas.microsoft.com/office/drawing/2014/main" id="{0E9A327D-5B33-43B0-BE52-3E8A4E24FFDE}"/>
                </a:ext>
              </a:extLst>
            </p:cNvPr>
            <p:cNvSpPr/>
            <p:nvPr/>
          </p:nvSpPr>
          <p:spPr>
            <a:xfrm>
              <a:off x="13901" y="3284"/>
              <a:ext cx="180" cy="18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0628" y="-18954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联合治疗</a:t>
            </a:r>
            <a:r>
              <a:rPr lang="en-US" altLang="zh-CN" sz="3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3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高剂量单药，控制尿蛋白效果更优</a:t>
            </a:r>
            <a:endParaRPr lang="zh-CN" altLang="en-US" sz="3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75" y="917612"/>
            <a:ext cx="7838168" cy="594038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951322" y="5979886"/>
            <a:ext cx="8578791" cy="2467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34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联合治疗</a:t>
            </a:r>
            <a:r>
              <a:rPr lang="en-US" altLang="zh-CN" sz="3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3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高剂量单药</a:t>
            </a:r>
            <a:r>
              <a:rPr lang="zh-CN" altLang="en-US" sz="3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，联合治疗降压效果类似；</a:t>
            </a:r>
            <a:r>
              <a:rPr lang="en-US" altLang="zh-CN" sz="3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3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有更高的低血压风险</a:t>
            </a:r>
            <a:endParaRPr lang="zh-CN" altLang="en-US" sz="3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6" y="1436914"/>
            <a:ext cx="11985774" cy="51576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500" y="1436914"/>
            <a:ext cx="9053512" cy="530351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76843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19936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联合治疗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高剂量单药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eGFR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影响无差异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07" y="808944"/>
            <a:ext cx="7730036" cy="600854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566706" y="5849257"/>
            <a:ext cx="8639487" cy="3773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4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19936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联合治疗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高剂量单药，联合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治疗并未增加高钾血症风险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93" y="986871"/>
            <a:ext cx="8920207" cy="565341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394666" y="5254172"/>
            <a:ext cx="9321659" cy="3773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670629" y="116890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FIGURE 11 | Comparison of ACEI in combination with ARB vs. high-dose ACEI or ARB for glomerular filtration rate (mL/min or mL/min/1.73m2).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0525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0628" y="-18954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研究结论及思考</a:t>
            </a:r>
            <a:endParaRPr lang="zh-CN" altLang="en-US" sz="3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1421" y="1136019"/>
            <a:ext cx="1026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ACEI+ARB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联合治疗在降低尿蛋白、白蛋白方面明显优于单药治疗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ACEI+ARB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联合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治疗比高剂量单药疗效优，并不增加高钾血症及降低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eGFR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风险；而引发的低血压，多数是轻微的、暂时的，因此联合治疗还是安全有效的。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对于需要加大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ACEI/ARB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剂量的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CKD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患者而言，联合治疗是一种更较好的选择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该研究针对整个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CKD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，因入选研究患者问题，更适用于肾功能相当稳定的患者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研究没有对联合治疗对患者的心血管、肾脏远期获益及死亡风险进行分析，而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CHINA ABC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可作为该研究的补充，验证双阻断治疗对患者获益，两个研究更好建立联系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CHINA ABC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研究有利的后盾支持，当然在低血压发生方面的问题不容忽视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对于对于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级高血压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难治性高血压伴大量尿蛋白的患者，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ACEI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治疗更优优势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467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98750" y="1799806"/>
            <a:ext cx="3536315" cy="1325880"/>
          </a:xfrm>
        </p:spPr>
        <p:txBody>
          <a:bodyPr lIns="90000" tIns="46800" rIns="90000" bIns="46800"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+mn-ea"/>
                <a:sym typeface="+mn-lt"/>
              </a:rPr>
              <a:t>THANKS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3307080" y="4311650"/>
            <a:ext cx="3805555" cy="90487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sz="2000" dirty="0">
                <a:solidFill>
                  <a:schemeClr val="accent1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医学部 </a:t>
            </a:r>
            <a:r>
              <a:rPr lang="zh-CN" altLang="en-US" sz="2000" dirty="0" smtClean="0">
                <a:solidFill>
                  <a:schemeClr val="accent1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accent1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杨志凯</a:t>
            </a:r>
          </a:p>
          <a:p>
            <a:r>
              <a:rPr lang="en-US" altLang="zh-CN" sz="2000" dirty="0">
                <a:solidFill>
                  <a:schemeClr val="accent1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yangzhikai</a:t>
            </a:r>
            <a:r>
              <a:rPr lang="en-US" altLang="zh-CN" sz="2000" dirty="0" smtClean="0">
                <a:solidFill>
                  <a:schemeClr val="accent1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@salubris.com</a:t>
            </a:r>
            <a:endParaRPr lang="en-US" altLang="zh-CN" sz="2000" dirty="0">
              <a:solidFill>
                <a:schemeClr val="accent1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424" name="组合 423"/>
          <p:cNvGrpSpPr/>
          <p:nvPr/>
        </p:nvGrpSpPr>
        <p:grpSpPr>
          <a:xfrm>
            <a:off x="7924800" y="2021205"/>
            <a:ext cx="2190115" cy="3159760"/>
            <a:chOff x="13331" y="1622"/>
            <a:chExt cx="5200" cy="8368"/>
          </a:xfrm>
        </p:grpSpPr>
        <p:grpSp>
          <p:nvGrpSpPr>
            <p:cNvPr id="2" name="组合 1"/>
            <p:cNvGrpSpPr/>
            <p:nvPr/>
          </p:nvGrpSpPr>
          <p:grpSpPr>
            <a:xfrm>
              <a:off x="15824" y="6640"/>
              <a:ext cx="290" cy="1015"/>
              <a:chOff x="2752726" y="4344988"/>
              <a:chExt cx="184150" cy="644525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5" name="Freeform 101"/>
              <p:cNvSpPr/>
              <p:nvPr/>
            </p:nvSpPr>
            <p:spPr bwMode="auto">
              <a:xfrm>
                <a:off x="2762251" y="4427538"/>
                <a:ext cx="174625" cy="519113"/>
              </a:xfrm>
              <a:custGeom>
                <a:avLst/>
                <a:gdLst>
                  <a:gd name="T0" fmla="*/ 34 w 110"/>
                  <a:gd name="T1" fmla="*/ 267 h 327"/>
                  <a:gd name="T2" fmla="*/ 67 w 110"/>
                  <a:gd name="T3" fmla="*/ 327 h 327"/>
                  <a:gd name="T4" fmla="*/ 95 w 110"/>
                  <a:gd name="T5" fmla="*/ 323 h 327"/>
                  <a:gd name="T6" fmla="*/ 110 w 110"/>
                  <a:gd name="T7" fmla="*/ 256 h 327"/>
                  <a:gd name="T8" fmla="*/ 76 w 110"/>
                  <a:gd name="T9" fmla="*/ 0 h 327"/>
                  <a:gd name="T10" fmla="*/ 0 w 110"/>
                  <a:gd name="T11" fmla="*/ 10 h 327"/>
                  <a:gd name="T12" fmla="*/ 34 w 110"/>
                  <a:gd name="T13" fmla="*/ 26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" h="327">
                    <a:moveTo>
                      <a:pt x="34" y="267"/>
                    </a:moveTo>
                    <a:lnTo>
                      <a:pt x="67" y="327"/>
                    </a:lnTo>
                    <a:lnTo>
                      <a:pt x="95" y="323"/>
                    </a:lnTo>
                    <a:lnTo>
                      <a:pt x="110" y="256"/>
                    </a:lnTo>
                    <a:lnTo>
                      <a:pt x="76" y="0"/>
                    </a:lnTo>
                    <a:lnTo>
                      <a:pt x="0" y="10"/>
                    </a:lnTo>
                    <a:lnTo>
                      <a:pt x="34" y="26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6" name="Freeform 102"/>
              <p:cNvSpPr/>
              <p:nvPr/>
            </p:nvSpPr>
            <p:spPr bwMode="auto">
              <a:xfrm>
                <a:off x="2754313" y="4344988"/>
                <a:ext cx="128588" cy="146050"/>
              </a:xfrm>
              <a:custGeom>
                <a:avLst/>
                <a:gdLst>
                  <a:gd name="T0" fmla="*/ 5 w 81"/>
                  <a:gd name="T1" fmla="*/ 58 h 92"/>
                  <a:gd name="T2" fmla="*/ 5 w 81"/>
                  <a:gd name="T3" fmla="*/ 58 h 92"/>
                  <a:gd name="T4" fmla="*/ 7 w 81"/>
                  <a:gd name="T5" fmla="*/ 66 h 92"/>
                  <a:gd name="T6" fmla="*/ 10 w 81"/>
                  <a:gd name="T7" fmla="*/ 73 h 92"/>
                  <a:gd name="T8" fmla="*/ 15 w 81"/>
                  <a:gd name="T9" fmla="*/ 78 h 92"/>
                  <a:gd name="T10" fmla="*/ 20 w 81"/>
                  <a:gd name="T11" fmla="*/ 84 h 92"/>
                  <a:gd name="T12" fmla="*/ 26 w 81"/>
                  <a:gd name="T13" fmla="*/ 88 h 92"/>
                  <a:gd name="T14" fmla="*/ 33 w 81"/>
                  <a:gd name="T15" fmla="*/ 90 h 92"/>
                  <a:gd name="T16" fmla="*/ 39 w 81"/>
                  <a:gd name="T17" fmla="*/ 92 h 92"/>
                  <a:gd name="T18" fmla="*/ 47 w 81"/>
                  <a:gd name="T19" fmla="*/ 90 h 92"/>
                  <a:gd name="T20" fmla="*/ 49 w 81"/>
                  <a:gd name="T21" fmla="*/ 90 h 92"/>
                  <a:gd name="T22" fmla="*/ 49 w 81"/>
                  <a:gd name="T23" fmla="*/ 90 h 92"/>
                  <a:gd name="T24" fmla="*/ 56 w 81"/>
                  <a:gd name="T25" fmla="*/ 89 h 92"/>
                  <a:gd name="T26" fmla="*/ 62 w 81"/>
                  <a:gd name="T27" fmla="*/ 86 h 92"/>
                  <a:gd name="T28" fmla="*/ 69 w 81"/>
                  <a:gd name="T29" fmla="*/ 81 h 92"/>
                  <a:gd name="T30" fmla="*/ 73 w 81"/>
                  <a:gd name="T31" fmla="*/ 77 h 92"/>
                  <a:gd name="T32" fmla="*/ 77 w 81"/>
                  <a:gd name="T33" fmla="*/ 70 h 92"/>
                  <a:gd name="T34" fmla="*/ 80 w 81"/>
                  <a:gd name="T35" fmla="*/ 63 h 92"/>
                  <a:gd name="T36" fmla="*/ 81 w 81"/>
                  <a:gd name="T37" fmla="*/ 56 h 92"/>
                  <a:gd name="T38" fmla="*/ 81 w 81"/>
                  <a:gd name="T39" fmla="*/ 48 h 92"/>
                  <a:gd name="T40" fmla="*/ 76 w 81"/>
                  <a:gd name="T41" fmla="*/ 13 h 92"/>
                  <a:gd name="T42" fmla="*/ 76 w 81"/>
                  <a:gd name="T43" fmla="*/ 13 h 92"/>
                  <a:gd name="T44" fmla="*/ 75 w 81"/>
                  <a:gd name="T45" fmla="*/ 8 h 92"/>
                  <a:gd name="T46" fmla="*/ 72 w 81"/>
                  <a:gd name="T47" fmla="*/ 2 h 92"/>
                  <a:gd name="T48" fmla="*/ 68 w 81"/>
                  <a:gd name="T49" fmla="*/ 1 h 92"/>
                  <a:gd name="T50" fmla="*/ 64 w 81"/>
                  <a:gd name="T51" fmla="*/ 0 h 92"/>
                  <a:gd name="T52" fmla="*/ 51 w 81"/>
                  <a:gd name="T53" fmla="*/ 0 h 92"/>
                  <a:gd name="T54" fmla="*/ 37 w 81"/>
                  <a:gd name="T55" fmla="*/ 2 h 92"/>
                  <a:gd name="T56" fmla="*/ 35 w 81"/>
                  <a:gd name="T57" fmla="*/ 2 h 92"/>
                  <a:gd name="T58" fmla="*/ 35 w 81"/>
                  <a:gd name="T59" fmla="*/ 2 h 92"/>
                  <a:gd name="T60" fmla="*/ 22 w 81"/>
                  <a:gd name="T61" fmla="*/ 4 h 92"/>
                  <a:gd name="T62" fmla="*/ 10 w 81"/>
                  <a:gd name="T63" fmla="*/ 6 h 92"/>
                  <a:gd name="T64" fmla="*/ 5 w 81"/>
                  <a:gd name="T65" fmla="*/ 9 h 92"/>
                  <a:gd name="T66" fmla="*/ 3 w 81"/>
                  <a:gd name="T67" fmla="*/ 12 h 92"/>
                  <a:gd name="T68" fmla="*/ 0 w 81"/>
                  <a:gd name="T69" fmla="*/ 17 h 92"/>
                  <a:gd name="T70" fmla="*/ 0 w 81"/>
                  <a:gd name="T71" fmla="*/ 24 h 92"/>
                  <a:gd name="T72" fmla="*/ 5 w 81"/>
                  <a:gd name="T73" fmla="*/ 5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1" h="92">
                    <a:moveTo>
                      <a:pt x="5" y="58"/>
                    </a:moveTo>
                    <a:lnTo>
                      <a:pt x="5" y="58"/>
                    </a:lnTo>
                    <a:lnTo>
                      <a:pt x="7" y="66"/>
                    </a:lnTo>
                    <a:lnTo>
                      <a:pt x="10" y="73"/>
                    </a:lnTo>
                    <a:lnTo>
                      <a:pt x="15" y="78"/>
                    </a:lnTo>
                    <a:lnTo>
                      <a:pt x="20" y="84"/>
                    </a:lnTo>
                    <a:lnTo>
                      <a:pt x="26" y="88"/>
                    </a:lnTo>
                    <a:lnTo>
                      <a:pt x="33" y="90"/>
                    </a:lnTo>
                    <a:lnTo>
                      <a:pt x="39" y="92"/>
                    </a:lnTo>
                    <a:lnTo>
                      <a:pt x="47" y="90"/>
                    </a:lnTo>
                    <a:lnTo>
                      <a:pt x="49" y="90"/>
                    </a:lnTo>
                    <a:lnTo>
                      <a:pt x="49" y="90"/>
                    </a:lnTo>
                    <a:lnTo>
                      <a:pt x="56" y="89"/>
                    </a:lnTo>
                    <a:lnTo>
                      <a:pt x="62" y="86"/>
                    </a:lnTo>
                    <a:lnTo>
                      <a:pt x="69" y="81"/>
                    </a:lnTo>
                    <a:lnTo>
                      <a:pt x="73" y="77"/>
                    </a:lnTo>
                    <a:lnTo>
                      <a:pt x="77" y="70"/>
                    </a:lnTo>
                    <a:lnTo>
                      <a:pt x="80" y="63"/>
                    </a:lnTo>
                    <a:lnTo>
                      <a:pt x="81" y="56"/>
                    </a:lnTo>
                    <a:lnTo>
                      <a:pt x="81" y="48"/>
                    </a:lnTo>
                    <a:lnTo>
                      <a:pt x="76" y="13"/>
                    </a:lnTo>
                    <a:lnTo>
                      <a:pt x="76" y="13"/>
                    </a:lnTo>
                    <a:lnTo>
                      <a:pt x="75" y="8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51" y="0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2" y="4"/>
                    </a:lnTo>
                    <a:lnTo>
                      <a:pt x="10" y="6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5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7" name="Freeform 103"/>
              <p:cNvSpPr/>
              <p:nvPr/>
            </p:nvSpPr>
            <p:spPr bwMode="auto">
              <a:xfrm>
                <a:off x="2752726" y="4394200"/>
                <a:ext cx="149225" cy="142875"/>
              </a:xfrm>
              <a:custGeom>
                <a:avLst/>
                <a:gdLst>
                  <a:gd name="T0" fmla="*/ 11 w 94"/>
                  <a:gd name="T1" fmla="*/ 90 h 90"/>
                  <a:gd name="T2" fmla="*/ 94 w 94"/>
                  <a:gd name="T3" fmla="*/ 80 h 90"/>
                  <a:gd name="T4" fmla="*/ 84 w 94"/>
                  <a:gd name="T5" fmla="*/ 0 h 90"/>
                  <a:gd name="T6" fmla="*/ 0 w 94"/>
                  <a:gd name="T7" fmla="*/ 11 h 90"/>
                  <a:gd name="T8" fmla="*/ 11 w 94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0">
                    <a:moveTo>
                      <a:pt x="11" y="90"/>
                    </a:moveTo>
                    <a:lnTo>
                      <a:pt x="94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Freeform 104"/>
              <p:cNvSpPr/>
              <p:nvPr/>
            </p:nvSpPr>
            <p:spPr bwMode="auto">
              <a:xfrm>
                <a:off x="2868613" y="4933950"/>
                <a:ext cx="44450" cy="55563"/>
              </a:xfrm>
              <a:custGeom>
                <a:avLst/>
                <a:gdLst>
                  <a:gd name="T0" fmla="*/ 28 w 28"/>
                  <a:gd name="T1" fmla="*/ 2 h 35"/>
                  <a:gd name="T2" fmla="*/ 28 w 28"/>
                  <a:gd name="T3" fmla="*/ 2 h 35"/>
                  <a:gd name="T4" fmla="*/ 27 w 28"/>
                  <a:gd name="T5" fmla="*/ 14 h 35"/>
                  <a:gd name="T6" fmla="*/ 21 w 28"/>
                  <a:gd name="T7" fmla="*/ 31 h 35"/>
                  <a:gd name="T8" fmla="*/ 21 w 28"/>
                  <a:gd name="T9" fmla="*/ 31 h 35"/>
                  <a:gd name="T10" fmla="*/ 20 w 28"/>
                  <a:gd name="T11" fmla="*/ 35 h 35"/>
                  <a:gd name="T12" fmla="*/ 19 w 28"/>
                  <a:gd name="T13" fmla="*/ 35 h 35"/>
                  <a:gd name="T14" fmla="*/ 16 w 28"/>
                  <a:gd name="T15" fmla="*/ 35 h 35"/>
                  <a:gd name="T16" fmla="*/ 13 w 28"/>
                  <a:gd name="T17" fmla="*/ 32 h 35"/>
                  <a:gd name="T18" fmla="*/ 11 w 28"/>
                  <a:gd name="T19" fmla="*/ 27 h 35"/>
                  <a:gd name="T20" fmla="*/ 0 w 28"/>
                  <a:gd name="T21" fmla="*/ 8 h 35"/>
                  <a:gd name="T22" fmla="*/ 0 w 28"/>
                  <a:gd name="T23" fmla="*/ 8 h 35"/>
                  <a:gd name="T24" fmla="*/ 3 w 28"/>
                  <a:gd name="T25" fmla="*/ 5 h 35"/>
                  <a:gd name="T26" fmla="*/ 8 w 28"/>
                  <a:gd name="T27" fmla="*/ 2 h 35"/>
                  <a:gd name="T28" fmla="*/ 12 w 28"/>
                  <a:gd name="T29" fmla="*/ 1 h 35"/>
                  <a:gd name="T30" fmla="*/ 16 w 28"/>
                  <a:gd name="T31" fmla="*/ 0 h 35"/>
                  <a:gd name="T32" fmla="*/ 23 w 28"/>
                  <a:gd name="T33" fmla="*/ 0 h 35"/>
                  <a:gd name="T34" fmla="*/ 28 w 28"/>
                  <a:gd name="T35" fmla="*/ 2 h 35"/>
                  <a:gd name="T36" fmla="*/ 28 w 28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35">
                    <a:moveTo>
                      <a:pt x="28" y="2"/>
                    </a:moveTo>
                    <a:lnTo>
                      <a:pt x="28" y="2"/>
                    </a:lnTo>
                    <a:lnTo>
                      <a:pt x="27" y="14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20" y="35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3" y="32"/>
                    </a:lnTo>
                    <a:lnTo>
                      <a:pt x="11" y="2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9" name="组合 218"/>
            <p:cNvGrpSpPr/>
            <p:nvPr/>
          </p:nvGrpSpPr>
          <p:grpSpPr>
            <a:xfrm>
              <a:off x="14864" y="7562"/>
              <a:ext cx="2228" cy="2428"/>
              <a:chOff x="2143126" y="4930775"/>
              <a:chExt cx="1414463" cy="1541463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220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8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9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9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0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1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3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4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5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6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7" name="组合 316"/>
            <p:cNvGrpSpPr/>
            <p:nvPr/>
          </p:nvGrpSpPr>
          <p:grpSpPr>
            <a:xfrm>
              <a:off x="15514" y="6632"/>
              <a:ext cx="320" cy="948"/>
              <a:chOff x="2555876" y="4340225"/>
              <a:chExt cx="203200" cy="601663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318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9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1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2" name="组合 321"/>
            <p:cNvGrpSpPr/>
            <p:nvPr/>
          </p:nvGrpSpPr>
          <p:grpSpPr>
            <a:xfrm>
              <a:off x="16244" y="6642"/>
              <a:ext cx="1255" cy="965"/>
              <a:chOff x="3019426" y="4346575"/>
              <a:chExt cx="796925" cy="612776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323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4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5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6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7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8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9" name="Freeform 116"/>
            <p:cNvSpPr>
              <a:spLocks noEditPoints="1"/>
            </p:cNvSpPr>
            <p:nvPr/>
          </p:nvSpPr>
          <p:spPr bwMode="auto">
            <a:xfrm>
              <a:off x="17836" y="3292"/>
              <a:ext cx="618" cy="775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330" name="组合 329"/>
            <p:cNvGrpSpPr/>
            <p:nvPr/>
          </p:nvGrpSpPr>
          <p:grpSpPr>
            <a:xfrm>
              <a:off x="13381" y="3030"/>
              <a:ext cx="638" cy="963"/>
              <a:chOff x="1201738" y="2052638"/>
              <a:chExt cx="404813" cy="61118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331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2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3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4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5" name="组合 334"/>
            <p:cNvGrpSpPr/>
            <p:nvPr/>
          </p:nvGrpSpPr>
          <p:grpSpPr>
            <a:xfrm>
              <a:off x="14814" y="2495"/>
              <a:ext cx="948" cy="948"/>
              <a:chOff x="2111376" y="1712913"/>
              <a:chExt cx="601663" cy="601663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336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7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8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9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0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1" name="组合 340"/>
            <p:cNvGrpSpPr/>
            <p:nvPr/>
          </p:nvGrpSpPr>
          <p:grpSpPr>
            <a:xfrm>
              <a:off x="13841" y="2225"/>
              <a:ext cx="600" cy="762"/>
              <a:chOff x="1493838" y="1541463"/>
              <a:chExt cx="381000" cy="4841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342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3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4" name="Freeform 128"/>
            <p:cNvSpPr>
              <a:spLocks noEditPoints="1"/>
            </p:cNvSpPr>
            <p:nvPr/>
          </p:nvSpPr>
          <p:spPr bwMode="auto">
            <a:xfrm>
              <a:off x="16859" y="5952"/>
              <a:ext cx="800" cy="625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345" name="组合 344"/>
            <p:cNvGrpSpPr/>
            <p:nvPr/>
          </p:nvGrpSpPr>
          <p:grpSpPr>
            <a:xfrm>
              <a:off x="14471" y="6577"/>
              <a:ext cx="780" cy="1015"/>
              <a:chOff x="1893888" y="4305300"/>
              <a:chExt cx="495300" cy="644526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346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7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8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9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0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1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2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3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4" name="组合 353"/>
            <p:cNvGrpSpPr/>
            <p:nvPr/>
          </p:nvGrpSpPr>
          <p:grpSpPr>
            <a:xfrm>
              <a:off x="17546" y="2655"/>
              <a:ext cx="510" cy="907"/>
              <a:chOff x="3846513" y="1814513"/>
              <a:chExt cx="323850" cy="57626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355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6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8" name="Freeform 140"/>
            <p:cNvSpPr/>
            <p:nvPr/>
          </p:nvSpPr>
          <p:spPr bwMode="auto">
            <a:xfrm>
              <a:off x="15529" y="1622"/>
              <a:ext cx="813" cy="663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9" name="Freeform 141"/>
            <p:cNvSpPr>
              <a:spLocks noEditPoints="1"/>
            </p:cNvSpPr>
            <p:nvPr/>
          </p:nvSpPr>
          <p:spPr bwMode="auto">
            <a:xfrm>
              <a:off x="15594" y="5675"/>
              <a:ext cx="990" cy="81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0" name="Freeform 142"/>
            <p:cNvSpPr>
              <a:spLocks noEditPoints="1"/>
            </p:cNvSpPr>
            <p:nvPr/>
          </p:nvSpPr>
          <p:spPr bwMode="auto">
            <a:xfrm>
              <a:off x="13559" y="4035"/>
              <a:ext cx="1273" cy="1483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1" name="Freeform 143"/>
            <p:cNvSpPr>
              <a:spLocks noEditPoints="1"/>
            </p:cNvSpPr>
            <p:nvPr/>
          </p:nvSpPr>
          <p:spPr bwMode="auto">
            <a:xfrm>
              <a:off x="13331" y="4472"/>
              <a:ext cx="535" cy="1078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362" name="组合 361"/>
            <p:cNvGrpSpPr/>
            <p:nvPr/>
          </p:nvGrpSpPr>
          <p:grpSpPr>
            <a:xfrm>
              <a:off x="14886" y="4607"/>
              <a:ext cx="900" cy="905"/>
              <a:chOff x="2157413" y="3054350"/>
              <a:chExt cx="571500" cy="574675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363" name="Freeform 144"/>
              <p:cNvSpPr>
                <a:spLocks noEditPoints="1"/>
              </p:cNvSpPr>
              <p:nvPr/>
            </p:nvSpPr>
            <p:spPr bwMode="auto">
              <a:xfrm>
                <a:off x="2157413" y="3054350"/>
                <a:ext cx="571500" cy="574675"/>
              </a:xfrm>
              <a:custGeom>
                <a:avLst/>
                <a:gdLst>
                  <a:gd name="T0" fmla="*/ 180 w 360"/>
                  <a:gd name="T1" fmla="*/ 0 h 362"/>
                  <a:gd name="T2" fmla="*/ 232 w 360"/>
                  <a:gd name="T3" fmla="*/ 8 h 362"/>
                  <a:gd name="T4" fmla="*/ 280 w 360"/>
                  <a:gd name="T5" fmla="*/ 31 h 362"/>
                  <a:gd name="T6" fmla="*/ 319 w 360"/>
                  <a:gd name="T7" fmla="*/ 67 h 362"/>
                  <a:gd name="T8" fmla="*/ 346 w 360"/>
                  <a:gd name="T9" fmla="*/ 111 h 362"/>
                  <a:gd name="T10" fmla="*/ 358 w 360"/>
                  <a:gd name="T11" fmla="*/ 163 h 362"/>
                  <a:gd name="T12" fmla="*/ 358 w 360"/>
                  <a:gd name="T13" fmla="*/ 199 h 362"/>
                  <a:gd name="T14" fmla="*/ 346 w 360"/>
                  <a:gd name="T15" fmla="*/ 251 h 362"/>
                  <a:gd name="T16" fmla="*/ 319 w 360"/>
                  <a:gd name="T17" fmla="*/ 295 h 362"/>
                  <a:gd name="T18" fmla="*/ 280 w 360"/>
                  <a:gd name="T19" fmla="*/ 331 h 362"/>
                  <a:gd name="T20" fmla="*/ 232 w 360"/>
                  <a:gd name="T21" fmla="*/ 354 h 362"/>
                  <a:gd name="T22" fmla="*/ 180 w 360"/>
                  <a:gd name="T23" fmla="*/ 362 h 362"/>
                  <a:gd name="T24" fmla="*/ 180 w 360"/>
                  <a:gd name="T25" fmla="*/ 314 h 362"/>
                  <a:gd name="T26" fmla="*/ 193 w 360"/>
                  <a:gd name="T27" fmla="*/ 318 h 362"/>
                  <a:gd name="T28" fmla="*/ 201 w 360"/>
                  <a:gd name="T29" fmla="*/ 329 h 362"/>
                  <a:gd name="T30" fmla="*/ 237 w 360"/>
                  <a:gd name="T31" fmla="*/ 320 h 362"/>
                  <a:gd name="T32" fmla="*/ 268 w 360"/>
                  <a:gd name="T33" fmla="*/ 302 h 362"/>
                  <a:gd name="T34" fmla="*/ 293 w 360"/>
                  <a:gd name="T35" fmla="*/ 278 h 362"/>
                  <a:gd name="T36" fmla="*/ 312 w 360"/>
                  <a:gd name="T37" fmla="*/ 248 h 362"/>
                  <a:gd name="T38" fmla="*/ 325 w 360"/>
                  <a:gd name="T39" fmla="*/ 215 h 362"/>
                  <a:gd name="T40" fmla="*/ 322 w 360"/>
                  <a:gd name="T41" fmla="*/ 199 h 362"/>
                  <a:gd name="T42" fmla="*/ 312 w 360"/>
                  <a:gd name="T43" fmla="*/ 180 h 362"/>
                  <a:gd name="T44" fmla="*/ 316 w 360"/>
                  <a:gd name="T45" fmla="*/ 167 h 362"/>
                  <a:gd name="T46" fmla="*/ 327 w 360"/>
                  <a:gd name="T47" fmla="*/ 159 h 362"/>
                  <a:gd name="T48" fmla="*/ 318 w 360"/>
                  <a:gd name="T49" fmla="*/ 123 h 362"/>
                  <a:gd name="T50" fmla="*/ 300 w 360"/>
                  <a:gd name="T51" fmla="*/ 94 h 362"/>
                  <a:gd name="T52" fmla="*/ 277 w 360"/>
                  <a:gd name="T53" fmla="*/ 67 h 362"/>
                  <a:gd name="T54" fmla="*/ 247 w 360"/>
                  <a:gd name="T55" fmla="*/ 48 h 362"/>
                  <a:gd name="T56" fmla="*/ 214 w 360"/>
                  <a:gd name="T57" fmla="*/ 35 h 362"/>
                  <a:gd name="T58" fmla="*/ 199 w 360"/>
                  <a:gd name="T59" fmla="*/ 39 h 362"/>
                  <a:gd name="T60" fmla="*/ 180 w 360"/>
                  <a:gd name="T61" fmla="*/ 48 h 362"/>
                  <a:gd name="T62" fmla="*/ 180 w 360"/>
                  <a:gd name="T63" fmla="*/ 0 h 362"/>
                  <a:gd name="T64" fmla="*/ 180 w 360"/>
                  <a:gd name="T65" fmla="*/ 48 h 362"/>
                  <a:gd name="T66" fmla="*/ 161 w 360"/>
                  <a:gd name="T67" fmla="*/ 39 h 362"/>
                  <a:gd name="T68" fmla="*/ 146 w 360"/>
                  <a:gd name="T69" fmla="*/ 35 h 362"/>
                  <a:gd name="T70" fmla="*/ 112 w 360"/>
                  <a:gd name="T71" fmla="*/ 48 h 362"/>
                  <a:gd name="T72" fmla="*/ 82 w 360"/>
                  <a:gd name="T73" fmla="*/ 67 h 362"/>
                  <a:gd name="T74" fmla="*/ 59 w 360"/>
                  <a:gd name="T75" fmla="*/ 94 h 362"/>
                  <a:gd name="T76" fmla="*/ 42 w 360"/>
                  <a:gd name="T77" fmla="*/ 123 h 362"/>
                  <a:gd name="T78" fmla="*/ 32 w 360"/>
                  <a:gd name="T79" fmla="*/ 159 h 362"/>
                  <a:gd name="T80" fmla="*/ 43 w 360"/>
                  <a:gd name="T81" fmla="*/ 167 h 362"/>
                  <a:gd name="T82" fmla="*/ 47 w 360"/>
                  <a:gd name="T83" fmla="*/ 180 h 362"/>
                  <a:gd name="T84" fmla="*/ 37 w 360"/>
                  <a:gd name="T85" fmla="*/ 199 h 362"/>
                  <a:gd name="T86" fmla="*/ 33 w 360"/>
                  <a:gd name="T87" fmla="*/ 215 h 362"/>
                  <a:gd name="T88" fmla="*/ 46 w 360"/>
                  <a:gd name="T89" fmla="*/ 248 h 362"/>
                  <a:gd name="T90" fmla="*/ 66 w 360"/>
                  <a:gd name="T91" fmla="*/ 278 h 362"/>
                  <a:gd name="T92" fmla="*/ 92 w 360"/>
                  <a:gd name="T93" fmla="*/ 302 h 362"/>
                  <a:gd name="T94" fmla="*/ 123 w 360"/>
                  <a:gd name="T95" fmla="*/ 320 h 362"/>
                  <a:gd name="T96" fmla="*/ 158 w 360"/>
                  <a:gd name="T97" fmla="*/ 329 h 362"/>
                  <a:gd name="T98" fmla="*/ 161 w 360"/>
                  <a:gd name="T99" fmla="*/ 322 h 362"/>
                  <a:gd name="T100" fmla="*/ 180 w 360"/>
                  <a:gd name="T101" fmla="*/ 314 h 362"/>
                  <a:gd name="T102" fmla="*/ 180 w 360"/>
                  <a:gd name="T103" fmla="*/ 362 h 362"/>
                  <a:gd name="T104" fmla="*/ 126 w 360"/>
                  <a:gd name="T105" fmla="*/ 354 h 362"/>
                  <a:gd name="T106" fmla="*/ 78 w 360"/>
                  <a:gd name="T107" fmla="*/ 331 h 362"/>
                  <a:gd name="T108" fmla="*/ 40 w 360"/>
                  <a:gd name="T109" fmla="*/ 295 h 362"/>
                  <a:gd name="T110" fmla="*/ 13 w 360"/>
                  <a:gd name="T111" fmla="*/ 251 h 362"/>
                  <a:gd name="T112" fmla="*/ 0 w 360"/>
                  <a:gd name="T113" fmla="*/ 199 h 362"/>
                  <a:gd name="T114" fmla="*/ 0 w 360"/>
                  <a:gd name="T115" fmla="*/ 163 h 362"/>
                  <a:gd name="T116" fmla="*/ 13 w 360"/>
                  <a:gd name="T117" fmla="*/ 111 h 362"/>
                  <a:gd name="T118" fmla="*/ 40 w 360"/>
                  <a:gd name="T119" fmla="*/ 67 h 362"/>
                  <a:gd name="T120" fmla="*/ 78 w 360"/>
                  <a:gd name="T121" fmla="*/ 31 h 362"/>
                  <a:gd name="T122" fmla="*/ 126 w 360"/>
                  <a:gd name="T123" fmla="*/ 8 h 362"/>
                  <a:gd name="T124" fmla="*/ 180 w 360"/>
                  <a:gd name="T125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0" h="362"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0"/>
                    </a:lnTo>
                    <a:lnTo>
                      <a:pt x="197" y="2"/>
                    </a:lnTo>
                    <a:lnTo>
                      <a:pt x="216" y="4"/>
                    </a:lnTo>
                    <a:lnTo>
                      <a:pt x="232" y="8"/>
                    </a:lnTo>
                    <a:lnTo>
                      <a:pt x="250" y="15"/>
                    </a:lnTo>
                    <a:lnTo>
                      <a:pt x="265" y="22"/>
                    </a:lnTo>
                    <a:lnTo>
                      <a:pt x="280" y="31"/>
                    </a:lnTo>
                    <a:lnTo>
                      <a:pt x="295" y="42"/>
                    </a:lnTo>
                    <a:lnTo>
                      <a:pt x="307" y="53"/>
                    </a:lnTo>
                    <a:lnTo>
                      <a:pt x="319" y="67"/>
                    </a:lnTo>
                    <a:lnTo>
                      <a:pt x="329" y="80"/>
                    </a:lnTo>
                    <a:lnTo>
                      <a:pt x="338" y="95"/>
                    </a:lnTo>
                    <a:lnTo>
                      <a:pt x="346" y="111"/>
                    </a:lnTo>
                    <a:lnTo>
                      <a:pt x="352" y="127"/>
                    </a:lnTo>
                    <a:lnTo>
                      <a:pt x="356" y="145"/>
                    </a:lnTo>
                    <a:lnTo>
                      <a:pt x="358" y="163"/>
                    </a:lnTo>
                    <a:lnTo>
                      <a:pt x="360" y="180"/>
                    </a:lnTo>
                    <a:lnTo>
                      <a:pt x="360" y="180"/>
                    </a:lnTo>
                    <a:lnTo>
                      <a:pt x="358" y="199"/>
                    </a:lnTo>
                    <a:lnTo>
                      <a:pt x="356" y="217"/>
                    </a:lnTo>
                    <a:lnTo>
                      <a:pt x="352" y="234"/>
                    </a:lnTo>
                    <a:lnTo>
                      <a:pt x="346" y="251"/>
                    </a:lnTo>
                    <a:lnTo>
                      <a:pt x="338" y="267"/>
                    </a:lnTo>
                    <a:lnTo>
                      <a:pt x="329" y="282"/>
                    </a:lnTo>
                    <a:lnTo>
                      <a:pt x="319" y="295"/>
                    </a:lnTo>
                    <a:lnTo>
                      <a:pt x="307" y="309"/>
                    </a:lnTo>
                    <a:lnTo>
                      <a:pt x="295" y="320"/>
                    </a:lnTo>
                    <a:lnTo>
                      <a:pt x="280" y="331"/>
                    </a:lnTo>
                    <a:lnTo>
                      <a:pt x="265" y="340"/>
                    </a:lnTo>
                    <a:lnTo>
                      <a:pt x="250" y="347"/>
                    </a:lnTo>
                    <a:lnTo>
                      <a:pt x="232" y="354"/>
                    </a:lnTo>
                    <a:lnTo>
                      <a:pt x="216" y="358"/>
                    </a:lnTo>
                    <a:lnTo>
                      <a:pt x="197" y="360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6" y="314"/>
                    </a:lnTo>
                    <a:lnTo>
                      <a:pt x="193" y="318"/>
                    </a:lnTo>
                    <a:lnTo>
                      <a:pt x="199" y="322"/>
                    </a:lnTo>
                    <a:lnTo>
                      <a:pt x="201" y="329"/>
                    </a:lnTo>
                    <a:lnTo>
                      <a:pt x="201" y="329"/>
                    </a:lnTo>
                    <a:lnTo>
                      <a:pt x="214" y="327"/>
                    </a:lnTo>
                    <a:lnTo>
                      <a:pt x="226" y="324"/>
                    </a:lnTo>
                    <a:lnTo>
                      <a:pt x="237" y="320"/>
                    </a:lnTo>
                    <a:lnTo>
                      <a:pt x="247" y="314"/>
                    </a:lnTo>
                    <a:lnTo>
                      <a:pt x="258" y="309"/>
                    </a:lnTo>
                    <a:lnTo>
                      <a:pt x="268" y="302"/>
                    </a:lnTo>
                    <a:lnTo>
                      <a:pt x="277" y="294"/>
                    </a:lnTo>
                    <a:lnTo>
                      <a:pt x="285" y="286"/>
                    </a:lnTo>
                    <a:lnTo>
                      <a:pt x="293" y="278"/>
                    </a:lnTo>
                    <a:lnTo>
                      <a:pt x="300" y="268"/>
                    </a:lnTo>
                    <a:lnTo>
                      <a:pt x="307" y="259"/>
                    </a:lnTo>
                    <a:lnTo>
                      <a:pt x="312" y="248"/>
                    </a:lnTo>
                    <a:lnTo>
                      <a:pt x="318" y="237"/>
                    </a:lnTo>
                    <a:lnTo>
                      <a:pt x="322" y="226"/>
                    </a:lnTo>
                    <a:lnTo>
                      <a:pt x="325" y="215"/>
                    </a:lnTo>
                    <a:lnTo>
                      <a:pt x="327" y="203"/>
                    </a:lnTo>
                    <a:lnTo>
                      <a:pt x="327" y="203"/>
                    </a:lnTo>
                    <a:lnTo>
                      <a:pt x="322" y="199"/>
                    </a:lnTo>
                    <a:lnTo>
                      <a:pt x="316" y="194"/>
                    </a:lnTo>
                    <a:lnTo>
                      <a:pt x="314" y="188"/>
                    </a:lnTo>
                    <a:lnTo>
                      <a:pt x="312" y="180"/>
                    </a:lnTo>
                    <a:lnTo>
                      <a:pt x="312" y="180"/>
                    </a:lnTo>
                    <a:lnTo>
                      <a:pt x="314" y="174"/>
                    </a:lnTo>
                    <a:lnTo>
                      <a:pt x="316" y="167"/>
                    </a:lnTo>
                    <a:lnTo>
                      <a:pt x="322" y="163"/>
                    </a:lnTo>
                    <a:lnTo>
                      <a:pt x="327" y="159"/>
                    </a:lnTo>
                    <a:lnTo>
                      <a:pt x="327" y="159"/>
                    </a:lnTo>
                    <a:lnTo>
                      <a:pt x="325" y="146"/>
                    </a:lnTo>
                    <a:lnTo>
                      <a:pt x="322" y="136"/>
                    </a:lnTo>
                    <a:lnTo>
                      <a:pt x="318" y="123"/>
                    </a:lnTo>
                    <a:lnTo>
                      <a:pt x="312" y="113"/>
                    </a:lnTo>
                    <a:lnTo>
                      <a:pt x="307" y="103"/>
                    </a:lnTo>
                    <a:lnTo>
                      <a:pt x="300" y="94"/>
                    </a:lnTo>
                    <a:lnTo>
                      <a:pt x="293" y="84"/>
                    </a:lnTo>
                    <a:lnTo>
                      <a:pt x="285" y="75"/>
                    </a:lnTo>
                    <a:lnTo>
                      <a:pt x="277" y="67"/>
                    </a:lnTo>
                    <a:lnTo>
                      <a:pt x="268" y="60"/>
                    </a:lnTo>
                    <a:lnTo>
                      <a:pt x="258" y="53"/>
                    </a:lnTo>
                    <a:lnTo>
                      <a:pt x="247" y="48"/>
                    </a:lnTo>
                    <a:lnTo>
                      <a:pt x="237" y="42"/>
                    </a:lnTo>
                    <a:lnTo>
                      <a:pt x="226" y="38"/>
                    </a:lnTo>
                    <a:lnTo>
                      <a:pt x="214" y="35"/>
                    </a:lnTo>
                    <a:lnTo>
                      <a:pt x="201" y="33"/>
                    </a:lnTo>
                    <a:lnTo>
                      <a:pt x="201" y="33"/>
                    </a:lnTo>
                    <a:lnTo>
                      <a:pt x="199" y="39"/>
                    </a:lnTo>
                    <a:lnTo>
                      <a:pt x="193" y="44"/>
                    </a:lnTo>
                    <a:lnTo>
                      <a:pt x="186" y="46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80" y="0"/>
                    </a:lnTo>
                    <a:close/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73" y="46"/>
                    </a:lnTo>
                    <a:lnTo>
                      <a:pt x="166" y="44"/>
                    </a:lnTo>
                    <a:lnTo>
                      <a:pt x="161" y="39"/>
                    </a:lnTo>
                    <a:lnTo>
                      <a:pt x="158" y="33"/>
                    </a:lnTo>
                    <a:lnTo>
                      <a:pt x="158" y="33"/>
                    </a:lnTo>
                    <a:lnTo>
                      <a:pt x="146" y="35"/>
                    </a:lnTo>
                    <a:lnTo>
                      <a:pt x="134" y="38"/>
                    </a:lnTo>
                    <a:lnTo>
                      <a:pt x="123" y="42"/>
                    </a:lnTo>
                    <a:lnTo>
                      <a:pt x="112" y="48"/>
                    </a:lnTo>
                    <a:lnTo>
                      <a:pt x="101" y="53"/>
                    </a:lnTo>
                    <a:lnTo>
                      <a:pt x="92" y="60"/>
                    </a:lnTo>
                    <a:lnTo>
                      <a:pt x="82" y="67"/>
                    </a:lnTo>
                    <a:lnTo>
                      <a:pt x="74" y="75"/>
                    </a:lnTo>
                    <a:lnTo>
                      <a:pt x="66" y="84"/>
                    </a:lnTo>
                    <a:lnTo>
                      <a:pt x="59" y="94"/>
                    </a:lnTo>
                    <a:lnTo>
                      <a:pt x="52" y="103"/>
                    </a:lnTo>
                    <a:lnTo>
                      <a:pt x="46" y="113"/>
                    </a:lnTo>
                    <a:lnTo>
                      <a:pt x="42" y="123"/>
                    </a:lnTo>
                    <a:lnTo>
                      <a:pt x="37" y="136"/>
                    </a:lnTo>
                    <a:lnTo>
                      <a:pt x="33" y="146"/>
                    </a:lnTo>
                    <a:lnTo>
                      <a:pt x="32" y="159"/>
                    </a:lnTo>
                    <a:lnTo>
                      <a:pt x="32" y="159"/>
                    </a:lnTo>
                    <a:lnTo>
                      <a:pt x="37" y="163"/>
                    </a:lnTo>
                    <a:lnTo>
                      <a:pt x="43" y="167"/>
                    </a:lnTo>
                    <a:lnTo>
                      <a:pt x="46" y="174"/>
                    </a:lnTo>
                    <a:lnTo>
                      <a:pt x="47" y="180"/>
                    </a:lnTo>
                    <a:lnTo>
                      <a:pt x="47" y="180"/>
                    </a:lnTo>
                    <a:lnTo>
                      <a:pt x="46" y="188"/>
                    </a:lnTo>
                    <a:lnTo>
                      <a:pt x="43" y="194"/>
                    </a:lnTo>
                    <a:lnTo>
                      <a:pt x="37" y="199"/>
                    </a:lnTo>
                    <a:lnTo>
                      <a:pt x="32" y="203"/>
                    </a:lnTo>
                    <a:lnTo>
                      <a:pt x="32" y="203"/>
                    </a:lnTo>
                    <a:lnTo>
                      <a:pt x="33" y="215"/>
                    </a:lnTo>
                    <a:lnTo>
                      <a:pt x="37" y="226"/>
                    </a:lnTo>
                    <a:lnTo>
                      <a:pt x="42" y="237"/>
                    </a:lnTo>
                    <a:lnTo>
                      <a:pt x="46" y="248"/>
                    </a:lnTo>
                    <a:lnTo>
                      <a:pt x="52" y="259"/>
                    </a:lnTo>
                    <a:lnTo>
                      <a:pt x="59" y="268"/>
                    </a:lnTo>
                    <a:lnTo>
                      <a:pt x="66" y="278"/>
                    </a:lnTo>
                    <a:lnTo>
                      <a:pt x="74" y="286"/>
                    </a:lnTo>
                    <a:lnTo>
                      <a:pt x="82" y="294"/>
                    </a:lnTo>
                    <a:lnTo>
                      <a:pt x="92" y="302"/>
                    </a:lnTo>
                    <a:lnTo>
                      <a:pt x="101" y="309"/>
                    </a:lnTo>
                    <a:lnTo>
                      <a:pt x="112" y="314"/>
                    </a:lnTo>
                    <a:lnTo>
                      <a:pt x="123" y="320"/>
                    </a:lnTo>
                    <a:lnTo>
                      <a:pt x="134" y="324"/>
                    </a:lnTo>
                    <a:lnTo>
                      <a:pt x="146" y="327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61" y="322"/>
                    </a:lnTo>
                    <a:lnTo>
                      <a:pt x="166" y="318"/>
                    </a:lnTo>
                    <a:lnTo>
                      <a:pt x="173" y="314"/>
                    </a:lnTo>
                    <a:lnTo>
                      <a:pt x="180" y="314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61" y="360"/>
                    </a:lnTo>
                    <a:lnTo>
                      <a:pt x="143" y="358"/>
                    </a:lnTo>
                    <a:lnTo>
                      <a:pt x="126" y="354"/>
                    </a:lnTo>
                    <a:lnTo>
                      <a:pt x="109" y="347"/>
                    </a:lnTo>
                    <a:lnTo>
                      <a:pt x="93" y="340"/>
                    </a:lnTo>
                    <a:lnTo>
                      <a:pt x="78" y="331"/>
                    </a:lnTo>
                    <a:lnTo>
                      <a:pt x="65" y="320"/>
                    </a:lnTo>
                    <a:lnTo>
                      <a:pt x="52" y="309"/>
                    </a:lnTo>
                    <a:lnTo>
                      <a:pt x="40" y="295"/>
                    </a:lnTo>
                    <a:lnTo>
                      <a:pt x="29" y="282"/>
                    </a:lnTo>
                    <a:lnTo>
                      <a:pt x="21" y="267"/>
                    </a:lnTo>
                    <a:lnTo>
                      <a:pt x="13" y="251"/>
                    </a:lnTo>
                    <a:lnTo>
                      <a:pt x="8" y="234"/>
                    </a:lnTo>
                    <a:lnTo>
                      <a:pt x="2" y="217"/>
                    </a:lnTo>
                    <a:lnTo>
                      <a:pt x="0" y="199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0" y="163"/>
                    </a:lnTo>
                    <a:lnTo>
                      <a:pt x="2" y="145"/>
                    </a:lnTo>
                    <a:lnTo>
                      <a:pt x="8" y="127"/>
                    </a:lnTo>
                    <a:lnTo>
                      <a:pt x="13" y="111"/>
                    </a:lnTo>
                    <a:lnTo>
                      <a:pt x="21" y="95"/>
                    </a:lnTo>
                    <a:lnTo>
                      <a:pt x="29" y="80"/>
                    </a:lnTo>
                    <a:lnTo>
                      <a:pt x="40" y="67"/>
                    </a:lnTo>
                    <a:lnTo>
                      <a:pt x="52" y="53"/>
                    </a:lnTo>
                    <a:lnTo>
                      <a:pt x="65" y="42"/>
                    </a:lnTo>
                    <a:lnTo>
                      <a:pt x="78" y="31"/>
                    </a:lnTo>
                    <a:lnTo>
                      <a:pt x="93" y="22"/>
                    </a:lnTo>
                    <a:lnTo>
                      <a:pt x="109" y="15"/>
                    </a:lnTo>
                    <a:lnTo>
                      <a:pt x="126" y="8"/>
                    </a:lnTo>
                    <a:lnTo>
                      <a:pt x="143" y="4"/>
                    </a:lnTo>
                    <a:lnTo>
                      <a:pt x="161" y="2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4" name="Freeform 145"/>
              <p:cNvSpPr/>
              <p:nvPr/>
            </p:nvSpPr>
            <p:spPr bwMode="auto">
              <a:xfrm>
                <a:off x="2336801" y="3235325"/>
                <a:ext cx="285750" cy="150813"/>
              </a:xfrm>
              <a:custGeom>
                <a:avLst/>
                <a:gdLst>
                  <a:gd name="T0" fmla="*/ 13 w 180"/>
                  <a:gd name="T1" fmla="*/ 0 h 95"/>
                  <a:gd name="T2" fmla="*/ 54 w 180"/>
                  <a:gd name="T3" fmla="*/ 42 h 95"/>
                  <a:gd name="T4" fmla="*/ 54 w 180"/>
                  <a:gd name="T5" fmla="*/ 42 h 95"/>
                  <a:gd name="T6" fmla="*/ 60 w 180"/>
                  <a:gd name="T7" fmla="*/ 39 h 95"/>
                  <a:gd name="T8" fmla="*/ 67 w 180"/>
                  <a:gd name="T9" fmla="*/ 39 h 95"/>
                  <a:gd name="T10" fmla="*/ 67 w 180"/>
                  <a:gd name="T11" fmla="*/ 39 h 95"/>
                  <a:gd name="T12" fmla="*/ 75 w 180"/>
                  <a:gd name="T13" fmla="*/ 41 h 95"/>
                  <a:gd name="T14" fmla="*/ 83 w 180"/>
                  <a:gd name="T15" fmla="*/ 45 h 95"/>
                  <a:gd name="T16" fmla="*/ 88 w 180"/>
                  <a:gd name="T17" fmla="*/ 50 h 95"/>
                  <a:gd name="T18" fmla="*/ 92 w 180"/>
                  <a:gd name="T19" fmla="*/ 58 h 95"/>
                  <a:gd name="T20" fmla="*/ 180 w 180"/>
                  <a:gd name="T21" fmla="*/ 58 h 95"/>
                  <a:gd name="T22" fmla="*/ 180 w 180"/>
                  <a:gd name="T23" fmla="*/ 76 h 95"/>
                  <a:gd name="T24" fmla="*/ 92 w 180"/>
                  <a:gd name="T25" fmla="*/ 76 h 95"/>
                  <a:gd name="T26" fmla="*/ 92 w 180"/>
                  <a:gd name="T27" fmla="*/ 76 h 95"/>
                  <a:gd name="T28" fmla="*/ 88 w 180"/>
                  <a:gd name="T29" fmla="*/ 84 h 95"/>
                  <a:gd name="T30" fmla="*/ 83 w 180"/>
                  <a:gd name="T31" fmla="*/ 89 h 95"/>
                  <a:gd name="T32" fmla="*/ 75 w 180"/>
                  <a:gd name="T33" fmla="*/ 93 h 95"/>
                  <a:gd name="T34" fmla="*/ 67 w 180"/>
                  <a:gd name="T35" fmla="*/ 95 h 95"/>
                  <a:gd name="T36" fmla="*/ 67 w 180"/>
                  <a:gd name="T37" fmla="*/ 95 h 95"/>
                  <a:gd name="T38" fmla="*/ 61 w 180"/>
                  <a:gd name="T39" fmla="*/ 95 h 95"/>
                  <a:gd name="T40" fmla="*/ 56 w 180"/>
                  <a:gd name="T41" fmla="*/ 92 h 95"/>
                  <a:gd name="T42" fmla="*/ 50 w 180"/>
                  <a:gd name="T43" fmla="*/ 91 h 95"/>
                  <a:gd name="T44" fmla="*/ 46 w 180"/>
                  <a:gd name="T45" fmla="*/ 87 h 95"/>
                  <a:gd name="T46" fmla="*/ 44 w 180"/>
                  <a:gd name="T47" fmla="*/ 83 h 95"/>
                  <a:gd name="T48" fmla="*/ 41 w 180"/>
                  <a:gd name="T49" fmla="*/ 77 h 95"/>
                  <a:gd name="T50" fmla="*/ 40 w 180"/>
                  <a:gd name="T51" fmla="*/ 73 h 95"/>
                  <a:gd name="T52" fmla="*/ 38 w 180"/>
                  <a:gd name="T53" fmla="*/ 66 h 95"/>
                  <a:gd name="T54" fmla="*/ 38 w 180"/>
                  <a:gd name="T55" fmla="*/ 66 h 95"/>
                  <a:gd name="T56" fmla="*/ 40 w 180"/>
                  <a:gd name="T57" fmla="*/ 61 h 95"/>
                  <a:gd name="T58" fmla="*/ 41 w 180"/>
                  <a:gd name="T59" fmla="*/ 54 h 95"/>
                  <a:gd name="T60" fmla="*/ 0 w 180"/>
                  <a:gd name="T61" fmla="*/ 13 h 95"/>
                  <a:gd name="T62" fmla="*/ 13 w 180"/>
                  <a:gd name="T6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0" h="95">
                    <a:moveTo>
                      <a:pt x="13" y="0"/>
                    </a:moveTo>
                    <a:lnTo>
                      <a:pt x="54" y="42"/>
                    </a:lnTo>
                    <a:lnTo>
                      <a:pt x="54" y="42"/>
                    </a:lnTo>
                    <a:lnTo>
                      <a:pt x="60" y="39"/>
                    </a:lnTo>
                    <a:lnTo>
                      <a:pt x="67" y="39"/>
                    </a:lnTo>
                    <a:lnTo>
                      <a:pt x="67" y="39"/>
                    </a:lnTo>
                    <a:lnTo>
                      <a:pt x="75" y="41"/>
                    </a:lnTo>
                    <a:lnTo>
                      <a:pt x="83" y="45"/>
                    </a:lnTo>
                    <a:lnTo>
                      <a:pt x="88" y="50"/>
                    </a:lnTo>
                    <a:lnTo>
                      <a:pt x="92" y="58"/>
                    </a:lnTo>
                    <a:lnTo>
                      <a:pt x="180" y="58"/>
                    </a:lnTo>
                    <a:lnTo>
                      <a:pt x="180" y="76"/>
                    </a:lnTo>
                    <a:lnTo>
                      <a:pt x="92" y="76"/>
                    </a:lnTo>
                    <a:lnTo>
                      <a:pt x="92" y="76"/>
                    </a:lnTo>
                    <a:lnTo>
                      <a:pt x="88" y="84"/>
                    </a:lnTo>
                    <a:lnTo>
                      <a:pt x="83" y="89"/>
                    </a:lnTo>
                    <a:lnTo>
                      <a:pt x="75" y="93"/>
                    </a:lnTo>
                    <a:lnTo>
                      <a:pt x="67" y="95"/>
                    </a:lnTo>
                    <a:lnTo>
                      <a:pt x="67" y="95"/>
                    </a:lnTo>
                    <a:lnTo>
                      <a:pt x="61" y="95"/>
                    </a:lnTo>
                    <a:lnTo>
                      <a:pt x="56" y="92"/>
                    </a:lnTo>
                    <a:lnTo>
                      <a:pt x="50" y="91"/>
                    </a:lnTo>
                    <a:lnTo>
                      <a:pt x="46" y="87"/>
                    </a:lnTo>
                    <a:lnTo>
                      <a:pt x="44" y="83"/>
                    </a:lnTo>
                    <a:lnTo>
                      <a:pt x="41" y="77"/>
                    </a:lnTo>
                    <a:lnTo>
                      <a:pt x="40" y="73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40" y="61"/>
                    </a:lnTo>
                    <a:lnTo>
                      <a:pt x="41" y="54"/>
                    </a:lnTo>
                    <a:lnTo>
                      <a:pt x="0" y="13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5" name="组合 364"/>
            <p:cNvGrpSpPr/>
            <p:nvPr/>
          </p:nvGrpSpPr>
          <p:grpSpPr>
            <a:xfrm>
              <a:off x="14719" y="5770"/>
              <a:ext cx="705" cy="665"/>
              <a:chOff x="2051051" y="3792538"/>
              <a:chExt cx="447675" cy="422275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366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7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8" name="组合 367"/>
            <p:cNvGrpSpPr/>
            <p:nvPr/>
          </p:nvGrpSpPr>
          <p:grpSpPr>
            <a:xfrm>
              <a:off x="16514" y="1735"/>
              <a:ext cx="1065" cy="875"/>
              <a:chOff x="3190876" y="1230313"/>
              <a:chExt cx="676275" cy="555625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369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0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1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2" name="Freeform 151"/>
            <p:cNvSpPr>
              <a:spLocks noEditPoints="1"/>
            </p:cNvSpPr>
            <p:nvPr/>
          </p:nvSpPr>
          <p:spPr bwMode="auto">
            <a:xfrm>
              <a:off x="13934" y="5517"/>
              <a:ext cx="600" cy="1040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3" name="Freeform 152"/>
            <p:cNvSpPr>
              <a:spLocks noEditPoints="1"/>
            </p:cNvSpPr>
            <p:nvPr/>
          </p:nvSpPr>
          <p:spPr bwMode="auto">
            <a:xfrm>
              <a:off x="17669" y="4157"/>
              <a:ext cx="863" cy="938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4" name="Freeform 153"/>
            <p:cNvSpPr>
              <a:spLocks noEditPoints="1"/>
            </p:cNvSpPr>
            <p:nvPr/>
          </p:nvSpPr>
          <p:spPr bwMode="auto">
            <a:xfrm>
              <a:off x="14526" y="1725"/>
              <a:ext cx="813" cy="795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5" name="Freeform 154"/>
            <p:cNvSpPr>
              <a:spLocks noEditPoints="1"/>
            </p:cNvSpPr>
            <p:nvPr/>
          </p:nvSpPr>
          <p:spPr bwMode="auto">
            <a:xfrm>
              <a:off x="17381" y="5115"/>
              <a:ext cx="770" cy="808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376" name="组合 375"/>
            <p:cNvGrpSpPr/>
            <p:nvPr/>
          </p:nvGrpSpPr>
          <p:grpSpPr>
            <a:xfrm>
              <a:off x="14174" y="3350"/>
              <a:ext cx="975" cy="1025"/>
              <a:chOff x="1704976" y="2255838"/>
              <a:chExt cx="619125" cy="650875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377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8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9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0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1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2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3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4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5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6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7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8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9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0" name="Freeform 168"/>
            <p:cNvSpPr>
              <a:spLocks noEditPoints="1"/>
            </p:cNvSpPr>
            <p:nvPr/>
          </p:nvSpPr>
          <p:spPr bwMode="auto">
            <a:xfrm>
              <a:off x="16326" y="3605"/>
              <a:ext cx="1243" cy="813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1" name="Freeform 169"/>
            <p:cNvSpPr>
              <a:spLocks noEditPoints="1"/>
            </p:cNvSpPr>
            <p:nvPr/>
          </p:nvSpPr>
          <p:spPr bwMode="auto">
            <a:xfrm>
              <a:off x="14536" y="4500"/>
              <a:ext cx="293" cy="505"/>
            </a:xfrm>
            <a:custGeom>
              <a:avLst/>
              <a:gdLst>
                <a:gd name="T0" fmla="*/ 71 w 117"/>
                <a:gd name="T1" fmla="*/ 170 h 202"/>
                <a:gd name="T2" fmla="*/ 80 w 117"/>
                <a:gd name="T3" fmla="*/ 173 h 202"/>
                <a:gd name="T4" fmla="*/ 85 w 117"/>
                <a:gd name="T5" fmla="*/ 181 h 202"/>
                <a:gd name="T6" fmla="*/ 85 w 117"/>
                <a:gd name="T7" fmla="*/ 188 h 202"/>
                <a:gd name="T8" fmla="*/ 80 w 117"/>
                <a:gd name="T9" fmla="*/ 199 h 202"/>
                <a:gd name="T10" fmla="*/ 75 w 117"/>
                <a:gd name="T11" fmla="*/ 202 h 202"/>
                <a:gd name="T12" fmla="*/ 71 w 117"/>
                <a:gd name="T13" fmla="*/ 170 h 202"/>
                <a:gd name="T14" fmla="*/ 71 w 117"/>
                <a:gd name="T15" fmla="*/ 157 h 202"/>
                <a:gd name="T16" fmla="*/ 71 w 117"/>
                <a:gd name="T17" fmla="*/ 68 h 202"/>
                <a:gd name="T18" fmla="*/ 80 w 117"/>
                <a:gd name="T19" fmla="*/ 77 h 202"/>
                <a:gd name="T20" fmla="*/ 85 w 117"/>
                <a:gd name="T21" fmla="*/ 91 h 202"/>
                <a:gd name="T22" fmla="*/ 92 w 117"/>
                <a:gd name="T23" fmla="*/ 116 h 202"/>
                <a:gd name="T24" fmla="*/ 94 w 117"/>
                <a:gd name="T25" fmla="*/ 120 h 202"/>
                <a:gd name="T26" fmla="*/ 100 w 117"/>
                <a:gd name="T27" fmla="*/ 126 h 202"/>
                <a:gd name="T28" fmla="*/ 110 w 117"/>
                <a:gd name="T29" fmla="*/ 127 h 202"/>
                <a:gd name="T30" fmla="*/ 117 w 117"/>
                <a:gd name="T31" fmla="*/ 145 h 202"/>
                <a:gd name="T32" fmla="*/ 66 w 117"/>
                <a:gd name="T33" fmla="*/ 170 h 202"/>
                <a:gd name="T34" fmla="*/ 71 w 117"/>
                <a:gd name="T35" fmla="*/ 170 h 202"/>
                <a:gd name="T36" fmla="*/ 71 w 117"/>
                <a:gd name="T37" fmla="*/ 202 h 202"/>
                <a:gd name="T38" fmla="*/ 61 w 117"/>
                <a:gd name="T39" fmla="*/ 199 h 202"/>
                <a:gd name="T40" fmla="*/ 56 w 117"/>
                <a:gd name="T41" fmla="*/ 189 h 202"/>
                <a:gd name="T42" fmla="*/ 56 w 117"/>
                <a:gd name="T43" fmla="*/ 184 h 202"/>
                <a:gd name="T44" fmla="*/ 61 w 117"/>
                <a:gd name="T45" fmla="*/ 173 h 202"/>
                <a:gd name="T46" fmla="*/ 66 w 117"/>
                <a:gd name="T47" fmla="*/ 170 h 202"/>
                <a:gd name="T48" fmla="*/ 71 w 117"/>
                <a:gd name="T49" fmla="*/ 68 h 202"/>
                <a:gd name="T50" fmla="*/ 60 w 117"/>
                <a:gd name="T51" fmla="*/ 62 h 202"/>
                <a:gd name="T52" fmla="*/ 47 w 117"/>
                <a:gd name="T53" fmla="*/ 61 h 202"/>
                <a:gd name="T54" fmla="*/ 34 w 117"/>
                <a:gd name="T55" fmla="*/ 8 h 202"/>
                <a:gd name="T56" fmla="*/ 29 w 117"/>
                <a:gd name="T57" fmla="*/ 1 h 202"/>
                <a:gd name="T58" fmla="*/ 19 w 117"/>
                <a:gd name="T59" fmla="*/ 0 h 202"/>
                <a:gd name="T60" fmla="*/ 15 w 117"/>
                <a:gd name="T61" fmla="*/ 1 h 202"/>
                <a:gd name="T62" fmla="*/ 10 w 117"/>
                <a:gd name="T63" fmla="*/ 9 h 202"/>
                <a:gd name="T64" fmla="*/ 24 w 117"/>
                <a:gd name="T65" fmla="*/ 66 h 202"/>
                <a:gd name="T66" fmla="*/ 19 w 117"/>
                <a:gd name="T67" fmla="*/ 70 h 202"/>
                <a:gd name="T68" fmla="*/ 11 w 117"/>
                <a:gd name="T69" fmla="*/ 78 h 202"/>
                <a:gd name="T70" fmla="*/ 6 w 117"/>
                <a:gd name="T71" fmla="*/ 91 h 202"/>
                <a:gd name="T72" fmla="*/ 4 w 117"/>
                <a:gd name="T73" fmla="*/ 104 h 202"/>
                <a:gd name="T74" fmla="*/ 6 w 117"/>
                <a:gd name="T75" fmla="*/ 111 h 202"/>
                <a:gd name="T76" fmla="*/ 12 w 117"/>
                <a:gd name="T77" fmla="*/ 138 h 202"/>
                <a:gd name="T78" fmla="*/ 12 w 117"/>
                <a:gd name="T79" fmla="*/ 142 h 202"/>
                <a:gd name="T80" fmla="*/ 10 w 117"/>
                <a:gd name="T81" fmla="*/ 149 h 202"/>
                <a:gd name="T82" fmla="*/ 3 w 117"/>
                <a:gd name="T83" fmla="*/ 156 h 202"/>
                <a:gd name="T84" fmla="*/ 6 w 117"/>
                <a:gd name="T85" fmla="*/ 175 h 202"/>
                <a:gd name="T86" fmla="*/ 71 w 117"/>
                <a:gd name="T87" fmla="*/ 6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" h="202">
                  <a:moveTo>
                    <a:pt x="71" y="170"/>
                  </a:moveTo>
                  <a:lnTo>
                    <a:pt x="71" y="170"/>
                  </a:lnTo>
                  <a:lnTo>
                    <a:pt x="76" y="170"/>
                  </a:lnTo>
                  <a:lnTo>
                    <a:pt x="80" y="173"/>
                  </a:lnTo>
                  <a:lnTo>
                    <a:pt x="84" y="177"/>
                  </a:lnTo>
                  <a:lnTo>
                    <a:pt x="85" y="181"/>
                  </a:lnTo>
                  <a:lnTo>
                    <a:pt x="85" y="181"/>
                  </a:lnTo>
                  <a:lnTo>
                    <a:pt x="85" y="188"/>
                  </a:lnTo>
                  <a:lnTo>
                    <a:pt x="84" y="193"/>
                  </a:lnTo>
                  <a:lnTo>
                    <a:pt x="80" y="199"/>
                  </a:lnTo>
                  <a:lnTo>
                    <a:pt x="75" y="202"/>
                  </a:lnTo>
                  <a:lnTo>
                    <a:pt x="75" y="202"/>
                  </a:lnTo>
                  <a:lnTo>
                    <a:pt x="71" y="202"/>
                  </a:lnTo>
                  <a:lnTo>
                    <a:pt x="71" y="170"/>
                  </a:lnTo>
                  <a:lnTo>
                    <a:pt x="71" y="170"/>
                  </a:lnTo>
                  <a:close/>
                  <a:moveTo>
                    <a:pt x="71" y="157"/>
                  </a:moveTo>
                  <a:lnTo>
                    <a:pt x="71" y="68"/>
                  </a:lnTo>
                  <a:lnTo>
                    <a:pt x="71" y="68"/>
                  </a:lnTo>
                  <a:lnTo>
                    <a:pt x="76" y="72"/>
                  </a:lnTo>
                  <a:lnTo>
                    <a:pt x="80" y="77"/>
                  </a:lnTo>
                  <a:lnTo>
                    <a:pt x="83" y="84"/>
                  </a:lnTo>
                  <a:lnTo>
                    <a:pt x="85" y="91"/>
                  </a:lnTo>
                  <a:lnTo>
                    <a:pt x="85" y="91"/>
                  </a:lnTo>
                  <a:lnTo>
                    <a:pt x="92" y="116"/>
                  </a:lnTo>
                  <a:lnTo>
                    <a:pt x="92" y="116"/>
                  </a:lnTo>
                  <a:lnTo>
                    <a:pt x="94" y="120"/>
                  </a:lnTo>
                  <a:lnTo>
                    <a:pt x="96" y="123"/>
                  </a:lnTo>
                  <a:lnTo>
                    <a:pt x="100" y="126"/>
                  </a:lnTo>
                  <a:lnTo>
                    <a:pt x="103" y="127"/>
                  </a:lnTo>
                  <a:lnTo>
                    <a:pt x="110" y="127"/>
                  </a:lnTo>
                  <a:lnTo>
                    <a:pt x="112" y="127"/>
                  </a:lnTo>
                  <a:lnTo>
                    <a:pt x="117" y="145"/>
                  </a:lnTo>
                  <a:lnTo>
                    <a:pt x="71" y="157"/>
                  </a:lnTo>
                  <a:close/>
                  <a:moveTo>
                    <a:pt x="66" y="170"/>
                  </a:moveTo>
                  <a:lnTo>
                    <a:pt x="66" y="170"/>
                  </a:lnTo>
                  <a:lnTo>
                    <a:pt x="71" y="170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65" y="200"/>
                  </a:lnTo>
                  <a:lnTo>
                    <a:pt x="61" y="199"/>
                  </a:lnTo>
                  <a:lnTo>
                    <a:pt x="57" y="195"/>
                  </a:lnTo>
                  <a:lnTo>
                    <a:pt x="56" y="189"/>
                  </a:lnTo>
                  <a:lnTo>
                    <a:pt x="56" y="189"/>
                  </a:lnTo>
                  <a:lnTo>
                    <a:pt x="56" y="184"/>
                  </a:lnTo>
                  <a:lnTo>
                    <a:pt x="57" y="179"/>
                  </a:lnTo>
                  <a:lnTo>
                    <a:pt x="61" y="173"/>
                  </a:lnTo>
                  <a:lnTo>
                    <a:pt x="66" y="170"/>
                  </a:lnTo>
                  <a:lnTo>
                    <a:pt x="66" y="170"/>
                  </a:lnTo>
                  <a:close/>
                  <a:moveTo>
                    <a:pt x="71" y="68"/>
                  </a:moveTo>
                  <a:lnTo>
                    <a:pt x="71" y="68"/>
                  </a:lnTo>
                  <a:lnTo>
                    <a:pt x="65" y="65"/>
                  </a:lnTo>
                  <a:lnTo>
                    <a:pt x="60" y="62"/>
                  </a:lnTo>
                  <a:lnTo>
                    <a:pt x="54" y="61"/>
                  </a:lnTo>
                  <a:lnTo>
                    <a:pt x="47" y="61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2" y="5"/>
                  </a:lnTo>
                  <a:lnTo>
                    <a:pt x="10" y="9"/>
                  </a:lnTo>
                  <a:lnTo>
                    <a:pt x="11" y="15"/>
                  </a:lnTo>
                  <a:lnTo>
                    <a:pt x="24" y="66"/>
                  </a:lnTo>
                  <a:lnTo>
                    <a:pt x="24" y="66"/>
                  </a:lnTo>
                  <a:lnTo>
                    <a:pt x="19" y="70"/>
                  </a:lnTo>
                  <a:lnTo>
                    <a:pt x="15" y="74"/>
                  </a:lnTo>
                  <a:lnTo>
                    <a:pt x="11" y="78"/>
                  </a:lnTo>
                  <a:lnTo>
                    <a:pt x="7" y="84"/>
                  </a:lnTo>
                  <a:lnTo>
                    <a:pt x="6" y="91"/>
                  </a:lnTo>
                  <a:lnTo>
                    <a:pt x="4" y="96"/>
                  </a:lnTo>
                  <a:lnTo>
                    <a:pt x="4" y="104"/>
                  </a:lnTo>
                  <a:lnTo>
                    <a:pt x="6" y="111"/>
                  </a:lnTo>
                  <a:lnTo>
                    <a:pt x="6" y="111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2" y="142"/>
                  </a:lnTo>
                  <a:lnTo>
                    <a:pt x="12" y="146"/>
                  </a:lnTo>
                  <a:lnTo>
                    <a:pt x="10" y="149"/>
                  </a:lnTo>
                  <a:lnTo>
                    <a:pt x="8" y="152"/>
                  </a:lnTo>
                  <a:lnTo>
                    <a:pt x="3" y="156"/>
                  </a:lnTo>
                  <a:lnTo>
                    <a:pt x="0" y="157"/>
                  </a:lnTo>
                  <a:lnTo>
                    <a:pt x="6" y="175"/>
                  </a:lnTo>
                  <a:lnTo>
                    <a:pt x="71" y="157"/>
                  </a:lnTo>
                  <a:lnTo>
                    <a:pt x="71" y="6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2" name="Freeform 170"/>
            <p:cNvSpPr>
              <a:spLocks noEditPoints="1"/>
            </p:cNvSpPr>
            <p:nvPr/>
          </p:nvSpPr>
          <p:spPr bwMode="auto">
            <a:xfrm>
              <a:off x="16794" y="2752"/>
              <a:ext cx="583" cy="718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3" name="Freeform 171"/>
            <p:cNvSpPr>
              <a:spLocks noEditPoints="1"/>
            </p:cNvSpPr>
            <p:nvPr/>
          </p:nvSpPr>
          <p:spPr bwMode="auto">
            <a:xfrm>
              <a:off x="15359" y="3505"/>
              <a:ext cx="885" cy="890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4" name="Freeform 172"/>
            <p:cNvSpPr>
              <a:spLocks noEditPoints="1"/>
            </p:cNvSpPr>
            <p:nvPr/>
          </p:nvSpPr>
          <p:spPr bwMode="auto">
            <a:xfrm>
              <a:off x="16014" y="4647"/>
              <a:ext cx="998" cy="760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395" name="组合 394"/>
            <p:cNvGrpSpPr/>
            <p:nvPr/>
          </p:nvGrpSpPr>
          <p:grpSpPr>
            <a:xfrm>
              <a:off x="16359" y="3477"/>
              <a:ext cx="330" cy="315"/>
              <a:chOff x="3092451" y="2336800"/>
              <a:chExt cx="209550" cy="200025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396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7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8" name="Freeform 175"/>
            <p:cNvSpPr>
              <a:spLocks noEditPoints="1"/>
            </p:cNvSpPr>
            <p:nvPr/>
          </p:nvSpPr>
          <p:spPr bwMode="auto">
            <a:xfrm>
              <a:off x="16709" y="5560"/>
              <a:ext cx="343" cy="478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9" name="Freeform 176"/>
            <p:cNvSpPr>
              <a:spLocks noEditPoints="1"/>
            </p:cNvSpPr>
            <p:nvPr/>
          </p:nvSpPr>
          <p:spPr bwMode="auto">
            <a:xfrm>
              <a:off x="13931" y="3065"/>
              <a:ext cx="440" cy="478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0" name="Freeform 177"/>
            <p:cNvSpPr>
              <a:spLocks noEditPoints="1"/>
            </p:cNvSpPr>
            <p:nvPr/>
          </p:nvSpPr>
          <p:spPr bwMode="auto">
            <a:xfrm>
              <a:off x="15904" y="2415"/>
              <a:ext cx="660" cy="955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401" name="组合 400"/>
            <p:cNvGrpSpPr/>
            <p:nvPr/>
          </p:nvGrpSpPr>
          <p:grpSpPr>
            <a:xfrm>
              <a:off x="16439" y="2282"/>
              <a:ext cx="573" cy="348"/>
              <a:chOff x="3143251" y="1577975"/>
              <a:chExt cx="363538" cy="220663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402" name="Freeform 178"/>
              <p:cNvSpPr>
                <a:spLocks noEditPoints="1"/>
              </p:cNvSpPr>
              <p:nvPr/>
            </p:nvSpPr>
            <p:spPr bwMode="auto">
              <a:xfrm>
                <a:off x="3143251" y="1577975"/>
                <a:ext cx="215900" cy="212725"/>
              </a:xfrm>
              <a:custGeom>
                <a:avLst/>
                <a:gdLst>
                  <a:gd name="T0" fmla="*/ 68 w 136"/>
                  <a:gd name="T1" fmla="*/ 0 h 134"/>
                  <a:gd name="T2" fmla="*/ 94 w 136"/>
                  <a:gd name="T3" fmla="*/ 4 h 134"/>
                  <a:gd name="T4" fmla="*/ 106 w 136"/>
                  <a:gd name="T5" fmla="*/ 11 h 134"/>
                  <a:gd name="T6" fmla="*/ 125 w 136"/>
                  <a:gd name="T7" fmla="*/ 28 h 134"/>
                  <a:gd name="T8" fmla="*/ 134 w 136"/>
                  <a:gd name="T9" fmla="*/ 53 h 134"/>
                  <a:gd name="T10" fmla="*/ 134 w 136"/>
                  <a:gd name="T11" fmla="*/ 79 h 134"/>
                  <a:gd name="T12" fmla="*/ 131 w 136"/>
                  <a:gd name="T13" fmla="*/ 92 h 134"/>
                  <a:gd name="T14" fmla="*/ 121 w 136"/>
                  <a:gd name="T15" fmla="*/ 110 h 134"/>
                  <a:gd name="T16" fmla="*/ 106 w 136"/>
                  <a:gd name="T17" fmla="*/ 123 h 134"/>
                  <a:gd name="T18" fmla="*/ 88 w 136"/>
                  <a:gd name="T19" fmla="*/ 131 h 134"/>
                  <a:gd name="T20" fmla="*/ 68 w 136"/>
                  <a:gd name="T21" fmla="*/ 134 h 134"/>
                  <a:gd name="T22" fmla="*/ 68 w 136"/>
                  <a:gd name="T23" fmla="*/ 122 h 134"/>
                  <a:gd name="T24" fmla="*/ 84 w 136"/>
                  <a:gd name="T25" fmla="*/ 119 h 134"/>
                  <a:gd name="T26" fmla="*/ 99 w 136"/>
                  <a:gd name="T27" fmla="*/ 112 h 134"/>
                  <a:gd name="T28" fmla="*/ 111 w 136"/>
                  <a:gd name="T29" fmla="*/ 102 h 134"/>
                  <a:gd name="T30" fmla="*/ 119 w 136"/>
                  <a:gd name="T31" fmla="*/ 87 h 134"/>
                  <a:gd name="T32" fmla="*/ 119 w 136"/>
                  <a:gd name="T33" fmla="*/ 87 h 134"/>
                  <a:gd name="T34" fmla="*/ 123 w 136"/>
                  <a:gd name="T35" fmla="*/ 66 h 134"/>
                  <a:gd name="T36" fmla="*/ 119 w 136"/>
                  <a:gd name="T37" fmla="*/ 45 h 134"/>
                  <a:gd name="T38" fmla="*/ 107 w 136"/>
                  <a:gd name="T39" fmla="*/ 28 h 134"/>
                  <a:gd name="T40" fmla="*/ 88 w 136"/>
                  <a:gd name="T41" fmla="*/ 16 h 134"/>
                  <a:gd name="T42" fmla="*/ 79 w 136"/>
                  <a:gd name="T43" fmla="*/ 14 h 134"/>
                  <a:gd name="T44" fmla="*/ 68 w 136"/>
                  <a:gd name="T45" fmla="*/ 0 h 134"/>
                  <a:gd name="T46" fmla="*/ 6 w 136"/>
                  <a:gd name="T47" fmla="*/ 42 h 134"/>
                  <a:gd name="T48" fmla="*/ 16 w 136"/>
                  <a:gd name="T49" fmla="*/ 24 h 134"/>
                  <a:gd name="T50" fmla="*/ 31 w 136"/>
                  <a:gd name="T51" fmla="*/ 11 h 134"/>
                  <a:gd name="T52" fmla="*/ 49 w 136"/>
                  <a:gd name="T53" fmla="*/ 3 h 134"/>
                  <a:gd name="T54" fmla="*/ 68 w 136"/>
                  <a:gd name="T55" fmla="*/ 0 h 134"/>
                  <a:gd name="T56" fmla="*/ 68 w 136"/>
                  <a:gd name="T57" fmla="*/ 12 h 134"/>
                  <a:gd name="T58" fmla="*/ 52 w 136"/>
                  <a:gd name="T59" fmla="*/ 15 h 134"/>
                  <a:gd name="T60" fmla="*/ 38 w 136"/>
                  <a:gd name="T61" fmla="*/ 22 h 134"/>
                  <a:gd name="T62" fmla="*/ 26 w 136"/>
                  <a:gd name="T63" fmla="*/ 33 h 134"/>
                  <a:gd name="T64" fmla="*/ 18 w 136"/>
                  <a:gd name="T65" fmla="*/ 46 h 134"/>
                  <a:gd name="T66" fmla="*/ 14 w 136"/>
                  <a:gd name="T67" fmla="*/ 57 h 134"/>
                  <a:gd name="T68" fmla="*/ 15 w 136"/>
                  <a:gd name="T69" fmla="*/ 79 h 134"/>
                  <a:gd name="T70" fmla="*/ 23 w 136"/>
                  <a:gd name="T71" fmla="*/ 98 h 134"/>
                  <a:gd name="T72" fmla="*/ 38 w 136"/>
                  <a:gd name="T73" fmla="*/ 112 h 134"/>
                  <a:gd name="T74" fmla="*/ 48 w 136"/>
                  <a:gd name="T75" fmla="*/ 118 h 134"/>
                  <a:gd name="T76" fmla="*/ 68 w 136"/>
                  <a:gd name="T77" fmla="*/ 122 h 134"/>
                  <a:gd name="T78" fmla="*/ 68 w 136"/>
                  <a:gd name="T79" fmla="*/ 134 h 134"/>
                  <a:gd name="T80" fmla="*/ 43 w 136"/>
                  <a:gd name="T81" fmla="*/ 130 h 134"/>
                  <a:gd name="T82" fmla="*/ 31 w 136"/>
                  <a:gd name="T83" fmla="*/ 123 h 134"/>
                  <a:gd name="T84" fmla="*/ 12 w 136"/>
                  <a:gd name="T85" fmla="*/ 104 h 134"/>
                  <a:gd name="T86" fmla="*/ 3 w 136"/>
                  <a:gd name="T87" fmla="*/ 81 h 134"/>
                  <a:gd name="T88" fmla="*/ 1 w 136"/>
                  <a:gd name="T89" fmla="*/ 56 h 134"/>
                  <a:gd name="T90" fmla="*/ 6 w 136"/>
                  <a:gd name="T91" fmla="*/ 4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6" h="134">
                    <a:moveTo>
                      <a:pt x="68" y="0"/>
                    </a:moveTo>
                    <a:lnTo>
                      <a:pt x="68" y="0"/>
                    </a:lnTo>
                    <a:lnTo>
                      <a:pt x="81" y="0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106" y="11"/>
                    </a:lnTo>
                    <a:lnTo>
                      <a:pt x="115" y="19"/>
                    </a:lnTo>
                    <a:lnTo>
                      <a:pt x="125" y="28"/>
                    </a:lnTo>
                    <a:lnTo>
                      <a:pt x="130" y="41"/>
                    </a:lnTo>
                    <a:lnTo>
                      <a:pt x="134" y="53"/>
                    </a:lnTo>
                    <a:lnTo>
                      <a:pt x="136" y="65"/>
                    </a:lnTo>
                    <a:lnTo>
                      <a:pt x="134" y="79"/>
                    </a:lnTo>
                    <a:lnTo>
                      <a:pt x="131" y="92"/>
                    </a:lnTo>
                    <a:lnTo>
                      <a:pt x="131" y="92"/>
                    </a:lnTo>
                    <a:lnTo>
                      <a:pt x="126" y="102"/>
                    </a:lnTo>
                    <a:lnTo>
                      <a:pt x="121" y="110"/>
                    </a:lnTo>
                    <a:lnTo>
                      <a:pt x="114" y="116"/>
                    </a:lnTo>
                    <a:lnTo>
                      <a:pt x="106" y="123"/>
                    </a:lnTo>
                    <a:lnTo>
                      <a:pt x="98" y="129"/>
                    </a:lnTo>
                    <a:lnTo>
                      <a:pt x="88" y="131"/>
                    </a:lnTo>
                    <a:lnTo>
                      <a:pt x="79" y="134"/>
                    </a:lnTo>
                    <a:lnTo>
                      <a:pt x="68" y="134"/>
                    </a:lnTo>
                    <a:lnTo>
                      <a:pt x="68" y="122"/>
                    </a:lnTo>
                    <a:lnTo>
                      <a:pt x="68" y="122"/>
                    </a:lnTo>
                    <a:lnTo>
                      <a:pt x="76" y="122"/>
                    </a:lnTo>
                    <a:lnTo>
                      <a:pt x="84" y="119"/>
                    </a:lnTo>
                    <a:lnTo>
                      <a:pt x="92" y="116"/>
                    </a:lnTo>
                    <a:lnTo>
                      <a:pt x="99" y="112"/>
                    </a:lnTo>
                    <a:lnTo>
                      <a:pt x="104" y="108"/>
                    </a:lnTo>
                    <a:lnTo>
                      <a:pt x="111" y="102"/>
                    </a:lnTo>
                    <a:lnTo>
                      <a:pt x="115" y="95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22" y="77"/>
                    </a:lnTo>
                    <a:lnTo>
                      <a:pt x="123" y="66"/>
                    </a:lnTo>
                    <a:lnTo>
                      <a:pt x="122" y="56"/>
                    </a:lnTo>
                    <a:lnTo>
                      <a:pt x="119" y="45"/>
                    </a:lnTo>
                    <a:lnTo>
                      <a:pt x="114" y="37"/>
                    </a:lnTo>
                    <a:lnTo>
                      <a:pt x="107" y="28"/>
                    </a:lnTo>
                    <a:lnTo>
                      <a:pt x="99" y="22"/>
                    </a:lnTo>
                    <a:lnTo>
                      <a:pt x="88" y="16"/>
                    </a:lnTo>
                    <a:lnTo>
                      <a:pt x="88" y="16"/>
                    </a:lnTo>
                    <a:lnTo>
                      <a:pt x="79" y="14"/>
                    </a:lnTo>
                    <a:lnTo>
                      <a:pt x="68" y="12"/>
                    </a:lnTo>
                    <a:lnTo>
                      <a:pt x="68" y="0"/>
                    </a:lnTo>
                    <a:close/>
                    <a:moveTo>
                      <a:pt x="6" y="42"/>
                    </a:moveTo>
                    <a:lnTo>
                      <a:pt x="6" y="42"/>
                    </a:lnTo>
                    <a:lnTo>
                      <a:pt x="10" y="33"/>
                    </a:lnTo>
                    <a:lnTo>
                      <a:pt x="16" y="24"/>
                    </a:lnTo>
                    <a:lnTo>
                      <a:pt x="23" y="16"/>
                    </a:lnTo>
                    <a:lnTo>
                      <a:pt x="31" y="11"/>
                    </a:lnTo>
                    <a:lnTo>
                      <a:pt x="39" y="5"/>
                    </a:lnTo>
                    <a:lnTo>
                      <a:pt x="49" y="3"/>
                    </a:lnTo>
                    <a:lnTo>
                      <a:pt x="58" y="0"/>
                    </a:lnTo>
                    <a:lnTo>
                      <a:pt x="68" y="0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12"/>
                    </a:lnTo>
                    <a:lnTo>
                      <a:pt x="52" y="15"/>
                    </a:lnTo>
                    <a:lnTo>
                      <a:pt x="45" y="18"/>
                    </a:lnTo>
                    <a:lnTo>
                      <a:pt x="38" y="22"/>
                    </a:lnTo>
                    <a:lnTo>
                      <a:pt x="31" y="26"/>
                    </a:lnTo>
                    <a:lnTo>
                      <a:pt x="26" y="33"/>
                    </a:lnTo>
                    <a:lnTo>
                      <a:pt x="20" y="39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14" y="57"/>
                    </a:lnTo>
                    <a:lnTo>
                      <a:pt x="14" y="68"/>
                    </a:lnTo>
                    <a:lnTo>
                      <a:pt x="15" y="79"/>
                    </a:lnTo>
                    <a:lnTo>
                      <a:pt x="18" y="88"/>
                    </a:lnTo>
                    <a:lnTo>
                      <a:pt x="23" y="98"/>
                    </a:lnTo>
                    <a:lnTo>
                      <a:pt x="30" y="106"/>
                    </a:lnTo>
                    <a:lnTo>
                      <a:pt x="38" y="112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58" y="121"/>
                    </a:lnTo>
                    <a:lnTo>
                      <a:pt x="68" y="122"/>
                    </a:lnTo>
                    <a:lnTo>
                      <a:pt x="68" y="134"/>
                    </a:lnTo>
                    <a:lnTo>
                      <a:pt x="68" y="134"/>
                    </a:lnTo>
                    <a:lnTo>
                      <a:pt x="56" y="133"/>
                    </a:lnTo>
                    <a:lnTo>
                      <a:pt x="43" y="130"/>
                    </a:lnTo>
                    <a:lnTo>
                      <a:pt x="43" y="130"/>
                    </a:lnTo>
                    <a:lnTo>
                      <a:pt x="31" y="123"/>
                    </a:lnTo>
                    <a:lnTo>
                      <a:pt x="20" y="115"/>
                    </a:lnTo>
                    <a:lnTo>
                      <a:pt x="12" y="104"/>
                    </a:lnTo>
                    <a:lnTo>
                      <a:pt x="6" y="93"/>
                    </a:lnTo>
                    <a:lnTo>
                      <a:pt x="3" y="81"/>
                    </a:lnTo>
                    <a:lnTo>
                      <a:pt x="0" y="68"/>
                    </a:lnTo>
                    <a:lnTo>
                      <a:pt x="1" y="56"/>
                    </a:lnTo>
                    <a:lnTo>
                      <a:pt x="6" y="42"/>
                    </a:lnTo>
                    <a:lnTo>
                      <a:pt x="6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3" name="Freeform 179"/>
              <p:cNvSpPr/>
              <p:nvPr/>
            </p:nvSpPr>
            <p:spPr bwMode="auto">
              <a:xfrm>
                <a:off x="3335338" y="1706563"/>
                <a:ext cx="106363" cy="65088"/>
              </a:xfrm>
              <a:custGeom>
                <a:avLst/>
                <a:gdLst>
                  <a:gd name="T0" fmla="*/ 61 w 67"/>
                  <a:gd name="T1" fmla="*/ 41 h 41"/>
                  <a:gd name="T2" fmla="*/ 67 w 67"/>
                  <a:gd name="T3" fmla="*/ 25 h 41"/>
                  <a:gd name="T4" fmla="*/ 6 w 67"/>
                  <a:gd name="T5" fmla="*/ 0 h 41"/>
                  <a:gd name="T6" fmla="*/ 0 w 67"/>
                  <a:gd name="T7" fmla="*/ 17 h 41"/>
                  <a:gd name="T8" fmla="*/ 61 w 67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61" y="41"/>
                    </a:moveTo>
                    <a:lnTo>
                      <a:pt x="67" y="25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1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4" name="Freeform 180"/>
              <p:cNvSpPr/>
              <p:nvPr/>
            </p:nvSpPr>
            <p:spPr bwMode="auto">
              <a:xfrm>
                <a:off x="3368676" y="1717675"/>
                <a:ext cx="138113" cy="80963"/>
              </a:xfrm>
              <a:custGeom>
                <a:avLst/>
                <a:gdLst>
                  <a:gd name="T0" fmla="*/ 67 w 87"/>
                  <a:gd name="T1" fmla="*/ 51 h 51"/>
                  <a:gd name="T2" fmla="*/ 67 w 87"/>
                  <a:gd name="T3" fmla="*/ 51 h 51"/>
                  <a:gd name="T4" fmla="*/ 73 w 87"/>
                  <a:gd name="T5" fmla="*/ 51 h 51"/>
                  <a:gd name="T6" fmla="*/ 79 w 87"/>
                  <a:gd name="T7" fmla="*/ 51 h 51"/>
                  <a:gd name="T8" fmla="*/ 83 w 87"/>
                  <a:gd name="T9" fmla="*/ 47 h 51"/>
                  <a:gd name="T10" fmla="*/ 86 w 87"/>
                  <a:gd name="T11" fmla="*/ 43 h 51"/>
                  <a:gd name="T12" fmla="*/ 86 w 87"/>
                  <a:gd name="T13" fmla="*/ 43 h 51"/>
                  <a:gd name="T14" fmla="*/ 87 w 87"/>
                  <a:gd name="T15" fmla="*/ 37 h 51"/>
                  <a:gd name="T16" fmla="*/ 86 w 87"/>
                  <a:gd name="T17" fmla="*/ 31 h 51"/>
                  <a:gd name="T18" fmla="*/ 83 w 87"/>
                  <a:gd name="T19" fmla="*/ 27 h 51"/>
                  <a:gd name="T20" fmla="*/ 78 w 87"/>
                  <a:gd name="T21" fmla="*/ 24 h 51"/>
                  <a:gd name="T22" fmla="*/ 21 w 87"/>
                  <a:gd name="T23" fmla="*/ 1 h 51"/>
                  <a:gd name="T24" fmla="*/ 21 w 87"/>
                  <a:gd name="T25" fmla="*/ 1 h 51"/>
                  <a:gd name="T26" fmla="*/ 15 w 87"/>
                  <a:gd name="T27" fmla="*/ 0 h 51"/>
                  <a:gd name="T28" fmla="*/ 10 w 87"/>
                  <a:gd name="T29" fmla="*/ 1 h 51"/>
                  <a:gd name="T30" fmla="*/ 4 w 87"/>
                  <a:gd name="T31" fmla="*/ 4 h 51"/>
                  <a:gd name="T32" fmla="*/ 2 w 87"/>
                  <a:gd name="T33" fmla="*/ 10 h 51"/>
                  <a:gd name="T34" fmla="*/ 2 w 87"/>
                  <a:gd name="T35" fmla="*/ 10 h 51"/>
                  <a:gd name="T36" fmla="*/ 0 w 87"/>
                  <a:gd name="T37" fmla="*/ 15 h 51"/>
                  <a:gd name="T38" fmla="*/ 2 w 87"/>
                  <a:gd name="T39" fmla="*/ 20 h 51"/>
                  <a:gd name="T40" fmla="*/ 4 w 87"/>
                  <a:gd name="T41" fmla="*/ 24 h 51"/>
                  <a:gd name="T42" fmla="*/ 10 w 87"/>
                  <a:gd name="T43" fmla="*/ 28 h 51"/>
                  <a:gd name="T44" fmla="*/ 67 w 87"/>
                  <a:gd name="T45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7" h="51">
                    <a:moveTo>
                      <a:pt x="67" y="51"/>
                    </a:moveTo>
                    <a:lnTo>
                      <a:pt x="67" y="51"/>
                    </a:lnTo>
                    <a:lnTo>
                      <a:pt x="73" y="51"/>
                    </a:lnTo>
                    <a:lnTo>
                      <a:pt x="79" y="51"/>
                    </a:lnTo>
                    <a:lnTo>
                      <a:pt x="83" y="47"/>
                    </a:lnTo>
                    <a:lnTo>
                      <a:pt x="86" y="43"/>
                    </a:lnTo>
                    <a:lnTo>
                      <a:pt x="86" y="43"/>
                    </a:lnTo>
                    <a:lnTo>
                      <a:pt x="87" y="37"/>
                    </a:lnTo>
                    <a:lnTo>
                      <a:pt x="86" y="31"/>
                    </a:lnTo>
                    <a:lnTo>
                      <a:pt x="83" y="27"/>
                    </a:lnTo>
                    <a:lnTo>
                      <a:pt x="78" y="24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8"/>
                    </a:lnTo>
                    <a:lnTo>
                      <a:pt x="67" y="5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5" name="Freeform 181"/>
            <p:cNvSpPr>
              <a:spLocks noEditPoints="1"/>
            </p:cNvSpPr>
            <p:nvPr/>
          </p:nvSpPr>
          <p:spPr bwMode="auto">
            <a:xfrm>
              <a:off x="16459" y="4302"/>
              <a:ext cx="688" cy="24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406" name="组合 405"/>
            <p:cNvGrpSpPr/>
            <p:nvPr/>
          </p:nvGrpSpPr>
          <p:grpSpPr>
            <a:xfrm>
              <a:off x="13876" y="4920"/>
              <a:ext cx="390" cy="492"/>
              <a:chOff x="1516063" y="3252788"/>
              <a:chExt cx="247651" cy="31273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407" name="Freeform 182"/>
              <p:cNvSpPr/>
              <p:nvPr/>
            </p:nvSpPr>
            <p:spPr bwMode="auto">
              <a:xfrm>
                <a:off x="1527176" y="3263900"/>
                <a:ext cx="236538" cy="301625"/>
              </a:xfrm>
              <a:custGeom>
                <a:avLst/>
                <a:gdLst>
                  <a:gd name="T0" fmla="*/ 0 w 149"/>
                  <a:gd name="T1" fmla="*/ 33 h 190"/>
                  <a:gd name="T2" fmla="*/ 7 w 149"/>
                  <a:gd name="T3" fmla="*/ 28 h 190"/>
                  <a:gd name="T4" fmla="*/ 96 w 149"/>
                  <a:gd name="T5" fmla="*/ 171 h 190"/>
                  <a:gd name="T6" fmla="*/ 96 w 149"/>
                  <a:gd name="T7" fmla="*/ 171 h 190"/>
                  <a:gd name="T8" fmla="*/ 99 w 149"/>
                  <a:gd name="T9" fmla="*/ 176 h 190"/>
                  <a:gd name="T10" fmla="*/ 101 w 149"/>
                  <a:gd name="T11" fmla="*/ 178 h 190"/>
                  <a:gd name="T12" fmla="*/ 105 w 149"/>
                  <a:gd name="T13" fmla="*/ 180 h 190"/>
                  <a:gd name="T14" fmla="*/ 109 w 149"/>
                  <a:gd name="T15" fmla="*/ 181 h 190"/>
                  <a:gd name="T16" fmla="*/ 114 w 149"/>
                  <a:gd name="T17" fmla="*/ 181 h 190"/>
                  <a:gd name="T18" fmla="*/ 119 w 149"/>
                  <a:gd name="T19" fmla="*/ 181 h 190"/>
                  <a:gd name="T20" fmla="*/ 123 w 149"/>
                  <a:gd name="T21" fmla="*/ 180 h 190"/>
                  <a:gd name="T22" fmla="*/ 127 w 149"/>
                  <a:gd name="T23" fmla="*/ 177 h 190"/>
                  <a:gd name="T24" fmla="*/ 127 w 149"/>
                  <a:gd name="T25" fmla="*/ 177 h 190"/>
                  <a:gd name="T26" fmla="*/ 131 w 149"/>
                  <a:gd name="T27" fmla="*/ 174 h 190"/>
                  <a:gd name="T28" fmla="*/ 135 w 149"/>
                  <a:gd name="T29" fmla="*/ 171 h 190"/>
                  <a:gd name="T30" fmla="*/ 137 w 149"/>
                  <a:gd name="T31" fmla="*/ 167 h 190"/>
                  <a:gd name="T32" fmla="*/ 138 w 149"/>
                  <a:gd name="T33" fmla="*/ 163 h 190"/>
                  <a:gd name="T34" fmla="*/ 139 w 149"/>
                  <a:gd name="T35" fmla="*/ 159 h 190"/>
                  <a:gd name="T36" fmla="*/ 139 w 149"/>
                  <a:gd name="T37" fmla="*/ 155 h 190"/>
                  <a:gd name="T38" fmla="*/ 138 w 149"/>
                  <a:gd name="T39" fmla="*/ 150 h 190"/>
                  <a:gd name="T40" fmla="*/ 137 w 149"/>
                  <a:gd name="T41" fmla="*/ 146 h 190"/>
                  <a:gd name="T42" fmla="*/ 49 w 149"/>
                  <a:gd name="T43" fmla="*/ 4 h 190"/>
                  <a:gd name="T44" fmla="*/ 54 w 149"/>
                  <a:gd name="T45" fmla="*/ 0 h 190"/>
                  <a:gd name="T46" fmla="*/ 145 w 149"/>
                  <a:gd name="T47" fmla="*/ 144 h 190"/>
                  <a:gd name="T48" fmla="*/ 145 w 149"/>
                  <a:gd name="T49" fmla="*/ 144 h 190"/>
                  <a:gd name="T50" fmla="*/ 147 w 149"/>
                  <a:gd name="T51" fmla="*/ 150 h 190"/>
                  <a:gd name="T52" fmla="*/ 149 w 149"/>
                  <a:gd name="T53" fmla="*/ 155 h 190"/>
                  <a:gd name="T54" fmla="*/ 149 w 149"/>
                  <a:gd name="T55" fmla="*/ 161 h 190"/>
                  <a:gd name="T56" fmla="*/ 147 w 149"/>
                  <a:gd name="T57" fmla="*/ 166 h 190"/>
                  <a:gd name="T58" fmla="*/ 145 w 149"/>
                  <a:gd name="T59" fmla="*/ 171 h 190"/>
                  <a:gd name="T60" fmla="*/ 142 w 149"/>
                  <a:gd name="T61" fmla="*/ 177 h 190"/>
                  <a:gd name="T62" fmla="*/ 138 w 149"/>
                  <a:gd name="T63" fmla="*/ 181 h 190"/>
                  <a:gd name="T64" fmla="*/ 133 w 149"/>
                  <a:gd name="T65" fmla="*/ 185 h 190"/>
                  <a:gd name="T66" fmla="*/ 133 w 149"/>
                  <a:gd name="T67" fmla="*/ 185 h 190"/>
                  <a:gd name="T68" fmla="*/ 127 w 149"/>
                  <a:gd name="T69" fmla="*/ 188 h 190"/>
                  <a:gd name="T70" fmla="*/ 120 w 149"/>
                  <a:gd name="T71" fmla="*/ 190 h 190"/>
                  <a:gd name="T72" fmla="*/ 115 w 149"/>
                  <a:gd name="T73" fmla="*/ 190 h 190"/>
                  <a:gd name="T74" fmla="*/ 108 w 149"/>
                  <a:gd name="T75" fmla="*/ 190 h 190"/>
                  <a:gd name="T76" fmla="*/ 103 w 149"/>
                  <a:gd name="T77" fmla="*/ 189 h 190"/>
                  <a:gd name="T78" fmla="*/ 97 w 149"/>
                  <a:gd name="T79" fmla="*/ 186 h 190"/>
                  <a:gd name="T80" fmla="*/ 93 w 149"/>
                  <a:gd name="T81" fmla="*/ 182 h 190"/>
                  <a:gd name="T82" fmla="*/ 91 w 149"/>
                  <a:gd name="T83" fmla="*/ 178 h 190"/>
                  <a:gd name="T84" fmla="*/ 0 w 149"/>
                  <a:gd name="T85" fmla="*/ 3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9" h="190">
                    <a:moveTo>
                      <a:pt x="0" y="33"/>
                    </a:moveTo>
                    <a:lnTo>
                      <a:pt x="7" y="28"/>
                    </a:lnTo>
                    <a:lnTo>
                      <a:pt x="96" y="171"/>
                    </a:lnTo>
                    <a:lnTo>
                      <a:pt x="96" y="171"/>
                    </a:lnTo>
                    <a:lnTo>
                      <a:pt x="99" y="176"/>
                    </a:lnTo>
                    <a:lnTo>
                      <a:pt x="101" y="178"/>
                    </a:lnTo>
                    <a:lnTo>
                      <a:pt x="105" y="180"/>
                    </a:lnTo>
                    <a:lnTo>
                      <a:pt x="109" y="181"/>
                    </a:lnTo>
                    <a:lnTo>
                      <a:pt x="114" y="181"/>
                    </a:lnTo>
                    <a:lnTo>
                      <a:pt x="119" y="181"/>
                    </a:lnTo>
                    <a:lnTo>
                      <a:pt x="123" y="180"/>
                    </a:lnTo>
                    <a:lnTo>
                      <a:pt x="127" y="177"/>
                    </a:lnTo>
                    <a:lnTo>
                      <a:pt x="127" y="177"/>
                    </a:lnTo>
                    <a:lnTo>
                      <a:pt x="131" y="174"/>
                    </a:lnTo>
                    <a:lnTo>
                      <a:pt x="135" y="171"/>
                    </a:lnTo>
                    <a:lnTo>
                      <a:pt x="137" y="167"/>
                    </a:lnTo>
                    <a:lnTo>
                      <a:pt x="138" y="163"/>
                    </a:lnTo>
                    <a:lnTo>
                      <a:pt x="139" y="159"/>
                    </a:lnTo>
                    <a:lnTo>
                      <a:pt x="139" y="155"/>
                    </a:lnTo>
                    <a:lnTo>
                      <a:pt x="138" y="150"/>
                    </a:lnTo>
                    <a:lnTo>
                      <a:pt x="137" y="146"/>
                    </a:lnTo>
                    <a:lnTo>
                      <a:pt x="49" y="4"/>
                    </a:lnTo>
                    <a:lnTo>
                      <a:pt x="54" y="0"/>
                    </a:lnTo>
                    <a:lnTo>
                      <a:pt x="145" y="144"/>
                    </a:lnTo>
                    <a:lnTo>
                      <a:pt x="145" y="144"/>
                    </a:lnTo>
                    <a:lnTo>
                      <a:pt x="147" y="150"/>
                    </a:lnTo>
                    <a:lnTo>
                      <a:pt x="149" y="155"/>
                    </a:lnTo>
                    <a:lnTo>
                      <a:pt x="149" y="161"/>
                    </a:lnTo>
                    <a:lnTo>
                      <a:pt x="147" y="166"/>
                    </a:lnTo>
                    <a:lnTo>
                      <a:pt x="145" y="171"/>
                    </a:lnTo>
                    <a:lnTo>
                      <a:pt x="142" y="177"/>
                    </a:lnTo>
                    <a:lnTo>
                      <a:pt x="138" y="181"/>
                    </a:lnTo>
                    <a:lnTo>
                      <a:pt x="133" y="185"/>
                    </a:lnTo>
                    <a:lnTo>
                      <a:pt x="133" y="185"/>
                    </a:lnTo>
                    <a:lnTo>
                      <a:pt x="127" y="188"/>
                    </a:lnTo>
                    <a:lnTo>
                      <a:pt x="120" y="190"/>
                    </a:lnTo>
                    <a:lnTo>
                      <a:pt x="115" y="190"/>
                    </a:lnTo>
                    <a:lnTo>
                      <a:pt x="108" y="190"/>
                    </a:lnTo>
                    <a:lnTo>
                      <a:pt x="103" y="189"/>
                    </a:lnTo>
                    <a:lnTo>
                      <a:pt x="97" y="186"/>
                    </a:lnTo>
                    <a:lnTo>
                      <a:pt x="93" y="182"/>
                    </a:lnTo>
                    <a:lnTo>
                      <a:pt x="91" y="178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8" name="Freeform 183"/>
              <p:cNvSpPr/>
              <p:nvPr/>
            </p:nvSpPr>
            <p:spPr bwMode="auto">
              <a:xfrm>
                <a:off x="1516063" y="3252788"/>
                <a:ext cx="114300" cy="79375"/>
              </a:xfrm>
              <a:custGeom>
                <a:avLst/>
                <a:gdLst>
                  <a:gd name="T0" fmla="*/ 0 w 72"/>
                  <a:gd name="T1" fmla="*/ 47 h 50"/>
                  <a:gd name="T2" fmla="*/ 0 w 72"/>
                  <a:gd name="T3" fmla="*/ 47 h 50"/>
                  <a:gd name="T4" fmla="*/ 1 w 72"/>
                  <a:gd name="T5" fmla="*/ 49 h 50"/>
                  <a:gd name="T6" fmla="*/ 4 w 72"/>
                  <a:gd name="T7" fmla="*/ 50 h 50"/>
                  <a:gd name="T8" fmla="*/ 5 w 72"/>
                  <a:gd name="T9" fmla="*/ 50 h 50"/>
                  <a:gd name="T10" fmla="*/ 8 w 72"/>
                  <a:gd name="T11" fmla="*/ 49 h 50"/>
                  <a:gd name="T12" fmla="*/ 69 w 72"/>
                  <a:gd name="T13" fmla="*/ 11 h 50"/>
                  <a:gd name="T14" fmla="*/ 69 w 72"/>
                  <a:gd name="T15" fmla="*/ 11 h 50"/>
                  <a:gd name="T16" fmla="*/ 70 w 72"/>
                  <a:gd name="T17" fmla="*/ 9 h 50"/>
                  <a:gd name="T18" fmla="*/ 72 w 72"/>
                  <a:gd name="T19" fmla="*/ 8 h 50"/>
                  <a:gd name="T20" fmla="*/ 72 w 72"/>
                  <a:gd name="T21" fmla="*/ 5 h 50"/>
                  <a:gd name="T22" fmla="*/ 70 w 72"/>
                  <a:gd name="T23" fmla="*/ 2 h 50"/>
                  <a:gd name="T24" fmla="*/ 70 w 72"/>
                  <a:gd name="T25" fmla="*/ 2 h 50"/>
                  <a:gd name="T26" fmla="*/ 69 w 72"/>
                  <a:gd name="T27" fmla="*/ 1 h 50"/>
                  <a:gd name="T28" fmla="*/ 68 w 72"/>
                  <a:gd name="T29" fmla="*/ 0 h 50"/>
                  <a:gd name="T30" fmla="*/ 65 w 72"/>
                  <a:gd name="T31" fmla="*/ 0 h 50"/>
                  <a:gd name="T32" fmla="*/ 64 w 72"/>
                  <a:gd name="T33" fmla="*/ 1 h 50"/>
                  <a:gd name="T34" fmla="*/ 1 w 72"/>
                  <a:gd name="T35" fmla="*/ 39 h 50"/>
                  <a:gd name="T36" fmla="*/ 1 w 72"/>
                  <a:gd name="T37" fmla="*/ 39 h 50"/>
                  <a:gd name="T38" fmla="*/ 0 w 72"/>
                  <a:gd name="T39" fmla="*/ 40 h 50"/>
                  <a:gd name="T40" fmla="*/ 0 w 72"/>
                  <a:gd name="T41" fmla="*/ 43 h 50"/>
                  <a:gd name="T42" fmla="*/ 0 w 72"/>
                  <a:gd name="T43" fmla="*/ 44 h 50"/>
                  <a:gd name="T44" fmla="*/ 0 w 72"/>
                  <a:gd name="T45" fmla="*/ 47 h 50"/>
                  <a:gd name="T46" fmla="*/ 0 w 72"/>
                  <a:gd name="T47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50">
                    <a:moveTo>
                      <a:pt x="0" y="47"/>
                    </a:moveTo>
                    <a:lnTo>
                      <a:pt x="0" y="47"/>
                    </a:lnTo>
                    <a:lnTo>
                      <a:pt x="1" y="49"/>
                    </a:lnTo>
                    <a:lnTo>
                      <a:pt x="4" y="50"/>
                    </a:lnTo>
                    <a:lnTo>
                      <a:pt x="5" y="50"/>
                    </a:lnTo>
                    <a:lnTo>
                      <a:pt x="8" y="49"/>
                    </a:lnTo>
                    <a:lnTo>
                      <a:pt x="69" y="11"/>
                    </a:lnTo>
                    <a:lnTo>
                      <a:pt x="69" y="11"/>
                    </a:lnTo>
                    <a:lnTo>
                      <a:pt x="70" y="9"/>
                    </a:lnTo>
                    <a:lnTo>
                      <a:pt x="72" y="8"/>
                    </a:lnTo>
                    <a:lnTo>
                      <a:pt x="72" y="5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1"/>
                    </a:lnTo>
                    <a:lnTo>
                      <a:pt x="68" y="0"/>
                    </a:lnTo>
                    <a:lnTo>
                      <a:pt x="65" y="0"/>
                    </a:lnTo>
                    <a:lnTo>
                      <a:pt x="64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0" y="44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9" name="Freeform 184"/>
              <p:cNvSpPr/>
              <p:nvPr/>
            </p:nvSpPr>
            <p:spPr bwMode="auto">
              <a:xfrm>
                <a:off x="1560513" y="3316288"/>
                <a:ext cx="161925" cy="219075"/>
              </a:xfrm>
              <a:custGeom>
                <a:avLst/>
                <a:gdLst>
                  <a:gd name="T0" fmla="*/ 0 w 102"/>
                  <a:gd name="T1" fmla="*/ 6 h 138"/>
                  <a:gd name="T2" fmla="*/ 9 w 102"/>
                  <a:gd name="T3" fmla="*/ 0 h 138"/>
                  <a:gd name="T4" fmla="*/ 88 w 102"/>
                  <a:gd name="T5" fmla="*/ 128 h 138"/>
                  <a:gd name="T6" fmla="*/ 88 w 102"/>
                  <a:gd name="T7" fmla="*/ 128 h 138"/>
                  <a:gd name="T8" fmla="*/ 91 w 102"/>
                  <a:gd name="T9" fmla="*/ 132 h 138"/>
                  <a:gd name="T10" fmla="*/ 94 w 102"/>
                  <a:gd name="T11" fmla="*/ 133 h 138"/>
                  <a:gd name="T12" fmla="*/ 98 w 102"/>
                  <a:gd name="T13" fmla="*/ 134 h 138"/>
                  <a:gd name="T14" fmla="*/ 102 w 102"/>
                  <a:gd name="T15" fmla="*/ 136 h 138"/>
                  <a:gd name="T16" fmla="*/ 102 w 102"/>
                  <a:gd name="T17" fmla="*/ 136 h 138"/>
                  <a:gd name="T18" fmla="*/ 101 w 102"/>
                  <a:gd name="T19" fmla="*/ 136 h 138"/>
                  <a:gd name="T20" fmla="*/ 101 w 102"/>
                  <a:gd name="T21" fmla="*/ 136 h 138"/>
                  <a:gd name="T22" fmla="*/ 95 w 102"/>
                  <a:gd name="T23" fmla="*/ 138 h 138"/>
                  <a:gd name="T24" fmla="*/ 88 w 102"/>
                  <a:gd name="T25" fmla="*/ 138 h 138"/>
                  <a:gd name="T26" fmla="*/ 83 w 102"/>
                  <a:gd name="T27" fmla="*/ 136 h 138"/>
                  <a:gd name="T28" fmla="*/ 79 w 102"/>
                  <a:gd name="T29" fmla="*/ 132 h 138"/>
                  <a:gd name="T30" fmla="*/ 0 w 102"/>
                  <a:gd name="T31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38">
                    <a:moveTo>
                      <a:pt x="0" y="6"/>
                    </a:moveTo>
                    <a:lnTo>
                      <a:pt x="9" y="0"/>
                    </a:lnTo>
                    <a:lnTo>
                      <a:pt x="88" y="128"/>
                    </a:lnTo>
                    <a:lnTo>
                      <a:pt x="88" y="128"/>
                    </a:lnTo>
                    <a:lnTo>
                      <a:pt x="91" y="132"/>
                    </a:lnTo>
                    <a:lnTo>
                      <a:pt x="94" y="133"/>
                    </a:lnTo>
                    <a:lnTo>
                      <a:pt x="98" y="134"/>
                    </a:lnTo>
                    <a:lnTo>
                      <a:pt x="102" y="136"/>
                    </a:lnTo>
                    <a:lnTo>
                      <a:pt x="102" y="136"/>
                    </a:lnTo>
                    <a:lnTo>
                      <a:pt x="101" y="136"/>
                    </a:lnTo>
                    <a:lnTo>
                      <a:pt x="101" y="136"/>
                    </a:lnTo>
                    <a:lnTo>
                      <a:pt x="95" y="138"/>
                    </a:lnTo>
                    <a:lnTo>
                      <a:pt x="88" y="138"/>
                    </a:lnTo>
                    <a:lnTo>
                      <a:pt x="83" y="136"/>
                    </a:lnTo>
                    <a:lnTo>
                      <a:pt x="79" y="132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0" name="Freeform 185"/>
            <p:cNvSpPr>
              <a:spLocks noEditPoints="1"/>
            </p:cNvSpPr>
            <p:nvPr/>
          </p:nvSpPr>
          <p:spPr bwMode="auto">
            <a:xfrm>
              <a:off x="14471" y="3017"/>
              <a:ext cx="315" cy="243"/>
            </a:xfrm>
            <a:custGeom>
              <a:avLst/>
              <a:gdLst>
                <a:gd name="T0" fmla="*/ 124 w 126"/>
                <a:gd name="T1" fmla="*/ 38 h 97"/>
                <a:gd name="T2" fmla="*/ 105 w 126"/>
                <a:gd name="T3" fmla="*/ 15 h 97"/>
                <a:gd name="T4" fmla="*/ 99 w 126"/>
                <a:gd name="T5" fmla="*/ 34 h 97"/>
                <a:gd name="T6" fmla="*/ 111 w 126"/>
                <a:gd name="T7" fmla="*/ 39 h 97"/>
                <a:gd name="T8" fmla="*/ 113 w 126"/>
                <a:gd name="T9" fmla="*/ 55 h 97"/>
                <a:gd name="T10" fmla="*/ 99 w 126"/>
                <a:gd name="T11" fmla="*/ 63 h 97"/>
                <a:gd name="T12" fmla="*/ 113 w 126"/>
                <a:gd name="T13" fmla="*/ 72 h 97"/>
                <a:gd name="T14" fmla="*/ 125 w 126"/>
                <a:gd name="T15" fmla="*/ 58 h 97"/>
                <a:gd name="T16" fmla="*/ 99 w 126"/>
                <a:gd name="T17" fmla="*/ 12 h 97"/>
                <a:gd name="T18" fmla="*/ 40 w 126"/>
                <a:gd name="T19" fmla="*/ 1 h 97"/>
                <a:gd name="T20" fmla="*/ 42 w 126"/>
                <a:gd name="T21" fmla="*/ 5 h 97"/>
                <a:gd name="T22" fmla="*/ 46 w 126"/>
                <a:gd name="T23" fmla="*/ 13 h 97"/>
                <a:gd name="T24" fmla="*/ 40 w 126"/>
                <a:gd name="T25" fmla="*/ 20 h 97"/>
                <a:gd name="T26" fmla="*/ 40 w 126"/>
                <a:gd name="T27" fmla="*/ 84 h 97"/>
                <a:gd name="T28" fmla="*/ 59 w 126"/>
                <a:gd name="T29" fmla="*/ 82 h 97"/>
                <a:gd name="T30" fmla="*/ 79 w 126"/>
                <a:gd name="T31" fmla="*/ 76 h 97"/>
                <a:gd name="T32" fmla="*/ 99 w 126"/>
                <a:gd name="T33" fmla="*/ 63 h 97"/>
                <a:gd name="T34" fmla="*/ 92 w 126"/>
                <a:gd name="T35" fmla="*/ 62 h 97"/>
                <a:gd name="T36" fmla="*/ 86 w 126"/>
                <a:gd name="T37" fmla="*/ 42 h 97"/>
                <a:gd name="T38" fmla="*/ 95 w 126"/>
                <a:gd name="T39" fmla="*/ 35 h 97"/>
                <a:gd name="T40" fmla="*/ 40 w 126"/>
                <a:gd name="T41" fmla="*/ 1 h 97"/>
                <a:gd name="T42" fmla="*/ 33 w 126"/>
                <a:gd name="T43" fmla="*/ 9 h 97"/>
                <a:gd name="T44" fmla="*/ 40 w 126"/>
                <a:gd name="T45" fmla="*/ 1 h 97"/>
                <a:gd name="T46" fmla="*/ 40 w 126"/>
                <a:gd name="T47" fmla="*/ 96 h 97"/>
                <a:gd name="T48" fmla="*/ 38 w 126"/>
                <a:gd name="T49" fmla="*/ 85 h 97"/>
                <a:gd name="T50" fmla="*/ 33 w 126"/>
                <a:gd name="T51" fmla="*/ 97 h 97"/>
                <a:gd name="T52" fmla="*/ 37 w 126"/>
                <a:gd name="T53" fmla="*/ 72 h 97"/>
                <a:gd name="T54" fmla="*/ 33 w 126"/>
                <a:gd name="T55" fmla="*/ 32 h 97"/>
                <a:gd name="T56" fmla="*/ 33 w 126"/>
                <a:gd name="T57" fmla="*/ 15 h 97"/>
                <a:gd name="T58" fmla="*/ 36 w 126"/>
                <a:gd name="T59" fmla="*/ 19 h 97"/>
                <a:gd name="T60" fmla="*/ 33 w 126"/>
                <a:gd name="T61" fmla="*/ 3 h 97"/>
                <a:gd name="T62" fmla="*/ 27 w 126"/>
                <a:gd name="T63" fmla="*/ 20 h 97"/>
                <a:gd name="T64" fmla="*/ 33 w 126"/>
                <a:gd name="T65" fmla="*/ 15 h 97"/>
                <a:gd name="T66" fmla="*/ 33 w 126"/>
                <a:gd name="T67" fmla="*/ 3 h 97"/>
                <a:gd name="T68" fmla="*/ 27 w 126"/>
                <a:gd name="T69" fmla="*/ 97 h 97"/>
                <a:gd name="T70" fmla="*/ 27 w 126"/>
                <a:gd name="T71" fmla="*/ 92 h 97"/>
                <a:gd name="T72" fmla="*/ 33 w 126"/>
                <a:gd name="T73" fmla="*/ 32 h 97"/>
                <a:gd name="T74" fmla="*/ 23 w 126"/>
                <a:gd name="T75" fmla="*/ 69 h 97"/>
                <a:gd name="T76" fmla="*/ 27 w 126"/>
                <a:gd name="T77" fmla="*/ 59 h 97"/>
                <a:gd name="T78" fmla="*/ 26 w 126"/>
                <a:gd name="T79" fmla="*/ 47 h 97"/>
                <a:gd name="T80" fmla="*/ 23 w 126"/>
                <a:gd name="T81" fmla="*/ 39 h 97"/>
                <a:gd name="T82" fmla="*/ 33 w 126"/>
                <a:gd name="T83" fmla="*/ 32 h 97"/>
                <a:gd name="T84" fmla="*/ 17 w 126"/>
                <a:gd name="T85" fmla="*/ 11 h 97"/>
                <a:gd name="T86" fmla="*/ 2 w 126"/>
                <a:gd name="T87" fmla="*/ 40 h 97"/>
                <a:gd name="T88" fmla="*/ 8 w 126"/>
                <a:gd name="T89" fmla="*/ 88 h 97"/>
                <a:gd name="T90" fmla="*/ 23 w 126"/>
                <a:gd name="T91" fmla="*/ 97 h 97"/>
                <a:gd name="T92" fmla="*/ 22 w 126"/>
                <a:gd name="T93" fmla="*/ 91 h 97"/>
                <a:gd name="T94" fmla="*/ 17 w 126"/>
                <a:gd name="T95" fmla="*/ 74 h 97"/>
                <a:gd name="T96" fmla="*/ 23 w 126"/>
                <a:gd name="T97" fmla="*/ 65 h 97"/>
                <a:gd name="T98" fmla="*/ 13 w 126"/>
                <a:gd name="T99" fmla="*/ 65 h 97"/>
                <a:gd name="T100" fmla="*/ 7 w 126"/>
                <a:gd name="T101" fmla="*/ 54 h 97"/>
                <a:gd name="T102" fmla="*/ 14 w 126"/>
                <a:gd name="T103" fmla="*/ 43 h 97"/>
                <a:gd name="T104" fmla="*/ 23 w 126"/>
                <a:gd name="T105" fmla="*/ 39 h 97"/>
                <a:gd name="T106" fmla="*/ 14 w 126"/>
                <a:gd name="T107" fmla="*/ 32 h 97"/>
                <a:gd name="T108" fmla="*/ 14 w 126"/>
                <a:gd name="T109" fmla="*/ 2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" h="97">
                  <a:moveTo>
                    <a:pt x="126" y="53"/>
                  </a:moveTo>
                  <a:lnTo>
                    <a:pt x="126" y="53"/>
                  </a:lnTo>
                  <a:lnTo>
                    <a:pt x="126" y="45"/>
                  </a:lnTo>
                  <a:lnTo>
                    <a:pt x="124" y="38"/>
                  </a:lnTo>
                  <a:lnTo>
                    <a:pt x="121" y="31"/>
                  </a:lnTo>
                  <a:lnTo>
                    <a:pt x="117" y="24"/>
                  </a:lnTo>
                  <a:lnTo>
                    <a:pt x="109" y="17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99" y="12"/>
                  </a:lnTo>
                  <a:lnTo>
                    <a:pt x="99" y="34"/>
                  </a:lnTo>
                  <a:lnTo>
                    <a:pt x="99" y="34"/>
                  </a:lnTo>
                  <a:lnTo>
                    <a:pt x="103" y="35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11" y="39"/>
                  </a:lnTo>
                  <a:lnTo>
                    <a:pt x="114" y="45"/>
                  </a:lnTo>
                  <a:lnTo>
                    <a:pt x="114" y="50"/>
                  </a:lnTo>
                  <a:lnTo>
                    <a:pt x="113" y="55"/>
                  </a:lnTo>
                  <a:lnTo>
                    <a:pt x="113" y="55"/>
                  </a:lnTo>
                  <a:lnTo>
                    <a:pt x="110" y="59"/>
                  </a:lnTo>
                  <a:lnTo>
                    <a:pt x="107" y="62"/>
                  </a:lnTo>
                  <a:lnTo>
                    <a:pt x="103" y="63"/>
                  </a:lnTo>
                  <a:lnTo>
                    <a:pt x="99" y="6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9" y="74"/>
                  </a:lnTo>
                  <a:lnTo>
                    <a:pt x="113" y="72"/>
                  </a:lnTo>
                  <a:lnTo>
                    <a:pt x="117" y="70"/>
                  </a:lnTo>
                  <a:lnTo>
                    <a:pt x="121" y="68"/>
                  </a:lnTo>
                  <a:lnTo>
                    <a:pt x="122" y="63"/>
                  </a:lnTo>
                  <a:lnTo>
                    <a:pt x="125" y="58"/>
                  </a:lnTo>
                  <a:lnTo>
                    <a:pt x="126" y="53"/>
                  </a:lnTo>
                  <a:lnTo>
                    <a:pt x="126" y="53"/>
                  </a:lnTo>
                  <a:close/>
                  <a:moveTo>
                    <a:pt x="99" y="12"/>
                  </a:moveTo>
                  <a:lnTo>
                    <a:pt x="99" y="12"/>
                  </a:lnTo>
                  <a:lnTo>
                    <a:pt x="82" y="5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5" y="8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4" y="19"/>
                  </a:lnTo>
                  <a:lnTo>
                    <a:pt x="40" y="20"/>
                  </a:lnTo>
                  <a:lnTo>
                    <a:pt x="40" y="76"/>
                  </a:lnTo>
                  <a:lnTo>
                    <a:pt x="40" y="76"/>
                  </a:lnTo>
                  <a:lnTo>
                    <a:pt x="40" y="80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0" y="96"/>
                  </a:lnTo>
                  <a:lnTo>
                    <a:pt x="49" y="91"/>
                  </a:lnTo>
                  <a:lnTo>
                    <a:pt x="59" y="82"/>
                  </a:lnTo>
                  <a:lnTo>
                    <a:pt x="69" y="77"/>
                  </a:lnTo>
                  <a:lnTo>
                    <a:pt x="73" y="76"/>
                  </a:lnTo>
                  <a:lnTo>
                    <a:pt x="79" y="76"/>
                  </a:lnTo>
                  <a:lnTo>
                    <a:pt x="79" y="76"/>
                  </a:lnTo>
                  <a:lnTo>
                    <a:pt x="90" y="76"/>
                  </a:lnTo>
                  <a:lnTo>
                    <a:pt x="99" y="76"/>
                  </a:lnTo>
                  <a:lnTo>
                    <a:pt x="99" y="63"/>
                  </a:lnTo>
                  <a:lnTo>
                    <a:pt x="99" y="63"/>
                  </a:lnTo>
                  <a:lnTo>
                    <a:pt x="97" y="63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6" y="54"/>
                  </a:lnTo>
                  <a:lnTo>
                    <a:pt x="84" y="49"/>
                  </a:lnTo>
                  <a:lnTo>
                    <a:pt x="86" y="42"/>
                  </a:lnTo>
                  <a:lnTo>
                    <a:pt x="86" y="42"/>
                  </a:lnTo>
                  <a:lnTo>
                    <a:pt x="88" y="39"/>
                  </a:lnTo>
                  <a:lnTo>
                    <a:pt x="91" y="36"/>
                  </a:lnTo>
                  <a:lnTo>
                    <a:pt x="95" y="35"/>
                  </a:lnTo>
                  <a:lnTo>
                    <a:pt x="99" y="34"/>
                  </a:lnTo>
                  <a:lnTo>
                    <a:pt x="99" y="12"/>
                  </a:lnTo>
                  <a:close/>
                  <a:moveTo>
                    <a:pt x="40" y="1"/>
                  </a:moveTo>
                  <a:lnTo>
                    <a:pt x="40" y="1"/>
                  </a:lnTo>
                  <a:lnTo>
                    <a:pt x="33" y="3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0" y="5"/>
                  </a:lnTo>
                  <a:lnTo>
                    <a:pt x="40" y="1"/>
                  </a:lnTo>
                  <a:lnTo>
                    <a:pt x="40" y="1"/>
                  </a:lnTo>
                  <a:close/>
                  <a:moveTo>
                    <a:pt x="33" y="97"/>
                  </a:moveTo>
                  <a:lnTo>
                    <a:pt x="33" y="97"/>
                  </a:lnTo>
                  <a:lnTo>
                    <a:pt x="40" y="96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38" y="85"/>
                  </a:lnTo>
                  <a:lnTo>
                    <a:pt x="38" y="85"/>
                  </a:lnTo>
                  <a:lnTo>
                    <a:pt x="36" y="89"/>
                  </a:lnTo>
                  <a:lnTo>
                    <a:pt x="33" y="92"/>
                  </a:lnTo>
                  <a:lnTo>
                    <a:pt x="33" y="97"/>
                  </a:lnTo>
                  <a:lnTo>
                    <a:pt x="33" y="97"/>
                  </a:lnTo>
                  <a:close/>
                  <a:moveTo>
                    <a:pt x="40" y="20"/>
                  </a:moveTo>
                  <a:lnTo>
                    <a:pt x="40" y="76"/>
                  </a:lnTo>
                  <a:lnTo>
                    <a:pt x="40" y="76"/>
                  </a:lnTo>
                  <a:lnTo>
                    <a:pt x="37" y="72"/>
                  </a:lnTo>
                  <a:lnTo>
                    <a:pt x="33" y="69"/>
                  </a:lnTo>
                  <a:lnTo>
                    <a:pt x="33" y="69"/>
                  </a:lnTo>
                  <a:lnTo>
                    <a:pt x="33" y="69"/>
                  </a:lnTo>
                  <a:lnTo>
                    <a:pt x="33" y="32"/>
                  </a:lnTo>
                  <a:lnTo>
                    <a:pt x="33" y="32"/>
                  </a:lnTo>
                  <a:lnTo>
                    <a:pt x="33" y="30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4" y="17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40" y="20"/>
                  </a:lnTo>
                  <a:lnTo>
                    <a:pt x="40" y="20"/>
                  </a:lnTo>
                  <a:close/>
                  <a:moveTo>
                    <a:pt x="33" y="3"/>
                  </a:moveTo>
                  <a:lnTo>
                    <a:pt x="33" y="3"/>
                  </a:lnTo>
                  <a:lnTo>
                    <a:pt x="23" y="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30" y="23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2" y="13"/>
                  </a:lnTo>
                  <a:lnTo>
                    <a:pt x="33" y="11"/>
                  </a:lnTo>
                  <a:lnTo>
                    <a:pt x="33" y="3"/>
                  </a:lnTo>
                  <a:lnTo>
                    <a:pt x="33" y="3"/>
                  </a:lnTo>
                  <a:close/>
                  <a:moveTo>
                    <a:pt x="23" y="97"/>
                  </a:moveTo>
                  <a:lnTo>
                    <a:pt x="23" y="97"/>
                  </a:lnTo>
                  <a:lnTo>
                    <a:pt x="27" y="97"/>
                  </a:lnTo>
                  <a:lnTo>
                    <a:pt x="33" y="97"/>
                  </a:lnTo>
                  <a:lnTo>
                    <a:pt x="33" y="92"/>
                  </a:lnTo>
                  <a:lnTo>
                    <a:pt x="33" y="92"/>
                  </a:lnTo>
                  <a:lnTo>
                    <a:pt x="27" y="92"/>
                  </a:lnTo>
                  <a:lnTo>
                    <a:pt x="23" y="91"/>
                  </a:lnTo>
                  <a:lnTo>
                    <a:pt x="23" y="97"/>
                  </a:lnTo>
                  <a:lnTo>
                    <a:pt x="23" y="97"/>
                  </a:lnTo>
                  <a:close/>
                  <a:moveTo>
                    <a:pt x="33" y="32"/>
                  </a:moveTo>
                  <a:lnTo>
                    <a:pt x="33" y="69"/>
                  </a:lnTo>
                  <a:lnTo>
                    <a:pt x="33" y="69"/>
                  </a:lnTo>
                  <a:lnTo>
                    <a:pt x="27" y="68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23" y="65"/>
                  </a:lnTo>
                  <a:lnTo>
                    <a:pt x="26" y="62"/>
                  </a:lnTo>
                  <a:lnTo>
                    <a:pt x="27" y="59"/>
                  </a:lnTo>
                  <a:lnTo>
                    <a:pt x="27" y="59"/>
                  </a:lnTo>
                  <a:lnTo>
                    <a:pt x="29" y="55"/>
                  </a:lnTo>
                  <a:lnTo>
                    <a:pt x="29" y="50"/>
                  </a:lnTo>
                  <a:lnTo>
                    <a:pt x="26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7" y="38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3" y="32"/>
                  </a:lnTo>
                  <a:close/>
                  <a:moveTo>
                    <a:pt x="23" y="7"/>
                  </a:moveTo>
                  <a:lnTo>
                    <a:pt x="23" y="7"/>
                  </a:lnTo>
                  <a:lnTo>
                    <a:pt x="17" y="11"/>
                  </a:lnTo>
                  <a:lnTo>
                    <a:pt x="13" y="16"/>
                  </a:lnTo>
                  <a:lnTo>
                    <a:pt x="8" y="21"/>
                  </a:lnTo>
                  <a:lnTo>
                    <a:pt x="6" y="27"/>
                  </a:lnTo>
                  <a:lnTo>
                    <a:pt x="2" y="40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4" y="78"/>
                  </a:lnTo>
                  <a:lnTo>
                    <a:pt x="8" y="88"/>
                  </a:lnTo>
                  <a:lnTo>
                    <a:pt x="13" y="91"/>
                  </a:lnTo>
                  <a:lnTo>
                    <a:pt x="15" y="93"/>
                  </a:lnTo>
                  <a:lnTo>
                    <a:pt x="15" y="93"/>
                  </a:lnTo>
                  <a:lnTo>
                    <a:pt x="23" y="97"/>
                  </a:lnTo>
                  <a:lnTo>
                    <a:pt x="23" y="91"/>
                  </a:lnTo>
                  <a:lnTo>
                    <a:pt x="22" y="91"/>
                  </a:lnTo>
                  <a:lnTo>
                    <a:pt x="22" y="91"/>
                  </a:lnTo>
                  <a:lnTo>
                    <a:pt x="22" y="91"/>
                  </a:lnTo>
                  <a:lnTo>
                    <a:pt x="18" y="88"/>
                  </a:lnTo>
                  <a:lnTo>
                    <a:pt x="17" y="84"/>
                  </a:lnTo>
                  <a:lnTo>
                    <a:pt x="15" y="80"/>
                  </a:lnTo>
                  <a:lnTo>
                    <a:pt x="17" y="74"/>
                  </a:lnTo>
                  <a:lnTo>
                    <a:pt x="17" y="74"/>
                  </a:lnTo>
                  <a:lnTo>
                    <a:pt x="19" y="72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23" y="65"/>
                  </a:lnTo>
                  <a:lnTo>
                    <a:pt x="18" y="66"/>
                  </a:lnTo>
                  <a:lnTo>
                    <a:pt x="13" y="65"/>
                  </a:lnTo>
                  <a:lnTo>
                    <a:pt x="13" y="65"/>
                  </a:lnTo>
                  <a:lnTo>
                    <a:pt x="13" y="65"/>
                  </a:lnTo>
                  <a:lnTo>
                    <a:pt x="10" y="62"/>
                  </a:lnTo>
                  <a:lnTo>
                    <a:pt x="7" y="58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11" y="46"/>
                  </a:lnTo>
                  <a:lnTo>
                    <a:pt x="14" y="43"/>
                  </a:lnTo>
                  <a:lnTo>
                    <a:pt x="18" y="43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5" y="35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20"/>
                  </a:lnTo>
                  <a:lnTo>
                    <a:pt x="23" y="19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411" name="组合 410"/>
            <p:cNvGrpSpPr/>
            <p:nvPr/>
          </p:nvGrpSpPr>
          <p:grpSpPr>
            <a:xfrm>
              <a:off x="17261" y="4680"/>
              <a:ext cx="418" cy="528"/>
              <a:chOff x="3665538" y="3100388"/>
              <a:chExt cx="265113" cy="334963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412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3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4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5" name="Freeform 189"/>
            <p:cNvSpPr>
              <a:spLocks noEditPoints="1"/>
            </p:cNvSpPr>
            <p:nvPr/>
          </p:nvSpPr>
          <p:spPr bwMode="auto">
            <a:xfrm>
              <a:off x="15216" y="7225"/>
              <a:ext cx="343" cy="36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416" name="组合 415"/>
            <p:cNvGrpSpPr/>
            <p:nvPr/>
          </p:nvGrpSpPr>
          <p:grpSpPr>
            <a:xfrm>
              <a:off x="15709" y="4402"/>
              <a:ext cx="252" cy="403"/>
              <a:chOff x="2679701" y="2924175"/>
              <a:chExt cx="160337" cy="25558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417" name="Freeform 190"/>
              <p:cNvSpPr/>
              <p:nvPr/>
            </p:nvSpPr>
            <p:spPr bwMode="auto">
              <a:xfrm>
                <a:off x="2770188" y="3103563"/>
                <a:ext cx="57150" cy="57150"/>
              </a:xfrm>
              <a:custGeom>
                <a:avLst/>
                <a:gdLst>
                  <a:gd name="T0" fmla="*/ 0 w 36"/>
                  <a:gd name="T1" fmla="*/ 22 h 36"/>
                  <a:gd name="T2" fmla="*/ 0 w 36"/>
                  <a:gd name="T3" fmla="*/ 22 h 36"/>
                  <a:gd name="T4" fmla="*/ 2 w 36"/>
                  <a:gd name="T5" fmla="*/ 27 h 36"/>
                  <a:gd name="T6" fmla="*/ 8 w 36"/>
                  <a:gd name="T7" fmla="*/ 33 h 36"/>
                  <a:gd name="T8" fmla="*/ 13 w 36"/>
                  <a:gd name="T9" fmla="*/ 36 h 36"/>
                  <a:gd name="T10" fmla="*/ 21 w 36"/>
                  <a:gd name="T11" fmla="*/ 36 h 36"/>
                  <a:gd name="T12" fmla="*/ 21 w 36"/>
                  <a:gd name="T13" fmla="*/ 36 h 36"/>
                  <a:gd name="T14" fmla="*/ 28 w 36"/>
                  <a:gd name="T15" fmla="*/ 33 h 36"/>
                  <a:gd name="T16" fmla="*/ 32 w 36"/>
                  <a:gd name="T17" fmla="*/ 29 h 36"/>
                  <a:gd name="T18" fmla="*/ 35 w 36"/>
                  <a:gd name="T19" fmla="*/ 22 h 36"/>
                  <a:gd name="T20" fmla="*/ 36 w 36"/>
                  <a:gd name="T21" fmla="*/ 15 h 36"/>
                  <a:gd name="T22" fmla="*/ 36 w 36"/>
                  <a:gd name="T23" fmla="*/ 15 h 36"/>
                  <a:gd name="T24" fmla="*/ 33 w 36"/>
                  <a:gd name="T25" fmla="*/ 8 h 36"/>
                  <a:gd name="T26" fmla="*/ 28 w 36"/>
                  <a:gd name="T27" fmla="*/ 3 h 36"/>
                  <a:gd name="T28" fmla="*/ 21 w 36"/>
                  <a:gd name="T29" fmla="*/ 0 h 36"/>
                  <a:gd name="T30" fmla="*/ 14 w 36"/>
                  <a:gd name="T31" fmla="*/ 0 h 36"/>
                  <a:gd name="T32" fmla="*/ 14 w 36"/>
                  <a:gd name="T33" fmla="*/ 0 h 36"/>
                  <a:gd name="T34" fmla="*/ 8 w 36"/>
                  <a:gd name="T35" fmla="*/ 3 h 36"/>
                  <a:gd name="T36" fmla="*/ 4 w 36"/>
                  <a:gd name="T37" fmla="*/ 8 h 36"/>
                  <a:gd name="T38" fmla="*/ 1 w 36"/>
                  <a:gd name="T39" fmla="*/ 14 h 36"/>
                  <a:gd name="T40" fmla="*/ 0 w 36"/>
                  <a:gd name="T41" fmla="*/ 22 h 36"/>
                  <a:gd name="T42" fmla="*/ 0 w 36"/>
                  <a:gd name="T43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36">
                    <a:moveTo>
                      <a:pt x="0" y="22"/>
                    </a:moveTo>
                    <a:lnTo>
                      <a:pt x="0" y="22"/>
                    </a:lnTo>
                    <a:lnTo>
                      <a:pt x="2" y="27"/>
                    </a:lnTo>
                    <a:lnTo>
                      <a:pt x="8" y="33"/>
                    </a:lnTo>
                    <a:lnTo>
                      <a:pt x="13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3"/>
                    </a:lnTo>
                    <a:lnTo>
                      <a:pt x="32" y="29"/>
                    </a:lnTo>
                    <a:lnTo>
                      <a:pt x="35" y="2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3" y="8"/>
                    </a:lnTo>
                    <a:lnTo>
                      <a:pt x="28" y="3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4" y="8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8" name="Freeform 191"/>
              <p:cNvSpPr/>
              <p:nvPr/>
            </p:nvSpPr>
            <p:spPr bwMode="auto">
              <a:xfrm>
                <a:off x="2786063" y="2924175"/>
                <a:ext cx="53975" cy="192088"/>
              </a:xfrm>
              <a:custGeom>
                <a:avLst/>
                <a:gdLst>
                  <a:gd name="T0" fmla="*/ 0 w 34"/>
                  <a:gd name="T1" fmla="*/ 121 h 121"/>
                  <a:gd name="T2" fmla="*/ 0 w 34"/>
                  <a:gd name="T3" fmla="*/ 121 h 121"/>
                  <a:gd name="T4" fmla="*/ 21 w 34"/>
                  <a:gd name="T5" fmla="*/ 17 h 121"/>
                  <a:gd name="T6" fmla="*/ 21 w 34"/>
                  <a:gd name="T7" fmla="*/ 17 h 121"/>
                  <a:gd name="T8" fmla="*/ 27 w 34"/>
                  <a:gd name="T9" fmla="*/ 9 h 121"/>
                  <a:gd name="T10" fmla="*/ 31 w 34"/>
                  <a:gd name="T11" fmla="*/ 2 h 121"/>
                  <a:gd name="T12" fmla="*/ 34 w 34"/>
                  <a:gd name="T13" fmla="*/ 0 h 121"/>
                  <a:gd name="T14" fmla="*/ 34 w 34"/>
                  <a:gd name="T15" fmla="*/ 0 h 121"/>
                  <a:gd name="T16" fmla="*/ 31 w 34"/>
                  <a:gd name="T17" fmla="*/ 19 h 121"/>
                  <a:gd name="T18" fmla="*/ 25 w 34"/>
                  <a:gd name="T19" fmla="*/ 61 h 121"/>
                  <a:gd name="T20" fmla="*/ 14 w 34"/>
                  <a:gd name="T21" fmla="*/ 121 h 121"/>
                  <a:gd name="T22" fmla="*/ 0 w 34"/>
                  <a:gd name="T2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121">
                    <a:moveTo>
                      <a:pt x="0" y="121"/>
                    </a:moveTo>
                    <a:lnTo>
                      <a:pt x="0" y="121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7" y="9"/>
                    </a:lnTo>
                    <a:lnTo>
                      <a:pt x="31" y="2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1" y="19"/>
                    </a:lnTo>
                    <a:lnTo>
                      <a:pt x="25" y="61"/>
                    </a:lnTo>
                    <a:lnTo>
                      <a:pt x="14" y="121"/>
                    </a:lnTo>
                    <a:lnTo>
                      <a:pt x="0" y="1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9" name="Freeform 192"/>
              <p:cNvSpPr/>
              <p:nvPr/>
            </p:nvSpPr>
            <p:spPr bwMode="auto">
              <a:xfrm>
                <a:off x="2679701" y="2954338"/>
                <a:ext cx="123825" cy="166688"/>
              </a:xfrm>
              <a:custGeom>
                <a:avLst/>
                <a:gdLst>
                  <a:gd name="T0" fmla="*/ 77 w 78"/>
                  <a:gd name="T1" fmla="*/ 98 h 105"/>
                  <a:gd name="T2" fmla="*/ 19 w 78"/>
                  <a:gd name="T3" fmla="*/ 13 h 105"/>
                  <a:gd name="T4" fmla="*/ 0 w 78"/>
                  <a:gd name="T5" fmla="*/ 0 h 105"/>
                  <a:gd name="T6" fmla="*/ 8 w 78"/>
                  <a:gd name="T7" fmla="*/ 20 h 105"/>
                  <a:gd name="T8" fmla="*/ 66 w 78"/>
                  <a:gd name="T9" fmla="*/ 105 h 105"/>
                  <a:gd name="T10" fmla="*/ 78 w 78"/>
                  <a:gd name="T11" fmla="*/ 98 h 105"/>
                  <a:gd name="T12" fmla="*/ 77 w 78"/>
                  <a:gd name="T13" fmla="*/ 9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05">
                    <a:moveTo>
                      <a:pt x="77" y="98"/>
                    </a:moveTo>
                    <a:lnTo>
                      <a:pt x="19" y="13"/>
                    </a:lnTo>
                    <a:lnTo>
                      <a:pt x="0" y="0"/>
                    </a:lnTo>
                    <a:lnTo>
                      <a:pt x="8" y="20"/>
                    </a:lnTo>
                    <a:lnTo>
                      <a:pt x="66" y="105"/>
                    </a:lnTo>
                    <a:lnTo>
                      <a:pt x="78" y="98"/>
                    </a:lnTo>
                    <a:lnTo>
                      <a:pt x="77" y="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0" name="Freeform 193"/>
              <p:cNvSpPr/>
              <p:nvPr/>
            </p:nvSpPr>
            <p:spPr bwMode="auto">
              <a:xfrm>
                <a:off x="2798763" y="3149600"/>
                <a:ext cx="14288" cy="30163"/>
              </a:xfrm>
              <a:custGeom>
                <a:avLst/>
                <a:gdLst>
                  <a:gd name="T0" fmla="*/ 7 w 9"/>
                  <a:gd name="T1" fmla="*/ 2 h 19"/>
                  <a:gd name="T2" fmla="*/ 7 w 9"/>
                  <a:gd name="T3" fmla="*/ 2 h 19"/>
                  <a:gd name="T4" fmla="*/ 6 w 9"/>
                  <a:gd name="T5" fmla="*/ 0 h 19"/>
                  <a:gd name="T6" fmla="*/ 3 w 9"/>
                  <a:gd name="T7" fmla="*/ 0 h 19"/>
                  <a:gd name="T8" fmla="*/ 3 w 9"/>
                  <a:gd name="T9" fmla="*/ 0 h 19"/>
                  <a:gd name="T10" fmla="*/ 0 w 9"/>
                  <a:gd name="T11" fmla="*/ 1 h 19"/>
                  <a:gd name="T12" fmla="*/ 0 w 9"/>
                  <a:gd name="T13" fmla="*/ 4 h 19"/>
                  <a:gd name="T14" fmla="*/ 3 w 9"/>
                  <a:gd name="T15" fmla="*/ 16 h 19"/>
                  <a:gd name="T16" fmla="*/ 3 w 9"/>
                  <a:gd name="T17" fmla="*/ 16 h 19"/>
                  <a:gd name="T18" fmla="*/ 3 w 9"/>
                  <a:gd name="T19" fmla="*/ 19 h 19"/>
                  <a:gd name="T20" fmla="*/ 6 w 9"/>
                  <a:gd name="T21" fmla="*/ 19 h 19"/>
                  <a:gd name="T22" fmla="*/ 6 w 9"/>
                  <a:gd name="T23" fmla="*/ 19 h 19"/>
                  <a:gd name="T24" fmla="*/ 9 w 9"/>
                  <a:gd name="T25" fmla="*/ 17 h 19"/>
                  <a:gd name="T26" fmla="*/ 9 w 9"/>
                  <a:gd name="T27" fmla="*/ 15 h 19"/>
                  <a:gd name="T28" fmla="*/ 7 w 9"/>
                  <a:gd name="T2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19">
                    <a:moveTo>
                      <a:pt x="7" y="2"/>
                    </a:moveTo>
                    <a:lnTo>
                      <a:pt x="7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4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3" y="19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1" name="Freeform 194"/>
            <p:cNvSpPr>
              <a:spLocks noEditPoints="1"/>
            </p:cNvSpPr>
            <p:nvPr/>
          </p:nvSpPr>
          <p:spPr bwMode="auto">
            <a:xfrm>
              <a:off x="15663" y="2350"/>
              <a:ext cx="343" cy="373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1970994"/>
            <a:ext cx="8181975" cy="46577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6677" y="0"/>
            <a:ext cx="11826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ACEI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联合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ARB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CKD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有效性及安全性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38514" y="1219200"/>
            <a:ext cx="899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中国中医科学院西苑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医院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内科联合美国统计学者完成的研究，发表于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Frontiers in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Pharmacology》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医学二区 药学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IF4.225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742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 txBox="1">
            <a:spLocks/>
          </p:cNvSpPr>
          <p:nvPr/>
        </p:nvSpPr>
        <p:spPr>
          <a:xfrm>
            <a:off x="209571" y="21633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209571" y="93049"/>
            <a:ext cx="99164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临床研究、实践与指南的冲突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研究的根本目的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48932" y="1832183"/>
            <a:ext cx="87762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2020KDIGO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指南指出对于合并高血压、糖尿病及蛋白尿的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CKD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ACEI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应起始应用，并滴定到最大剂量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既往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KDIGO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指南也指出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IgA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肾病大量尿蛋白患者长期给予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RAASi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控制尿蛋白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1g/d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但临床及多个研究表明及时应用了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RAASi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尿蛋白仍控制不理性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阻断治疗治疗存在研究方面的争议，目前任何指南都没有推荐两者联用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4194" y="4763124"/>
            <a:ext cx="10885714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ACEI+ARB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联合治疗    </a:t>
            </a:r>
            <a:r>
              <a:rPr lang="en-US" altLang="zh-CN" sz="6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ACEI/ARB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单药大剂量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06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364" y="1227700"/>
            <a:ext cx="5899151" cy="5477082"/>
          </a:xfrm>
          <a:prstGeom prst="rect">
            <a:avLst/>
          </a:prstGeom>
        </p:spPr>
      </p:pic>
      <p:sp>
        <p:nvSpPr>
          <p:cNvPr id="65" name="标题 1"/>
          <p:cNvSpPr txBox="1">
            <a:spLocks/>
          </p:cNvSpPr>
          <p:nvPr/>
        </p:nvSpPr>
        <p:spPr>
          <a:xfrm>
            <a:off x="145143" y="17794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研究设计：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7249" y="1380918"/>
            <a:ext cx="39043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PubMed,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EMBASE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Cochrane Library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数据库截止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RCT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RCT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研究，共纳入了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6375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CKD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患者的研究，涉及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ACEI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ACEI/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单药治疗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对比了联合治疗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剂量或高剂量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ACEI/ARB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疗效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003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0628" y="-18954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联合治疗较低剂量单药治疗有更好控制尿白蛋白</a:t>
            </a:r>
            <a:endParaRPr lang="zh-CN" altLang="en-US" sz="3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6" y="931635"/>
            <a:ext cx="8169439" cy="651419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026546" y="5776687"/>
            <a:ext cx="7460118" cy="4209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72572" y="1498522"/>
            <a:ext cx="4644092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标准化均数差（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Standard Mean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Difference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SMD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试验组均值与对照组均值的差值除以平均标准差；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度量衡单位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不同的和均数相差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连续性变量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/>
              <a:t>SMD=0</a:t>
            </a:r>
            <a:r>
              <a:rPr lang="zh-CN" altLang="en-US" sz="1400" dirty="0"/>
              <a:t>，无差异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SMD&lt;0</a:t>
            </a:r>
            <a:r>
              <a:rPr lang="zh-CN" altLang="en-US" sz="1400" dirty="0"/>
              <a:t>，试验组发生少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SMD&gt;0</a:t>
            </a:r>
            <a:r>
              <a:rPr lang="zh-CN" altLang="en-US" sz="1400" dirty="0"/>
              <a:t>，试验组发生多。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605130"/>
            <a:ext cx="35124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FIGURE 2 | Comparison of ACEI in combination with ARB vs. low-dose ACEI or ARB for urine albumin excretion (g/g of creatinine or g/24 h).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551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0628" y="-18954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对尿蛋白的控制，联合治疗也同样具有更优效果</a:t>
            </a:r>
            <a:endParaRPr lang="zh-CN" altLang="en-US" sz="3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338" y="853394"/>
            <a:ext cx="6724769" cy="600460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067437" y="6096000"/>
            <a:ext cx="6954670" cy="319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026188" y="1136019"/>
            <a:ext cx="28012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FIGURE 3 | Comparison of ACEI in combination with ARB vs. low-dose ACEI or ARB for urine protein excretion (g/g of creatinine or g/24 h).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21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0628" y="-18954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血压控制方面，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联合治疗较低剂量单药降压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效果更强；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低血压风险也随之增高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67437" y="6096000"/>
            <a:ext cx="6954670" cy="319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66" y="1329644"/>
            <a:ext cx="10563906" cy="52891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66" y="1329644"/>
            <a:ext cx="10781620" cy="552835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16151" y="1478691"/>
            <a:ext cx="370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低血压风险发生情况比较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10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0628" y="-18954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联合治疗对肾小球滤过率降低明显</a:t>
            </a:r>
            <a:endParaRPr lang="zh-CN" altLang="en-US" sz="3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332" y="647700"/>
            <a:ext cx="6581775" cy="62103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212580" y="6168571"/>
            <a:ext cx="6954670" cy="2757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994380" y="906306"/>
            <a:ext cx="2965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FIGURE 5 | Comparison of ACEI in combination with ARB vs. low-dose ACEI or ARB for glomerular filtration rate (mL/min or mL/min/1.73m2).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3065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0628" y="-18954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联合治疗</a:t>
            </a:r>
            <a:r>
              <a:rPr lang="en-US" altLang="zh-CN" sz="3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3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低剂量单药，高钾血症风险增高</a:t>
            </a:r>
            <a:endParaRPr lang="zh-CN" altLang="en-US" sz="3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351" y="1661886"/>
            <a:ext cx="8909746" cy="482599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577628" y="5660571"/>
            <a:ext cx="9747192" cy="319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0628" y="2412384"/>
            <a:ext cx="28657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FIGURE 6 | Comparison of ACEI in combination with ARB vs. low-dose ACEI or ARB for development of hyperkalemia.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993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239"/>
  <p:tag name="KSO_WM_TAG_VERSION" val="1.0"/>
  <p:tag name="KSO_WM_SLIDE_ID" val="basetag20164239_31"/>
  <p:tag name="KSO_WM_SLIDE_INDEX" val="31"/>
  <p:tag name="KSO_WM_SLIDE_ITEM_CNT" val="0"/>
  <p:tag name="KSO_WM_SLIDE_TYPE" val="endPage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4862</TotalTime>
  <Words>708</Words>
  <Application>Microsoft Office PowerPoint</Application>
  <PresentationFormat>宽屏</PresentationFormat>
  <Paragraphs>51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联合治疗较低剂量单药治疗有更好控制尿白蛋白</vt:lpstr>
      <vt:lpstr>对尿蛋白的控制，联合治疗也同样具有更优效果</vt:lpstr>
      <vt:lpstr>血压控制方面，联合治疗较低剂量单药降压效果更强； 低血压风险也随之增高</vt:lpstr>
      <vt:lpstr>联合治疗对肾小球滤过率降低明显</vt:lpstr>
      <vt:lpstr>联合治疗VS低剂量单药，高钾血症风险增高</vt:lpstr>
      <vt:lpstr>联合治疗VS高剂量单药，控制尿蛋白效果更优</vt:lpstr>
      <vt:lpstr>联合治疗VS高剂量单药，联合治疗降压效果类似； 但有更高的低血压风险</vt:lpstr>
      <vt:lpstr>联合治疗VS高剂量单药，对eGFR影响无差异</vt:lpstr>
      <vt:lpstr>联合治疗VS高剂量单药，联合治疗并未增加高钾血症风险</vt:lpstr>
      <vt:lpstr>研究结论及思考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信立坦</dc:title>
  <dc:creator>dell</dc:creator>
  <cp:lastModifiedBy>yangzhikai</cp:lastModifiedBy>
  <cp:revision>317</cp:revision>
  <dcterms:created xsi:type="dcterms:W3CDTF">2015-05-05T08:02:00Z</dcterms:created>
  <dcterms:modified xsi:type="dcterms:W3CDTF">2021-06-25T05:19:58Z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