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5" r:id="rId3"/>
    <p:sldId id="257" r:id="rId4"/>
    <p:sldId id="266" r:id="rId5"/>
    <p:sldId id="274" r:id="rId6"/>
    <p:sldId id="276" r:id="rId7"/>
    <p:sldId id="278" r:id="rId8"/>
    <p:sldId id="279" r:id="rId9"/>
    <p:sldId id="283" r:id="rId10"/>
    <p:sldId id="285" r:id="rId11"/>
    <p:sldId id="284" r:id="rId12"/>
    <p:sldId id="281" r:id="rId13"/>
    <p:sldId id="286" r:id="rId14"/>
    <p:sldId id="277" r:id="rId15"/>
    <p:sldId id="282" r:id="rId16"/>
    <p:sldId id="270" r:id="rId17"/>
    <p:sldId id="258" r:id="rId18"/>
    <p:sldId id="267" r:id="rId19"/>
    <p:sldId id="259" r:id="rId20"/>
    <p:sldId id="287" r:id="rId21"/>
    <p:sldId id="288" r:id="rId22"/>
    <p:sldId id="268" r:id="rId23"/>
    <p:sldId id="260" r:id="rId24"/>
    <p:sldId id="261" r:id="rId25"/>
    <p:sldId id="262" r:id="rId26"/>
    <p:sldId id="271" r:id="rId27"/>
    <p:sldId id="269" r:id="rId28"/>
    <p:sldId id="263" r:id="rId29"/>
    <p:sldId id="272"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942"/>
    <a:srgbClr val="267486"/>
    <a:srgbClr val="1A4E5A"/>
    <a:srgbClr val="DCE7EA"/>
    <a:srgbClr val="889BA0"/>
    <a:srgbClr val="A5A5A5"/>
    <a:srgbClr val="102F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824" autoAdjust="0"/>
  </p:normalViewPr>
  <p:slideViewPr>
    <p:cSldViewPr snapToGrid="0">
      <p:cViewPr varScale="1">
        <p:scale>
          <a:sx n="134" d="100"/>
          <a:sy n="134" d="100"/>
        </p:scale>
        <p:origin x="118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US" dirty="0">
                <a:solidFill>
                  <a:srgbClr val="102F36"/>
                </a:solidFill>
              </a:rPr>
              <a:t>High Variance (Overfitting)</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Y-Values</c:v>
                </c:pt>
              </c:strCache>
            </c:strRef>
          </c:tx>
          <c:spPr>
            <a:ln w="28575">
              <a:solidFill>
                <a:srgbClr val="102F36"/>
              </a:solidFill>
            </a:ln>
            <a:effectLst/>
          </c:spPr>
          <c:marker>
            <c:symbol val="x"/>
            <c:size val="13"/>
            <c:spPr>
              <a:noFill/>
              <a:ln w="9525" cap="flat" cmpd="sng" algn="ctr">
                <a:solidFill>
                  <a:schemeClr val="tx1">
                    <a:lumMod val="75000"/>
                    <a:lumOff val="25000"/>
                  </a:schemeClr>
                </a:solidFill>
                <a:round/>
              </a:ln>
              <a:effectLst/>
            </c:spPr>
          </c:marker>
          <c:xVal>
            <c:numRef>
              <c:f>Sheet1!$A$2:$A$7</c:f>
              <c:numCache>
                <c:formatCode>General</c:formatCode>
                <c:ptCount val="6"/>
                <c:pt idx="0">
                  <c:v>1</c:v>
                </c:pt>
                <c:pt idx="1">
                  <c:v>2</c:v>
                </c:pt>
                <c:pt idx="2">
                  <c:v>4</c:v>
                </c:pt>
                <c:pt idx="3">
                  <c:v>6</c:v>
                </c:pt>
                <c:pt idx="4">
                  <c:v>8</c:v>
                </c:pt>
                <c:pt idx="5">
                  <c:v>10</c:v>
                </c:pt>
              </c:numCache>
            </c:numRef>
          </c:xVal>
          <c:yVal>
            <c:numRef>
              <c:f>Sheet1!$B$2:$B$7</c:f>
              <c:numCache>
                <c:formatCode>General</c:formatCode>
                <c:ptCount val="6"/>
                <c:pt idx="0">
                  <c:v>1</c:v>
                </c:pt>
                <c:pt idx="1">
                  <c:v>5</c:v>
                </c:pt>
                <c:pt idx="2">
                  <c:v>7</c:v>
                </c:pt>
                <c:pt idx="3">
                  <c:v>6</c:v>
                </c:pt>
                <c:pt idx="4">
                  <c:v>9</c:v>
                </c:pt>
                <c:pt idx="5">
                  <c:v>10</c:v>
                </c:pt>
              </c:numCache>
            </c:numRef>
          </c:yVal>
          <c:smooth val="1"/>
          <c:extLst>
            <c:ext xmlns:c16="http://schemas.microsoft.com/office/drawing/2014/chart" uri="{C3380CC4-5D6E-409C-BE32-E72D297353CC}">
              <c16:uniqueId val="{00000000-494C-439B-BEDB-B10F5C4D1FF7}"/>
            </c:ext>
          </c:extLst>
        </c:ser>
        <c:dLbls>
          <c:showLegendKey val="0"/>
          <c:showVal val="0"/>
          <c:showCatName val="0"/>
          <c:showSerName val="0"/>
          <c:showPercent val="0"/>
          <c:showBubbleSize val="0"/>
        </c:dLbls>
        <c:axId val="477281999"/>
        <c:axId val="477282831"/>
      </c:scatterChart>
      <c:valAx>
        <c:axId val="477281999"/>
        <c:scaling>
          <c:orientation val="minMax"/>
        </c:scaling>
        <c:delete val="1"/>
        <c:axPos val="b"/>
        <c:numFmt formatCode="General" sourceLinked="1"/>
        <c:majorTickMark val="none"/>
        <c:minorTickMark val="none"/>
        <c:tickLblPos val="nextTo"/>
        <c:crossAx val="477282831"/>
        <c:crosses val="autoZero"/>
        <c:crossBetween val="midCat"/>
      </c:valAx>
      <c:valAx>
        <c:axId val="477282831"/>
        <c:scaling>
          <c:orientation val="minMax"/>
        </c:scaling>
        <c:delete val="1"/>
        <c:axPos val="l"/>
        <c:numFmt formatCode="General" sourceLinked="1"/>
        <c:majorTickMark val="out"/>
        <c:minorTickMark val="none"/>
        <c:tickLblPos val="nextTo"/>
        <c:crossAx val="4772819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US" dirty="0">
                <a:solidFill>
                  <a:srgbClr val="102F36"/>
                </a:solidFill>
              </a:rPr>
              <a:t>Appropriate Fitting</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5400">
              <a:noFill/>
            </a:ln>
            <a:effectLst/>
          </c:spPr>
          <c:marker>
            <c:symbol val="x"/>
            <c:size val="13"/>
            <c:spPr>
              <a:noFill/>
              <a:ln w="9525" cap="flat" cmpd="sng" algn="ctr">
                <a:solidFill>
                  <a:schemeClr val="tx1">
                    <a:lumMod val="75000"/>
                    <a:lumOff val="25000"/>
                  </a:schemeClr>
                </a:solidFill>
                <a:round/>
              </a:ln>
              <a:effectLst/>
            </c:spPr>
          </c:marker>
          <c:trendline>
            <c:spPr>
              <a:ln w="28575" cap="flat" cmpd="sng" algn="ctr">
                <a:solidFill>
                  <a:srgbClr val="102F36"/>
                </a:solidFill>
                <a:round/>
              </a:ln>
              <a:effectLst/>
            </c:spPr>
            <c:trendlineType val="log"/>
            <c:dispRSqr val="0"/>
            <c:dispEq val="0"/>
          </c:trendline>
          <c:xVal>
            <c:numRef>
              <c:f>Sheet1!$A$2:$A$7</c:f>
              <c:numCache>
                <c:formatCode>General</c:formatCode>
                <c:ptCount val="6"/>
                <c:pt idx="0">
                  <c:v>1</c:v>
                </c:pt>
                <c:pt idx="1">
                  <c:v>2</c:v>
                </c:pt>
                <c:pt idx="2">
                  <c:v>4</c:v>
                </c:pt>
                <c:pt idx="3">
                  <c:v>6</c:v>
                </c:pt>
                <c:pt idx="4">
                  <c:v>8</c:v>
                </c:pt>
                <c:pt idx="5">
                  <c:v>10</c:v>
                </c:pt>
              </c:numCache>
            </c:numRef>
          </c:xVal>
          <c:yVal>
            <c:numRef>
              <c:f>Sheet1!$B$2:$B$7</c:f>
              <c:numCache>
                <c:formatCode>General</c:formatCode>
                <c:ptCount val="6"/>
                <c:pt idx="0">
                  <c:v>1</c:v>
                </c:pt>
                <c:pt idx="1">
                  <c:v>5</c:v>
                </c:pt>
                <c:pt idx="2">
                  <c:v>7</c:v>
                </c:pt>
                <c:pt idx="3">
                  <c:v>6</c:v>
                </c:pt>
                <c:pt idx="4">
                  <c:v>9</c:v>
                </c:pt>
                <c:pt idx="5">
                  <c:v>10</c:v>
                </c:pt>
              </c:numCache>
            </c:numRef>
          </c:yVal>
          <c:smooth val="0"/>
          <c:extLst>
            <c:ext xmlns:c16="http://schemas.microsoft.com/office/drawing/2014/chart" uri="{C3380CC4-5D6E-409C-BE32-E72D297353CC}">
              <c16:uniqueId val="{00000000-5FF3-49F8-B824-7A11FE3250E3}"/>
            </c:ext>
          </c:extLst>
        </c:ser>
        <c:dLbls>
          <c:showLegendKey val="0"/>
          <c:showVal val="0"/>
          <c:showCatName val="0"/>
          <c:showSerName val="0"/>
          <c:showPercent val="0"/>
          <c:showBubbleSize val="0"/>
        </c:dLbls>
        <c:axId val="477281999"/>
        <c:axId val="477282831"/>
      </c:scatterChart>
      <c:valAx>
        <c:axId val="477281999"/>
        <c:scaling>
          <c:orientation val="minMax"/>
        </c:scaling>
        <c:delete val="1"/>
        <c:axPos val="b"/>
        <c:numFmt formatCode="General" sourceLinked="1"/>
        <c:majorTickMark val="none"/>
        <c:minorTickMark val="none"/>
        <c:tickLblPos val="nextTo"/>
        <c:crossAx val="477282831"/>
        <c:crosses val="autoZero"/>
        <c:crossBetween val="midCat"/>
      </c:valAx>
      <c:valAx>
        <c:axId val="477282831"/>
        <c:scaling>
          <c:orientation val="minMax"/>
        </c:scaling>
        <c:delete val="1"/>
        <c:axPos val="l"/>
        <c:numFmt formatCode="General" sourceLinked="1"/>
        <c:majorTickMark val="out"/>
        <c:minorTickMark val="none"/>
        <c:tickLblPos val="nextTo"/>
        <c:crossAx val="4772819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28" b="0" i="0" u="none" strike="noStrike" kern="1200" spc="70" baseline="0" dirty="0">
                <a:solidFill>
                  <a:srgbClr val="102F36"/>
                </a:solidFill>
                <a:latin typeface="+mn-lt"/>
                <a:ea typeface="+mn-ea"/>
                <a:cs typeface="+mn-cs"/>
              </a:defRPr>
            </a:pPr>
            <a:r>
              <a:rPr lang="en-US" dirty="0">
                <a:solidFill>
                  <a:srgbClr val="102F36"/>
                </a:solidFill>
              </a:rPr>
              <a:t>High Bias (Underfitting)</a:t>
            </a:r>
          </a:p>
        </c:rich>
      </c:tx>
      <c:overlay val="0"/>
      <c:spPr>
        <a:noFill/>
        <a:ln>
          <a:noFill/>
        </a:ln>
        <a:effectLst/>
      </c:spPr>
      <c:txPr>
        <a:bodyPr rot="0" spcFirstLastPara="1" vertOverflow="ellipsis" vert="horz" wrap="square" anchor="ctr" anchorCtr="1"/>
        <a:lstStyle/>
        <a:p>
          <a:pPr>
            <a:defRPr lang="en-US" sz="2128" b="0" i="0" u="none" strike="noStrike" kern="1200" spc="70" baseline="0" dirty="0">
              <a:solidFill>
                <a:srgbClr val="102F36"/>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5400">
              <a:noFill/>
            </a:ln>
            <a:effectLst/>
          </c:spPr>
          <c:marker>
            <c:symbol val="x"/>
            <c:size val="13"/>
            <c:spPr>
              <a:noFill/>
              <a:ln w="9525" cap="flat" cmpd="sng" algn="ctr">
                <a:solidFill>
                  <a:schemeClr val="tx1">
                    <a:lumMod val="75000"/>
                    <a:lumOff val="25000"/>
                  </a:schemeClr>
                </a:solidFill>
                <a:round/>
              </a:ln>
              <a:effectLst/>
            </c:spPr>
          </c:marker>
          <c:trendline>
            <c:spPr>
              <a:ln w="28575" cap="flat" cmpd="sng" algn="ctr">
                <a:solidFill>
                  <a:srgbClr val="102F36"/>
                </a:solidFill>
                <a:round/>
              </a:ln>
              <a:effectLst/>
            </c:spPr>
            <c:trendlineType val="linear"/>
            <c:dispRSqr val="0"/>
            <c:dispEq val="0"/>
          </c:trendline>
          <c:xVal>
            <c:numRef>
              <c:f>Sheet1!$A$2:$A$7</c:f>
              <c:numCache>
                <c:formatCode>General</c:formatCode>
                <c:ptCount val="6"/>
                <c:pt idx="0">
                  <c:v>1</c:v>
                </c:pt>
                <c:pt idx="1">
                  <c:v>2</c:v>
                </c:pt>
                <c:pt idx="2">
                  <c:v>4</c:v>
                </c:pt>
                <c:pt idx="3">
                  <c:v>6</c:v>
                </c:pt>
                <c:pt idx="4">
                  <c:v>8</c:v>
                </c:pt>
                <c:pt idx="5">
                  <c:v>10</c:v>
                </c:pt>
              </c:numCache>
            </c:numRef>
          </c:xVal>
          <c:yVal>
            <c:numRef>
              <c:f>Sheet1!$B$2:$B$7</c:f>
              <c:numCache>
                <c:formatCode>General</c:formatCode>
                <c:ptCount val="6"/>
                <c:pt idx="0">
                  <c:v>1</c:v>
                </c:pt>
                <c:pt idx="1">
                  <c:v>5</c:v>
                </c:pt>
                <c:pt idx="2">
                  <c:v>7</c:v>
                </c:pt>
                <c:pt idx="3">
                  <c:v>6</c:v>
                </c:pt>
                <c:pt idx="4">
                  <c:v>9</c:v>
                </c:pt>
                <c:pt idx="5">
                  <c:v>10</c:v>
                </c:pt>
              </c:numCache>
            </c:numRef>
          </c:yVal>
          <c:smooth val="0"/>
          <c:extLst>
            <c:ext xmlns:c16="http://schemas.microsoft.com/office/drawing/2014/chart" uri="{C3380CC4-5D6E-409C-BE32-E72D297353CC}">
              <c16:uniqueId val="{00000001-FB90-47BF-9A30-35AAABD3F618}"/>
            </c:ext>
          </c:extLst>
        </c:ser>
        <c:dLbls>
          <c:showLegendKey val="0"/>
          <c:showVal val="0"/>
          <c:showCatName val="0"/>
          <c:showSerName val="0"/>
          <c:showPercent val="0"/>
          <c:showBubbleSize val="0"/>
        </c:dLbls>
        <c:axId val="477281999"/>
        <c:axId val="477282831"/>
      </c:scatterChart>
      <c:valAx>
        <c:axId val="477281999"/>
        <c:scaling>
          <c:orientation val="minMax"/>
        </c:scaling>
        <c:delete val="1"/>
        <c:axPos val="b"/>
        <c:numFmt formatCode="General" sourceLinked="1"/>
        <c:majorTickMark val="none"/>
        <c:minorTickMark val="none"/>
        <c:tickLblPos val="nextTo"/>
        <c:crossAx val="477282831"/>
        <c:crosses val="autoZero"/>
        <c:crossBetween val="midCat"/>
      </c:valAx>
      <c:valAx>
        <c:axId val="477282831"/>
        <c:scaling>
          <c:orientation val="minMax"/>
        </c:scaling>
        <c:delete val="1"/>
        <c:axPos val="l"/>
        <c:numFmt formatCode="General" sourceLinked="1"/>
        <c:majorTickMark val="out"/>
        <c:minorTickMark val="none"/>
        <c:tickLblPos val="nextTo"/>
        <c:crossAx val="4772819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US" dirty="0">
                <a:solidFill>
                  <a:srgbClr val="102F36"/>
                </a:solidFill>
              </a:rPr>
              <a:t>Underfitting</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5400">
              <a:noFill/>
            </a:ln>
            <a:effectLst/>
          </c:spPr>
          <c:marker>
            <c:symbol val="x"/>
            <c:size val="13"/>
            <c:spPr>
              <a:noFill/>
              <a:ln w="9525" cap="flat" cmpd="sng" algn="ctr">
                <a:solidFill>
                  <a:schemeClr val="tx1">
                    <a:lumMod val="75000"/>
                    <a:lumOff val="25000"/>
                  </a:schemeClr>
                </a:solidFill>
                <a:round/>
              </a:ln>
              <a:effectLst/>
            </c:spPr>
          </c:marker>
          <c:xVal>
            <c:numRef>
              <c:f>Sheet1!$A$2:$A$20</c:f>
              <c:numCache>
                <c:formatCode>General</c:formatCode>
                <c:ptCount val="19"/>
                <c:pt idx="0">
                  <c:v>1</c:v>
                </c:pt>
                <c:pt idx="1">
                  <c:v>1</c:v>
                </c:pt>
                <c:pt idx="2">
                  <c:v>1</c:v>
                </c:pt>
                <c:pt idx="3">
                  <c:v>2</c:v>
                </c:pt>
                <c:pt idx="4">
                  <c:v>3</c:v>
                </c:pt>
                <c:pt idx="5">
                  <c:v>3</c:v>
                </c:pt>
                <c:pt idx="6">
                  <c:v>2</c:v>
                </c:pt>
                <c:pt idx="7">
                  <c:v>2</c:v>
                </c:pt>
                <c:pt idx="8">
                  <c:v>4</c:v>
                </c:pt>
                <c:pt idx="9">
                  <c:v>4</c:v>
                </c:pt>
                <c:pt idx="10">
                  <c:v>5</c:v>
                </c:pt>
                <c:pt idx="11">
                  <c:v>6</c:v>
                </c:pt>
                <c:pt idx="12">
                  <c:v>7</c:v>
                </c:pt>
                <c:pt idx="13">
                  <c:v>6</c:v>
                </c:pt>
                <c:pt idx="14">
                  <c:v>7</c:v>
                </c:pt>
                <c:pt idx="15">
                  <c:v>5</c:v>
                </c:pt>
                <c:pt idx="16">
                  <c:v>6</c:v>
                </c:pt>
                <c:pt idx="17">
                  <c:v>7</c:v>
                </c:pt>
                <c:pt idx="18">
                  <c:v>5</c:v>
                </c:pt>
              </c:numCache>
            </c:numRef>
          </c:xVal>
          <c:yVal>
            <c:numRef>
              <c:f>Sheet1!$B$2:$B$20</c:f>
              <c:numCache>
                <c:formatCode>General</c:formatCode>
                <c:ptCount val="19"/>
                <c:pt idx="0">
                  <c:v>1</c:v>
                </c:pt>
                <c:pt idx="1">
                  <c:v>5</c:v>
                </c:pt>
                <c:pt idx="2">
                  <c:v>6</c:v>
                </c:pt>
                <c:pt idx="3">
                  <c:v>1</c:v>
                </c:pt>
                <c:pt idx="4">
                  <c:v>4</c:v>
                </c:pt>
                <c:pt idx="5">
                  <c:v>3</c:v>
                </c:pt>
                <c:pt idx="6">
                  <c:v>4</c:v>
                </c:pt>
                <c:pt idx="7">
                  <c:v>6</c:v>
                </c:pt>
                <c:pt idx="8">
                  <c:v>2</c:v>
                </c:pt>
                <c:pt idx="9">
                  <c:v>4</c:v>
                </c:pt>
                <c:pt idx="10">
                  <c:v>1</c:v>
                </c:pt>
                <c:pt idx="11">
                  <c:v>2</c:v>
                </c:pt>
                <c:pt idx="12">
                  <c:v>1</c:v>
                </c:pt>
                <c:pt idx="15">
                  <c:v>4</c:v>
                </c:pt>
              </c:numCache>
            </c:numRef>
          </c:yVal>
          <c:smooth val="0"/>
          <c:extLst>
            <c:ext xmlns:c16="http://schemas.microsoft.com/office/drawing/2014/chart" uri="{C3380CC4-5D6E-409C-BE32-E72D297353CC}">
              <c16:uniqueId val="{00000001-FB90-47BF-9A30-35AAABD3F618}"/>
            </c:ext>
          </c:extLst>
        </c:ser>
        <c:ser>
          <c:idx val="1"/>
          <c:order val="1"/>
          <c:tx>
            <c:strRef>
              <c:f>Sheet1!$C$1</c:f>
              <c:strCache>
                <c:ptCount val="1"/>
                <c:pt idx="0">
                  <c:v> </c:v>
                </c:pt>
              </c:strCache>
            </c:strRef>
          </c:tx>
          <c:spPr>
            <a:ln w="25400">
              <a:noFill/>
            </a:ln>
            <a:effectLst/>
          </c:spPr>
          <c:marker>
            <c:symbol val="circle"/>
            <c:size val="13"/>
            <c:spPr>
              <a:solidFill>
                <a:schemeClr val="accent4"/>
              </a:solidFill>
              <a:ln w="9525" cap="flat" cmpd="sng" algn="ctr">
                <a:solidFill>
                  <a:schemeClr val="accent4">
                    <a:lumMod val="75000"/>
                  </a:schemeClr>
                </a:solidFill>
                <a:round/>
              </a:ln>
              <a:effectLst/>
            </c:spPr>
          </c:marker>
          <c:xVal>
            <c:numRef>
              <c:f>Sheet1!$A$2:$A$20</c:f>
              <c:numCache>
                <c:formatCode>General</c:formatCode>
                <c:ptCount val="19"/>
                <c:pt idx="0">
                  <c:v>1</c:v>
                </c:pt>
                <c:pt idx="1">
                  <c:v>1</c:v>
                </c:pt>
                <c:pt idx="2">
                  <c:v>1</c:v>
                </c:pt>
                <c:pt idx="3">
                  <c:v>2</c:v>
                </c:pt>
                <c:pt idx="4">
                  <c:v>3</c:v>
                </c:pt>
                <c:pt idx="5">
                  <c:v>3</c:v>
                </c:pt>
                <c:pt idx="6">
                  <c:v>2</c:v>
                </c:pt>
                <c:pt idx="7">
                  <c:v>2</c:v>
                </c:pt>
                <c:pt idx="8">
                  <c:v>4</c:v>
                </c:pt>
                <c:pt idx="9">
                  <c:v>4</c:v>
                </c:pt>
                <c:pt idx="10">
                  <c:v>5</c:v>
                </c:pt>
                <c:pt idx="11">
                  <c:v>6</c:v>
                </c:pt>
                <c:pt idx="12">
                  <c:v>7</c:v>
                </c:pt>
                <c:pt idx="13">
                  <c:v>6</c:v>
                </c:pt>
                <c:pt idx="14">
                  <c:v>7</c:v>
                </c:pt>
                <c:pt idx="15">
                  <c:v>5</c:v>
                </c:pt>
                <c:pt idx="16">
                  <c:v>6</c:v>
                </c:pt>
                <c:pt idx="17">
                  <c:v>7</c:v>
                </c:pt>
                <c:pt idx="18">
                  <c:v>5</c:v>
                </c:pt>
              </c:numCache>
            </c:numRef>
          </c:xVal>
          <c:yVal>
            <c:numRef>
              <c:f>Sheet1!$C$2:$C$20</c:f>
              <c:numCache>
                <c:formatCode>General</c:formatCode>
                <c:ptCount val="19"/>
                <c:pt idx="7">
                  <c:v>5</c:v>
                </c:pt>
                <c:pt idx="8">
                  <c:v>3</c:v>
                </c:pt>
                <c:pt idx="9">
                  <c:v>4.5</c:v>
                </c:pt>
                <c:pt idx="10">
                  <c:v>6</c:v>
                </c:pt>
                <c:pt idx="11">
                  <c:v>3</c:v>
                </c:pt>
                <c:pt idx="12">
                  <c:v>7</c:v>
                </c:pt>
                <c:pt idx="13">
                  <c:v>5</c:v>
                </c:pt>
                <c:pt idx="14">
                  <c:v>4</c:v>
                </c:pt>
                <c:pt idx="15">
                  <c:v>3</c:v>
                </c:pt>
                <c:pt idx="16">
                  <c:v>4</c:v>
                </c:pt>
                <c:pt idx="17">
                  <c:v>6</c:v>
                </c:pt>
                <c:pt idx="18">
                  <c:v>5</c:v>
                </c:pt>
              </c:numCache>
            </c:numRef>
          </c:yVal>
          <c:smooth val="0"/>
          <c:extLst>
            <c:ext xmlns:c16="http://schemas.microsoft.com/office/drawing/2014/chart" uri="{C3380CC4-5D6E-409C-BE32-E72D297353CC}">
              <c16:uniqueId val="{00000002-1B26-48CD-8D6F-136DE0618B92}"/>
            </c:ext>
          </c:extLst>
        </c:ser>
        <c:dLbls>
          <c:showLegendKey val="0"/>
          <c:showVal val="0"/>
          <c:showCatName val="0"/>
          <c:showSerName val="0"/>
          <c:showPercent val="0"/>
          <c:showBubbleSize val="0"/>
        </c:dLbls>
        <c:axId val="477281999"/>
        <c:axId val="477282831"/>
      </c:scatterChart>
      <c:valAx>
        <c:axId val="477281999"/>
        <c:scaling>
          <c:orientation val="minMax"/>
        </c:scaling>
        <c:delete val="1"/>
        <c:axPos val="b"/>
        <c:numFmt formatCode="General" sourceLinked="1"/>
        <c:majorTickMark val="none"/>
        <c:minorTickMark val="none"/>
        <c:tickLblPos val="nextTo"/>
        <c:crossAx val="477282831"/>
        <c:crosses val="autoZero"/>
        <c:crossBetween val="midCat"/>
      </c:valAx>
      <c:valAx>
        <c:axId val="477282831"/>
        <c:scaling>
          <c:orientation val="minMax"/>
        </c:scaling>
        <c:delete val="1"/>
        <c:axPos val="l"/>
        <c:numFmt formatCode="General" sourceLinked="1"/>
        <c:majorTickMark val="out"/>
        <c:minorTickMark val="none"/>
        <c:tickLblPos val="nextTo"/>
        <c:crossAx val="4772819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US" dirty="0">
                <a:solidFill>
                  <a:srgbClr val="102F36"/>
                </a:solidFill>
              </a:rPr>
              <a:t>Appropriate Fitting</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5400">
              <a:noFill/>
            </a:ln>
            <a:effectLst/>
          </c:spPr>
          <c:marker>
            <c:symbol val="x"/>
            <c:size val="13"/>
            <c:spPr>
              <a:noFill/>
              <a:ln w="9525" cap="flat" cmpd="sng" algn="ctr">
                <a:solidFill>
                  <a:schemeClr val="tx1">
                    <a:lumMod val="75000"/>
                    <a:lumOff val="25000"/>
                  </a:schemeClr>
                </a:solidFill>
                <a:round/>
              </a:ln>
              <a:effectLst/>
            </c:spPr>
          </c:marker>
          <c:xVal>
            <c:numRef>
              <c:f>Sheet1!$A$2:$A$20</c:f>
              <c:numCache>
                <c:formatCode>General</c:formatCode>
                <c:ptCount val="19"/>
                <c:pt idx="0">
                  <c:v>1</c:v>
                </c:pt>
                <c:pt idx="1">
                  <c:v>1</c:v>
                </c:pt>
                <c:pt idx="2">
                  <c:v>1</c:v>
                </c:pt>
                <c:pt idx="3">
                  <c:v>2</c:v>
                </c:pt>
                <c:pt idx="4">
                  <c:v>3</c:v>
                </c:pt>
                <c:pt idx="5">
                  <c:v>3</c:v>
                </c:pt>
                <c:pt idx="6">
                  <c:v>2</c:v>
                </c:pt>
                <c:pt idx="7">
                  <c:v>2</c:v>
                </c:pt>
                <c:pt idx="8">
                  <c:v>4</c:v>
                </c:pt>
                <c:pt idx="9">
                  <c:v>4</c:v>
                </c:pt>
                <c:pt idx="10">
                  <c:v>5</c:v>
                </c:pt>
                <c:pt idx="11">
                  <c:v>6</c:v>
                </c:pt>
                <c:pt idx="12">
                  <c:v>7</c:v>
                </c:pt>
                <c:pt idx="13">
                  <c:v>6</c:v>
                </c:pt>
                <c:pt idx="14">
                  <c:v>7</c:v>
                </c:pt>
                <c:pt idx="15">
                  <c:v>5</c:v>
                </c:pt>
                <c:pt idx="16">
                  <c:v>6</c:v>
                </c:pt>
                <c:pt idx="17">
                  <c:v>7</c:v>
                </c:pt>
                <c:pt idx="18">
                  <c:v>5</c:v>
                </c:pt>
              </c:numCache>
            </c:numRef>
          </c:xVal>
          <c:yVal>
            <c:numRef>
              <c:f>Sheet1!$B$2:$B$20</c:f>
              <c:numCache>
                <c:formatCode>General</c:formatCode>
                <c:ptCount val="19"/>
                <c:pt idx="0">
                  <c:v>1</c:v>
                </c:pt>
                <c:pt idx="1">
                  <c:v>5</c:v>
                </c:pt>
                <c:pt idx="2">
                  <c:v>6</c:v>
                </c:pt>
                <c:pt idx="3">
                  <c:v>1</c:v>
                </c:pt>
                <c:pt idx="4">
                  <c:v>4</c:v>
                </c:pt>
                <c:pt idx="5">
                  <c:v>3</c:v>
                </c:pt>
                <c:pt idx="6">
                  <c:v>4</c:v>
                </c:pt>
                <c:pt idx="7">
                  <c:v>6</c:v>
                </c:pt>
                <c:pt idx="8">
                  <c:v>2</c:v>
                </c:pt>
                <c:pt idx="9">
                  <c:v>4</c:v>
                </c:pt>
                <c:pt idx="10">
                  <c:v>1</c:v>
                </c:pt>
                <c:pt idx="11">
                  <c:v>2</c:v>
                </c:pt>
                <c:pt idx="12">
                  <c:v>1</c:v>
                </c:pt>
                <c:pt idx="15">
                  <c:v>4</c:v>
                </c:pt>
              </c:numCache>
            </c:numRef>
          </c:yVal>
          <c:smooth val="0"/>
          <c:extLst>
            <c:ext xmlns:c16="http://schemas.microsoft.com/office/drawing/2014/chart" uri="{C3380CC4-5D6E-409C-BE32-E72D297353CC}">
              <c16:uniqueId val="{00000000-D8E9-430E-ACA8-182ED3C44EE5}"/>
            </c:ext>
          </c:extLst>
        </c:ser>
        <c:ser>
          <c:idx val="1"/>
          <c:order val="1"/>
          <c:tx>
            <c:strRef>
              <c:f>Sheet1!$C$1</c:f>
              <c:strCache>
                <c:ptCount val="1"/>
                <c:pt idx="0">
                  <c:v> </c:v>
                </c:pt>
              </c:strCache>
            </c:strRef>
          </c:tx>
          <c:spPr>
            <a:ln w="25400">
              <a:noFill/>
            </a:ln>
            <a:effectLst/>
          </c:spPr>
          <c:marker>
            <c:symbol val="circle"/>
            <c:size val="13"/>
            <c:spPr>
              <a:solidFill>
                <a:schemeClr val="accent4"/>
              </a:solidFill>
              <a:ln w="9525" cap="flat" cmpd="sng" algn="ctr">
                <a:solidFill>
                  <a:schemeClr val="accent4">
                    <a:lumMod val="75000"/>
                  </a:schemeClr>
                </a:solidFill>
                <a:round/>
              </a:ln>
              <a:effectLst/>
            </c:spPr>
          </c:marker>
          <c:xVal>
            <c:numRef>
              <c:f>Sheet1!$A$2:$A$20</c:f>
              <c:numCache>
                <c:formatCode>General</c:formatCode>
                <c:ptCount val="19"/>
                <c:pt idx="0">
                  <c:v>1</c:v>
                </c:pt>
                <c:pt idx="1">
                  <c:v>1</c:v>
                </c:pt>
                <c:pt idx="2">
                  <c:v>1</c:v>
                </c:pt>
                <c:pt idx="3">
                  <c:v>2</c:v>
                </c:pt>
                <c:pt idx="4">
                  <c:v>3</c:v>
                </c:pt>
                <c:pt idx="5">
                  <c:v>3</c:v>
                </c:pt>
                <c:pt idx="6">
                  <c:v>2</c:v>
                </c:pt>
                <c:pt idx="7">
                  <c:v>2</c:v>
                </c:pt>
                <c:pt idx="8">
                  <c:v>4</c:v>
                </c:pt>
                <c:pt idx="9">
                  <c:v>4</c:v>
                </c:pt>
                <c:pt idx="10">
                  <c:v>5</c:v>
                </c:pt>
                <c:pt idx="11">
                  <c:v>6</c:v>
                </c:pt>
                <c:pt idx="12">
                  <c:v>7</c:v>
                </c:pt>
                <c:pt idx="13">
                  <c:v>6</c:v>
                </c:pt>
                <c:pt idx="14">
                  <c:v>7</c:v>
                </c:pt>
                <c:pt idx="15">
                  <c:v>5</c:v>
                </c:pt>
                <c:pt idx="16">
                  <c:v>6</c:v>
                </c:pt>
                <c:pt idx="17">
                  <c:v>7</c:v>
                </c:pt>
                <c:pt idx="18">
                  <c:v>5</c:v>
                </c:pt>
              </c:numCache>
            </c:numRef>
          </c:xVal>
          <c:yVal>
            <c:numRef>
              <c:f>Sheet1!$C$2:$C$20</c:f>
              <c:numCache>
                <c:formatCode>General</c:formatCode>
                <c:ptCount val="19"/>
                <c:pt idx="7">
                  <c:v>5</c:v>
                </c:pt>
                <c:pt idx="8">
                  <c:v>3</c:v>
                </c:pt>
                <c:pt idx="9">
                  <c:v>4.5</c:v>
                </c:pt>
                <c:pt idx="10">
                  <c:v>6</c:v>
                </c:pt>
                <c:pt idx="11">
                  <c:v>3</c:v>
                </c:pt>
                <c:pt idx="12">
                  <c:v>7</c:v>
                </c:pt>
                <c:pt idx="13">
                  <c:v>5</c:v>
                </c:pt>
                <c:pt idx="14">
                  <c:v>4</c:v>
                </c:pt>
                <c:pt idx="15">
                  <c:v>3</c:v>
                </c:pt>
                <c:pt idx="16">
                  <c:v>4</c:v>
                </c:pt>
                <c:pt idx="17">
                  <c:v>6</c:v>
                </c:pt>
                <c:pt idx="18">
                  <c:v>5</c:v>
                </c:pt>
              </c:numCache>
            </c:numRef>
          </c:yVal>
          <c:smooth val="0"/>
          <c:extLst>
            <c:ext xmlns:c16="http://schemas.microsoft.com/office/drawing/2014/chart" uri="{C3380CC4-5D6E-409C-BE32-E72D297353CC}">
              <c16:uniqueId val="{00000001-D8E9-430E-ACA8-182ED3C44EE5}"/>
            </c:ext>
          </c:extLst>
        </c:ser>
        <c:dLbls>
          <c:showLegendKey val="0"/>
          <c:showVal val="0"/>
          <c:showCatName val="0"/>
          <c:showSerName val="0"/>
          <c:showPercent val="0"/>
          <c:showBubbleSize val="0"/>
        </c:dLbls>
        <c:axId val="477281999"/>
        <c:axId val="477282831"/>
      </c:scatterChart>
      <c:valAx>
        <c:axId val="477281999"/>
        <c:scaling>
          <c:orientation val="minMax"/>
        </c:scaling>
        <c:delete val="1"/>
        <c:axPos val="b"/>
        <c:numFmt formatCode="General" sourceLinked="1"/>
        <c:majorTickMark val="none"/>
        <c:minorTickMark val="none"/>
        <c:tickLblPos val="nextTo"/>
        <c:crossAx val="477282831"/>
        <c:crosses val="autoZero"/>
        <c:crossBetween val="midCat"/>
      </c:valAx>
      <c:valAx>
        <c:axId val="477282831"/>
        <c:scaling>
          <c:orientation val="minMax"/>
        </c:scaling>
        <c:delete val="1"/>
        <c:axPos val="l"/>
        <c:numFmt formatCode="General" sourceLinked="1"/>
        <c:majorTickMark val="out"/>
        <c:minorTickMark val="none"/>
        <c:tickLblPos val="nextTo"/>
        <c:crossAx val="4772819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de-DE" dirty="0">
                <a:solidFill>
                  <a:srgbClr val="102F36"/>
                </a:solidFill>
              </a:rPr>
              <a:t>Overfitting</a:t>
            </a:r>
            <a:endParaRPr lang="en-US" dirty="0">
              <a:solidFill>
                <a:srgbClr val="102F36"/>
              </a:solidFill>
            </a:endParaRP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5400">
              <a:noFill/>
            </a:ln>
            <a:effectLst/>
          </c:spPr>
          <c:marker>
            <c:symbol val="x"/>
            <c:size val="13"/>
            <c:spPr>
              <a:noFill/>
              <a:ln w="9525" cap="flat" cmpd="sng" algn="ctr">
                <a:solidFill>
                  <a:schemeClr val="tx1">
                    <a:lumMod val="75000"/>
                    <a:lumOff val="25000"/>
                  </a:schemeClr>
                </a:solidFill>
                <a:round/>
              </a:ln>
              <a:effectLst/>
            </c:spPr>
          </c:marker>
          <c:xVal>
            <c:numRef>
              <c:f>Sheet1!$A$2:$A$20</c:f>
              <c:numCache>
                <c:formatCode>General</c:formatCode>
                <c:ptCount val="19"/>
                <c:pt idx="0">
                  <c:v>1</c:v>
                </c:pt>
                <c:pt idx="1">
                  <c:v>1</c:v>
                </c:pt>
                <c:pt idx="2">
                  <c:v>1</c:v>
                </c:pt>
                <c:pt idx="3">
                  <c:v>2</c:v>
                </c:pt>
                <c:pt idx="4">
                  <c:v>3</c:v>
                </c:pt>
                <c:pt idx="5">
                  <c:v>3</c:v>
                </c:pt>
                <c:pt idx="6">
                  <c:v>2</c:v>
                </c:pt>
                <c:pt idx="7">
                  <c:v>2</c:v>
                </c:pt>
                <c:pt idx="8">
                  <c:v>4</c:v>
                </c:pt>
                <c:pt idx="9">
                  <c:v>4</c:v>
                </c:pt>
                <c:pt idx="10">
                  <c:v>5</c:v>
                </c:pt>
                <c:pt idx="11">
                  <c:v>6</c:v>
                </c:pt>
                <c:pt idx="12">
                  <c:v>7</c:v>
                </c:pt>
                <c:pt idx="13">
                  <c:v>6</c:v>
                </c:pt>
                <c:pt idx="14">
                  <c:v>7</c:v>
                </c:pt>
                <c:pt idx="15">
                  <c:v>5</c:v>
                </c:pt>
                <c:pt idx="16">
                  <c:v>6</c:v>
                </c:pt>
                <c:pt idx="17">
                  <c:v>7</c:v>
                </c:pt>
                <c:pt idx="18">
                  <c:v>5</c:v>
                </c:pt>
              </c:numCache>
            </c:numRef>
          </c:xVal>
          <c:yVal>
            <c:numRef>
              <c:f>Sheet1!$B$2:$B$20</c:f>
              <c:numCache>
                <c:formatCode>General</c:formatCode>
                <c:ptCount val="19"/>
                <c:pt idx="0">
                  <c:v>1</c:v>
                </c:pt>
                <c:pt idx="1">
                  <c:v>5</c:v>
                </c:pt>
                <c:pt idx="2">
                  <c:v>6</c:v>
                </c:pt>
                <c:pt idx="3">
                  <c:v>1</c:v>
                </c:pt>
                <c:pt idx="4">
                  <c:v>4</c:v>
                </c:pt>
                <c:pt idx="5">
                  <c:v>3</c:v>
                </c:pt>
                <c:pt idx="6">
                  <c:v>4</c:v>
                </c:pt>
                <c:pt idx="7">
                  <c:v>6</c:v>
                </c:pt>
                <c:pt idx="8">
                  <c:v>2</c:v>
                </c:pt>
                <c:pt idx="9">
                  <c:v>4</c:v>
                </c:pt>
                <c:pt idx="10">
                  <c:v>1</c:v>
                </c:pt>
                <c:pt idx="11">
                  <c:v>2</c:v>
                </c:pt>
                <c:pt idx="12">
                  <c:v>1</c:v>
                </c:pt>
                <c:pt idx="15">
                  <c:v>4</c:v>
                </c:pt>
              </c:numCache>
            </c:numRef>
          </c:yVal>
          <c:smooth val="0"/>
          <c:extLst>
            <c:ext xmlns:c16="http://schemas.microsoft.com/office/drawing/2014/chart" uri="{C3380CC4-5D6E-409C-BE32-E72D297353CC}">
              <c16:uniqueId val="{00000000-0709-482D-93A4-08BDD564AB85}"/>
            </c:ext>
          </c:extLst>
        </c:ser>
        <c:ser>
          <c:idx val="1"/>
          <c:order val="1"/>
          <c:tx>
            <c:strRef>
              <c:f>Sheet1!$C$1</c:f>
              <c:strCache>
                <c:ptCount val="1"/>
                <c:pt idx="0">
                  <c:v> </c:v>
                </c:pt>
              </c:strCache>
            </c:strRef>
          </c:tx>
          <c:spPr>
            <a:ln w="25400">
              <a:noFill/>
            </a:ln>
            <a:effectLst/>
          </c:spPr>
          <c:marker>
            <c:symbol val="circle"/>
            <c:size val="13"/>
            <c:spPr>
              <a:solidFill>
                <a:schemeClr val="accent4"/>
              </a:solidFill>
              <a:ln w="9525" cap="flat" cmpd="sng" algn="ctr">
                <a:solidFill>
                  <a:schemeClr val="accent4">
                    <a:lumMod val="75000"/>
                  </a:schemeClr>
                </a:solidFill>
                <a:round/>
              </a:ln>
              <a:effectLst/>
            </c:spPr>
          </c:marker>
          <c:xVal>
            <c:numRef>
              <c:f>Sheet1!$A$2:$A$20</c:f>
              <c:numCache>
                <c:formatCode>General</c:formatCode>
                <c:ptCount val="19"/>
                <c:pt idx="0">
                  <c:v>1</c:v>
                </c:pt>
                <c:pt idx="1">
                  <c:v>1</c:v>
                </c:pt>
                <c:pt idx="2">
                  <c:v>1</c:v>
                </c:pt>
                <c:pt idx="3">
                  <c:v>2</c:v>
                </c:pt>
                <c:pt idx="4">
                  <c:v>3</c:v>
                </c:pt>
                <c:pt idx="5">
                  <c:v>3</c:v>
                </c:pt>
                <c:pt idx="6">
                  <c:v>2</c:v>
                </c:pt>
                <c:pt idx="7">
                  <c:v>2</c:v>
                </c:pt>
                <c:pt idx="8">
                  <c:v>4</c:v>
                </c:pt>
                <c:pt idx="9">
                  <c:v>4</c:v>
                </c:pt>
                <c:pt idx="10">
                  <c:v>5</c:v>
                </c:pt>
                <c:pt idx="11">
                  <c:v>6</c:v>
                </c:pt>
                <c:pt idx="12">
                  <c:v>7</c:v>
                </c:pt>
                <c:pt idx="13">
                  <c:v>6</c:v>
                </c:pt>
                <c:pt idx="14">
                  <c:v>7</c:v>
                </c:pt>
                <c:pt idx="15">
                  <c:v>5</c:v>
                </c:pt>
                <c:pt idx="16">
                  <c:v>6</c:v>
                </c:pt>
                <c:pt idx="17">
                  <c:v>7</c:v>
                </c:pt>
                <c:pt idx="18">
                  <c:v>5</c:v>
                </c:pt>
              </c:numCache>
            </c:numRef>
          </c:xVal>
          <c:yVal>
            <c:numRef>
              <c:f>Sheet1!$C$2:$C$20</c:f>
              <c:numCache>
                <c:formatCode>General</c:formatCode>
                <c:ptCount val="19"/>
                <c:pt idx="7">
                  <c:v>5</c:v>
                </c:pt>
                <c:pt idx="8">
                  <c:v>3</c:v>
                </c:pt>
                <c:pt idx="9">
                  <c:v>4.5</c:v>
                </c:pt>
                <c:pt idx="10">
                  <c:v>6</c:v>
                </c:pt>
                <c:pt idx="11">
                  <c:v>3</c:v>
                </c:pt>
                <c:pt idx="12">
                  <c:v>7</c:v>
                </c:pt>
                <c:pt idx="13">
                  <c:v>5</c:v>
                </c:pt>
                <c:pt idx="14">
                  <c:v>4</c:v>
                </c:pt>
                <c:pt idx="15">
                  <c:v>3</c:v>
                </c:pt>
                <c:pt idx="16">
                  <c:v>4</c:v>
                </c:pt>
                <c:pt idx="17">
                  <c:v>6</c:v>
                </c:pt>
                <c:pt idx="18">
                  <c:v>5</c:v>
                </c:pt>
              </c:numCache>
            </c:numRef>
          </c:yVal>
          <c:smooth val="0"/>
          <c:extLst>
            <c:ext xmlns:c16="http://schemas.microsoft.com/office/drawing/2014/chart" uri="{C3380CC4-5D6E-409C-BE32-E72D297353CC}">
              <c16:uniqueId val="{00000001-0709-482D-93A4-08BDD564AB85}"/>
            </c:ext>
          </c:extLst>
        </c:ser>
        <c:dLbls>
          <c:showLegendKey val="0"/>
          <c:showVal val="0"/>
          <c:showCatName val="0"/>
          <c:showSerName val="0"/>
          <c:showPercent val="0"/>
          <c:showBubbleSize val="0"/>
        </c:dLbls>
        <c:axId val="477281999"/>
        <c:axId val="477282831"/>
      </c:scatterChart>
      <c:valAx>
        <c:axId val="477281999"/>
        <c:scaling>
          <c:orientation val="minMax"/>
        </c:scaling>
        <c:delete val="1"/>
        <c:axPos val="b"/>
        <c:numFmt formatCode="General" sourceLinked="1"/>
        <c:majorTickMark val="none"/>
        <c:minorTickMark val="none"/>
        <c:tickLblPos val="nextTo"/>
        <c:crossAx val="477282831"/>
        <c:crosses val="autoZero"/>
        <c:crossBetween val="midCat"/>
      </c:valAx>
      <c:valAx>
        <c:axId val="477282831"/>
        <c:scaling>
          <c:orientation val="minMax"/>
        </c:scaling>
        <c:delete val="1"/>
        <c:axPos val="l"/>
        <c:numFmt formatCode="General" sourceLinked="1"/>
        <c:majorTickMark val="out"/>
        <c:minorTickMark val="none"/>
        <c:tickLblPos val="nextTo"/>
        <c:crossAx val="4772819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C2C3F-3E84-4A75-8C48-4F01742F47B0}" type="doc">
      <dgm:prSet loTypeId="urn:microsoft.com/office/officeart/2005/8/layout/vList3" loCatId="list" qsTypeId="urn:microsoft.com/office/officeart/2005/8/quickstyle/simple1" qsCatId="simple" csTypeId="urn:microsoft.com/office/officeart/2005/8/colors/accent1_2" csCatId="accent1" phldr="1"/>
      <dgm:spPr/>
    </dgm:pt>
    <dgm:pt modelId="{E8E0DE2A-EF33-4F3C-A248-2B451C5D6A5A}">
      <dgm:prSet phldrT="[Text]"/>
      <dgm:spPr>
        <a:solidFill>
          <a:srgbClr val="102F36"/>
        </a:solidFill>
      </dgm:spPr>
      <dgm:t>
        <a:bodyPr/>
        <a:lstStyle/>
        <a:p>
          <a:r>
            <a:rPr lang="de-DE" dirty="0"/>
            <a:t>Machine Learning Workflow</a:t>
          </a:r>
          <a:endParaRPr lang="en-US" dirty="0"/>
        </a:p>
      </dgm:t>
    </dgm:pt>
    <dgm:pt modelId="{E6EE40AF-21EC-46CF-ACC1-394EC054E017}" type="parTrans" cxnId="{76085C11-15AF-4DA4-904D-DFA2A0368562}">
      <dgm:prSet/>
      <dgm:spPr/>
      <dgm:t>
        <a:bodyPr/>
        <a:lstStyle/>
        <a:p>
          <a:endParaRPr lang="en-US"/>
        </a:p>
      </dgm:t>
    </dgm:pt>
    <dgm:pt modelId="{5DB941ED-05E0-4F5D-AE18-6BE6E9F157EF}" type="sibTrans" cxnId="{76085C11-15AF-4DA4-904D-DFA2A0368562}">
      <dgm:prSet/>
      <dgm:spPr/>
      <dgm:t>
        <a:bodyPr/>
        <a:lstStyle/>
        <a:p>
          <a:endParaRPr lang="en-US"/>
        </a:p>
      </dgm:t>
    </dgm:pt>
    <dgm:pt modelId="{7BC55272-E1B1-4231-A8CB-DC8BAE5DF31E}">
      <dgm:prSet phldrT="[Text]"/>
      <dgm:spPr>
        <a:solidFill>
          <a:srgbClr val="102F36"/>
        </a:solidFill>
      </dgm:spPr>
      <dgm:t>
        <a:bodyPr/>
        <a:lstStyle/>
        <a:p>
          <a:r>
            <a:rPr lang="de-DE" dirty="0"/>
            <a:t>Data Pre-Processing</a:t>
          </a:r>
          <a:endParaRPr lang="en-US" dirty="0"/>
        </a:p>
      </dgm:t>
    </dgm:pt>
    <dgm:pt modelId="{C821ECF3-D130-4007-8DC5-B38A46959F9D}" type="parTrans" cxnId="{A4A6A70C-4734-47AC-A91E-CF4FFD5B5C83}">
      <dgm:prSet/>
      <dgm:spPr/>
      <dgm:t>
        <a:bodyPr/>
        <a:lstStyle/>
        <a:p>
          <a:endParaRPr lang="en-US"/>
        </a:p>
      </dgm:t>
    </dgm:pt>
    <dgm:pt modelId="{7B023A41-417E-4286-8CD2-F8C1E621990E}" type="sibTrans" cxnId="{A4A6A70C-4734-47AC-A91E-CF4FFD5B5C83}">
      <dgm:prSet/>
      <dgm:spPr/>
      <dgm:t>
        <a:bodyPr/>
        <a:lstStyle/>
        <a:p>
          <a:endParaRPr lang="en-US"/>
        </a:p>
      </dgm:t>
    </dgm:pt>
    <dgm:pt modelId="{EE7C0F41-1B05-4C90-B721-24268456544F}">
      <dgm:prSet phldrT="[Text]"/>
      <dgm:spPr>
        <a:solidFill>
          <a:srgbClr val="102F36"/>
        </a:solidFill>
      </dgm:spPr>
      <dgm:t>
        <a:bodyPr/>
        <a:lstStyle/>
        <a:p>
          <a:r>
            <a:rPr lang="de-DE" dirty="0"/>
            <a:t>Model Selection </a:t>
          </a:r>
          <a:endParaRPr lang="en-US" dirty="0"/>
        </a:p>
      </dgm:t>
    </dgm:pt>
    <dgm:pt modelId="{9E06CF8C-B1F2-466B-9D81-473B5ED01C01}" type="parTrans" cxnId="{114FB284-8072-4903-8FB8-204E0493EA01}">
      <dgm:prSet/>
      <dgm:spPr/>
      <dgm:t>
        <a:bodyPr/>
        <a:lstStyle/>
        <a:p>
          <a:endParaRPr lang="en-US"/>
        </a:p>
      </dgm:t>
    </dgm:pt>
    <dgm:pt modelId="{B832FE61-8608-4C04-821B-6EE4A6956530}" type="sibTrans" cxnId="{114FB284-8072-4903-8FB8-204E0493EA01}">
      <dgm:prSet/>
      <dgm:spPr/>
      <dgm:t>
        <a:bodyPr/>
        <a:lstStyle/>
        <a:p>
          <a:endParaRPr lang="en-US"/>
        </a:p>
      </dgm:t>
    </dgm:pt>
    <dgm:pt modelId="{F71FF73B-30E1-4A39-8C12-9EDA85A29783}">
      <dgm:prSet phldrT="[Text]"/>
      <dgm:spPr>
        <a:solidFill>
          <a:srgbClr val="102F36"/>
        </a:solidFill>
      </dgm:spPr>
      <dgm:t>
        <a:bodyPr/>
        <a:lstStyle/>
        <a:p>
          <a:r>
            <a:rPr lang="de-DE" dirty="0"/>
            <a:t>Model Training</a:t>
          </a:r>
          <a:endParaRPr lang="en-US" dirty="0"/>
        </a:p>
      </dgm:t>
    </dgm:pt>
    <dgm:pt modelId="{AAD88B82-5FD2-4F2D-9426-767B87A60CF2}" type="parTrans" cxnId="{6B1ED80B-BB7E-461D-80EB-3075234B04FF}">
      <dgm:prSet/>
      <dgm:spPr/>
      <dgm:t>
        <a:bodyPr/>
        <a:lstStyle/>
        <a:p>
          <a:endParaRPr lang="en-US"/>
        </a:p>
      </dgm:t>
    </dgm:pt>
    <dgm:pt modelId="{AF7E5CED-CA5B-4061-84BD-3AE1204878DC}" type="sibTrans" cxnId="{6B1ED80B-BB7E-461D-80EB-3075234B04FF}">
      <dgm:prSet/>
      <dgm:spPr/>
      <dgm:t>
        <a:bodyPr/>
        <a:lstStyle/>
        <a:p>
          <a:endParaRPr lang="en-US"/>
        </a:p>
      </dgm:t>
    </dgm:pt>
    <dgm:pt modelId="{557CA4A1-C27E-4126-9441-AE3ED57E0A70}">
      <dgm:prSet phldrT="[Text]"/>
      <dgm:spPr>
        <a:solidFill>
          <a:srgbClr val="102F36"/>
        </a:solidFill>
      </dgm:spPr>
      <dgm:t>
        <a:bodyPr/>
        <a:lstStyle/>
        <a:p>
          <a:r>
            <a:rPr lang="de-DE" dirty="0"/>
            <a:t>Model Evaluation </a:t>
          </a:r>
          <a:endParaRPr lang="en-US" dirty="0"/>
        </a:p>
      </dgm:t>
    </dgm:pt>
    <dgm:pt modelId="{DD75C48D-50A7-4BB8-8E1E-A00335391A3D}" type="parTrans" cxnId="{F5F942EB-3E1B-46A9-BB2F-7A94664F03EA}">
      <dgm:prSet/>
      <dgm:spPr/>
      <dgm:t>
        <a:bodyPr/>
        <a:lstStyle/>
        <a:p>
          <a:endParaRPr lang="en-US"/>
        </a:p>
      </dgm:t>
    </dgm:pt>
    <dgm:pt modelId="{D50C7EF8-8963-4AE3-88D4-187BFA2FFC3B}" type="sibTrans" cxnId="{F5F942EB-3E1B-46A9-BB2F-7A94664F03EA}">
      <dgm:prSet/>
      <dgm:spPr/>
      <dgm:t>
        <a:bodyPr/>
        <a:lstStyle/>
        <a:p>
          <a:endParaRPr lang="en-US"/>
        </a:p>
      </dgm:t>
    </dgm:pt>
    <dgm:pt modelId="{9FA34EA4-BFB3-45F6-9390-639E0E1B23C3}">
      <dgm:prSet phldrT="[Text]"/>
      <dgm:spPr>
        <a:solidFill>
          <a:srgbClr val="102F36"/>
        </a:solidFill>
      </dgm:spPr>
      <dgm:t>
        <a:bodyPr/>
        <a:lstStyle/>
        <a:p>
          <a:r>
            <a:rPr lang="de-DE" dirty="0"/>
            <a:t>Model Production </a:t>
          </a:r>
          <a:endParaRPr lang="en-US" dirty="0"/>
        </a:p>
      </dgm:t>
    </dgm:pt>
    <dgm:pt modelId="{CD54223F-4FF9-4553-968B-1A7D08BD8064}" type="parTrans" cxnId="{F76DD218-1504-4BD5-BCF1-9A9C9B7602C2}">
      <dgm:prSet/>
      <dgm:spPr/>
      <dgm:t>
        <a:bodyPr/>
        <a:lstStyle/>
        <a:p>
          <a:endParaRPr lang="en-US"/>
        </a:p>
      </dgm:t>
    </dgm:pt>
    <dgm:pt modelId="{924A9A18-9C35-45A7-B380-584B6AEA69A7}" type="sibTrans" cxnId="{F76DD218-1504-4BD5-BCF1-9A9C9B7602C2}">
      <dgm:prSet/>
      <dgm:spPr/>
      <dgm:t>
        <a:bodyPr/>
        <a:lstStyle/>
        <a:p>
          <a:endParaRPr lang="en-US"/>
        </a:p>
      </dgm:t>
    </dgm:pt>
    <dgm:pt modelId="{D2B31B5F-02E3-4FB4-BB63-CFBFCC3EEC15}" type="pres">
      <dgm:prSet presAssocID="{4C6C2C3F-3E84-4A75-8C48-4F01742F47B0}" presName="linearFlow" presStyleCnt="0">
        <dgm:presLayoutVars>
          <dgm:dir/>
          <dgm:resizeHandles val="exact"/>
        </dgm:presLayoutVars>
      </dgm:prSet>
      <dgm:spPr/>
    </dgm:pt>
    <dgm:pt modelId="{FDD14D88-C3FC-4BED-814C-D57A02123D12}" type="pres">
      <dgm:prSet presAssocID="{E8E0DE2A-EF33-4F3C-A248-2B451C5D6A5A}" presName="composite" presStyleCnt="0"/>
      <dgm:spPr/>
    </dgm:pt>
    <dgm:pt modelId="{ECFEED9E-08D9-425B-8610-E2E290EC42B7}" type="pres">
      <dgm:prSet presAssocID="{E8E0DE2A-EF33-4F3C-A248-2B451C5D6A5A}" presName="imgShp" presStyleLbl="fgImgPlace1" presStyleIdx="0" presStyleCnt="6"/>
      <dgm:spPr>
        <a:prstGeom prst="ellipse">
          <a:avLst/>
        </a:prstGeom>
      </dgm:spPr>
    </dgm:pt>
    <dgm:pt modelId="{8F3EB8B8-339F-4194-9F3E-7DA5EDC25261}" type="pres">
      <dgm:prSet presAssocID="{E8E0DE2A-EF33-4F3C-A248-2B451C5D6A5A}" presName="txShp" presStyleLbl="node1" presStyleIdx="0" presStyleCnt="6">
        <dgm:presLayoutVars>
          <dgm:bulletEnabled val="1"/>
        </dgm:presLayoutVars>
      </dgm:prSet>
      <dgm:spPr/>
    </dgm:pt>
    <dgm:pt modelId="{E9668468-EDD3-49BF-9863-B98E82415228}" type="pres">
      <dgm:prSet presAssocID="{5DB941ED-05E0-4F5D-AE18-6BE6E9F157EF}" presName="spacing" presStyleCnt="0"/>
      <dgm:spPr/>
    </dgm:pt>
    <dgm:pt modelId="{591AAF2B-0F4B-4E30-A648-C0B02DF83C80}" type="pres">
      <dgm:prSet presAssocID="{7BC55272-E1B1-4231-A8CB-DC8BAE5DF31E}" presName="composite" presStyleCnt="0"/>
      <dgm:spPr/>
    </dgm:pt>
    <dgm:pt modelId="{ECE5EE11-AC34-4887-A430-8FA631148850}" type="pres">
      <dgm:prSet presAssocID="{7BC55272-E1B1-4231-A8CB-DC8BAE5DF31E}" presName="imgShp" presStyleLbl="fgImgPlace1" presStyleIdx="1" presStyleCnt="6"/>
      <dgm:spPr>
        <a:solidFill>
          <a:srgbClr val="102F36"/>
        </a:solidFill>
      </dgm:spPr>
    </dgm:pt>
    <dgm:pt modelId="{75574092-5CBB-4E61-86ED-3E1B00C63BEA}" type="pres">
      <dgm:prSet presAssocID="{7BC55272-E1B1-4231-A8CB-DC8BAE5DF31E}" presName="txShp" presStyleLbl="node1" presStyleIdx="1" presStyleCnt="6">
        <dgm:presLayoutVars>
          <dgm:bulletEnabled val="1"/>
        </dgm:presLayoutVars>
      </dgm:prSet>
      <dgm:spPr/>
    </dgm:pt>
    <dgm:pt modelId="{DFD46A7A-C487-478E-85DE-FCE63CD4EBBD}" type="pres">
      <dgm:prSet presAssocID="{7B023A41-417E-4286-8CD2-F8C1E621990E}" presName="spacing" presStyleCnt="0"/>
      <dgm:spPr/>
    </dgm:pt>
    <dgm:pt modelId="{9072FA02-E74E-4F52-8938-766BDE0ADB1E}" type="pres">
      <dgm:prSet presAssocID="{EE7C0F41-1B05-4C90-B721-24268456544F}" presName="composite" presStyleCnt="0"/>
      <dgm:spPr/>
    </dgm:pt>
    <dgm:pt modelId="{2B58E918-BDF7-44B7-B52C-B6B79D18A25A}" type="pres">
      <dgm:prSet presAssocID="{EE7C0F41-1B05-4C90-B721-24268456544F}" presName="imgShp" presStyleLbl="fgImgPlace1" presStyleIdx="2" presStyleCnt="6"/>
      <dgm:spPr>
        <a:solidFill>
          <a:srgbClr val="102F36"/>
        </a:solidFill>
      </dgm:spPr>
    </dgm:pt>
    <dgm:pt modelId="{EE6D6BB7-1E9D-41F8-9DDC-D98F22CCCD03}" type="pres">
      <dgm:prSet presAssocID="{EE7C0F41-1B05-4C90-B721-24268456544F}" presName="txShp" presStyleLbl="node1" presStyleIdx="2" presStyleCnt="6">
        <dgm:presLayoutVars>
          <dgm:bulletEnabled val="1"/>
        </dgm:presLayoutVars>
      </dgm:prSet>
      <dgm:spPr/>
    </dgm:pt>
    <dgm:pt modelId="{74602998-D682-4A25-B33A-252AF64B7F56}" type="pres">
      <dgm:prSet presAssocID="{B832FE61-8608-4C04-821B-6EE4A6956530}" presName="spacing" presStyleCnt="0"/>
      <dgm:spPr/>
    </dgm:pt>
    <dgm:pt modelId="{32D48BE6-D562-446C-BCE9-B4FC88F13994}" type="pres">
      <dgm:prSet presAssocID="{F71FF73B-30E1-4A39-8C12-9EDA85A29783}" presName="composite" presStyleCnt="0"/>
      <dgm:spPr/>
    </dgm:pt>
    <dgm:pt modelId="{5C214B15-F13E-415F-80BA-EEA75D9443CE}" type="pres">
      <dgm:prSet presAssocID="{F71FF73B-30E1-4A39-8C12-9EDA85A29783}" presName="imgShp" presStyleLbl="fgImgPlace1" presStyleIdx="3" presStyleCnt="6"/>
      <dgm:spPr>
        <a:solidFill>
          <a:srgbClr val="102F36"/>
        </a:solidFill>
      </dgm:spPr>
    </dgm:pt>
    <dgm:pt modelId="{6A32837E-9256-48CE-B3BC-3315228BC26B}" type="pres">
      <dgm:prSet presAssocID="{F71FF73B-30E1-4A39-8C12-9EDA85A29783}" presName="txShp" presStyleLbl="node1" presStyleIdx="3" presStyleCnt="6">
        <dgm:presLayoutVars>
          <dgm:bulletEnabled val="1"/>
        </dgm:presLayoutVars>
      </dgm:prSet>
      <dgm:spPr/>
    </dgm:pt>
    <dgm:pt modelId="{7FC10DEF-4552-4044-9BBF-427D066AEFB6}" type="pres">
      <dgm:prSet presAssocID="{AF7E5CED-CA5B-4061-84BD-3AE1204878DC}" presName="spacing" presStyleCnt="0"/>
      <dgm:spPr/>
    </dgm:pt>
    <dgm:pt modelId="{841D2AE0-D4F7-466E-87A8-4583DB24B503}" type="pres">
      <dgm:prSet presAssocID="{557CA4A1-C27E-4126-9441-AE3ED57E0A70}" presName="composite" presStyleCnt="0"/>
      <dgm:spPr/>
    </dgm:pt>
    <dgm:pt modelId="{23053EEF-547C-4428-8C35-66AC922A98A7}" type="pres">
      <dgm:prSet presAssocID="{557CA4A1-C27E-4126-9441-AE3ED57E0A70}" presName="imgShp" presStyleLbl="fgImgPlace1" presStyleIdx="4" presStyleCnt="6"/>
      <dgm:spPr>
        <a:solidFill>
          <a:srgbClr val="102F36"/>
        </a:solidFill>
      </dgm:spPr>
    </dgm:pt>
    <dgm:pt modelId="{CD93573D-F916-4487-AE7A-3785D34F294C}" type="pres">
      <dgm:prSet presAssocID="{557CA4A1-C27E-4126-9441-AE3ED57E0A70}" presName="txShp" presStyleLbl="node1" presStyleIdx="4" presStyleCnt="6">
        <dgm:presLayoutVars>
          <dgm:bulletEnabled val="1"/>
        </dgm:presLayoutVars>
      </dgm:prSet>
      <dgm:spPr/>
    </dgm:pt>
    <dgm:pt modelId="{507A906E-5366-443F-98F9-82BC5A05149E}" type="pres">
      <dgm:prSet presAssocID="{D50C7EF8-8963-4AE3-88D4-187BFA2FFC3B}" presName="spacing" presStyleCnt="0"/>
      <dgm:spPr/>
    </dgm:pt>
    <dgm:pt modelId="{C7143CFE-48DD-4643-B342-289EE703FA28}" type="pres">
      <dgm:prSet presAssocID="{9FA34EA4-BFB3-45F6-9390-639E0E1B23C3}" presName="composite" presStyleCnt="0"/>
      <dgm:spPr/>
    </dgm:pt>
    <dgm:pt modelId="{B283B81F-B895-4146-925F-2648BB8929F8}" type="pres">
      <dgm:prSet presAssocID="{9FA34EA4-BFB3-45F6-9390-639E0E1B23C3}" presName="imgShp" presStyleLbl="fgImgPlace1" presStyleIdx="5" presStyleCnt="6"/>
      <dgm:spPr>
        <a:solidFill>
          <a:srgbClr val="102F36"/>
        </a:solidFill>
      </dgm:spPr>
    </dgm:pt>
    <dgm:pt modelId="{17448387-81B0-434C-B7C3-DC164F54FFF1}" type="pres">
      <dgm:prSet presAssocID="{9FA34EA4-BFB3-45F6-9390-639E0E1B23C3}" presName="txShp" presStyleLbl="node1" presStyleIdx="5" presStyleCnt="6">
        <dgm:presLayoutVars>
          <dgm:bulletEnabled val="1"/>
        </dgm:presLayoutVars>
      </dgm:prSet>
      <dgm:spPr/>
    </dgm:pt>
  </dgm:ptLst>
  <dgm:cxnLst>
    <dgm:cxn modelId="{6B1ED80B-BB7E-461D-80EB-3075234B04FF}" srcId="{4C6C2C3F-3E84-4A75-8C48-4F01742F47B0}" destId="{F71FF73B-30E1-4A39-8C12-9EDA85A29783}" srcOrd="3" destOrd="0" parTransId="{AAD88B82-5FD2-4F2D-9426-767B87A60CF2}" sibTransId="{AF7E5CED-CA5B-4061-84BD-3AE1204878DC}"/>
    <dgm:cxn modelId="{A4A6A70C-4734-47AC-A91E-CF4FFD5B5C83}" srcId="{4C6C2C3F-3E84-4A75-8C48-4F01742F47B0}" destId="{7BC55272-E1B1-4231-A8CB-DC8BAE5DF31E}" srcOrd="1" destOrd="0" parTransId="{C821ECF3-D130-4007-8DC5-B38A46959F9D}" sibTransId="{7B023A41-417E-4286-8CD2-F8C1E621990E}"/>
    <dgm:cxn modelId="{76085C11-15AF-4DA4-904D-DFA2A0368562}" srcId="{4C6C2C3F-3E84-4A75-8C48-4F01742F47B0}" destId="{E8E0DE2A-EF33-4F3C-A248-2B451C5D6A5A}" srcOrd="0" destOrd="0" parTransId="{E6EE40AF-21EC-46CF-ACC1-394EC054E017}" sibTransId="{5DB941ED-05E0-4F5D-AE18-6BE6E9F157EF}"/>
    <dgm:cxn modelId="{F76DD218-1504-4BD5-BCF1-9A9C9B7602C2}" srcId="{4C6C2C3F-3E84-4A75-8C48-4F01742F47B0}" destId="{9FA34EA4-BFB3-45F6-9390-639E0E1B23C3}" srcOrd="5" destOrd="0" parTransId="{CD54223F-4FF9-4553-968B-1A7D08BD8064}" sibTransId="{924A9A18-9C35-45A7-B380-584B6AEA69A7}"/>
    <dgm:cxn modelId="{F1716D22-C4A2-4625-8ABA-77632B3AD7CE}" type="presOf" srcId="{9FA34EA4-BFB3-45F6-9390-639E0E1B23C3}" destId="{17448387-81B0-434C-B7C3-DC164F54FFF1}" srcOrd="0" destOrd="0" presId="urn:microsoft.com/office/officeart/2005/8/layout/vList3"/>
    <dgm:cxn modelId="{A45D3B2A-78BA-48A5-BBE9-46A0DF00409F}" type="presOf" srcId="{7BC55272-E1B1-4231-A8CB-DC8BAE5DF31E}" destId="{75574092-5CBB-4E61-86ED-3E1B00C63BEA}" srcOrd="0" destOrd="0" presId="urn:microsoft.com/office/officeart/2005/8/layout/vList3"/>
    <dgm:cxn modelId="{114FB284-8072-4903-8FB8-204E0493EA01}" srcId="{4C6C2C3F-3E84-4A75-8C48-4F01742F47B0}" destId="{EE7C0F41-1B05-4C90-B721-24268456544F}" srcOrd="2" destOrd="0" parTransId="{9E06CF8C-B1F2-466B-9D81-473B5ED01C01}" sibTransId="{B832FE61-8608-4C04-821B-6EE4A6956530}"/>
    <dgm:cxn modelId="{DD300F9F-349B-4438-9AA3-025D1D635749}" type="presOf" srcId="{4C6C2C3F-3E84-4A75-8C48-4F01742F47B0}" destId="{D2B31B5F-02E3-4FB4-BB63-CFBFCC3EEC15}" srcOrd="0" destOrd="0" presId="urn:microsoft.com/office/officeart/2005/8/layout/vList3"/>
    <dgm:cxn modelId="{74D133B8-CBFA-46A1-B4AB-015CDC77E02C}" type="presOf" srcId="{E8E0DE2A-EF33-4F3C-A248-2B451C5D6A5A}" destId="{8F3EB8B8-339F-4194-9F3E-7DA5EDC25261}" srcOrd="0" destOrd="0" presId="urn:microsoft.com/office/officeart/2005/8/layout/vList3"/>
    <dgm:cxn modelId="{A23B0FD3-4E7D-4369-8505-DA902B329A59}" type="presOf" srcId="{F71FF73B-30E1-4A39-8C12-9EDA85A29783}" destId="{6A32837E-9256-48CE-B3BC-3315228BC26B}" srcOrd="0" destOrd="0" presId="urn:microsoft.com/office/officeart/2005/8/layout/vList3"/>
    <dgm:cxn modelId="{F5F942EB-3E1B-46A9-BB2F-7A94664F03EA}" srcId="{4C6C2C3F-3E84-4A75-8C48-4F01742F47B0}" destId="{557CA4A1-C27E-4126-9441-AE3ED57E0A70}" srcOrd="4" destOrd="0" parTransId="{DD75C48D-50A7-4BB8-8E1E-A00335391A3D}" sibTransId="{D50C7EF8-8963-4AE3-88D4-187BFA2FFC3B}"/>
    <dgm:cxn modelId="{0DCB2EED-AD83-4A90-90ED-C6A6A5BD5FEB}" type="presOf" srcId="{EE7C0F41-1B05-4C90-B721-24268456544F}" destId="{EE6D6BB7-1E9D-41F8-9DDC-D98F22CCCD03}" srcOrd="0" destOrd="0" presId="urn:microsoft.com/office/officeart/2005/8/layout/vList3"/>
    <dgm:cxn modelId="{CD05DCF1-E090-43A2-AFD4-900986BFB4DC}" type="presOf" srcId="{557CA4A1-C27E-4126-9441-AE3ED57E0A70}" destId="{CD93573D-F916-4487-AE7A-3785D34F294C}" srcOrd="0" destOrd="0" presId="urn:microsoft.com/office/officeart/2005/8/layout/vList3"/>
    <dgm:cxn modelId="{40586BE8-C7AC-4F46-A43A-8B4DDB5D55D8}" type="presParOf" srcId="{D2B31B5F-02E3-4FB4-BB63-CFBFCC3EEC15}" destId="{FDD14D88-C3FC-4BED-814C-D57A02123D12}" srcOrd="0" destOrd="0" presId="urn:microsoft.com/office/officeart/2005/8/layout/vList3"/>
    <dgm:cxn modelId="{FBC943E2-245B-4CC9-BA4B-88A37E3E82AB}" type="presParOf" srcId="{FDD14D88-C3FC-4BED-814C-D57A02123D12}" destId="{ECFEED9E-08D9-425B-8610-E2E290EC42B7}" srcOrd="0" destOrd="0" presId="urn:microsoft.com/office/officeart/2005/8/layout/vList3"/>
    <dgm:cxn modelId="{D932C8BD-53F1-4DB8-A572-2E6B66320C30}" type="presParOf" srcId="{FDD14D88-C3FC-4BED-814C-D57A02123D12}" destId="{8F3EB8B8-339F-4194-9F3E-7DA5EDC25261}" srcOrd="1" destOrd="0" presId="urn:microsoft.com/office/officeart/2005/8/layout/vList3"/>
    <dgm:cxn modelId="{FAB3305E-B3F2-497A-A1EF-7004235F104A}" type="presParOf" srcId="{D2B31B5F-02E3-4FB4-BB63-CFBFCC3EEC15}" destId="{E9668468-EDD3-49BF-9863-B98E82415228}" srcOrd="1" destOrd="0" presId="urn:microsoft.com/office/officeart/2005/8/layout/vList3"/>
    <dgm:cxn modelId="{8EDDA1DF-6AA2-4A34-AAC4-FD837587EE0A}" type="presParOf" srcId="{D2B31B5F-02E3-4FB4-BB63-CFBFCC3EEC15}" destId="{591AAF2B-0F4B-4E30-A648-C0B02DF83C80}" srcOrd="2" destOrd="0" presId="urn:microsoft.com/office/officeart/2005/8/layout/vList3"/>
    <dgm:cxn modelId="{F3B105FD-5146-4F3B-8F7F-0361B28AFBC3}" type="presParOf" srcId="{591AAF2B-0F4B-4E30-A648-C0B02DF83C80}" destId="{ECE5EE11-AC34-4887-A430-8FA631148850}" srcOrd="0" destOrd="0" presId="urn:microsoft.com/office/officeart/2005/8/layout/vList3"/>
    <dgm:cxn modelId="{62FFD494-5BD3-47A4-BBC4-AF7F1B424717}" type="presParOf" srcId="{591AAF2B-0F4B-4E30-A648-C0B02DF83C80}" destId="{75574092-5CBB-4E61-86ED-3E1B00C63BEA}" srcOrd="1" destOrd="0" presId="urn:microsoft.com/office/officeart/2005/8/layout/vList3"/>
    <dgm:cxn modelId="{E6631688-AA2D-4A37-BB03-95CD85533B6B}" type="presParOf" srcId="{D2B31B5F-02E3-4FB4-BB63-CFBFCC3EEC15}" destId="{DFD46A7A-C487-478E-85DE-FCE63CD4EBBD}" srcOrd="3" destOrd="0" presId="urn:microsoft.com/office/officeart/2005/8/layout/vList3"/>
    <dgm:cxn modelId="{04B245B2-398B-4087-A357-4CA564B51A5E}" type="presParOf" srcId="{D2B31B5F-02E3-4FB4-BB63-CFBFCC3EEC15}" destId="{9072FA02-E74E-4F52-8938-766BDE0ADB1E}" srcOrd="4" destOrd="0" presId="urn:microsoft.com/office/officeart/2005/8/layout/vList3"/>
    <dgm:cxn modelId="{49E3E5F7-51F8-41F7-B6A6-270430864C76}" type="presParOf" srcId="{9072FA02-E74E-4F52-8938-766BDE0ADB1E}" destId="{2B58E918-BDF7-44B7-B52C-B6B79D18A25A}" srcOrd="0" destOrd="0" presId="urn:microsoft.com/office/officeart/2005/8/layout/vList3"/>
    <dgm:cxn modelId="{239EE3C9-8E65-4C73-B538-031F13EA49EC}" type="presParOf" srcId="{9072FA02-E74E-4F52-8938-766BDE0ADB1E}" destId="{EE6D6BB7-1E9D-41F8-9DDC-D98F22CCCD03}" srcOrd="1" destOrd="0" presId="urn:microsoft.com/office/officeart/2005/8/layout/vList3"/>
    <dgm:cxn modelId="{3963A48C-0F8F-4D99-873B-21FE61D21082}" type="presParOf" srcId="{D2B31B5F-02E3-4FB4-BB63-CFBFCC3EEC15}" destId="{74602998-D682-4A25-B33A-252AF64B7F56}" srcOrd="5" destOrd="0" presId="urn:microsoft.com/office/officeart/2005/8/layout/vList3"/>
    <dgm:cxn modelId="{1412C097-5CC1-4F8F-99A9-DB61E8DBC677}" type="presParOf" srcId="{D2B31B5F-02E3-4FB4-BB63-CFBFCC3EEC15}" destId="{32D48BE6-D562-446C-BCE9-B4FC88F13994}" srcOrd="6" destOrd="0" presId="urn:microsoft.com/office/officeart/2005/8/layout/vList3"/>
    <dgm:cxn modelId="{A67FA9C9-1A3C-459A-BC4C-546296BFEB73}" type="presParOf" srcId="{32D48BE6-D562-446C-BCE9-B4FC88F13994}" destId="{5C214B15-F13E-415F-80BA-EEA75D9443CE}" srcOrd="0" destOrd="0" presId="urn:microsoft.com/office/officeart/2005/8/layout/vList3"/>
    <dgm:cxn modelId="{633CBD54-491D-48E9-8CDD-A2CAF93B5497}" type="presParOf" srcId="{32D48BE6-D562-446C-BCE9-B4FC88F13994}" destId="{6A32837E-9256-48CE-B3BC-3315228BC26B}" srcOrd="1" destOrd="0" presId="urn:microsoft.com/office/officeart/2005/8/layout/vList3"/>
    <dgm:cxn modelId="{B8ECA04F-8F5D-4EB4-B92F-32EA4409172B}" type="presParOf" srcId="{D2B31B5F-02E3-4FB4-BB63-CFBFCC3EEC15}" destId="{7FC10DEF-4552-4044-9BBF-427D066AEFB6}" srcOrd="7" destOrd="0" presId="urn:microsoft.com/office/officeart/2005/8/layout/vList3"/>
    <dgm:cxn modelId="{E93C7E37-6D25-436B-8DE1-BE20A5A2B3D0}" type="presParOf" srcId="{D2B31B5F-02E3-4FB4-BB63-CFBFCC3EEC15}" destId="{841D2AE0-D4F7-466E-87A8-4583DB24B503}" srcOrd="8" destOrd="0" presId="urn:microsoft.com/office/officeart/2005/8/layout/vList3"/>
    <dgm:cxn modelId="{0E07E648-FD74-4865-ABA2-019E30106810}" type="presParOf" srcId="{841D2AE0-D4F7-466E-87A8-4583DB24B503}" destId="{23053EEF-547C-4428-8C35-66AC922A98A7}" srcOrd="0" destOrd="0" presId="urn:microsoft.com/office/officeart/2005/8/layout/vList3"/>
    <dgm:cxn modelId="{DB2E2290-7C8C-415E-8E58-6A688D5C03FC}" type="presParOf" srcId="{841D2AE0-D4F7-466E-87A8-4583DB24B503}" destId="{CD93573D-F916-4487-AE7A-3785D34F294C}" srcOrd="1" destOrd="0" presId="urn:microsoft.com/office/officeart/2005/8/layout/vList3"/>
    <dgm:cxn modelId="{BFF0B80A-FEB2-4255-9958-CAEA7635F0FB}" type="presParOf" srcId="{D2B31B5F-02E3-4FB4-BB63-CFBFCC3EEC15}" destId="{507A906E-5366-443F-98F9-82BC5A05149E}" srcOrd="9" destOrd="0" presId="urn:microsoft.com/office/officeart/2005/8/layout/vList3"/>
    <dgm:cxn modelId="{31BD50E8-10F9-415A-BA58-EE45A5C6BE02}" type="presParOf" srcId="{D2B31B5F-02E3-4FB4-BB63-CFBFCC3EEC15}" destId="{C7143CFE-48DD-4643-B342-289EE703FA28}" srcOrd="10" destOrd="0" presId="urn:microsoft.com/office/officeart/2005/8/layout/vList3"/>
    <dgm:cxn modelId="{9F1E22D8-0AA0-444B-9FCB-6E1CA766CF31}" type="presParOf" srcId="{C7143CFE-48DD-4643-B342-289EE703FA28}" destId="{B283B81F-B895-4146-925F-2648BB8929F8}" srcOrd="0" destOrd="0" presId="urn:microsoft.com/office/officeart/2005/8/layout/vList3"/>
    <dgm:cxn modelId="{0A812205-002E-4E43-B344-DABDBD0DD69B}" type="presParOf" srcId="{C7143CFE-48DD-4643-B342-289EE703FA28}" destId="{17448387-81B0-434C-B7C3-DC164F54FFF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EB8B8-339F-4194-9F3E-7DA5EDC25261}">
      <dsp:nvSpPr>
        <dsp:cNvPr id="0" name=""/>
        <dsp:cNvSpPr/>
      </dsp:nvSpPr>
      <dsp:spPr>
        <a:xfrm rot="10800000">
          <a:off x="1287715" y="2047"/>
          <a:ext cx="4552774" cy="563856"/>
        </a:xfrm>
        <a:prstGeom prst="homePlate">
          <a:avLst/>
        </a:prstGeom>
        <a:solidFill>
          <a:srgbClr val="102F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645" tIns="99060" rIns="184912" bIns="99060" numCol="1" spcCol="1270" anchor="ctr" anchorCtr="0">
          <a:noAutofit/>
        </a:bodyPr>
        <a:lstStyle/>
        <a:p>
          <a:pPr marL="0" lvl="0" indent="0" algn="ctr" defTabSz="1155700">
            <a:lnSpc>
              <a:spcPct val="90000"/>
            </a:lnSpc>
            <a:spcBef>
              <a:spcPct val="0"/>
            </a:spcBef>
            <a:spcAft>
              <a:spcPct val="35000"/>
            </a:spcAft>
            <a:buNone/>
          </a:pPr>
          <a:r>
            <a:rPr lang="de-DE" sz="2600" kern="1200" dirty="0"/>
            <a:t>Machine Learning Workflow</a:t>
          </a:r>
          <a:endParaRPr lang="en-US" sz="2600" kern="1200" dirty="0"/>
        </a:p>
      </dsp:txBody>
      <dsp:txXfrm rot="10800000">
        <a:off x="1428679" y="2047"/>
        <a:ext cx="4411810" cy="563856"/>
      </dsp:txXfrm>
    </dsp:sp>
    <dsp:sp modelId="{ECFEED9E-08D9-425B-8610-E2E290EC42B7}">
      <dsp:nvSpPr>
        <dsp:cNvPr id="0" name=""/>
        <dsp:cNvSpPr/>
      </dsp:nvSpPr>
      <dsp:spPr>
        <a:xfrm>
          <a:off x="1005787" y="2047"/>
          <a:ext cx="563856" cy="563856"/>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574092-5CBB-4E61-86ED-3E1B00C63BEA}">
      <dsp:nvSpPr>
        <dsp:cNvPr id="0" name=""/>
        <dsp:cNvSpPr/>
      </dsp:nvSpPr>
      <dsp:spPr>
        <a:xfrm rot="10800000">
          <a:off x="1287715" y="734220"/>
          <a:ext cx="4552774" cy="563856"/>
        </a:xfrm>
        <a:prstGeom prst="homePlate">
          <a:avLst/>
        </a:prstGeom>
        <a:solidFill>
          <a:srgbClr val="102F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645" tIns="99060" rIns="184912" bIns="99060" numCol="1" spcCol="1270" anchor="ctr" anchorCtr="0">
          <a:noAutofit/>
        </a:bodyPr>
        <a:lstStyle/>
        <a:p>
          <a:pPr marL="0" lvl="0" indent="0" algn="ctr" defTabSz="1155700">
            <a:lnSpc>
              <a:spcPct val="90000"/>
            </a:lnSpc>
            <a:spcBef>
              <a:spcPct val="0"/>
            </a:spcBef>
            <a:spcAft>
              <a:spcPct val="35000"/>
            </a:spcAft>
            <a:buNone/>
          </a:pPr>
          <a:r>
            <a:rPr lang="de-DE" sz="2600" kern="1200" dirty="0"/>
            <a:t>Data Pre-Processing</a:t>
          </a:r>
          <a:endParaRPr lang="en-US" sz="2600" kern="1200" dirty="0"/>
        </a:p>
      </dsp:txBody>
      <dsp:txXfrm rot="10800000">
        <a:off x="1428679" y="734220"/>
        <a:ext cx="4411810" cy="563856"/>
      </dsp:txXfrm>
    </dsp:sp>
    <dsp:sp modelId="{ECE5EE11-AC34-4887-A430-8FA631148850}">
      <dsp:nvSpPr>
        <dsp:cNvPr id="0" name=""/>
        <dsp:cNvSpPr/>
      </dsp:nvSpPr>
      <dsp:spPr>
        <a:xfrm>
          <a:off x="1005787" y="734220"/>
          <a:ext cx="563856" cy="563856"/>
        </a:xfrm>
        <a:prstGeom prst="ellipse">
          <a:avLst/>
        </a:prstGeom>
        <a:solidFill>
          <a:srgbClr val="102F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D6BB7-1E9D-41F8-9DDC-D98F22CCCD03}">
      <dsp:nvSpPr>
        <dsp:cNvPr id="0" name=""/>
        <dsp:cNvSpPr/>
      </dsp:nvSpPr>
      <dsp:spPr>
        <a:xfrm rot="10800000">
          <a:off x="1287715" y="1466392"/>
          <a:ext cx="4552774" cy="563856"/>
        </a:xfrm>
        <a:prstGeom prst="homePlate">
          <a:avLst/>
        </a:prstGeom>
        <a:solidFill>
          <a:srgbClr val="102F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645" tIns="99060" rIns="184912" bIns="99060" numCol="1" spcCol="1270" anchor="ctr" anchorCtr="0">
          <a:noAutofit/>
        </a:bodyPr>
        <a:lstStyle/>
        <a:p>
          <a:pPr marL="0" lvl="0" indent="0" algn="ctr" defTabSz="1155700">
            <a:lnSpc>
              <a:spcPct val="90000"/>
            </a:lnSpc>
            <a:spcBef>
              <a:spcPct val="0"/>
            </a:spcBef>
            <a:spcAft>
              <a:spcPct val="35000"/>
            </a:spcAft>
            <a:buNone/>
          </a:pPr>
          <a:r>
            <a:rPr lang="de-DE" sz="2600" kern="1200" dirty="0"/>
            <a:t>Model Selection </a:t>
          </a:r>
          <a:endParaRPr lang="en-US" sz="2600" kern="1200" dirty="0"/>
        </a:p>
      </dsp:txBody>
      <dsp:txXfrm rot="10800000">
        <a:off x="1428679" y="1466392"/>
        <a:ext cx="4411810" cy="563856"/>
      </dsp:txXfrm>
    </dsp:sp>
    <dsp:sp modelId="{2B58E918-BDF7-44B7-B52C-B6B79D18A25A}">
      <dsp:nvSpPr>
        <dsp:cNvPr id="0" name=""/>
        <dsp:cNvSpPr/>
      </dsp:nvSpPr>
      <dsp:spPr>
        <a:xfrm>
          <a:off x="1005787" y="1466392"/>
          <a:ext cx="563856" cy="563856"/>
        </a:xfrm>
        <a:prstGeom prst="ellipse">
          <a:avLst/>
        </a:prstGeom>
        <a:solidFill>
          <a:srgbClr val="102F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32837E-9256-48CE-B3BC-3315228BC26B}">
      <dsp:nvSpPr>
        <dsp:cNvPr id="0" name=""/>
        <dsp:cNvSpPr/>
      </dsp:nvSpPr>
      <dsp:spPr>
        <a:xfrm rot="10800000">
          <a:off x="1287715" y="2198564"/>
          <a:ext cx="4552774" cy="563856"/>
        </a:xfrm>
        <a:prstGeom prst="homePlate">
          <a:avLst/>
        </a:prstGeom>
        <a:solidFill>
          <a:srgbClr val="102F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645" tIns="99060" rIns="184912" bIns="99060" numCol="1" spcCol="1270" anchor="ctr" anchorCtr="0">
          <a:noAutofit/>
        </a:bodyPr>
        <a:lstStyle/>
        <a:p>
          <a:pPr marL="0" lvl="0" indent="0" algn="ctr" defTabSz="1155700">
            <a:lnSpc>
              <a:spcPct val="90000"/>
            </a:lnSpc>
            <a:spcBef>
              <a:spcPct val="0"/>
            </a:spcBef>
            <a:spcAft>
              <a:spcPct val="35000"/>
            </a:spcAft>
            <a:buNone/>
          </a:pPr>
          <a:r>
            <a:rPr lang="de-DE" sz="2600" kern="1200" dirty="0"/>
            <a:t>Model Training</a:t>
          </a:r>
          <a:endParaRPr lang="en-US" sz="2600" kern="1200" dirty="0"/>
        </a:p>
      </dsp:txBody>
      <dsp:txXfrm rot="10800000">
        <a:off x="1428679" y="2198564"/>
        <a:ext cx="4411810" cy="563856"/>
      </dsp:txXfrm>
    </dsp:sp>
    <dsp:sp modelId="{5C214B15-F13E-415F-80BA-EEA75D9443CE}">
      <dsp:nvSpPr>
        <dsp:cNvPr id="0" name=""/>
        <dsp:cNvSpPr/>
      </dsp:nvSpPr>
      <dsp:spPr>
        <a:xfrm>
          <a:off x="1005787" y="2198564"/>
          <a:ext cx="563856" cy="563856"/>
        </a:xfrm>
        <a:prstGeom prst="ellipse">
          <a:avLst/>
        </a:prstGeom>
        <a:solidFill>
          <a:srgbClr val="102F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93573D-F916-4487-AE7A-3785D34F294C}">
      <dsp:nvSpPr>
        <dsp:cNvPr id="0" name=""/>
        <dsp:cNvSpPr/>
      </dsp:nvSpPr>
      <dsp:spPr>
        <a:xfrm rot="10800000">
          <a:off x="1287715" y="2930737"/>
          <a:ext cx="4552774" cy="563856"/>
        </a:xfrm>
        <a:prstGeom prst="homePlate">
          <a:avLst/>
        </a:prstGeom>
        <a:solidFill>
          <a:srgbClr val="102F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645" tIns="99060" rIns="184912" bIns="99060" numCol="1" spcCol="1270" anchor="ctr" anchorCtr="0">
          <a:noAutofit/>
        </a:bodyPr>
        <a:lstStyle/>
        <a:p>
          <a:pPr marL="0" lvl="0" indent="0" algn="ctr" defTabSz="1155700">
            <a:lnSpc>
              <a:spcPct val="90000"/>
            </a:lnSpc>
            <a:spcBef>
              <a:spcPct val="0"/>
            </a:spcBef>
            <a:spcAft>
              <a:spcPct val="35000"/>
            </a:spcAft>
            <a:buNone/>
          </a:pPr>
          <a:r>
            <a:rPr lang="de-DE" sz="2600" kern="1200" dirty="0"/>
            <a:t>Model Evaluation </a:t>
          </a:r>
          <a:endParaRPr lang="en-US" sz="2600" kern="1200" dirty="0"/>
        </a:p>
      </dsp:txBody>
      <dsp:txXfrm rot="10800000">
        <a:off x="1428679" y="2930737"/>
        <a:ext cx="4411810" cy="563856"/>
      </dsp:txXfrm>
    </dsp:sp>
    <dsp:sp modelId="{23053EEF-547C-4428-8C35-66AC922A98A7}">
      <dsp:nvSpPr>
        <dsp:cNvPr id="0" name=""/>
        <dsp:cNvSpPr/>
      </dsp:nvSpPr>
      <dsp:spPr>
        <a:xfrm>
          <a:off x="1005787" y="2930737"/>
          <a:ext cx="563856" cy="563856"/>
        </a:xfrm>
        <a:prstGeom prst="ellipse">
          <a:avLst/>
        </a:prstGeom>
        <a:solidFill>
          <a:srgbClr val="102F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448387-81B0-434C-B7C3-DC164F54FFF1}">
      <dsp:nvSpPr>
        <dsp:cNvPr id="0" name=""/>
        <dsp:cNvSpPr/>
      </dsp:nvSpPr>
      <dsp:spPr>
        <a:xfrm rot="10800000">
          <a:off x="1287715" y="3662909"/>
          <a:ext cx="4552774" cy="563856"/>
        </a:xfrm>
        <a:prstGeom prst="homePlate">
          <a:avLst/>
        </a:prstGeom>
        <a:solidFill>
          <a:srgbClr val="102F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645" tIns="99060" rIns="184912" bIns="99060" numCol="1" spcCol="1270" anchor="ctr" anchorCtr="0">
          <a:noAutofit/>
        </a:bodyPr>
        <a:lstStyle/>
        <a:p>
          <a:pPr marL="0" lvl="0" indent="0" algn="ctr" defTabSz="1155700">
            <a:lnSpc>
              <a:spcPct val="90000"/>
            </a:lnSpc>
            <a:spcBef>
              <a:spcPct val="0"/>
            </a:spcBef>
            <a:spcAft>
              <a:spcPct val="35000"/>
            </a:spcAft>
            <a:buNone/>
          </a:pPr>
          <a:r>
            <a:rPr lang="de-DE" sz="2600" kern="1200" dirty="0"/>
            <a:t>Model Production </a:t>
          </a:r>
          <a:endParaRPr lang="en-US" sz="2600" kern="1200" dirty="0"/>
        </a:p>
      </dsp:txBody>
      <dsp:txXfrm rot="10800000">
        <a:off x="1428679" y="3662909"/>
        <a:ext cx="4411810" cy="563856"/>
      </dsp:txXfrm>
    </dsp:sp>
    <dsp:sp modelId="{B283B81F-B895-4146-925F-2648BB8929F8}">
      <dsp:nvSpPr>
        <dsp:cNvPr id="0" name=""/>
        <dsp:cNvSpPr/>
      </dsp:nvSpPr>
      <dsp:spPr>
        <a:xfrm>
          <a:off x="1005787" y="3662909"/>
          <a:ext cx="563856" cy="563856"/>
        </a:xfrm>
        <a:prstGeom prst="ellipse">
          <a:avLst/>
        </a:prstGeom>
        <a:solidFill>
          <a:srgbClr val="102F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462F1-F15F-4D85-B856-7B60C577B0A2}" type="datetimeFigureOut">
              <a:rPr lang="en-US" smtClean="0"/>
              <a:t>8/17/2022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B3209-995C-4CBC-8B89-A1A1BF154C56}" type="slidenum">
              <a:rPr lang="en-US" smtClean="0"/>
              <a:t>‹#›</a:t>
            </a:fld>
            <a:endParaRPr lang="en-US"/>
          </a:p>
        </p:txBody>
      </p:sp>
    </p:spTree>
    <p:extLst>
      <p:ext uri="{BB962C8B-B14F-4D97-AF65-F5344CB8AC3E}">
        <p14:creationId xmlns:p14="http://schemas.microsoft.com/office/powerpoint/2010/main" val="3289323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Welcome to an introdcutionary course into ML </a:t>
            </a:r>
          </a:p>
          <a:p>
            <a:pPr marL="171450" indent="-171450">
              <a:buFontTx/>
              <a:buChar char="-"/>
            </a:pPr>
            <a:r>
              <a:rPr lang="de-DE" dirty="0"/>
              <a:t>Introduce myself </a:t>
            </a:r>
          </a:p>
          <a:p>
            <a:pPr marL="171450" indent="-171450">
              <a:buFontTx/>
              <a:buChar char="-"/>
            </a:pPr>
            <a:r>
              <a:rPr lang="de-DE" dirty="0"/>
              <a:t>Introduce Pálmar </a:t>
            </a:r>
          </a:p>
          <a:p>
            <a:pPr marL="171450" indent="-171450">
              <a:buFontTx/>
              <a:buChar char="-"/>
            </a:pPr>
            <a:r>
              <a:rPr lang="de-DE" dirty="0"/>
              <a:t>TODO! </a:t>
            </a:r>
          </a:p>
          <a:p>
            <a:endParaRPr lang="de-DE" dirty="0"/>
          </a:p>
          <a:p>
            <a:endParaRPr lang="de-DE" dirty="0"/>
          </a:p>
          <a:p>
            <a:r>
              <a:rPr lang="de-DE" dirty="0"/>
              <a:t>Many self servicing tools </a:t>
            </a:r>
          </a:p>
          <a:p>
            <a:r>
              <a:rPr lang="de-DE" dirty="0"/>
              <a:t>Auto ML </a:t>
            </a:r>
          </a:p>
          <a:p>
            <a:r>
              <a:rPr lang="de-DE" dirty="0"/>
              <a:t>This course shows how to do a simple ML project form scratch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ML models can support business decisions (e.g. revenue prediction, customer segmentation), act as a form of automation (e.g. chatbots, music recommendation engines) or many more (e.g. medical diagnoses, image recognition).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 this workshop we will create a basic machine learning project in a simple way without needing any prior knowledge of ML or what is happening behind the scenes.</a:t>
            </a:r>
            <a:endParaRPr lang="de-DE" dirty="0"/>
          </a:p>
          <a:p>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1</a:t>
            </a:fld>
            <a:endParaRPr lang="en-US"/>
          </a:p>
        </p:txBody>
      </p:sp>
    </p:spTree>
    <p:extLst>
      <p:ext uri="{BB962C8B-B14F-4D97-AF65-F5344CB8AC3E}">
        <p14:creationId xmlns:p14="http://schemas.microsoft.com/office/powerpoint/2010/main" val="3778383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de-DE" dirty="0"/>
              <a:t>Then age </a:t>
            </a:r>
          </a:p>
        </p:txBody>
      </p:sp>
      <p:sp>
        <p:nvSpPr>
          <p:cNvPr id="4" name="Slide Number Placeholder 3"/>
          <p:cNvSpPr>
            <a:spLocks noGrp="1"/>
          </p:cNvSpPr>
          <p:nvPr>
            <p:ph type="sldNum" sz="quarter" idx="5"/>
          </p:nvPr>
        </p:nvSpPr>
        <p:spPr/>
        <p:txBody>
          <a:bodyPr/>
          <a:lstStyle/>
          <a:p>
            <a:fld id="{81DB3209-995C-4CBC-8B89-A1A1BF154C56}" type="slidenum">
              <a:rPr lang="en-US" smtClean="0"/>
              <a:t>10</a:t>
            </a:fld>
            <a:endParaRPr lang="en-US"/>
          </a:p>
        </p:txBody>
      </p:sp>
    </p:spTree>
    <p:extLst>
      <p:ext uri="{BB962C8B-B14F-4D97-AF65-F5344CB8AC3E}">
        <p14:creationId xmlns:p14="http://schemas.microsoft.com/office/powerpoint/2010/main" val="3906058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de-DE" dirty="0"/>
              <a:t>Lastly remove the birthday column </a:t>
            </a:r>
          </a:p>
        </p:txBody>
      </p:sp>
      <p:sp>
        <p:nvSpPr>
          <p:cNvPr id="4" name="Slide Number Placeholder 3"/>
          <p:cNvSpPr>
            <a:spLocks noGrp="1"/>
          </p:cNvSpPr>
          <p:nvPr>
            <p:ph type="sldNum" sz="quarter" idx="5"/>
          </p:nvPr>
        </p:nvSpPr>
        <p:spPr/>
        <p:txBody>
          <a:bodyPr/>
          <a:lstStyle/>
          <a:p>
            <a:fld id="{81DB3209-995C-4CBC-8B89-A1A1BF154C56}" type="slidenum">
              <a:rPr lang="en-US" smtClean="0"/>
              <a:t>11</a:t>
            </a:fld>
            <a:endParaRPr lang="en-US"/>
          </a:p>
        </p:txBody>
      </p:sp>
    </p:spTree>
    <p:extLst>
      <p:ext uri="{BB962C8B-B14F-4D97-AF65-F5344CB8AC3E}">
        <p14:creationId xmlns:p14="http://schemas.microsoft.com/office/powerpoint/2010/main" val="3378276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You might also want to change the non-numeric values to numeric categorical values </a:t>
            </a:r>
          </a:p>
          <a:p>
            <a:pPr marL="171450" indent="-171450">
              <a:buFont typeface="Arial" panose="020B0604020202020204" pitchFamily="34" charset="0"/>
              <a:buChar char="•"/>
            </a:pPr>
            <a:r>
              <a:rPr lang="de-DE" dirty="0"/>
              <a:t>In this case country </a:t>
            </a:r>
          </a:p>
        </p:txBody>
      </p:sp>
      <p:sp>
        <p:nvSpPr>
          <p:cNvPr id="4" name="Slide Number Placeholder 3"/>
          <p:cNvSpPr>
            <a:spLocks noGrp="1"/>
          </p:cNvSpPr>
          <p:nvPr>
            <p:ph type="sldNum" sz="quarter" idx="5"/>
          </p:nvPr>
        </p:nvSpPr>
        <p:spPr/>
        <p:txBody>
          <a:bodyPr/>
          <a:lstStyle/>
          <a:p>
            <a:fld id="{81DB3209-995C-4CBC-8B89-A1A1BF154C56}" type="slidenum">
              <a:rPr lang="en-US" smtClean="0"/>
              <a:t>12</a:t>
            </a:fld>
            <a:endParaRPr lang="en-US"/>
          </a:p>
        </p:txBody>
      </p:sp>
    </p:spTree>
    <p:extLst>
      <p:ext uri="{BB962C8B-B14F-4D97-AF65-F5344CB8AC3E}">
        <p14:creationId xmlns:p14="http://schemas.microsoft.com/office/powerpoint/2010/main" val="3617171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Infer categories </a:t>
            </a:r>
          </a:p>
          <a:p>
            <a:pPr marL="171450" indent="-171450">
              <a:buFont typeface="Arial" panose="020B0604020202020204" pitchFamily="34" charset="0"/>
              <a:buChar char="•"/>
            </a:pPr>
            <a:r>
              <a:rPr lang="de-DE" dirty="0"/>
              <a:t>Remove country (or use the category data type in python which means you just change the data type) </a:t>
            </a:r>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13</a:t>
            </a:fld>
            <a:endParaRPr lang="en-US"/>
          </a:p>
        </p:txBody>
      </p:sp>
    </p:spTree>
    <p:extLst>
      <p:ext uri="{BB962C8B-B14F-4D97-AF65-F5344CB8AC3E}">
        <p14:creationId xmlns:p14="http://schemas.microsoft.com/office/powerpoint/2010/main" val="2464611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Feature Selection</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Sometimes you will actually not want to use all the features available - maybe some don't actually contribute as much to the model and just reduce the run-times. Feature selection can happen a little later in the process if you perform a feature importance test - but most often you will want to remove some columns from your input dataset. A prime example would be an </a:t>
            </a:r>
            <a:r>
              <a:rPr lang="en-US" b="0" i="1" dirty="0">
                <a:solidFill>
                  <a:srgbClr val="D4D4D4"/>
                </a:solidFill>
                <a:effectLst/>
                <a:latin typeface="Consolas" panose="020B0609020204030204" pitchFamily="49" charset="0"/>
              </a:rPr>
              <a:t>_id_</a:t>
            </a:r>
            <a:r>
              <a:rPr lang="en-US" b="0" dirty="0">
                <a:solidFill>
                  <a:srgbClr val="D4D4D4"/>
                </a:solidFill>
                <a:effectLst/>
                <a:latin typeface="Consolas" panose="020B0609020204030204" pitchFamily="49" charset="0"/>
              </a:rPr>
              <a:t> column. These are usually not actual feature and can thus be removed. </a:t>
            </a:r>
          </a:p>
          <a:p>
            <a:endParaRPr lang="en-US" dirty="0"/>
          </a:p>
          <a:p>
            <a:r>
              <a:rPr lang="en-US" dirty="0"/>
              <a:t>Remove </a:t>
            </a:r>
          </a:p>
          <a:p>
            <a:pPr marL="171450" indent="-171450">
              <a:buFont typeface="Arial" panose="020B0604020202020204" pitchFamily="34" charset="0"/>
              <a:buChar char="•"/>
            </a:pPr>
            <a:r>
              <a:rPr lang="en-US" dirty="0"/>
              <a:t>Id </a:t>
            </a:r>
          </a:p>
          <a:p>
            <a:pPr marL="171450" indent="-171450">
              <a:buFont typeface="Arial" panose="020B0604020202020204" pitchFamily="34" charset="0"/>
              <a:buChar char="•"/>
            </a:pPr>
            <a:r>
              <a:rPr lang="en-US" dirty="0"/>
              <a:t>Name -&gt; most likely not very useful </a:t>
            </a:r>
          </a:p>
        </p:txBody>
      </p:sp>
      <p:sp>
        <p:nvSpPr>
          <p:cNvPr id="4" name="Slide Number Placeholder 3"/>
          <p:cNvSpPr>
            <a:spLocks noGrp="1"/>
          </p:cNvSpPr>
          <p:nvPr>
            <p:ph type="sldNum" sz="quarter" idx="5"/>
          </p:nvPr>
        </p:nvSpPr>
        <p:spPr/>
        <p:txBody>
          <a:bodyPr/>
          <a:lstStyle/>
          <a:p>
            <a:fld id="{81DB3209-995C-4CBC-8B89-A1A1BF154C56}" type="slidenum">
              <a:rPr lang="en-US" smtClean="0"/>
              <a:t>14</a:t>
            </a:fld>
            <a:endParaRPr lang="en-US"/>
          </a:p>
        </p:txBody>
      </p:sp>
    </p:spTree>
    <p:extLst>
      <p:ext uri="{BB962C8B-B14F-4D97-AF65-F5344CB8AC3E}">
        <p14:creationId xmlns:p14="http://schemas.microsoft.com/office/powerpoint/2010/main" val="1513620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So we went from the original to this one!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15</a:t>
            </a:fld>
            <a:endParaRPr lang="en-US"/>
          </a:p>
        </p:txBody>
      </p:sp>
    </p:spTree>
    <p:extLst>
      <p:ext uri="{BB962C8B-B14F-4D97-AF65-F5344CB8AC3E}">
        <p14:creationId xmlns:p14="http://schemas.microsoft.com/office/powerpoint/2010/main" val="3754019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dirty="0"/>
              <a:t>Until Data Pre-Processing and exercise 1 &amp; 2 </a:t>
            </a:r>
          </a:p>
          <a:p>
            <a:endParaRPr lang="de-DE" sz="1200" dirty="0"/>
          </a:p>
          <a:p>
            <a:endParaRPr lang="de-DE" sz="1200" dirty="0"/>
          </a:p>
          <a:p>
            <a:r>
              <a:rPr lang="de-DE" sz="1200" b="1" dirty="0"/>
              <a:t>TODO: Add github link! </a:t>
            </a:r>
            <a:endParaRPr lang="en-US" sz="1200" b="1" dirty="0"/>
          </a:p>
        </p:txBody>
      </p:sp>
      <p:sp>
        <p:nvSpPr>
          <p:cNvPr id="4" name="Slide Number Placeholder 3"/>
          <p:cNvSpPr>
            <a:spLocks noGrp="1"/>
          </p:cNvSpPr>
          <p:nvPr>
            <p:ph type="sldNum" sz="quarter" idx="5"/>
          </p:nvPr>
        </p:nvSpPr>
        <p:spPr/>
        <p:txBody>
          <a:bodyPr/>
          <a:lstStyle/>
          <a:p>
            <a:fld id="{81DB3209-995C-4CBC-8B89-A1A1BF154C56}" type="slidenum">
              <a:rPr lang="en-US" smtClean="0"/>
              <a:t>16</a:t>
            </a:fld>
            <a:endParaRPr lang="en-US"/>
          </a:p>
        </p:txBody>
      </p:sp>
    </p:spTree>
    <p:extLst>
      <p:ext uri="{BB962C8B-B14F-4D97-AF65-F5344CB8AC3E}">
        <p14:creationId xmlns:p14="http://schemas.microsoft.com/office/powerpoint/2010/main" val="1140744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Model Selection </a:t>
            </a: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Deciding on which algorithm to use can be a little tricky and usually you go through iterations and try different ones. But first, we need to understand what kind of machine learning problem we are facing. The following picture gives a brief overview: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two main categories are supervised and unsupervised learning. In supervised learning our input data is already labelled and we want to train our model to be able to predict those. If we have a categorical label, e.g. type of fruit, then that would be considered classification. If our target variable is continuous (e.g. a numeric value which could be revenue) then that is regression.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In case we do not have labels on our data and rather our goal is to generate these, we are in the space of unsupervised learning (clustering).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Once we've understood the problem the estimators we want to try can be selected. Usually, you end up trying plenty of different ones. A few examples are k-nearest </a:t>
            </a:r>
            <a:r>
              <a:rPr lang="en-US" b="0" dirty="0" err="1">
                <a:solidFill>
                  <a:srgbClr val="D4D4D4"/>
                </a:solidFill>
                <a:effectLst/>
                <a:latin typeface="Consolas" panose="020B0609020204030204" pitchFamily="49" charset="0"/>
              </a:rPr>
              <a:t>neighbour</a:t>
            </a:r>
            <a:r>
              <a:rPr lang="en-US" b="0" dirty="0">
                <a:solidFill>
                  <a:srgbClr val="D4D4D4"/>
                </a:solidFill>
                <a:effectLst/>
                <a:latin typeface="Consolas" panose="020B0609020204030204" pitchFamily="49" charset="0"/>
              </a:rPr>
              <a:t> and tree based classifiers for classification tasks, linear regression and </a:t>
            </a:r>
            <a:r>
              <a:rPr lang="en-US" b="0" dirty="0" err="1">
                <a:solidFill>
                  <a:srgbClr val="D4D4D4"/>
                </a:solidFill>
                <a:effectLst/>
                <a:latin typeface="Consolas" panose="020B0609020204030204" pitchFamily="49" charset="0"/>
              </a:rPr>
              <a:t>xgboost</a:t>
            </a:r>
            <a:r>
              <a:rPr lang="en-US" b="0" dirty="0">
                <a:solidFill>
                  <a:srgbClr val="D4D4D4"/>
                </a:solidFill>
                <a:effectLst/>
                <a:latin typeface="Consolas" panose="020B0609020204030204" pitchFamily="49" charset="0"/>
              </a:rPr>
              <a:t> for regression and k-means clustering for clustering to name a few. Sometimes you might even want to combine your best performing models in an ensemble algorithm. Some algorithms also have implementations for both classification and regression.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Scikit-learn offers a helper in choosing the right estimator: https://scikit-learn.org/stable/tutorial/machine_learning_map/index.html </a:t>
            </a:r>
          </a:p>
          <a:p>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17</a:t>
            </a:fld>
            <a:endParaRPr lang="en-US"/>
          </a:p>
        </p:txBody>
      </p:sp>
    </p:spTree>
    <p:extLst>
      <p:ext uri="{BB962C8B-B14F-4D97-AF65-F5344CB8AC3E}">
        <p14:creationId xmlns:p14="http://schemas.microsoft.com/office/powerpoint/2010/main" val="3128716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Model Training</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 the model training step the magic finally happens: We train the actual machine learning model(s). But first we need to do one more pre-processing step and divide the dataset into a training and test dataset. </a:t>
            </a:r>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18</a:t>
            </a:fld>
            <a:endParaRPr lang="en-US"/>
          </a:p>
        </p:txBody>
      </p:sp>
    </p:spTree>
    <p:extLst>
      <p:ext uri="{BB962C8B-B14F-4D97-AF65-F5344CB8AC3E}">
        <p14:creationId xmlns:p14="http://schemas.microsoft.com/office/powerpoint/2010/main" val="4096247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But first we need to do one more pre-processing step and divide the dataset into a training and test dataset. This is usually done at random and the training set is most often considerably larger than the test set. A good ratio to start with is 70% as training and 30% as test set. The machine learning model is exclusively trained on the training set. Therefore, the test set functions as unseen data and is used to evaluate the model performance.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Generally, in machine learning you would also perform n-fold cross-validation. That means that part of the training set gets split into so called validation sets and this split happens n times. The following pictures describes the split into the respective datasets with a 5-fold cross-validation. </a:t>
            </a:r>
          </a:p>
          <a:p>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19</a:t>
            </a:fld>
            <a:endParaRPr lang="en-US"/>
          </a:p>
        </p:txBody>
      </p:sp>
    </p:spTree>
    <p:extLst>
      <p:ext uri="{BB962C8B-B14F-4D97-AF65-F5344CB8AC3E}">
        <p14:creationId xmlns:p14="http://schemas.microsoft.com/office/powerpoint/2010/main" val="3266830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b="1" dirty="0"/>
              <a:t>Agenda</a:t>
            </a:r>
            <a:r>
              <a:rPr lang="de-DE" dirty="0"/>
              <a:t> </a:t>
            </a:r>
          </a:p>
          <a:p>
            <a:pPr marL="228600" indent="-228600">
              <a:buAutoNum type="arabicPeriod"/>
            </a:pPr>
            <a:r>
              <a:rPr lang="de-DE" dirty="0"/>
              <a:t>Machine Learning Workflow</a:t>
            </a:r>
          </a:p>
          <a:p>
            <a:pPr marL="228600" indent="-228600">
              <a:buAutoNum type="arabicPeriod"/>
            </a:pPr>
            <a:r>
              <a:rPr lang="de-DE" dirty="0"/>
              <a:t>Data Pre-Processing </a:t>
            </a:r>
          </a:p>
          <a:p>
            <a:pPr marL="228600" indent="-228600">
              <a:buAutoNum type="arabicPeriod"/>
            </a:pPr>
            <a:r>
              <a:rPr lang="de-DE" dirty="0"/>
              <a:t>Model Selection </a:t>
            </a:r>
          </a:p>
          <a:p>
            <a:pPr marL="228600" indent="-228600">
              <a:buAutoNum type="arabicPeriod"/>
            </a:pPr>
            <a:r>
              <a:rPr lang="de-DE" dirty="0"/>
              <a:t>Model Training </a:t>
            </a:r>
          </a:p>
          <a:p>
            <a:pPr marL="228600" indent="-228600">
              <a:buAutoNum type="arabicPeriod"/>
            </a:pPr>
            <a:r>
              <a:rPr lang="de-DE" dirty="0"/>
              <a:t>Model Evaluation </a:t>
            </a:r>
          </a:p>
          <a:p>
            <a:pPr marL="228600" indent="-228600">
              <a:buAutoNum type="arabicPeriod"/>
            </a:pPr>
            <a:r>
              <a:rPr lang="de-DE" dirty="0"/>
              <a:t>Model Production -&gt; putting a model in Production </a:t>
            </a:r>
          </a:p>
          <a:p>
            <a:pPr marL="228600" indent="-228600">
              <a:buAutoNum type="arabicPeriod"/>
            </a:pPr>
            <a:endParaRPr lang="de-DE" dirty="0"/>
          </a:p>
          <a:p>
            <a:pPr marL="0" indent="0">
              <a:buNone/>
            </a:pPr>
            <a:r>
              <a:rPr lang="de-DE" b="1" dirty="0"/>
              <a:t>Structure</a:t>
            </a:r>
          </a:p>
          <a:p>
            <a:pPr marL="171450" indent="-171450">
              <a:buFontTx/>
              <a:buChar char="-"/>
            </a:pPr>
            <a:r>
              <a:rPr lang="de-DE" dirty="0"/>
              <a:t>Theory -&gt; covering basic concepts </a:t>
            </a:r>
          </a:p>
          <a:p>
            <a:pPr marL="171450" indent="-171450">
              <a:buFontTx/>
              <a:buChar char="-"/>
            </a:pPr>
            <a:r>
              <a:rPr lang="de-DE" dirty="0"/>
              <a:t>Going through classification example -&gt; iris-dataset </a:t>
            </a:r>
          </a:p>
          <a:p>
            <a:pPr marL="171450" indent="-171450">
              <a:buFontTx/>
              <a:buChar char="-"/>
            </a:pPr>
            <a:r>
              <a:rPr lang="de-DE" dirty="0"/>
              <a:t>5 Exercises </a:t>
            </a:r>
          </a:p>
          <a:p>
            <a:pPr marL="171450" indent="-171450">
              <a:buFontTx/>
              <a:buChar char="-"/>
            </a:pPr>
            <a:r>
              <a:rPr lang="de-DE" dirty="0"/>
              <a:t>2 small coffee breaks </a:t>
            </a:r>
          </a:p>
        </p:txBody>
      </p:sp>
      <p:sp>
        <p:nvSpPr>
          <p:cNvPr id="4" name="Slide Number Placeholder 3"/>
          <p:cNvSpPr>
            <a:spLocks noGrp="1"/>
          </p:cNvSpPr>
          <p:nvPr>
            <p:ph type="sldNum" sz="quarter" idx="5"/>
          </p:nvPr>
        </p:nvSpPr>
        <p:spPr/>
        <p:txBody>
          <a:bodyPr/>
          <a:lstStyle/>
          <a:p>
            <a:fld id="{81DB3209-995C-4CBC-8B89-A1A1BF154C56}" type="slidenum">
              <a:rPr lang="en-US" smtClean="0"/>
              <a:t>2</a:t>
            </a:fld>
            <a:endParaRPr lang="en-US"/>
          </a:p>
        </p:txBody>
      </p:sp>
    </p:spTree>
    <p:extLst>
      <p:ext uri="{BB962C8B-B14F-4D97-AF65-F5344CB8AC3E}">
        <p14:creationId xmlns:p14="http://schemas.microsoft.com/office/powerpoint/2010/main" val="496647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dirty="0"/>
              <a:t>Until Model Training and Evaluation</a:t>
            </a:r>
          </a:p>
        </p:txBody>
      </p:sp>
      <p:sp>
        <p:nvSpPr>
          <p:cNvPr id="4" name="Slide Number Placeholder 3"/>
          <p:cNvSpPr>
            <a:spLocks noGrp="1"/>
          </p:cNvSpPr>
          <p:nvPr>
            <p:ph type="sldNum" sz="quarter" idx="5"/>
          </p:nvPr>
        </p:nvSpPr>
        <p:spPr/>
        <p:txBody>
          <a:bodyPr/>
          <a:lstStyle/>
          <a:p>
            <a:fld id="{81DB3209-995C-4CBC-8B89-A1A1BF154C56}" type="slidenum">
              <a:rPr lang="en-US" smtClean="0"/>
              <a:t>20</a:t>
            </a:fld>
            <a:endParaRPr lang="en-US"/>
          </a:p>
        </p:txBody>
      </p:sp>
    </p:spTree>
    <p:extLst>
      <p:ext uri="{BB962C8B-B14F-4D97-AF65-F5344CB8AC3E}">
        <p14:creationId xmlns:p14="http://schemas.microsoft.com/office/powerpoint/2010/main" val="358057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Once the dataset is split, the model can be trained on the training set. The most likely case will be that you will end up trying different algorithms (e.g. logistic regression vs. decision tree) and multiple configurations of these to find the best performing one. The act of testing different configurations of an algorithm is called hyper-parameter testing. During hyper-parameter testing different algorithm specific parameters are tested. For example in a K-nearest </a:t>
            </a:r>
            <a:r>
              <a:rPr lang="en-US" b="0" dirty="0" err="1">
                <a:solidFill>
                  <a:srgbClr val="D4D4D4"/>
                </a:solidFill>
                <a:effectLst/>
                <a:latin typeface="Consolas" panose="020B0609020204030204" pitchFamily="49" charset="0"/>
              </a:rPr>
              <a:t>neighbour</a:t>
            </a:r>
            <a:r>
              <a:rPr lang="en-US" b="0" dirty="0">
                <a:solidFill>
                  <a:srgbClr val="D4D4D4"/>
                </a:solidFill>
                <a:effectLst/>
                <a:latin typeface="Consolas" panose="020B0609020204030204" pitchFamily="49" charset="0"/>
              </a:rPr>
              <a:t> algorithm different values for k (number of </a:t>
            </a:r>
            <a:r>
              <a:rPr lang="en-US" b="0" dirty="0" err="1">
                <a:solidFill>
                  <a:srgbClr val="D4D4D4"/>
                </a:solidFill>
                <a:effectLst/>
                <a:latin typeface="Consolas" panose="020B0609020204030204" pitchFamily="49" charset="0"/>
              </a:rPr>
              <a:t>neighbours</a:t>
            </a:r>
            <a:r>
              <a:rPr lang="en-US" b="0" dirty="0">
                <a:solidFill>
                  <a:srgbClr val="D4D4D4"/>
                </a:solidFill>
                <a:effectLst/>
                <a:latin typeface="Consolas" panose="020B0609020204030204" pitchFamily="49" charset="0"/>
              </a:rPr>
              <a:t>) would be evaluated to find the best performing configuration.</a:t>
            </a:r>
          </a:p>
          <a:p>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21</a:t>
            </a:fld>
            <a:endParaRPr lang="en-US"/>
          </a:p>
        </p:txBody>
      </p:sp>
    </p:spTree>
    <p:extLst>
      <p:ext uri="{BB962C8B-B14F-4D97-AF65-F5344CB8AC3E}">
        <p14:creationId xmlns:p14="http://schemas.microsoft.com/office/powerpoint/2010/main" val="2236998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Model Evaluation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There are many different metrics that can be used for model evaluation. In the case of a classification problem a confusion matrix can be created (for the sake of this workshop we will focus on classification for this). </a:t>
            </a:r>
          </a:p>
        </p:txBody>
      </p:sp>
      <p:sp>
        <p:nvSpPr>
          <p:cNvPr id="4" name="Slide Number Placeholder 3"/>
          <p:cNvSpPr>
            <a:spLocks noGrp="1"/>
          </p:cNvSpPr>
          <p:nvPr>
            <p:ph type="sldNum" sz="quarter" idx="5"/>
          </p:nvPr>
        </p:nvSpPr>
        <p:spPr/>
        <p:txBody>
          <a:bodyPr/>
          <a:lstStyle/>
          <a:p>
            <a:fld id="{81DB3209-995C-4CBC-8B89-A1A1BF154C56}" type="slidenum">
              <a:rPr lang="en-US" smtClean="0"/>
              <a:t>22</a:t>
            </a:fld>
            <a:endParaRPr lang="en-US"/>
          </a:p>
        </p:txBody>
      </p:sp>
    </p:spTree>
    <p:extLst>
      <p:ext uri="{BB962C8B-B14F-4D97-AF65-F5344CB8AC3E}">
        <p14:creationId xmlns:p14="http://schemas.microsoft.com/office/powerpoint/2010/main" val="3263179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 confusion matrix </a:t>
            </a:r>
            <a:r>
              <a:rPr lang="en-US" b="0" dirty="0" err="1">
                <a:solidFill>
                  <a:srgbClr val="D4D4D4"/>
                </a:solidFill>
                <a:effectLst/>
                <a:latin typeface="Consolas" panose="020B0609020204030204" pitchFamily="49" charset="0"/>
              </a:rPr>
              <a:t>visualises</a:t>
            </a:r>
            <a:r>
              <a:rPr lang="en-US" b="0" dirty="0">
                <a:solidFill>
                  <a:srgbClr val="D4D4D4"/>
                </a:solidFill>
                <a:effectLst/>
                <a:latin typeface="Consolas" panose="020B0609020204030204" pitchFamily="49" charset="0"/>
              </a:rPr>
              <a:t> the number of true positives, true negatives, false positives and false negatives. From that a number of metrics can be calculated such as: Accuracy, Precision and Recall. The confusion matrix depends on the number of classes and the following picture shows an example of a binary classification confusion matrix.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Accuracy evaluates the percentage of labels that were correctly predicted. This can be problematic if the dataset is unbalanced. Imagine a dataset where most data point are assigned to class A, if the model then always just predicts class A the accuracy would still be very high even though it never actually predicts class B.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Recall calculates the true positive rate which are the actual observations that are predicted correctly. In other words if the observation is class A what is the percentage of it being class A over it not being class A.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Precision identifies the actual number of correctly predicted values that came out positive. In other words, out of all the positive values predicted correctly, how many were actually true.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Further reading confusion matrix: https://medium.com/low-code-for-advanced-data-science/confusion-matrix-and-class-statistics-f085181a2891, https://rapidminer.com/glossary/confusion-matrix/ </a:t>
            </a:r>
          </a:p>
          <a:p>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23</a:t>
            </a:fld>
            <a:endParaRPr lang="en-US"/>
          </a:p>
        </p:txBody>
      </p:sp>
    </p:spTree>
    <p:extLst>
      <p:ext uri="{BB962C8B-B14F-4D97-AF65-F5344CB8AC3E}">
        <p14:creationId xmlns:p14="http://schemas.microsoft.com/office/powerpoint/2010/main" val="3069569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A high performance machine learning model has the ability to </a:t>
            </a:r>
            <a:r>
              <a:rPr lang="en-US" b="0" dirty="0" err="1">
                <a:solidFill>
                  <a:srgbClr val="D4D4D4"/>
                </a:solidFill>
                <a:effectLst/>
                <a:latin typeface="Consolas" panose="020B0609020204030204" pitchFamily="49" charset="0"/>
              </a:rPr>
              <a:t>generalise</a:t>
            </a:r>
            <a:r>
              <a:rPr lang="en-US" b="0" dirty="0">
                <a:solidFill>
                  <a:srgbClr val="D4D4D4"/>
                </a:solidFill>
                <a:effectLst/>
                <a:latin typeface="Consolas" panose="020B0609020204030204" pitchFamily="49" charset="0"/>
              </a:rPr>
              <a:t> new input data in a proper way. If it doesn't the two major reasons are underfitting or overfitting.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In underfitting the model trained is too simple for the data (left pictures below) e.g. the data is quadratic but the model is linear. This means the model underlies a high bias. Bias are the assumptions made by the model or more technical the error rate of the training data. In the case of underfitting the hypothesis about the data distribution is too simple and therefore the bias is high. </a:t>
            </a:r>
            <a:endParaRPr lang="en-US" dirty="0"/>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On the other end of the extreme is overfitting (right pictures below). In overfitting the model is too complex for the data e.g. the data is linear and your model is a high-degree polynomial. This is also called high variance which is the difference between the error rate of the training and test data. If the variance is high overfitting occurs.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Therefore a high performance machine learning model strives for low bias and low variance.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pictures show Regression examples!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Further reading under- and overfitting: https://towardsdatascience.com/overfitting-and-underfitting-principles-ea8964d9c45c, https://www.geeksforgeeks.org/underfitting-and-overfitting-in-machine-learning/ </a:t>
            </a:r>
          </a:p>
          <a:p>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24</a:t>
            </a:fld>
            <a:endParaRPr lang="en-US"/>
          </a:p>
        </p:txBody>
      </p:sp>
    </p:spTree>
    <p:extLst>
      <p:ext uri="{BB962C8B-B14F-4D97-AF65-F5344CB8AC3E}">
        <p14:creationId xmlns:p14="http://schemas.microsoft.com/office/powerpoint/2010/main" val="2042551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0" dirty="0">
                <a:solidFill>
                  <a:srgbClr val="D4D4D4"/>
                </a:solidFill>
                <a:effectLst/>
                <a:latin typeface="Consolas" panose="020B0609020204030204" pitchFamily="49" charset="0"/>
              </a:rPr>
              <a:t>Classification overfitting underfitting examples </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1DB3209-995C-4CBC-8B89-A1A1BF154C56}" type="slidenum">
              <a:rPr lang="en-US" smtClean="0"/>
              <a:t>25</a:t>
            </a:fld>
            <a:endParaRPr lang="en-US"/>
          </a:p>
        </p:txBody>
      </p:sp>
    </p:spTree>
    <p:extLst>
      <p:ext uri="{BB962C8B-B14F-4D97-AF65-F5344CB8AC3E}">
        <p14:creationId xmlns:p14="http://schemas.microsoft.com/office/powerpoint/2010/main" val="39106373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Until Model Inference (excluding) and exercise 3 &amp; 4 </a:t>
            </a:r>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26</a:t>
            </a:fld>
            <a:endParaRPr lang="en-US"/>
          </a:p>
        </p:txBody>
      </p:sp>
    </p:spTree>
    <p:extLst>
      <p:ext uri="{BB962C8B-B14F-4D97-AF65-F5344CB8AC3E}">
        <p14:creationId xmlns:p14="http://schemas.microsoft.com/office/powerpoint/2010/main" val="2273434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Production Model </a:t>
            </a: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Once a best performing model is found it is time to </a:t>
            </a:r>
            <a:r>
              <a:rPr lang="en-US" b="0" dirty="0" err="1">
                <a:solidFill>
                  <a:srgbClr val="D4D4D4"/>
                </a:solidFill>
                <a:effectLst/>
                <a:latin typeface="Consolas" panose="020B0609020204030204" pitchFamily="49" charset="0"/>
              </a:rPr>
              <a:t>productionalise</a:t>
            </a:r>
            <a:r>
              <a:rPr lang="en-US" b="0" dirty="0">
                <a:solidFill>
                  <a:srgbClr val="D4D4D4"/>
                </a:solidFill>
                <a:effectLst/>
                <a:latin typeface="Consolas" panose="020B0609020204030204" pitchFamily="49" charset="0"/>
              </a:rPr>
              <a:t> it.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There are many ways to do that. You might host it in the cloud or simply run it locally. </a:t>
            </a:r>
          </a:p>
          <a:p>
            <a:endParaRPr lang="en-GB" b="0" noProof="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1DB3209-995C-4CBC-8B89-A1A1BF154C56}" type="slidenum">
              <a:rPr lang="en-US" smtClean="0"/>
              <a:t>27</a:t>
            </a:fld>
            <a:endParaRPr lang="en-US"/>
          </a:p>
        </p:txBody>
      </p:sp>
    </p:spTree>
    <p:extLst>
      <p:ext uri="{BB962C8B-B14F-4D97-AF65-F5344CB8AC3E}">
        <p14:creationId xmlns:p14="http://schemas.microsoft.com/office/powerpoint/2010/main" val="3517054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However, the model is put into production, in order to generate predictions the trained model is presented with new data and creates predictions based on its trained function.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Yet, you will most likely still have to go through a data pre-processing step before you feed the data into the model as you might want to remove columns (e.g. ids) which are not known to the model.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Once in a while it might be useful to re-train the model as well. Sometimes, the data or underlying concept might have shifted a little and re-training it with more recent data could lead to a better performance.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Re-training can also be useful if it wasn't trained on a lot of data in the beginning, but now more data is available. A high level overview is </a:t>
            </a:r>
            <a:r>
              <a:rPr lang="en-US" b="0" dirty="0" err="1">
                <a:solidFill>
                  <a:srgbClr val="D4D4D4"/>
                </a:solidFill>
                <a:effectLst/>
                <a:latin typeface="Consolas" panose="020B0609020204030204" pitchFamily="49" charset="0"/>
              </a:rPr>
              <a:t>visualised</a:t>
            </a:r>
            <a:r>
              <a:rPr lang="en-US" b="0" dirty="0">
                <a:solidFill>
                  <a:srgbClr val="D4D4D4"/>
                </a:solidFill>
                <a:effectLst/>
                <a:latin typeface="Consolas" panose="020B0609020204030204" pitchFamily="49" charset="0"/>
              </a:rPr>
              <a:t> in the following picture.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Now that the model is in production predictive analysis can be performed and valuable actionable insights can be generated. </a:t>
            </a:r>
          </a:p>
        </p:txBody>
      </p:sp>
      <p:sp>
        <p:nvSpPr>
          <p:cNvPr id="4" name="Slide Number Placeholder 3"/>
          <p:cNvSpPr>
            <a:spLocks noGrp="1"/>
          </p:cNvSpPr>
          <p:nvPr>
            <p:ph type="sldNum" sz="quarter" idx="5"/>
          </p:nvPr>
        </p:nvSpPr>
        <p:spPr/>
        <p:txBody>
          <a:bodyPr/>
          <a:lstStyle/>
          <a:p>
            <a:fld id="{81DB3209-995C-4CBC-8B89-A1A1BF154C56}" type="slidenum">
              <a:rPr lang="en-US" smtClean="0"/>
              <a:t>28</a:t>
            </a:fld>
            <a:endParaRPr lang="en-US"/>
          </a:p>
        </p:txBody>
      </p:sp>
    </p:spTree>
    <p:extLst>
      <p:ext uri="{BB962C8B-B14F-4D97-AF65-F5344CB8AC3E}">
        <p14:creationId xmlns:p14="http://schemas.microsoft.com/office/powerpoint/2010/main" val="4179670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End and exercise 5 </a:t>
            </a:r>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29</a:t>
            </a:fld>
            <a:endParaRPr lang="en-US"/>
          </a:p>
        </p:txBody>
      </p:sp>
    </p:spTree>
    <p:extLst>
      <p:ext uri="{BB962C8B-B14F-4D97-AF65-F5344CB8AC3E}">
        <p14:creationId xmlns:p14="http://schemas.microsoft.com/office/powerpoint/2010/main" val="1249050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High Level Workflow of a Machine Learning Project </a:t>
            </a:r>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The </a:t>
            </a:r>
            <a:r>
              <a:rPr lang="en-US" b="1" dirty="0">
                <a:solidFill>
                  <a:srgbClr val="D4D4D4"/>
                </a:solidFill>
                <a:effectLst/>
                <a:latin typeface="Consolas" panose="020B0609020204030204" pitchFamily="49" charset="0"/>
              </a:rPr>
              <a:t>typical high level workflow </a:t>
            </a:r>
            <a:r>
              <a:rPr lang="en-US" b="0" dirty="0">
                <a:solidFill>
                  <a:srgbClr val="D4D4D4"/>
                </a:solidFill>
                <a:effectLst/>
                <a:latin typeface="Consolas" panose="020B0609020204030204" pitchFamily="49" charset="0"/>
              </a:rPr>
              <a:t>of a machine learning project can be seen in the following picture.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First you have  </a:t>
            </a:r>
            <a:r>
              <a:rPr lang="en-US" b="1" dirty="0">
                <a:solidFill>
                  <a:srgbClr val="D4D4D4"/>
                </a:solidFill>
                <a:effectLst/>
                <a:latin typeface="Consolas" panose="020B0609020204030204" pitchFamily="49" charset="0"/>
              </a:rPr>
              <a:t>historic data </a:t>
            </a:r>
            <a:r>
              <a:rPr lang="en-US" b="0" dirty="0">
                <a:solidFill>
                  <a:srgbClr val="D4D4D4"/>
                </a:solidFill>
                <a:effectLst/>
                <a:latin typeface="Consolas" panose="020B0609020204030204" pitchFamily="49" charset="0"/>
              </a:rPr>
              <a:t>that the model is trained on. The general rule here is the </a:t>
            </a:r>
            <a:r>
              <a:rPr lang="en-US" b="1" dirty="0">
                <a:solidFill>
                  <a:srgbClr val="D4D4D4"/>
                </a:solidFill>
                <a:effectLst/>
                <a:latin typeface="Consolas" panose="020B0609020204030204" pitchFamily="49" charset="0"/>
              </a:rPr>
              <a:t>more data the better</a:t>
            </a:r>
            <a:r>
              <a:rPr lang="en-US" b="0" dirty="0">
                <a:solidFill>
                  <a:srgbClr val="D4D4D4"/>
                </a:solidFill>
                <a:effectLst/>
                <a:latin typeface="Consolas" panose="020B0609020204030204" pitchFamily="49" charset="0"/>
              </a:rPr>
              <a:t>. Training on a too small dataset can introduce an unwanted bias to the model.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Next, you will need to perform some data pre-processing which can </a:t>
            </a:r>
            <a:r>
              <a:rPr lang="en-US" b="1" dirty="0">
                <a:solidFill>
                  <a:srgbClr val="D4D4D4"/>
                </a:solidFill>
                <a:effectLst/>
                <a:latin typeface="Consolas" panose="020B0609020204030204" pitchFamily="49" charset="0"/>
              </a:rPr>
              <a:t>include data cleaning, feature selection and feature engineering</a:t>
            </a:r>
            <a:r>
              <a:rPr lang="en-US" b="0" dirty="0">
                <a:solidFill>
                  <a:srgbClr val="D4D4D4"/>
                </a:solidFill>
                <a:effectLst/>
                <a:latin typeface="Consolas" panose="020B0609020204030204" pitchFamily="49" charset="0"/>
              </a:rPr>
              <a:t>.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Once the data is in the desired usable shape it is </a:t>
            </a:r>
            <a:r>
              <a:rPr lang="en-US" b="1" dirty="0">
                <a:solidFill>
                  <a:srgbClr val="D4D4D4"/>
                </a:solidFill>
                <a:effectLst/>
                <a:latin typeface="Consolas" panose="020B0609020204030204" pitchFamily="49" charset="0"/>
              </a:rPr>
              <a:t>split into a training and test dataset</a:t>
            </a:r>
            <a:r>
              <a:rPr lang="en-US" b="0" dirty="0">
                <a:solidFill>
                  <a:srgbClr val="D4D4D4"/>
                </a:solidFill>
                <a:effectLst/>
                <a:latin typeface="Consolas" panose="020B0609020204030204" pitchFamily="49" charset="0"/>
              </a:rPr>
              <a:t>. </a:t>
            </a:r>
            <a:r>
              <a:rPr lang="en-US" b="1" dirty="0">
                <a:solidFill>
                  <a:srgbClr val="D4D4D4"/>
                </a:solidFill>
                <a:effectLst/>
                <a:latin typeface="Consolas" panose="020B0609020204030204" pitchFamily="49" charset="0"/>
              </a:rPr>
              <a:t>The training dataset is used for the model training and the test set for the model evaluation</a:t>
            </a:r>
            <a:r>
              <a:rPr lang="en-US" b="0" dirty="0">
                <a:solidFill>
                  <a:srgbClr val="D4D4D4"/>
                </a:solidFill>
                <a:effectLst/>
                <a:latin typeface="Consolas" panose="020B0609020204030204" pitchFamily="49" charset="0"/>
              </a:rPr>
              <a:t>.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After training the model, its </a:t>
            </a:r>
            <a:r>
              <a:rPr lang="en-US" b="1" dirty="0">
                <a:solidFill>
                  <a:srgbClr val="D4D4D4"/>
                </a:solidFill>
                <a:effectLst/>
                <a:latin typeface="Consolas" panose="020B0609020204030204" pitchFamily="49" charset="0"/>
              </a:rPr>
              <a:t>performance needs to be evaluated</a:t>
            </a:r>
            <a:r>
              <a:rPr lang="en-US" b="0" dirty="0">
                <a:solidFill>
                  <a:srgbClr val="D4D4D4"/>
                </a:solidFill>
                <a:effectLst/>
                <a:latin typeface="Consolas" panose="020B0609020204030204" pitchFamily="49" charset="0"/>
              </a:rPr>
              <a:t>. The evaluation can be based on a variety of metrics e.g. accuracy. Most often, model training and evaluation will go round in many cycles until the most optimal model is found. </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This model is then used to </a:t>
            </a:r>
            <a:r>
              <a:rPr lang="en-US" b="1" dirty="0">
                <a:solidFill>
                  <a:srgbClr val="D4D4D4"/>
                </a:solidFill>
                <a:effectLst/>
                <a:latin typeface="Consolas" panose="020B0609020204030204" pitchFamily="49" charset="0"/>
              </a:rPr>
              <a:t>predict the outcomes of new data</a:t>
            </a:r>
            <a:r>
              <a:rPr lang="en-US" b="0" dirty="0">
                <a:solidFill>
                  <a:srgbClr val="D4D4D4"/>
                </a:solidFill>
                <a:effectLst/>
                <a:latin typeface="Consolas" panose="020B0609020204030204" pitchFamily="49" charset="0"/>
              </a:rPr>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Auto ML only replaces the model training part -&gt; pre process and producitonalising stays the same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Further Reading: https://towardsdatascience.com/workflow-of-a-machine-learning-project-ec1dba419b94 </a:t>
            </a:r>
          </a:p>
          <a:p>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3</a:t>
            </a:fld>
            <a:endParaRPr lang="en-US"/>
          </a:p>
        </p:txBody>
      </p:sp>
    </p:spTree>
    <p:extLst>
      <p:ext uri="{BB962C8B-B14F-4D97-AF65-F5344CB8AC3E}">
        <p14:creationId xmlns:p14="http://schemas.microsoft.com/office/powerpoint/2010/main" val="749912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Thank you! </a:t>
            </a:r>
          </a:p>
          <a:p>
            <a:endParaRPr lang="de-DE" dirty="0"/>
          </a:p>
          <a:p>
            <a:r>
              <a:rPr lang="de-DE" dirty="0"/>
              <a:t>More CCP at our keynote on Wednesday 11:30 by Pálmar and Gudmunudur on </a:t>
            </a:r>
            <a:r>
              <a:rPr lang="en-US" b="1" cap="all" dirty="0">
                <a:solidFill>
                  <a:schemeClr val="bg1"/>
                </a:solidFill>
                <a:latin typeface="pragmatica-extended"/>
              </a:rPr>
              <a:t>Volatile space economics : A case of EVE Online. </a:t>
            </a:r>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30</a:t>
            </a:fld>
            <a:endParaRPr lang="en-US"/>
          </a:p>
        </p:txBody>
      </p:sp>
    </p:spTree>
    <p:extLst>
      <p:ext uri="{BB962C8B-B14F-4D97-AF65-F5344CB8AC3E}">
        <p14:creationId xmlns:p14="http://schemas.microsoft.com/office/powerpoint/2010/main" val="3056200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Data Pre-Processing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pre-processing is often the most </a:t>
            </a:r>
            <a:r>
              <a:rPr lang="en-US" b="1" dirty="0">
                <a:solidFill>
                  <a:srgbClr val="D4D4D4"/>
                </a:solidFill>
                <a:effectLst/>
                <a:latin typeface="Consolas" panose="020B0609020204030204" pitchFamily="49" charset="0"/>
              </a:rPr>
              <a:t>time intensive step </a:t>
            </a:r>
            <a:r>
              <a:rPr lang="en-US" b="0" dirty="0">
                <a:solidFill>
                  <a:srgbClr val="D4D4D4"/>
                </a:solidFill>
                <a:effectLst/>
                <a:latin typeface="Consolas" panose="020B0609020204030204" pitchFamily="49" charset="0"/>
              </a:rPr>
              <a:t>in a machine learning project. Without proper preparation of the data models can't perform properly or can't be trained at all. There are many things to consider in the pre-processing step. Data cleaning and feature selection are explained in more detail here. </a:t>
            </a:r>
            <a:r>
              <a:rPr lang="en-US" b="0" dirty="0" err="1">
                <a:solidFill>
                  <a:srgbClr val="D4D4D4"/>
                </a:solidFill>
                <a:effectLst/>
                <a:latin typeface="Consolas" panose="020B0609020204030204" pitchFamily="49" charset="0"/>
              </a:rPr>
              <a:t>Tho</a:t>
            </a:r>
            <a:r>
              <a:rPr lang="en-US" b="0" dirty="0">
                <a:solidFill>
                  <a:srgbClr val="D4D4D4"/>
                </a:solidFill>
                <a:effectLst/>
                <a:latin typeface="Consolas" panose="020B0609020204030204" pitchFamily="49" charset="0"/>
              </a:rPr>
              <a:t>, there are other steps to consider during pre-processing for example feature engineering, where new features are created and added to the feature set. </a:t>
            </a:r>
          </a:p>
        </p:txBody>
      </p:sp>
      <p:sp>
        <p:nvSpPr>
          <p:cNvPr id="4" name="Slide Number Placeholder 3"/>
          <p:cNvSpPr>
            <a:spLocks noGrp="1"/>
          </p:cNvSpPr>
          <p:nvPr>
            <p:ph type="sldNum" sz="quarter" idx="5"/>
          </p:nvPr>
        </p:nvSpPr>
        <p:spPr/>
        <p:txBody>
          <a:bodyPr/>
          <a:lstStyle/>
          <a:p>
            <a:fld id="{81DB3209-995C-4CBC-8B89-A1A1BF154C56}" type="slidenum">
              <a:rPr lang="en-US" smtClean="0"/>
              <a:t>4</a:t>
            </a:fld>
            <a:endParaRPr lang="en-US"/>
          </a:p>
        </p:txBody>
      </p:sp>
    </p:spTree>
    <p:extLst>
      <p:ext uri="{BB962C8B-B14F-4D97-AF65-F5344CB8AC3E}">
        <p14:creationId xmlns:p14="http://schemas.microsoft.com/office/powerpoint/2010/main" val="291253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Data Cleaning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cleaning is a very important step in the process. Here you will take a deep dive into your data and tidy it up. This can mean a wide range of things spanning from using the correct data types to for example what to do with empty fields - Remove the row? the column? just set to null? ignore? or investigate whether this is just a mishap in the source itself and you can in fact get the data? </a:t>
            </a:r>
          </a:p>
          <a:p>
            <a:r>
              <a:rPr lang="en-US" b="0" dirty="0">
                <a:solidFill>
                  <a:srgbClr val="D4D4D4"/>
                </a:solidFill>
                <a:effectLst/>
                <a:latin typeface="Consolas" panose="020B0609020204030204" pitchFamily="49" charset="0"/>
              </a:rPr>
              <a:t>Plenty of questions, right? This is why this step is so important. Having a properly cleaned and understood dataset is the key for making decision further down the line. </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Missing value examples </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Name missing -&gt; Might be just fine because it might not add any value anyways </a:t>
            </a:r>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5</a:t>
            </a:fld>
            <a:endParaRPr lang="en-US"/>
          </a:p>
        </p:txBody>
      </p:sp>
    </p:spTree>
    <p:extLst>
      <p:ext uri="{BB962C8B-B14F-4D97-AF65-F5344CB8AC3E}">
        <p14:creationId xmlns:p14="http://schemas.microsoft.com/office/powerpoint/2010/main" val="2122538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Missing value examples </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Name missing -&gt; Might be just fine because it might not add any value anyways </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Country missing -&gt; might be a bigger issue as that could be a feature that actually holds information about the row -&gt; therefore you might want to remove it entirely </a:t>
            </a:r>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6</a:t>
            </a:fld>
            <a:endParaRPr lang="en-US"/>
          </a:p>
        </p:txBody>
      </p:sp>
    </p:spTree>
    <p:extLst>
      <p:ext uri="{BB962C8B-B14F-4D97-AF65-F5344CB8AC3E}">
        <p14:creationId xmlns:p14="http://schemas.microsoft.com/office/powerpoint/2010/main" val="2551992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Now your sample data looks like this</a:t>
            </a:r>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Feature Engineering -&gt; generating new features and enriching the data with thus and also making the data useable for the model </a:t>
            </a:r>
          </a:p>
          <a:p>
            <a:pPr marL="171450" indent="-171450">
              <a:buFont typeface="Arial" panose="020B0604020202020204" pitchFamily="34" charset="0"/>
              <a:buChar char="•"/>
            </a:pPr>
            <a:r>
              <a:rPr lang="de-DE" dirty="0"/>
              <a:t>Inferring the age, year and month from the birthday column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1DB3209-995C-4CBC-8B89-A1A1BF154C56}" type="slidenum">
              <a:rPr lang="en-US" smtClean="0"/>
              <a:t>7</a:t>
            </a:fld>
            <a:endParaRPr lang="en-US"/>
          </a:p>
        </p:txBody>
      </p:sp>
    </p:spTree>
    <p:extLst>
      <p:ext uri="{BB962C8B-B14F-4D97-AF65-F5344CB8AC3E}">
        <p14:creationId xmlns:p14="http://schemas.microsoft.com/office/powerpoint/2010/main" val="20250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First infer birth-year</a:t>
            </a:r>
          </a:p>
        </p:txBody>
      </p:sp>
      <p:sp>
        <p:nvSpPr>
          <p:cNvPr id="4" name="Slide Number Placeholder 3"/>
          <p:cNvSpPr>
            <a:spLocks noGrp="1"/>
          </p:cNvSpPr>
          <p:nvPr>
            <p:ph type="sldNum" sz="quarter" idx="5"/>
          </p:nvPr>
        </p:nvSpPr>
        <p:spPr/>
        <p:txBody>
          <a:bodyPr/>
          <a:lstStyle/>
          <a:p>
            <a:fld id="{81DB3209-995C-4CBC-8B89-A1A1BF154C56}" type="slidenum">
              <a:rPr lang="en-US" smtClean="0"/>
              <a:t>8</a:t>
            </a:fld>
            <a:endParaRPr lang="en-US"/>
          </a:p>
        </p:txBody>
      </p:sp>
    </p:spTree>
    <p:extLst>
      <p:ext uri="{BB962C8B-B14F-4D97-AF65-F5344CB8AC3E}">
        <p14:creationId xmlns:p14="http://schemas.microsoft.com/office/powerpoint/2010/main" val="2433304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de-DE" dirty="0"/>
              <a:t>Then birth month </a:t>
            </a:r>
          </a:p>
        </p:txBody>
      </p:sp>
      <p:sp>
        <p:nvSpPr>
          <p:cNvPr id="4" name="Slide Number Placeholder 3"/>
          <p:cNvSpPr>
            <a:spLocks noGrp="1"/>
          </p:cNvSpPr>
          <p:nvPr>
            <p:ph type="sldNum" sz="quarter" idx="5"/>
          </p:nvPr>
        </p:nvSpPr>
        <p:spPr/>
        <p:txBody>
          <a:bodyPr/>
          <a:lstStyle/>
          <a:p>
            <a:fld id="{81DB3209-995C-4CBC-8B89-A1A1BF154C56}" type="slidenum">
              <a:rPr lang="en-US" smtClean="0"/>
              <a:t>9</a:t>
            </a:fld>
            <a:endParaRPr lang="en-US"/>
          </a:p>
        </p:txBody>
      </p:sp>
    </p:spTree>
    <p:extLst>
      <p:ext uri="{BB962C8B-B14F-4D97-AF65-F5344CB8AC3E}">
        <p14:creationId xmlns:p14="http://schemas.microsoft.com/office/powerpoint/2010/main" val="1240155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02F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194E-736B-A938-EA48-D5F86D81034D}"/>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03CE1AFE-FC54-3559-9392-082C00C3979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7ADA1DF8-6577-0169-C152-AE7EC6F61343}"/>
              </a:ext>
            </a:extLst>
          </p:cNvPr>
          <p:cNvSpPr>
            <a:spLocks noGrp="1"/>
          </p:cNvSpPr>
          <p:nvPr>
            <p:ph type="dt" sz="half" idx="10"/>
          </p:nvPr>
        </p:nvSpPr>
        <p:spPr/>
        <p:txBody>
          <a:bodyPr/>
          <a:lstStyle/>
          <a:p>
            <a:fld id="{BD38A296-03DF-4E2E-82B8-F7A5729C0782}" type="datetime1">
              <a:rPr lang="en-US" smtClean="0"/>
              <a:t>8/17/2022</a:t>
            </a:fld>
            <a:endParaRPr lang="en-US" dirty="0"/>
          </a:p>
        </p:txBody>
      </p:sp>
      <p:sp>
        <p:nvSpPr>
          <p:cNvPr id="5" name="Footer Placeholder 4">
            <a:extLst>
              <a:ext uri="{FF2B5EF4-FFF2-40B4-BE49-F238E27FC236}">
                <a16:creationId xmlns:a16="http://schemas.microsoft.com/office/drawing/2014/main" id="{BB64223E-DD62-C4D8-4025-49562274A2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25D9AD-1C8B-61FB-8C36-69E7240223CA}"/>
              </a:ext>
            </a:extLst>
          </p:cNvPr>
          <p:cNvSpPr>
            <a:spLocks noGrp="1"/>
          </p:cNvSpPr>
          <p:nvPr>
            <p:ph type="sldNum" sz="quarter" idx="12"/>
          </p:nvPr>
        </p:nvSpPr>
        <p:spPr/>
        <p:txBody>
          <a:bodyPr/>
          <a:lstStyle/>
          <a:p>
            <a:fld id="{E42B8911-209D-49EC-ABB0-3710BA151767}" type="slidenum">
              <a:rPr lang="en-US" smtClean="0"/>
              <a:t>‹#›</a:t>
            </a:fld>
            <a:endParaRPr lang="en-US"/>
          </a:p>
        </p:txBody>
      </p:sp>
    </p:spTree>
    <p:extLst>
      <p:ext uri="{BB962C8B-B14F-4D97-AF65-F5344CB8AC3E}">
        <p14:creationId xmlns:p14="http://schemas.microsoft.com/office/powerpoint/2010/main" val="317892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B823-C0AC-E81D-D007-F96AC359B5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265D14-959A-1E4C-2EE6-AB93243D39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C79F3-FC79-7DFB-AEDF-C12FF26D26C9}"/>
              </a:ext>
            </a:extLst>
          </p:cNvPr>
          <p:cNvSpPr>
            <a:spLocks noGrp="1"/>
          </p:cNvSpPr>
          <p:nvPr>
            <p:ph type="dt" sz="half" idx="10"/>
          </p:nvPr>
        </p:nvSpPr>
        <p:spPr/>
        <p:txBody>
          <a:bodyPr/>
          <a:lstStyle/>
          <a:p>
            <a:fld id="{6565B42C-5194-4D34-98C4-0DC9C16B2C57}" type="datetime1">
              <a:rPr lang="en-US" smtClean="0"/>
              <a:t>8/17/2022</a:t>
            </a:fld>
            <a:endParaRPr lang="en-US"/>
          </a:p>
        </p:txBody>
      </p:sp>
      <p:sp>
        <p:nvSpPr>
          <p:cNvPr id="5" name="Footer Placeholder 4">
            <a:extLst>
              <a:ext uri="{FF2B5EF4-FFF2-40B4-BE49-F238E27FC236}">
                <a16:creationId xmlns:a16="http://schemas.microsoft.com/office/drawing/2014/main" id="{24378E79-4A94-188F-62B6-80C42D3FF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8BAA3-9E68-A3FA-C1B7-1B069779ED88}"/>
              </a:ext>
            </a:extLst>
          </p:cNvPr>
          <p:cNvSpPr>
            <a:spLocks noGrp="1"/>
          </p:cNvSpPr>
          <p:nvPr>
            <p:ph type="sldNum" sz="quarter" idx="12"/>
          </p:nvPr>
        </p:nvSpPr>
        <p:spPr/>
        <p:txBody>
          <a:bodyPr/>
          <a:lstStyle/>
          <a:p>
            <a:fld id="{E42B8911-209D-49EC-ABB0-3710BA151767}" type="slidenum">
              <a:rPr lang="en-US" smtClean="0"/>
              <a:t>‹#›</a:t>
            </a:fld>
            <a:endParaRPr lang="en-US"/>
          </a:p>
        </p:txBody>
      </p:sp>
    </p:spTree>
    <p:extLst>
      <p:ext uri="{BB962C8B-B14F-4D97-AF65-F5344CB8AC3E}">
        <p14:creationId xmlns:p14="http://schemas.microsoft.com/office/powerpoint/2010/main" val="337302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D98639-6E09-1F3B-AB62-F2DDED5444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38CE07-907E-BA3E-AAC0-4D7DB452E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9C335-6F3C-D01D-93FA-3F0E25CC14C6}"/>
              </a:ext>
            </a:extLst>
          </p:cNvPr>
          <p:cNvSpPr>
            <a:spLocks noGrp="1"/>
          </p:cNvSpPr>
          <p:nvPr>
            <p:ph type="dt" sz="half" idx="10"/>
          </p:nvPr>
        </p:nvSpPr>
        <p:spPr/>
        <p:txBody>
          <a:bodyPr/>
          <a:lstStyle/>
          <a:p>
            <a:fld id="{CF47641C-FC47-49A3-B8B6-758BAE2157BA}" type="datetime1">
              <a:rPr lang="en-US" smtClean="0"/>
              <a:t>8/17/2022</a:t>
            </a:fld>
            <a:endParaRPr lang="en-US"/>
          </a:p>
        </p:txBody>
      </p:sp>
      <p:sp>
        <p:nvSpPr>
          <p:cNvPr id="5" name="Footer Placeholder 4">
            <a:extLst>
              <a:ext uri="{FF2B5EF4-FFF2-40B4-BE49-F238E27FC236}">
                <a16:creationId xmlns:a16="http://schemas.microsoft.com/office/drawing/2014/main" id="{9FA989A1-9A29-8666-3017-49E596C08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19A6C-3871-A041-47D6-4A2DFCEFD8E8}"/>
              </a:ext>
            </a:extLst>
          </p:cNvPr>
          <p:cNvSpPr>
            <a:spLocks noGrp="1"/>
          </p:cNvSpPr>
          <p:nvPr>
            <p:ph type="sldNum" sz="quarter" idx="12"/>
          </p:nvPr>
        </p:nvSpPr>
        <p:spPr/>
        <p:txBody>
          <a:bodyPr/>
          <a:lstStyle/>
          <a:p>
            <a:fld id="{E42B8911-209D-49EC-ABB0-3710BA151767}" type="slidenum">
              <a:rPr lang="en-US" smtClean="0"/>
              <a:t>‹#›</a:t>
            </a:fld>
            <a:endParaRPr lang="en-US"/>
          </a:p>
        </p:txBody>
      </p:sp>
    </p:spTree>
    <p:extLst>
      <p:ext uri="{BB962C8B-B14F-4D97-AF65-F5344CB8AC3E}">
        <p14:creationId xmlns:p14="http://schemas.microsoft.com/office/powerpoint/2010/main" val="231786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CA79-F2D6-3B1F-0BED-C86D4D1ADD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09677C-B009-1040-42F2-D19B2A919B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27948-6183-67D6-9B40-45D2DB9136F9}"/>
              </a:ext>
            </a:extLst>
          </p:cNvPr>
          <p:cNvSpPr>
            <a:spLocks noGrp="1"/>
          </p:cNvSpPr>
          <p:nvPr>
            <p:ph type="dt" sz="half" idx="10"/>
          </p:nvPr>
        </p:nvSpPr>
        <p:spPr/>
        <p:txBody>
          <a:bodyPr/>
          <a:lstStyle/>
          <a:p>
            <a:fld id="{5B1B00D2-4644-48F3-84CC-4BE00DCDB885}" type="datetime1">
              <a:rPr lang="en-US" smtClean="0"/>
              <a:t>8/17/2022</a:t>
            </a:fld>
            <a:endParaRPr lang="en-US"/>
          </a:p>
        </p:txBody>
      </p:sp>
      <p:sp>
        <p:nvSpPr>
          <p:cNvPr id="5" name="Footer Placeholder 4">
            <a:extLst>
              <a:ext uri="{FF2B5EF4-FFF2-40B4-BE49-F238E27FC236}">
                <a16:creationId xmlns:a16="http://schemas.microsoft.com/office/drawing/2014/main" id="{D2212BC1-0C80-73DA-8E45-A283F34A4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CB56E-BA5B-38FD-2DC0-3F6EF400CB6A}"/>
              </a:ext>
            </a:extLst>
          </p:cNvPr>
          <p:cNvSpPr>
            <a:spLocks noGrp="1"/>
          </p:cNvSpPr>
          <p:nvPr>
            <p:ph type="sldNum" sz="quarter" idx="12"/>
          </p:nvPr>
        </p:nvSpPr>
        <p:spPr/>
        <p:txBody>
          <a:bodyPr/>
          <a:lstStyle/>
          <a:p>
            <a:fld id="{E42B8911-209D-49EC-ABB0-3710BA151767}" type="slidenum">
              <a:rPr lang="en-US" smtClean="0"/>
              <a:t>‹#›</a:t>
            </a:fld>
            <a:endParaRPr lang="en-US"/>
          </a:p>
        </p:txBody>
      </p:sp>
    </p:spTree>
    <p:extLst>
      <p:ext uri="{BB962C8B-B14F-4D97-AF65-F5344CB8AC3E}">
        <p14:creationId xmlns:p14="http://schemas.microsoft.com/office/powerpoint/2010/main" val="385435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D70F-99C6-D5E5-BECD-4A9064C00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E9514-4B7D-C780-798D-70AD32BF7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B4B6E5-E553-8AD2-5361-D3412FDC2142}"/>
              </a:ext>
            </a:extLst>
          </p:cNvPr>
          <p:cNvSpPr>
            <a:spLocks noGrp="1"/>
          </p:cNvSpPr>
          <p:nvPr>
            <p:ph type="dt" sz="half" idx="10"/>
          </p:nvPr>
        </p:nvSpPr>
        <p:spPr/>
        <p:txBody>
          <a:bodyPr/>
          <a:lstStyle/>
          <a:p>
            <a:fld id="{56165FC4-B1FB-4B41-8FEF-2F0C9AF24C9D}" type="datetime1">
              <a:rPr lang="en-US" smtClean="0"/>
              <a:t>8/17/2022</a:t>
            </a:fld>
            <a:endParaRPr lang="en-US"/>
          </a:p>
        </p:txBody>
      </p:sp>
      <p:sp>
        <p:nvSpPr>
          <p:cNvPr id="5" name="Footer Placeholder 4">
            <a:extLst>
              <a:ext uri="{FF2B5EF4-FFF2-40B4-BE49-F238E27FC236}">
                <a16:creationId xmlns:a16="http://schemas.microsoft.com/office/drawing/2014/main" id="{17BDCD43-B597-8351-5753-756AED293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268FB-B0B9-1143-CEA9-5419B165E608}"/>
              </a:ext>
            </a:extLst>
          </p:cNvPr>
          <p:cNvSpPr>
            <a:spLocks noGrp="1"/>
          </p:cNvSpPr>
          <p:nvPr>
            <p:ph type="sldNum" sz="quarter" idx="12"/>
          </p:nvPr>
        </p:nvSpPr>
        <p:spPr/>
        <p:txBody>
          <a:bodyPr/>
          <a:lstStyle/>
          <a:p>
            <a:fld id="{E42B8911-209D-49EC-ABB0-3710BA151767}" type="slidenum">
              <a:rPr lang="en-US" smtClean="0"/>
              <a:t>‹#›</a:t>
            </a:fld>
            <a:endParaRPr lang="en-US"/>
          </a:p>
        </p:txBody>
      </p:sp>
    </p:spTree>
    <p:extLst>
      <p:ext uri="{BB962C8B-B14F-4D97-AF65-F5344CB8AC3E}">
        <p14:creationId xmlns:p14="http://schemas.microsoft.com/office/powerpoint/2010/main" val="181674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8194-0753-6DC5-8E14-CE2B240289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562929-73A1-080C-54D2-235918C800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F68A75-4779-FE4F-0E3F-345130138A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D566AF-3A95-184B-3A75-EFD0D241E001}"/>
              </a:ext>
            </a:extLst>
          </p:cNvPr>
          <p:cNvSpPr>
            <a:spLocks noGrp="1"/>
          </p:cNvSpPr>
          <p:nvPr>
            <p:ph type="dt" sz="half" idx="10"/>
          </p:nvPr>
        </p:nvSpPr>
        <p:spPr/>
        <p:txBody>
          <a:bodyPr/>
          <a:lstStyle/>
          <a:p>
            <a:fld id="{67E3ED3B-421B-4C09-8433-946A9EAB8BCD}" type="datetime1">
              <a:rPr lang="en-US" smtClean="0"/>
              <a:t>8/17/2022</a:t>
            </a:fld>
            <a:endParaRPr lang="en-US"/>
          </a:p>
        </p:txBody>
      </p:sp>
      <p:sp>
        <p:nvSpPr>
          <p:cNvPr id="6" name="Footer Placeholder 5">
            <a:extLst>
              <a:ext uri="{FF2B5EF4-FFF2-40B4-BE49-F238E27FC236}">
                <a16:creationId xmlns:a16="http://schemas.microsoft.com/office/drawing/2014/main" id="{076AD2AB-21BC-10C6-42CC-D41210028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5633E-A27C-AB94-DE92-6B8314DA4463}"/>
              </a:ext>
            </a:extLst>
          </p:cNvPr>
          <p:cNvSpPr>
            <a:spLocks noGrp="1"/>
          </p:cNvSpPr>
          <p:nvPr>
            <p:ph type="sldNum" sz="quarter" idx="12"/>
          </p:nvPr>
        </p:nvSpPr>
        <p:spPr/>
        <p:txBody>
          <a:bodyPr/>
          <a:lstStyle/>
          <a:p>
            <a:fld id="{E42B8911-209D-49EC-ABB0-3710BA151767}" type="slidenum">
              <a:rPr lang="en-US" smtClean="0"/>
              <a:t>‹#›</a:t>
            </a:fld>
            <a:endParaRPr lang="en-US"/>
          </a:p>
        </p:txBody>
      </p:sp>
    </p:spTree>
    <p:extLst>
      <p:ext uri="{BB962C8B-B14F-4D97-AF65-F5344CB8AC3E}">
        <p14:creationId xmlns:p14="http://schemas.microsoft.com/office/powerpoint/2010/main" val="341005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5071-3340-14E6-1A02-B5AE102DFE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5C3397-B896-D3F1-B173-6667673BF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1EB1CD-8234-F252-29E8-122594FCE8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16811C-FA5A-861E-68AE-BA359D93A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904548-F1A0-2A64-FA72-DCDCB08C5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2CCB59-D69F-C37B-1BE8-00B869C75797}"/>
              </a:ext>
            </a:extLst>
          </p:cNvPr>
          <p:cNvSpPr>
            <a:spLocks noGrp="1"/>
          </p:cNvSpPr>
          <p:nvPr>
            <p:ph type="dt" sz="half" idx="10"/>
          </p:nvPr>
        </p:nvSpPr>
        <p:spPr/>
        <p:txBody>
          <a:bodyPr/>
          <a:lstStyle/>
          <a:p>
            <a:fld id="{AB24AF53-510B-4D61-8E65-5605BBA5128B}" type="datetime1">
              <a:rPr lang="en-US" smtClean="0"/>
              <a:t>8/17/2022</a:t>
            </a:fld>
            <a:endParaRPr lang="en-US"/>
          </a:p>
        </p:txBody>
      </p:sp>
      <p:sp>
        <p:nvSpPr>
          <p:cNvPr id="8" name="Footer Placeholder 7">
            <a:extLst>
              <a:ext uri="{FF2B5EF4-FFF2-40B4-BE49-F238E27FC236}">
                <a16:creationId xmlns:a16="http://schemas.microsoft.com/office/drawing/2014/main" id="{BC354141-64BD-8E4F-09EB-56AA3A913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FBE292-FC8F-BC70-F188-DA3FB9503BFD}"/>
              </a:ext>
            </a:extLst>
          </p:cNvPr>
          <p:cNvSpPr>
            <a:spLocks noGrp="1"/>
          </p:cNvSpPr>
          <p:nvPr>
            <p:ph type="sldNum" sz="quarter" idx="12"/>
          </p:nvPr>
        </p:nvSpPr>
        <p:spPr/>
        <p:txBody>
          <a:bodyPr/>
          <a:lstStyle/>
          <a:p>
            <a:fld id="{E42B8911-209D-49EC-ABB0-3710BA151767}" type="slidenum">
              <a:rPr lang="en-US" smtClean="0"/>
              <a:t>‹#›</a:t>
            </a:fld>
            <a:endParaRPr lang="en-US"/>
          </a:p>
        </p:txBody>
      </p:sp>
    </p:spTree>
    <p:extLst>
      <p:ext uri="{BB962C8B-B14F-4D97-AF65-F5344CB8AC3E}">
        <p14:creationId xmlns:p14="http://schemas.microsoft.com/office/powerpoint/2010/main" val="177593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2D60-74D3-0329-4A09-87369947E3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D0253A-E1E5-8BB6-C942-EC169220B91F}"/>
              </a:ext>
            </a:extLst>
          </p:cNvPr>
          <p:cNvSpPr>
            <a:spLocks noGrp="1"/>
          </p:cNvSpPr>
          <p:nvPr>
            <p:ph type="dt" sz="half" idx="10"/>
          </p:nvPr>
        </p:nvSpPr>
        <p:spPr/>
        <p:txBody>
          <a:bodyPr/>
          <a:lstStyle/>
          <a:p>
            <a:fld id="{A16DD48F-A0E2-4C39-A5D5-100BC312F14A}" type="datetime1">
              <a:rPr lang="en-US" smtClean="0"/>
              <a:t>8/17/2022</a:t>
            </a:fld>
            <a:endParaRPr lang="en-US"/>
          </a:p>
        </p:txBody>
      </p:sp>
      <p:sp>
        <p:nvSpPr>
          <p:cNvPr id="4" name="Footer Placeholder 3">
            <a:extLst>
              <a:ext uri="{FF2B5EF4-FFF2-40B4-BE49-F238E27FC236}">
                <a16:creationId xmlns:a16="http://schemas.microsoft.com/office/drawing/2014/main" id="{B52B3E1D-54D1-A1C8-13DA-73A4A24C29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D1595B-1A5E-D1AC-00CE-38EA34D3A47D}"/>
              </a:ext>
            </a:extLst>
          </p:cNvPr>
          <p:cNvSpPr>
            <a:spLocks noGrp="1"/>
          </p:cNvSpPr>
          <p:nvPr>
            <p:ph type="sldNum" sz="quarter" idx="12"/>
          </p:nvPr>
        </p:nvSpPr>
        <p:spPr/>
        <p:txBody>
          <a:bodyPr/>
          <a:lstStyle/>
          <a:p>
            <a:fld id="{E42B8911-209D-49EC-ABB0-3710BA151767}" type="slidenum">
              <a:rPr lang="en-US" smtClean="0"/>
              <a:t>‹#›</a:t>
            </a:fld>
            <a:endParaRPr lang="en-US"/>
          </a:p>
        </p:txBody>
      </p:sp>
    </p:spTree>
    <p:extLst>
      <p:ext uri="{BB962C8B-B14F-4D97-AF65-F5344CB8AC3E}">
        <p14:creationId xmlns:p14="http://schemas.microsoft.com/office/powerpoint/2010/main" val="140352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51D044-2F78-8704-6F3B-9D432BF5B1F2}"/>
              </a:ext>
            </a:extLst>
          </p:cNvPr>
          <p:cNvSpPr>
            <a:spLocks noGrp="1"/>
          </p:cNvSpPr>
          <p:nvPr>
            <p:ph type="dt" sz="half" idx="10"/>
          </p:nvPr>
        </p:nvSpPr>
        <p:spPr/>
        <p:txBody>
          <a:bodyPr/>
          <a:lstStyle/>
          <a:p>
            <a:fld id="{C42FDA2C-F0DB-4903-814C-80938D0C7F96}" type="datetime1">
              <a:rPr lang="en-US" smtClean="0"/>
              <a:t>8/17/2022</a:t>
            </a:fld>
            <a:endParaRPr lang="en-US"/>
          </a:p>
        </p:txBody>
      </p:sp>
      <p:sp>
        <p:nvSpPr>
          <p:cNvPr id="3" name="Footer Placeholder 2">
            <a:extLst>
              <a:ext uri="{FF2B5EF4-FFF2-40B4-BE49-F238E27FC236}">
                <a16:creationId xmlns:a16="http://schemas.microsoft.com/office/drawing/2014/main" id="{A4FDE420-4236-21BD-31FA-727EAEDBB9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8F00B-1E1A-A70E-2517-63CD1E10910C}"/>
              </a:ext>
            </a:extLst>
          </p:cNvPr>
          <p:cNvSpPr>
            <a:spLocks noGrp="1"/>
          </p:cNvSpPr>
          <p:nvPr>
            <p:ph type="sldNum" sz="quarter" idx="12"/>
          </p:nvPr>
        </p:nvSpPr>
        <p:spPr/>
        <p:txBody>
          <a:bodyPr/>
          <a:lstStyle/>
          <a:p>
            <a:fld id="{E42B8911-209D-49EC-ABB0-3710BA151767}" type="slidenum">
              <a:rPr lang="en-US" smtClean="0"/>
              <a:t>‹#›</a:t>
            </a:fld>
            <a:endParaRPr lang="en-US"/>
          </a:p>
        </p:txBody>
      </p:sp>
    </p:spTree>
    <p:extLst>
      <p:ext uri="{BB962C8B-B14F-4D97-AF65-F5344CB8AC3E}">
        <p14:creationId xmlns:p14="http://schemas.microsoft.com/office/powerpoint/2010/main" val="19158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A4BC-6CF1-F3BB-918A-531A4BAEE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A7FD51-C6D1-9136-FD54-41DF65045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874984-F55B-3B55-9F08-E0C045828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40A00-DB1B-42A6-5E75-01AE5A6BEB28}"/>
              </a:ext>
            </a:extLst>
          </p:cNvPr>
          <p:cNvSpPr>
            <a:spLocks noGrp="1"/>
          </p:cNvSpPr>
          <p:nvPr>
            <p:ph type="dt" sz="half" idx="10"/>
          </p:nvPr>
        </p:nvSpPr>
        <p:spPr/>
        <p:txBody>
          <a:bodyPr/>
          <a:lstStyle/>
          <a:p>
            <a:fld id="{1879CD51-7B74-4296-AFEF-99F5446FB70D}" type="datetime1">
              <a:rPr lang="en-US" smtClean="0"/>
              <a:t>8/17/2022</a:t>
            </a:fld>
            <a:endParaRPr lang="en-US"/>
          </a:p>
        </p:txBody>
      </p:sp>
      <p:sp>
        <p:nvSpPr>
          <p:cNvPr id="6" name="Footer Placeholder 5">
            <a:extLst>
              <a:ext uri="{FF2B5EF4-FFF2-40B4-BE49-F238E27FC236}">
                <a16:creationId xmlns:a16="http://schemas.microsoft.com/office/drawing/2014/main" id="{5F169A3E-5B5C-D9B8-DC45-E0284D91D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29F1B-039A-87AD-917A-5AD872A041EF}"/>
              </a:ext>
            </a:extLst>
          </p:cNvPr>
          <p:cNvSpPr>
            <a:spLocks noGrp="1"/>
          </p:cNvSpPr>
          <p:nvPr>
            <p:ph type="sldNum" sz="quarter" idx="12"/>
          </p:nvPr>
        </p:nvSpPr>
        <p:spPr/>
        <p:txBody>
          <a:bodyPr/>
          <a:lstStyle/>
          <a:p>
            <a:fld id="{E42B8911-209D-49EC-ABB0-3710BA151767}" type="slidenum">
              <a:rPr lang="en-US" smtClean="0"/>
              <a:t>‹#›</a:t>
            </a:fld>
            <a:endParaRPr lang="en-US"/>
          </a:p>
        </p:txBody>
      </p:sp>
    </p:spTree>
    <p:extLst>
      <p:ext uri="{BB962C8B-B14F-4D97-AF65-F5344CB8AC3E}">
        <p14:creationId xmlns:p14="http://schemas.microsoft.com/office/powerpoint/2010/main" val="283336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EFBC-0E41-2BF1-026E-653CF074AE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15BC46-5087-02B0-42D6-10B32FE32B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A23F99-CC95-CF99-2085-C450164D2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06273-61E0-E55A-F98A-FBEE2A848BA8}"/>
              </a:ext>
            </a:extLst>
          </p:cNvPr>
          <p:cNvSpPr>
            <a:spLocks noGrp="1"/>
          </p:cNvSpPr>
          <p:nvPr>
            <p:ph type="dt" sz="half" idx="10"/>
          </p:nvPr>
        </p:nvSpPr>
        <p:spPr/>
        <p:txBody>
          <a:bodyPr/>
          <a:lstStyle/>
          <a:p>
            <a:fld id="{EB969CB4-345C-41C4-AC2A-DA76030EC1BC}" type="datetime1">
              <a:rPr lang="en-US" smtClean="0"/>
              <a:t>8/17/2022</a:t>
            </a:fld>
            <a:endParaRPr lang="en-US"/>
          </a:p>
        </p:txBody>
      </p:sp>
      <p:sp>
        <p:nvSpPr>
          <p:cNvPr id="6" name="Footer Placeholder 5">
            <a:extLst>
              <a:ext uri="{FF2B5EF4-FFF2-40B4-BE49-F238E27FC236}">
                <a16:creationId xmlns:a16="http://schemas.microsoft.com/office/drawing/2014/main" id="{62AB3B17-7A43-32BF-6609-BE8B08F2F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56BF2F-72FA-5C44-BEAC-910745635A1A}"/>
              </a:ext>
            </a:extLst>
          </p:cNvPr>
          <p:cNvSpPr>
            <a:spLocks noGrp="1"/>
          </p:cNvSpPr>
          <p:nvPr>
            <p:ph type="sldNum" sz="quarter" idx="12"/>
          </p:nvPr>
        </p:nvSpPr>
        <p:spPr/>
        <p:txBody>
          <a:bodyPr/>
          <a:lstStyle/>
          <a:p>
            <a:fld id="{E42B8911-209D-49EC-ABB0-3710BA151767}" type="slidenum">
              <a:rPr lang="en-US" smtClean="0"/>
              <a:t>‹#›</a:t>
            </a:fld>
            <a:endParaRPr lang="en-US"/>
          </a:p>
        </p:txBody>
      </p:sp>
    </p:spTree>
    <p:extLst>
      <p:ext uri="{BB962C8B-B14F-4D97-AF65-F5344CB8AC3E}">
        <p14:creationId xmlns:p14="http://schemas.microsoft.com/office/powerpoint/2010/main" val="273864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245FEB-F4AF-6D69-1831-041949E18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73A11D-BEAE-2C22-99FE-319B9504F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56E5C-93B1-DCF2-E27C-020490D69B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236C2-F43C-4F5D-957E-8C97BFA8180D}" type="datetime1">
              <a:rPr lang="en-US" smtClean="0"/>
              <a:t>8/17/2022</a:t>
            </a:fld>
            <a:endParaRPr lang="en-US"/>
          </a:p>
        </p:txBody>
      </p:sp>
      <p:sp>
        <p:nvSpPr>
          <p:cNvPr id="5" name="Footer Placeholder 4">
            <a:extLst>
              <a:ext uri="{FF2B5EF4-FFF2-40B4-BE49-F238E27FC236}">
                <a16:creationId xmlns:a16="http://schemas.microsoft.com/office/drawing/2014/main" id="{66EAC4CE-B98D-B8E1-E3C0-61EF851B3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542EA-0545-3DBA-31DE-F9F02CF4F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B8911-209D-49EC-ABB0-3710BA151767}" type="slidenum">
              <a:rPr lang="en-US" smtClean="0"/>
              <a:t>‹#›</a:t>
            </a:fld>
            <a:endParaRPr lang="en-US"/>
          </a:p>
        </p:txBody>
      </p:sp>
    </p:spTree>
    <p:extLst>
      <p:ext uri="{BB962C8B-B14F-4D97-AF65-F5344CB8AC3E}">
        <p14:creationId xmlns:p14="http://schemas.microsoft.com/office/powerpoint/2010/main" val="1981451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17.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17.xml"/><Relationship Id="rId16" Type="http://schemas.openxmlformats.org/officeDocument/2006/relationships/image" Target="../media/image42.svg"/><Relationship Id="rId1" Type="http://schemas.openxmlformats.org/officeDocument/2006/relationships/slideLayout" Target="../slideLayouts/slideLayout6.xml"/><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s>
</file>

<file path=ppt/slides/_rels/slide18.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8.svg"/></Relationships>
</file>

<file path=ppt/slides/_rels/slide2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2.svg"/><Relationship Id="rId11" Type="http://schemas.openxmlformats.org/officeDocument/2006/relationships/image" Target="../media/image45.png"/><Relationship Id="rId5" Type="http://schemas.openxmlformats.org/officeDocument/2006/relationships/image" Target="../media/image11.png"/><Relationship Id="rId10" Type="http://schemas.openxmlformats.org/officeDocument/2006/relationships/image" Target="../media/image44.svg"/><Relationship Id="rId4" Type="http://schemas.openxmlformats.org/officeDocument/2006/relationships/image" Target="../media/image4.sv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slides/_rels/slide23.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chart" Target="../charts/chart6.xml"/><Relationship Id="rId4" Type="http://schemas.openxmlformats.org/officeDocument/2006/relationships/chart" Target="../charts/char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slides/_rels/slide2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image" Target="../media/image48.sv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0.svg"/><Relationship Id="rId11" Type="http://schemas.openxmlformats.org/officeDocument/2006/relationships/image" Target="../media/image47.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6.sv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2612-186E-15E4-EEE2-A91C1B30A137}"/>
              </a:ext>
            </a:extLst>
          </p:cNvPr>
          <p:cNvSpPr>
            <a:spLocks noGrp="1"/>
          </p:cNvSpPr>
          <p:nvPr>
            <p:ph type="ctrTitle"/>
          </p:nvPr>
        </p:nvSpPr>
        <p:spPr/>
        <p:txBody>
          <a:bodyPr>
            <a:normAutofit/>
          </a:bodyPr>
          <a:lstStyle/>
          <a:p>
            <a:r>
              <a:rPr lang="en-US" b="1" i="0" cap="all" dirty="0">
                <a:effectLst/>
                <a:latin typeface="pragmatica-extended"/>
              </a:rPr>
              <a:t>ACTIONABLE INSIGHTS FROM DATA </a:t>
            </a:r>
            <a:endParaRPr lang="en-US" dirty="0"/>
          </a:p>
        </p:txBody>
      </p:sp>
      <p:sp>
        <p:nvSpPr>
          <p:cNvPr id="3" name="Subtitle 2">
            <a:extLst>
              <a:ext uri="{FF2B5EF4-FFF2-40B4-BE49-F238E27FC236}">
                <a16:creationId xmlns:a16="http://schemas.microsoft.com/office/drawing/2014/main" id="{FAECEBEC-4AAD-17C6-504D-73FABBD5F3DA}"/>
              </a:ext>
            </a:extLst>
          </p:cNvPr>
          <p:cNvSpPr>
            <a:spLocks noGrp="1"/>
          </p:cNvSpPr>
          <p:nvPr>
            <p:ph type="subTitle" idx="1"/>
          </p:nvPr>
        </p:nvSpPr>
        <p:spPr/>
        <p:txBody>
          <a:bodyPr/>
          <a:lstStyle/>
          <a:p>
            <a:r>
              <a:rPr lang="en-US" b="1" i="0" cap="all" dirty="0">
                <a:solidFill>
                  <a:schemeClr val="bg1">
                    <a:lumMod val="65000"/>
                  </a:schemeClr>
                </a:solidFill>
                <a:effectLst/>
                <a:latin typeface="pragmatica-extended"/>
              </a:rPr>
              <a:t>LET’S MAKE MACHINE LEARNING SIMPLE</a:t>
            </a:r>
          </a:p>
        </p:txBody>
      </p:sp>
      <p:sp>
        <p:nvSpPr>
          <p:cNvPr id="5" name="TextBox 4">
            <a:extLst>
              <a:ext uri="{FF2B5EF4-FFF2-40B4-BE49-F238E27FC236}">
                <a16:creationId xmlns:a16="http://schemas.microsoft.com/office/drawing/2014/main" id="{4D5939A6-F56F-44F2-3C73-E593D6838198}"/>
              </a:ext>
            </a:extLst>
          </p:cNvPr>
          <p:cNvSpPr txBox="1"/>
          <p:nvPr/>
        </p:nvSpPr>
        <p:spPr>
          <a:xfrm>
            <a:off x="8866556" y="6006456"/>
            <a:ext cx="3243384" cy="646331"/>
          </a:xfrm>
          <a:prstGeom prst="rect">
            <a:avLst/>
          </a:prstGeom>
          <a:noFill/>
        </p:spPr>
        <p:txBody>
          <a:bodyPr wrap="square" rtlCol="0">
            <a:spAutoFit/>
          </a:bodyPr>
          <a:lstStyle/>
          <a:p>
            <a:pPr algn="r"/>
            <a:r>
              <a:rPr lang="de-DE" b="1" dirty="0">
                <a:solidFill>
                  <a:srgbClr val="DCE7EA"/>
                </a:solidFill>
              </a:rPr>
              <a:t>JULIA ELISABETH HAIDN </a:t>
            </a:r>
          </a:p>
          <a:p>
            <a:pPr algn="r"/>
            <a:r>
              <a:rPr lang="de-DE" dirty="0">
                <a:solidFill>
                  <a:srgbClr val="DCE7EA"/>
                </a:solidFill>
              </a:rPr>
              <a:t>Data Scientist @ CCP Games</a:t>
            </a:r>
            <a:endParaRPr lang="en-US" dirty="0">
              <a:solidFill>
                <a:srgbClr val="DCE7EA"/>
              </a:solidFill>
            </a:endParaRPr>
          </a:p>
        </p:txBody>
      </p:sp>
      <p:pic>
        <p:nvPicPr>
          <p:cNvPr id="8" name="Picture 7" descr="A picture containing icon&#10;&#10;Description automatically generated">
            <a:extLst>
              <a:ext uri="{FF2B5EF4-FFF2-40B4-BE49-F238E27FC236}">
                <a16:creationId xmlns:a16="http://schemas.microsoft.com/office/drawing/2014/main" id="{D9B7814E-2715-956B-9FD4-D0AE99B5E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398" y="4849355"/>
            <a:ext cx="1475867" cy="936233"/>
          </a:xfrm>
          <a:prstGeom prst="rect">
            <a:avLst/>
          </a:prstGeom>
        </p:spPr>
      </p:pic>
      <p:pic>
        <p:nvPicPr>
          <p:cNvPr id="1026" name="Picture 2" descr="Nordic Statistical Meeting 2022">
            <a:extLst>
              <a:ext uri="{FF2B5EF4-FFF2-40B4-BE49-F238E27FC236}">
                <a16:creationId xmlns:a16="http://schemas.microsoft.com/office/drawing/2014/main" id="{5D080662-4D89-1850-E484-E5DCF8997AC9}"/>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096000" y="4997025"/>
            <a:ext cx="2770556" cy="64089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55D9216-5208-EDB9-DBBF-908824F546E9}"/>
              </a:ext>
            </a:extLst>
          </p:cNvPr>
          <p:cNvSpPr txBox="1"/>
          <p:nvPr/>
        </p:nvSpPr>
        <p:spPr>
          <a:xfrm>
            <a:off x="5508655" y="5055861"/>
            <a:ext cx="499514" cy="523220"/>
          </a:xfrm>
          <a:prstGeom prst="rect">
            <a:avLst/>
          </a:prstGeom>
          <a:noFill/>
        </p:spPr>
        <p:txBody>
          <a:bodyPr wrap="square">
            <a:spAutoFit/>
          </a:bodyPr>
          <a:lstStyle/>
          <a:p>
            <a:r>
              <a:rPr lang="de-DE" sz="2800" b="1" cap="all" dirty="0">
                <a:solidFill>
                  <a:schemeClr val="bg1"/>
                </a:solidFill>
                <a:latin typeface="pragmatica-extended"/>
              </a:rPr>
              <a:t>@</a:t>
            </a:r>
            <a:endParaRPr lang="en-US" sz="2800" dirty="0">
              <a:solidFill>
                <a:schemeClr val="bg1"/>
              </a:solidFill>
            </a:endParaRPr>
          </a:p>
        </p:txBody>
      </p:sp>
    </p:spTree>
    <p:extLst>
      <p:ext uri="{BB962C8B-B14F-4D97-AF65-F5344CB8AC3E}">
        <p14:creationId xmlns:p14="http://schemas.microsoft.com/office/powerpoint/2010/main" val="2448134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ABB8-F5E2-3CF4-4305-B7B727D8F168}"/>
              </a:ext>
            </a:extLst>
          </p:cNvPr>
          <p:cNvSpPr>
            <a:spLocks noGrp="1"/>
          </p:cNvSpPr>
          <p:nvPr>
            <p:ph type="title"/>
          </p:nvPr>
        </p:nvSpPr>
        <p:spPr/>
        <p:txBody>
          <a:bodyPr/>
          <a:lstStyle/>
          <a:p>
            <a:r>
              <a:rPr lang="de-DE" b="1" cap="all" dirty="0">
                <a:solidFill>
                  <a:srgbClr val="133942"/>
                </a:solidFill>
                <a:latin typeface="pragmatica-extended"/>
              </a:rPr>
              <a:t>Data Pre-processing</a:t>
            </a:r>
            <a:endParaRPr lang="en-US" dirty="0"/>
          </a:p>
        </p:txBody>
      </p:sp>
      <p:sp>
        <p:nvSpPr>
          <p:cNvPr id="3" name="Slide Number Placeholder 2">
            <a:extLst>
              <a:ext uri="{FF2B5EF4-FFF2-40B4-BE49-F238E27FC236}">
                <a16:creationId xmlns:a16="http://schemas.microsoft.com/office/drawing/2014/main" id="{290E8423-B09E-05F4-02C1-4E9D83E53C90}"/>
              </a:ext>
            </a:extLst>
          </p:cNvPr>
          <p:cNvSpPr>
            <a:spLocks noGrp="1"/>
          </p:cNvSpPr>
          <p:nvPr>
            <p:ph type="sldNum" sz="quarter" idx="12"/>
          </p:nvPr>
        </p:nvSpPr>
        <p:spPr/>
        <p:txBody>
          <a:bodyPr/>
          <a:lstStyle/>
          <a:p>
            <a:fld id="{E42B8911-209D-49EC-ABB0-3710BA151767}" type="slidenum">
              <a:rPr lang="en-US" smtClean="0"/>
              <a:t>10</a:t>
            </a:fld>
            <a:endParaRPr lang="en-US"/>
          </a:p>
        </p:txBody>
      </p:sp>
      <p:sp>
        <p:nvSpPr>
          <p:cNvPr id="5" name="TextBox 4">
            <a:extLst>
              <a:ext uri="{FF2B5EF4-FFF2-40B4-BE49-F238E27FC236}">
                <a16:creationId xmlns:a16="http://schemas.microsoft.com/office/drawing/2014/main" id="{17531134-4F54-9EFF-E635-92456D637F29}"/>
              </a:ext>
            </a:extLst>
          </p:cNvPr>
          <p:cNvSpPr txBox="1"/>
          <p:nvPr/>
        </p:nvSpPr>
        <p:spPr>
          <a:xfrm>
            <a:off x="838200" y="1506022"/>
            <a:ext cx="5257800" cy="584775"/>
          </a:xfrm>
          <a:prstGeom prst="rect">
            <a:avLst/>
          </a:prstGeom>
          <a:noFill/>
        </p:spPr>
        <p:txBody>
          <a:bodyPr wrap="square">
            <a:spAutoFit/>
          </a:bodyPr>
          <a:lstStyle/>
          <a:p>
            <a:r>
              <a:rPr lang="de-DE" sz="3200" b="1" cap="all" dirty="0">
                <a:solidFill>
                  <a:srgbClr val="A5A5A5"/>
                </a:solidFill>
                <a:latin typeface="pragmatica-extended"/>
              </a:rPr>
              <a:t>Feature Engineering</a:t>
            </a:r>
            <a:endParaRPr lang="en-US" sz="3200" dirty="0"/>
          </a:p>
        </p:txBody>
      </p:sp>
      <p:graphicFrame>
        <p:nvGraphicFramePr>
          <p:cNvPr id="7" name="Table 7">
            <a:extLst>
              <a:ext uri="{FF2B5EF4-FFF2-40B4-BE49-F238E27FC236}">
                <a16:creationId xmlns:a16="http://schemas.microsoft.com/office/drawing/2014/main" id="{8276BFA9-A8BD-F93B-9172-F5C4837057E8}"/>
              </a:ext>
            </a:extLst>
          </p:cNvPr>
          <p:cNvGraphicFramePr>
            <a:graphicFrameLocks noGrp="1"/>
          </p:cNvGraphicFramePr>
          <p:nvPr/>
        </p:nvGraphicFramePr>
        <p:xfrm>
          <a:off x="578338" y="3283844"/>
          <a:ext cx="11035325" cy="1483360"/>
        </p:xfrm>
        <a:graphic>
          <a:graphicData uri="http://schemas.openxmlformats.org/drawingml/2006/table">
            <a:tbl>
              <a:tblPr firstRow="1" bandRow="1">
                <a:tableStyleId>{91EBBBCC-DAD2-459C-BE2E-F6DE35CF9A28}</a:tableStyleId>
              </a:tblPr>
              <a:tblGrid>
                <a:gridCol w="1576475">
                  <a:extLst>
                    <a:ext uri="{9D8B030D-6E8A-4147-A177-3AD203B41FA5}">
                      <a16:colId xmlns:a16="http://schemas.microsoft.com/office/drawing/2014/main" val="1397829043"/>
                    </a:ext>
                  </a:extLst>
                </a:gridCol>
                <a:gridCol w="1576475">
                  <a:extLst>
                    <a:ext uri="{9D8B030D-6E8A-4147-A177-3AD203B41FA5}">
                      <a16:colId xmlns:a16="http://schemas.microsoft.com/office/drawing/2014/main" val="1482670379"/>
                    </a:ext>
                  </a:extLst>
                </a:gridCol>
                <a:gridCol w="1576475">
                  <a:extLst>
                    <a:ext uri="{9D8B030D-6E8A-4147-A177-3AD203B41FA5}">
                      <a16:colId xmlns:a16="http://schemas.microsoft.com/office/drawing/2014/main" val="3200106071"/>
                    </a:ext>
                  </a:extLst>
                </a:gridCol>
                <a:gridCol w="1576475">
                  <a:extLst>
                    <a:ext uri="{9D8B030D-6E8A-4147-A177-3AD203B41FA5}">
                      <a16:colId xmlns:a16="http://schemas.microsoft.com/office/drawing/2014/main" val="4175938599"/>
                    </a:ext>
                  </a:extLst>
                </a:gridCol>
                <a:gridCol w="1576475">
                  <a:extLst>
                    <a:ext uri="{9D8B030D-6E8A-4147-A177-3AD203B41FA5}">
                      <a16:colId xmlns:a16="http://schemas.microsoft.com/office/drawing/2014/main" val="813565142"/>
                    </a:ext>
                  </a:extLst>
                </a:gridCol>
                <a:gridCol w="1576475">
                  <a:extLst>
                    <a:ext uri="{9D8B030D-6E8A-4147-A177-3AD203B41FA5}">
                      <a16:colId xmlns:a16="http://schemas.microsoft.com/office/drawing/2014/main" val="277328378"/>
                    </a:ext>
                  </a:extLst>
                </a:gridCol>
                <a:gridCol w="1576475">
                  <a:extLst>
                    <a:ext uri="{9D8B030D-6E8A-4147-A177-3AD203B41FA5}">
                      <a16:colId xmlns:a16="http://schemas.microsoft.com/office/drawing/2014/main" val="3779122360"/>
                    </a:ext>
                  </a:extLst>
                </a:gridCol>
              </a:tblGrid>
              <a:tr h="370840">
                <a:tc>
                  <a:txBody>
                    <a:bodyPr/>
                    <a:lstStyle/>
                    <a:p>
                      <a:r>
                        <a:rPr lang="de-DE" dirty="0">
                          <a:latin typeface="Consolas" panose="020B0609020204030204" pitchFamily="49" charset="0"/>
                        </a:rPr>
                        <a:t>Id</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Name</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Birthday</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Birth-year</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Birth-month</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Age</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Country</a:t>
                      </a:r>
                      <a:endParaRPr lang="en-US" dirty="0">
                        <a:latin typeface="Consolas" panose="020B0609020204030204" pitchFamily="49" charset="0"/>
                      </a:endParaRPr>
                    </a:p>
                  </a:txBody>
                  <a:tcPr>
                    <a:lnB w="28575" cap="flat" cmpd="sng" algn="ctr">
                      <a:noFill/>
                      <a:prstDash val="solid"/>
                      <a:round/>
                      <a:headEnd type="none" w="med" len="med"/>
                      <a:tailEnd type="none" w="med" len="med"/>
                    </a:lnB>
                    <a:solidFill>
                      <a:srgbClr val="133942"/>
                    </a:solidFill>
                  </a:tcPr>
                </a:tc>
                <a:extLst>
                  <a:ext uri="{0D108BD9-81ED-4DB2-BD59-A6C34878D82A}">
                    <a16:rowId xmlns:a16="http://schemas.microsoft.com/office/drawing/2014/main" val="2299695316"/>
                  </a:ext>
                </a:extLst>
              </a:tr>
              <a:tr h="370840">
                <a:tc>
                  <a:txBody>
                    <a:bodyPr/>
                    <a:lstStyle/>
                    <a:p>
                      <a:r>
                        <a:rPr lang="de-DE" dirty="0">
                          <a:latin typeface="Consolas" panose="020B0609020204030204" pitchFamily="49" charset="0"/>
                        </a:rPr>
                        <a:t>100001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1969-01-15</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1969</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53</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Iceland</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3219541309"/>
                  </a:ext>
                </a:extLst>
              </a:tr>
              <a:tr h="370840">
                <a:tc>
                  <a:txBody>
                    <a:bodyPr/>
                    <a:lstStyle/>
                    <a:p>
                      <a:r>
                        <a:rPr lang="de-DE" dirty="0">
                          <a:latin typeface="Consolas" panose="020B0609020204030204" pitchFamily="49" charset="0"/>
                        </a:rPr>
                        <a:t>100003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Amy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2004-08-02</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UK</a:t>
                      </a:r>
                      <a:endParaRPr lang="en-US" dirty="0">
                        <a:latin typeface="Consolas" panose="020B0609020204030204" pitchFamily="49" charset="0"/>
                      </a:endParaRPr>
                    </a:p>
                  </a:txBody>
                  <a:tcP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2093893621"/>
                  </a:ext>
                </a:extLst>
              </a:tr>
              <a:tr h="370840">
                <a:tc>
                  <a:txBody>
                    <a:bodyPr/>
                    <a:lstStyle/>
                    <a:p>
                      <a:r>
                        <a:rPr lang="de-DE" dirty="0">
                          <a:latin typeface="Consolas" panose="020B0609020204030204" pitchFamily="49" charset="0"/>
                        </a:rPr>
                        <a:t>100004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John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1988-05-23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05</a:t>
                      </a:r>
                      <a:endParaRPr lang="en-US" dirty="0">
                        <a:latin typeface="Consolas" panose="020B0609020204030204" pitchFamily="49" charset="0"/>
                      </a:endParaRPr>
                    </a:p>
                  </a:txBody>
                  <a:tcPr/>
                </a:tc>
                <a:tc>
                  <a:txBody>
                    <a:bodyPr/>
                    <a:lstStyle/>
                    <a:p>
                      <a:r>
                        <a:rPr lang="de-DE" dirty="0">
                          <a:latin typeface="Consolas" panose="020B0609020204030204" pitchFamily="49" charset="0"/>
                        </a:rPr>
                        <a:t>34</a:t>
                      </a:r>
                      <a:endParaRPr lang="en-US" dirty="0">
                        <a:latin typeface="Consolas" panose="020B0609020204030204" pitchFamily="49" charset="0"/>
                      </a:endParaRPr>
                    </a:p>
                  </a:txBody>
                  <a:tcPr>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Ireland</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4097054836"/>
                  </a:ext>
                </a:extLst>
              </a:tr>
            </a:tbl>
          </a:graphicData>
        </a:graphic>
      </p:graphicFrame>
      <p:sp>
        <p:nvSpPr>
          <p:cNvPr id="16" name="Arrow: Curved Down 15">
            <a:extLst>
              <a:ext uri="{FF2B5EF4-FFF2-40B4-BE49-F238E27FC236}">
                <a16:creationId xmlns:a16="http://schemas.microsoft.com/office/drawing/2014/main" id="{150CE6AF-3373-DD9E-6A55-33390FFC620C}"/>
              </a:ext>
            </a:extLst>
          </p:cNvPr>
          <p:cNvSpPr/>
          <p:nvPr/>
        </p:nvSpPr>
        <p:spPr>
          <a:xfrm>
            <a:off x="4434130" y="2870126"/>
            <a:ext cx="1341435" cy="369331"/>
          </a:xfrm>
          <a:prstGeom prst="curvedDownArrow">
            <a:avLst>
              <a:gd name="adj1" fmla="val 0"/>
              <a:gd name="adj2" fmla="val 17062"/>
              <a:gd name="adj3" fmla="val 1921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urved Down 16">
            <a:extLst>
              <a:ext uri="{FF2B5EF4-FFF2-40B4-BE49-F238E27FC236}">
                <a16:creationId xmlns:a16="http://schemas.microsoft.com/office/drawing/2014/main" id="{0F774914-6B59-6BB9-EE5E-261CAB9ECE07}"/>
              </a:ext>
            </a:extLst>
          </p:cNvPr>
          <p:cNvSpPr/>
          <p:nvPr/>
        </p:nvSpPr>
        <p:spPr>
          <a:xfrm>
            <a:off x="4439134" y="2787304"/>
            <a:ext cx="2672861" cy="405259"/>
          </a:xfrm>
          <a:prstGeom prst="curvedDownArrow">
            <a:avLst>
              <a:gd name="adj1" fmla="val 0"/>
              <a:gd name="adj2" fmla="val 17062"/>
              <a:gd name="adj3" fmla="val 1921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urved Down 17">
            <a:extLst>
              <a:ext uri="{FF2B5EF4-FFF2-40B4-BE49-F238E27FC236}">
                <a16:creationId xmlns:a16="http://schemas.microsoft.com/office/drawing/2014/main" id="{524790B4-DF3B-8C1B-BE5F-C54191AEE90C}"/>
              </a:ext>
            </a:extLst>
          </p:cNvPr>
          <p:cNvSpPr/>
          <p:nvPr/>
        </p:nvSpPr>
        <p:spPr>
          <a:xfrm>
            <a:off x="4434130" y="2678333"/>
            <a:ext cx="4498853" cy="538435"/>
          </a:xfrm>
          <a:prstGeom prst="curvedDownArrow">
            <a:avLst>
              <a:gd name="adj1" fmla="val 0"/>
              <a:gd name="adj2" fmla="val 17062"/>
              <a:gd name="adj3" fmla="val 1921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1036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ABB8-F5E2-3CF4-4305-B7B727D8F168}"/>
              </a:ext>
            </a:extLst>
          </p:cNvPr>
          <p:cNvSpPr>
            <a:spLocks noGrp="1"/>
          </p:cNvSpPr>
          <p:nvPr>
            <p:ph type="title"/>
          </p:nvPr>
        </p:nvSpPr>
        <p:spPr/>
        <p:txBody>
          <a:bodyPr/>
          <a:lstStyle/>
          <a:p>
            <a:r>
              <a:rPr lang="de-DE" b="1" cap="all" dirty="0">
                <a:solidFill>
                  <a:srgbClr val="133942"/>
                </a:solidFill>
                <a:latin typeface="pragmatica-extended"/>
              </a:rPr>
              <a:t>Data Pre-processing</a:t>
            </a:r>
            <a:endParaRPr lang="en-US" dirty="0"/>
          </a:p>
        </p:txBody>
      </p:sp>
      <p:sp>
        <p:nvSpPr>
          <p:cNvPr id="3" name="Slide Number Placeholder 2">
            <a:extLst>
              <a:ext uri="{FF2B5EF4-FFF2-40B4-BE49-F238E27FC236}">
                <a16:creationId xmlns:a16="http://schemas.microsoft.com/office/drawing/2014/main" id="{290E8423-B09E-05F4-02C1-4E9D83E53C90}"/>
              </a:ext>
            </a:extLst>
          </p:cNvPr>
          <p:cNvSpPr>
            <a:spLocks noGrp="1"/>
          </p:cNvSpPr>
          <p:nvPr>
            <p:ph type="sldNum" sz="quarter" idx="12"/>
          </p:nvPr>
        </p:nvSpPr>
        <p:spPr/>
        <p:txBody>
          <a:bodyPr/>
          <a:lstStyle/>
          <a:p>
            <a:fld id="{E42B8911-209D-49EC-ABB0-3710BA151767}" type="slidenum">
              <a:rPr lang="en-US" smtClean="0"/>
              <a:t>11</a:t>
            </a:fld>
            <a:endParaRPr lang="en-US"/>
          </a:p>
        </p:txBody>
      </p:sp>
      <p:sp>
        <p:nvSpPr>
          <p:cNvPr id="5" name="TextBox 4">
            <a:extLst>
              <a:ext uri="{FF2B5EF4-FFF2-40B4-BE49-F238E27FC236}">
                <a16:creationId xmlns:a16="http://schemas.microsoft.com/office/drawing/2014/main" id="{17531134-4F54-9EFF-E635-92456D637F29}"/>
              </a:ext>
            </a:extLst>
          </p:cNvPr>
          <p:cNvSpPr txBox="1"/>
          <p:nvPr/>
        </p:nvSpPr>
        <p:spPr>
          <a:xfrm>
            <a:off x="838200" y="1506022"/>
            <a:ext cx="5257800" cy="584775"/>
          </a:xfrm>
          <a:prstGeom prst="rect">
            <a:avLst/>
          </a:prstGeom>
          <a:noFill/>
        </p:spPr>
        <p:txBody>
          <a:bodyPr wrap="square">
            <a:spAutoFit/>
          </a:bodyPr>
          <a:lstStyle/>
          <a:p>
            <a:r>
              <a:rPr lang="de-DE" sz="3200" b="1" cap="all" dirty="0">
                <a:solidFill>
                  <a:srgbClr val="A5A5A5"/>
                </a:solidFill>
                <a:latin typeface="pragmatica-extended"/>
              </a:rPr>
              <a:t>Feature Engineering</a:t>
            </a:r>
            <a:endParaRPr lang="en-US" sz="3200" dirty="0"/>
          </a:p>
        </p:txBody>
      </p:sp>
      <p:graphicFrame>
        <p:nvGraphicFramePr>
          <p:cNvPr id="7" name="Table 7">
            <a:extLst>
              <a:ext uri="{FF2B5EF4-FFF2-40B4-BE49-F238E27FC236}">
                <a16:creationId xmlns:a16="http://schemas.microsoft.com/office/drawing/2014/main" id="{8276BFA9-A8BD-F93B-9172-F5C4837057E8}"/>
              </a:ext>
            </a:extLst>
          </p:cNvPr>
          <p:cNvGraphicFramePr>
            <a:graphicFrameLocks noGrp="1"/>
          </p:cNvGraphicFramePr>
          <p:nvPr/>
        </p:nvGraphicFramePr>
        <p:xfrm>
          <a:off x="578338" y="3283844"/>
          <a:ext cx="11035325" cy="1483360"/>
        </p:xfrm>
        <a:graphic>
          <a:graphicData uri="http://schemas.openxmlformats.org/drawingml/2006/table">
            <a:tbl>
              <a:tblPr firstRow="1" bandRow="1">
                <a:tableStyleId>{91EBBBCC-DAD2-459C-BE2E-F6DE35CF9A28}</a:tableStyleId>
              </a:tblPr>
              <a:tblGrid>
                <a:gridCol w="1576475">
                  <a:extLst>
                    <a:ext uri="{9D8B030D-6E8A-4147-A177-3AD203B41FA5}">
                      <a16:colId xmlns:a16="http://schemas.microsoft.com/office/drawing/2014/main" val="1397829043"/>
                    </a:ext>
                  </a:extLst>
                </a:gridCol>
                <a:gridCol w="1576475">
                  <a:extLst>
                    <a:ext uri="{9D8B030D-6E8A-4147-A177-3AD203B41FA5}">
                      <a16:colId xmlns:a16="http://schemas.microsoft.com/office/drawing/2014/main" val="1482670379"/>
                    </a:ext>
                  </a:extLst>
                </a:gridCol>
                <a:gridCol w="1576475">
                  <a:extLst>
                    <a:ext uri="{9D8B030D-6E8A-4147-A177-3AD203B41FA5}">
                      <a16:colId xmlns:a16="http://schemas.microsoft.com/office/drawing/2014/main" val="3200106071"/>
                    </a:ext>
                  </a:extLst>
                </a:gridCol>
                <a:gridCol w="1576475">
                  <a:extLst>
                    <a:ext uri="{9D8B030D-6E8A-4147-A177-3AD203B41FA5}">
                      <a16:colId xmlns:a16="http://schemas.microsoft.com/office/drawing/2014/main" val="4175938599"/>
                    </a:ext>
                  </a:extLst>
                </a:gridCol>
                <a:gridCol w="1576475">
                  <a:extLst>
                    <a:ext uri="{9D8B030D-6E8A-4147-A177-3AD203B41FA5}">
                      <a16:colId xmlns:a16="http://schemas.microsoft.com/office/drawing/2014/main" val="813565142"/>
                    </a:ext>
                  </a:extLst>
                </a:gridCol>
                <a:gridCol w="1576475">
                  <a:extLst>
                    <a:ext uri="{9D8B030D-6E8A-4147-A177-3AD203B41FA5}">
                      <a16:colId xmlns:a16="http://schemas.microsoft.com/office/drawing/2014/main" val="277328378"/>
                    </a:ext>
                  </a:extLst>
                </a:gridCol>
                <a:gridCol w="1576475">
                  <a:extLst>
                    <a:ext uri="{9D8B030D-6E8A-4147-A177-3AD203B41FA5}">
                      <a16:colId xmlns:a16="http://schemas.microsoft.com/office/drawing/2014/main" val="3779122360"/>
                    </a:ext>
                  </a:extLst>
                </a:gridCol>
              </a:tblGrid>
              <a:tr h="370840">
                <a:tc>
                  <a:txBody>
                    <a:bodyPr/>
                    <a:lstStyle/>
                    <a:p>
                      <a:r>
                        <a:rPr lang="de-DE" dirty="0">
                          <a:latin typeface="Consolas" panose="020B0609020204030204" pitchFamily="49" charset="0"/>
                        </a:rPr>
                        <a:t>Id</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Name</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Birthday</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Birth-year</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Birth-month</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Age</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Country</a:t>
                      </a:r>
                      <a:endParaRPr lang="en-US" dirty="0">
                        <a:latin typeface="Consolas" panose="020B0609020204030204" pitchFamily="49" charset="0"/>
                      </a:endParaRPr>
                    </a:p>
                  </a:txBody>
                  <a:tcPr>
                    <a:lnB w="28575" cap="flat" cmpd="sng" algn="ctr">
                      <a:noFill/>
                      <a:prstDash val="solid"/>
                      <a:round/>
                      <a:headEnd type="none" w="med" len="med"/>
                      <a:tailEnd type="none" w="med" len="med"/>
                    </a:lnB>
                    <a:solidFill>
                      <a:srgbClr val="133942"/>
                    </a:solidFill>
                  </a:tcPr>
                </a:tc>
                <a:extLst>
                  <a:ext uri="{0D108BD9-81ED-4DB2-BD59-A6C34878D82A}">
                    <a16:rowId xmlns:a16="http://schemas.microsoft.com/office/drawing/2014/main" val="2299695316"/>
                  </a:ext>
                </a:extLst>
              </a:tr>
              <a:tr h="370840">
                <a:tc>
                  <a:txBody>
                    <a:bodyPr/>
                    <a:lstStyle/>
                    <a:p>
                      <a:r>
                        <a:rPr lang="de-DE" dirty="0">
                          <a:latin typeface="Consolas" panose="020B0609020204030204" pitchFamily="49" charset="0"/>
                        </a:rPr>
                        <a:t>100001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1969-01-15</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1969</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53</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Iceland</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3219541309"/>
                  </a:ext>
                </a:extLst>
              </a:tr>
              <a:tr h="370840">
                <a:tc>
                  <a:txBody>
                    <a:bodyPr/>
                    <a:lstStyle/>
                    <a:p>
                      <a:r>
                        <a:rPr lang="de-DE" dirty="0">
                          <a:latin typeface="Consolas" panose="020B0609020204030204" pitchFamily="49" charset="0"/>
                        </a:rPr>
                        <a:t>100003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Amy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2004-08-02</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UK</a:t>
                      </a:r>
                      <a:endParaRPr lang="en-US" dirty="0">
                        <a:latin typeface="Consolas" panose="020B0609020204030204" pitchFamily="49" charset="0"/>
                      </a:endParaRPr>
                    </a:p>
                  </a:txBody>
                  <a:tcP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2093893621"/>
                  </a:ext>
                </a:extLst>
              </a:tr>
              <a:tr h="370840">
                <a:tc>
                  <a:txBody>
                    <a:bodyPr/>
                    <a:lstStyle/>
                    <a:p>
                      <a:r>
                        <a:rPr lang="de-DE" dirty="0">
                          <a:latin typeface="Consolas" panose="020B0609020204030204" pitchFamily="49" charset="0"/>
                        </a:rPr>
                        <a:t>100004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John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1988-05-23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05</a:t>
                      </a:r>
                      <a:endParaRPr lang="en-US" dirty="0">
                        <a:latin typeface="Consolas" panose="020B0609020204030204" pitchFamily="49" charset="0"/>
                      </a:endParaRPr>
                    </a:p>
                  </a:txBody>
                  <a:tcPr/>
                </a:tc>
                <a:tc>
                  <a:txBody>
                    <a:bodyPr/>
                    <a:lstStyle/>
                    <a:p>
                      <a:r>
                        <a:rPr lang="de-DE" dirty="0">
                          <a:latin typeface="Consolas" panose="020B0609020204030204" pitchFamily="49" charset="0"/>
                        </a:rPr>
                        <a:t>34</a:t>
                      </a:r>
                      <a:endParaRPr lang="en-US" dirty="0">
                        <a:latin typeface="Consolas" panose="020B0609020204030204" pitchFamily="49" charset="0"/>
                      </a:endParaRPr>
                    </a:p>
                  </a:txBody>
                  <a:tcPr>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Ireland</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4097054836"/>
                  </a:ext>
                </a:extLst>
              </a:tr>
            </a:tbl>
          </a:graphicData>
        </a:graphic>
      </p:graphicFrame>
      <p:sp>
        <p:nvSpPr>
          <p:cNvPr id="20" name="Rectangle 19">
            <a:extLst>
              <a:ext uri="{FF2B5EF4-FFF2-40B4-BE49-F238E27FC236}">
                <a16:creationId xmlns:a16="http://schemas.microsoft.com/office/drawing/2014/main" id="{E7EFA891-5666-B5C8-102F-FD8EE050187F}"/>
              </a:ext>
            </a:extLst>
          </p:cNvPr>
          <p:cNvSpPr/>
          <p:nvPr/>
        </p:nvSpPr>
        <p:spPr>
          <a:xfrm>
            <a:off x="3702293" y="3283844"/>
            <a:ext cx="1463676" cy="15015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0555EFF9-FE94-8498-C2E3-802BF997431A}"/>
              </a:ext>
            </a:extLst>
          </p:cNvPr>
          <p:cNvCxnSpPr>
            <a:cxnSpLocks/>
            <a:endCxn id="20" idx="0"/>
          </p:cNvCxnSpPr>
          <p:nvPr/>
        </p:nvCxnSpPr>
        <p:spPr>
          <a:xfrm>
            <a:off x="4434131" y="2696308"/>
            <a:ext cx="0" cy="58753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8DD6466-04AB-4D17-0E42-E2A8E90EE948}"/>
              </a:ext>
            </a:extLst>
          </p:cNvPr>
          <p:cNvSpPr txBox="1"/>
          <p:nvPr/>
        </p:nvSpPr>
        <p:spPr>
          <a:xfrm>
            <a:off x="3875982" y="2326976"/>
            <a:ext cx="1116297" cy="369332"/>
          </a:xfrm>
          <a:prstGeom prst="rect">
            <a:avLst/>
          </a:prstGeom>
          <a:noFill/>
        </p:spPr>
        <p:txBody>
          <a:bodyPr wrap="square" rtlCol="0">
            <a:spAutoFit/>
          </a:bodyPr>
          <a:lstStyle/>
          <a:p>
            <a:pPr algn="ctr"/>
            <a:r>
              <a:rPr lang="de-DE" dirty="0">
                <a:solidFill>
                  <a:srgbClr val="C00000"/>
                </a:solidFill>
              </a:rPr>
              <a:t>Remove</a:t>
            </a:r>
            <a:endParaRPr lang="en-US" dirty="0">
              <a:solidFill>
                <a:srgbClr val="C00000"/>
              </a:solidFill>
            </a:endParaRPr>
          </a:p>
        </p:txBody>
      </p:sp>
      <p:sp>
        <p:nvSpPr>
          <p:cNvPr id="16" name="Arrow: Curved Down 15">
            <a:extLst>
              <a:ext uri="{FF2B5EF4-FFF2-40B4-BE49-F238E27FC236}">
                <a16:creationId xmlns:a16="http://schemas.microsoft.com/office/drawing/2014/main" id="{150CE6AF-3373-DD9E-6A55-33390FFC620C}"/>
              </a:ext>
            </a:extLst>
          </p:cNvPr>
          <p:cNvSpPr/>
          <p:nvPr/>
        </p:nvSpPr>
        <p:spPr>
          <a:xfrm>
            <a:off x="4434130" y="2870126"/>
            <a:ext cx="1341435" cy="369331"/>
          </a:xfrm>
          <a:prstGeom prst="curvedDownArrow">
            <a:avLst>
              <a:gd name="adj1" fmla="val 0"/>
              <a:gd name="adj2" fmla="val 17062"/>
              <a:gd name="adj3" fmla="val 1921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urved Down 16">
            <a:extLst>
              <a:ext uri="{FF2B5EF4-FFF2-40B4-BE49-F238E27FC236}">
                <a16:creationId xmlns:a16="http://schemas.microsoft.com/office/drawing/2014/main" id="{0F774914-6B59-6BB9-EE5E-261CAB9ECE07}"/>
              </a:ext>
            </a:extLst>
          </p:cNvPr>
          <p:cNvSpPr/>
          <p:nvPr/>
        </p:nvSpPr>
        <p:spPr>
          <a:xfrm>
            <a:off x="4439134" y="2787304"/>
            <a:ext cx="2672861" cy="405259"/>
          </a:xfrm>
          <a:prstGeom prst="curvedDownArrow">
            <a:avLst>
              <a:gd name="adj1" fmla="val 0"/>
              <a:gd name="adj2" fmla="val 17062"/>
              <a:gd name="adj3" fmla="val 1921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urved Down 17">
            <a:extLst>
              <a:ext uri="{FF2B5EF4-FFF2-40B4-BE49-F238E27FC236}">
                <a16:creationId xmlns:a16="http://schemas.microsoft.com/office/drawing/2014/main" id="{524790B4-DF3B-8C1B-BE5F-C54191AEE90C}"/>
              </a:ext>
            </a:extLst>
          </p:cNvPr>
          <p:cNvSpPr/>
          <p:nvPr/>
        </p:nvSpPr>
        <p:spPr>
          <a:xfrm>
            <a:off x="4434130" y="2678333"/>
            <a:ext cx="4498853" cy="538435"/>
          </a:xfrm>
          <a:prstGeom prst="curvedDownArrow">
            <a:avLst>
              <a:gd name="adj1" fmla="val 0"/>
              <a:gd name="adj2" fmla="val 17062"/>
              <a:gd name="adj3" fmla="val 1921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7271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7">
            <a:extLst>
              <a:ext uri="{FF2B5EF4-FFF2-40B4-BE49-F238E27FC236}">
                <a16:creationId xmlns:a16="http://schemas.microsoft.com/office/drawing/2014/main" id="{F65DA154-B3A9-01FA-5E9C-9C5B7EDE0F04}"/>
              </a:ext>
            </a:extLst>
          </p:cNvPr>
          <p:cNvGraphicFramePr>
            <a:graphicFrameLocks noGrp="1"/>
          </p:cNvGraphicFramePr>
          <p:nvPr>
            <p:extLst>
              <p:ext uri="{D42A27DB-BD31-4B8C-83A1-F6EECF244321}">
                <p14:modId xmlns:p14="http://schemas.microsoft.com/office/powerpoint/2010/main" val="3198218066"/>
              </p:ext>
            </p:extLst>
          </p:nvPr>
        </p:nvGraphicFramePr>
        <p:xfrm>
          <a:off x="578338" y="3283844"/>
          <a:ext cx="9458850" cy="1483360"/>
        </p:xfrm>
        <a:graphic>
          <a:graphicData uri="http://schemas.openxmlformats.org/drawingml/2006/table">
            <a:tbl>
              <a:tblPr firstRow="1" bandRow="1">
                <a:tableStyleId>{91EBBBCC-DAD2-459C-BE2E-F6DE35CF9A28}</a:tableStyleId>
              </a:tblPr>
              <a:tblGrid>
                <a:gridCol w="1576475">
                  <a:extLst>
                    <a:ext uri="{9D8B030D-6E8A-4147-A177-3AD203B41FA5}">
                      <a16:colId xmlns:a16="http://schemas.microsoft.com/office/drawing/2014/main" val="1397829043"/>
                    </a:ext>
                  </a:extLst>
                </a:gridCol>
                <a:gridCol w="1576475">
                  <a:extLst>
                    <a:ext uri="{9D8B030D-6E8A-4147-A177-3AD203B41FA5}">
                      <a16:colId xmlns:a16="http://schemas.microsoft.com/office/drawing/2014/main" val="1482670379"/>
                    </a:ext>
                  </a:extLst>
                </a:gridCol>
                <a:gridCol w="1576475">
                  <a:extLst>
                    <a:ext uri="{9D8B030D-6E8A-4147-A177-3AD203B41FA5}">
                      <a16:colId xmlns:a16="http://schemas.microsoft.com/office/drawing/2014/main" val="3200106071"/>
                    </a:ext>
                  </a:extLst>
                </a:gridCol>
                <a:gridCol w="1576475">
                  <a:extLst>
                    <a:ext uri="{9D8B030D-6E8A-4147-A177-3AD203B41FA5}">
                      <a16:colId xmlns:a16="http://schemas.microsoft.com/office/drawing/2014/main" val="4175938599"/>
                    </a:ext>
                  </a:extLst>
                </a:gridCol>
                <a:gridCol w="1576475">
                  <a:extLst>
                    <a:ext uri="{9D8B030D-6E8A-4147-A177-3AD203B41FA5}">
                      <a16:colId xmlns:a16="http://schemas.microsoft.com/office/drawing/2014/main" val="813565142"/>
                    </a:ext>
                  </a:extLst>
                </a:gridCol>
                <a:gridCol w="1576475">
                  <a:extLst>
                    <a:ext uri="{9D8B030D-6E8A-4147-A177-3AD203B41FA5}">
                      <a16:colId xmlns:a16="http://schemas.microsoft.com/office/drawing/2014/main" val="277328378"/>
                    </a:ext>
                  </a:extLst>
                </a:gridCol>
              </a:tblGrid>
              <a:tr h="370840">
                <a:tc>
                  <a:txBody>
                    <a:bodyPr/>
                    <a:lstStyle/>
                    <a:p>
                      <a:r>
                        <a:rPr lang="de-DE" dirty="0">
                          <a:latin typeface="Consolas" panose="020B0609020204030204" pitchFamily="49" charset="0"/>
                        </a:rPr>
                        <a:t>Id</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Name</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Birth-year</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Birth-month</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Age</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Country</a:t>
                      </a:r>
                      <a:endParaRPr lang="en-US" dirty="0">
                        <a:latin typeface="Consolas" panose="020B0609020204030204" pitchFamily="49" charset="0"/>
                      </a:endParaRPr>
                    </a:p>
                  </a:txBody>
                  <a:tcPr>
                    <a:solidFill>
                      <a:srgbClr val="133942"/>
                    </a:solidFill>
                  </a:tcPr>
                </a:tc>
                <a:extLst>
                  <a:ext uri="{0D108BD9-81ED-4DB2-BD59-A6C34878D82A}">
                    <a16:rowId xmlns:a16="http://schemas.microsoft.com/office/drawing/2014/main" val="2299695316"/>
                  </a:ext>
                </a:extLst>
              </a:tr>
              <a:tr h="370840">
                <a:tc>
                  <a:txBody>
                    <a:bodyPr/>
                    <a:lstStyle/>
                    <a:p>
                      <a:r>
                        <a:rPr lang="de-DE" dirty="0">
                          <a:latin typeface="Consolas" panose="020B0609020204030204" pitchFamily="49" charset="0"/>
                        </a:rPr>
                        <a:t>100001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1969</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53</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Iceland</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extLst>
                  <a:ext uri="{0D108BD9-81ED-4DB2-BD59-A6C34878D82A}">
                    <a16:rowId xmlns:a16="http://schemas.microsoft.com/office/drawing/2014/main" val="3219541309"/>
                  </a:ext>
                </a:extLst>
              </a:tr>
              <a:tr h="370840">
                <a:tc>
                  <a:txBody>
                    <a:bodyPr/>
                    <a:lstStyle/>
                    <a:p>
                      <a:r>
                        <a:rPr lang="de-DE" dirty="0">
                          <a:latin typeface="Consolas" panose="020B0609020204030204" pitchFamily="49" charset="0"/>
                        </a:rPr>
                        <a:t>100003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Amy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UK</a:t>
                      </a:r>
                      <a:endParaRPr lang="en-US" dirty="0">
                        <a:latin typeface="Consolas" panose="020B0609020204030204" pitchFamily="49" charset="0"/>
                      </a:endParaRPr>
                    </a:p>
                  </a:txBody>
                  <a:tcPr/>
                </a:tc>
                <a:extLst>
                  <a:ext uri="{0D108BD9-81ED-4DB2-BD59-A6C34878D82A}">
                    <a16:rowId xmlns:a16="http://schemas.microsoft.com/office/drawing/2014/main" val="2093893621"/>
                  </a:ext>
                </a:extLst>
              </a:tr>
              <a:tr h="370840">
                <a:tc>
                  <a:txBody>
                    <a:bodyPr/>
                    <a:lstStyle/>
                    <a:p>
                      <a:r>
                        <a:rPr lang="de-DE" dirty="0">
                          <a:latin typeface="Consolas" panose="020B0609020204030204" pitchFamily="49" charset="0"/>
                        </a:rPr>
                        <a:t>100004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John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05</a:t>
                      </a:r>
                      <a:endParaRPr lang="en-US" dirty="0">
                        <a:latin typeface="Consolas" panose="020B0609020204030204" pitchFamily="49" charset="0"/>
                      </a:endParaRPr>
                    </a:p>
                  </a:txBody>
                  <a:tcPr/>
                </a:tc>
                <a:tc>
                  <a:txBody>
                    <a:bodyPr/>
                    <a:lstStyle/>
                    <a:p>
                      <a:r>
                        <a:rPr lang="de-DE" dirty="0">
                          <a:latin typeface="Consolas" panose="020B0609020204030204" pitchFamily="49" charset="0"/>
                        </a:rPr>
                        <a:t>34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Ireland</a:t>
                      </a:r>
                    </a:p>
                  </a:txBody>
                  <a:tcPr>
                    <a:lnR w="28575" cap="flat" cmpd="sng" algn="ctr">
                      <a:noFill/>
                      <a:prstDash val="solid"/>
                      <a:round/>
                      <a:headEnd type="none" w="med" len="med"/>
                      <a:tailEnd type="none" w="med" len="med"/>
                    </a:lnR>
                  </a:tcPr>
                </a:tc>
                <a:extLst>
                  <a:ext uri="{0D108BD9-81ED-4DB2-BD59-A6C34878D82A}">
                    <a16:rowId xmlns:a16="http://schemas.microsoft.com/office/drawing/2014/main" val="4097054836"/>
                  </a:ext>
                </a:extLst>
              </a:tr>
            </a:tbl>
          </a:graphicData>
        </a:graphic>
      </p:graphicFrame>
      <p:sp>
        <p:nvSpPr>
          <p:cNvPr id="2" name="Title 1">
            <a:extLst>
              <a:ext uri="{FF2B5EF4-FFF2-40B4-BE49-F238E27FC236}">
                <a16:creationId xmlns:a16="http://schemas.microsoft.com/office/drawing/2014/main" id="{1ED2ABB8-F5E2-3CF4-4305-B7B727D8F168}"/>
              </a:ext>
            </a:extLst>
          </p:cNvPr>
          <p:cNvSpPr>
            <a:spLocks noGrp="1"/>
          </p:cNvSpPr>
          <p:nvPr>
            <p:ph type="title"/>
          </p:nvPr>
        </p:nvSpPr>
        <p:spPr/>
        <p:txBody>
          <a:bodyPr/>
          <a:lstStyle/>
          <a:p>
            <a:r>
              <a:rPr lang="de-DE" b="1" cap="all" dirty="0">
                <a:solidFill>
                  <a:srgbClr val="133942"/>
                </a:solidFill>
                <a:latin typeface="pragmatica-extended"/>
              </a:rPr>
              <a:t>Data Pre-processing</a:t>
            </a:r>
            <a:endParaRPr lang="en-US" dirty="0"/>
          </a:p>
        </p:txBody>
      </p:sp>
      <p:sp>
        <p:nvSpPr>
          <p:cNvPr id="3" name="Slide Number Placeholder 2">
            <a:extLst>
              <a:ext uri="{FF2B5EF4-FFF2-40B4-BE49-F238E27FC236}">
                <a16:creationId xmlns:a16="http://schemas.microsoft.com/office/drawing/2014/main" id="{290E8423-B09E-05F4-02C1-4E9D83E53C90}"/>
              </a:ext>
            </a:extLst>
          </p:cNvPr>
          <p:cNvSpPr>
            <a:spLocks noGrp="1"/>
          </p:cNvSpPr>
          <p:nvPr>
            <p:ph type="sldNum" sz="quarter" idx="12"/>
          </p:nvPr>
        </p:nvSpPr>
        <p:spPr/>
        <p:txBody>
          <a:bodyPr/>
          <a:lstStyle/>
          <a:p>
            <a:fld id="{E42B8911-209D-49EC-ABB0-3710BA151767}" type="slidenum">
              <a:rPr lang="en-US" smtClean="0"/>
              <a:t>12</a:t>
            </a:fld>
            <a:endParaRPr lang="en-US"/>
          </a:p>
        </p:txBody>
      </p:sp>
      <p:sp>
        <p:nvSpPr>
          <p:cNvPr id="5" name="TextBox 4">
            <a:extLst>
              <a:ext uri="{FF2B5EF4-FFF2-40B4-BE49-F238E27FC236}">
                <a16:creationId xmlns:a16="http://schemas.microsoft.com/office/drawing/2014/main" id="{17531134-4F54-9EFF-E635-92456D637F29}"/>
              </a:ext>
            </a:extLst>
          </p:cNvPr>
          <p:cNvSpPr txBox="1"/>
          <p:nvPr/>
        </p:nvSpPr>
        <p:spPr>
          <a:xfrm>
            <a:off x="838200" y="1506022"/>
            <a:ext cx="5257800" cy="584775"/>
          </a:xfrm>
          <a:prstGeom prst="rect">
            <a:avLst/>
          </a:prstGeom>
          <a:noFill/>
        </p:spPr>
        <p:txBody>
          <a:bodyPr wrap="square">
            <a:spAutoFit/>
          </a:bodyPr>
          <a:lstStyle/>
          <a:p>
            <a:r>
              <a:rPr lang="de-DE" sz="3200" b="1" cap="all" dirty="0">
                <a:solidFill>
                  <a:srgbClr val="A5A5A5"/>
                </a:solidFill>
                <a:latin typeface="pragmatica-extended"/>
              </a:rPr>
              <a:t>Feature Engineering</a:t>
            </a:r>
            <a:endParaRPr lang="en-US" sz="3200" dirty="0"/>
          </a:p>
        </p:txBody>
      </p:sp>
    </p:spTree>
    <p:extLst>
      <p:ext uri="{BB962C8B-B14F-4D97-AF65-F5344CB8AC3E}">
        <p14:creationId xmlns:p14="http://schemas.microsoft.com/office/powerpoint/2010/main" val="367857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7">
            <a:extLst>
              <a:ext uri="{FF2B5EF4-FFF2-40B4-BE49-F238E27FC236}">
                <a16:creationId xmlns:a16="http://schemas.microsoft.com/office/drawing/2014/main" id="{F65DA154-B3A9-01FA-5E9C-9C5B7EDE0F04}"/>
              </a:ext>
            </a:extLst>
          </p:cNvPr>
          <p:cNvGraphicFramePr>
            <a:graphicFrameLocks noGrp="1"/>
          </p:cNvGraphicFramePr>
          <p:nvPr/>
        </p:nvGraphicFramePr>
        <p:xfrm>
          <a:off x="578338" y="3283844"/>
          <a:ext cx="11035325" cy="1483360"/>
        </p:xfrm>
        <a:graphic>
          <a:graphicData uri="http://schemas.openxmlformats.org/drawingml/2006/table">
            <a:tbl>
              <a:tblPr firstRow="1" bandRow="1">
                <a:tableStyleId>{91EBBBCC-DAD2-459C-BE2E-F6DE35CF9A28}</a:tableStyleId>
              </a:tblPr>
              <a:tblGrid>
                <a:gridCol w="1576475">
                  <a:extLst>
                    <a:ext uri="{9D8B030D-6E8A-4147-A177-3AD203B41FA5}">
                      <a16:colId xmlns:a16="http://schemas.microsoft.com/office/drawing/2014/main" val="1397829043"/>
                    </a:ext>
                  </a:extLst>
                </a:gridCol>
                <a:gridCol w="1576475">
                  <a:extLst>
                    <a:ext uri="{9D8B030D-6E8A-4147-A177-3AD203B41FA5}">
                      <a16:colId xmlns:a16="http://schemas.microsoft.com/office/drawing/2014/main" val="1482670379"/>
                    </a:ext>
                  </a:extLst>
                </a:gridCol>
                <a:gridCol w="1576475">
                  <a:extLst>
                    <a:ext uri="{9D8B030D-6E8A-4147-A177-3AD203B41FA5}">
                      <a16:colId xmlns:a16="http://schemas.microsoft.com/office/drawing/2014/main" val="3200106071"/>
                    </a:ext>
                  </a:extLst>
                </a:gridCol>
                <a:gridCol w="1576475">
                  <a:extLst>
                    <a:ext uri="{9D8B030D-6E8A-4147-A177-3AD203B41FA5}">
                      <a16:colId xmlns:a16="http://schemas.microsoft.com/office/drawing/2014/main" val="4175938599"/>
                    </a:ext>
                  </a:extLst>
                </a:gridCol>
                <a:gridCol w="1576475">
                  <a:extLst>
                    <a:ext uri="{9D8B030D-6E8A-4147-A177-3AD203B41FA5}">
                      <a16:colId xmlns:a16="http://schemas.microsoft.com/office/drawing/2014/main" val="813565142"/>
                    </a:ext>
                  </a:extLst>
                </a:gridCol>
                <a:gridCol w="1576475">
                  <a:extLst>
                    <a:ext uri="{9D8B030D-6E8A-4147-A177-3AD203B41FA5}">
                      <a16:colId xmlns:a16="http://schemas.microsoft.com/office/drawing/2014/main" val="277328378"/>
                    </a:ext>
                  </a:extLst>
                </a:gridCol>
                <a:gridCol w="1576475">
                  <a:extLst>
                    <a:ext uri="{9D8B030D-6E8A-4147-A177-3AD203B41FA5}">
                      <a16:colId xmlns:a16="http://schemas.microsoft.com/office/drawing/2014/main" val="3779122360"/>
                    </a:ext>
                  </a:extLst>
                </a:gridCol>
              </a:tblGrid>
              <a:tr h="370840">
                <a:tc>
                  <a:txBody>
                    <a:bodyPr/>
                    <a:lstStyle/>
                    <a:p>
                      <a:r>
                        <a:rPr lang="de-DE" dirty="0">
                          <a:latin typeface="Consolas" panose="020B0609020204030204" pitchFamily="49" charset="0"/>
                        </a:rPr>
                        <a:t>Id</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Name</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Birth-year</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Birth-month</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Age</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Country</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Country-cat</a:t>
                      </a:r>
                      <a:endParaRPr lang="en-US" dirty="0">
                        <a:latin typeface="Consolas" panose="020B0609020204030204" pitchFamily="49" charset="0"/>
                      </a:endParaRPr>
                    </a:p>
                  </a:txBody>
                  <a:tcPr>
                    <a:lnB w="28575" cap="flat" cmpd="sng" algn="ctr">
                      <a:noFill/>
                      <a:prstDash val="solid"/>
                      <a:round/>
                      <a:headEnd type="none" w="med" len="med"/>
                      <a:tailEnd type="none" w="med" len="med"/>
                    </a:lnB>
                    <a:solidFill>
                      <a:srgbClr val="133942"/>
                    </a:solidFill>
                  </a:tcPr>
                </a:tc>
                <a:extLst>
                  <a:ext uri="{0D108BD9-81ED-4DB2-BD59-A6C34878D82A}">
                    <a16:rowId xmlns:a16="http://schemas.microsoft.com/office/drawing/2014/main" val="2299695316"/>
                  </a:ext>
                </a:extLst>
              </a:tr>
              <a:tr h="370840">
                <a:tc>
                  <a:txBody>
                    <a:bodyPr/>
                    <a:lstStyle/>
                    <a:p>
                      <a:r>
                        <a:rPr lang="de-DE" dirty="0">
                          <a:latin typeface="Consolas" panose="020B0609020204030204" pitchFamily="49" charset="0"/>
                        </a:rPr>
                        <a:t>100001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1969</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53</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Iceland</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0</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3219541309"/>
                  </a:ext>
                </a:extLst>
              </a:tr>
              <a:tr h="370840">
                <a:tc>
                  <a:txBody>
                    <a:bodyPr/>
                    <a:lstStyle/>
                    <a:p>
                      <a:r>
                        <a:rPr lang="de-DE" dirty="0">
                          <a:latin typeface="Consolas" panose="020B0609020204030204" pitchFamily="49" charset="0"/>
                        </a:rPr>
                        <a:t>100003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Amy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UK</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a:t>
                      </a:r>
                      <a:endParaRPr lang="en-US" dirty="0">
                        <a:latin typeface="Consolas" panose="020B0609020204030204" pitchFamily="49" charset="0"/>
                      </a:endParaRPr>
                    </a:p>
                  </a:txBody>
                  <a:tcP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2093893621"/>
                  </a:ext>
                </a:extLst>
              </a:tr>
              <a:tr h="370840">
                <a:tc>
                  <a:txBody>
                    <a:bodyPr/>
                    <a:lstStyle/>
                    <a:p>
                      <a:r>
                        <a:rPr lang="de-DE" dirty="0">
                          <a:latin typeface="Consolas" panose="020B0609020204030204" pitchFamily="49" charset="0"/>
                        </a:rPr>
                        <a:t>100004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John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05</a:t>
                      </a:r>
                      <a:endParaRPr lang="en-US" dirty="0">
                        <a:latin typeface="Consolas" panose="020B0609020204030204" pitchFamily="49" charset="0"/>
                      </a:endParaRPr>
                    </a:p>
                  </a:txBody>
                  <a:tcPr/>
                </a:tc>
                <a:tc>
                  <a:txBody>
                    <a:bodyPr/>
                    <a:lstStyle/>
                    <a:p>
                      <a:r>
                        <a:rPr lang="de-DE" dirty="0">
                          <a:latin typeface="Consolas" panose="020B0609020204030204" pitchFamily="49" charset="0"/>
                        </a:rPr>
                        <a:t>34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Ireland</a:t>
                      </a:r>
                    </a:p>
                  </a:txBody>
                  <a:tcPr>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2</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4097054836"/>
                  </a:ext>
                </a:extLst>
              </a:tr>
            </a:tbl>
          </a:graphicData>
        </a:graphic>
      </p:graphicFrame>
      <p:sp>
        <p:nvSpPr>
          <p:cNvPr id="2" name="Title 1">
            <a:extLst>
              <a:ext uri="{FF2B5EF4-FFF2-40B4-BE49-F238E27FC236}">
                <a16:creationId xmlns:a16="http://schemas.microsoft.com/office/drawing/2014/main" id="{1ED2ABB8-F5E2-3CF4-4305-B7B727D8F168}"/>
              </a:ext>
            </a:extLst>
          </p:cNvPr>
          <p:cNvSpPr>
            <a:spLocks noGrp="1"/>
          </p:cNvSpPr>
          <p:nvPr>
            <p:ph type="title"/>
          </p:nvPr>
        </p:nvSpPr>
        <p:spPr/>
        <p:txBody>
          <a:bodyPr/>
          <a:lstStyle/>
          <a:p>
            <a:r>
              <a:rPr lang="de-DE" b="1" cap="all" dirty="0">
                <a:solidFill>
                  <a:srgbClr val="133942"/>
                </a:solidFill>
                <a:latin typeface="pragmatica-extended"/>
              </a:rPr>
              <a:t>Data Pre-processing</a:t>
            </a:r>
            <a:endParaRPr lang="en-US" dirty="0"/>
          </a:p>
        </p:txBody>
      </p:sp>
      <p:sp>
        <p:nvSpPr>
          <p:cNvPr id="3" name="Slide Number Placeholder 2">
            <a:extLst>
              <a:ext uri="{FF2B5EF4-FFF2-40B4-BE49-F238E27FC236}">
                <a16:creationId xmlns:a16="http://schemas.microsoft.com/office/drawing/2014/main" id="{290E8423-B09E-05F4-02C1-4E9D83E53C90}"/>
              </a:ext>
            </a:extLst>
          </p:cNvPr>
          <p:cNvSpPr>
            <a:spLocks noGrp="1"/>
          </p:cNvSpPr>
          <p:nvPr>
            <p:ph type="sldNum" sz="quarter" idx="12"/>
          </p:nvPr>
        </p:nvSpPr>
        <p:spPr/>
        <p:txBody>
          <a:bodyPr/>
          <a:lstStyle/>
          <a:p>
            <a:fld id="{E42B8911-209D-49EC-ABB0-3710BA151767}" type="slidenum">
              <a:rPr lang="en-US" smtClean="0"/>
              <a:t>13</a:t>
            </a:fld>
            <a:endParaRPr lang="en-US"/>
          </a:p>
        </p:txBody>
      </p:sp>
      <p:sp>
        <p:nvSpPr>
          <p:cNvPr id="5" name="TextBox 4">
            <a:extLst>
              <a:ext uri="{FF2B5EF4-FFF2-40B4-BE49-F238E27FC236}">
                <a16:creationId xmlns:a16="http://schemas.microsoft.com/office/drawing/2014/main" id="{17531134-4F54-9EFF-E635-92456D637F29}"/>
              </a:ext>
            </a:extLst>
          </p:cNvPr>
          <p:cNvSpPr txBox="1"/>
          <p:nvPr/>
        </p:nvSpPr>
        <p:spPr>
          <a:xfrm>
            <a:off x="838200" y="1506022"/>
            <a:ext cx="5257800" cy="584775"/>
          </a:xfrm>
          <a:prstGeom prst="rect">
            <a:avLst/>
          </a:prstGeom>
          <a:noFill/>
        </p:spPr>
        <p:txBody>
          <a:bodyPr wrap="square">
            <a:spAutoFit/>
          </a:bodyPr>
          <a:lstStyle/>
          <a:p>
            <a:r>
              <a:rPr lang="de-DE" sz="3200" b="1" cap="all" dirty="0">
                <a:solidFill>
                  <a:srgbClr val="A5A5A5"/>
                </a:solidFill>
                <a:latin typeface="pragmatica-extended"/>
              </a:rPr>
              <a:t>Feature Engineering</a:t>
            </a:r>
            <a:endParaRPr lang="en-US" sz="3200" dirty="0"/>
          </a:p>
        </p:txBody>
      </p:sp>
      <p:sp>
        <p:nvSpPr>
          <p:cNvPr id="8" name="Rectangle 7">
            <a:extLst>
              <a:ext uri="{FF2B5EF4-FFF2-40B4-BE49-F238E27FC236}">
                <a16:creationId xmlns:a16="http://schemas.microsoft.com/office/drawing/2014/main" id="{FEF0EA59-8145-8E8F-01B4-D465C6A94E83}"/>
              </a:ext>
            </a:extLst>
          </p:cNvPr>
          <p:cNvSpPr/>
          <p:nvPr/>
        </p:nvSpPr>
        <p:spPr>
          <a:xfrm>
            <a:off x="8375893" y="3279834"/>
            <a:ext cx="1463676" cy="15015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0912783C-DDC5-7A4B-4CC2-06C86D8BBDC9}"/>
              </a:ext>
            </a:extLst>
          </p:cNvPr>
          <p:cNvCxnSpPr>
            <a:cxnSpLocks/>
            <a:endCxn id="8" idx="0"/>
          </p:cNvCxnSpPr>
          <p:nvPr/>
        </p:nvCxnSpPr>
        <p:spPr>
          <a:xfrm>
            <a:off x="9107731" y="2692298"/>
            <a:ext cx="0" cy="58753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203094-1423-2AB8-3036-63421B357C19}"/>
              </a:ext>
            </a:extLst>
          </p:cNvPr>
          <p:cNvSpPr txBox="1"/>
          <p:nvPr/>
        </p:nvSpPr>
        <p:spPr>
          <a:xfrm>
            <a:off x="8549582" y="2329643"/>
            <a:ext cx="1116297" cy="369332"/>
          </a:xfrm>
          <a:prstGeom prst="rect">
            <a:avLst/>
          </a:prstGeom>
          <a:noFill/>
        </p:spPr>
        <p:txBody>
          <a:bodyPr wrap="square" rtlCol="0">
            <a:spAutoFit/>
          </a:bodyPr>
          <a:lstStyle/>
          <a:p>
            <a:pPr algn="ctr"/>
            <a:r>
              <a:rPr lang="de-DE" dirty="0">
                <a:solidFill>
                  <a:srgbClr val="C00000"/>
                </a:solidFill>
              </a:rPr>
              <a:t>Remove</a:t>
            </a:r>
            <a:endParaRPr lang="en-US" dirty="0">
              <a:solidFill>
                <a:srgbClr val="C00000"/>
              </a:solidFill>
            </a:endParaRPr>
          </a:p>
        </p:txBody>
      </p:sp>
      <p:sp>
        <p:nvSpPr>
          <p:cNvPr id="4" name="Arrow: Curved Down 3">
            <a:extLst>
              <a:ext uri="{FF2B5EF4-FFF2-40B4-BE49-F238E27FC236}">
                <a16:creationId xmlns:a16="http://schemas.microsoft.com/office/drawing/2014/main" id="{44E53595-1C90-E29E-6C14-63C494013806}"/>
              </a:ext>
            </a:extLst>
          </p:cNvPr>
          <p:cNvSpPr/>
          <p:nvPr/>
        </p:nvSpPr>
        <p:spPr>
          <a:xfrm>
            <a:off x="9107730" y="2896359"/>
            <a:ext cx="1341435" cy="369331"/>
          </a:xfrm>
          <a:prstGeom prst="curvedDownArrow">
            <a:avLst>
              <a:gd name="adj1" fmla="val 0"/>
              <a:gd name="adj2" fmla="val 17062"/>
              <a:gd name="adj3" fmla="val 1921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4375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ABB8-F5E2-3CF4-4305-B7B727D8F168}"/>
              </a:ext>
            </a:extLst>
          </p:cNvPr>
          <p:cNvSpPr>
            <a:spLocks noGrp="1"/>
          </p:cNvSpPr>
          <p:nvPr>
            <p:ph type="title"/>
          </p:nvPr>
        </p:nvSpPr>
        <p:spPr/>
        <p:txBody>
          <a:bodyPr/>
          <a:lstStyle/>
          <a:p>
            <a:r>
              <a:rPr lang="de-DE" b="1" cap="all" dirty="0">
                <a:solidFill>
                  <a:srgbClr val="133942"/>
                </a:solidFill>
                <a:latin typeface="pragmatica-extended"/>
              </a:rPr>
              <a:t>Data Pre-processing</a:t>
            </a:r>
            <a:endParaRPr lang="en-US" dirty="0"/>
          </a:p>
        </p:txBody>
      </p:sp>
      <p:sp>
        <p:nvSpPr>
          <p:cNvPr id="3" name="Slide Number Placeholder 2">
            <a:extLst>
              <a:ext uri="{FF2B5EF4-FFF2-40B4-BE49-F238E27FC236}">
                <a16:creationId xmlns:a16="http://schemas.microsoft.com/office/drawing/2014/main" id="{290E8423-B09E-05F4-02C1-4E9D83E53C90}"/>
              </a:ext>
            </a:extLst>
          </p:cNvPr>
          <p:cNvSpPr>
            <a:spLocks noGrp="1"/>
          </p:cNvSpPr>
          <p:nvPr>
            <p:ph type="sldNum" sz="quarter" idx="12"/>
          </p:nvPr>
        </p:nvSpPr>
        <p:spPr/>
        <p:txBody>
          <a:bodyPr/>
          <a:lstStyle/>
          <a:p>
            <a:fld id="{E42B8911-209D-49EC-ABB0-3710BA151767}" type="slidenum">
              <a:rPr lang="en-US" smtClean="0"/>
              <a:t>14</a:t>
            </a:fld>
            <a:endParaRPr lang="en-US"/>
          </a:p>
        </p:txBody>
      </p:sp>
      <p:sp>
        <p:nvSpPr>
          <p:cNvPr id="5" name="TextBox 4">
            <a:extLst>
              <a:ext uri="{FF2B5EF4-FFF2-40B4-BE49-F238E27FC236}">
                <a16:creationId xmlns:a16="http://schemas.microsoft.com/office/drawing/2014/main" id="{17531134-4F54-9EFF-E635-92456D637F29}"/>
              </a:ext>
            </a:extLst>
          </p:cNvPr>
          <p:cNvSpPr txBox="1"/>
          <p:nvPr/>
        </p:nvSpPr>
        <p:spPr>
          <a:xfrm>
            <a:off x="838200" y="1506022"/>
            <a:ext cx="5257800" cy="584775"/>
          </a:xfrm>
          <a:prstGeom prst="rect">
            <a:avLst/>
          </a:prstGeom>
          <a:noFill/>
        </p:spPr>
        <p:txBody>
          <a:bodyPr wrap="square">
            <a:spAutoFit/>
          </a:bodyPr>
          <a:lstStyle/>
          <a:p>
            <a:r>
              <a:rPr lang="de-DE" sz="3200" b="1" cap="all" dirty="0">
                <a:solidFill>
                  <a:srgbClr val="A5A5A5"/>
                </a:solidFill>
                <a:latin typeface="pragmatica-extended"/>
              </a:rPr>
              <a:t>Feature selection</a:t>
            </a:r>
            <a:endParaRPr lang="en-US" sz="3200" dirty="0"/>
          </a:p>
        </p:txBody>
      </p:sp>
      <p:cxnSp>
        <p:nvCxnSpPr>
          <p:cNvPr id="10" name="Straight Arrow Connector 9">
            <a:extLst>
              <a:ext uri="{FF2B5EF4-FFF2-40B4-BE49-F238E27FC236}">
                <a16:creationId xmlns:a16="http://schemas.microsoft.com/office/drawing/2014/main" id="{2DA29FA0-FDCE-801F-9B36-4D8E3533B32C}"/>
              </a:ext>
            </a:extLst>
          </p:cNvPr>
          <p:cNvCxnSpPr>
            <a:cxnSpLocks/>
            <a:endCxn id="4" idx="0"/>
          </p:cNvCxnSpPr>
          <p:nvPr/>
        </p:nvCxnSpPr>
        <p:spPr>
          <a:xfrm>
            <a:off x="2780509" y="2699069"/>
            <a:ext cx="0" cy="58477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6D2A9A-0B5E-A327-9F08-394B989F8285}"/>
              </a:ext>
            </a:extLst>
          </p:cNvPr>
          <p:cNvSpPr txBox="1"/>
          <p:nvPr/>
        </p:nvSpPr>
        <p:spPr>
          <a:xfrm>
            <a:off x="2222360" y="2329944"/>
            <a:ext cx="1116297" cy="369332"/>
          </a:xfrm>
          <a:prstGeom prst="rect">
            <a:avLst/>
          </a:prstGeom>
          <a:noFill/>
        </p:spPr>
        <p:txBody>
          <a:bodyPr wrap="square" rtlCol="0">
            <a:spAutoFit/>
          </a:bodyPr>
          <a:lstStyle/>
          <a:p>
            <a:pPr algn="ctr"/>
            <a:r>
              <a:rPr lang="de-DE" dirty="0">
                <a:solidFill>
                  <a:srgbClr val="C00000"/>
                </a:solidFill>
              </a:rPr>
              <a:t>Remove</a:t>
            </a:r>
            <a:endParaRPr lang="en-US" dirty="0">
              <a:solidFill>
                <a:srgbClr val="C00000"/>
              </a:solidFill>
            </a:endParaRPr>
          </a:p>
        </p:txBody>
      </p:sp>
      <p:graphicFrame>
        <p:nvGraphicFramePr>
          <p:cNvPr id="6" name="Table 7">
            <a:extLst>
              <a:ext uri="{FF2B5EF4-FFF2-40B4-BE49-F238E27FC236}">
                <a16:creationId xmlns:a16="http://schemas.microsoft.com/office/drawing/2014/main" id="{B28B5E5A-752B-EE2E-5D8D-83BE48128788}"/>
              </a:ext>
            </a:extLst>
          </p:cNvPr>
          <p:cNvGraphicFramePr>
            <a:graphicFrameLocks noGrp="1"/>
          </p:cNvGraphicFramePr>
          <p:nvPr>
            <p:extLst>
              <p:ext uri="{D42A27DB-BD31-4B8C-83A1-F6EECF244321}">
                <p14:modId xmlns:p14="http://schemas.microsoft.com/office/powerpoint/2010/main" val="966207713"/>
              </p:ext>
            </p:extLst>
          </p:nvPr>
        </p:nvGraphicFramePr>
        <p:xfrm>
          <a:off x="1366575" y="3283844"/>
          <a:ext cx="9458850" cy="1483360"/>
        </p:xfrm>
        <a:graphic>
          <a:graphicData uri="http://schemas.openxmlformats.org/drawingml/2006/table">
            <a:tbl>
              <a:tblPr firstRow="1" bandRow="1">
                <a:tableStyleId>{91EBBBCC-DAD2-459C-BE2E-F6DE35CF9A28}</a:tableStyleId>
              </a:tblPr>
              <a:tblGrid>
                <a:gridCol w="1576475">
                  <a:extLst>
                    <a:ext uri="{9D8B030D-6E8A-4147-A177-3AD203B41FA5}">
                      <a16:colId xmlns:a16="http://schemas.microsoft.com/office/drawing/2014/main" val="1397829043"/>
                    </a:ext>
                  </a:extLst>
                </a:gridCol>
                <a:gridCol w="1576475">
                  <a:extLst>
                    <a:ext uri="{9D8B030D-6E8A-4147-A177-3AD203B41FA5}">
                      <a16:colId xmlns:a16="http://schemas.microsoft.com/office/drawing/2014/main" val="1482670379"/>
                    </a:ext>
                  </a:extLst>
                </a:gridCol>
                <a:gridCol w="1576475">
                  <a:extLst>
                    <a:ext uri="{9D8B030D-6E8A-4147-A177-3AD203B41FA5}">
                      <a16:colId xmlns:a16="http://schemas.microsoft.com/office/drawing/2014/main" val="3200106071"/>
                    </a:ext>
                  </a:extLst>
                </a:gridCol>
                <a:gridCol w="1576475">
                  <a:extLst>
                    <a:ext uri="{9D8B030D-6E8A-4147-A177-3AD203B41FA5}">
                      <a16:colId xmlns:a16="http://schemas.microsoft.com/office/drawing/2014/main" val="4175938599"/>
                    </a:ext>
                  </a:extLst>
                </a:gridCol>
                <a:gridCol w="1576475">
                  <a:extLst>
                    <a:ext uri="{9D8B030D-6E8A-4147-A177-3AD203B41FA5}">
                      <a16:colId xmlns:a16="http://schemas.microsoft.com/office/drawing/2014/main" val="813565142"/>
                    </a:ext>
                  </a:extLst>
                </a:gridCol>
                <a:gridCol w="1576475">
                  <a:extLst>
                    <a:ext uri="{9D8B030D-6E8A-4147-A177-3AD203B41FA5}">
                      <a16:colId xmlns:a16="http://schemas.microsoft.com/office/drawing/2014/main" val="3779122360"/>
                    </a:ext>
                  </a:extLst>
                </a:gridCol>
              </a:tblGrid>
              <a:tr h="370840">
                <a:tc>
                  <a:txBody>
                    <a:bodyPr/>
                    <a:lstStyle/>
                    <a:p>
                      <a:r>
                        <a:rPr lang="de-DE" dirty="0">
                          <a:latin typeface="Consolas" panose="020B0609020204030204" pitchFamily="49" charset="0"/>
                        </a:rPr>
                        <a:t>Id</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Name</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Birth-year</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Birth-month</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Age</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Country-cat</a:t>
                      </a:r>
                      <a:endParaRPr lang="en-US" dirty="0">
                        <a:latin typeface="Consolas" panose="020B0609020204030204" pitchFamily="49" charset="0"/>
                      </a:endParaRPr>
                    </a:p>
                  </a:txBody>
                  <a:tcPr>
                    <a:lnB w="28575" cap="flat" cmpd="sng" algn="ctr">
                      <a:noFill/>
                      <a:prstDash val="solid"/>
                      <a:round/>
                      <a:headEnd type="none" w="med" len="med"/>
                      <a:tailEnd type="none" w="med" len="med"/>
                    </a:lnB>
                    <a:solidFill>
                      <a:srgbClr val="133942"/>
                    </a:solidFill>
                  </a:tcPr>
                </a:tc>
                <a:extLst>
                  <a:ext uri="{0D108BD9-81ED-4DB2-BD59-A6C34878D82A}">
                    <a16:rowId xmlns:a16="http://schemas.microsoft.com/office/drawing/2014/main" val="2299695316"/>
                  </a:ext>
                </a:extLst>
              </a:tr>
              <a:tr h="370840">
                <a:tc>
                  <a:txBody>
                    <a:bodyPr/>
                    <a:lstStyle/>
                    <a:p>
                      <a:r>
                        <a:rPr lang="de-DE" dirty="0">
                          <a:latin typeface="Consolas" panose="020B0609020204030204" pitchFamily="49" charset="0"/>
                        </a:rPr>
                        <a:t>100001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1969</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53</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0</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3219541309"/>
                  </a:ext>
                </a:extLst>
              </a:tr>
              <a:tr h="370840">
                <a:tc>
                  <a:txBody>
                    <a:bodyPr/>
                    <a:lstStyle/>
                    <a:p>
                      <a:r>
                        <a:rPr lang="de-DE" dirty="0">
                          <a:latin typeface="Consolas" panose="020B0609020204030204" pitchFamily="49" charset="0"/>
                        </a:rPr>
                        <a:t>100003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Amy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a:t>
                      </a:r>
                      <a:endParaRPr lang="en-US" dirty="0">
                        <a:latin typeface="Consolas" panose="020B0609020204030204" pitchFamily="49" charset="0"/>
                      </a:endParaRPr>
                    </a:p>
                  </a:txBody>
                  <a:tcP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2093893621"/>
                  </a:ext>
                </a:extLst>
              </a:tr>
              <a:tr h="370840">
                <a:tc>
                  <a:txBody>
                    <a:bodyPr/>
                    <a:lstStyle/>
                    <a:p>
                      <a:r>
                        <a:rPr lang="de-DE" dirty="0">
                          <a:latin typeface="Consolas" panose="020B0609020204030204" pitchFamily="49" charset="0"/>
                        </a:rPr>
                        <a:t>100004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John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05</a:t>
                      </a:r>
                      <a:endParaRPr lang="en-US" dirty="0">
                        <a:latin typeface="Consolas" panose="020B0609020204030204" pitchFamily="49" charset="0"/>
                      </a:endParaRPr>
                    </a:p>
                  </a:txBody>
                  <a:tcPr/>
                </a:tc>
                <a:tc>
                  <a:txBody>
                    <a:bodyPr/>
                    <a:lstStyle/>
                    <a:p>
                      <a:r>
                        <a:rPr lang="de-DE" dirty="0">
                          <a:latin typeface="Consolas" panose="020B0609020204030204" pitchFamily="49" charset="0"/>
                        </a:rPr>
                        <a:t>34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a:t>
                      </a:r>
                    </a:p>
                  </a:txBody>
                  <a:tcPr>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4097054836"/>
                  </a:ext>
                </a:extLst>
              </a:tr>
            </a:tbl>
          </a:graphicData>
        </a:graphic>
      </p:graphicFrame>
      <p:sp>
        <p:nvSpPr>
          <p:cNvPr id="4" name="Rectangle 3">
            <a:extLst>
              <a:ext uri="{FF2B5EF4-FFF2-40B4-BE49-F238E27FC236}">
                <a16:creationId xmlns:a16="http://schemas.microsoft.com/office/drawing/2014/main" id="{81254357-879D-7315-D52B-998D2D4314EB}"/>
              </a:ext>
            </a:extLst>
          </p:cNvPr>
          <p:cNvSpPr/>
          <p:nvPr/>
        </p:nvSpPr>
        <p:spPr>
          <a:xfrm>
            <a:off x="1366575" y="3283844"/>
            <a:ext cx="2827868" cy="15015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968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ABB8-F5E2-3CF4-4305-B7B727D8F168}"/>
              </a:ext>
            </a:extLst>
          </p:cNvPr>
          <p:cNvSpPr>
            <a:spLocks noGrp="1"/>
          </p:cNvSpPr>
          <p:nvPr>
            <p:ph type="title"/>
          </p:nvPr>
        </p:nvSpPr>
        <p:spPr/>
        <p:txBody>
          <a:bodyPr/>
          <a:lstStyle/>
          <a:p>
            <a:r>
              <a:rPr lang="de-DE" b="1" cap="all" dirty="0">
                <a:solidFill>
                  <a:srgbClr val="133942"/>
                </a:solidFill>
                <a:latin typeface="pragmatica-extended"/>
              </a:rPr>
              <a:t>Data Pre-processing</a:t>
            </a:r>
            <a:endParaRPr lang="en-US" dirty="0"/>
          </a:p>
        </p:txBody>
      </p:sp>
      <p:sp>
        <p:nvSpPr>
          <p:cNvPr id="3" name="Slide Number Placeholder 2">
            <a:extLst>
              <a:ext uri="{FF2B5EF4-FFF2-40B4-BE49-F238E27FC236}">
                <a16:creationId xmlns:a16="http://schemas.microsoft.com/office/drawing/2014/main" id="{290E8423-B09E-05F4-02C1-4E9D83E53C90}"/>
              </a:ext>
            </a:extLst>
          </p:cNvPr>
          <p:cNvSpPr>
            <a:spLocks noGrp="1"/>
          </p:cNvSpPr>
          <p:nvPr>
            <p:ph type="sldNum" sz="quarter" idx="12"/>
          </p:nvPr>
        </p:nvSpPr>
        <p:spPr/>
        <p:txBody>
          <a:bodyPr/>
          <a:lstStyle/>
          <a:p>
            <a:fld id="{E42B8911-209D-49EC-ABB0-3710BA151767}" type="slidenum">
              <a:rPr lang="en-US" smtClean="0"/>
              <a:t>15</a:t>
            </a:fld>
            <a:endParaRPr lang="en-US"/>
          </a:p>
        </p:txBody>
      </p:sp>
      <p:graphicFrame>
        <p:nvGraphicFramePr>
          <p:cNvPr id="7" name="Table 7">
            <a:extLst>
              <a:ext uri="{FF2B5EF4-FFF2-40B4-BE49-F238E27FC236}">
                <a16:creationId xmlns:a16="http://schemas.microsoft.com/office/drawing/2014/main" id="{8276BFA9-A8BD-F93B-9172-F5C4837057E8}"/>
              </a:ext>
            </a:extLst>
          </p:cNvPr>
          <p:cNvGraphicFramePr>
            <a:graphicFrameLocks noGrp="1"/>
          </p:cNvGraphicFramePr>
          <p:nvPr>
            <p:extLst>
              <p:ext uri="{D42A27DB-BD31-4B8C-83A1-F6EECF244321}">
                <p14:modId xmlns:p14="http://schemas.microsoft.com/office/powerpoint/2010/main" val="573157213"/>
              </p:ext>
            </p:extLst>
          </p:nvPr>
        </p:nvGraphicFramePr>
        <p:xfrm>
          <a:off x="2659412" y="2944097"/>
          <a:ext cx="6385364" cy="1483360"/>
        </p:xfrm>
        <a:graphic>
          <a:graphicData uri="http://schemas.openxmlformats.org/drawingml/2006/table">
            <a:tbl>
              <a:tblPr firstRow="1" bandRow="1">
                <a:tableStyleId>{91EBBBCC-DAD2-459C-BE2E-F6DE35CF9A28}</a:tableStyleId>
              </a:tblPr>
              <a:tblGrid>
                <a:gridCol w="1596341">
                  <a:extLst>
                    <a:ext uri="{9D8B030D-6E8A-4147-A177-3AD203B41FA5}">
                      <a16:colId xmlns:a16="http://schemas.microsoft.com/office/drawing/2014/main" val="4175938599"/>
                    </a:ext>
                  </a:extLst>
                </a:gridCol>
                <a:gridCol w="1596341">
                  <a:extLst>
                    <a:ext uri="{9D8B030D-6E8A-4147-A177-3AD203B41FA5}">
                      <a16:colId xmlns:a16="http://schemas.microsoft.com/office/drawing/2014/main" val="813565142"/>
                    </a:ext>
                  </a:extLst>
                </a:gridCol>
                <a:gridCol w="1596341">
                  <a:extLst>
                    <a:ext uri="{9D8B030D-6E8A-4147-A177-3AD203B41FA5}">
                      <a16:colId xmlns:a16="http://schemas.microsoft.com/office/drawing/2014/main" val="277328378"/>
                    </a:ext>
                  </a:extLst>
                </a:gridCol>
                <a:gridCol w="1596341">
                  <a:extLst>
                    <a:ext uri="{9D8B030D-6E8A-4147-A177-3AD203B41FA5}">
                      <a16:colId xmlns:a16="http://schemas.microsoft.com/office/drawing/2014/main" val="1780144658"/>
                    </a:ext>
                  </a:extLst>
                </a:gridCol>
              </a:tblGrid>
              <a:tr h="370840">
                <a:tc>
                  <a:txBody>
                    <a:bodyPr/>
                    <a:lstStyle/>
                    <a:p>
                      <a:r>
                        <a:rPr lang="de-DE" dirty="0">
                          <a:latin typeface="Consolas" panose="020B0609020204030204" pitchFamily="49" charset="0"/>
                        </a:rPr>
                        <a:t>Birth-year</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Birth-month</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Age</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Country-cat</a:t>
                      </a:r>
                      <a:endParaRPr lang="en-US" dirty="0">
                        <a:latin typeface="Consolas" panose="020B0609020204030204" pitchFamily="49" charset="0"/>
                      </a:endParaRPr>
                    </a:p>
                  </a:txBody>
                  <a:tcPr>
                    <a:lnB w="28575" cap="flat" cmpd="sng" algn="ctr">
                      <a:noFill/>
                      <a:prstDash val="solid"/>
                      <a:round/>
                      <a:headEnd type="none" w="med" len="med"/>
                      <a:tailEnd type="none" w="med" len="med"/>
                    </a:lnB>
                    <a:solidFill>
                      <a:srgbClr val="133942"/>
                    </a:solidFill>
                  </a:tcPr>
                </a:tc>
                <a:extLst>
                  <a:ext uri="{0D108BD9-81ED-4DB2-BD59-A6C34878D82A}">
                    <a16:rowId xmlns:a16="http://schemas.microsoft.com/office/drawing/2014/main" val="2299695316"/>
                  </a:ext>
                </a:extLst>
              </a:tr>
              <a:tr h="370840">
                <a:tc>
                  <a:txBody>
                    <a:bodyPr/>
                    <a:lstStyle/>
                    <a:p>
                      <a:r>
                        <a:rPr lang="de-DE" dirty="0">
                          <a:latin typeface="Consolas" panose="020B0609020204030204" pitchFamily="49" charset="0"/>
                        </a:rPr>
                        <a:t>1969</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53</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0</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3219541309"/>
                  </a:ext>
                </a:extLst>
              </a:tr>
              <a:tr h="370840">
                <a:tc>
                  <a:txBody>
                    <a:bodyPr/>
                    <a:lstStyle/>
                    <a:p>
                      <a:r>
                        <a:rPr lang="de-DE" dirty="0">
                          <a:latin typeface="Consolas" panose="020B0609020204030204" pitchFamily="49" charset="0"/>
                        </a:rPr>
                        <a:t>2004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a:t>
                      </a:r>
                      <a:endParaRPr lang="en-US" dirty="0">
                        <a:latin typeface="Consolas" panose="020B0609020204030204" pitchFamily="49" charset="0"/>
                      </a:endParaRPr>
                    </a:p>
                  </a:txBody>
                  <a:tcP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2093893621"/>
                  </a:ext>
                </a:extLst>
              </a:tr>
              <a:tr h="370840">
                <a:tc>
                  <a:txBody>
                    <a:bodyPr/>
                    <a:lstStyle/>
                    <a:p>
                      <a:r>
                        <a:rPr lang="de-DE" dirty="0">
                          <a:latin typeface="Consolas" panose="020B0609020204030204" pitchFamily="49" charset="0"/>
                        </a:rPr>
                        <a:t>1988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05</a:t>
                      </a:r>
                      <a:endParaRPr lang="en-US" dirty="0">
                        <a:latin typeface="Consolas" panose="020B0609020204030204" pitchFamily="49" charset="0"/>
                      </a:endParaRPr>
                    </a:p>
                  </a:txBody>
                  <a:tcPr/>
                </a:tc>
                <a:tc>
                  <a:txBody>
                    <a:bodyPr/>
                    <a:lstStyle/>
                    <a:p>
                      <a:r>
                        <a:rPr lang="de-DE" dirty="0">
                          <a:latin typeface="Consolas" panose="020B0609020204030204" pitchFamily="49" charset="0"/>
                        </a:rPr>
                        <a:t>34</a:t>
                      </a:r>
                      <a:endParaRPr lang="en-US" dirty="0">
                        <a:latin typeface="Consolas" panose="020B0609020204030204" pitchFamily="49" charset="0"/>
                      </a:endParaRPr>
                    </a:p>
                  </a:txBody>
                  <a:tcPr>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2</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4097054836"/>
                  </a:ext>
                </a:extLst>
              </a:tr>
            </a:tbl>
          </a:graphicData>
        </a:graphic>
      </p:graphicFrame>
      <p:graphicFrame>
        <p:nvGraphicFramePr>
          <p:cNvPr id="11" name="Table 7">
            <a:extLst>
              <a:ext uri="{FF2B5EF4-FFF2-40B4-BE49-F238E27FC236}">
                <a16:creationId xmlns:a16="http://schemas.microsoft.com/office/drawing/2014/main" id="{C312B380-7ED6-1DD6-30D5-29F96037442B}"/>
              </a:ext>
            </a:extLst>
          </p:cNvPr>
          <p:cNvGraphicFramePr>
            <a:graphicFrameLocks noGrp="1"/>
          </p:cNvGraphicFramePr>
          <p:nvPr>
            <p:extLst>
              <p:ext uri="{D42A27DB-BD31-4B8C-83A1-F6EECF244321}">
                <p14:modId xmlns:p14="http://schemas.microsoft.com/office/powerpoint/2010/main" val="1957410608"/>
              </p:ext>
            </p:extLst>
          </p:nvPr>
        </p:nvGraphicFramePr>
        <p:xfrm>
          <a:off x="502139" y="1534925"/>
          <a:ext cx="6249704" cy="1854200"/>
        </p:xfrm>
        <a:graphic>
          <a:graphicData uri="http://schemas.openxmlformats.org/drawingml/2006/table">
            <a:tbl>
              <a:tblPr firstRow="1" bandRow="1">
                <a:tableStyleId>{91EBBBCC-DAD2-459C-BE2E-F6DE35CF9A28}</a:tableStyleId>
              </a:tblPr>
              <a:tblGrid>
                <a:gridCol w="1562426">
                  <a:extLst>
                    <a:ext uri="{9D8B030D-6E8A-4147-A177-3AD203B41FA5}">
                      <a16:colId xmlns:a16="http://schemas.microsoft.com/office/drawing/2014/main" val="2188072953"/>
                    </a:ext>
                  </a:extLst>
                </a:gridCol>
                <a:gridCol w="1562426">
                  <a:extLst>
                    <a:ext uri="{9D8B030D-6E8A-4147-A177-3AD203B41FA5}">
                      <a16:colId xmlns:a16="http://schemas.microsoft.com/office/drawing/2014/main" val="488374491"/>
                    </a:ext>
                  </a:extLst>
                </a:gridCol>
                <a:gridCol w="1562426">
                  <a:extLst>
                    <a:ext uri="{9D8B030D-6E8A-4147-A177-3AD203B41FA5}">
                      <a16:colId xmlns:a16="http://schemas.microsoft.com/office/drawing/2014/main" val="277328378"/>
                    </a:ext>
                  </a:extLst>
                </a:gridCol>
                <a:gridCol w="1562426">
                  <a:extLst>
                    <a:ext uri="{9D8B030D-6E8A-4147-A177-3AD203B41FA5}">
                      <a16:colId xmlns:a16="http://schemas.microsoft.com/office/drawing/2014/main" val="3779122360"/>
                    </a:ext>
                  </a:extLst>
                </a:gridCol>
              </a:tblGrid>
              <a:tr h="370840">
                <a:tc>
                  <a:txBody>
                    <a:bodyPr/>
                    <a:lstStyle/>
                    <a:p>
                      <a:r>
                        <a:rPr lang="de-DE" dirty="0">
                          <a:latin typeface="Consolas" panose="020B0609020204030204" pitchFamily="49" charset="0"/>
                        </a:rPr>
                        <a:t>Id</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Name</a:t>
                      </a:r>
                      <a:endParaRPr lang="en-US" dirty="0">
                        <a:latin typeface="Consolas" panose="020B0609020204030204" pitchFamily="49" charset="0"/>
                      </a:endParaRPr>
                    </a:p>
                  </a:txBody>
                  <a:tcPr>
                    <a:lnB w="28575" cap="flat" cmpd="sng" algn="ctr">
                      <a:noFill/>
                      <a:prstDash val="solid"/>
                      <a:round/>
                      <a:headEnd type="none" w="med" len="med"/>
                      <a:tailEnd type="none" w="med" len="med"/>
                    </a:lnB>
                    <a:solidFill>
                      <a:srgbClr val="133942"/>
                    </a:solidFill>
                  </a:tcPr>
                </a:tc>
                <a:tc>
                  <a:txBody>
                    <a:bodyPr/>
                    <a:lstStyle/>
                    <a:p>
                      <a:r>
                        <a:rPr lang="de-DE" dirty="0">
                          <a:latin typeface="Consolas" panose="020B0609020204030204" pitchFamily="49" charset="0"/>
                        </a:rPr>
                        <a:t>Birthday</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Country</a:t>
                      </a:r>
                      <a:endParaRPr lang="en-US" dirty="0">
                        <a:latin typeface="Consolas" panose="020B0609020204030204" pitchFamily="49" charset="0"/>
                      </a:endParaRPr>
                    </a:p>
                  </a:txBody>
                  <a:tcPr>
                    <a:solidFill>
                      <a:srgbClr val="133942"/>
                    </a:solidFill>
                  </a:tcPr>
                </a:tc>
                <a:extLst>
                  <a:ext uri="{0D108BD9-81ED-4DB2-BD59-A6C34878D82A}">
                    <a16:rowId xmlns:a16="http://schemas.microsoft.com/office/drawing/2014/main" val="2299695316"/>
                  </a:ext>
                </a:extLst>
              </a:tr>
              <a:tr h="370840">
                <a:tc>
                  <a:txBody>
                    <a:bodyPr/>
                    <a:lstStyle/>
                    <a:p>
                      <a:r>
                        <a:rPr lang="de-DE" dirty="0">
                          <a:latin typeface="Consolas" panose="020B0609020204030204" pitchFamily="49" charset="0"/>
                        </a:rPr>
                        <a:t>100001</a:t>
                      </a:r>
                      <a:endParaRPr lang="en-US" dirty="0">
                        <a:latin typeface="Consolas" panose="020B0609020204030204" pitchFamily="49" charset="0"/>
                      </a:endParaRPr>
                    </a:p>
                  </a:txBody>
                  <a:tcPr>
                    <a:lnR w="28575" cap="flat" cmpd="sng" algn="ctr">
                      <a:no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r>
                        <a:rPr lang="de-DE" dirty="0">
                          <a:latin typeface="Consolas" panose="020B0609020204030204" pitchFamily="49" charset="0"/>
                        </a:rPr>
                        <a:t>1969-01-15</a:t>
                      </a:r>
                      <a:endParaRPr lang="en-US" dirty="0">
                        <a:latin typeface="Consolas" panose="020B0609020204030204" pitchFamily="49" charset="0"/>
                      </a:endParaRPr>
                    </a:p>
                  </a:txBody>
                  <a:tcPr>
                    <a:lnL w="28575" cap="flat" cmpd="sng" algn="ctr">
                      <a:noFill/>
                      <a:prstDash val="solid"/>
                      <a:round/>
                      <a:headEnd type="none" w="med" len="med"/>
                      <a:tailEnd type="none" w="med" len="med"/>
                    </a:lnL>
                  </a:tcPr>
                </a:tc>
                <a:tc>
                  <a:txBody>
                    <a:bodyPr/>
                    <a:lstStyle/>
                    <a:p>
                      <a:r>
                        <a:rPr lang="de-DE" dirty="0">
                          <a:latin typeface="Consolas" panose="020B0609020204030204" pitchFamily="49" charset="0"/>
                        </a:rPr>
                        <a:t>Iceland</a:t>
                      </a:r>
                      <a:endParaRPr lang="en-US" dirty="0">
                        <a:latin typeface="Consolas" panose="020B0609020204030204" pitchFamily="49" charset="0"/>
                      </a:endParaRPr>
                    </a:p>
                  </a:txBody>
                  <a:tcPr>
                    <a:lnB w="28575" cap="flat" cmpd="sng" algn="ctr">
                      <a:noFill/>
                      <a:prstDash val="solid"/>
                      <a:round/>
                      <a:headEnd type="none" w="med" len="med"/>
                      <a:tailEnd type="none" w="med" len="med"/>
                    </a:lnB>
                  </a:tcPr>
                </a:tc>
                <a:extLst>
                  <a:ext uri="{0D108BD9-81ED-4DB2-BD59-A6C34878D82A}">
                    <a16:rowId xmlns:a16="http://schemas.microsoft.com/office/drawing/2014/main" val="3219541309"/>
                  </a:ext>
                </a:extLst>
              </a:tr>
              <a:tr h="370840">
                <a:tc>
                  <a:txBody>
                    <a:bodyPr/>
                    <a:lstStyle/>
                    <a:p>
                      <a:r>
                        <a:rPr lang="de-DE" dirty="0">
                          <a:latin typeface="Consolas" panose="020B0609020204030204" pitchFamily="49" charset="0"/>
                        </a:rPr>
                        <a:t>100002</a:t>
                      </a:r>
                      <a:endParaRPr lang="en-US" dirty="0">
                        <a:latin typeface="Consolas" panose="020B0609020204030204" pitchFamily="49" charset="0"/>
                      </a:endParaRPr>
                    </a:p>
                  </a:txBody>
                  <a:tcPr/>
                </a:tc>
                <a:tc>
                  <a:txBody>
                    <a:bodyPr/>
                    <a:lstStyle/>
                    <a:p>
                      <a:r>
                        <a:rPr lang="de-DE" dirty="0">
                          <a:latin typeface="Consolas" panose="020B0609020204030204" pitchFamily="49" charset="0"/>
                        </a:rPr>
                        <a:t>Mary </a:t>
                      </a:r>
                      <a:endParaRPr lang="en-US" dirty="0">
                        <a:latin typeface="Consolas" panose="020B0609020204030204" pitchFamily="49" charset="0"/>
                      </a:endParaRPr>
                    </a:p>
                  </a:txBody>
                  <a:tcPr>
                    <a:lnT w="28575"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Consolas" panose="020B0609020204030204" pitchFamily="49" charset="0"/>
                        </a:rPr>
                        <a:t>1973-03-30</a:t>
                      </a:r>
                      <a:endParaRPr lang="en-US" dirty="0">
                        <a:latin typeface="Consolas" panose="020B0609020204030204" pitchFamily="49" charset="0"/>
                      </a:endParaRPr>
                    </a:p>
                  </a:txBody>
                  <a:tcPr>
                    <a:lnR w="28575" cap="flat" cmpd="sng" algn="ctr">
                      <a:no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397993698"/>
                  </a:ext>
                </a:extLst>
              </a:tr>
              <a:tr h="370840">
                <a:tc>
                  <a:txBody>
                    <a:bodyPr/>
                    <a:lstStyle/>
                    <a:p>
                      <a:r>
                        <a:rPr lang="de-DE" dirty="0">
                          <a:latin typeface="Consolas" panose="020B0609020204030204" pitchFamily="49" charset="0"/>
                        </a:rPr>
                        <a:t>100003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Amy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2004-08-02</a:t>
                      </a:r>
                      <a:endParaRPr lang="en-US" dirty="0">
                        <a:latin typeface="Consolas" panose="020B0609020204030204" pitchFamily="49" charset="0"/>
                      </a:endParaRPr>
                    </a:p>
                  </a:txBody>
                  <a:tcPr/>
                </a:tc>
                <a:tc>
                  <a:txBody>
                    <a:bodyPr/>
                    <a:lstStyle/>
                    <a:p>
                      <a:r>
                        <a:rPr lang="de-DE" dirty="0">
                          <a:latin typeface="Consolas" panose="020B0609020204030204" pitchFamily="49" charset="0"/>
                        </a:rPr>
                        <a:t>UK</a:t>
                      </a:r>
                    </a:p>
                  </a:txBody>
                  <a:tcPr>
                    <a:lnT w="28575" cap="flat" cmpd="sng" algn="ctr">
                      <a:noFill/>
                      <a:prstDash val="solid"/>
                      <a:round/>
                      <a:headEnd type="none" w="med" len="med"/>
                      <a:tailEnd type="none" w="med" len="med"/>
                    </a:lnT>
                    <a:lnB>
                      <a:noFill/>
                    </a:lnB>
                  </a:tcPr>
                </a:tc>
                <a:extLst>
                  <a:ext uri="{0D108BD9-81ED-4DB2-BD59-A6C34878D82A}">
                    <a16:rowId xmlns:a16="http://schemas.microsoft.com/office/drawing/2014/main" val="2093893621"/>
                  </a:ext>
                </a:extLst>
              </a:tr>
              <a:tr h="370840">
                <a:tc>
                  <a:txBody>
                    <a:bodyPr/>
                    <a:lstStyle/>
                    <a:p>
                      <a:r>
                        <a:rPr lang="de-DE" dirty="0">
                          <a:latin typeface="Consolas" panose="020B0609020204030204" pitchFamily="49" charset="0"/>
                        </a:rPr>
                        <a:t>100004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John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1988-05-23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Ireland</a:t>
                      </a:r>
                    </a:p>
                  </a:txBody>
                  <a:tcPr>
                    <a:lnT w="28575" cap="flat" cmpd="sng" algn="ctr">
                      <a:noFill/>
                      <a:prstDash val="solid"/>
                      <a:round/>
                      <a:headEnd type="none" w="med" len="med"/>
                      <a:tailEnd type="none" w="med" len="med"/>
                    </a:lnT>
                  </a:tcPr>
                </a:tc>
                <a:extLst>
                  <a:ext uri="{0D108BD9-81ED-4DB2-BD59-A6C34878D82A}">
                    <a16:rowId xmlns:a16="http://schemas.microsoft.com/office/drawing/2014/main" val="574819513"/>
                  </a:ext>
                </a:extLst>
              </a:tr>
            </a:tbl>
          </a:graphicData>
        </a:graphic>
      </p:graphicFrame>
      <p:sp>
        <p:nvSpPr>
          <p:cNvPr id="6" name="Arrow: Right 5">
            <a:extLst>
              <a:ext uri="{FF2B5EF4-FFF2-40B4-BE49-F238E27FC236}">
                <a16:creationId xmlns:a16="http://schemas.microsoft.com/office/drawing/2014/main" id="{6B096BB7-6CA3-BBD0-C897-257723DAC617}"/>
              </a:ext>
            </a:extLst>
          </p:cNvPr>
          <p:cNvSpPr/>
          <p:nvPr/>
        </p:nvSpPr>
        <p:spPr>
          <a:xfrm rot="1895494">
            <a:off x="3193448" y="4001518"/>
            <a:ext cx="1602153" cy="851877"/>
          </a:xfrm>
          <a:prstGeom prst="rightArrow">
            <a:avLst>
              <a:gd name="adj1" fmla="val 67568"/>
              <a:gd name="adj2" fmla="val 50000"/>
            </a:avLst>
          </a:prstGeom>
          <a:solidFill>
            <a:srgbClr val="133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988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6 0 L 0.20976 0.24606 " pathEditMode="relative" rAng="0" ptsTypes="AA">
                                      <p:cBhvr>
                                        <p:cTn id="6" dur="2000" fill="hold"/>
                                        <p:tgtEl>
                                          <p:spTgt spid="7"/>
                                        </p:tgtEl>
                                        <p:attrNameLst>
                                          <p:attrName>ppt_x</p:attrName>
                                          <p:attrName>ppt_y</p:attrName>
                                        </p:attrNameLst>
                                      </p:cBhvr>
                                      <p:rCtr x="10482" y="12292"/>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0ECA60-F20F-052D-EE34-E354739D35A3}"/>
              </a:ext>
            </a:extLst>
          </p:cNvPr>
          <p:cNvSpPr/>
          <p:nvPr/>
        </p:nvSpPr>
        <p:spPr>
          <a:xfrm>
            <a:off x="10172700" y="259200"/>
            <a:ext cx="1760220" cy="12731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6600" dirty="0">
                <a:solidFill>
                  <a:schemeClr val="bg1"/>
                </a:solidFill>
              </a:rPr>
              <a:t>      } </a:t>
            </a:r>
            <a:endParaRPr lang="en-US" sz="6600" dirty="0">
              <a:solidFill>
                <a:schemeClr val="bg1"/>
              </a:solidFill>
            </a:endParaRPr>
          </a:p>
        </p:txBody>
      </p:sp>
      <p:sp>
        <p:nvSpPr>
          <p:cNvPr id="3" name="Slide Number Placeholder 2">
            <a:extLst>
              <a:ext uri="{FF2B5EF4-FFF2-40B4-BE49-F238E27FC236}">
                <a16:creationId xmlns:a16="http://schemas.microsoft.com/office/drawing/2014/main" id="{666A17BE-ED34-5C2F-6690-9E88A77EFD1E}"/>
              </a:ext>
            </a:extLst>
          </p:cNvPr>
          <p:cNvSpPr>
            <a:spLocks noGrp="1"/>
          </p:cNvSpPr>
          <p:nvPr>
            <p:ph type="sldNum" sz="quarter" idx="12"/>
          </p:nvPr>
        </p:nvSpPr>
        <p:spPr/>
        <p:txBody>
          <a:bodyPr/>
          <a:lstStyle/>
          <a:p>
            <a:fld id="{E42B8911-209D-49EC-ABB0-3710BA151767}" type="slidenum">
              <a:rPr lang="en-US" smtClean="0"/>
              <a:t>16</a:t>
            </a:fld>
            <a:endParaRPr lang="en-US"/>
          </a:p>
        </p:txBody>
      </p:sp>
      <p:sp>
        <p:nvSpPr>
          <p:cNvPr id="6" name="Rectangle 5">
            <a:extLst>
              <a:ext uri="{FF2B5EF4-FFF2-40B4-BE49-F238E27FC236}">
                <a16:creationId xmlns:a16="http://schemas.microsoft.com/office/drawing/2014/main" id="{58807414-DE00-9A4E-D195-A47FA2F0553A}"/>
              </a:ext>
            </a:extLst>
          </p:cNvPr>
          <p:cNvSpPr/>
          <p:nvPr/>
        </p:nvSpPr>
        <p:spPr>
          <a:xfrm>
            <a:off x="259080" y="5265737"/>
            <a:ext cx="1760220" cy="12731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6600" dirty="0">
                <a:solidFill>
                  <a:schemeClr val="bg1"/>
                </a:solidFill>
              </a:rPr>
              <a:t>{ </a:t>
            </a:r>
            <a:endParaRPr lang="en-US" sz="6600" dirty="0">
              <a:solidFill>
                <a:schemeClr val="bg1"/>
              </a:solidFill>
            </a:endParaRPr>
          </a:p>
        </p:txBody>
      </p:sp>
      <p:sp>
        <p:nvSpPr>
          <p:cNvPr id="4" name="Rectangle 3">
            <a:extLst>
              <a:ext uri="{FF2B5EF4-FFF2-40B4-BE49-F238E27FC236}">
                <a16:creationId xmlns:a16="http://schemas.microsoft.com/office/drawing/2014/main" id="{63152E37-D96C-DC08-A254-5CAF3FA811DB}"/>
              </a:ext>
            </a:extLst>
          </p:cNvPr>
          <p:cNvSpPr/>
          <p:nvPr/>
        </p:nvSpPr>
        <p:spPr>
          <a:xfrm>
            <a:off x="842010" y="735330"/>
            <a:ext cx="10507980" cy="5387340"/>
          </a:xfrm>
          <a:prstGeom prst="rect">
            <a:avLst/>
          </a:prstGeom>
          <a:solidFill>
            <a:srgbClr val="102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6E92843-31CA-8737-D7EF-99EF11DBA60F}"/>
              </a:ext>
            </a:extLst>
          </p:cNvPr>
          <p:cNvSpPr txBox="1"/>
          <p:nvPr/>
        </p:nvSpPr>
        <p:spPr>
          <a:xfrm>
            <a:off x="2499360" y="2846020"/>
            <a:ext cx="7353300" cy="1323439"/>
          </a:xfrm>
          <a:prstGeom prst="rect">
            <a:avLst/>
          </a:prstGeom>
          <a:noFill/>
        </p:spPr>
        <p:txBody>
          <a:bodyPr wrap="square" rtlCol="0" anchor="ctr">
            <a:spAutoFit/>
          </a:bodyPr>
          <a:lstStyle/>
          <a:p>
            <a:pPr algn="ctr"/>
            <a:r>
              <a:rPr lang="de-DE" sz="8000" dirty="0">
                <a:solidFill>
                  <a:schemeClr val="bg1"/>
                </a:solidFill>
                <a:latin typeface="Consolas" panose="020B0609020204030204" pitchFamily="49" charset="0"/>
              </a:rPr>
              <a:t>Code Example</a:t>
            </a:r>
            <a:endParaRPr lang="en-US" sz="8000" dirty="0">
              <a:solidFill>
                <a:schemeClr val="bg1"/>
              </a:solidFill>
              <a:latin typeface="Consolas" panose="020B0609020204030204" pitchFamily="49" charset="0"/>
            </a:endParaRPr>
          </a:p>
        </p:txBody>
      </p:sp>
      <p:grpSp>
        <p:nvGrpSpPr>
          <p:cNvPr id="11" name="Group 10">
            <a:extLst>
              <a:ext uri="{FF2B5EF4-FFF2-40B4-BE49-F238E27FC236}">
                <a16:creationId xmlns:a16="http://schemas.microsoft.com/office/drawing/2014/main" id="{1F383F08-1C31-9CAE-E8C9-CD1C2DC05C22}"/>
              </a:ext>
            </a:extLst>
          </p:cNvPr>
          <p:cNvGrpSpPr/>
          <p:nvPr/>
        </p:nvGrpSpPr>
        <p:grpSpPr>
          <a:xfrm>
            <a:off x="3749040" y="4035424"/>
            <a:ext cx="3280410" cy="1866900"/>
            <a:chOff x="3749040" y="4035424"/>
            <a:chExt cx="3280410" cy="1866900"/>
          </a:xfrm>
        </p:grpSpPr>
        <p:pic>
          <p:nvPicPr>
            <p:cNvPr id="9" name="Graphic 8" descr="Latte Cup with solid fill">
              <a:extLst>
                <a:ext uri="{FF2B5EF4-FFF2-40B4-BE49-F238E27FC236}">
                  <a16:creationId xmlns:a16="http://schemas.microsoft.com/office/drawing/2014/main" id="{88BA5628-4028-E7B3-8AD4-5AF1652B1A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2550" y="4035424"/>
              <a:ext cx="1866900" cy="1866900"/>
            </a:xfrm>
            <a:prstGeom prst="rect">
              <a:avLst/>
            </a:prstGeom>
          </p:spPr>
        </p:pic>
        <p:sp>
          <p:nvSpPr>
            <p:cNvPr id="10" name="TextBox 9">
              <a:extLst>
                <a:ext uri="{FF2B5EF4-FFF2-40B4-BE49-F238E27FC236}">
                  <a16:creationId xmlns:a16="http://schemas.microsoft.com/office/drawing/2014/main" id="{8093F72F-E799-02A0-1B18-38E89A3727F0}"/>
                </a:ext>
              </a:extLst>
            </p:cNvPr>
            <p:cNvSpPr txBox="1"/>
            <p:nvPr/>
          </p:nvSpPr>
          <p:spPr>
            <a:xfrm>
              <a:off x="3749040" y="4851225"/>
              <a:ext cx="1866900" cy="369332"/>
            </a:xfrm>
            <a:prstGeom prst="rect">
              <a:avLst/>
            </a:prstGeom>
            <a:noFill/>
          </p:spPr>
          <p:txBody>
            <a:bodyPr wrap="square" rtlCol="0">
              <a:spAutoFit/>
            </a:bodyPr>
            <a:lstStyle/>
            <a:p>
              <a:r>
                <a:rPr lang="de-DE" dirty="0">
                  <a:solidFill>
                    <a:schemeClr val="bg1"/>
                  </a:solidFill>
                  <a:latin typeface="Consolas" panose="020B0609020204030204" pitchFamily="49" charset="0"/>
                </a:rPr>
                <a:t>Coffee break? </a:t>
              </a:r>
              <a:endParaRPr lang="en-US" dirty="0">
                <a:solidFill>
                  <a:schemeClr val="bg1"/>
                </a:solidFill>
                <a:latin typeface="Consolas" panose="020B0609020204030204" pitchFamily="49" charset="0"/>
              </a:endParaRPr>
            </a:p>
          </p:txBody>
        </p:sp>
      </p:grpSp>
    </p:spTree>
    <p:extLst>
      <p:ext uri="{BB962C8B-B14F-4D97-AF65-F5344CB8AC3E}">
        <p14:creationId xmlns:p14="http://schemas.microsoft.com/office/powerpoint/2010/main" val="27020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F3BD-D071-FA50-9DFB-1E0B5057E8F9}"/>
              </a:ext>
            </a:extLst>
          </p:cNvPr>
          <p:cNvSpPr>
            <a:spLocks noGrp="1"/>
          </p:cNvSpPr>
          <p:nvPr>
            <p:ph type="title"/>
          </p:nvPr>
        </p:nvSpPr>
        <p:spPr/>
        <p:txBody>
          <a:bodyPr/>
          <a:lstStyle/>
          <a:p>
            <a:r>
              <a:rPr lang="de-DE" b="1" cap="all" dirty="0">
                <a:solidFill>
                  <a:srgbClr val="133942"/>
                </a:solidFill>
                <a:latin typeface="pragmatica-extended"/>
              </a:rPr>
              <a:t>Model selection</a:t>
            </a:r>
            <a:endParaRPr lang="en-US" dirty="0"/>
          </a:p>
        </p:txBody>
      </p:sp>
      <p:pic>
        <p:nvPicPr>
          <p:cNvPr id="4" name="Graphic 3" descr="Fruit bowl with solid fill">
            <a:extLst>
              <a:ext uri="{FF2B5EF4-FFF2-40B4-BE49-F238E27FC236}">
                <a16:creationId xmlns:a16="http://schemas.microsoft.com/office/drawing/2014/main" id="{C6EC7F04-0D84-C5FC-3A5C-B5036046B3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0186" y="2867070"/>
            <a:ext cx="914400" cy="914400"/>
          </a:xfrm>
          <a:prstGeom prst="rect">
            <a:avLst/>
          </a:prstGeom>
        </p:spPr>
      </p:pic>
      <p:pic>
        <p:nvPicPr>
          <p:cNvPr id="6" name="Graphic 5" descr="Banana with solid fill">
            <a:extLst>
              <a:ext uri="{FF2B5EF4-FFF2-40B4-BE49-F238E27FC236}">
                <a16:creationId xmlns:a16="http://schemas.microsoft.com/office/drawing/2014/main" id="{F1528665-11A9-E54E-1449-78D89A1085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61312" y="2867070"/>
            <a:ext cx="914400" cy="914400"/>
          </a:xfrm>
          <a:prstGeom prst="rect">
            <a:avLst/>
          </a:prstGeom>
        </p:spPr>
      </p:pic>
      <p:pic>
        <p:nvPicPr>
          <p:cNvPr id="8" name="Graphic 7" descr="Apple with solid fill">
            <a:extLst>
              <a:ext uri="{FF2B5EF4-FFF2-40B4-BE49-F238E27FC236}">
                <a16:creationId xmlns:a16="http://schemas.microsoft.com/office/drawing/2014/main" id="{8AE34C30-18A6-B4F1-EF48-BFD2156804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46912" y="2867070"/>
            <a:ext cx="914400" cy="914400"/>
          </a:xfrm>
          <a:prstGeom prst="rect">
            <a:avLst/>
          </a:prstGeom>
        </p:spPr>
      </p:pic>
      <p:sp>
        <p:nvSpPr>
          <p:cNvPr id="9" name="TextBox 8">
            <a:extLst>
              <a:ext uri="{FF2B5EF4-FFF2-40B4-BE49-F238E27FC236}">
                <a16:creationId xmlns:a16="http://schemas.microsoft.com/office/drawing/2014/main" id="{D693D27D-200C-D9F2-9428-90B54C9C89F5}"/>
              </a:ext>
            </a:extLst>
          </p:cNvPr>
          <p:cNvSpPr txBox="1"/>
          <p:nvPr/>
        </p:nvSpPr>
        <p:spPr>
          <a:xfrm>
            <a:off x="7183757" y="2432897"/>
            <a:ext cx="2547258" cy="369332"/>
          </a:xfrm>
          <a:prstGeom prst="rect">
            <a:avLst/>
          </a:prstGeom>
          <a:noFill/>
        </p:spPr>
        <p:txBody>
          <a:bodyPr wrap="square" rtlCol="0">
            <a:spAutoFit/>
          </a:bodyPr>
          <a:lstStyle/>
          <a:p>
            <a:pPr algn="ctr"/>
            <a:r>
              <a:rPr lang="de-DE" dirty="0"/>
              <a:t>Unsupervised Learning</a:t>
            </a:r>
            <a:endParaRPr lang="en-US" dirty="0"/>
          </a:p>
        </p:txBody>
      </p:sp>
      <p:sp>
        <p:nvSpPr>
          <p:cNvPr id="10" name="TextBox 9">
            <a:extLst>
              <a:ext uri="{FF2B5EF4-FFF2-40B4-BE49-F238E27FC236}">
                <a16:creationId xmlns:a16="http://schemas.microsoft.com/office/drawing/2014/main" id="{934BB27B-A00B-5E99-BFC5-FD5316E4424E}"/>
              </a:ext>
            </a:extLst>
          </p:cNvPr>
          <p:cNvSpPr txBox="1"/>
          <p:nvPr/>
        </p:nvSpPr>
        <p:spPr>
          <a:xfrm>
            <a:off x="2248396" y="2432897"/>
            <a:ext cx="2547258" cy="369332"/>
          </a:xfrm>
          <a:prstGeom prst="rect">
            <a:avLst/>
          </a:prstGeom>
          <a:noFill/>
        </p:spPr>
        <p:txBody>
          <a:bodyPr wrap="square" rtlCol="0">
            <a:spAutoFit/>
          </a:bodyPr>
          <a:lstStyle/>
          <a:p>
            <a:pPr algn="ctr"/>
            <a:r>
              <a:rPr lang="de-DE" dirty="0"/>
              <a:t>Supervised Learning</a:t>
            </a:r>
            <a:endParaRPr lang="en-US" dirty="0"/>
          </a:p>
        </p:txBody>
      </p:sp>
      <p:pic>
        <p:nvPicPr>
          <p:cNvPr id="12" name="Graphic 11" descr="Question Mark with solid fill">
            <a:extLst>
              <a:ext uri="{FF2B5EF4-FFF2-40B4-BE49-F238E27FC236}">
                <a16:creationId xmlns:a16="http://schemas.microsoft.com/office/drawing/2014/main" id="{D8787910-DD10-5B92-02BB-ABF5F31262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30690" y="2703153"/>
            <a:ext cx="500743" cy="500743"/>
          </a:xfrm>
          <a:prstGeom prst="rect">
            <a:avLst/>
          </a:prstGeom>
        </p:spPr>
      </p:pic>
      <p:sp>
        <p:nvSpPr>
          <p:cNvPr id="13" name="TextBox 12">
            <a:extLst>
              <a:ext uri="{FF2B5EF4-FFF2-40B4-BE49-F238E27FC236}">
                <a16:creationId xmlns:a16="http://schemas.microsoft.com/office/drawing/2014/main" id="{C62AECF1-2884-DAC4-9075-F31A4E0B9266}"/>
              </a:ext>
            </a:extLst>
          </p:cNvPr>
          <p:cNvSpPr txBox="1"/>
          <p:nvPr/>
        </p:nvSpPr>
        <p:spPr>
          <a:xfrm>
            <a:off x="4822371" y="1635270"/>
            <a:ext cx="2547258" cy="369332"/>
          </a:xfrm>
          <a:prstGeom prst="rect">
            <a:avLst/>
          </a:prstGeom>
          <a:noFill/>
        </p:spPr>
        <p:txBody>
          <a:bodyPr wrap="square" rtlCol="0">
            <a:spAutoFit/>
          </a:bodyPr>
          <a:lstStyle/>
          <a:p>
            <a:pPr algn="ctr"/>
            <a:r>
              <a:rPr lang="de-DE" dirty="0"/>
              <a:t>Labelled data? </a:t>
            </a:r>
            <a:endParaRPr lang="en-US" dirty="0"/>
          </a:p>
        </p:txBody>
      </p:sp>
      <p:cxnSp>
        <p:nvCxnSpPr>
          <p:cNvPr id="14" name="Straight Arrow Connector 13">
            <a:extLst>
              <a:ext uri="{FF2B5EF4-FFF2-40B4-BE49-F238E27FC236}">
                <a16:creationId xmlns:a16="http://schemas.microsoft.com/office/drawing/2014/main" id="{FB379623-3631-0A20-1AAE-7F4F2F72A350}"/>
              </a:ext>
            </a:extLst>
          </p:cNvPr>
          <p:cNvCxnSpPr>
            <a:cxnSpLocks/>
            <a:stCxn id="13" idx="2"/>
            <a:endCxn id="10" idx="0"/>
          </p:cNvCxnSpPr>
          <p:nvPr/>
        </p:nvCxnSpPr>
        <p:spPr>
          <a:xfrm flipH="1">
            <a:off x="3522025" y="2004602"/>
            <a:ext cx="2573975" cy="428295"/>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DE170250-7637-9C9F-558D-CF13C22719FE}"/>
              </a:ext>
            </a:extLst>
          </p:cNvPr>
          <p:cNvCxnSpPr>
            <a:cxnSpLocks/>
            <a:stCxn id="13" idx="2"/>
            <a:endCxn id="9" idx="0"/>
          </p:cNvCxnSpPr>
          <p:nvPr/>
        </p:nvCxnSpPr>
        <p:spPr>
          <a:xfrm>
            <a:off x="6096000" y="2004602"/>
            <a:ext cx="2361386" cy="428295"/>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D1AEB414-80E2-8E47-4613-78CF5B303A4E}"/>
              </a:ext>
            </a:extLst>
          </p:cNvPr>
          <p:cNvSpPr txBox="1"/>
          <p:nvPr/>
        </p:nvSpPr>
        <p:spPr>
          <a:xfrm>
            <a:off x="4184888" y="2004602"/>
            <a:ext cx="823355" cy="276999"/>
          </a:xfrm>
          <a:prstGeom prst="rect">
            <a:avLst/>
          </a:prstGeom>
          <a:noFill/>
        </p:spPr>
        <p:txBody>
          <a:bodyPr wrap="square" rtlCol="0">
            <a:spAutoFit/>
          </a:bodyPr>
          <a:lstStyle/>
          <a:p>
            <a:pPr algn="ctr"/>
            <a:r>
              <a:rPr lang="de-DE" sz="1200" dirty="0">
                <a:solidFill>
                  <a:schemeClr val="bg1">
                    <a:lumMod val="50000"/>
                  </a:schemeClr>
                </a:solidFill>
              </a:rPr>
              <a:t>yes</a:t>
            </a:r>
            <a:endParaRPr lang="en-US" sz="1200" dirty="0">
              <a:solidFill>
                <a:schemeClr val="bg1">
                  <a:lumMod val="50000"/>
                </a:schemeClr>
              </a:solidFill>
            </a:endParaRPr>
          </a:p>
        </p:txBody>
      </p:sp>
      <p:sp>
        <p:nvSpPr>
          <p:cNvPr id="21" name="TextBox 20">
            <a:extLst>
              <a:ext uri="{FF2B5EF4-FFF2-40B4-BE49-F238E27FC236}">
                <a16:creationId xmlns:a16="http://schemas.microsoft.com/office/drawing/2014/main" id="{71881F72-FEC0-CA50-674C-8D6020034597}"/>
              </a:ext>
            </a:extLst>
          </p:cNvPr>
          <p:cNvSpPr txBox="1"/>
          <p:nvPr/>
        </p:nvSpPr>
        <p:spPr>
          <a:xfrm>
            <a:off x="7074551" y="2004602"/>
            <a:ext cx="823355" cy="276999"/>
          </a:xfrm>
          <a:prstGeom prst="rect">
            <a:avLst/>
          </a:prstGeom>
          <a:noFill/>
        </p:spPr>
        <p:txBody>
          <a:bodyPr wrap="square" rtlCol="0">
            <a:spAutoFit/>
          </a:bodyPr>
          <a:lstStyle/>
          <a:p>
            <a:pPr algn="ctr"/>
            <a:r>
              <a:rPr lang="de-DE" sz="1200" dirty="0">
                <a:solidFill>
                  <a:schemeClr val="bg1">
                    <a:lumMod val="50000"/>
                  </a:schemeClr>
                </a:solidFill>
              </a:rPr>
              <a:t>no</a:t>
            </a:r>
            <a:endParaRPr lang="en-US" sz="1200" dirty="0">
              <a:solidFill>
                <a:schemeClr val="bg1">
                  <a:lumMod val="50000"/>
                </a:schemeClr>
              </a:solidFill>
            </a:endParaRPr>
          </a:p>
        </p:txBody>
      </p:sp>
      <p:cxnSp>
        <p:nvCxnSpPr>
          <p:cNvPr id="22" name="Straight Arrow Connector 21">
            <a:extLst>
              <a:ext uri="{FF2B5EF4-FFF2-40B4-BE49-F238E27FC236}">
                <a16:creationId xmlns:a16="http://schemas.microsoft.com/office/drawing/2014/main" id="{6AD6A4D0-9FB3-39F1-640E-7F7F4CAA6737}"/>
              </a:ext>
            </a:extLst>
          </p:cNvPr>
          <p:cNvCxnSpPr>
            <a:cxnSpLocks/>
            <a:stCxn id="4" idx="2"/>
            <a:endCxn id="25" idx="0"/>
          </p:cNvCxnSpPr>
          <p:nvPr/>
        </p:nvCxnSpPr>
        <p:spPr>
          <a:xfrm>
            <a:off x="8457386" y="3781470"/>
            <a:ext cx="0" cy="985823"/>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6FB8AAF7-238F-118C-3BDD-24844A973A8F}"/>
              </a:ext>
            </a:extLst>
          </p:cNvPr>
          <p:cNvSpPr txBox="1"/>
          <p:nvPr/>
        </p:nvSpPr>
        <p:spPr>
          <a:xfrm>
            <a:off x="7183757" y="4767293"/>
            <a:ext cx="2547258" cy="369332"/>
          </a:xfrm>
          <a:prstGeom prst="rect">
            <a:avLst/>
          </a:prstGeom>
          <a:noFill/>
        </p:spPr>
        <p:txBody>
          <a:bodyPr wrap="square" rtlCol="0">
            <a:spAutoFit/>
          </a:bodyPr>
          <a:lstStyle/>
          <a:p>
            <a:pPr algn="ctr"/>
            <a:r>
              <a:rPr lang="de-DE" dirty="0"/>
              <a:t>Clustering</a:t>
            </a:r>
            <a:endParaRPr lang="en-US" dirty="0"/>
          </a:p>
        </p:txBody>
      </p:sp>
      <p:sp>
        <p:nvSpPr>
          <p:cNvPr id="29" name="TextBox 28">
            <a:extLst>
              <a:ext uri="{FF2B5EF4-FFF2-40B4-BE49-F238E27FC236}">
                <a16:creationId xmlns:a16="http://schemas.microsoft.com/office/drawing/2014/main" id="{F5BD471A-6F75-C886-961C-C0FFB598552E}"/>
              </a:ext>
            </a:extLst>
          </p:cNvPr>
          <p:cNvSpPr txBox="1"/>
          <p:nvPr/>
        </p:nvSpPr>
        <p:spPr>
          <a:xfrm>
            <a:off x="4356264" y="4764065"/>
            <a:ext cx="1594480" cy="369332"/>
          </a:xfrm>
          <a:prstGeom prst="rect">
            <a:avLst/>
          </a:prstGeom>
          <a:noFill/>
        </p:spPr>
        <p:txBody>
          <a:bodyPr wrap="square" rtlCol="0">
            <a:spAutoFit/>
          </a:bodyPr>
          <a:lstStyle/>
          <a:p>
            <a:pPr algn="ctr"/>
            <a:r>
              <a:rPr lang="de-DE" dirty="0"/>
              <a:t>Regression</a:t>
            </a:r>
            <a:endParaRPr lang="en-US" dirty="0"/>
          </a:p>
        </p:txBody>
      </p:sp>
      <p:sp>
        <p:nvSpPr>
          <p:cNvPr id="30" name="TextBox 29">
            <a:extLst>
              <a:ext uri="{FF2B5EF4-FFF2-40B4-BE49-F238E27FC236}">
                <a16:creationId xmlns:a16="http://schemas.microsoft.com/office/drawing/2014/main" id="{C2687F36-C200-600A-9AB4-A26F95DFA261}"/>
              </a:ext>
            </a:extLst>
          </p:cNvPr>
          <p:cNvSpPr txBox="1"/>
          <p:nvPr/>
        </p:nvSpPr>
        <p:spPr>
          <a:xfrm>
            <a:off x="849729" y="4761190"/>
            <a:ext cx="1699125" cy="369332"/>
          </a:xfrm>
          <a:prstGeom prst="rect">
            <a:avLst/>
          </a:prstGeom>
          <a:noFill/>
        </p:spPr>
        <p:txBody>
          <a:bodyPr wrap="square" rtlCol="0">
            <a:spAutoFit/>
          </a:bodyPr>
          <a:lstStyle/>
          <a:p>
            <a:pPr algn="ctr"/>
            <a:r>
              <a:rPr lang="de-DE" dirty="0"/>
              <a:t>Classification</a:t>
            </a:r>
            <a:endParaRPr lang="en-US" dirty="0"/>
          </a:p>
        </p:txBody>
      </p:sp>
      <p:sp>
        <p:nvSpPr>
          <p:cNvPr id="31" name="TextBox 30">
            <a:extLst>
              <a:ext uri="{FF2B5EF4-FFF2-40B4-BE49-F238E27FC236}">
                <a16:creationId xmlns:a16="http://schemas.microsoft.com/office/drawing/2014/main" id="{BB5B93B0-68BD-F4D8-C63A-96C95C7A42EE}"/>
              </a:ext>
            </a:extLst>
          </p:cNvPr>
          <p:cNvSpPr txBox="1"/>
          <p:nvPr/>
        </p:nvSpPr>
        <p:spPr>
          <a:xfrm>
            <a:off x="2138462" y="3935639"/>
            <a:ext cx="2547258" cy="369332"/>
          </a:xfrm>
          <a:prstGeom prst="rect">
            <a:avLst/>
          </a:prstGeom>
          <a:noFill/>
        </p:spPr>
        <p:txBody>
          <a:bodyPr wrap="square" rtlCol="0">
            <a:spAutoFit/>
          </a:bodyPr>
          <a:lstStyle/>
          <a:p>
            <a:pPr algn="ctr"/>
            <a:r>
              <a:rPr lang="de-DE" dirty="0"/>
              <a:t>Predicting a Category?</a:t>
            </a:r>
            <a:endParaRPr lang="en-US" dirty="0"/>
          </a:p>
        </p:txBody>
      </p:sp>
      <p:cxnSp>
        <p:nvCxnSpPr>
          <p:cNvPr id="33" name="Straight Arrow Connector 32">
            <a:extLst>
              <a:ext uri="{FF2B5EF4-FFF2-40B4-BE49-F238E27FC236}">
                <a16:creationId xmlns:a16="http://schemas.microsoft.com/office/drawing/2014/main" id="{11A7DDC9-D7F7-C589-6E52-F6B3C888B6FD}"/>
              </a:ext>
            </a:extLst>
          </p:cNvPr>
          <p:cNvCxnSpPr>
            <a:cxnSpLocks/>
            <a:stCxn id="31" idx="2"/>
            <a:endCxn id="29" idx="0"/>
          </p:cNvCxnSpPr>
          <p:nvPr/>
        </p:nvCxnSpPr>
        <p:spPr>
          <a:xfrm>
            <a:off x="3412091" y="4304971"/>
            <a:ext cx="1741413" cy="45909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TextBox 33">
            <a:extLst>
              <a:ext uri="{FF2B5EF4-FFF2-40B4-BE49-F238E27FC236}">
                <a16:creationId xmlns:a16="http://schemas.microsoft.com/office/drawing/2014/main" id="{6643C4C9-8B29-87C9-C607-C66CC52BBCC2}"/>
              </a:ext>
            </a:extLst>
          </p:cNvPr>
          <p:cNvSpPr txBox="1"/>
          <p:nvPr/>
        </p:nvSpPr>
        <p:spPr>
          <a:xfrm>
            <a:off x="1948459" y="4320640"/>
            <a:ext cx="823355" cy="276999"/>
          </a:xfrm>
          <a:prstGeom prst="rect">
            <a:avLst/>
          </a:prstGeom>
          <a:noFill/>
        </p:spPr>
        <p:txBody>
          <a:bodyPr wrap="square" rtlCol="0">
            <a:spAutoFit/>
          </a:bodyPr>
          <a:lstStyle/>
          <a:p>
            <a:pPr algn="ctr"/>
            <a:r>
              <a:rPr lang="de-DE" sz="1200" dirty="0">
                <a:solidFill>
                  <a:schemeClr val="bg1">
                    <a:lumMod val="50000"/>
                  </a:schemeClr>
                </a:solidFill>
              </a:rPr>
              <a:t>yes</a:t>
            </a:r>
            <a:endParaRPr lang="en-US" sz="1200" dirty="0">
              <a:solidFill>
                <a:schemeClr val="bg1">
                  <a:lumMod val="50000"/>
                </a:schemeClr>
              </a:solidFill>
            </a:endParaRPr>
          </a:p>
        </p:txBody>
      </p:sp>
      <p:sp>
        <p:nvSpPr>
          <p:cNvPr id="35" name="TextBox 34">
            <a:extLst>
              <a:ext uri="{FF2B5EF4-FFF2-40B4-BE49-F238E27FC236}">
                <a16:creationId xmlns:a16="http://schemas.microsoft.com/office/drawing/2014/main" id="{D2B3A3CA-3AB9-95D2-92CE-3B9BCDD38F26}"/>
              </a:ext>
            </a:extLst>
          </p:cNvPr>
          <p:cNvSpPr txBox="1"/>
          <p:nvPr/>
        </p:nvSpPr>
        <p:spPr>
          <a:xfrm>
            <a:off x="4076678" y="4344242"/>
            <a:ext cx="823355" cy="276999"/>
          </a:xfrm>
          <a:prstGeom prst="rect">
            <a:avLst/>
          </a:prstGeom>
          <a:noFill/>
        </p:spPr>
        <p:txBody>
          <a:bodyPr wrap="square" rtlCol="0">
            <a:spAutoFit/>
          </a:bodyPr>
          <a:lstStyle/>
          <a:p>
            <a:pPr algn="ctr"/>
            <a:r>
              <a:rPr lang="de-DE" sz="1200" dirty="0">
                <a:solidFill>
                  <a:schemeClr val="bg1">
                    <a:lumMod val="50000"/>
                  </a:schemeClr>
                </a:solidFill>
              </a:rPr>
              <a:t>no</a:t>
            </a:r>
            <a:endParaRPr lang="en-US" sz="1200" dirty="0">
              <a:solidFill>
                <a:schemeClr val="bg1">
                  <a:lumMod val="50000"/>
                </a:schemeClr>
              </a:solidFill>
            </a:endParaRPr>
          </a:p>
        </p:txBody>
      </p:sp>
      <p:pic>
        <p:nvPicPr>
          <p:cNvPr id="37" name="Graphic 36" descr="Network with solid fill">
            <a:extLst>
              <a:ext uri="{FF2B5EF4-FFF2-40B4-BE49-F238E27FC236}">
                <a16:creationId xmlns:a16="http://schemas.microsoft.com/office/drawing/2014/main" id="{8C6AE875-DF72-9B73-F07D-A2C7893388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000186" y="4981181"/>
            <a:ext cx="914400" cy="914400"/>
          </a:xfrm>
          <a:prstGeom prst="rect">
            <a:avLst/>
          </a:prstGeom>
        </p:spPr>
      </p:pic>
      <p:grpSp>
        <p:nvGrpSpPr>
          <p:cNvPr id="41" name="Group 40">
            <a:extLst>
              <a:ext uri="{FF2B5EF4-FFF2-40B4-BE49-F238E27FC236}">
                <a16:creationId xmlns:a16="http://schemas.microsoft.com/office/drawing/2014/main" id="{E7F1165F-92E6-EAF0-3678-21EBC51AE3A4}"/>
              </a:ext>
            </a:extLst>
          </p:cNvPr>
          <p:cNvGrpSpPr/>
          <p:nvPr/>
        </p:nvGrpSpPr>
        <p:grpSpPr>
          <a:xfrm>
            <a:off x="4685720" y="4981181"/>
            <a:ext cx="914400" cy="914400"/>
            <a:chOff x="5145881" y="5080419"/>
            <a:chExt cx="914400" cy="914400"/>
          </a:xfrm>
        </p:grpSpPr>
        <p:pic>
          <p:nvPicPr>
            <p:cNvPr id="28" name="Graphic 27" descr="Scatterplot with solid fill">
              <a:extLst>
                <a:ext uri="{FF2B5EF4-FFF2-40B4-BE49-F238E27FC236}">
                  <a16:creationId xmlns:a16="http://schemas.microsoft.com/office/drawing/2014/main" id="{DA726B1B-E5E4-D264-DBCA-09601A3C0A8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45881" y="5080419"/>
              <a:ext cx="914400" cy="914400"/>
            </a:xfrm>
            <a:prstGeom prst="rect">
              <a:avLst/>
            </a:prstGeom>
          </p:spPr>
        </p:pic>
        <p:cxnSp>
          <p:nvCxnSpPr>
            <p:cNvPr id="39" name="Straight Connector 38">
              <a:extLst>
                <a:ext uri="{FF2B5EF4-FFF2-40B4-BE49-F238E27FC236}">
                  <a16:creationId xmlns:a16="http://schemas.microsoft.com/office/drawing/2014/main" id="{B6947692-8533-A81B-D449-109DA3B17E2D}"/>
                </a:ext>
              </a:extLst>
            </p:cNvPr>
            <p:cNvCxnSpPr>
              <a:cxnSpLocks/>
            </p:cNvCxnSpPr>
            <p:nvPr/>
          </p:nvCxnSpPr>
          <p:spPr>
            <a:xfrm flipV="1">
              <a:off x="5360194" y="5257800"/>
              <a:ext cx="590550" cy="525172"/>
            </a:xfrm>
            <a:prstGeom prst="line">
              <a:avLst/>
            </a:prstGeom>
          </p:spPr>
          <p:style>
            <a:lnRef idx="3">
              <a:schemeClr val="accent3"/>
            </a:lnRef>
            <a:fillRef idx="0">
              <a:schemeClr val="accent3"/>
            </a:fillRef>
            <a:effectRef idx="2">
              <a:schemeClr val="accent3"/>
            </a:effectRef>
            <a:fontRef idx="minor">
              <a:schemeClr val="tx1"/>
            </a:fontRef>
          </p:style>
        </p:cxnSp>
      </p:grpSp>
      <p:cxnSp>
        <p:nvCxnSpPr>
          <p:cNvPr id="49" name="Straight Arrow Connector 48">
            <a:extLst>
              <a:ext uri="{FF2B5EF4-FFF2-40B4-BE49-F238E27FC236}">
                <a16:creationId xmlns:a16="http://schemas.microsoft.com/office/drawing/2014/main" id="{41DDB145-EF84-03BF-B04F-76D61C6DF6C8}"/>
              </a:ext>
            </a:extLst>
          </p:cNvPr>
          <p:cNvCxnSpPr>
            <a:cxnSpLocks/>
            <a:stCxn id="31" idx="2"/>
            <a:endCxn id="30" idx="0"/>
          </p:cNvCxnSpPr>
          <p:nvPr/>
        </p:nvCxnSpPr>
        <p:spPr>
          <a:xfrm flipH="1">
            <a:off x="1699292" y="4304971"/>
            <a:ext cx="1712799" cy="456219"/>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74" name="Group 73">
            <a:extLst>
              <a:ext uri="{FF2B5EF4-FFF2-40B4-BE49-F238E27FC236}">
                <a16:creationId xmlns:a16="http://schemas.microsoft.com/office/drawing/2014/main" id="{3BA48E31-2104-D32A-E8AE-83FF4B0890C8}"/>
              </a:ext>
            </a:extLst>
          </p:cNvPr>
          <p:cNvGrpSpPr/>
          <p:nvPr/>
        </p:nvGrpSpPr>
        <p:grpSpPr>
          <a:xfrm>
            <a:off x="1242091" y="4981181"/>
            <a:ext cx="914400" cy="914400"/>
            <a:chOff x="1242091" y="4981181"/>
            <a:chExt cx="914400" cy="914400"/>
          </a:xfrm>
        </p:grpSpPr>
        <p:pic>
          <p:nvPicPr>
            <p:cNvPr id="56" name="Graphic 55" descr="Hierarchy with solid fill">
              <a:extLst>
                <a:ext uri="{FF2B5EF4-FFF2-40B4-BE49-F238E27FC236}">
                  <a16:creationId xmlns:a16="http://schemas.microsoft.com/office/drawing/2014/main" id="{2CD3DECC-8276-E103-686E-281969276FB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42091" y="4981181"/>
              <a:ext cx="914400" cy="914400"/>
            </a:xfrm>
            <a:prstGeom prst="rect">
              <a:avLst/>
            </a:prstGeom>
          </p:spPr>
        </p:pic>
        <p:grpSp>
          <p:nvGrpSpPr>
            <p:cNvPr id="66" name="Group 65">
              <a:extLst>
                <a:ext uri="{FF2B5EF4-FFF2-40B4-BE49-F238E27FC236}">
                  <a16:creationId xmlns:a16="http://schemas.microsoft.com/office/drawing/2014/main" id="{838F7D7A-318E-C872-C818-E7B8E85DCD68}"/>
                </a:ext>
              </a:extLst>
            </p:cNvPr>
            <p:cNvGrpSpPr/>
            <p:nvPr/>
          </p:nvGrpSpPr>
          <p:grpSpPr>
            <a:xfrm>
              <a:off x="1266113" y="5586741"/>
              <a:ext cx="299176" cy="299176"/>
              <a:chOff x="1415162" y="5418260"/>
              <a:chExt cx="299176" cy="299176"/>
            </a:xfrm>
          </p:grpSpPr>
          <p:sp>
            <p:nvSpPr>
              <p:cNvPr id="65" name="Rectangle 64">
                <a:extLst>
                  <a:ext uri="{FF2B5EF4-FFF2-40B4-BE49-F238E27FC236}">
                    <a16:creationId xmlns:a16="http://schemas.microsoft.com/office/drawing/2014/main" id="{BA8EF730-F787-8CD2-7A0B-2ECD005944B3}"/>
                  </a:ext>
                </a:extLst>
              </p:cNvPr>
              <p:cNvSpPr/>
              <p:nvPr/>
            </p:nvSpPr>
            <p:spPr>
              <a:xfrm>
                <a:off x="1430210" y="5440452"/>
                <a:ext cx="269081" cy="254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Graphic 58" descr="Apple with solid fill">
                <a:extLst>
                  <a:ext uri="{FF2B5EF4-FFF2-40B4-BE49-F238E27FC236}">
                    <a16:creationId xmlns:a16="http://schemas.microsoft.com/office/drawing/2014/main" id="{67AB3830-376A-FE72-6252-3B2B70AA6E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15162" y="5418260"/>
                <a:ext cx="299176" cy="299176"/>
              </a:xfrm>
              <a:prstGeom prst="rect">
                <a:avLst/>
              </a:prstGeom>
            </p:spPr>
          </p:pic>
        </p:grpSp>
        <p:grpSp>
          <p:nvGrpSpPr>
            <p:cNvPr id="67" name="Group 66">
              <a:extLst>
                <a:ext uri="{FF2B5EF4-FFF2-40B4-BE49-F238E27FC236}">
                  <a16:creationId xmlns:a16="http://schemas.microsoft.com/office/drawing/2014/main" id="{0A4BDEBF-93CA-FA2D-3271-F761F042C980}"/>
                </a:ext>
              </a:extLst>
            </p:cNvPr>
            <p:cNvGrpSpPr/>
            <p:nvPr/>
          </p:nvGrpSpPr>
          <p:grpSpPr>
            <a:xfrm>
              <a:off x="1549703" y="5586291"/>
              <a:ext cx="299176" cy="299176"/>
              <a:chOff x="1415162" y="5418260"/>
              <a:chExt cx="299176" cy="299176"/>
            </a:xfrm>
          </p:grpSpPr>
          <p:sp>
            <p:nvSpPr>
              <p:cNvPr id="68" name="Rectangle 67">
                <a:extLst>
                  <a:ext uri="{FF2B5EF4-FFF2-40B4-BE49-F238E27FC236}">
                    <a16:creationId xmlns:a16="http://schemas.microsoft.com/office/drawing/2014/main" id="{DED6A116-F09B-99AB-BB29-1D4E394414EE}"/>
                  </a:ext>
                </a:extLst>
              </p:cNvPr>
              <p:cNvSpPr/>
              <p:nvPr/>
            </p:nvSpPr>
            <p:spPr>
              <a:xfrm>
                <a:off x="1430210" y="5440452"/>
                <a:ext cx="269081" cy="254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Graphic 68" descr="Apple with solid fill">
                <a:extLst>
                  <a:ext uri="{FF2B5EF4-FFF2-40B4-BE49-F238E27FC236}">
                    <a16:creationId xmlns:a16="http://schemas.microsoft.com/office/drawing/2014/main" id="{143CA2D4-7691-19C3-19B5-911BF278D4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15162" y="5418260"/>
                <a:ext cx="299176" cy="299176"/>
              </a:xfrm>
              <a:prstGeom prst="rect">
                <a:avLst/>
              </a:prstGeom>
            </p:spPr>
          </p:pic>
        </p:grpSp>
        <p:grpSp>
          <p:nvGrpSpPr>
            <p:cNvPr id="73" name="Group 72">
              <a:extLst>
                <a:ext uri="{FF2B5EF4-FFF2-40B4-BE49-F238E27FC236}">
                  <a16:creationId xmlns:a16="http://schemas.microsoft.com/office/drawing/2014/main" id="{B22F8273-2DF0-3476-B275-34F58538504F}"/>
                </a:ext>
              </a:extLst>
            </p:cNvPr>
            <p:cNvGrpSpPr/>
            <p:nvPr/>
          </p:nvGrpSpPr>
          <p:grpSpPr>
            <a:xfrm>
              <a:off x="1848341" y="5608483"/>
              <a:ext cx="284128" cy="269081"/>
              <a:chOff x="1847031" y="5608033"/>
              <a:chExt cx="284128" cy="269081"/>
            </a:xfrm>
          </p:grpSpPr>
          <p:sp>
            <p:nvSpPr>
              <p:cNvPr id="71" name="Rectangle 70">
                <a:extLst>
                  <a:ext uri="{FF2B5EF4-FFF2-40B4-BE49-F238E27FC236}">
                    <a16:creationId xmlns:a16="http://schemas.microsoft.com/office/drawing/2014/main" id="{EB009E4E-D956-30BC-B367-CA315D48D564}"/>
                  </a:ext>
                </a:extLst>
              </p:cNvPr>
              <p:cNvSpPr/>
              <p:nvPr/>
            </p:nvSpPr>
            <p:spPr>
              <a:xfrm>
                <a:off x="1862078" y="5608033"/>
                <a:ext cx="269081" cy="254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Graphic 57" descr="Banana with solid fill">
                <a:extLst>
                  <a:ext uri="{FF2B5EF4-FFF2-40B4-BE49-F238E27FC236}">
                    <a16:creationId xmlns:a16="http://schemas.microsoft.com/office/drawing/2014/main" id="{B1783B0C-7544-05EF-B6BC-673116171E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47031" y="5608033"/>
                <a:ext cx="269081" cy="269081"/>
              </a:xfrm>
              <a:prstGeom prst="rect">
                <a:avLst/>
              </a:prstGeom>
            </p:spPr>
          </p:pic>
        </p:grpSp>
      </p:grpSp>
      <p:sp>
        <p:nvSpPr>
          <p:cNvPr id="3" name="Slide Number Placeholder 2">
            <a:extLst>
              <a:ext uri="{FF2B5EF4-FFF2-40B4-BE49-F238E27FC236}">
                <a16:creationId xmlns:a16="http://schemas.microsoft.com/office/drawing/2014/main" id="{C6873792-28CF-233C-67CC-DE5876991392}"/>
              </a:ext>
            </a:extLst>
          </p:cNvPr>
          <p:cNvSpPr>
            <a:spLocks noGrp="1"/>
          </p:cNvSpPr>
          <p:nvPr>
            <p:ph type="sldNum" sz="quarter" idx="12"/>
          </p:nvPr>
        </p:nvSpPr>
        <p:spPr/>
        <p:txBody>
          <a:bodyPr/>
          <a:lstStyle/>
          <a:p>
            <a:fld id="{E42B8911-209D-49EC-ABB0-3710BA151767}" type="slidenum">
              <a:rPr lang="en-US" smtClean="0"/>
              <a:t>17</a:t>
            </a:fld>
            <a:endParaRPr lang="en-US"/>
          </a:p>
        </p:txBody>
      </p:sp>
    </p:spTree>
    <p:extLst>
      <p:ext uri="{BB962C8B-B14F-4D97-AF65-F5344CB8AC3E}">
        <p14:creationId xmlns:p14="http://schemas.microsoft.com/office/powerpoint/2010/main" val="173321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0" grpId="0"/>
      <p:bldP spid="21" grpId="0"/>
      <p:bldP spid="25" grpId="0"/>
      <p:bldP spid="29" grpId="0"/>
      <p:bldP spid="30" grpId="0"/>
      <p:bldP spid="31" grpId="0"/>
      <p:bldP spid="34"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02F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2E41-F1F4-A7B1-17A3-2E0A65A7B569}"/>
              </a:ext>
            </a:extLst>
          </p:cNvPr>
          <p:cNvSpPr>
            <a:spLocks noGrp="1"/>
          </p:cNvSpPr>
          <p:nvPr>
            <p:ph type="title"/>
          </p:nvPr>
        </p:nvSpPr>
        <p:spPr/>
        <p:txBody>
          <a:bodyPr/>
          <a:lstStyle/>
          <a:p>
            <a:r>
              <a:rPr lang="de-DE" b="1" cap="all" dirty="0">
                <a:solidFill>
                  <a:schemeClr val="bg1"/>
                </a:solidFill>
                <a:latin typeface="pragmatica-extended"/>
              </a:rPr>
              <a:t>Model training</a:t>
            </a:r>
            <a:endParaRPr lang="en-US" dirty="0">
              <a:solidFill>
                <a:schemeClr val="bg1"/>
              </a:solidFill>
            </a:endParaRPr>
          </a:p>
        </p:txBody>
      </p:sp>
      <p:sp>
        <p:nvSpPr>
          <p:cNvPr id="3" name="Slide Number Placeholder 2">
            <a:extLst>
              <a:ext uri="{FF2B5EF4-FFF2-40B4-BE49-F238E27FC236}">
                <a16:creationId xmlns:a16="http://schemas.microsoft.com/office/drawing/2014/main" id="{E32F78EA-4A59-3C3C-224C-8FE59F543CEB}"/>
              </a:ext>
            </a:extLst>
          </p:cNvPr>
          <p:cNvSpPr>
            <a:spLocks noGrp="1"/>
          </p:cNvSpPr>
          <p:nvPr>
            <p:ph type="sldNum" sz="quarter" idx="12"/>
          </p:nvPr>
        </p:nvSpPr>
        <p:spPr/>
        <p:txBody>
          <a:bodyPr/>
          <a:lstStyle/>
          <a:p>
            <a:fld id="{E42B8911-209D-49EC-ABB0-3710BA151767}" type="slidenum">
              <a:rPr lang="en-US" smtClean="0"/>
              <a:t>18</a:t>
            </a:fld>
            <a:endParaRPr lang="en-US"/>
          </a:p>
        </p:txBody>
      </p:sp>
      <p:pic>
        <p:nvPicPr>
          <p:cNvPr id="4" name="Graphic 3" descr="Artificial Intelligence with solid fill">
            <a:extLst>
              <a:ext uri="{FF2B5EF4-FFF2-40B4-BE49-F238E27FC236}">
                <a16:creationId xmlns:a16="http://schemas.microsoft.com/office/drawing/2014/main" id="{95EA00C9-727A-D0E4-6ED6-2D2445756E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65174" y="2974544"/>
            <a:ext cx="914400" cy="914400"/>
          </a:xfrm>
          <a:prstGeom prst="rect">
            <a:avLst/>
          </a:prstGeom>
        </p:spPr>
      </p:pic>
      <p:pic>
        <p:nvPicPr>
          <p:cNvPr id="5" name="Graphic 4" descr="Robot with solid fill">
            <a:extLst>
              <a:ext uri="{FF2B5EF4-FFF2-40B4-BE49-F238E27FC236}">
                <a16:creationId xmlns:a16="http://schemas.microsoft.com/office/drawing/2014/main" id="{9D8F334F-40FA-019A-A5E4-B4A3E17AC4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35609" y="2967428"/>
            <a:ext cx="914400" cy="914400"/>
          </a:xfrm>
          <a:prstGeom prst="rect">
            <a:avLst/>
          </a:prstGeom>
        </p:spPr>
      </p:pic>
      <p:pic>
        <p:nvPicPr>
          <p:cNvPr id="6" name="Graphic 5" descr="Head with gears with solid fill">
            <a:extLst>
              <a:ext uri="{FF2B5EF4-FFF2-40B4-BE49-F238E27FC236}">
                <a16:creationId xmlns:a16="http://schemas.microsoft.com/office/drawing/2014/main" id="{B96DC5DD-9068-1027-EBC5-856CF4892F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20381" y="2971800"/>
            <a:ext cx="914400" cy="914400"/>
          </a:xfrm>
          <a:prstGeom prst="rect">
            <a:avLst/>
          </a:prstGeom>
        </p:spPr>
      </p:pic>
      <p:pic>
        <p:nvPicPr>
          <p:cNvPr id="7" name="Graphic 6" descr="Filter with solid fill">
            <a:extLst>
              <a:ext uri="{FF2B5EF4-FFF2-40B4-BE49-F238E27FC236}">
                <a16:creationId xmlns:a16="http://schemas.microsoft.com/office/drawing/2014/main" id="{CB027F42-2D8E-F50A-9AF1-924EE14387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38415" y="2971800"/>
            <a:ext cx="914400" cy="914400"/>
          </a:xfrm>
          <a:prstGeom prst="rect">
            <a:avLst/>
          </a:prstGeom>
        </p:spPr>
      </p:pic>
      <p:pic>
        <p:nvPicPr>
          <p:cNvPr id="8" name="Graphic 7" descr="Paper with solid fill">
            <a:extLst>
              <a:ext uri="{FF2B5EF4-FFF2-40B4-BE49-F238E27FC236}">
                <a16:creationId xmlns:a16="http://schemas.microsoft.com/office/drawing/2014/main" id="{48BF6C6E-E970-E490-1714-6DC3F581D25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3008" y="2971800"/>
            <a:ext cx="914400" cy="914400"/>
          </a:xfrm>
          <a:prstGeom prst="rect">
            <a:avLst/>
          </a:prstGeom>
        </p:spPr>
      </p:pic>
      <p:pic>
        <p:nvPicPr>
          <p:cNvPr id="9" name="Graphic 8" descr="Lightbulb and gear with solid fill">
            <a:extLst>
              <a:ext uri="{FF2B5EF4-FFF2-40B4-BE49-F238E27FC236}">
                <a16:creationId xmlns:a16="http://schemas.microsoft.com/office/drawing/2014/main" id="{1A157DAA-BFC3-027E-ED59-531F0A09535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90816" y="2060144"/>
            <a:ext cx="914400" cy="914400"/>
          </a:xfrm>
          <a:prstGeom prst="rect">
            <a:avLst/>
          </a:prstGeom>
        </p:spPr>
      </p:pic>
      <p:sp>
        <p:nvSpPr>
          <p:cNvPr id="10" name="TextBox 9">
            <a:extLst>
              <a:ext uri="{FF2B5EF4-FFF2-40B4-BE49-F238E27FC236}">
                <a16:creationId xmlns:a16="http://schemas.microsoft.com/office/drawing/2014/main" id="{00F6DAC8-F3C1-2CE9-FFC6-71835874DD42}"/>
              </a:ext>
            </a:extLst>
          </p:cNvPr>
          <p:cNvSpPr txBox="1"/>
          <p:nvPr/>
        </p:nvSpPr>
        <p:spPr>
          <a:xfrm>
            <a:off x="518190" y="3814948"/>
            <a:ext cx="1144036" cy="307777"/>
          </a:xfrm>
          <a:prstGeom prst="rect">
            <a:avLst/>
          </a:prstGeom>
          <a:noFill/>
        </p:spPr>
        <p:txBody>
          <a:bodyPr wrap="square" rtlCol="0">
            <a:spAutoFit/>
          </a:bodyPr>
          <a:lstStyle/>
          <a:p>
            <a:pPr algn="ctr"/>
            <a:r>
              <a:rPr lang="de-DE" sz="1400" dirty="0">
                <a:solidFill>
                  <a:schemeClr val="bg1">
                    <a:lumMod val="85000"/>
                  </a:schemeClr>
                </a:solidFill>
              </a:rPr>
              <a:t>Data</a:t>
            </a:r>
            <a:endParaRPr lang="en-US" sz="1400" dirty="0">
              <a:solidFill>
                <a:schemeClr val="bg1">
                  <a:lumMod val="85000"/>
                </a:schemeClr>
              </a:solidFill>
            </a:endParaRPr>
          </a:p>
        </p:txBody>
      </p:sp>
      <p:cxnSp>
        <p:nvCxnSpPr>
          <p:cNvPr id="11" name="Straight Arrow Connector 10">
            <a:extLst>
              <a:ext uri="{FF2B5EF4-FFF2-40B4-BE49-F238E27FC236}">
                <a16:creationId xmlns:a16="http://schemas.microsoft.com/office/drawing/2014/main" id="{FB45FD78-2C6B-DE7A-37C7-1FF30299D04C}"/>
              </a:ext>
            </a:extLst>
          </p:cNvPr>
          <p:cNvCxnSpPr>
            <a:stCxn id="8" idx="3"/>
            <a:endCxn id="7" idx="1"/>
          </p:cNvCxnSpPr>
          <p:nvPr/>
        </p:nvCxnSpPr>
        <p:spPr>
          <a:xfrm>
            <a:off x="1547408" y="3429000"/>
            <a:ext cx="791007"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73F75D01-A51D-FDB6-4E4F-D915B0D3E962}"/>
              </a:ext>
            </a:extLst>
          </p:cNvPr>
          <p:cNvSpPr txBox="1"/>
          <p:nvPr/>
        </p:nvSpPr>
        <p:spPr>
          <a:xfrm>
            <a:off x="2000582" y="3807022"/>
            <a:ext cx="1590066" cy="307777"/>
          </a:xfrm>
          <a:prstGeom prst="rect">
            <a:avLst/>
          </a:prstGeom>
          <a:noFill/>
        </p:spPr>
        <p:txBody>
          <a:bodyPr wrap="square" rtlCol="0">
            <a:spAutoFit/>
          </a:bodyPr>
          <a:lstStyle/>
          <a:p>
            <a:pPr algn="ctr"/>
            <a:r>
              <a:rPr lang="de-DE" sz="1400" dirty="0">
                <a:solidFill>
                  <a:schemeClr val="bg1">
                    <a:lumMod val="85000"/>
                  </a:schemeClr>
                </a:solidFill>
              </a:rPr>
              <a:t>Data Preprocessing</a:t>
            </a:r>
            <a:endParaRPr lang="en-US" sz="1400" dirty="0">
              <a:solidFill>
                <a:schemeClr val="bg1">
                  <a:lumMod val="85000"/>
                </a:schemeClr>
              </a:solidFill>
            </a:endParaRPr>
          </a:p>
        </p:txBody>
      </p:sp>
      <p:sp>
        <p:nvSpPr>
          <p:cNvPr id="13" name="TextBox 12">
            <a:extLst>
              <a:ext uri="{FF2B5EF4-FFF2-40B4-BE49-F238E27FC236}">
                <a16:creationId xmlns:a16="http://schemas.microsoft.com/office/drawing/2014/main" id="{0E67E445-FE6B-77CC-B928-2EDDDED0C806}"/>
              </a:ext>
            </a:extLst>
          </p:cNvPr>
          <p:cNvSpPr txBox="1"/>
          <p:nvPr/>
        </p:nvSpPr>
        <p:spPr>
          <a:xfrm>
            <a:off x="8797776" y="3817691"/>
            <a:ext cx="1590066" cy="307777"/>
          </a:xfrm>
          <a:prstGeom prst="rect">
            <a:avLst/>
          </a:prstGeom>
          <a:noFill/>
        </p:spPr>
        <p:txBody>
          <a:bodyPr wrap="square" rtlCol="0">
            <a:spAutoFit/>
          </a:bodyPr>
          <a:lstStyle/>
          <a:p>
            <a:pPr algn="ctr"/>
            <a:r>
              <a:rPr lang="de-DE" sz="1400" dirty="0">
                <a:solidFill>
                  <a:schemeClr val="bg1">
                    <a:lumMod val="85000"/>
                  </a:schemeClr>
                </a:solidFill>
              </a:rPr>
              <a:t>Production Model</a:t>
            </a:r>
            <a:endParaRPr lang="en-US" sz="1400" dirty="0">
              <a:solidFill>
                <a:schemeClr val="bg1">
                  <a:lumMod val="85000"/>
                </a:schemeClr>
              </a:solidFill>
            </a:endParaRPr>
          </a:p>
        </p:txBody>
      </p:sp>
      <p:pic>
        <p:nvPicPr>
          <p:cNvPr id="14" name="Graphic 13" descr="Paper with solid fill">
            <a:extLst>
              <a:ext uri="{FF2B5EF4-FFF2-40B4-BE49-F238E27FC236}">
                <a16:creationId xmlns:a16="http://schemas.microsoft.com/office/drawing/2014/main" id="{0522090D-B84A-795A-78A4-2FF82D120E2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49947" y="2971800"/>
            <a:ext cx="914400" cy="914400"/>
          </a:xfrm>
          <a:prstGeom prst="rect">
            <a:avLst/>
          </a:prstGeom>
        </p:spPr>
      </p:pic>
      <p:cxnSp>
        <p:nvCxnSpPr>
          <p:cNvPr id="15" name="Straight Arrow Connector 14">
            <a:extLst>
              <a:ext uri="{FF2B5EF4-FFF2-40B4-BE49-F238E27FC236}">
                <a16:creationId xmlns:a16="http://schemas.microsoft.com/office/drawing/2014/main" id="{71771F16-264A-C737-D8DD-7B181E9CD4B1}"/>
              </a:ext>
            </a:extLst>
          </p:cNvPr>
          <p:cNvCxnSpPr>
            <a:cxnSpLocks/>
            <a:stCxn id="7" idx="3"/>
            <a:endCxn id="14" idx="1"/>
          </p:cNvCxnSpPr>
          <p:nvPr/>
        </p:nvCxnSpPr>
        <p:spPr>
          <a:xfrm>
            <a:off x="3252815" y="3429000"/>
            <a:ext cx="797132"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E404DFBE-FFEE-C14D-274D-BF70FDC80AB3}"/>
              </a:ext>
            </a:extLst>
          </p:cNvPr>
          <p:cNvSpPr txBox="1"/>
          <p:nvPr/>
        </p:nvSpPr>
        <p:spPr>
          <a:xfrm>
            <a:off x="3935129" y="3814948"/>
            <a:ext cx="1144036" cy="307777"/>
          </a:xfrm>
          <a:prstGeom prst="rect">
            <a:avLst/>
          </a:prstGeom>
          <a:noFill/>
        </p:spPr>
        <p:txBody>
          <a:bodyPr wrap="square" rtlCol="0">
            <a:spAutoFit/>
          </a:bodyPr>
          <a:lstStyle/>
          <a:p>
            <a:pPr algn="ctr"/>
            <a:r>
              <a:rPr lang="de-DE" sz="1400" dirty="0">
                <a:solidFill>
                  <a:schemeClr val="bg1">
                    <a:lumMod val="85000"/>
                  </a:schemeClr>
                </a:solidFill>
              </a:rPr>
              <a:t>Training Data</a:t>
            </a:r>
            <a:endParaRPr lang="en-US" sz="1400" dirty="0">
              <a:solidFill>
                <a:schemeClr val="bg1">
                  <a:lumMod val="85000"/>
                </a:schemeClr>
              </a:solidFill>
            </a:endParaRPr>
          </a:p>
        </p:txBody>
      </p:sp>
      <p:pic>
        <p:nvPicPr>
          <p:cNvPr id="17" name="Graphic 16" descr="Paper with solid fill">
            <a:extLst>
              <a:ext uri="{FF2B5EF4-FFF2-40B4-BE49-F238E27FC236}">
                <a16:creationId xmlns:a16="http://schemas.microsoft.com/office/drawing/2014/main" id="{1F889407-8DF3-9743-FB6A-A204084C529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65880" y="4275778"/>
            <a:ext cx="914400" cy="914400"/>
          </a:xfrm>
          <a:prstGeom prst="rect">
            <a:avLst/>
          </a:prstGeom>
        </p:spPr>
      </p:pic>
      <p:sp>
        <p:nvSpPr>
          <p:cNvPr id="18" name="TextBox 17">
            <a:extLst>
              <a:ext uri="{FF2B5EF4-FFF2-40B4-BE49-F238E27FC236}">
                <a16:creationId xmlns:a16="http://schemas.microsoft.com/office/drawing/2014/main" id="{DCF0911E-4324-A215-A1E3-18748BEB9309}"/>
              </a:ext>
            </a:extLst>
          </p:cNvPr>
          <p:cNvSpPr txBox="1"/>
          <p:nvPr/>
        </p:nvSpPr>
        <p:spPr>
          <a:xfrm>
            <a:off x="3951062" y="5118925"/>
            <a:ext cx="1144036" cy="307777"/>
          </a:xfrm>
          <a:prstGeom prst="rect">
            <a:avLst/>
          </a:prstGeom>
          <a:noFill/>
        </p:spPr>
        <p:txBody>
          <a:bodyPr wrap="square" rtlCol="0">
            <a:spAutoFit/>
          </a:bodyPr>
          <a:lstStyle/>
          <a:p>
            <a:pPr algn="ctr"/>
            <a:r>
              <a:rPr lang="de-DE" sz="1400" dirty="0">
                <a:solidFill>
                  <a:schemeClr val="bg1">
                    <a:lumMod val="85000"/>
                  </a:schemeClr>
                </a:solidFill>
              </a:rPr>
              <a:t>Test Data</a:t>
            </a:r>
            <a:endParaRPr lang="en-US" sz="1400" dirty="0">
              <a:solidFill>
                <a:schemeClr val="bg1">
                  <a:lumMod val="85000"/>
                </a:schemeClr>
              </a:solidFill>
            </a:endParaRPr>
          </a:p>
        </p:txBody>
      </p:sp>
      <p:cxnSp>
        <p:nvCxnSpPr>
          <p:cNvPr id="19" name="Straight Arrow Connector 18">
            <a:extLst>
              <a:ext uri="{FF2B5EF4-FFF2-40B4-BE49-F238E27FC236}">
                <a16:creationId xmlns:a16="http://schemas.microsoft.com/office/drawing/2014/main" id="{3343D3D8-2C00-772C-36D7-ED81AA69579A}"/>
              </a:ext>
            </a:extLst>
          </p:cNvPr>
          <p:cNvCxnSpPr>
            <a:cxnSpLocks/>
            <a:stCxn id="14" idx="3"/>
            <a:endCxn id="4" idx="1"/>
          </p:cNvCxnSpPr>
          <p:nvPr/>
        </p:nvCxnSpPr>
        <p:spPr>
          <a:xfrm>
            <a:off x="4964347" y="3429000"/>
            <a:ext cx="800827" cy="274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D4CB65F4-E6E8-292E-DA71-2C784168211E}"/>
              </a:ext>
            </a:extLst>
          </p:cNvPr>
          <p:cNvSpPr txBox="1"/>
          <p:nvPr/>
        </p:nvSpPr>
        <p:spPr>
          <a:xfrm>
            <a:off x="5530031" y="3805424"/>
            <a:ext cx="1340599" cy="307777"/>
          </a:xfrm>
          <a:prstGeom prst="rect">
            <a:avLst/>
          </a:prstGeom>
          <a:noFill/>
        </p:spPr>
        <p:txBody>
          <a:bodyPr wrap="square" rtlCol="0">
            <a:spAutoFit/>
          </a:bodyPr>
          <a:lstStyle/>
          <a:p>
            <a:pPr algn="ctr"/>
            <a:r>
              <a:rPr lang="de-DE" sz="1400" dirty="0">
                <a:solidFill>
                  <a:schemeClr val="bg1">
                    <a:lumMod val="85000"/>
                  </a:schemeClr>
                </a:solidFill>
              </a:rPr>
              <a:t>Model Training</a:t>
            </a:r>
            <a:endParaRPr lang="en-US" sz="1400" dirty="0">
              <a:solidFill>
                <a:schemeClr val="bg1">
                  <a:lumMod val="85000"/>
                </a:schemeClr>
              </a:solidFill>
            </a:endParaRPr>
          </a:p>
        </p:txBody>
      </p:sp>
      <p:cxnSp>
        <p:nvCxnSpPr>
          <p:cNvPr id="21" name="Straight Arrow Connector 20">
            <a:extLst>
              <a:ext uri="{FF2B5EF4-FFF2-40B4-BE49-F238E27FC236}">
                <a16:creationId xmlns:a16="http://schemas.microsoft.com/office/drawing/2014/main" id="{111C18A7-2857-8F82-8532-852D4CEC2512}"/>
              </a:ext>
            </a:extLst>
          </p:cNvPr>
          <p:cNvCxnSpPr>
            <a:cxnSpLocks/>
            <a:stCxn id="4" idx="3"/>
            <a:endCxn id="6" idx="1"/>
          </p:cNvCxnSpPr>
          <p:nvPr/>
        </p:nvCxnSpPr>
        <p:spPr>
          <a:xfrm flipV="1">
            <a:off x="6679574" y="3429000"/>
            <a:ext cx="740807" cy="274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46AA881D-10C0-57E8-8D53-DCCFCD641C05}"/>
              </a:ext>
            </a:extLst>
          </p:cNvPr>
          <p:cNvSpPr txBox="1"/>
          <p:nvPr/>
        </p:nvSpPr>
        <p:spPr>
          <a:xfrm>
            <a:off x="7148855" y="3805424"/>
            <a:ext cx="1457451" cy="307777"/>
          </a:xfrm>
          <a:prstGeom prst="rect">
            <a:avLst/>
          </a:prstGeom>
          <a:noFill/>
        </p:spPr>
        <p:txBody>
          <a:bodyPr wrap="square" rtlCol="0">
            <a:spAutoFit/>
          </a:bodyPr>
          <a:lstStyle/>
          <a:p>
            <a:pPr algn="ctr"/>
            <a:r>
              <a:rPr lang="de-DE" sz="1400" dirty="0">
                <a:solidFill>
                  <a:schemeClr val="bg1">
                    <a:lumMod val="85000"/>
                  </a:schemeClr>
                </a:solidFill>
              </a:rPr>
              <a:t>Model Evaluation</a:t>
            </a:r>
            <a:endParaRPr lang="en-US" sz="1400" dirty="0">
              <a:solidFill>
                <a:schemeClr val="bg1">
                  <a:lumMod val="85000"/>
                </a:schemeClr>
              </a:solidFill>
            </a:endParaRPr>
          </a:p>
        </p:txBody>
      </p:sp>
      <p:cxnSp>
        <p:nvCxnSpPr>
          <p:cNvPr id="23" name="Connector: Elbow 22">
            <a:extLst>
              <a:ext uri="{FF2B5EF4-FFF2-40B4-BE49-F238E27FC236}">
                <a16:creationId xmlns:a16="http://schemas.microsoft.com/office/drawing/2014/main" id="{F1804CC6-E12C-CCFC-253E-FEB63ED58E11}"/>
              </a:ext>
            </a:extLst>
          </p:cNvPr>
          <p:cNvCxnSpPr>
            <a:cxnSpLocks/>
            <a:stCxn id="7" idx="3"/>
            <a:endCxn id="17" idx="1"/>
          </p:cNvCxnSpPr>
          <p:nvPr/>
        </p:nvCxnSpPr>
        <p:spPr>
          <a:xfrm>
            <a:off x="3252815" y="3429000"/>
            <a:ext cx="813065" cy="1303978"/>
          </a:xfrm>
          <a:prstGeom prst="bentConnector3">
            <a:avLst>
              <a:gd name="adj1" fmla="val 50000"/>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Connector: Elbow 23">
            <a:extLst>
              <a:ext uri="{FF2B5EF4-FFF2-40B4-BE49-F238E27FC236}">
                <a16:creationId xmlns:a16="http://schemas.microsoft.com/office/drawing/2014/main" id="{FEF450CB-C139-787A-D3C5-8349F0AA77FD}"/>
              </a:ext>
            </a:extLst>
          </p:cNvPr>
          <p:cNvCxnSpPr>
            <a:cxnSpLocks/>
            <a:stCxn id="17" idx="3"/>
            <a:endCxn id="22" idx="2"/>
          </p:cNvCxnSpPr>
          <p:nvPr/>
        </p:nvCxnSpPr>
        <p:spPr>
          <a:xfrm flipV="1">
            <a:off x="4980280" y="4113201"/>
            <a:ext cx="2897301" cy="619777"/>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nector: Elbow 24">
            <a:extLst>
              <a:ext uri="{FF2B5EF4-FFF2-40B4-BE49-F238E27FC236}">
                <a16:creationId xmlns:a16="http://schemas.microsoft.com/office/drawing/2014/main" id="{D43A2078-4A96-DEF7-83CC-B26BB7165318}"/>
              </a:ext>
            </a:extLst>
          </p:cNvPr>
          <p:cNvCxnSpPr>
            <a:cxnSpLocks/>
            <a:stCxn id="6" idx="0"/>
            <a:endCxn id="4" idx="0"/>
          </p:cNvCxnSpPr>
          <p:nvPr/>
        </p:nvCxnSpPr>
        <p:spPr>
          <a:xfrm rot="16200000" flipH="1" flipV="1">
            <a:off x="7048606" y="2145568"/>
            <a:ext cx="2744" cy="1655207"/>
          </a:xfrm>
          <a:prstGeom prst="bentConnector3">
            <a:avLst>
              <a:gd name="adj1" fmla="val -17202843"/>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E88192F-87A8-8D44-1D57-3AB3AEC86281}"/>
              </a:ext>
            </a:extLst>
          </p:cNvPr>
          <p:cNvCxnSpPr>
            <a:cxnSpLocks/>
            <a:stCxn id="6" idx="3"/>
            <a:endCxn id="5" idx="1"/>
          </p:cNvCxnSpPr>
          <p:nvPr/>
        </p:nvCxnSpPr>
        <p:spPr>
          <a:xfrm flipV="1">
            <a:off x="8334781" y="3424628"/>
            <a:ext cx="800828" cy="437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Graphic 26" descr="Paper with solid fill">
            <a:extLst>
              <a:ext uri="{FF2B5EF4-FFF2-40B4-BE49-F238E27FC236}">
                <a16:creationId xmlns:a16="http://schemas.microsoft.com/office/drawing/2014/main" id="{006BCA7B-7541-F024-427D-96EB0D6BAEB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92218" y="4275778"/>
            <a:ext cx="914400" cy="914400"/>
          </a:xfrm>
          <a:prstGeom prst="rect">
            <a:avLst/>
          </a:prstGeom>
        </p:spPr>
      </p:pic>
      <p:sp>
        <p:nvSpPr>
          <p:cNvPr id="28" name="TextBox 27">
            <a:extLst>
              <a:ext uri="{FF2B5EF4-FFF2-40B4-BE49-F238E27FC236}">
                <a16:creationId xmlns:a16="http://schemas.microsoft.com/office/drawing/2014/main" id="{65EA1230-7F18-E3AD-46DE-C98EE981F724}"/>
              </a:ext>
            </a:extLst>
          </p:cNvPr>
          <p:cNvSpPr txBox="1"/>
          <p:nvPr/>
        </p:nvSpPr>
        <p:spPr>
          <a:xfrm>
            <a:off x="10675998" y="2930894"/>
            <a:ext cx="1144036" cy="307777"/>
          </a:xfrm>
          <a:prstGeom prst="rect">
            <a:avLst/>
          </a:prstGeom>
          <a:noFill/>
        </p:spPr>
        <p:txBody>
          <a:bodyPr wrap="square" rtlCol="0">
            <a:spAutoFit/>
          </a:bodyPr>
          <a:lstStyle/>
          <a:p>
            <a:pPr algn="ctr"/>
            <a:r>
              <a:rPr lang="de-DE" sz="1400" dirty="0">
                <a:solidFill>
                  <a:schemeClr val="bg1">
                    <a:lumMod val="85000"/>
                  </a:schemeClr>
                </a:solidFill>
              </a:rPr>
              <a:t>Predictions</a:t>
            </a:r>
            <a:endParaRPr lang="en-US" sz="1400" dirty="0">
              <a:solidFill>
                <a:schemeClr val="bg1">
                  <a:lumMod val="85000"/>
                </a:schemeClr>
              </a:solidFill>
            </a:endParaRPr>
          </a:p>
        </p:txBody>
      </p:sp>
      <p:cxnSp>
        <p:nvCxnSpPr>
          <p:cNvPr id="29" name="Connector: Elbow 28">
            <a:extLst>
              <a:ext uri="{FF2B5EF4-FFF2-40B4-BE49-F238E27FC236}">
                <a16:creationId xmlns:a16="http://schemas.microsoft.com/office/drawing/2014/main" id="{3C809E01-5BE9-C679-71E9-0168E0B55056}"/>
              </a:ext>
            </a:extLst>
          </p:cNvPr>
          <p:cNvCxnSpPr>
            <a:cxnSpLocks/>
            <a:endCxn id="13" idx="2"/>
          </p:cNvCxnSpPr>
          <p:nvPr/>
        </p:nvCxnSpPr>
        <p:spPr>
          <a:xfrm rot="10800000">
            <a:off x="9592810" y="4125469"/>
            <a:ext cx="1328245" cy="606631"/>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Connector: Elbow 29">
            <a:extLst>
              <a:ext uri="{FF2B5EF4-FFF2-40B4-BE49-F238E27FC236}">
                <a16:creationId xmlns:a16="http://schemas.microsoft.com/office/drawing/2014/main" id="{914C5D8F-6371-7EEE-C63F-A7F8039B2196}"/>
              </a:ext>
            </a:extLst>
          </p:cNvPr>
          <p:cNvCxnSpPr>
            <a:cxnSpLocks/>
            <a:stCxn id="5" idx="0"/>
            <a:endCxn id="9" idx="1"/>
          </p:cNvCxnSpPr>
          <p:nvPr/>
        </p:nvCxnSpPr>
        <p:spPr>
          <a:xfrm rot="5400000" flipH="1" flipV="1">
            <a:off x="9966770" y="2143383"/>
            <a:ext cx="450084" cy="1198007"/>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6E6C9A53-5656-419F-8A45-047A9C710560}"/>
              </a:ext>
            </a:extLst>
          </p:cNvPr>
          <p:cNvSpPr txBox="1"/>
          <p:nvPr/>
        </p:nvSpPr>
        <p:spPr>
          <a:xfrm>
            <a:off x="10675998" y="5118925"/>
            <a:ext cx="1144036" cy="307777"/>
          </a:xfrm>
          <a:prstGeom prst="rect">
            <a:avLst/>
          </a:prstGeom>
          <a:noFill/>
        </p:spPr>
        <p:txBody>
          <a:bodyPr wrap="square" rtlCol="0">
            <a:spAutoFit/>
          </a:bodyPr>
          <a:lstStyle/>
          <a:p>
            <a:pPr algn="ctr"/>
            <a:r>
              <a:rPr lang="de-DE" sz="1400" dirty="0">
                <a:solidFill>
                  <a:schemeClr val="bg1">
                    <a:lumMod val="85000"/>
                  </a:schemeClr>
                </a:solidFill>
              </a:rPr>
              <a:t>New Data</a:t>
            </a:r>
            <a:endParaRPr lang="en-US" sz="1400" dirty="0">
              <a:solidFill>
                <a:schemeClr val="bg1">
                  <a:lumMod val="85000"/>
                </a:schemeClr>
              </a:solidFill>
            </a:endParaRPr>
          </a:p>
        </p:txBody>
      </p:sp>
      <p:sp>
        <p:nvSpPr>
          <p:cNvPr id="32" name="Oval 31">
            <a:extLst>
              <a:ext uri="{FF2B5EF4-FFF2-40B4-BE49-F238E27FC236}">
                <a16:creationId xmlns:a16="http://schemas.microsoft.com/office/drawing/2014/main" id="{FC9DDBB5-0C23-DB80-EA87-BC733BDA1F1D}"/>
              </a:ext>
            </a:extLst>
          </p:cNvPr>
          <p:cNvSpPr/>
          <p:nvPr/>
        </p:nvSpPr>
        <p:spPr>
          <a:xfrm>
            <a:off x="3462946" y="2324079"/>
            <a:ext cx="3601882" cy="3513819"/>
          </a:xfrm>
          <a:prstGeom prst="ellipse">
            <a:avLst/>
          </a:prstGeom>
          <a:noFill/>
          <a:ln w="571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624884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32B4-F98F-2682-9B82-A91469602BA0}"/>
              </a:ext>
            </a:extLst>
          </p:cNvPr>
          <p:cNvSpPr>
            <a:spLocks noGrp="1"/>
          </p:cNvSpPr>
          <p:nvPr>
            <p:ph type="title"/>
          </p:nvPr>
        </p:nvSpPr>
        <p:spPr/>
        <p:txBody>
          <a:bodyPr/>
          <a:lstStyle/>
          <a:p>
            <a:r>
              <a:rPr lang="de-DE" b="1" cap="all" dirty="0">
                <a:solidFill>
                  <a:srgbClr val="133942"/>
                </a:solidFill>
                <a:latin typeface="pragmatica-extended"/>
              </a:rPr>
              <a:t>Model training - Data set split</a:t>
            </a:r>
            <a:endParaRPr lang="en-US" dirty="0"/>
          </a:p>
        </p:txBody>
      </p:sp>
      <p:sp>
        <p:nvSpPr>
          <p:cNvPr id="3" name="Rectangle 2">
            <a:extLst>
              <a:ext uri="{FF2B5EF4-FFF2-40B4-BE49-F238E27FC236}">
                <a16:creationId xmlns:a16="http://schemas.microsoft.com/office/drawing/2014/main" id="{79096C3A-B62E-537A-C03F-5625C93AF7E1}"/>
              </a:ext>
            </a:extLst>
          </p:cNvPr>
          <p:cNvSpPr/>
          <p:nvPr/>
        </p:nvSpPr>
        <p:spPr>
          <a:xfrm>
            <a:off x="4968499" y="2723902"/>
            <a:ext cx="3780000" cy="296883"/>
          </a:xfrm>
          <a:prstGeom prst="rect">
            <a:avLst/>
          </a:prstGeom>
          <a:solidFill>
            <a:srgbClr val="133942"/>
          </a:solidFill>
          <a:ln>
            <a:solidFill>
              <a:srgbClr val="133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Training </a:t>
            </a:r>
            <a:endParaRPr lang="en-US" dirty="0"/>
          </a:p>
        </p:txBody>
      </p:sp>
      <p:sp>
        <p:nvSpPr>
          <p:cNvPr id="4" name="Rectangle 3">
            <a:extLst>
              <a:ext uri="{FF2B5EF4-FFF2-40B4-BE49-F238E27FC236}">
                <a16:creationId xmlns:a16="http://schemas.microsoft.com/office/drawing/2014/main" id="{A76621AD-C7CA-A6F5-D2BC-D11F3E163B07}"/>
              </a:ext>
            </a:extLst>
          </p:cNvPr>
          <p:cNvSpPr/>
          <p:nvPr/>
        </p:nvSpPr>
        <p:spPr>
          <a:xfrm>
            <a:off x="3348499" y="2723903"/>
            <a:ext cx="1620000" cy="296883"/>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75000"/>
                    <a:lumOff val="25000"/>
                  </a:schemeClr>
                </a:solidFill>
              </a:rPr>
              <a:t>Test</a:t>
            </a:r>
          </a:p>
        </p:txBody>
      </p:sp>
      <p:sp>
        <p:nvSpPr>
          <p:cNvPr id="5" name="Rectangle 4">
            <a:extLst>
              <a:ext uri="{FF2B5EF4-FFF2-40B4-BE49-F238E27FC236}">
                <a16:creationId xmlns:a16="http://schemas.microsoft.com/office/drawing/2014/main" id="{E4079A6B-5DD8-D128-F646-CD0F7A37A87C}"/>
              </a:ext>
            </a:extLst>
          </p:cNvPr>
          <p:cNvSpPr/>
          <p:nvPr/>
        </p:nvSpPr>
        <p:spPr>
          <a:xfrm>
            <a:off x="3396000" y="1517633"/>
            <a:ext cx="5400000" cy="296883"/>
          </a:xfrm>
          <a:prstGeom prst="rect">
            <a:avLst/>
          </a:prstGeom>
          <a:solidFill>
            <a:srgbClr val="133942"/>
          </a:solidFill>
          <a:ln>
            <a:solidFill>
              <a:srgbClr val="133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Dataset</a:t>
            </a:r>
            <a:endParaRPr lang="en-US" dirty="0"/>
          </a:p>
        </p:txBody>
      </p:sp>
      <p:sp>
        <p:nvSpPr>
          <p:cNvPr id="6" name="Rectangle 5">
            <a:extLst>
              <a:ext uri="{FF2B5EF4-FFF2-40B4-BE49-F238E27FC236}">
                <a16:creationId xmlns:a16="http://schemas.microsoft.com/office/drawing/2014/main" id="{FBF16980-17B8-9FC3-6A2A-97A0739FC7B7}"/>
              </a:ext>
            </a:extLst>
          </p:cNvPr>
          <p:cNvSpPr/>
          <p:nvPr/>
        </p:nvSpPr>
        <p:spPr>
          <a:xfrm>
            <a:off x="5724500" y="3905558"/>
            <a:ext cx="3024000" cy="296883"/>
          </a:xfrm>
          <a:prstGeom prst="rect">
            <a:avLst/>
          </a:prstGeom>
          <a:solidFill>
            <a:srgbClr val="133942"/>
          </a:solidFill>
          <a:ln>
            <a:solidFill>
              <a:srgbClr val="133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Training </a:t>
            </a:r>
            <a:endParaRPr lang="en-US" dirty="0"/>
          </a:p>
        </p:txBody>
      </p:sp>
      <p:sp>
        <p:nvSpPr>
          <p:cNvPr id="7" name="Rectangle 6">
            <a:extLst>
              <a:ext uri="{FF2B5EF4-FFF2-40B4-BE49-F238E27FC236}">
                <a16:creationId xmlns:a16="http://schemas.microsoft.com/office/drawing/2014/main" id="{92BA3530-6858-3A49-B738-66C7C938CA25}"/>
              </a:ext>
            </a:extLst>
          </p:cNvPr>
          <p:cNvSpPr/>
          <p:nvPr/>
        </p:nvSpPr>
        <p:spPr>
          <a:xfrm>
            <a:off x="4968500" y="3905559"/>
            <a:ext cx="756000" cy="296883"/>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t>Validation</a:t>
            </a:r>
          </a:p>
        </p:txBody>
      </p:sp>
      <p:sp>
        <p:nvSpPr>
          <p:cNvPr id="8" name="Rectangle 7">
            <a:extLst>
              <a:ext uri="{FF2B5EF4-FFF2-40B4-BE49-F238E27FC236}">
                <a16:creationId xmlns:a16="http://schemas.microsoft.com/office/drawing/2014/main" id="{00AEBBC1-F1D9-B8CA-72D5-B408DEF88FCD}"/>
              </a:ext>
            </a:extLst>
          </p:cNvPr>
          <p:cNvSpPr/>
          <p:nvPr/>
        </p:nvSpPr>
        <p:spPr>
          <a:xfrm>
            <a:off x="4968500" y="5376119"/>
            <a:ext cx="3024000" cy="296883"/>
          </a:xfrm>
          <a:prstGeom prst="rect">
            <a:avLst/>
          </a:prstGeom>
          <a:solidFill>
            <a:srgbClr val="133942"/>
          </a:solidFill>
          <a:ln>
            <a:solidFill>
              <a:srgbClr val="133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Training </a:t>
            </a:r>
            <a:endParaRPr lang="en-US" dirty="0"/>
          </a:p>
        </p:txBody>
      </p:sp>
      <p:sp>
        <p:nvSpPr>
          <p:cNvPr id="9" name="Rectangle 8">
            <a:extLst>
              <a:ext uri="{FF2B5EF4-FFF2-40B4-BE49-F238E27FC236}">
                <a16:creationId xmlns:a16="http://schemas.microsoft.com/office/drawing/2014/main" id="{A2333096-92DD-FB9B-7741-78548C7955C3}"/>
              </a:ext>
            </a:extLst>
          </p:cNvPr>
          <p:cNvSpPr/>
          <p:nvPr/>
        </p:nvSpPr>
        <p:spPr>
          <a:xfrm>
            <a:off x="5724500" y="4268187"/>
            <a:ext cx="756000" cy="296883"/>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t>Validation</a:t>
            </a:r>
          </a:p>
        </p:txBody>
      </p:sp>
      <p:sp>
        <p:nvSpPr>
          <p:cNvPr id="10" name="Rectangle 9">
            <a:extLst>
              <a:ext uri="{FF2B5EF4-FFF2-40B4-BE49-F238E27FC236}">
                <a16:creationId xmlns:a16="http://schemas.microsoft.com/office/drawing/2014/main" id="{68E073AC-38DA-DBD9-F6FD-ECC73D87E702}"/>
              </a:ext>
            </a:extLst>
          </p:cNvPr>
          <p:cNvSpPr/>
          <p:nvPr/>
        </p:nvSpPr>
        <p:spPr>
          <a:xfrm>
            <a:off x="4968500" y="4270601"/>
            <a:ext cx="756000" cy="296883"/>
          </a:xfrm>
          <a:prstGeom prst="rect">
            <a:avLst/>
          </a:prstGeom>
          <a:solidFill>
            <a:srgbClr val="133942"/>
          </a:solidFill>
          <a:ln>
            <a:solidFill>
              <a:srgbClr val="133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t>Training </a:t>
            </a:r>
            <a:endParaRPr lang="en-US" sz="1100" dirty="0"/>
          </a:p>
        </p:txBody>
      </p:sp>
      <p:sp>
        <p:nvSpPr>
          <p:cNvPr id="11" name="Rectangle 10">
            <a:extLst>
              <a:ext uri="{FF2B5EF4-FFF2-40B4-BE49-F238E27FC236}">
                <a16:creationId xmlns:a16="http://schemas.microsoft.com/office/drawing/2014/main" id="{C5D0DF77-D12C-962F-5C37-9EC9665B2B55}"/>
              </a:ext>
            </a:extLst>
          </p:cNvPr>
          <p:cNvSpPr/>
          <p:nvPr/>
        </p:nvSpPr>
        <p:spPr>
          <a:xfrm>
            <a:off x="6483320" y="4268188"/>
            <a:ext cx="2265179" cy="296883"/>
          </a:xfrm>
          <a:prstGeom prst="rect">
            <a:avLst/>
          </a:prstGeom>
          <a:solidFill>
            <a:srgbClr val="133942"/>
          </a:solidFill>
          <a:ln>
            <a:solidFill>
              <a:srgbClr val="133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Training </a:t>
            </a:r>
            <a:endParaRPr lang="en-US" dirty="0"/>
          </a:p>
        </p:txBody>
      </p:sp>
      <p:sp>
        <p:nvSpPr>
          <p:cNvPr id="12" name="Rectangle 11">
            <a:extLst>
              <a:ext uri="{FF2B5EF4-FFF2-40B4-BE49-F238E27FC236}">
                <a16:creationId xmlns:a16="http://schemas.microsoft.com/office/drawing/2014/main" id="{1FDCA719-3ACC-450A-BEAA-9F23CF8B7372}"/>
              </a:ext>
            </a:extLst>
          </p:cNvPr>
          <p:cNvSpPr/>
          <p:nvPr/>
        </p:nvSpPr>
        <p:spPr>
          <a:xfrm>
            <a:off x="6480500" y="4628401"/>
            <a:ext cx="756000" cy="296883"/>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t>Validation</a:t>
            </a:r>
          </a:p>
        </p:txBody>
      </p:sp>
      <p:sp>
        <p:nvSpPr>
          <p:cNvPr id="13" name="Rectangle 12">
            <a:extLst>
              <a:ext uri="{FF2B5EF4-FFF2-40B4-BE49-F238E27FC236}">
                <a16:creationId xmlns:a16="http://schemas.microsoft.com/office/drawing/2014/main" id="{9BBEE19D-F68D-783D-8EF2-C98231E0B12E}"/>
              </a:ext>
            </a:extLst>
          </p:cNvPr>
          <p:cNvSpPr/>
          <p:nvPr/>
        </p:nvSpPr>
        <p:spPr>
          <a:xfrm>
            <a:off x="4968500" y="4630815"/>
            <a:ext cx="1512000" cy="296883"/>
          </a:xfrm>
          <a:prstGeom prst="rect">
            <a:avLst/>
          </a:prstGeom>
          <a:solidFill>
            <a:srgbClr val="133942"/>
          </a:solidFill>
          <a:ln>
            <a:solidFill>
              <a:srgbClr val="133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Training </a:t>
            </a:r>
            <a:endParaRPr lang="en-US" dirty="0"/>
          </a:p>
        </p:txBody>
      </p:sp>
      <p:sp>
        <p:nvSpPr>
          <p:cNvPr id="14" name="Rectangle 13">
            <a:extLst>
              <a:ext uri="{FF2B5EF4-FFF2-40B4-BE49-F238E27FC236}">
                <a16:creationId xmlns:a16="http://schemas.microsoft.com/office/drawing/2014/main" id="{6ABB5C41-467D-40D3-1D38-BC4E6A87E0F4}"/>
              </a:ext>
            </a:extLst>
          </p:cNvPr>
          <p:cNvSpPr/>
          <p:nvPr/>
        </p:nvSpPr>
        <p:spPr>
          <a:xfrm>
            <a:off x="7236499" y="4628402"/>
            <a:ext cx="1512000" cy="296883"/>
          </a:xfrm>
          <a:prstGeom prst="rect">
            <a:avLst/>
          </a:prstGeom>
          <a:solidFill>
            <a:srgbClr val="133942"/>
          </a:solidFill>
          <a:ln>
            <a:solidFill>
              <a:srgbClr val="133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Training </a:t>
            </a:r>
            <a:endParaRPr lang="en-US" dirty="0"/>
          </a:p>
        </p:txBody>
      </p:sp>
      <p:sp>
        <p:nvSpPr>
          <p:cNvPr id="15" name="Rectangle 14">
            <a:extLst>
              <a:ext uri="{FF2B5EF4-FFF2-40B4-BE49-F238E27FC236}">
                <a16:creationId xmlns:a16="http://schemas.microsoft.com/office/drawing/2014/main" id="{E4F532CB-92F0-9897-95CB-2E9137597172}"/>
              </a:ext>
            </a:extLst>
          </p:cNvPr>
          <p:cNvSpPr/>
          <p:nvPr/>
        </p:nvSpPr>
        <p:spPr>
          <a:xfrm>
            <a:off x="7237909" y="4993445"/>
            <a:ext cx="756000" cy="296883"/>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t>Validation</a:t>
            </a:r>
          </a:p>
        </p:txBody>
      </p:sp>
      <p:sp>
        <p:nvSpPr>
          <p:cNvPr id="16" name="Rectangle 15">
            <a:extLst>
              <a:ext uri="{FF2B5EF4-FFF2-40B4-BE49-F238E27FC236}">
                <a16:creationId xmlns:a16="http://schemas.microsoft.com/office/drawing/2014/main" id="{951F86FA-1681-F1E3-2290-211E82E69C86}"/>
              </a:ext>
            </a:extLst>
          </p:cNvPr>
          <p:cNvSpPr/>
          <p:nvPr/>
        </p:nvSpPr>
        <p:spPr>
          <a:xfrm>
            <a:off x="4968499" y="4995858"/>
            <a:ext cx="2267999" cy="296883"/>
          </a:xfrm>
          <a:prstGeom prst="rect">
            <a:avLst/>
          </a:prstGeom>
          <a:solidFill>
            <a:srgbClr val="133942"/>
          </a:solidFill>
          <a:ln>
            <a:solidFill>
              <a:srgbClr val="133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Training </a:t>
            </a:r>
            <a:endParaRPr lang="en-US" dirty="0"/>
          </a:p>
        </p:txBody>
      </p:sp>
      <p:sp>
        <p:nvSpPr>
          <p:cNvPr id="17" name="Rectangle 16">
            <a:extLst>
              <a:ext uri="{FF2B5EF4-FFF2-40B4-BE49-F238E27FC236}">
                <a16:creationId xmlns:a16="http://schemas.microsoft.com/office/drawing/2014/main" id="{482AFE8E-DF78-4451-BA42-C3C8522E71D9}"/>
              </a:ext>
            </a:extLst>
          </p:cNvPr>
          <p:cNvSpPr/>
          <p:nvPr/>
        </p:nvSpPr>
        <p:spPr>
          <a:xfrm>
            <a:off x="7992499" y="4993445"/>
            <a:ext cx="756000" cy="296883"/>
          </a:xfrm>
          <a:prstGeom prst="rect">
            <a:avLst/>
          </a:prstGeom>
          <a:solidFill>
            <a:srgbClr val="133942"/>
          </a:solidFill>
          <a:ln>
            <a:solidFill>
              <a:srgbClr val="133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t>Training </a:t>
            </a:r>
            <a:endParaRPr lang="en-US" sz="1100" dirty="0"/>
          </a:p>
        </p:txBody>
      </p:sp>
      <p:sp>
        <p:nvSpPr>
          <p:cNvPr id="18" name="Rectangle 17">
            <a:extLst>
              <a:ext uri="{FF2B5EF4-FFF2-40B4-BE49-F238E27FC236}">
                <a16:creationId xmlns:a16="http://schemas.microsoft.com/office/drawing/2014/main" id="{AF78A54F-CBB9-CD78-35CD-FDD838968B0C}"/>
              </a:ext>
            </a:extLst>
          </p:cNvPr>
          <p:cNvSpPr/>
          <p:nvPr/>
        </p:nvSpPr>
        <p:spPr>
          <a:xfrm>
            <a:off x="7992499" y="5373706"/>
            <a:ext cx="756000" cy="296883"/>
          </a:xfrm>
          <a:prstGeom prst="rect">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t>Validation</a:t>
            </a:r>
          </a:p>
        </p:txBody>
      </p:sp>
      <p:sp>
        <p:nvSpPr>
          <p:cNvPr id="19" name="Arrow: Down 18">
            <a:extLst>
              <a:ext uri="{FF2B5EF4-FFF2-40B4-BE49-F238E27FC236}">
                <a16:creationId xmlns:a16="http://schemas.microsoft.com/office/drawing/2014/main" id="{46CE5DA1-552F-4BC5-5349-422D5EAFD6DE}"/>
              </a:ext>
            </a:extLst>
          </p:cNvPr>
          <p:cNvSpPr/>
          <p:nvPr/>
        </p:nvSpPr>
        <p:spPr>
          <a:xfrm>
            <a:off x="5016000" y="1824746"/>
            <a:ext cx="2160000" cy="896742"/>
          </a:xfrm>
          <a:prstGeom prst="downArrow">
            <a:avLst>
              <a:gd name="adj1" fmla="val 73492"/>
              <a:gd name="adj2" fmla="val 42464"/>
            </a:avLst>
          </a:prstGeom>
          <a:solidFill>
            <a:schemeClr val="bg1"/>
          </a:solidFill>
          <a:ln>
            <a:solidFill>
              <a:srgbClr val="102F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102F36"/>
                </a:solidFill>
              </a:rPr>
              <a:t>Train-Test Split</a:t>
            </a:r>
            <a:endParaRPr lang="en-US" dirty="0">
              <a:solidFill>
                <a:srgbClr val="102F36"/>
              </a:solidFill>
            </a:endParaRPr>
          </a:p>
        </p:txBody>
      </p:sp>
      <p:sp>
        <p:nvSpPr>
          <p:cNvPr id="23" name="Arrow: Down 22">
            <a:extLst>
              <a:ext uri="{FF2B5EF4-FFF2-40B4-BE49-F238E27FC236}">
                <a16:creationId xmlns:a16="http://schemas.microsoft.com/office/drawing/2014/main" id="{D17784BD-9E6D-8049-C11E-D6610161D00A}"/>
              </a:ext>
            </a:extLst>
          </p:cNvPr>
          <p:cNvSpPr/>
          <p:nvPr/>
        </p:nvSpPr>
        <p:spPr>
          <a:xfrm>
            <a:off x="5778499" y="3009323"/>
            <a:ext cx="2160000" cy="896742"/>
          </a:xfrm>
          <a:prstGeom prst="downArrow">
            <a:avLst>
              <a:gd name="adj1" fmla="val 73492"/>
              <a:gd name="adj2" fmla="val 42464"/>
            </a:avLst>
          </a:prstGeom>
          <a:solidFill>
            <a:schemeClr val="bg1"/>
          </a:solidFill>
          <a:ln>
            <a:solidFill>
              <a:srgbClr val="102F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kern="1200" dirty="0">
                <a:solidFill>
                  <a:srgbClr val="102F36"/>
                </a:solidFill>
                <a:effectLst/>
                <a:latin typeface="Calibri" panose="020F0502020204030204" pitchFamily="34" charset="0"/>
                <a:ea typeface="+mn-ea"/>
                <a:cs typeface="+mn-cs"/>
              </a:rPr>
              <a:t>Validation </a:t>
            </a:r>
            <a:r>
              <a:rPr lang="de-DE" dirty="0">
                <a:solidFill>
                  <a:srgbClr val="102F36"/>
                </a:solidFill>
              </a:rPr>
              <a:t>Split</a:t>
            </a:r>
            <a:endParaRPr lang="en-US" dirty="0">
              <a:solidFill>
                <a:srgbClr val="102F36"/>
              </a:solidFill>
            </a:endParaRPr>
          </a:p>
        </p:txBody>
      </p:sp>
      <p:sp>
        <p:nvSpPr>
          <p:cNvPr id="20" name="Slide Number Placeholder 19">
            <a:extLst>
              <a:ext uri="{FF2B5EF4-FFF2-40B4-BE49-F238E27FC236}">
                <a16:creationId xmlns:a16="http://schemas.microsoft.com/office/drawing/2014/main" id="{9C3DCE32-BD20-9819-95C7-B271A0D6C9A5}"/>
              </a:ext>
            </a:extLst>
          </p:cNvPr>
          <p:cNvSpPr>
            <a:spLocks noGrp="1"/>
          </p:cNvSpPr>
          <p:nvPr>
            <p:ph type="sldNum" sz="quarter" idx="12"/>
          </p:nvPr>
        </p:nvSpPr>
        <p:spPr/>
        <p:txBody>
          <a:bodyPr/>
          <a:lstStyle/>
          <a:p>
            <a:fld id="{E42B8911-209D-49EC-ABB0-3710BA151767}" type="slidenum">
              <a:rPr lang="en-US" smtClean="0"/>
              <a:t>19</a:t>
            </a:fld>
            <a:endParaRPr lang="en-US"/>
          </a:p>
        </p:txBody>
      </p:sp>
    </p:spTree>
    <p:extLst>
      <p:ext uri="{BB962C8B-B14F-4D97-AF65-F5344CB8AC3E}">
        <p14:creationId xmlns:p14="http://schemas.microsoft.com/office/powerpoint/2010/main" val="293873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4A82-CFAF-1166-3182-84D8447801C7}"/>
              </a:ext>
            </a:extLst>
          </p:cNvPr>
          <p:cNvSpPr>
            <a:spLocks noGrp="1"/>
          </p:cNvSpPr>
          <p:nvPr>
            <p:ph type="title"/>
          </p:nvPr>
        </p:nvSpPr>
        <p:spPr/>
        <p:txBody>
          <a:bodyPr/>
          <a:lstStyle/>
          <a:p>
            <a:r>
              <a:rPr lang="de-DE" b="1" cap="all" dirty="0">
                <a:solidFill>
                  <a:srgbClr val="133942"/>
                </a:solidFill>
                <a:latin typeface="pragmatica-extended"/>
              </a:rPr>
              <a:t>Agenda</a:t>
            </a:r>
            <a:endParaRPr lang="en-US" dirty="0"/>
          </a:p>
        </p:txBody>
      </p:sp>
      <p:grpSp>
        <p:nvGrpSpPr>
          <p:cNvPr id="13" name="Group 12">
            <a:extLst>
              <a:ext uri="{FF2B5EF4-FFF2-40B4-BE49-F238E27FC236}">
                <a16:creationId xmlns:a16="http://schemas.microsoft.com/office/drawing/2014/main" id="{D22E7FF8-D8BD-5FBD-673D-0FAC93BBBA74}"/>
              </a:ext>
            </a:extLst>
          </p:cNvPr>
          <p:cNvGrpSpPr/>
          <p:nvPr/>
        </p:nvGrpSpPr>
        <p:grpSpPr>
          <a:xfrm>
            <a:off x="2672861" y="1690688"/>
            <a:ext cx="6846278" cy="4228814"/>
            <a:chOff x="2672861" y="1690688"/>
            <a:chExt cx="6846278" cy="4228814"/>
          </a:xfrm>
        </p:grpSpPr>
        <p:graphicFrame>
          <p:nvGraphicFramePr>
            <p:cNvPr id="6" name="Diagram 5">
              <a:extLst>
                <a:ext uri="{FF2B5EF4-FFF2-40B4-BE49-F238E27FC236}">
                  <a16:creationId xmlns:a16="http://schemas.microsoft.com/office/drawing/2014/main" id="{6327F091-9FDE-2880-B9EF-8EC7A5EFDD5B}"/>
                </a:ext>
              </a:extLst>
            </p:cNvPr>
            <p:cNvGraphicFramePr/>
            <p:nvPr>
              <p:extLst>
                <p:ext uri="{D42A27DB-BD31-4B8C-83A1-F6EECF244321}">
                  <p14:modId xmlns:p14="http://schemas.microsoft.com/office/powerpoint/2010/main" val="550143937"/>
                </p:ext>
              </p:extLst>
            </p:nvPr>
          </p:nvGraphicFramePr>
          <p:xfrm>
            <a:off x="2672861" y="1690688"/>
            <a:ext cx="6846278" cy="4228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6">
              <a:extLst>
                <a:ext uri="{FF2B5EF4-FFF2-40B4-BE49-F238E27FC236}">
                  <a16:creationId xmlns:a16="http://schemas.microsoft.com/office/drawing/2014/main" id="{4339FB39-983B-B143-F5F2-966C688A8CCB}"/>
                </a:ext>
              </a:extLst>
            </p:cNvPr>
            <p:cNvSpPr/>
            <p:nvPr/>
          </p:nvSpPr>
          <p:spPr>
            <a:xfrm>
              <a:off x="3684420" y="1690688"/>
              <a:ext cx="563856" cy="563856"/>
            </a:xfrm>
            <a:prstGeom prst="ellipse">
              <a:avLst/>
            </a:prstGeom>
            <a:solidFill>
              <a:srgbClr val="102F36"/>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de-DE" sz="2600" dirty="0"/>
                <a:t>1</a:t>
              </a:r>
              <a:endParaRPr lang="en-US" sz="2600" dirty="0"/>
            </a:p>
          </p:txBody>
        </p:sp>
        <p:sp>
          <p:nvSpPr>
            <p:cNvPr id="8" name="Oval 7">
              <a:extLst>
                <a:ext uri="{FF2B5EF4-FFF2-40B4-BE49-F238E27FC236}">
                  <a16:creationId xmlns:a16="http://schemas.microsoft.com/office/drawing/2014/main" id="{75D2F491-6E05-6199-E1E0-E151E5C5B1F7}"/>
                </a:ext>
              </a:extLst>
            </p:cNvPr>
            <p:cNvSpPr/>
            <p:nvPr/>
          </p:nvSpPr>
          <p:spPr>
            <a:xfrm>
              <a:off x="3684420" y="3154073"/>
              <a:ext cx="563856" cy="563856"/>
            </a:xfrm>
            <a:prstGeom prst="ellipse">
              <a:avLst/>
            </a:prstGeom>
            <a:solidFill>
              <a:srgbClr val="102F36"/>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de-DE" sz="2600" dirty="0"/>
                <a:t>3</a:t>
              </a:r>
              <a:endParaRPr lang="en-US" sz="2600" dirty="0"/>
            </a:p>
          </p:txBody>
        </p:sp>
        <p:sp>
          <p:nvSpPr>
            <p:cNvPr id="9" name="Oval 8">
              <a:extLst>
                <a:ext uri="{FF2B5EF4-FFF2-40B4-BE49-F238E27FC236}">
                  <a16:creationId xmlns:a16="http://schemas.microsoft.com/office/drawing/2014/main" id="{560B4F48-B830-3BE6-8921-BC91483588CB}"/>
                </a:ext>
              </a:extLst>
            </p:cNvPr>
            <p:cNvSpPr/>
            <p:nvPr/>
          </p:nvSpPr>
          <p:spPr>
            <a:xfrm>
              <a:off x="3684420" y="2428876"/>
              <a:ext cx="563856" cy="563856"/>
            </a:xfrm>
            <a:prstGeom prst="ellipse">
              <a:avLst/>
            </a:prstGeom>
            <a:solidFill>
              <a:srgbClr val="102F36"/>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de-DE" sz="2600" dirty="0"/>
                <a:t>2</a:t>
              </a:r>
              <a:endParaRPr lang="en-US" sz="2600" dirty="0"/>
            </a:p>
          </p:txBody>
        </p:sp>
        <p:sp>
          <p:nvSpPr>
            <p:cNvPr id="10" name="Oval 9">
              <a:extLst>
                <a:ext uri="{FF2B5EF4-FFF2-40B4-BE49-F238E27FC236}">
                  <a16:creationId xmlns:a16="http://schemas.microsoft.com/office/drawing/2014/main" id="{F6EA2E67-D14E-A0AB-BF4D-C91A1BB11112}"/>
                </a:ext>
              </a:extLst>
            </p:cNvPr>
            <p:cNvSpPr/>
            <p:nvPr/>
          </p:nvSpPr>
          <p:spPr>
            <a:xfrm>
              <a:off x="3684420" y="3879270"/>
              <a:ext cx="563856" cy="563856"/>
            </a:xfrm>
            <a:prstGeom prst="ellipse">
              <a:avLst/>
            </a:prstGeom>
            <a:solidFill>
              <a:srgbClr val="102F36"/>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de-DE" sz="2600" dirty="0"/>
                <a:t>4</a:t>
              </a:r>
              <a:endParaRPr lang="en-US" sz="2600" dirty="0"/>
            </a:p>
          </p:txBody>
        </p:sp>
        <p:sp>
          <p:nvSpPr>
            <p:cNvPr id="11" name="Oval 10">
              <a:extLst>
                <a:ext uri="{FF2B5EF4-FFF2-40B4-BE49-F238E27FC236}">
                  <a16:creationId xmlns:a16="http://schemas.microsoft.com/office/drawing/2014/main" id="{F11E6B88-DF5A-1517-A941-43389B2D152B}"/>
                </a:ext>
              </a:extLst>
            </p:cNvPr>
            <p:cNvSpPr/>
            <p:nvPr/>
          </p:nvSpPr>
          <p:spPr>
            <a:xfrm>
              <a:off x="3684420" y="4617458"/>
              <a:ext cx="563856" cy="563856"/>
            </a:xfrm>
            <a:prstGeom prst="ellipse">
              <a:avLst/>
            </a:prstGeom>
            <a:solidFill>
              <a:srgbClr val="102F36"/>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de-DE" sz="2600" dirty="0"/>
                <a:t>5</a:t>
              </a:r>
              <a:endParaRPr lang="en-US" sz="2600" dirty="0"/>
            </a:p>
          </p:txBody>
        </p:sp>
        <p:sp>
          <p:nvSpPr>
            <p:cNvPr id="12" name="Oval 11">
              <a:extLst>
                <a:ext uri="{FF2B5EF4-FFF2-40B4-BE49-F238E27FC236}">
                  <a16:creationId xmlns:a16="http://schemas.microsoft.com/office/drawing/2014/main" id="{5B7CF5D1-C341-BDBA-1DDD-7B949EB9B97C}"/>
                </a:ext>
              </a:extLst>
            </p:cNvPr>
            <p:cNvSpPr/>
            <p:nvPr/>
          </p:nvSpPr>
          <p:spPr>
            <a:xfrm>
              <a:off x="3684420" y="5355646"/>
              <a:ext cx="563856" cy="563856"/>
            </a:xfrm>
            <a:prstGeom prst="ellipse">
              <a:avLst/>
            </a:prstGeom>
            <a:solidFill>
              <a:srgbClr val="102F36"/>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de-DE" sz="2600" dirty="0"/>
                <a:t>6</a:t>
              </a:r>
              <a:endParaRPr lang="en-US" sz="2600" dirty="0"/>
            </a:p>
          </p:txBody>
        </p:sp>
      </p:grpSp>
      <p:sp>
        <p:nvSpPr>
          <p:cNvPr id="14" name="Slide Number Placeholder 13">
            <a:extLst>
              <a:ext uri="{FF2B5EF4-FFF2-40B4-BE49-F238E27FC236}">
                <a16:creationId xmlns:a16="http://schemas.microsoft.com/office/drawing/2014/main" id="{A91D7F30-0DF2-4833-91DF-48B0BC21F7E3}"/>
              </a:ext>
            </a:extLst>
          </p:cNvPr>
          <p:cNvSpPr>
            <a:spLocks noGrp="1"/>
          </p:cNvSpPr>
          <p:nvPr>
            <p:ph type="sldNum" sz="quarter" idx="12"/>
          </p:nvPr>
        </p:nvSpPr>
        <p:spPr/>
        <p:txBody>
          <a:bodyPr/>
          <a:lstStyle/>
          <a:p>
            <a:fld id="{E42B8911-209D-49EC-ABB0-3710BA151767}" type="slidenum">
              <a:rPr lang="en-US" smtClean="0"/>
              <a:t>2</a:t>
            </a:fld>
            <a:endParaRPr lang="en-US" dirty="0"/>
          </a:p>
        </p:txBody>
      </p:sp>
    </p:spTree>
    <p:extLst>
      <p:ext uri="{BB962C8B-B14F-4D97-AF65-F5344CB8AC3E}">
        <p14:creationId xmlns:p14="http://schemas.microsoft.com/office/powerpoint/2010/main" val="395733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0ECA60-F20F-052D-EE34-E354739D35A3}"/>
              </a:ext>
            </a:extLst>
          </p:cNvPr>
          <p:cNvSpPr/>
          <p:nvPr/>
        </p:nvSpPr>
        <p:spPr>
          <a:xfrm>
            <a:off x="10172700" y="259200"/>
            <a:ext cx="1760220" cy="12731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6600" dirty="0">
                <a:solidFill>
                  <a:schemeClr val="bg1"/>
                </a:solidFill>
              </a:rPr>
              <a:t>      } </a:t>
            </a:r>
            <a:endParaRPr lang="en-US" sz="6600" dirty="0">
              <a:solidFill>
                <a:schemeClr val="bg1"/>
              </a:solidFill>
            </a:endParaRPr>
          </a:p>
        </p:txBody>
      </p:sp>
      <p:sp>
        <p:nvSpPr>
          <p:cNvPr id="3" name="Slide Number Placeholder 2">
            <a:extLst>
              <a:ext uri="{FF2B5EF4-FFF2-40B4-BE49-F238E27FC236}">
                <a16:creationId xmlns:a16="http://schemas.microsoft.com/office/drawing/2014/main" id="{666A17BE-ED34-5C2F-6690-9E88A77EFD1E}"/>
              </a:ext>
            </a:extLst>
          </p:cNvPr>
          <p:cNvSpPr>
            <a:spLocks noGrp="1"/>
          </p:cNvSpPr>
          <p:nvPr>
            <p:ph type="sldNum" sz="quarter" idx="12"/>
          </p:nvPr>
        </p:nvSpPr>
        <p:spPr/>
        <p:txBody>
          <a:bodyPr/>
          <a:lstStyle/>
          <a:p>
            <a:fld id="{E42B8911-209D-49EC-ABB0-3710BA151767}" type="slidenum">
              <a:rPr lang="en-US" smtClean="0"/>
              <a:t>20</a:t>
            </a:fld>
            <a:endParaRPr lang="en-US"/>
          </a:p>
        </p:txBody>
      </p:sp>
      <p:sp>
        <p:nvSpPr>
          <p:cNvPr id="6" name="Rectangle 5">
            <a:extLst>
              <a:ext uri="{FF2B5EF4-FFF2-40B4-BE49-F238E27FC236}">
                <a16:creationId xmlns:a16="http://schemas.microsoft.com/office/drawing/2014/main" id="{58807414-DE00-9A4E-D195-A47FA2F0553A}"/>
              </a:ext>
            </a:extLst>
          </p:cNvPr>
          <p:cNvSpPr/>
          <p:nvPr/>
        </p:nvSpPr>
        <p:spPr>
          <a:xfrm>
            <a:off x="259080" y="5265737"/>
            <a:ext cx="1760220" cy="12731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6600" dirty="0">
                <a:solidFill>
                  <a:schemeClr val="bg1"/>
                </a:solidFill>
              </a:rPr>
              <a:t>{ </a:t>
            </a:r>
            <a:endParaRPr lang="en-US" sz="6600" dirty="0">
              <a:solidFill>
                <a:schemeClr val="bg1"/>
              </a:solidFill>
            </a:endParaRPr>
          </a:p>
        </p:txBody>
      </p:sp>
      <p:sp>
        <p:nvSpPr>
          <p:cNvPr id="4" name="Rectangle 3">
            <a:extLst>
              <a:ext uri="{FF2B5EF4-FFF2-40B4-BE49-F238E27FC236}">
                <a16:creationId xmlns:a16="http://schemas.microsoft.com/office/drawing/2014/main" id="{63152E37-D96C-DC08-A254-5CAF3FA811DB}"/>
              </a:ext>
            </a:extLst>
          </p:cNvPr>
          <p:cNvSpPr/>
          <p:nvPr/>
        </p:nvSpPr>
        <p:spPr>
          <a:xfrm>
            <a:off x="842010" y="735330"/>
            <a:ext cx="10507980" cy="5387340"/>
          </a:xfrm>
          <a:prstGeom prst="rect">
            <a:avLst/>
          </a:prstGeom>
          <a:solidFill>
            <a:srgbClr val="102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6E92843-31CA-8737-D7EF-99EF11DBA60F}"/>
              </a:ext>
            </a:extLst>
          </p:cNvPr>
          <p:cNvSpPr txBox="1"/>
          <p:nvPr/>
        </p:nvSpPr>
        <p:spPr>
          <a:xfrm>
            <a:off x="2499360" y="2846020"/>
            <a:ext cx="7353300" cy="1323439"/>
          </a:xfrm>
          <a:prstGeom prst="rect">
            <a:avLst/>
          </a:prstGeom>
          <a:noFill/>
        </p:spPr>
        <p:txBody>
          <a:bodyPr wrap="square" rtlCol="0" anchor="ctr">
            <a:spAutoFit/>
          </a:bodyPr>
          <a:lstStyle/>
          <a:p>
            <a:pPr algn="ctr"/>
            <a:r>
              <a:rPr lang="de-DE" sz="8000" dirty="0">
                <a:solidFill>
                  <a:schemeClr val="bg1"/>
                </a:solidFill>
                <a:latin typeface="Consolas" panose="020B0609020204030204" pitchFamily="49" charset="0"/>
              </a:rPr>
              <a:t>Code Example</a:t>
            </a:r>
            <a:endParaRPr lang="en-US" sz="8000" dirty="0">
              <a:solidFill>
                <a:schemeClr val="bg1"/>
              </a:solidFill>
              <a:latin typeface="Consolas" panose="020B0609020204030204" pitchFamily="49" charset="0"/>
            </a:endParaRPr>
          </a:p>
        </p:txBody>
      </p:sp>
      <p:grpSp>
        <p:nvGrpSpPr>
          <p:cNvPr id="13" name="Group 12">
            <a:extLst>
              <a:ext uri="{FF2B5EF4-FFF2-40B4-BE49-F238E27FC236}">
                <a16:creationId xmlns:a16="http://schemas.microsoft.com/office/drawing/2014/main" id="{6B90C1EC-60AE-59FF-08AA-20EE344D7636}"/>
              </a:ext>
            </a:extLst>
          </p:cNvPr>
          <p:cNvGrpSpPr/>
          <p:nvPr/>
        </p:nvGrpSpPr>
        <p:grpSpPr>
          <a:xfrm>
            <a:off x="3749040" y="4035424"/>
            <a:ext cx="3280410" cy="1866900"/>
            <a:chOff x="3749040" y="4035424"/>
            <a:chExt cx="3280410" cy="1866900"/>
          </a:xfrm>
        </p:grpSpPr>
        <p:pic>
          <p:nvPicPr>
            <p:cNvPr id="14" name="Graphic 13" descr="Latte Cup with solid fill">
              <a:extLst>
                <a:ext uri="{FF2B5EF4-FFF2-40B4-BE49-F238E27FC236}">
                  <a16:creationId xmlns:a16="http://schemas.microsoft.com/office/drawing/2014/main" id="{DB4347AB-87E9-A0E5-EE21-BF5B6E8D29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2550" y="4035424"/>
              <a:ext cx="1866900" cy="1866900"/>
            </a:xfrm>
            <a:prstGeom prst="rect">
              <a:avLst/>
            </a:prstGeom>
          </p:spPr>
        </p:pic>
        <p:sp>
          <p:nvSpPr>
            <p:cNvPr id="15" name="TextBox 14">
              <a:extLst>
                <a:ext uri="{FF2B5EF4-FFF2-40B4-BE49-F238E27FC236}">
                  <a16:creationId xmlns:a16="http://schemas.microsoft.com/office/drawing/2014/main" id="{181821D1-93CF-6F40-D49B-D00195290422}"/>
                </a:ext>
              </a:extLst>
            </p:cNvPr>
            <p:cNvSpPr txBox="1"/>
            <p:nvPr/>
          </p:nvSpPr>
          <p:spPr>
            <a:xfrm>
              <a:off x="3749040" y="4851225"/>
              <a:ext cx="1866900" cy="369332"/>
            </a:xfrm>
            <a:prstGeom prst="rect">
              <a:avLst/>
            </a:prstGeom>
            <a:noFill/>
          </p:spPr>
          <p:txBody>
            <a:bodyPr wrap="square" rtlCol="0">
              <a:spAutoFit/>
            </a:bodyPr>
            <a:lstStyle/>
            <a:p>
              <a:r>
                <a:rPr lang="de-DE" dirty="0">
                  <a:solidFill>
                    <a:schemeClr val="bg1"/>
                  </a:solidFill>
                  <a:latin typeface="Consolas" panose="020B0609020204030204" pitchFamily="49" charset="0"/>
                </a:rPr>
                <a:t>More coffee? </a:t>
              </a:r>
              <a:endParaRPr lang="en-US" dirty="0">
                <a:solidFill>
                  <a:schemeClr val="bg1"/>
                </a:solidFill>
                <a:latin typeface="Consolas" panose="020B0609020204030204" pitchFamily="49" charset="0"/>
              </a:endParaRPr>
            </a:p>
          </p:txBody>
        </p:sp>
      </p:grpSp>
    </p:spTree>
    <p:extLst>
      <p:ext uri="{BB962C8B-B14F-4D97-AF65-F5344CB8AC3E}">
        <p14:creationId xmlns:p14="http://schemas.microsoft.com/office/powerpoint/2010/main" val="26910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32B4-F98F-2682-9B82-A91469602BA0}"/>
              </a:ext>
            </a:extLst>
          </p:cNvPr>
          <p:cNvSpPr>
            <a:spLocks noGrp="1"/>
          </p:cNvSpPr>
          <p:nvPr>
            <p:ph type="title"/>
          </p:nvPr>
        </p:nvSpPr>
        <p:spPr/>
        <p:txBody>
          <a:bodyPr/>
          <a:lstStyle/>
          <a:p>
            <a:r>
              <a:rPr lang="de-DE" b="1" cap="all" dirty="0">
                <a:solidFill>
                  <a:srgbClr val="133942"/>
                </a:solidFill>
                <a:latin typeface="pragmatica-extended"/>
              </a:rPr>
              <a:t>Model training</a:t>
            </a:r>
            <a:endParaRPr lang="en-US" dirty="0"/>
          </a:p>
        </p:txBody>
      </p:sp>
      <p:sp>
        <p:nvSpPr>
          <p:cNvPr id="20" name="Slide Number Placeholder 19">
            <a:extLst>
              <a:ext uri="{FF2B5EF4-FFF2-40B4-BE49-F238E27FC236}">
                <a16:creationId xmlns:a16="http://schemas.microsoft.com/office/drawing/2014/main" id="{9C3DCE32-BD20-9819-95C7-B271A0D6C9A5}"/>
              </a:ext>
            </a:extLst>
          </p:cNvPr>
          <p:cNvSpPr>
            <a:spLocks noGrp="1"/>
          </p:cNvSpPr>
          <p:nvPr>
            <p:ph type="sldNum" sz="quarter" idx="12"/>
          </p:nvPr>
        </p:nvSpPr>
        <p:spPr/>
        <p:txBody>
          <a:bodyPr/>
          <a:lstStyle/>
          <a:p>
            <a:fld id="{E42B8911-209D-49EC-ABB0-3710BA151767}" type="slidenum">
              <a:rPr lang="en-US" smtClean="0"/>
              <a:t>21</a:t>
            </a:fld>
            <a:endParaRPr lang="en-US"/>
          </a:p>
        </p:txBody>
      </p:sp>
      <p:grpSp>
        <p:nvGrpSpPr>
          <p:cNvPr id="41" name="Group 40">
            <a:extLst>
              <a:ext uri="{FF2B5EF4-FFF2-40B4-BE49-F238E27FC236}">
                <a16:creationId xmlns:a16="http://schemas.microsoft.com/office/drawing/2014/main" id="{FE03E7F4-8F3F-15B9-7416-42AA31DBCAC8}"/>
              </a:ext>
            </a:extLst>
          </p:cNvPr>
          <p:cNvGrpSpPr/>
          <p:nvPr/>
        </p:nvGrpSpPr>
        <p:grpSpPr>
          <a:xfrm>
            <a:off x="4586550" y="1807311"/>
            <a:ext cx="3018900" cy="3243378"/>
            <a:chOff x="3970371" y="1566214"/>
            <a:chExt cx="3018900" cy="3243378"/>
          </a:xfrm>
        </p:grpSpPr>
        <p:pic>
          <p:nvPicPr>
            <p:cNvPr id="24" name="Graphic 23" descr="Artificial Intelligence with solid fill">
              <a:extLst>
                <a:ext uri="{FF2B5EF4-FFF2-40B4-BE49-F238E27FC236}">
                  <a16:creationId xmlns:a16="http://schemas.microsoft.com/office/drawing/2014/main" id="{C22D61DE-ADB9-0822-2AD7-07A62A8284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0416" y="3661411"/>
              <a:ext cx="914400" cy="914400"/>
            </a:xfrm>
            <a:prstGeom prst="rect">
              <a:avLst/>
            </a:prstGeom>
          </p:spPr>
        </p:pic>
        <p:pic>
          <p:nvPicPr>
            <p:cNvPr id="25" name="Graphic 24" descr="Paper with solid fill">
              <a:extLst>
                <a:ext uri="{FF2B5EF4-FFF2-40B4-BE49-F238E27FC236}">
                  <a16:creationId xmlns:a16="http://schemas.microsoft.com/office/drawing/2014/main" id="{EFBD7365-8D49-138A-3F6B-7E6DF47424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85189" y="3658667"/>
              <a:ext cx="914400" cy="914400"/>
            </a:xfrm>
            <a:prstGeom prst="rect">
              <a:avLst/>
            </a:prstGeom>
          </p:spPr>
        </p:pic>
        <p:sp>
          <p:nvSpPr>
            <p:cNvPr id="26" name="TextBox 25">
              <a:extLst>
                <a:ext uri="{FF2B5EF4-FFF2-40B4-BE49-F238E27FC236}">
                  <a16:creationId xmlns:a16="http://schemas.microsoft.com/office/drawing/2014/main" id="{D1E58A73-81DE-4D23-3172-080454349BE5}"/>
                </a:ext>
              </a:extLst>
            </p:cNvPr>
            <p:cNvSpPr txBox="1"/>
            <p:nvPr/>
          </p:nvSpPr>
          <p:spPr>
            <a:xfrm>
              <a:off x="3970371" y="4501815"/>
              <a:ext cx="1144036" cy="307777"/>
            </a:xfrm>
            <a:prstGeom prst="rect">
              <a:avLst/>
            </a:prstGeom>
            <a:noFill/>
          </p:spPr>
          <p:txBody>
            <a:bodyPr wrap="square" rtlCol="0">
              <a:spAutoFit/>
            </a:bodyPr>
            <a:lstStyle/>
            <a:p>
              <a:pPr algn="ctr"/>
              <a:r>
                <a:rPr lang="de-DE" sz="1400" dirty="0"/>
                <a:t>Training Data</a:t>
              </a:r>
              <a:endParaRPr lang="en-US" sz="1400" dirty="0"/>
            </a:p>
          </p:txBody>
        </p:sp>
        <p:cxnSp>
          <p:nvCxnSpPr>
            <p:cNvPr id="27" name="Straight Arrow Connector 26">
              <a:extLst>
                <a:ext uri="{FF2B5EF4-FFF2-40B4-BE49-F238E27FC236}">
                  <a16:creationId xmlns:a16="http://schemas.microsoft.com/office/drawing/2014/main" id="{5D878347-B503-D859-5516-82C8263124BB}"/>
                </a:ext>
              </a:extLst>
            </p:cNvPr>
            <p:cNvCxnSpPr>
              <a:cxnSpLocks/>
              <a:stCxn id="25" idx="3"/>
              <a:endCxn id="24" idx="1"/>
            </p:cNvCxnSpPr>
            <p:nvPr/>
          </p:nvCxnSpPr>
          <p:spPr>
            <a:xfrm>
              <a:off x="4999589" y="4115867"/>
              <a:ext cx="800827" cy="274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2E11A1C4-8A10-9ECF-5752-4FC62A241CC5}"/>
                </a:ext>
              </a:extLst>
            </p:cNvPr>
            <p:cNvSpPr txBox="1"/>
            <p:nvPr/>
          </p:nvSpPr>
          <p:spPr>
            <a:xfrm>
              <a:off x="5565273" y="4492291"/>
              <a:ext cx="1340599" cy="307777"/>
            </a:xfrm>
            <a:prstGeom prst="rect">
              <a:avLst/>
            </a:prstGeom>
            <a:noFill/>
          </p:spPr>
          <p:txBody>
            <a:bodyPr wrap="square" rtlCol="0">
              <a:spAutoFit/>
            </a:bodyPr>
            <a:lstStyle/>
            <a:p>
              <a:pPr algn="ctr"/>
              <a:r>
                <a:rPr lang="de-DE" sz="1400" dirty="0"/>
                <a:t>Model Training</a:t>
              </a:r>
              <a:endParaRPr lang="en-US" sz="1400" dirty="0"/>
            </a:p>
          </p:txBody>
        </p:sp>
        <p:cxnSp>
          <p:nvCxnSpPr>
            <p:cNvPr id="33" name="Straight Arrow Connector 32">
              <a:extLst>
                <a:ext uri="{FF2B5EF4-FFF2-40B4-BE49-F238E27FC236}">
                  <a16:creationId xmlns:a16="http://schemas.microsoft.com/office/drawing/2014/main" id="{0984B37B-A4A0-A9DB-FAD4-85937AAC9BC4}"/>
                </a:ext>
              </a:extLst>
            </p:cNvPr>
            <p:cNvCxnSpPr>
              <a:cxnSpLocks/>
            </p:cNvCxnSpPr>
            <p:nvPr/>
          </p:nvCxnSpPr>
          <p:spPr>
            <a:xfrm rot="5400000" flipV="1">
              <a:off x="5835158" y="3241855"/>
              <a:ext cx="800827" cy="274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TextBox 33">
              <a:extLst>
                <a:ext uri="{FF2B5EF4-FFF2-40B4-BE49-F238E27FC236}">
                  <a16:creationId xmlns:a16="http://schemas.microsoft.com/office/drawing/2014/main" id="{11EB5DEA-67D1-C19D-A72D-0E5147ABE95E}"/>
                </a:ext>
              </a:extLst>
            </p:cNvPr>
            <p:cNvSpPr txBox="1"/>
            <p:nvPr/>
          </p:nvSpPr>
          <p:spPr>
            <a:xfrm>
              <a:off x="5479127" y="2483556"/>
              <a:ext cx="1510144" cy="307777"/>
            </a:xfrm>
            <a:prstGeom prst="rect">
              <a:avLst/>
            </a:prstGeom>
            <a:noFill/>
          </p:spPr>
          <p:txBody>
            <a:bodyPr wrap="square" rtlCol="0">
              <a:spAutoFit/>
            </a:bodyPr>
            <a:lstStyle/>
            <a:p>
              <a:pPr algn="ctr"/>
              <a:r>
                <a:rPr lang="de-DE" sz="1400" dirty="0"/>
                <a:t>Model Function</a:t>
              </a:r>
              <a:endParaRPr lang="en-US" sz="1400" dirty="0"/>
            </a:p>
          </p:txBody>
        </p:sp>
        <p:pic>
          <p:nvPicPr>
            <p:cNvPr id="36" name="Graphic 35" descr="Hierarchy with solid fill">
              <a:extLst>
                <a:ext uri="{FF2B5EF4-FFF2-40B4-BE49-F238E27FC236}">
                  <a16:creationId xmlns:a16="http://schemas.microsoft.com/office/drawing/2014/main" id="{DDE5C3AD-6BF0-EE5F-8D0B-FCA39CF7EB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99469" y="1566214"/>
              <a:ext cx="469459" cy="469459"/>
            </a:xfrm>
            <a:prstGeom prst="rect">
              <a:avLst/>
            </a:prstGeom>
          </p:spPr>
        </p:pic>
        <p:pic>
          <p:nvPicPr>
            <p:cNvPr id="38" name="Graphic 37" descr="Linear Graph with solid fill">
              <a:extLst>
                <a:ext uri="{FF2B5EF4-FFF2-40B4-BE49-F238E27FC236}">
                  <a16:creationId xmlns:a16="http://schemas.microsoft.com/office/drawing/2014/main" id="{793DC1DF-AFBA-CFAC-779C-17EC7C39B7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9399" y="2001252"/>
              <a:ext cx="469459" cy="469459"/>
            </a:xfrm>
            <a:prstGeom prst="rect">
              <a:avLst/>
            </a:prstGeom>
          </p:spPr>
        </p:pic>
        <p:pic>
          <p:nvPicPr>
            <p:cNvPr id="40" name="Graphic 39" descr="Periodic Graph with solid fill">
              <a:extLst>
                <a:ext uri="{FF2B5EF4-FFF2-40B4-BE49-F238E27FC236}">
                  <a16:creationId xmlns:a16="http://schemas.microsoft.com/office/drawing/2014/main" id="{5538C774-4098-26AA-263F-443DD34962C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57616" y="2015971"/>
              <a:ext cx="469459" cy="469459"/>
            </a:xfrm>
            <a:prstGeom prst="rect">
              <a:avLst/>
            </a:prstGeom>
          </p:spPr>
        </p:pic>
      </p:grpSp>
    </p:spTree>
    <p:extLst>
      <p:ext uri="{BB962C8B-B14F-4D97-AF65-F5344CB8AC3E}">
        <p14:creationId xmlns:p14="http://schemas.microsoft.com/office/powerpoint/2010/main" val="632569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02F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2E41-F1F4-A7B1-17A3-2E0A65A7B569}"/>
              </a:ext>
            </a:extLst>
          </p:cNvPr>
          <p:cNvSpPr>
            <a:spLocks noGrp="1"/>
          </p:cNvSpPr>
          <p:nvPr>
            <p:ph type="title"/>
          </p:nvPr>
        </p:nvSpPr>
        <p:spPr/>
        <p:txBody>
          <a:bodyPr/>
          <a:lstStyle/>
          <a:p>
            <a:r>
              <a:rPr lang="de-DE" b="1" cap="all" dirty="0">
                <a:solidFill>
                  <a:schemeClr val="bg1"/>
                </a:solidFill>
                <a:latin typeface="pragmatica-extended"/>
              </a:rPr>
              <a:t>Model Evaluation</a:t>
            </a:r>
            <a:endParaRPr lang="en-US" dirty="0">
              <a:solidFill>
                <a:schemeClr val="bg1"/>
              </a:solidFill>
            </a:endParaRPr>
          </a:p>
        </p:txBody>
      </p:sp>
      <p:sp>
        <p:nvSpPr>
          <p:cNvPr id="3" name="Slide Number Placeholder 2">
            <a:extLst>
              <a:ext uri="{FF2B5EF4-FFF2-40B4-BE49-F238E27FC236}">
                <a16:creationId xmlns:a16="http://schemas.microsoft.com/office/drawing/2014/main" id="{E32F78EA-4A59-3C3C-224C-8FE59F543CEB}"/>
              </a:ext>
            </a:extLst>
          </p:cNvPr>
          <p:cNvSpPr>
            <a:spLocks noGrp="1"/>
          </p:cNvSpPr>
          <p:nvPr>
            <p:ph type="sldNum" sz="quarter" idx="12"/>
          </p:nvPr>
        </p:nvSpPr>
        <p:spPr/>
        <p:txBody>
          <a:bodyPr/>
          <a:lstStyle/>
          <a:p>
            <a:fld id="{E42B8911-209D-49EC-ABB0-3710BA151767}" type="slidenum">
              <a:rPr lang="en-US" smtClean="0"/>
              <a:t>22</a:t>
            </a:fld>
            <a:endParaRPr lang="en-US"/>
          </a:p>
        </p:txBody>
      </p:sp>
      <p:pic>
        <p:nvPicPr>
          <p:cNvPr id="4" name="Graphic 3" descr="Artificial Intelligence with solid fill">
            <a:extLst>
              <a:ext uri="{FF2B5EF4-FFF2-40B4-BE49-F238E27FC236}">
                <a16:creationId xmlns:a16="http://schemas.microsoft.com/office/drawing/2014/main" id="{F2789FB6-4DAD-F192-51EC-BB26FF16DF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65174" y="2974544"/>
            <a:ext cx="914400" cy="914400"/>
          </a:xfrm>
          <a:prstGeom prst="rect">
            <a:avLst/>
          </a:prstGeom>
        </p:spPr>
      </p:pic>
      <p:pic>
        <p:nvPicPr>
          <p:cNvPr id="5" name="Graphic 4" descr="Robot with solid fill">
            <a:extLst>
              <a:ext uri="{FF2B5EF4-FFF2-40B4-BE49-F238E27FC236}">
                <a16:creationId xmlns:a16="http://schemas.microsoft.com/office/drawing/2014/main" id="{8F2E5A79-DAEC-3168-8BA0-1A74D3EAE9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35609" y="2967428"/>
            <a:ext cx="914400" cy="914400"/>
          </a:xfrm>
          <a:prstGeom prst="rect">
            <a:avLst/>
          </a:prstGeom>
        </p:spPr>
      </p:pic>
      <p:pic>
        <p:nvPicPr>
          <p:cNvPr id="6" name="Graphic 5" descr="Head with gears with solid fill">
            <a:extLst>
              <a:ext uri="{FF2B5EF4-FFF2-40B4-BE49-F238E27FC236}">
                <a16:creationId xmlns:a16="http://schemas.microsoft.com/office/drawing/2014/main" id="{5C829468-26F7-C1B2-73A3-0999B744D9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20381" y="2971800"/>
            <a:ext cx="914400" cy="914400"/>
          </a:xfrm>
          <a:prstGeom prst="rect">
            <a:avLst/>
          </a:prstGeom>
        </p:spPr>
      </p:pic>
      <p:pic>
        <p:nvPicPr>
          <p:cNvPr id="7" name="Graphic 6" descr="Filter with solid fill">
            <a:extLst>
              <a:ext uri="{FF2B5EF4-FFF2-40B4-BE49-F238E27FC236}">
                <a16:creationId xmlns:a16="http://schemas.microsoft.com/office/drawing/2014/main" id="{296B0D42-3EC2-2679-300F-570AFB129F4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38415" y="2971800"/>
            <a:ext cx="914400" cy="914400"/>
          </a:xfrm>
          <a:prstGeom prst="rect">
            <a:avLst/>
          </a:prstGeom>
        </p:spPr>
      </p:pic>
      <p:pic>
        <p:nvPicPr>
          <p:cNvPr id="8" name="Graphic 7" descr="Paper with solid fill">
            <a:extLst>
              <a:ext uri="{FF2B5EF4-FFF2-40B4-BE49-F238E27FC236}">
                <a16:creationId xmlns:a16="http://schemas.microsoft.com/office/drawing/2014/main" id="{CE3F3C52-13E0-DB41-0DAD-91182B572D8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3008" y="2971800"/>
            <a:ext cx="914400" cy="914400"/>
          </a:xfrm>
          <a:prstGeom prst="rect">
            <a:avLst/>
          </a:prstGeom>
        </p:spPr>
      </p:pic>
      <p:pic>
        <p:nvPicPr>
          <p:cNvPr id="9" name="Graphic 8" descr="Lightbulb and gear with solid fill">
            <a:extLst>
              <a:ext uri="{FF2B5EF4-FFF2-40B4-BE49-F238E27FC236}">
                <a16:creationId xmlns:a16="http://schemas.microsoft.com/office/drawing/2014/main" id="{90EDB66F-6F01-D6BD-C230-E90294AEBD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90816" y="2060144"/>
            <a:ext cx="914400" cy="914400"/>
          </a:xfrm>
          <a:prstGeom prst="rect">
            <a:avLst/>
          </a:prstGeom>
        </p:spPr>
      </p:pic>
      <p:sp>
        <p:nvSpPr>
          <p:cNvPr id="10" name="TextBox 9">
            <a:extLst>
              <a:ext uri="{FF2B5EF4-FFF2-40B4-BE49-F238E27FC236}">
                <a16:creationId xmlns:a16="http://schemas.microsoft.com/office/drawing/2014/main" id="{52DCC242-A560-061B-E4E0-6D6F0EB56C2D}"/>
              </a:ext>
            </a:extLst>
          </p:cNvPr>
          <p:cNvSpPr txBox="1"/>
          <p:nvPr/>
        </p:nvSpPr>
        <p:spPr>
          <a:xfrm>
            <a:off x="518190" y="3814948"/>
            <a:ext cx="1144036" cy="307777"/>
          </a:xfrm>
          <a:prstGeom prst="rect">
            <a:avLst/>
          </a:prstGeom>
          <a:noFill/>
        </p:spPr>
        <p:txBody>
          <a:bodyPr wrap="square" rtlCol="0">
            <a:spAutoFit/>
          </a:bodyPr>
          <a:lstStyle/>
          <a:p>
            <a:pPr algn="ctr"/>
            <a:r>
              <a:rPr lang="de-DE" sz="1400" dirty="0">
                <a:solidFill>
                  <a:schemeClr val="bg1">
                    <a:lumMod val="85000"/>
                  </a:schemeClr>
                </a:solidFill>
              </a:rPr>
              <a:t>Data</a:t>
            </a:r>
            <a:endParaRPr lang="en-US" sz="1400" dirty="0">
              <a:solidFill>
                <a:schemeClr val="bg1">
                  <a:lumMod val="85000"/>
                </a:schemeClr>
              </a:solidFill>
            </a:endParaRPr>
          </a:p>
        </p:txBody>
      </p:sp>
      <p:cxnSp>
        <p:nvCxnSpPr>
          <p:cNvPr id="11" name="Straight Arrow Connector 10">
            <a:extLst>
              <a:ext uri="{FF2B5EF4-FFF2-40B4-BE49-F238E27FC236}">
                <a16:creationId xmlns:a16="http://schemas.microsoft.com/office/drawing/2014/main" id="{1D26C662-F107-680C-9FEF-9CF54A9881E2}"/>
              </a:ext>
            </a:extLst>
          </p:cNvPr>
          <p:cNvCxnSpPr>
            <a:stCxn id="8" idx="3"/>
            <a:endCxn id="7" idx="1"/>
          </p:cNvCxnSpPr>
          <p:nvPr/>
        </p:nvCxnSpPr>
        <p:spPr>
          <a:xfrm>
            <a:off x="1547408" y="3429000"/>
            <a:ext cx="791007"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814356CF-DC1B-4B55-76A2-058FEAF23205}"/>
              </a:ext>
            </a:extLst>
          </p:cNvPr>
          <p:cNvSpPr txBox="1"/>
          <p:nvPr/>
        </p:nvSpPr>
        <p:spPr>
          <a:xfrm>
            <a:off x="2000582" y="3807022"/>
            <a:ext cx="1590066" cy="307777"/>
          </a:xfrm>
          <a:prstGeom prst="rect">
            <a:avLst/>
          </a:prstGeom>
          <a:noFill/>
        </p:spPr>
        <p:txBody>
          <a:bodyPr wrap="square" rtlCol="0">
            <a:spAutoFit/>
          </a:bodyPr>
          <a:lstStyle/>
          <a:p>
            <a:pPr algn="ctr"/>
            <a:r>
              <a:rPr lang="de-DE" sz="1400" dirty="0">
                <a:solidFill>
                  <a:schemeClr val="bg1">
                    <a:lumMod val="85000"/>
                  </a:schemeClr>
                </a:solidFill>
              </a:rPr>
              <a:t>Data Preprocessing</a:t>
            </a:r>
            <a:endParaRPr lang="en-US" sz="1400" dirty="0">
              <a:solidFill>
                <a:schemeClr val="bg1">
                  <a:lumMod val="85000"/>
                </a:schemeClr>
              </a:solidFill>
            </a:endParaRPr>
          </a:p>
        </p:txBody>
      </p:sp>
      <p:sp>
        <p:nvSpPr>
          <p:cNvPr id="13" name="TextBox 12">
            <a:extLst>
              <a:ext uri="{FF2B5EF4-FFF2-40B4-BE49-F238E27FC236}">
                <a16:creationId xmlns:a16="http://schemas.microsoft.com/office/drawing/2014/main" id="{E878F873-53C0-DBDE-F72C-F17B887908B1}"/>
              </a:ext>
            </a:extLst>
          </p:cNvPr>
          <p:cNvSpPr txBox="1"/>
          <p:nvPr/>
        </p:nvSpPr>
        <p:spPr>
          <a:xfrm>
            <a:off x="8797776" y="3817691"/>
            <a:ext cx="1590066" cy="307777"/>
          </a:xfrm>
          <a:prstGeom prst="rect">
            <a:avLst/>
          </a:prstGeom>
          <a:noFill/>
        </p:spPr>
        <p:txBody>
          <a:bodyPr wrap="square" rtlCol="0">
            <a:spAutoFit/>
          </a:bodyPr>
          <a:lstStyle/>
          <a:p>
            <a:pPr algn="ctr"/>
            <a:r>
              <a:rPr lang="de-DE" sz="1400" dirty="0">
                <a:solidFill>
                  <a:schemeClr val="bg1">
                    <a:lumMod val="85000"/>
                  </a:schemeClr>
                </a:solidFill>
              </a:rPr>
              <a:t>Production Model</a:t>
            </a:r>
            <a:endParaRPr lang="en-US" sz="1400" dirty="0">
              <a:solidFill>
                <a:schemeClr val="bg1">
                  <a:lumMod val="85000"/>
                </a:schemeClr>
              </a:solidFill>
            </a:endParaRPr>
          </a:p>
        </p:txBody>
      </p:sp>
      <p:pic>
        <p:nvPicPr>
          <p:cNvPr id="14" name="Graphic 13" descr="Paper with solid fill">
            <a:extLst>
              <a:ext uri="{FF2B5EF4-FFF2-40B4-BE49-F238E27FC236}">
                <a16:creationId xmlns:a16="http://schemas.microsoft.com/office/drawing/2014/main" id="{C8590C2C-48E2-7612-7774-42A733A3DD4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49947" y="2971800"/>
            <a:ext cx="914400" cy="914400"/>
          </a:xfrm>
          <a:prstGeom prst="rect">
            <a:avLst/>
          </a:prstGeom>
        </p:spPr>
      </p:pic>
      <p:cxnSp>
        <p:nvCxnSpPr>
          <p:cNvPr id="15" name="Straight Arrow Connector 14">
            <a:extLst>
              <a:ext uri="{FF2B5EF4-FFF2-40B4-BE49-F238E27FC236}">
                <a16:creationId xmlns:a16="http://schemas.microsoft.com/office/drawing/2014/main" id="{621A38FB-11A2-7187-2618-06BE542AD29D}"/>
              </a:ext>
            </a:extLst>
          </p:cNvPr>
          <p:cNvCxnSpPr>
            <a:cxnSpLocks/>
            <a:stCxn id="7" idx="3"/>
            <a:endCxn id="14" idx="1"/>
          </p:cNvCxnSpPr>
          <p:nvPr/>
        </p:nvCxnSpPr>
        <p:spPr>
          <a:xfrm>
            <a:off x="3252815" y="3429000"/>
            <a:ext cx="797132"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BF6AD787-B1AF-F672-DB10-3ACFEDFEAFA4}"/>
              </a:ext>
            </a:extLst>
          </p:cNvPr>
          <p:cNvSpPr txBox="1"/>
          <p:nvPr/>
        </p:nvSpPr>
        <p:spPr>
          <a:xfrm>
            <a:off x="3935129" y="3814948"/>
            <a:ext cx="1144036" cy="307777"/>
          </a:xfrm>
          <a:prstGeom prst="rect">
            <a:avLst/>
          </a:prstGeom>
          <a:noFill/>
        </p:spPr>
        <p:txBody>
          <a:bodyPr wrap="square" rtlCol="0">
            <a:spAutoFit/>
          </a:bodyPr>
          <a:lstStyle/>
          <a:p>
            <a:pPr algn="ctr"/>
            <a:r>
              <a:rPr lang="de-DE" sz="1400" dirty="0">
                <a:solidFill>
                  <a:schemeClr val="bg1">
                    <a:lumMod val="85000"/>
                  </a:schemeClr>
                </a:solidFill>
              </a:rPr>
              <a:t>Training Data</a:t>
            </a:r>
            <a:endParaRPr lang="en-US" sz="1400" dirty="0">
              <a:solidFill>
                <a:schemeClr val="bg1">
                  <a:lumMod val="85000"/>
                </a:schemeClr>
              </a:solidFill>
            </a:endParaRPr>
          </a:p>
        </p:txBody>
      </p:sp>
      <p:pic>
        <p:nvPicPr>
          <p:cNvPr id="17" name="Graphic 16" descr="Paper with solid fill">
            <a:extLst>
              <a:ext uri="{FF2B5EF4-FFF2-40B4-BE49-F238E27FC236}">
                <a16:creationId xmlns:a16="http://schemas.microsoft.com/office/drawing/2014/main" id="{80136677-06A2-CAEA-1D5C-1BA22A2B084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65880" y="4275778"/>
            <a:ext cx="914400" cy="914400"/>
          </a:xfrm>
          <a:prstGeom prst="rect">
            <a:avLst/>
          </a:prstGeom>
        </p:spPr>
      </p:pic>
      <p:sp>
        <p:nvSpPr>
          <p:cNvPr id="18" name="TextBox 17">
            <a:extLst>
              <a:ext uri="{FF2B5EF4-FFF2-40B4-BE49-F238E27FC236}">
                <a16:creationId xmlns:a16="http://schemas.microsoft.com/office/drawing/2014/main" id="{6591D339-3CD1-EDA8-6E43-77526C84CCFB}"/>
              </a:ext>
            </a:extLst>
          </p:cNvPr>
          <p:cNvSpPr txBox="1"/>
          <p:nvPr/>
        </p:nvSpPr>
        <p:spPr>
          <a:xfrm>
            <a:off x="3951062" y="5118925"/>
            <a:ext cx="1144036" cy="307777"/>
          </a:xfrm>
          <a:prstGeom prst="rect">
            <a:avLst/>
          </a:prstGeom>
          <a:noFill/>
        </p:spPr>
        <p:txBody>
          <a:bodyPr wrap="square" rtlCol="0">
            <a:spAutoFit/>
          </a:bodyPr>
          <a:lstStyle/>
          <a:p>
            <a:pPr algn="ctr"/>
            <a:r>
              <a:rPr lang="de-DE" sz="1400" dirty="0">
                <a:solidFill>
                  <a:schemeClr val="bg1">
                    <a:lumMod val="85000"/>
                  </a:schemeClr>
                </a:solidFill>
              </a:rPr>
              <a:t>Test Data</a:t>
            </a:r>
            <a:endParaRPr lang="en-US" sz="1400" dirty="0">
              <a:solidFill>
                <a:schemeClr val="bg1">
                  <a:lumMod val="85000"/>
                </a:schemeClr>
              </a:solidFill>
            </a:endParaRPr>
          </a:p>
        </p:txBody>
      </p:sp>
      <p:cxnSp>
        <p:nvCxnSpPr>
          <p:cNvPr id="19" name="Straight Arrow Connector 18">
            <a:extLst>
              <a:ext uri="{FF2B5EF4-FFF2-40B4-BE49-F238E27FC236}">
                <a16:creationId xmlns:a16="http://schemas.microsoft.com/office/drawing/2014/main" id="{650D67EC-0323-CE4B-DAA4-C12ABF92AFD5}"/>
              </a:ext>
            </a:extLst>
          </p:cNvPr>
          <p:cNvCxnSpPr>
            <a:cxnSpLocks/>
            <a:stCxn id="14" idx="3"/>
            <a:endCxn id="4" idx="1"/>
          </p:cNvCxnSpPr>
          <p:nvPr/>
        </p:nvCxnSpPr>
        <p:spPr>
          <a:xfrm>
            <a:off x="4964347" y="3429000"/>
            <a:ext cx="800827" cy="274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96A75989-0266-DAB8-2A4B-AA2BB5C7887F}"/>
              </a:ext>
            </a:extLst>
          </p:cNvPr>
          <p:cNvSpPr txBox="1"/>
          <p:nvPr/>
        </p:nvSpPr>
        <p:spPr>
          <a:xfrm>
            <a:off x="5530031" y="3805424"/>
            <a:ext cx="1340599" cy="307777"/>
          </a:xfrm>
          <a:prstGeom prst="rect">
            <a:avLst/>
          </a:prstGeom>
          <a:noFill/>
        </p:spPr>
        <p:txBody>
          <a:bodyPr wrap="square" rtlCol="0">
            <a:spAutoFit/>
          </a:bodyPr>
          <a:lstStyle/>
          <a:p>
            <a:pPr algn="ctr"/>
            <a:r>
              <a:rPr lang="de-DE" sz="1400" dirty="0">
                <a:solidFill>
                  <a:schemeClr val="bg1">
                    <a:lumMod val="85000"/>
                  </a:schemeClr>
                </a:solidFill>
              </a:rPr>
              <a:t>Model Training</a:t>
            </a:r>
            <a:endParaRPr lang="en-US" sz="1400" dirty="0">
              <a:solidFill>
                <a:schemeClr val="bg1">
                  <a:lumMod val="85000"/>
                </a:schemeClr>
              </a:solidFill>
            </a:endParaRPr>
          </a:p>
        </p:txBody>
      </p:sp>
      <p:cxnSp>
        <p:nvCxnSpPr>
          <p:cNvPr id="21" name="Straight Arrow Connector 20">
            <a:extLst>
              <a:ext uri="{FF2B5EF4-FFF2-40B4-BE49-F238E27FC236}">
                <a16:creationId xmlns:a16="http://schemas.microsoft.com/office/drawing/2014/main" id="{3E984BFB-4522-9902-687C-E8CCA2819141}"/>
              </a:ext>
            </a:extLst>
          </p:cNvPr>
          <p:cNvCxnSpPr>
            <a:cxnSpLocks/>
            <a:stCxn id="4" idx="3"/>
            <a:endCxn id="6" idx="1"/>
          </p:cNvCxnSpPr>
          <p:nvPr/>
        </p:nvCxnSpPr>
        <p:spPr>
          <a:xfrm flipV="1">
            <a:off x="6679574" y="3429000"/>
            <a:ext cx="740807" cy="274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0F95548F-EC46-BADE-5497-C3FB3E5118D7}"/>
              </a:ext>
            </a:extLst>
          </p:cNvPr>
          <p:cNvSpPr txBox="1"/>
          <p:nvPr/>
        </p:nvSpPr>
        <p:spPr>
          <a:xfrm>
            <a:off x="7148855" y="3805424"/>
            <a:ext cx="1457451" cy="307777"/>
          </a:xfrm>
          <a:prstGeom prst="rect">
            <a:avLst/>
          </a:prstGeom>
          <a:noFill/>
        </p:spPr>
        <p:txBody>
          <a:bodyPr wrap="square" rtlCol="0">
            <a:spAutoFit/>
          </a:bodyPr>
          <a:lstStyle/>
          <a:p>
            <a:pPr algn="ctr"/>
            <a:r>
              <a:rPr lang="de-DE" sz="1400" dirty="0">
                <a:solidFill>
                  <a:schemeClr val="bg1">
                    <a:lumMod val="85000"/>
                  </a:schemeClr>
                </a:solidFill>
              </a:rPr>
              <a:t>Model Evaluation</a:t>
            </a:r>
            <a:endParaRPr lang="en-US" sz="1400" dirty="0">
              <a:solidFill>
                <a:schemeClr val="bg1">
                  <a:lumMod val="85000"/>
                </a:schemeClr>
              </a:solidFill>
            </a:endParaRPr>
          </a:p>
        </p:txBody>
      </p:sp>
      <p:cxnSp>
        <p:nvCxnSpPr>
          <p:cNvPr id="23" name="Connector: Elbow 22">
            <a:extLst>
              <a:ext uri="{FF2B5EF4-FFF2-40B4-BE49-F238E27FC236}">
                <a16:creationId xmlns:a16="http://schemas.microsoft.com/office/drawing/2014/main" id="{333B759C-F035-2EA8-8E6B-F9406B4CB406}"/>
              </a:ext>
            </a:extLst>
          </p:cNvPr>
          <p:cNvCxnSpPr>
            <a:cxnSpLocks/>
            <a:stCxn id="7" idx="3"/>
            <a:endCxn id="17" idx="1"/>
          </p:cNvCxnSpPr>
          <p:nvPr/>
        </p:nvCxnSpPr>
        <p:spPr>
          <a:xfrm>
            <a:off x="3252815" y="3429000"/>
            <a:ext cx="813065" cy="1303978"/>
          </a:xfrm>
          <a:prstGeom prst="bentConnector3">
            <a:avLst>
              <a:gd name="adj1" fmla="val 50000"/>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Connector: Elbow 23">
            <a:extLst>
              <a:ext uri="{FF2B5EF4-FFF2-40B4-BE49-F238E27FC236}">
                <a16:creationId xmlns:a16="http://schemas.microsoft.com/office/drawing/2014/main" id="{B714E1C2-9806-A85E-F91D-55B25963F6A1}"/>
              </a:ext>
            </a:extLst>
          </p:cNvPr>
          <p:cNvCxnSpPr>
            <a:cxnSpLocks/>
            <a:stCxn id="17" idx="3"/>
            <a:endCxn id="22" idx="2"/>
          </p:cNvCxnSpPr>
          <p:nvPr/>
        </p:nvCxnSpPr>
        <p:spPr>
          <a:xfrm flipV="1">
            <a:off x="4980280" y="4113201"/>
            <a:ext cx="2897301" cy="619777"/>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nector: Elbow 24">
            <a:extLst>
              <a:ext uri="{FF2B5EF4-FFF2-40B4-BE49-F238E27FC236}">
                <a16:creationId xmlns:a16="http://schemas.microsoft.com/office/drawing/2014/main" id="{1DABD442-090D-2E9B-92F2-CEAC224052E1}"/>
              </a:ext>
            </a:extLst>
          </p:cNvPr>
          <p:cNvCxnSpPr>
            <a:cxnSpLocks/>
            <a:stCxn id="6" idx="0"/>
            <a:endCxn id="4" idx="0"/>
          </p:cNvCxnSpPr>
          <p:nvPr/>
        </p:nvCxnSpPr>
        <p:spPr>
          <a:xfrm rot="16200000" flipH="1" flipV="1">
            <a:off x="7048606" y="2145568"/>
            <a:ext cx="2744" cy="1655207"/>
          </a:xfrm>
          <a:prstGeom prst="bentConnector3">
            <a:avLst>
              <a:gd name="adj1" fmla="val -17202843"/>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9536F8C5-B338-DC14-120B-939550F39BAA}"/>
              </a:ext>
            </a:extLst>
          </p:cNvPr>
          <p:cNvCxnSpPr>
            <a:cxnSpLocks/>
            <a:stCxn id="6" idx="3"/>
            <a:endCxn id="5" idx="1"/>
          </p:cNvCxnSpPr>
          <p:nvPr/>
        </p:nvCxnSpPr>
        <p:spPr>
          <a:xfrm flipV="1">
            <a:off x="8334781" y="3424628"/>
            <a:ext cx="800828" cy="437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Graphic 26" descr="Paper with solid fill">
            <a:extLst>
              <a:ext uri="{FF2B5EF4-FFF2-40B4-BE49-F238E27FC236}">
                <a16:creationId xmlns:a16="http://schemas.microsoft.com/office/drawing/2014/main" id="{BE4A695D-E2FD-14DB-30DE-66EB93EF1C5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92218" y="4275778"/>
            <a:ext cx="914400" cy="914400"/>
          </a:xfrm>
          <a:prstGeom prst="rect">
            <a:avLst/>
          </a:prstGeom>
        </p:spPr>
      </p:pic>
      <p:sp>
        <p:nvSpPr>
          <p:cNvPr id="28" name="TextBox 27">
            <a:extLst>
              <a:ext uri="{FF2B5EF4-FFF2-40B4-BE49-F238E27FC236}">
                <a16:creationId xmlns:a16="http://schemas.microsoft.com/office/drawing/2014/main" id="{362F4D57-3FEA-A03E-BDDD-14000288D012}"/>
              </a:ext>
            </a:extLst>
          </p:cNvPr>
          <p:cNvSpPr txBox="1"/>
          <p:nvPr/>
        </p:nvSpPr>
        <p:spPr>
          <a:xfrm>
            <a:off x="10675998" y="2930894"/>
            <a:ext cx="1144036" cy="307777"/>
          </a:xfrm>
          <a:prstGeom prst="rect">
            <a:avLst/>
          </a:prstGeom>
          <a:noFill/>
        </p:spPr>
        <p:txBody>
          <a:bodyPr wrap="square" rtlCol="0">
            <a:spAutoFit/>
          </a:bodyPr>
          <a:lstStyle/>
          <a:p>
            <a:pPr algn="ctr"/>
            <a:r>
              <a:rPr lang="de-DE" sz="1400" dirty="0">
                <a:solidFill>
                  <a:schemeClr val="bg1">
                    <a:lumMod val="85000"/>
                  </a:schemeClr>
                </a:solidFill>
              </a:rPr>
              <a:t>Predictions</a:t>
            </a:r>
            <a:endParaRPr lang="en-US" sz="1400" dirty="0">
              <a:solidFill>
                <a:schemeClr val="bg1">
                  <a:lumMod val="85000"/>
                </a:schemeClr>
              </a:solidFill>
            </a:endParaRPr>
          </a:p>
        </p:txBody>
      </p:sp>
      <p:cxnSp>
        <p:nvCxnSpPr>
          <p:cNvPr id="29" name="Connector: Elbow 28">
            <a:extLst>
              <a:ext uri="{FF2B5EF4-FFF2-40B4-BE49-F238E27FC236}">
                <a16:creationId xmlns:a16="http://schemas.microsoft.com/office/drawing/2014/main" id="{C986CD3F-C951-041B-D3BA-A39DC2301690}"/>
              </a:ext>
            </a:extLst>
          </p:cNvPr>
          <p:cNvCxnSpPr>
            <a:cxnSpLocks/>
            <a:endCxn id="13" idx="2"/>
          </p:cNvCxnSpPr>
          <p:nvPr/>
        </p:nvCxnSpPr>
        <p:spPr>
          <a:xfrm rot="10800000">
            <a:off x="9592810" y="4125469"/>
            <a:ext cx="1328245" cy="606631"/>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Connector: Elbow 29">
            <a:extLst>
              <a:ext uri="{FF2B5EF4-FFF2-40B4-BE49-F238E27FC236}">
                <a16:creationId xmlns:a16="http://schemas.microsoft.com/office/drawing/2014/main" id="{14AC18F9-980C-5A40-9472-221B61EDD53F}"/>
              </a:ext>
            </a:extLst>
          </p:cNvPr>
          <p:cNvCxnSpPr>
            <a:cxnSpLocks/>
            <a:stCxn id="5" idx="0"/>
            <a:endCxn id="9" idx="1"/>
          </p:cNvCxnSpPr>
          <p:nvPr/>
        </p:nvCxnSpPr>
        <p:spPr>
          <a:xfrm rot="5400000" flipH="1" flipV="1">
            <a:off x="9966770" y="2143383"/>
            <a:ext cx="450084" cy="1198007"/>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04199E42-67F7-83FC-654C-9D1119C6EC17}"/>
              </a:ext>
            </a:extLst>
          </p:cNvPr>
          <p:cNvSpPr txBox="1"/>
          <p:nvPr/>
        </p:nvSpPr>
        <p:spPr>
          <a:xfrm>
            <a:off x="10675998" y="5118925"/>
            <a:ext cx="1144036" cy="307777"/>
          </a:xfrm>
          <a:prstGeom prst="rect">
            <a:avLst/>
          </a:prstGeom>
          <a:noFill/>
        </p:spPr>
        <p:txBody>
          <a:bodyPr wrap="square" rtlCol="0">
            <a:spAutoFit/>
          </a:bodyPr>
          <a:lstStyle/>
          <a:p>
            <a:pPr algn="ctr"/>
            <a:r>
              <a:rPr lang="de-DE" sz="1400" dirty="0">
                <a:solidFill>
                  <a:schemeClr val="bg1">
                    <a:lumMod val="85000"/>
                  </a:schemeClr>
                </a:solidFill>
              </a:rPr>
              <a:t>New Data</a:t>
            </a:r>
            <a:endParaRPr lang="en-US" sz="1400" dirty="0">
              <a:solidFill>
                <a:schemeClr val="bg1">
                  <a:lumMod val="85000"/>
                </a:schemeClr>
              </a:solidFill>
            </a:endParaRPr>
          </a:p>
        </p:txBody>
      </p:sp>
      <p:sp>
        <p:nvSpPr>
          <p:cNvPr id="32" name="Oval 31">
            <a:extLst>
              <a:ext uri="{FF2B5EF4-FFF2-40B4-BE49-F238E27FC236}">
                <a16:creationId xmlns:a16="http://schemas.microsoft.com/office/drawing/2014/main" id="{EDCF7517-C083-D538-D94D-828620BE1458}"/>
              </a:ext>
            </a:extLst>
          </p:cNvPr>
          <p:cNvSpPr/>
          <p:nvPr/>
        </p:nvSpPr>
        <p:spPr>
          <a:xfrm>
            <a:off x="6913733" y="2677445"/>
            <a:ext cx="1878248" cy="1941865"/>
          </a:xfrm>
          <a:prstGeom prst="ellipse">
            <a:avLst/>
          </a:prstGeom>
          <a:noFill/>
          <a:ln w="571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452927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63BC-AEF5-EE27-668D-747159455C7F}"/>
              </a:ext>
            </a:extLst>
          </p:cNvPr>
          <p:cNvSpPr>
            <a:spLocks noGrp="1"/>
          </p:cNvSpPr>
          <p:nvPr>
            <p:ph type="title"/>
          </p:nvPr>
        </p:nvSpPr>
        <p:spPr/>
        <p:txBody>
          <a:bodyPr/>
          <a:lstStyle/>
          <a:p>
            <a:r>
              <a:rPr lang="de-DE" b="1" cap="all" dirty="0">
                <a:solidFill>
                  <a:srgbClr val="133942"/>
                </a:solidFill>
                <a:latin typeface="pragmatica-extended"/>
              </a:rPr>
              <a:t>Model evaluation - Confusion Matrix</a:t>
            </a:r>
            <a:endParaRPr lang="en-US" dirty="0"/>
          </a:p>
        </p:txBody>
      </p:sp>
      <mc:AlternateContent xmlns:mc="http://schemas.openxmlformats.org/markup-compatibility/2006" xmlns:a14="http://schemas.microsoft.com/office/drawing/2010/main">
        <mc:Choice Requires="a14">
          <p:graphicFrame>
            <p:nvGraphicFramePr>
              <p:cNvPr id="3" name="Table 28">
                <a:extLst>
                  <a:ext uri="{FF2B5EF4-FFF2-40B4-BE49-F238E27FC236}">
                    <a16:creationId xmlns:a16="http://schemas.microsoft.com/office/drawing/2014/main" id="{1376D35D-FB62-E191-F79C-5D00C96EBA77}"/>
                  </a:ext>
                </a:extLst>
              </p:cNvPr>
              <p:cNvGraphicFramePr>
                <a:graphicFrameLocks/>
              </p:cNvGraphicFramePr>
              <p:nvPr>
                <p:extLst>
                  <p:ext uri="{D42A27DB-BD31-4B8C-83A1-F6EECF244321}">
                    <p14:modId xmlns:p14="http://schemas.microsoft.com/office/powerpoint/2010/main" val="2603364440"/>
                  </p:ext>
                </p:extLst>
              </p:nvPr>
            </p:nvGraphicFramePr>
            <p:xfrm>
              <a:off x="998220" y="1752441"/>
              <a:ext cx="10195559" cy="4542155"/>
            </p:xfrm>
            <a:graphic>
              <a:graphicData uri="http://schemas.openxmlformats.org/drawingml/2006/table">
                <a:tbl>
                  <a:tblPr firstRow="1" firstCol="1" bandRow="1">
                    <a:tableStyleId>{8799B23B-EC83-4686-B30A-512413B5E67A}</a:tableStyleId>
                  </a:tblPr>
                  <a:tblGrid>
                    <a:gridCol w="777240">
                      <a:extLst>
                        <a:ext uri="{9D8B030D-6E8A-4147-A177-3AD203B41FA5}">
                          <a16:colId xmlns:a16="http://schemas.microsoft.com/office/drawing/2014/main" val="2591413795"/>
                        </a:ext>
                      </a:extLst>
                    </a:gridCol>
                    <a:gridCol w="1924028">
                      <a:extLst>
                        <a:ext uri="{9D8B030D-6E8A-4147-A177-3AD203B41FA5}">
                          <a16:colId xmlns:a16="http://schemas.microsoft.com/office/drawing/2014/main" val="864002414"/>
                        </a:ext>
                      </a:extLst>
                    </a:gridCol>
                    <a:gridCol w="2415991">
                      <a:extLst>
                        <a:ext uri="{9D8B030D-6E8A-4147-A177-3AD203B41FA5}">
                          <a16:colId xmlns:a16="http://schemas.microsoft.com/office/drawing/2014/main" val="1484447181"/>
                        </a:ext>
                      </a:extLst>
                    </a:gridCol>
                    <a:gridCol w="2539150">
                      <a:extLst>
                        <a:ext uri="{9D8B030D-6E8A-4147-A177-3AD203B41FA5}">
                          <a16:colId xmlns:a16="http://schemas.microsoft.com/office/drawing/2014/main" val="1563685235"/>
                        </a:ext>
                      </a:extLst>
                    </a:gridCol>
                    <a:gridCol w="2539150">
                      <a:extLst>
                        <a:ext uri="{9D8B030D-6E8A-4147-A177-3AD203B41FA5}">
                          <a16:colId xmlns:a16="http://schemas.microsoft.com/office/drawing/2014/main" val="248539800"/>
                        </a:ext>
                      </a:extLst>
                    </a:gridCol>
                  </a:tblGrid>
                  <a:tr h="622081">
                    <a:tc rowSpan="2" gridSpan="2">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endParaRPr lang="en-GB" sz="1800" dirty="0">
                            <a:solidFill>
                              <a:schemeClr val="bg1"/>
                            </a:solidFill>
                            <a:latin typeface="+mn-lt"/>
                          </a:endParaRPr>
                        </a:p>
                      </a:txBody>
                      <a:tcPr>
                        <a:lnL w="12700" cmpd="sng">
                          <a:noFill/>
                        </a:lnL>
                        <a:lnR w="12700" cap="flat" cmpd="sng" algn="ctr">
                          <a:solidFill>
                            <a:schemeClr val="tx1">
                              <a:lumMod val="50000"/>
                              <a:lumOff val="50000"/>
                            </a:schemeClr>
                          </a:solidFill>
                          <a:prstDash val="solid"/>
                          <a:round/>
                          <a:headEnd type="none" w="med" len="med"/>
                          <a:tailEnd type="none" w="med" len="med"/>
                        </a:lnR>
                        <a:lnT w="12700" cmpd="sng">
                          <a:noFill/>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GB" sz="1200" dirty="0"/>
                        </a:p>
                      </a:txBody>
                      <a:tcPr/>
                    </a:tc>
                    <a:tc gridSpan="2">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800" dirty="0">
                              <a:solidFill>
                                <a:srgbClr val="102F36"/>
                              </a:solidFill>
                              <a:latin typeface="+mn-lt"/>
                            </a:rPr>
                            <a:t>Predicted Labels</a:t>
                          </a:r>
                          <a:endParaRPr lang="en-GB" sz="1800" dirty="0">
                            <a:solidFill>
                              <a:srgbClr val="102F36"/>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endParaRPr lang="en-GB" sz="1200" dirty="0"/>
                        </a:p>
                      </a:txBody>
                      <a:tcPr/>
                    </a:tc>
                    <a:tc>
                      <a:txBody>
                        <a:bodyPr/>
                        <a:lstStyle/>
                        <a:p>
                          <a:pPr algn="ctr"/>
                          <a:endParaRPr lang="en-GB" sz="1800" dirty="0">
                            <a:solidFill>
                              <a:srgbClr val="102F36"/>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4658883"/>
                      </a:ext>
                    </a:extLst>
                  </a:tr>
                  <a:tr h="556398">
                    <a:tc gridSpan="2" vMerge="1">
                      <a:txBody>
                        <a:bodyPr/>
                        <a:lstStyle/>
                        <a:p>
                          <a:endParaRPr lang="en-GB" sz="1200" dirty="0"/>
                        </a:p>
                      </a:txBody>
                      <a:tcPr/>
                    </a:tc>
                    <a:tc hMerge="1" vMerge="1">
                      <a:txBody>
                        <a:bodyPr/>
                        <a:lstStyle/>
                        <a:p>
                          <a:endParaRPr lang="en-GB" sz="1200" dirty="0"/>
                        </a:p>
                      </a:txBody>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1800" dirty="0">
                              <a:solidFill>
                                <a:schemeClr val="tx1"/>
                              </a:solidFill>
                              <a:latin typeface="+mn-lt"/>
                            </a:rPr>
                            <a:t>Class 1</a:t>
                          </a:r>
                          <a:endParaRPr lang="en-GB" sz="18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1800" dirty="0">
                              <a:solidFill>
                                <a:schemeClr val="tx1"/>
                              </a:solidFill>
                              <a:latin typeface="+mn-lt"/>
                            </a:rPr>
                            <a:t>Class 2</a:t>
                          </a:r>
                          <a:endParaRPr lang="en-GB" sz="18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GB" sz="18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2433791"/>
                      </a:ext>
                    </a:extLst>
                  </a:tr>
                  <a:tr h="1196359">
                    <a:tc rowSpan="2">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800" dirty="0">
                              <a:solidFill>
                                <a:srgbClr val="102F36"/>
                              </a:solidFill>
                              <a:latin typeface="+mn-lt"/>
                            </a:rPr>
                            <a:t>True Labels</a:t>
                          </a:r>
                          <a:endParaRPr lang="en-GB" sz="1800" dirty="0">
                            <a:solidFill>
                              <a:srgbClr val="102F36"/>
                            </a:solidFill>
                            <a:latin typeface="+mn-lt"/>
                          </a:endParaRPr>
                        </a:p>
                      </a:txBody>
                      <a:tcPr vert="vert27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1800" dirty="0">
                              <a:solidFill>
                                <a:schemeClr val="tx1"/>
                              </a:solidFill>
                              <a:latin typeface="+mn-lt"/>
                            </a:rPr>
                            <a:t>Class 1</a:t>
                          </a:r>
                          <a:endParaRPr lang="en-GB" sz="18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1800" b="1" dirty="0">
                              <a:solidFill>
                                <a:srgbClr val="102F36"/>
                              </a:solidFill>
                              <a:latin typeface="+mn-lt"/>
                            </a:rPr>
                            <a:t>True positive (</a:t>
                          </a:r>
                          <a:r>
                            <a:rPr lang="en-US" sz="1800" b="1" dirty="0" err="1">
                              <a:solidFill>
                                <a:srgbClr val="102F36"/>
                              </a:solidFill>
                              <a:latin typeface="+mn-lt"/>
                            </a:rPr>
                            <a:t>tp</a:t>
                          </a:r>
                          <a:r>
                            <a:rPr lang="en-US" sz="1800" b="1" dirty="0">
                              <a:solidFill>
                                <a:srgbClr val="102F36"/>
                              </a:solidFill>
                              <a:latin typeface="+mn-lt"/>
                            </a:rPr>
                            <a:t>)</a:t>
                          </a:r>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de-DE" sz="1800" b="1" dirty="0">
                              <a:solidFill>
                                <a:srgbClr val="102F36"/>
                              </a:solidFill>
                              <a:latin typeface="+mn-lt"/>
                            </a:rPr>
                            <a:t>F</a:t>
                          </a:r>
                          <a:r>
                            <a:rPr lang="en-US" sz="1800" b="1" dirty="0" err="1">
                              <a:solidFill>
                                <a:srgbClr val="102F36"/>
                              </a:solidFill>
                              <a:latin typeface="+mn-lt"/>
                            </a:rPr>
                            <a:t>alse</a:t>
                          </a:r>
                          <a:r>
                            <a:rPr lang="en-US" sz="1800" b="1" dirty="0">
                              <a:solidFill>
                                <a:srgbClr val="102F36"/>
                              </a:solidFill>
                              <a:latin typeface="+mn-lt"/>
                            </a:rPr>
                            <a:t> negatives (</a:t>
                          </a:r>
                          <a:r>
                            <a:rPr lang="en-US" sz="1800" b="1" dirty="0" err="1">
                              <a:solidFill>
                                <a:srgbClr val="102F36"/>
                              </a:solidFill>
                              <a:latin typeface="+mn-lt"/>
                            </a:rPr>
                            <a:t>fn</a:t>
                          </a:r>
                          <a:r>
                            <a:rPr lang="en-US" sz="1800" b="1" dirty="0">
                              <a:solidFill>
                                <a:srgbClr val="102F36"/>
                              </a:solidFill>
                              <a:latin typeface="+mn-lt"/>
                            </a:rPr>
                            <a:t>)</a:t>
                          </a:r>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en-GB" sz="1800" b="1" dirty="0">
                              <a:solidFill>
                                <a:srgbClr val="102F36"/>
                              </a:solidFill>
                              <a:latin typeface="+mn-lt"/>
                            </a:rPr>
                            <a:t>Recall</a:t>
                          </a:r>
                        </a:p>
                        <a:p>
                          <a:pPr/>
                          <a14:m>
                            <m:oMathPara xmlns:m="http://schemas.openxmlformats.org/officeDocument/2006/math">
                              <m:oMathParaPr>
                                <m:jc m:val="centerGroup"/>
                              </m:oMathParaPr>
                              <m:oMath xmlns:m="http://schemas.openxmlformats.org/officeDocument/2006/math">
                                <m:f>
                                  <m:fPr>
                                    <m:ctrlP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ctrlPr>
                                  </m:fPr>
                                  <m:num>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𝑇𝑃</m:t>
                                    </m:r>
                                  </m:num>
                                  <m:den>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𝑇𝑃</m:t>
                                    </m:r>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m:t>
                                    </m:r>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𝐹𝑁</m:t>
                                    </m:r>
                                  </m:den>
                                </m:f>
                              </m:oMath>
                            </m:oMathPara>
                          </a14:m>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43276686"/>
                      </a:ext>
                    </a:extLst>
                  </a:tr>
                  <a:tr h="970958">
                    <a:tc vMerge="1">
                      <a:txBody>
                        <a:bodyPr/>
                        <a:lstStyle/>
                        <a:p>
                          <a:endParaRPr lang="en-GB" sz="1200" dirty="0"/>
                        </a:p>
                      </a:txBody>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1800" dirty="0">
                              <a:solidFill>
                                <a:schemeClr val="tx1"/>
                              </a:solidFill>
                              <a:latin typeface="+mn-lt"/>
                            </a:rPr>
                            <a:t>Class 2</a:t>
                          </a:r>
                          <a:endParaRPr lang="en-GB" sz="18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de-DE" sz="1800" b="1" dirty="0">
                              <a:solidFill>
                                <a:srgbClr val="102F36"/>
                              </a:solidFill>
                              <a:latin typeface="+mn-lt"/>
                            </a:rPr>
                            <a:t>F</a:t>
                          </a:r>
                          <a:r>
                            <a:rPr lang="en-US" sz="1800" b="1" dirty="0" err="1">
                              <a:solidFill>
                                <a:srgbClr val="102F36"/>
                              </a:solidFill>
                              <a:latin typeface="+mn-lt"/>
                            </a:rPr>
                            <a:t>alse</a:t>
                          </a:r>
                          <a:r>
                            <a:rPr lang="en-US" sz="1800" b="1" dirty="0">
                              <a:solidFill>
                                <a:srgbClr val="102F36"/>
                              </a:solidFill>
                              <a:latin typeface="+mn-lt"/>
                            </a:rPr>
                            <a:t> positives (</a:t>
                          </a:r>
                          <a:r>
                            <a:rPr lang="en-US" sz="1800" b="1" dirty="0" err="1">
                              <a:solidFill>
                                <a:srgbClr val="102F36"/>
                              </a:solidFill>
                              <a:latin typeface="+mn-lt"/>
                            </a:rPr>
                            <a:t>fp</a:t>
                          </a:r>
                          <a:r>
                            <a:rPr lang="en-US" sz="1800" b="1" dirty="0">
                              <a:solidFill>
                                <a:srgbClr val="102F36"/>
                              </a:solidFill>
                              <a:latin typeface="+mn-lt"/>
                            </a:rPr>
                            <a:t>)</a:t>
                          </a:r>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de-DE" sz="1800" b="1" dirty="0">
                              <a:solidFill>
                                <a:srgbClr val="102F36"/>
                              </a:solidFill>
                              <a:latin typeface="+mn-lt"/>
                            </a:rPr>
                            <a:t>T</a:t>
                          </a:r>
                          <a:r>
                            <a:rPr lang="en-US" sz="1800" b="1" dirty="0">
                              <a:solidFill>
                                <a:srgbClr val="102F36"/>
                              </a:solidFill>
                              <a:latin typeface="+mn-lt"/>
                            </a:rPr>
                            <a:t>rue negatives (</a:t>
                          </a:r>
                          <a:r>
                            <a:rPr lang="en-US" sz="1800" b="1" dirty="0" err="1">
                              <a:solidFill>
                                <a:srgbClr val="102F36"/>
                              </a:solidFill>
                              <a:latin typeface="+mn-lt"/>
                            </a:rPr>
                            <a:t>tn</a:t>
                          </a:r>
                          <a:r>
                            <a:rPr lang="en-US" sz="1800" b="1" dirty="0">
                              <a:solidFill>
                                <a:srgbClr val="102F36"/>
                              </a:solidFill>
                              <a:latin typeface="+mn-lt"/>
                            </a:rPr>
                            <a:t>)</a:t>
                          </a:r>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0589915"/>
                      </a:ext>
                    </a:extLst>
                  </a:tr>
                  <a:tr h="1196359">
                    <a:tc>
                      <a:txBody>
                        <a:bodyPr/>
                        <a:lstStyle/>
                        <a:p>
                          <a:endParaRPr lang="en-GB" sz="1800" dirty="0">
                            <a:solidFill>
                              <a:srgbClr val="102F36"/>
                            </a:solidFill>
                            <a:latin typeface="+mn-lt"/>
                          </a:endParaRPr>
                        </a:p>
                      </a:txBody>
                      <a:tcPr vert="vert270"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GB" sz="1800" dirty="0">
                            <a:solidFill>
                              <a:schemeClr val="tx1"/>
                            </a:solidFill>
                            <a:latin typeface="+mn-lt"/>
                          </a:endParaRPr>
                        </a:p>
                      </a:txBody>
                      <a:tcP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GB" sz="1800" b="1" dirty="0">
                              <a:solidFill>
                                <a:srgbClr val="102F36"/>
                              </a:solidFill>
                              <a:latin typeface="+mn-lt"/>
                            </a:rPr>
                            <a:t>Precision</a:t>
                          </a:r>
                        </a:p>
                        <a:p>
                          <a:pPr/>
                          <a14:m>
                            <m:oMathPara xmlns:m="http://schemas.openxmlformats.org/officeDocument/2006/math">
                              <m:oMathParaPr>
                                <m:jc m:val="centerGroup"/>
                              </m:oMathParaPr>
                              <m:oMath xmlns:m="http://schemas.openxmlformats.org/officeDocument/2006/math">
                                <m:f>
                                  <m:fPr>
                                    <m:ctrlP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ctrlPr>
                                  </m:fPr>
                                  <m:num>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𝑇𝑃</m:t>
                                    </m:r>
                                  </m:num>
                                  <m:den>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𝑇𝑃</m:t>
                                    </m:r>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m:t>
                                    </m:r>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𝐹𝑃</m:t>
                                    </m:r>
                                  </m:den>
                                </m:f>
                              </m:oMath>
                            </m:oMathPara>
                          </a14:m>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GB" sz="1800" b="1" dirty="0">
                              <a:solidFill>
                                <a:srgbClr val="102F36"/>
                              </a:solidFill>
                              <a:latin typeface="+mn-lt"/>
                            </a:rPr>
                            <a:t>Accuracy</a:t>
                          </a:r>
                        </a:p>
                        <a:p>
                          <a:pPr/>
                          <a14:m>
                            <m:oMathPara xmlns:m="http://schemas.openxmlformats.org/officeDocument/2006/math">
                              <m:oMathParaPr>
                                <m:jc m:val="centerGroup"/>
                              </m:oMathParaPr>
                              <m:oMath xmlns:m="http://schemas.openxmlformats.org/officeDocument/2006/math">
                                <m:f>
                                  <m:fPr>
                                    <m:ctrlP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ctrlPr>
                                  </m:fPr>
                                  <m:num>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𝑇𝑃</m:t>
                                    </m:r>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m:t>
                                    </m:r>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𝑇𝑁</m:t>
                                    </m:r>
                                  </m:num>
                                  <m:den>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𝑇𝑃</m:t>
                                    </m:r>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m:t>
                                    </m:r>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𝑇𝑁</m:t>
                                    </m:r>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m:t>
                                    </m:r>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𝐹𝑃</m:t>
                                    </m:r>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m:t>
                                    </m:r>
                                    <m:r>
                                      <a:rPr kumimoji="0" lang="en-US" sz="1800" b="0" i="1" u="none" strike="noStrike" kern="0" cap="none" spc="0" normalizeH="0" baseline="0" noProof="0" smtClean="0">
                                        <a:ln>
                                          <a:noFill/>
                                        </a:ln>
                                        <a:solidFill>
                                          <a:srgbClr val="102F36"/>
                                        </a:solidFill>
                                        <a:effectLst/>
                                        <a:uLnTx/>
                                        <a:uFillTx/>
                                        <a:latin typeface="Cambria Math" panose="02040503050406030204" pitchFamily="18" charset="0"/>
                                        <a:ea typeface="+mn-ea"/>
                                        <a:cs typeface="+mn-cs"/>
                                      </a:rPr>
                                      <m:t>𝐹𝑁</m:t>
                                    </m:r>
                                  </m:den>
                                </m:f>
                              </m:oMath>
                            </m:oMathPara>
                          </a14:m>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2370771"/>
                      </a:ext>
                    </a:extLst>
                  </a:tr>
                </a:tbl>
              </a:graphicData>
            </a:graphic>
          </p:graphicFrame>
        </mc:Choice>
        <mc:Fallback xmlns="">
          <p:graphicFrame>
            <p:nvGraphicFramePr>
              <p:cNvPr id="3" name="Table 28">
                <a:extLst>
                  <a:ext uri="{FF2B5EF4-FFF2-40B4-BE49-F238E27FC236}">
                    <a16:creationId xmlns:a16="http://schemas.microsoft.com/office/drawing/2014/main" id="{1376D35D-FB62-E191-F79C-5D00C96EBA77}"/>
                  </a:ext>
                </a:extLst>
              </p:cNvPr>
              <p:cNvGraphicFramePr>
                <a:graphicFrameLocks/>
              </p:cNvGraphicFramePr>
              <p:nvPr>
                <p:extLst>
                  <p:ext uri="{D42A27DB-BD31-4B8C-83A1-F6EECF244321}">
                    <p14:modId xmlns:p14="http://schemas.microsoft.com/office/powerpoint/2010/main" val="2603364440"/>
                  </p:ext>
                </p:extLst>
              </p:nvPr>
            </p:nvGraphicFramePr>
            <p:xfrm>
              <a:off x="998220" y="1752441"/>
              <a:ext cx="10195559" cy="4542155"/>
            </p:xfrm>
            <a:graphic>
              <a:graphicData uri="http://schemas.openxmlformats.org/drawingml/2006/table">
                <a:tbl>
                  <a:tblPr firstRow="1" firstCol="1" bandRow="1">
                    <a:tableStyleId>{8799B23B-EC83-4686-B30A-512413B5E67A}</a:tableStyleId>
                  </a:tblPr>
                  <a:tblGrid>
                    <a:gridCol w="777240">
                      <a:extLst>
                        <a:ext uri="{9D8B030D-6E8A-4147-A177-3AD203B41FA5}">
                          <a16:colId xmlns:a16="http://schemas.microsoft.com/office/drawing/2014/main" val="2591413795"/>
                        </a:ext>
                      </a:extLst>
                    </a:gridCol>
                    <a:gridCol w="1924028">
                      <a:extLst>
                        <a:ext uri="{9D8B030D-6E8A-4147-A177-3AD203B41FA5}">
                          <a16:colId xmlns:a16="http://schemas.microsoft.com/office/drawing/2014/main" val="864002414"/>
                        </a:ext>
                      </a:extLst>
                    </a:gridCol>
                    <a:gridCol w="2415991">
                      <a:extLst>
                        <a:ext uri="{9D8B030D-6E8A-4147-A177-3AD203B41FA5}">
                          <a16:colId xmlns:a16="http://schemas.microsoft.com/office/drawing/2014/main" val="1484447181"/>
                        </a:ext>
                      </a:extLst>
                    </a:gridCol>
                    <a:gridCol w="2539150">
                      <a:extLst>
                        <a:ext uri="{9D8B030D-6E8A-4147-A177-3AD203B41FA5}">
                          <a16:colId xmlns:a16="http://schemas.microsoft.com/office/drawing/2014/main" val="1563685235"/>
                        </a:ext>
                      </a:extLst>
                    </a:gridCol>
                    <a:gridCol w="2539150">
                      <a:extLst>
                        <a:ext uri="{9D8B030D-6E8A-4147-A177-3AD203B41FA5}">
                          <a16:colId xmlns:a16="http://schemas.microsoft.com/office/drawing/2014/main" val="248539800"/>
                        </a:ext>
                      </a:extLst>
                    </a:gridCol>
                  </a:tblGrid>
                  <a:tr h="622081">
                    <a:tc rowSpan="2" gridSpan="2">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endParaRPr lang="en-GB" sz="1800" dirty="0">
                            <a:solidFill>
                              <a:schemeClr val="bg1"/>
                            </a:solidFill>
                            <a:latin typeface="+mn-lt"/>
                          </a:endParaRPr>
                        </a:p>
                      </a:txBody>
                      <a:tcPr>
                        <a:lnL w="12700" cmpd="sng">
                          <a:noFill/>
                        </a:lnL>
                        <a:lnR w="12700" cap="flat" cmpd="sng" algn="ctr">
                          <a:solidFill>
                            <a:schemeClr val="tx1">
                              <a:lumMod val="50000"/>
                              <a:lumOff val="50000"/>
                            </a:schemeClr>
                          </a:solidFill>
                          <a:prstDash val="solid"/>
                          <a:round/>
                          <a:headEnd type="none" w="med" len="med"/>
                          <a:tailEnd type="none" w="med" len="med"/>
                        </a:lnR>
                        <a:lnT w="12700" cmpd="sng">
                          <a:noFill/>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GB" sz="1200" dirty="0"/>
                        </a:p>
                      </a:txBody>
                      <a:tcPr/>
                    </a:tc>
                    <a:tc gridSpan="2">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800" dirty="0">
                              <a:solidFill>
                                <a:srgbClr val="102F36"/>
                              </a:solidFill>
                              <a:latin typeface="+mn-lt"/>
                            </a:rPr>
                            <a:t>Predicted Labels</a:t>
                          </a:r>
                          <a:endParaRPr lang="en-GB" sz="1800" dirty="0">
                            <a:solidFill>
                              <a:srgbClr val="102F36"/>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endParaRPr lang="en-GB" sz="1200" dirty="0"/>
                        </a:p>
                      </a:txBody>
                      <a:tcPr/>
                    </a:tc>
                    <a:tc>
                      <a:txBody>
                        <a:bodyPr/>
                        <a:lstStyle/>
                        <a:p>
                          <a:pPr algn="ctr"/>
                          <a:endParaRPr lang="en-GB" sz="1800" dirty="0">
                            <a:solidFill>
                              <a:srgbClr val="102F36"/>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4658883"/>
                      </a:ext>
                    </a:extLst>
                  </a:tr>
                  <a:tr h="556398">
                    <a:tc gridSpan="2" vMerge="1">
                      <a:txBody>
                        <a:bodyPr/>
                        <a:lstStyle/>
                        <a:p>
                          <a:endParaRPr lang="en-GB" sz="1200" dirty="0"/>
                        </a:p>
                      </a:txBody>
                      <a:tcPr/>
                    </a:tc>
                    <a:tc hMerge="1" vMerge="1">
                      <a:txBody>
                        <a:bodyPr/>
                        <a:lstStyle/>
                        <a:p>
                          <a:endParaRPr lang="en-GB" sz="1200" dirty="0"/>
                        </a:p>
                      </a:txBody>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1800" dirty="0">
                              <a:solidFill>
                                <a:schemeClr val="tx1"/>
                              </a:solidFill>
                              <a:latin typeface="+mn-lt"/>
                            </a:rPr>
                            <a:t>Class 1</a:t>
                          </a:r>
                          <a:endParaRPr lang="en-GB" sz="18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1800" dirty="0">
                              <a:solidFill>
                                <a:schemeClr val="tx1"/>
                              </a:solidFill>
                              <a:latin typeface="+mn-lt"/>
                            </a:rPr>
                            <a:t>Class 2</a:t>
                          </a:r>
                          <a:endParaRPr lang="en-GB" sz="18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GB" sz="18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2433791"/>
                      </a:ext>
                    </a:extLst>
                  </a:tr>
                  <a:tr h="1196359">
                    <a:tc rowSpan="2">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800" dirty="0">
                              <a:solidFill>
                                <a:srgbClr val="102F36"/>
                              </a:solidFill>
                              <a:latin typeface="+mn-lt"/>
                            </a:rPr>
                            <a:t>True Labels</a:t>
                          </a:r>
                          <a:endParaRPr lang="en-GB" sz="1800" dirty="0">
                            <a:solidFill>
                              <a:srgbClr val="102F36"/>
                            </a:solidFill>
                            <a:latin typeface="+mn-lt"/>
                          </a:endParaRPr>
                        </a:p>
                      </a:txBody>
                      <a:tcPr vert="vert27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1800" dirty="0">
                              <a:solidFill>
                                <a:schemeClr val="tx1"/>
                              </a:solidFill>
                              <a:latin typeface="+mn-lt"/>
                            </a:rPr>
                            <a:t>Class 1</a:t>
                          </a:r>
                          <a:endParaRPr lang="en-GB" sz="18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1800" b="1" dirty="0">
                              <a:solidFill>
                                <a:srgbClr val="102F36"/>
                              </a:solidFill>
                              <a:latin typeface="+mn-lt"/>
                            </a:rPr>
                            <a:t>True positive (</a:t>
                          </a:r>
                          <a:r>
                            <a:rPr lang="en-US" sz="1800" b="1" dirty="0" err="1">
                              <a:solidFill>
                                <a:srgbClr val="102F36"/>
                              </a:solidFill>
                              <a:latin typeface="+mn-lt"/>
                            </a:rPr>
                            <a:t>tp</a:t>
                          </a:r>
                          <a:r>
                            <a:rPr lang="en-US" sz="1800" b="1" dirty="0">
                              <a:solidFill>
                                <a:srgbClr val="102F36"/>
                              </a:solidFill>
                              <a:latin typeface="+mn-lt"/>
                            </a:rPr>
                            <a:t>)</a:t>
                          </a:r>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de-DE" sz="1800" b="1" dirty="0">
                              <a:solidFill>
                                <a:srgbClr val="102F36"/>
                              </a:solidFill>
                              <a:latin typeface="+mn-lt"/>
                            </a:rPr>
                            <a:t>F</a:t>
                          </a:r>
                          <a:r>
                            <a:rPr lang="en-US" sz="1800" b="1" dirty="0" err="1">
                              <a:solidFill>
                                <a:srgbClr val="102F36"/>
                              </a:solidFill>
                              <a:latin typeface="+mn-lt"/>
                            </a:rPr>
                            <a:t>alse</a:t>
                          </a:r>
                          <a:r>
                            <a:rPr lang="en-US" sz="1800" b="1" dirty="0">
                              <a:solidFill>
                                <a:srgbClr val="102F36"/>
                              </a:solidFill>
                              <a:latin typeface="+mn-lt"/>
                            </a:rPr>
                            <a:t> negatives (</a:t>
                          </a:r>
                          <a:r>
                            <a:rPr lang="en-US" sz="1800" b="1" dirty="0" err="1">
                              <a:solidFill>
                                <a:srgbClr val="102F36"/>
                              </a:solidFill>
                              <a:latin typeface="+mn-lt"/>
                            </a:rPr>
                            <a:t>fn</a:t>
                          </a:r>
                          <a:r>
                            <a:rPr lang="en-US" sz="1800" b="1" dirty="0">
                              <a:solidFill>
                                <a:srgbClr val="102F36"/>
                              </a:solidFill>
                              <a:latin typeface="+mn-lt"/>
                            </a:rPr>
                            <a:t>)</a:t>
                          </a:r>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blipFill>
                          <a:blip r:embed="rId3"/>
                          <a:stretch>
                            <a:fillRect l="-301679" t="-99490" r="-480" b="-182653"/>
                          </a:stretch>
                        </a:blipFill>
                      </a:tcPr>
                    </a:tc>
                    <a:extLst>
                      <a:ext uri="{0D108BD9-81ED-4DB2-BD59-A6C34878D82A}">
                        <a16:rowId xmlns:a16="http://schemas.microsoft.com/office/drawing/2014/main" val="943276686"/>
                      </a:ext>
                    </a:extLst>
                  </a:tr>
                  <a:tr h="970958">
                    <a:tc vMerge="1">
                      <a:txBody>
                        <a:bodyPr/>
                        <a:lstStyle/>
                        <a:p>
                          <a:endParaRPr lang="en-GB" sz="1200" dirty="0"/>
                        </a:p>
                      </a:txBody>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sz="1800" dirty="0">
                              <a:solidFill>
                                <a:schemeClr val="tx1"/>
                              </a:solidFill>
                              <a:latin typeface="+mn-lt"/>
                            </a:rPr>
                            <a:t>Class 2</a:t>
                          </a:r>
                          <a:endParaRPr lang="en-GB" sz="18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de-DE" sz="1800" b="1" dirty="0">
                              <a:solidFill>
                                <a:srgbClr val="102F36"/>
                              </a:solidFill>
                              <a:latin typeface="+mn-lt"/>
                            </a:rPr>
                            <a:t>F</a:t>
                          </a:r>
                          <a:r>
                            <a:rPr lang="en-US" sz="1800" b="1" dirty="0" err="1">
                              <a:solidFill>
                                <a:srgbClr val="102F36"/>
                              </a:solidFill>
                              <a:latin typeface="+mn-lt"/>
                            </a:rPr>
                            <a:t>alse</a:t>
                          </a:r>
                          <a:r>
                            <a:rPr lang="en-US" sz="1800" b="1" dirty="0">
                              <a:solidFill>
                                <a:srgbClr val="102F36"/>
                              </a:solidFill>
                              <a:latin typeface="+mn-lt"/>
                            </a:rPr>
                            <a:t> positives (</a:t>
                          </a:r>
                          <a:r>
                            <a:rPr lang="en-US" sz="1800" b="1" dirty="0" err="1">
                              <a:solidFill>
                                <a:srgbClr val="102F36"/>
                              </a:solidFill>
                              <a:latin typeface="+mn-lt"/>
                            </a:rPr>
                            <a:t>fp</a:t>
                          </a:r>
                          <a:r>
                            <a:rPr lang="en-US" sz="1800" b="1" dirty="0">
                              <a:solidFill>
                                <a:srgbClr val="102F36"/>
                              </a:solidFill>
                              <a:latin typeface="+mn-lt"/>
                            </a:rPr>
                            <a:t>)</a:t>
                          </a:r>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de-DE" sz="1800" b="1" dirty="0">
                              <a:solidFill>
                                <a:srgbClr val="102F36"/>
                              </a:solidFill>
                              <a:latin typeface="+mn-lt"/>
                            </a:rPr>
                            <a:t>T</a:t>
                          </a:r>
                          <a:r>
                            <a:rPr lang="en-US" sz="1800" b="1" dirty="0">
                              <a:solidFill>
                                <a:srgbClr val="102F36"/>
                              </a:solidFill>
                              <a:latin typeface="+mn-lt"/>
                            </a:rPr>
                            <a:t>rue negatives (</a:t>
                          </a:r>
                          <a:r>
                            <a:rPr lang="en-US" sz="1800" b="1" dirty="0" err="1">
                              <a:solidFill>
                                <a:srgbClr val="102F36"/>
                              </a:solidFill>
                              <a:latin typeface="+mn-lt"/>
                            </a:rPr>
                            <a:t>tn</a:t>
                          </a:r>
                          <a:r>
                            <a:rPr lang="en-US" sz="1800" b="1" dirty="0">
                              <a:solidFill>
                                <a:srgbClr val="102F36"/>
                              </a:solidFill>
                              <a:latin typeface="+mn-lt"/>
                            </a:rPr>
                            <a:t>)</a:t>
                          </a:r>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0589915"/>
                      </a:ext>
                    </a:extLst>
                  </a:tr>
                  <a:tr h="1196359">
                    <a:tc>
                      <a:txBody>
                        <a:bodyPr/>
                        <a:lstStyle/>
                        <a:p>
                          <a:endParaRPr lang="en-GB" sz="1800" dirty="0">
                            <a:solidFill>
                              <a:srgbClr val="102F36"/>
                            </a:solidFill>
                            <a:latin typeface="+mn-lt"/>
                          </a:endParaRPr>
                        </a:p>
                      </a:txBody>
                      <a:tcPr vert="vert270"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GB" sz="1800" dirty="0">
                            <a:solidFill>
                              <a:schemeClr val="tx1"/>
                            </a:solidFill>
                            <a:latin typeface="+mn-lt"/>
                          </a:endParaRPr>
                        </a:p>
                      </a:txBody>
                      <a:tcP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blipFill>
                          <a:blip r:embed="rId3"/>
                          <a:stretch>
                            <a:fillRect l="-112374" t="-281122" r="-211111" b="-1020"/>
                          </a:stretch>
                        </a:blipFill>
                      </a:tcPr>
                    </a:tc>
                    <a:tc>
                      <a:txBody>
                        <a:bodyPr/>
                        <a:lstStyle/>
                        <a:p>
                          <a:endParaRPr lang="en-GB" sz="1800" b="1" dirty="0">
                            <a:solidFill>
                              <a:srgbClr val="102F36"/>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301679" t="-281122" r="-480" b="-1020"/>
                          </a:stretch>
                        </a:blipFill>
                      </a:tcPr>
                    </a:tc>
                    <a:extLst>
                      <a:ext uri="{0D108BD9-81ED-4DB2-BD59-A6C34878D82A}">
                        <a16:rowId xmlns:a16="http://schemas.microsoft.com/office/drawing/2014/main" val="1472370771"/>
                      </a:ext>
                    </a:extLst>
                  </a:tr>
                </a:tbl>
              </a:graphicData>
            </a:graphic>
          </p:graphicFrame>
        </mc:Fallback>
      </mc:AlternateContent>
      <p:sp>
        <p:nvSpPr>
          <p:cNvPr id="4" name="Slide Number Placeholder 3">
            <a:extLst>
              <a:ext uri="{FF2B5EF4-FFF2-40B4-BE49-F238E27FC236}">
                <a16:creationId xmlns:a16="http://schemas.microsoft.com/office/drawing/2014/main" id="{FE3E110F-4170-D6B2-ECE4-0D61A7E72127}"/>
              </a:ext>
            </a:extLst>
          </p:cNvPr>
          <p:cNvSpPr>
            <a:spLocks noGrp="1"/>
          </p:cNvSpPr>
          <p:nvPr>
            <p:ph type="sldNum" sz="quarter" idx="12"/>
          </p:nvPr>
        </p:nvSpPr>
        <p:spPr/>
        <p:txBody>
          <a:bodyPr/>
          <a:lstStyle/>
          <a:p>
            <a:fld id="{E42B8911-209D-49EC-ABB0-3710BA151767}" type="slidenum">
              <a:rPr lang="en-US" smtClean="0"/>
              <a:t>23</a:t>
            </a:fld>
            <a:endParaRPr lang="en-US"/>
          </a:p>
        </p:txBody>
      </p:sp>
      <p:sp>
        <p:nvSpPr>
          <p:cNvPr id="5" name="Rectangle 4">
            <a:extLst>
              <a:ext uri="{FF2B5EF4-FFF2-40B4-BE49-F238E27FC236}">
                <a16:creationId xmlns:a16="http://schemas.microsoft.com/office/drawing/2014/main" id="{A1F967D8-F034-A75D-31E4-3DC7CA3F1066}"/>
              </a:ext>
            </a:extLst>
          </p:cNvPr>
          <p:cNvSpPr/>
          <p:nvPr/>
        </p:nvSpPr>
        <p:spPr>
          <a:xfrm>
            <a:off x="8671560" y="1752441"/>
            <a:ext cx="3009900" cy="46039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F45506-05EB-C957-2020-BFCEFF4D849F}"/>
              </a:ext>
            </a:extLst>
          </p:cNvPr>
          <p:cNvSpPr/>
          <p:nvPr/>
        </p:nvSpPr>
        <p:spPr>
          <a:xfrm rot="16200000">
            <a:off x="6127872" y="2562979"/>
            <a:ext cx="1246902" cy="6339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54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A17C-70A8-0EE6-1D26-855903250B79}"/>
              </a:ext>
            </a:extLst>
          </p:cNvPr>
          <p:cNvSpPr>
            <a:spLocks noGrp="1"/>
          </p:cNvSpPr>
          <p:nvPr>
            <p:ph type="title"/>
          </p:nvPr>
        </p:nvSpPr>
        <p:spPr/>
        <p:txBody>
          <a:bodyPr/>
          <a:lstStyle/>
          <a:p>
            <a:r>
              <a:rPr lang="de-DE" b="1" cap="all" dirty="0">
                <a:solidFill>
                  <a:srgbClr val="133942"/>
                </a:solidFill>
                <a:latin typeface="pragmatica-extended"/>
              </a:rPr>
              <a:t>underfitting vs overfitting </a:t>
            </a:r>
            <a:br>
              <a:rPr lang="de-DE" b="1" cap="all" dirty="0">
                <a:solidFill>
                  <a:srgbClr val="133942"/>
                </a:solidFill>
                <a:latin typeface="pragmatica-extended"/>
              </a:rPr>
            </a:br>
            <a:r>
              <a:rPr lang="de-DE" b="1" cap="all" dirty="0">
                <a:solidFill>
                  <a:srgbClr val="A5A5A5"/>
                </a:solidFill>
                <a:latin typeface="pragmatica-extended"/>
              </a:rPr>
              <a:t>Regression</a:t>
            </a:r>
            <a:endParaRPr lang="en-US" dirty="0">
              <a:solidFill>
                <a:srgbClr val="A5A5A5"/>
              </a:solidFill>
            </a:endParaRPr>
          </a:p>
        </p:txBody>
      </p:sp>
      <p:graphicFrame>
        <p:nvGraphicFramePr>
          <p:cNvPr id="5" name="Chart 4">
            <a:extLst>
              <a:ext uri="{FF2B5EF4-FFF2-40B4-BE49-F238E27FC236}">
                <a16:creationId xmlns:a16="http://schemas.microsoft.com/office/drawing/2014/main" id="{60DA67F9-2A9B-E7D6-EB11-1ECA6462BC83}"/>
              </a:ext>
            </a:extLst>
          </p:cNvPr>
          <p:cNvGraphicFramePr/>
          <p:nvPr>
            <p:extLst>
              <p:ext uri="{D42A27DB-BD31-4B8C-83A1-F6EECF244321}">
                <p14:modId xmlns:p14="http://schemas.microsoft.com/office/powerpoint/2010/main" val="1957148435"/>
              </p:ext>
            </p:extLst>
          </p:nvPr>
        </p:nvGraphicFramePr>
        <p:xfrm>
          <a:off x="8217913" y="2104415"/>
          <a:ext cx="3780000" cy="33654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77C56E45-2900-ACE1-EC26-F1099E475F7F}"/>
              </a:ext>
            </a:extLst>
          </p:cNvPr>
          <p:cNvGraphicFramePr/>
          <p:nvPr>
            <p:extLst>
              <p:ext uri="{D42A27DB-BD31-4B8C-83A1-F6EECF244321}">
                <p14:modId xmlns:p14="http://schemas.microsoft.com/office/powerpoint/2010/main" val="3993756724"/>
              </p:ext>
            </p:extLst>
          </p:nvPr>
        </p:nvGraphicFramePr>
        <p:xfrm>
          <a:off x="4206000" y="2104415"/>
          <a:ext cx="3780000" cy="33654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25E0EAF-7059-50AD-1502-54259B01F26C}"/>
              </a:ext>
            </a:extLst>
          </p:cNvPr>
          <p:cNvGraphicFramePr/>
          <p:nvPr>
            <p:extLst>
              <p:ext uri="{D42A27DB-BD31-4B8C-83A1-F6EECF244321}">
                <p14:modId xmlns:p14="http://schemas.microsoft.com/office/powerpoint/2010/main" val="303093875"/>
              </p:ext>
            </p:extLst>
          </p:nvPr>
        </p:nvGraphicFramePr>
        <p:xfrm>
          <a:off x="194087" y="2104415"/>
          <a:ext cx="3780000" cy="3365445"/>
        </p:xfrm>
        <a:graphic>
          <a:graphicData uri="http://schemas.openxmlformats.org/drawingml/2006/chart">
            <c:chart xmlns:c="http://schemas.openxmlformats.org/drawingml/2006/chart" xmlns:r="http://schemas.openxmlformats.org/officeDocument/2006/relationships" r:id="rId5"/>
          </a:graphicData>
        </a:graphic>
      </p:graphicFrame>
      <p:sp>
        <p:nvSpPr>
          <p:cNvPr id="3" name="Slide Number Placeholder 2">
            <a:extLst>
              <a:ext uri="{FF2B5EF4-FFF2-40B4-BE49-F238E27FC236}">
                <a16:creationId xmlns:a16="http://schemas.microsoft.com/office/drawing/2014/main" id="{4A79613D-3624-F462-B52C-CA3289EDF877}"/>
              </a:ext>
            </a:extLst>
          </p:cNvPr>
          <p:cNvSpPr>
            <a:spLocks noGrp="1"/>
          </p:cNvSpPr>
          <p:nvPr>
            <p:ph type="sldNum" sz="quarter" idx="12"/>
          </p:nvPr>
        </p:nvSpPr>
        <p:spPr/>
        <p:txBody>
          <a:bodyPr/>
          <a:lstStyle/>
          <a:p>
            <a:fld id="{E42B8911-209D-49EC-ABB0-3710BA151767}" type="slidenum">
              <a:rPr lang="en-US" smtClean="0"/>
              <a:t>24</a:t>
            </a:fld>
            <a:endParaRPr lang="en-US"/>
          </a:p>
        </p:txBody>
      </p:sp>
    </p:spTree>
    <p:extLst>
      <p:ext uri="{BB962C8B-B14F-4D97-AF65-F5344CB8AC3E}">
        <p14:creationId xmlns:p14="http://schemas.microsoft.com/office/powerpoint/2010/main" val="383754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7"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A17C-70A8-0EE6-1D26-855903250B79}"/>
              </a:ext>
            </a:extLst>
          </p:cNvPr>
          <p:cNvSpPr>
            <a:spLocks noGrp="1"/>
          </p:cNvSpPr>
          <p:nvPr>
            <p:ph type="title"/>
          </p:nvPr>
        </p:nvSpPr>
        <p:spPr/>
        <p:txBody>
          <a:bodyPr/>
          <a:lstStyle/>
          <a:p>
            <a:r>
              <a:rPr lang="de-DE" b="1" cap="all" dirty="0">
                <a:solidFill>
                  <a:srgbClr val="133942"/>
                </a:solidFill>
                <a:latin typeface="pragmatica-extended"/>
              </a:rPr>
              <a:t>underfitting vs overfitting </a:t>
            </a:r>
            <a:br>
              <a:rPr lang="de-DE" b="1" cap="all" dirty="0">
                <a:solidFill>
                  <a:srgbClr val="133942"/>
                </a:solidFill>
                <a:latin typeface="pragmatica-extended"/>
              </a:rPr>
            </a:br>
            <a:r>
              <a:rPr lang="de-DE" b="1" cap="all" dirty="0">
                <a:solidFill>
                  <a:srgbClr val="A5A5A5"/>
                </a:solidFill>
                <a:latin typeface="pragmatica-extended"/>
              </a:rPr>
              <a:t>Classification</a:t>
            </a:r>
            <a:endParaRPr lang="en-US" dirty="0"/>
          </a:p>
        </p:txBody>
      </p:sp>
      <p:graphicFrame>
        <p:nvGraphicFramePr>
          <p:cNvPr id="7" name="Chart 6">
            <a:extLst>
              <a:ext uri="{FF2B5EF4-FFF2-40B4-BE49-F238E27FC236}">
                <a16:creationId xmlns:a16="http://schemas.microsoft.com/office/drawing/2014/main" id="{025E0EAF-7059-50AD-1502-54259B01F26C}"/>
              </a:ext>
            </a:extLst>
          </p:cNvPr>
          <p:cNvGraphicFramePr/>
          <p:nvPr>
            <p:extLst>
              <p:ext uri="{D42A27DB-BD31-4B8C-83A1-F6EECF244321}">
                <p14:modId xmlns:p14="http://schemas.microsoft.com/office/powerpoint/2010/main" val="3885314616"/>
              </p:ext>
            </p:extLst>
          </p:nvPr>
        </p:nvGraphicFramePr>
        <p:xfrm>
          <a:off x="194087" y="2104415"/>
          <a:ext cx="3780000" cy="3365445"/>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Connector 9">
            <a:extLst>
              <a:ext uri="{FF2B5EF4-FFF2-40B4-BE49-F238E27FC236}">
                <a16:creationId xmlns:a16="http://schemas.microsoft.com/office/drawing/2014/main" id="{FF41EC70-EDA5-557A-339A-3BB5CDE5F04B}"/>
              </a:ext>
            </a:extLst>
          </p:cNvPr>
          <p:cNvCxnSpPr>
            <a:cxnSpLocks/>
          </p:cNvCxnSpPr>
          <p:nvPr/>
        </p:nvCxnSpPr>
        <p:spPr>
          <a:xfrm>
            <a:off x="731520" y="3017520"/>
            <a:ext cx="2766060" cy="2217420"/>
          </a:xfrm>
          <a:prstGeom prst="line">
            <a:avLst/>
          </a:prstGeom>
          <a:ln w="28575">
            <a:solidFill>
              <a:srgbClr val="102F36"/>
            </a:solidFill>
            <a:round/>
          </a:ln>
        </p:spPr>
        <p:style>
          <a:lnRef idx="1">
            <a:schemeClr val="accent1"/>
          </a:lnRef>
          <a:fillRef idx="0">
            <a:schemeClr val="accent1"/>
          </a:fillRef>
          <a:effectRef idx="0">
            <a:schemeClr val="accent1"/>
          </a:effectRef>
          <a:fontRef idx="minor">
            <a:schemeClr val="tx1"/>
          </a:fontRef>
        </p:style>
      </p:cxnSp>
      <p:graphicFrame>
        <p:nvGraphicFramePr>
          <p:cNvPr id="14" name="Chart 13">
            <a:extLst>
              <a:ext uri="{FF2B5EF4-FFF2-40B4-BE49-F238E27FC236}">
                <a16:creationId xmlns:a16="http://schemas.microsoft.com/office/drawing/2014/main" id="{2571AB4F-FAED-6C0B-6E24-9639E38BFEE3}"/>
              </a:ext>
            </a:extLst>
          </p:cNvPr>
          <p:cNvGraphicFramePr/>
          <p:nvPr>
            <p:extLst>
              <p:ext uri="{D42A27DB-BD31-4B8C-83A1-F6EECF244321}">
                <p14:modId xmlns:p14="http://schemas.microsoft.com/office/powerpoint/2010/main" val="4194319879"/>
              </p:ext>
            </p:extLst>
          </p:nvPr>
        </p:nvGraphicFramePr>
        <p:xfrm>
          <a:off x="4206000" y="2104415"/>
          <a:ext cx="3780000" cy="3365445"/>
        </p:xfrm>
        <a:graphic>
          <a:graphicData uri="http://schemas.openxmlformats.org/drawingml/2006/chart">
            <c:chart xmlns:c="http://schemas.openxmlformats.org/drawingml/2006/chart" xmlns:r="http://schemas.openxmlformats.org/officeDocument/2006/relationships" r:id="rId4"/>
          </a:graphicData>
        </a:graphic>
      </p:graphicFrame>
      <p:sp>
        <p:nvSpPr>
          <p:cNvPr id="15" name="Arc 14">
            <a:extLst>
              <a:ext uri="{FF2B5EF4-FFF2-40B4-BE49-F238E27FC236}">
                <a16:creationId xmlns:a16="http://schemas.microsoft.com/office/drawing/2014/main" id="{ACD5D9A2-F491-90A6-7C94-38D107563CBD}"/>
              </a:ext>
            </a:extLst>
          </p:cNvPr>
          <p:cNvSpPr/>
          <p:nvPr/>
        </p:nvSpPr>
        <p:spPr>
          <a:xfrm rot="12861379">
            <a:off x="5955411" y="2087245"/>
            <a:ext cx="1844019" cy="2651985"/>
          </a:xfrm>
          <a:prstGeom prst="arc">
            <a:avLst>
              <a:gd name="adj1" fmla="val 11021570"/>
              <a:gd name="adj2" fmla="val 20493252"/>
            </a:avLst>
          </a:prstGeom>
          <a:ln w="28575">
            <a:solidFill>
              <a:srgbClr val="102F36"/>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6" name="Chart 15">
            <a:extLst>
              <a:ext uri="{FF2B5EF4-FFF2-40B4-BE49-F238E27FC236}">
                <a16:creationId xmlns:a16="http://schemas.microsoft.com/office/drawing/2014/main" id="{129473D6-FC7B-4F5A-6F0F-4BC373596E50}"/>
              </a:ext>
            </a:extLst>
          </p:cNvPr>
          <p:cNvGraphicFramePr/>
          <p:nvPr>
            <p:extLst>
              <p:ext uri="{D42A27DB-BD31-4B8C-83A1-F6EECF244321}">
                <p14:modId xmlns:p14="http://schemas.microsoft.com/office/powerpoint/2010/main" val="2276364893"/>
              </p:ext>
            </p:extLst>
          </p:nvPr>
        </p:nvGraphicFramePr>
        <p:xfrm>
          <a:off x="8217913" y="2104415"/>
          <a:ext cx="3780000" cy="3365445"/>
        </p:xfrm>
        <a:graphic>
          <a:graphicData uri="http://schemas.openxmlformats.org/drawingml/2006/chart">
            <c:chart xmlns:c="http://schemas.openxmlformats.org/drawingml/2006/chart" xmlns:r="http://schemas.openxmlformats.org/officeDocument/2006/relationships" r:id="rId5"/>
          </a:graphicData>
        </a:graphic>
      </p:graphicFrame>
      <p:sp>
        <p:nvSpPr>
          <p:cNvPr id="20" name="Freeform: Shape 19">
            <a:extLst>
              <a:ext uri="{FF2B5EF4-FFF2-40B4-BE49-F238E27FC236}">
                <a16:creationId xmlns:a16="http://schemas.microsoft.com/office/drawing/2014/main" id="{FCEF6747-76D1-C20C-2BA4-A1672CBC2C23}"/>
              </a:ext>
            </a:extLst>
          </p:cNvPr>
          <p:cNvSpPr/>
          <p:nvPr/>
        </p:nvSpPr>
        <p:spPr>
          <a:xfrm>
            <a:off x="9082088" y="3214690"/>
            <a:ext cx="2767012" cy="1338262"/>
          </a:xfrm>
          <a:custGeom>
            <a:avLst/>
            <a:gdLst>
              <a:gd name="connsiteX0" fmla="*/ 352425 w 2767012"/>
              <a:gd name="connsiteY0" fmla="*/ 0 h 1338262"/>
              <a:gd name="connsiteX1" fmla="*/ 342900 w 2767012"/>
              <a:gd name="connsiteY1" fmla="*/ 104775 h 1338262"/>
              <a:gd name="connsiteX2" fmla="*/ 338137 w 2767012"/>
              <a:gd name="connsiteY2" fmla="*/ 123825 h 1338262"/>
              <a:gd name="connsiteX3" fmla="*/ 333375 w 2767012"/>
              <a:gd name="connsiteY3" fmla="*/ 152400 h 1338262"/>
              <a:gd name="connsiteX4" fmla="*/ 319087 w 2767012"/>
              <a:gd name="connsiteY4" fmla="*/ 204787 h 1338262"/>
              <a:gd name="connsiteX5" fmla="*/ 304800 w 2767012"/>
              <a:gd name="connsiteY5" fmla="*/ 223837 h 1338262"/>
              <a:gd name="connsiteX6" fmla="*/ 295275 w 2767012"/>
              <a:gd name="connsiteY6" fmla="*/ 238125 h 1338262"/>
              <a:gd name="connsiteX7" fmla="*/ 276225 w 2767012"/>
              <a:gd name="connsiteY7" fmla="*/ 247650 h 1338262"/>
              <a:gd name="connsiteX8" fmla="*/ 261937 w 2767012"/>
              <a:gd name="connsiteY8" fmla="*/ 261937 h 1338262"/>
              <a:gd name="connsiteX9" fmla="*/ 247650 w 2767012"/>
              <a:gd name="connsiteY9" fmla="*/ 271462 h 1338262"/>
              <a:gd name="connsiteX10" fmla="*/ 219075 w 2767012"/>
              <a:gd name="connsiteY10" fmla="*/ 280987 h 1338262"/>
              <a:gd name="connsiteX11" fmla="*/ 166687 w 2767012"/>
              <a:gd name="connsiteY11" fmla="*/ 309562 h 1338262"/>
              <a:gd name="connsiteX12" fmla="*/ 133350 w 2767012"/>
              <a:gd name="connsiteY12" fmla="*/ 319087 h 1338262"/>
              <a:gd name="connsiteX13" fmla="*/ 66675 w 2767012"/>
              <a:gd name="connsiteY13" fmla="*/ 357187 h 1338262"/>
              <a:gd name="connsiteX14" fmla="*/ 33337 w 2767012"/>
              <a:gd name="connsiteY14" fmla="*/ 385762 h 1338262"/>
              <a:gd name="connsiteX15" fmla="*/ 0 w 2767012"/>
              <a:gd name="connsiteY15" fmla="*/ 438150 h 1338262"/>
              <a:gd name="connsiteX16" fmla="*/ 9525 w 2767012"/>
              <a:gd name="connsiteY16" fmla="*/ 542925 h 1338262"/>
              <a:gd name="connsiteX17" fmla="*/ 42862 w 2767012"/>
              <a:gd name="connsiteY17" fmla="*/ 576262 h 1338262"/>
              <a:gd name="connsiteX18" fmla="*/ 66675 w 2767012"/>
              <a:gd name="connsiteY18" fmla="*/ 595312 h 1338262"/>
              <a:gd name="connsiteX19" fmla="*/ 90487 w 2767012"/>
              <a:gd name="connsiteY19" fmla="*/ 604837 h 1338262"/>
              <a:gd name="connsiteX20" fmla="*/ 223837 w 2767012"/>
              <a:gd name="connsiteY20" fmla="*/ 619125 h 1338262"/>
              <a:gd name="connsiteX21" fmla="*/ 376237 w 2767012"/>
              <a:gd name="connsiteY21" fmla="*/ 628650 h 1338262"/>
              <a:gd name="connsiteX22" fmla="*/ 400050 w 2767012"/>
              <a:gd name="connsiteY22" fmla="*/ 633412 h 1338262"/>
              <a:gd name="connsiteX23" fmla="*/ 466725 w 2767012"/>
              <a:gd name="connsiteY23" fmla="*/ 652462 h 1338262"/>
              <a:gd name="connsiteX24" fmla="*/ 547687 w 2767012"/>
              <a:gd name="connsiteY24" fmla="*/ 666750 h 1338262"/>
              <a:gd name="connsiteX25" fmla="*/ 638175 w 2767012"/>
              <a:gd name="connsiteY25" fmla="*/ 681037 h 1338262"/>
              <a:gd name="connsiteX26" fmla="*/ 700087 w 2767012"/>
              <a:gd name="connsiteY26" fmla="*/ 690562 h 1338262"/>
              <a:gd name="connsiteX27" fmla="*/ 1123950 w 2767012"/>
              <a:gd name="connsiteY27" fmla="*/ 695325 h 1338262"/>
              <a:gd name="connsiteX28" fmla="*/ 1181100 w 2767012"/>
              <a:gd name="connsiteY28" fmla="*/ 704850 h 1338262"/>
              <a:gd name="connsiteX29" fmla="*/ 1519237 w 2767012"/>
              <a:gd name="connsiteY29" fmla="*/ 709612 h 1338262"/>
              <a:gd name="connsiteX30" fmla="*/ 1533525 w 2767012"/>
              <a:gd name="connsiteY30" fmla="*/ 719137 h 1338262"/>
              <a:gd name="connsiteX31" fmla="*/ 1571625 w 2767012"/>
              <a:gd name="connsiteY31" fmla="*/ 757237 h 1338262"/>
              <a:gd name="connsiteX32" fmla="*/ 1581150 w 2767012"/>
              <a:gd name="connsiteY32" fmla="*/ 795337 h 1338262"/>
              <a:gd name="connsiteX33" fmla="*/ 1585912 w 2767012"/>
              <a:gd name="connsiteY33" fmla="*/ 814387 h 1338262"/>
              <a:gd name="connsiteX34" fmla="*/ 1576387 w 2767012"/>
              <a:gd name="connsiteY34" fmla="*/ 923925 h 1338262"/>
              <a:gd name="connsiteX35" fmla="*/ 1557337 w 2767012"/>
              <a:gd name="connsiteY35" fmla="*/ 942975 h 1338262"/>
              <a:gd name="connsiteX36" fmla="*/ 1543050 w 2767012"/>
              <a:gd name="connsiteY36" fmla="*/ 952500 h 1338262"/>
              <a:gd name="connsiteX37" fmla="*/ 1481137 w 2767012"/>
              <a:gd name="connsiteY37" fmla="*/ 971550 h 1338262"/>
              <a:gd name="connsiteX38" fmla="*/ 923925 w 2767012"/>
              <a:gd name="connsiteY38" fmla="*/ 976312 h 1338262"/>
              <a:gd name="connsiteX39" fmla="*/ 895350 w 2767012"/>
              <a:gd name="connsiteY39" fmla="*/ 985837 h 1338262"/>
              <a:gd name="connsiteX40" fmla="*/ 857250 w 2767012"/>
              <a:gd name="connsiteY40" fmla="*/ 1038225 h 1338262"/>
              <a:gd name="connsiteX41" fmla="*/ 847725 w 2767012"/>
              <a:gd name="connsiteY41" fmla="*/ 1104900 h 1338262"/>
              <a:gd name="connsiteX42" fmla="*/ 857250 w 2767012"/>
              <a:gd name="connsiteY42" fmla="*/ 1219200 h 1338262"/>
              <a:gd name="connsiteX43" fmla="*/ 866775 w 2767012"/>
              <a:gd name="connsiteY43" fmla="*/ 1238250 h 1338262"/>
              <a:gd name="connsiteX44" fmla="*/ 914400 w 2767012"/>
              <a:gd name="connsiteY44" fmla="*/ 1262062 h 1338262"/>
              <a:gd name="connsiteX45" fmla="*/ 933450 w 2767012"/>
              <a:gd name="connsiteY45" fmla="*/ 1266825 h 1338262"/>
              <a:gd name="connsiteX46" fmla="*/ 966787 w 2767012"/>
              <a:gd name="connsiteY46" fmla="*/ 1276350 h 1338262"/>
              <a:gd name="connsiteX47" fmla="*/ 1247775 w 2767012"/>
              <a:gd name="connsiteY47" fmla="*/ 1281112 h 1338262"/>
              <a:gd name="connsiteX48" fmla="*/ 1390650 w 2767012"/>
              <a:gd name="connsiteY48" fmla="*/ 1290637 h 1338262"/>
              <a:gd name="connsiteX49" fmla="*/ 1528762 w 2767012"/>
              <a:gd name="connsiteY49" fmla="*/ 1300162 h 1338262"/>
              <a:gd name="connsiteX50" fmla="*/ 1576387 w 2767012"/>
              <a:gd name="connsiteY50" fmla="*/ 1304925 h 1338262"/>
              <a:gd name="connsiteX51" fmla="*/ 1614487 w 2767012"/>
              <a:gd name="connsiteY51" fmla="*/ 1309687 h 1338262"/>
              <a:gd name="connsiteX52" fmla="*/ 1700212 w 2767012"/>
              <a:gd name="connsiteY52" fmla="*/ 1319212 h 1338262"/>
              <a:gd name="connsiteX53" fmla="*/ 1752600 w 2767012"/>
              <a:gd name="connsiteY53" fmla="*/ 1323975 h 1338262"/>
              <a:gd name="connsiteX54" fmla="*/ 1785937 w 2767012"/>
              <a:gd name="connsiteY54" fmla="*/ 1328737 h 1338262"/>
              <a:gd name="connsiteX55" fmla="*/ 1909762 w 2767012"/>
              <a:gd name="connsiteY55" fmla="*/ 1338262 h 1338262"/>
              <a:gd name="connsiteX56" fmla="*/ 2090737 w 2767012"/>
              <a:gd name="connsiteY56" fmla="*/ 1328737 h 1338262"/>
              <a:gd name="connsiteX57" fmla="*/ 2119312 w 2767012"/>
              <a:gd name="connsiteY57" fmla="*/ 1314450 h 1338262"/>
              <a:gd name="connsiteX58" fmla="*/ 2219325 w 2767012"/>
              <a:gd name="connsiteY58" fmla="*/ 1271587 h 1338262"/>
              <a:gd name="connsiteX59" fmla="*/ 2271712 w 2767012"/>
              <a:gd name="connsiteY59" fmla="*/ 1238250 h 1338262"/>
              <a:gd name="connsiteX60" fmla="*/ 2347912 w 2767012"/>
              <a:gd name="connsiteY60" fmla="*/ 1200150 h 1338262"/>
              <a:gd name="connsiteX61" fmla="*/ 2433637 w 2767012"/>
              <a:gd name="connsiteY61" fmla="*/ 1152525 h 1338262"/>
              <a:gd name="connsiteX62" fmla="*/ 2486025 w 2767012"/>
              <a:gd name="connsiteY62" fmla="*/ 1114425 h 1338262"/>
              <a:gd name="connsiteX63" fmla="*/ 2538412 w 2767012"/>
              <a:gd name="connsiteY63" fmla="*/ 1071562 h 1338262"/>
              <a:gd name="connsiteX64" fmla="*/ 2562225 w 2767012"/>
              <a:gd name="connsiteY64" fmla="*/ 1052512 h 1338262"/>
              <a:gd name="connsiteX65" fmla="*/ 2586037 w 2767012"/>
              <a:gd name="connsiteY65" fmla="*/ 1028700 h 1338262"/>
              <a:gd name="connsiteX66" fmla="*/ 2614612 w 2767012"/>
              <a:gd name="connsiteY66" fmla="*/ 1004887 h 1338262"/>
              <a:gd name="connsiteX67" fmla="*/ 2695575 w 2767012"/>
              <a:gd name="connsiteY67" fmla="*/ 909637 h 1338262"/>
              <a:gd name="connsiteX68" fmla="*/ 2738437 w 2767012"/>
              <a:gd name="connsiteY68" fmla="*/ 866775 h 1338262"/>
              <a:gd name="connsiteX69" fmla="*/ 2767012 w 2767012"/>
              <a:gd name="connsiteY69" fmla="*/ 819150 h 133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767012" h="1338262">
                <a:moveTo>
                  <a:pt x="352425" y="0"/>
                </a:moveTo>
                <a:cubicBezTo>
                  <a:pt x="340424" y="71997"/>
                  <a:pt x="356312" y="-29342"/>
                  <a:pt x="342900" y="104775"/>
                </a:cubicBezTo>
                <a:cubicBezTo>
                  <a:pt x="342249" y="111288"/>
                  <a:pt x="339421" y="117407"/>
                  <a:pt x="338137" y="123825"/>
                </a:cubicBezTo>
                <a:cubicBezTo>
                  <a:pt x="336243" y="133294"/>
                  <a:pt x="334843" y="142856"/>
                  <a:pt x="333375" y="152400"/>
                </a:cubicBezTo>
                <a:cubicBezTo>
                  <a:pt x="328898" y="181503"/>
                  <a:pt x="332816" y="182820"/>
                  <a:pt x="319087" y="204787"/>
                </a:cubicBezTo>
                <a:cubicBezTo>
                  <a:pt x="314880" y="211518"/>
                  <a:pt x="309413" y="217378"/>
                  <a:pt x="304800" y="223837"/>
                </a:cubicBezTo>
                <a:cubicBezTo>
                  <a:pt x="301473" y="228495"/>
                  <a:pt x="299672" y="234461"/>
                  <a:pt x="295275" y="238125"/>
                </a:cubicBezTo>
                <a:cubicBezTo>
                  <a:pt x="289821" y="242670"/>
                  <a:pt x="282002" y="243524"/>
                  <a:pt x="276225" y="247650"/>
                </a:cubicBezTo>
                <a:cubicBezTo>
                  <a:pt x="270744" y="251565"/>
                  <a:pt x="267111" y="257625"/>
                  <a:pt x="261937" y="261937"/>
                </a:cubicBezTo>
                <a:cubicBezTo>
                  <a:pt x="257540" y="265601"/>
                  <a:pt x="252880" y="269137"/>
                  <a:pt x="247650" y="271462"/>
                </a:cubicBezTo>
                <a:cubicBezTo>
                  <a:pt x="238475" y="275540"/>
                  <a:pt x="219075" y="280987"/>
                  <a:pt x="219075" y="280987"/>
                </a:cubicBezTo>
                <a:cubicBezTo>
                  <a:pt x="202773" y="291854"/>
                  <a:pt x="185594" y="304160"/>
                  <a:pt x="166687" y="309562"/>
                </a:cubicBezTo>
                <a:cubicBezTo>
                  <a:pt x="155575" y="312737"/>
                  <a:pt x="144080" y="314795"/>
                  <a:pt x="133350" y="319087"/>
                </a:cubicBezTo>
                <a:cubicBezTo>
                  <a:pt x="110752" y="328126"/>
                  <a:pt x="86312" y="342459"/>
                  <a:pt x="66675" y="357187"/>
                </a:cubicBezTo>
                <a:cubicBezTo>
                  <a:pt x="53968" y="366718"/>
                  <a:pt x="43284" y="373328"/>
                  <a:pt x="33337" y="385762"/>
                </a:cubicBezTo>
                <a:cubicBezTo>
                  <a:pt x="10988" y="413698"/>
                  <a:pt x="12726" y="412697"/>
                  <a:pt x="0" y="438150"/>
                </a:cubicBezTo>
                <a:cubicBezTo>
                  <a:pt x="3175" y="473075"/>
                  <a:pt x="-869" y="509432"/>
                  <a:pt x="9525" y="542925"/>
                </a:cubicBezTo>
                <a:cubicBezTo>
                  <a:pt x="14183" y="557934"/>
                  <a:pt x="31277" y="565643"/>
                  <a:pt x="42862" y="576262"/>
                </a:cubicBezTo>
                <a:cubicBezTo>
                  <a:pt x="50355" y="583131"/>
                  <a:pt x="57959" y="590082"/>
                  <a:pt x="66675" y="595312"/>
                </a:cubicBezTo>
                <a:cubicBezTo>
                  <a:pt x="74006" y="599710"/>
                  <a:pt x="82377" y="602134"/>
                  <a:pt x="90487" y="604837"/>
                </a:cubicBezTo>
                <a:cubicBezTo>
                  <a:pt x="127828" y="617284"/>
                  <a:pt x="212823" y="618338"/>
                  <a:pt x="223837" y="619125"/>
                </a:cubicBezTo>
                <a:lnTo>
                  <a:pt x="376237" y="628650"/>
                </a:lnTo>
                <a:cubicBezTo>
                  <a:pt x="384175" y="630237"/>
                  <a:pt x="392222" y="631352"/>
                  <a:pt x="400050" y="633412"/>
                </a:cubicBezTo>
                <a:cubicBezTo>
                  <a:pt x="422403" y="639294"/>
                  <a:pt x="443843" y="649193"/>
                  <a:pt x="466725" y="652462"/>
                </a:cubicBezTo>
                <a:cubicBezTo>
                  <a:pt x="554065" y="664941"/>
                  <a:pt x="434283" y="647198"/>
                  <a:pt x="547687" y="666750"/>
                </a:cubicBezTo>
                <a:cubicBezTo>
                  <a:pt x="577779" y="671938"/>
                  <a:pt x="608005" y="676323"/>
                  <a:pt x="638175" y="681037"/>
                </a:cubicBezTo>
                <a:cubicBezTo>
                  <a:pt x="658805" y="684260"/>
                  <a:pt x="679208" y="690327"/>
                  <a:pt x="700087" y="690562"/>
                </a:cubicBezTo>
                <a:lnTo>
                  <a:pt x="1123950" y="695325"/>
                </a:lnTo>
                <a:cubicBezTo>
                  <a:pt x="1145296" y="700661"/>
                  <a:pt x="1156295" y="704222"/>
                  <a:pt x="1181100" y="704850"/>
                </a:cubicBezTo>
                <a:cubicBezTo>
                  <a:pt x="1293787" y="707703"/>
                  <a:pt x="1406525" y="708025"/>
                  <a:pt x="1519237" y="709612"/>
                </a:cubicBezTo>
                <a:cubicBezTo>
                  <a:pt x="1524000" y="712787"/>
                  <a:pt x="1529290" y="715287"/>
                  <a:pt x="1533525" y="719137"/>
                </a:cubicBezTo>
                <a:cubicBezTo>
                  <a:pt x="1546815" y="731218"/>
                  <a:pt x="1571625" y="757237"/>
                  <a:pt x="1571625" y="757237"/>
                </a:cubicBezTo>
                <a:lnTo>
                  <a:pt x="1581150" y="795337"/>
                </a:lnTo>
                <a:lnTo>
                  <a:pt x="1585912" y="814387"/>
                </a:lnTo>
                <a:cubicBezTo>
                  <a:pt x="1582737" y="850900"/>
                  <a:pt x="1584338" y="888147"/>
                  <a:pt x="1576387" y="923925"/>
                </a:cubicBezTo>
                <a:cubicBezTo>
                  <a:pt x="1574439" y="932691"/>
                  <a:pt x="1564155" y="937131"/>
                  <a:pt x="1557337" y="942975"/>
                </a:cubicBezTo>
                <a:cubicBezTo>
                  <a:pt x="1552991" y="946700"/>
                  <a:pt x="1548280" y="950175"/>
                  <a:pt x="1543050" y="952500"/>
                </a:cubicBezTo>
                <a:cubicBezTo>
                  <a:pt x="1537206" y="955097"/>
                  <a:pt x="1485342" y="971448"/>
                  <a:pt x="1481137" y="971550"/>
                </a:cubicBezTo>
                <a:cubicBezTo>
                  <a:pt x="1295447" y="976042"/>
                  <a:pt x="1109662" y="974725"/>
                  <a:pt x="923925" y="976312"/>
                </a:cubicBezTo>
                <a:cubicBezTo>
                  <a:pt x="914400" y="979487"/>
                  <a:pt x="902707" y="979005"/>
                  <a:pt x="895350" y="985837"/>
                </a:cubicBezTo>
                <a:cubicBezTo>
                  <a:pt x="879527" y="1000530"/>
                  <a:pt x="857250" y="1038225"/>
                  <a:pt x="857250" y="1038225"/>
                </a:cubicBezTo>
                <a:cubicBezTo>
                  <a:pt x="851189" y="1062467"/>
                  <a:pt x="846870" y="1075832"/>
                  <a:pt x="847725" y="1104900"/>
                </a:cubicBezTo>
                <a:cubicBezTo>
                  <a:pt x="848849" y="1143116"/>
                  <a:pt x="851843" y="1181352"/>
                  <a:pt x="857250" y="1219200"/>
                </a:cubicBezTo>
                <a:cubicBezTo>
                  <a:pt x="858254" y="1226228"/>
                  <a:pt x="861469" y="1233533"/>
                  <a:pt x="866775" y="1238250"/>
                </a:cubicBezTo>
                <a:cubicBezTo>
                  <a:pt x="879317" y="1249398"/>
                  <a:pt x="897837" y="1257330"/>
                  <a:pt x="914400" y="1262062"/>
                </a:cubicBezTo>
                <a:cubicBezTo>
                  <a:pt x="920694" y="1263860"/>
                  <a:pt x="927156" y="1265027"/>
                  <a:pt x="933450" y="1266825"/>
                </a:cubicBezTo>
                <a:cubicBezTo>
                  <a:pt x="942021" y="1269274"/>
                  <a:pt x="958417" y="1276084"/>
                  <a:pt x="966787" y="1276350"/>
                </a:cubicBezTo>
                <a:cubicBezTo>
                  <a:pt x="1060416" y="1279322"/>
                  <a:pt x="1154112" y="1279525"/>
                  <a:pt x="1247775" y="1281112"/>
                </a:cubicBezTo>
                <a:cubicBezTo>
                  <a:pt x="1399973" y="1290066"/>
                  <a:pt x="1263061" y="1281524"/>
                  <a:pt x="1390650" y="1290637"/>
                </a:cubicBezTo>
                <a:cubicBezTo>
                  <a:pt x="1436679" y="1293925"/>
                  <a:pt x="1482844" y="1295570"/>
                  <a:pt x="1528762" y="1300162"/>
                </a:cubicBezTo>
                <a:lnTo>
                  <a:pt x="1576387" y="1304925"/>
                </a:lnTo>
                <a:cubicBezTo>
                  <a:pt x="1589108" y="1306338"/>
                  <a:pt x="1601773" y="1308220"/>
                  <a:pt x="1614487" y="1309687"/>
                </a:cubicBezTo>
                <a:lnTo>
                  <a:pt x="1700212" y="1319212"/>
                </a:lnTo>
                <a:cubicBezTo>
                  <a:pt x="1717654" y="1321016"/>
                  <a:pt x="1735173" y="1322039"/>
                  <a:pt x="1752600" y="1323975"/>
                </a:cubicBezTo>
                <a:cubicBezTo>
                  <a:pt x="1763756" y="1325215"/>
                  <a:pt x="1774751" y="1327805"/>
                  <a:pt x="1785937" y="1328737"/>
                </a:cubicBezTo>
                <a:cubicBezTo>
                  <a:pt x="1965362" y="1343689"/>
                  <a:pt x="1795306" y="1325546"/>
                  <a:pt x="1909762" y="1338262"/>
                </a:cubicBezTo>
                <a:cubicBezTo>
                  <a:pt x="1970087" y="1335087"/>
                  <a:pt x="2030715" y="1335558"/>
                  <a:pt x="2090737" y="1328737"/>
                </a:cubicBezTo>
                <a:cubicBezTo>
                  <a:pt x="2101318" y="1327535"/>
                  <a:pt x="2109497" y="1318582"/>
                  <a:pt x="2119312" y="1314450"/>
                </a:cubicBezTo>
                <a:cubicBezTo>
                  <a:pt x="2150115" y="1301481"/>
                  <a:pt x="2189936" y="1290289"/>
                  <a:pt x="2219325" y="1271587"/>
                </a:cubicBezTo>
                <a:cubicBezTo>
                  <a:pt x="2236787" y="1260475"/>
                  <a:pt x="2253618" y="1248302"/>
                  <a:pt x="2271712" y="1238250"/>
                </a:cubicBezTo>
                <a:cubicBezTo>
                  <a:pt x="2296536" y="1224459"/>
                  <a:pt x="2323382" y="1214459"/>
                  <a:pt x="2347912" y="1200150"/>
                </a:cubicBezTo>
                <a:cubicBezTo>
                  <a:pt x="2414261" y="1161446"/>
                  <a:pt x="2385336" y="1176675"/>
                  <a:pt x="2433637" y="1152525"/>
                </a:cubicBezTo>
                <a:cubicBezTo>
                  <a:pt x="2493477" y="1092685"/>
                  <a:pt x="2420375" y="1160766"/>
                  <a:pt x="2486025" y="1114425"/>
                </a:cubicBezTo>
                <a:cubicBezTo>
                  <a:pt x="2504458" y="1101413"/>
                  <a:pt x="2520901" y="1085790"/>
                  <a:pt x="2538412" y="1071562"/>
                </a:cubicBezTo>
                <a:cubicBezTo>
                  <a:pt x="2546301" y="1065152"/>
                  <a:pt x="2555037" y="1059700"/>
                  <a:pt x="2562225" y="1052512"/>
                </a:cubicBezTo>
                <a:cubicBezTo>
                  <a:pt x="2570162" y="1044575"/>
                  <a:pt x="2577731" y="1036251"/>
                  <a:pt x="2586037" y="1028700"/>
                </a:cubicBezTo>
                <a:cubicBezTo>
                  <a:pt x="2595211" y="1020360"/>
                  <a:pt x="2606217" y="1014012"/>
                  <a:pt x="2614612" y="1004887"/>
                </a:cubicBezTo>
                <a:cubicBezTo>
                  <a:pt x="2642825" y="974221"/>
                  <a:pt x="2666110" y="939102"/>
                  <a:pt x="2695575" y="909637"/>
                </a:cubicBezTo>
                <a:cubicBezTo>
                  <a:pt x="2709862" y="895350"/>
                  <a:pt x="2725917" y="882634"/>
                  <a:pt x="2738437" y="866775"/>
                </a:cubicBezTo>
                <a:cubicBezTo>
                  <a:pt x="2749909" y="852244"/>
                  <a:pt x="2767012" y="819150"/>
                  <a:pt x="2767012" y="819150"/>
                </a:cubicBezTo>
              </a:path>
            </a:pathLst>
          </a:custGeom>
          <a:noFill/>
          <a:ln w="28575">
            <a:solidFill>
              <a:srgbClr val="102F3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D8A5C37-8ADD-AD84-7AF7-010FF8F4A816}"/>
              </a:ext>
            </a:extLst>
          </p:cNvPr>
          <p:cNvSpPr>
            <a:spLocks noGrp="1"/>
          </p:cNvSpPr>
          <p:nvPr>
            <p:ph type="sldNum" sz="quarter" idx="12"/>
          </p:nvPr>
        </p:nvSpPr>
        <p:spPr/>
        <p:txBody>
          <a:bodyPr/>
          <a:lstStyle/>
          <a:p>
            <a:fld id="{E42B8911-209D-49EC-ABB0-3710BA151767}" type="slidenum">
              <a:rPr lang="en-US" smtClean="0"/>
              <a:t>25</a:t>
            </a:fld>
            <a:endParaRPr lang="en-US"/>
          </a:p>
        </p:txBody>
      </p:sp>
    </p:spTree>
    <p:extLst>
      <p:ext uri="{BB962C8B-B14F-4D97-AF65-F5344CB8AC3E}">
        <p14:creationId xmlns:p14="http://schemas.microsoft.com/office/powerpoint/2010/main" val="2803200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0ECA60-F20F-052D-EE34-E354739D35A3}"/>
              </a:ext>
            </a:extLst>
          </p:cNvPr>
          <p:cNvSpPr/>
          <p:nvPr/>
        </p:nvSpPr>
        <p:spPr>
          <a:xfrm>
            <a:off x="10172700" y="259200"/>
            <a:ext cx="1760220" cy="12731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6600" dirty="0">
                <a:solidFill>
                  <a:schemeClr val="bg1"/>
                </a:solidFill>
              </a:rPr>
              <a:t>      } </a:t>
            </a:r>
            <a:endParaRPr lang="en-US" sz="6600" dirty="0">
              <a:solidFill>
                <a:schemeClr val="bg1"/>
              </a:solidFill>
            </a:endParaRPr>
          </a:p>
        </p:txBody>
      </p:sp>
      <p:sp>
        <p:nvSpPr>
          <p:cNvPr id="3" name="Slide Number Placeholder 2">
            <a:extLst>
              <a:ext uri="{FF2B5EF4-FFF2-40B4-BE49-F238E27FC236}">
                <a16:creationId xmlns:a16="http://schemas.microsoft.com/office/drawing/2014/main" id="{666A17BE-ED34-5C2F-6690-9E88A77EFD1E}"/>
              </a:ext>
            </a:extLst>
          </p:cNvPr>
          <p:cNvSpPr>
            <a:spLocks noGrp="1"/>
          </p:cNvSpPr>
          <p:nvPr>
            <p:ph type="sldNum" sz="quarter" idx="12"/>
          </p:nvPr>
        </p:nvSpPr>
        <p:spPr/>
        <p:txBody>
          <a:bodyPr/>
          <a:lstStyle/>
          <a:p>
            <a:fld id="{E42B8911-209D-49EC-ABB0-3710BA151767}" type="slidenum">
              <a:rPr lang="en-US" smtClean="0"/>
              <a:t>26</a:t>
            </a:fld>
            <a:endParaRPr lang="en-US"/>
          </a:p>
        </p:txBody>
      </p:sp>
      <p:sp>
        <p:nvSpPr>
          <p:cNvPr id="6" name="Rectangle 5">
            <a:extLst>
              <a:ext uri="{FF2B5EF4-FFF2-40B4-BE49-F238E27FC236}">
                <a16:creationId xmlns:a16="http://schemas.microsoft.com/office/drawing/2014/main" id="{58807414-DE00-9A4E-D195-A47FA2F0553A}"/>
              </a:ext>
            </a:extLst>
          </p:cNvPr>
          <p:cNvSpPr/>
          <p:nvPr/>
        </p:nvSpPr>
        <p:spPr>
          <a:xfrm>
            <a:off x="259080" y="5265737"/>
            <a:ext cx="1760220" cy="12731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6600" dirty="0">
                <a:solidFill>
                  <a:schemeClr val="bg1"/>
                </a:solidFill>
              </a:rPr>
              <a:t>{ </a:t>
            </a:r>
            <a:endParaRPr lang="en-US" sz="6600" dirty="0">
              <a:solidFill>
                <a:schemeClr val="bg1"/>
              </a:solidFill>
            </a:endParaRPr>
          </a:p>
        </p:txBody>
      </p:sp>
      <p:sp>
        <p:nvSpPr>
          <p:cNvPr id="4" name="Rectangle 3">
            <a:extLst>
              <a:ext uri="{FF2B5EF4-FFF2-40B4-BE49-F238E27FC236}">
                <a16:creationId xmlns:a16="http://schemas.microsoft.com/office/drawing/2014/main" id="{63152E37-D96C-DC08-A254-5CAF3FA811DB}"/>
              </a:ext>
            </a:extLst>
          </p:cNvPr>
          <p:cNvSpPr/>
          <p:nvPr/>
        </p:nvSpPr>
        <p:spPr>
          <a:xfrm>
            <a:off x="842010" y="735330"/>
            <a:ext cx="10507980" cy="5387340"/>
          </a:xfrm>
          <a:prstGeom prst="rect">
            <a:avLst/>
          </a:prstGeom>
          <a:solidFill>
            <a:srgbClr val="102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6E92843-31CA-8737-D7EF-99EF11DBA60F}"/>
              </a:ext>
            </a:extLst>
          </p:cNvPr>
          <p:cNvSpPr txBox="1"/>
          <p:nvPr/>
        </p:nvSpPr>
        <p:spPr>
          <a:xfrm>
            <a:off x="2499360" y="2846020"/>
            <a:ext cx="7353300" cy="1323439"/>
          </a:xfrm>
          <a:prstGeom prst="rect">
            <a:avLst/>
          </a:prstGeom>
          <a:noFill/>
        </p:spPr>
        <p:txBody>
          <a:bodyPr wrap="square" rtlCol="0" anchor="ctr">
            <a:spAutoFit/>
          </a:bodyPr>
          <a:lstStyle/>
          <a:p>
            <a:pPr algn="ctr"/>
            <a:r>
              <a:rPr lang="de-DE" sz="8000" dirty="0">
                <a:solidFill>
                  <a:schemeClr val="bg1"/>
                </a:solidFill>
                <a:latin typeface="Consolas" panose="020B0609020204030204" pitchFamily="49" charset="0"/>
              </a:rPr>
              <a:t>Code Example</a:t>
            </a:r>
            <a:endParaRPr lang="en-US" sz="8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34556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02F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2E41-F1F4-A7B1-17A3-2E0A65A7B569}"/>
              </a:ext>
            </a:extLst>
          </p:cNvPr>
          <p:cNvSpPr>
            <a:spLocks noGrp="1"/>
          </p:cNvSpPr>
          <p:nvPr>
            <p:ph type="title"/>
          </p:nvPr>
        </p:nvSpPr>
        <p:spPr/>
        <p:txBody>
          <a:bodyPr/>
          <a:lstStyle/>
          <a:p>
            <a:r>
              <a:rPr lang="de-DE" b="1" cap="all" dirty="0">
                <a:solidFill>
                  <a:schemeClr val="bg1"/>
                </a:solidFill>
                <a:latin typeface="pragmatica-extended"/>
              </a:rPr>
              <a:t>Model Production</a:t>
            </a:r>
            <a:endParaRPr lang="en-US" dirty="0">
              <a:solidFill>
                <a:schemeClr val="bg1"/>
              </a:solidFill>
            </a:endParaRPr>
          </a:p>
        </p:txBody>
      </p:sp>
      <p:sp>
        <p:nvSpPr>
          <p:cNvPr id="3" name="Slide Number Placeholder 2">
            <a:extLst>
              <a:ext uri="{FF2B5EF4-FFF2-40B4-BE49-F238E27FC236}">
                <a16:creationId xmlns:a16="http://schemas.microsoft.com/office/drawing/2014/main" id="{E32F78EA-4A59-3C3C-224C-8FE59F543CEB}"/>
              </a:ext>
            </a:extLst>
          </p:cNvPr>
          <p:cNvSpPr>
            <a:spLocks noGrp="1"/>
          </p:cNvSpPr>
          <p:nvPr>
            <p:ph type="sldNum" sz="quarter" idx="12"/>
          </p:nvPr>
        </p:nvSpPr>
        <p:spPr/>
        <p:txBody>
          <a:bodyPr/>
          <a:lstStyle/>
          <a:p>
            <a:fld id="{E42B8911-209D-49EC-ABB0-3710BA151767}" type="slidenum">
              <a:rPr lang="en-US" smtClean="0"/>
              <a:t>27</a:t>
            </a:fld>
            <a:endParaRPr lang="en-US"/>
          </a:p>
        </p:txBody>
      </p:sp>
      <p:pic>
        <p:nvPicPr>
          <p:cNvPr id="4" name="Graphic 3" descr="Artificial Intelligence with solid fill">
            <a:extLst>
              <a:ext uri="{FF2B5EF4-FFF2-40B4-BE49-F238E27FC236}">
                <a16:creationId xmlns:a16="http://schemas.microsoft.com/office/drawing/2014/main" id="{F2789FB6-4DAD-F192-51EC-BB26FF16DF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65174" y="2974544"/>
            <a:ext cx="914400" cy="914400"/>
          </a:xfrm>
          <a:prstGeom prst="rect">
            <a:avLst/>
          </a:prstGeom>
        </p:spPr>
      </p:pic>
      <p:pic>
        <p:nvPicPr>
          <p:cNvPr id="5" name="Graphic 4" descr="Robot with solid fill">
            <a:extLst>
              <a:ext uri="{FF2B5EF4-FFF2-40B4-BE49-F238E27FC236}">
                <a16:creationId xmlns:a16="http://schemas.microsoft.com/office/drawing/2014/main" id="{8F2E5A79-DAEC-3168-8BA0-1A74D3EAE9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35609" y="2967428"/>
            <a:ext cx="914400" cy="914400"/>
          </a:xfrm>
          <a:prstGeom prst="rect">
            <a:avLst/>
          </a:prstGeom>
        </p:spPr>
      </p:pic>
      <p:pic>
        <p:nvPicPr>
          <p:cNvPr id="6" name="Graphic 5" descr="Head with gears with solid fill">
            <a:extLst>
              <a:ext uri="{FF2B5EF4-FFF2-40B4-BE49-F238E27FC236}">
                <a16:creationId xmlns:a16="http://schemas.microsoft.com/office/drawing/2014/main" id="{5C829468-26F7-C1B2-73A3-0999B744D9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20381" y="2971800"/>
            <a:ext cx="914400" cy="914400"/>
          </a:xfrm>
          <a:prstGeom prst="rect">
            <a:avLst/>
          </a:prstGeom>
        </p:spPr>
      </p:pic>
      <p:pic>
        <p:nvPicPr>
          <p:cNvPr id="7" name="Graphic 6" descr="Filter with solid fill">
            <a:extLst>
              <a:ext uri="{FF2B5EF4-FFF2-40B4-BE49-F238E27FC236}">
                <a16:creationId xmlns:a16="http://schemas.microsoft.com/office/drawing/2014/main" id="{296B0D42-3EC2-2679-300F-570AFB129F4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38415" y="2971800"/>
            <a:ext cx="914400" cy="914400"/>
          </a:xfrm>
          <a:prstGeom prst="rect">
            <a:avLst/>
          </a:prstGeom>
        </p:spPr>
      </p:pic>
      <p:pic>
        <p:nvPicPr>
          <p:cNvPr id="8" name="Graphic 7" descr="Paper with solid fill">
            <a:extLst>
              <a:ext uri="{FF2B5EF4-FFF2-40B4-BE49-F238E27FC236}">
                <a16:creationId xmlns:a16="http://schemas.microsoft.com/office/drawing/2014/main" id="{CE3F3C52-13E0-DB41-0DAD-91182B572D8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3008" y="2971800"/>
            <a:ext cx="914400" cy="914400"/>
          </a:xfrm>
          <a:prstGeom prst="rect">
            <a:avLst/>
          </a:prstGeom>
        </p:spPr>
      </p:pic>
      <p:pic>
        <p:nvPicPr>
          <p:cNvPr id="9" name="Graphic 8" descr="Lightbulb and gear with solid fill">
            <a:extLst>
              <a:ext uri="{FF2B5EF4-FFF2-40B4-BE49-F238E27FC236}">
                <a16:creationId xmlns:a16="http://schemas.microsoft.com/office/drawing/2014/main" id="{90EDB66F-6F01-D6BD-C230-E90294AEBD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90816" y="2060144"/>
            <a:ext cx="914400" cy="914400"/>
          </a:xfrm>
          <a:prstGeom prst="rect">
            <a:avLst/>
          </a:prstGeom>
        </p:spPr>
      </p:pic>
      <p:sp>
        <p:nvSpPr>
          <p:cNvPr id="10" name="TextBox 9">
            <a:extLst>
              <a:ext uri="{FF2B5EF4-FFF2-40B4-BE49-F238E27FC236}">
                <a16:creationId xmlns:a16="http://schemas.microsoft.com/office/drawing/2014/main" id="{52DCC242-A560-061B-E4E0-6D6F0EB56C2D}"/>
              </a:ext>
            </a:extLst>
          </p:cNvPr>
          <p:cNvSpPr txBox="1"/>
          <p:nvPr/>
        </p:nvSpPr>
        <p:spPr>
          <a:xfrm>
            <a:off x="518190" y="3814948"/>
            <a:ext cx="1144036" cy="307777"/>
          </a:xfrm>
          <a:prstGeom prst="rect">
            <a:avLst/>
          </a:prstGeom>
          <a:noFill/>
        </p:spPr>
        <p:txBody>
          <a:bodyPr wrap="square" rtlCol="0">
            <a:spAutoFit/>
          </a:bodyPr>
          <a:lstStyle/>
          <a:p>
            <a:pPr algn="ctr"/>
            <a:r>
              <a:rPr lang="de-DE" sz="1400" dirty="0">
                <a:solidFill>
                  <a:schemeClr val="bg1">
                    <a:lumMod val="85000"/>
                  </a:schemeClr>
                </a:solidFill>
              </a:rPr>
              <a:t>Data</a:t>
            </a:r>
            <a:endParaRPr lang="en-US" sz="1400" dirty="0">
              <a:solidFill>
                <a:schemeClr val="bg1">
                  <a:lumMod val="85000"/>
                </a:schemeClr>
              </a:solidFill>
            </a:endParaRPr>
          </a:p>
        </p:txBody>
      </p:sp>
      <p:cxnSp>
        <p:nvCxnSpPr>
          <p:cNvPr id="11" name="Straight Arrow Connector 10">
            <a:extLst>
              <a:ext uri="{FF2B5EF4-FFF2-40B4-BE49-F238E27FC236}">
                <a16:creationId xmlns:a16="http://schemas.microsoft.com/office/drawing/2014/main" id="{1D26C662-F107-680C-9FEF-9CF54A9881E2}"/>
              </a:ext>
            </a:extLst>
          </p:cNvPr>
          <p:cNvCxnSpPr>
            <a:stCxn id="8" idx="3"/>
            <a:endCxn id="7" idx="1"/>
          </p:cNvCxnSpPr>
          <p:nvPr/>
        </p:nvCxnSpPr>
        <p:spPr>
          <a:xfrm>
            <a:off x="1547408" y="3429000"/>
            <a:ext cx="791007"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814356CF-DC1B-4B55-76A2-058FEAF23205}"/>
              </a:ext>
            </a:extLst>
          </p:cNvPr>
          <p:cNvSpPr txBox="1"/>
          <p:nvPr/>
        </p:nvSpPr>
        <p:spPr>
          <a:xfrm>
            <a:off x="2000582" y="3807022"/>
            <a:ext cx="1590066" cy="307777"/>
          </a:xfrm>
          <a:prstGeom prst="rect">
            <a:avLst/>
          </a:prstGeom>
          <a:noFill/>
        </p:spPr>
        <p:txBody>
          <a:bodyPr wrap="square" rtlCol="0">
            <a:spAutoFit/>
          </a:bodyPr>
          <a:lstStyle/>
          <a:p>
            <a:pPr algn="ctr"/>
            <a:r>
              <a:rPr lang="de-DE" sz="1400" dirty="0">
                <a:solidFill>
                  <a:schemeClr val="bg1">
                    <a:lumMod val="85000"/>
                  </a:schemeClr>
                </a:solidFill>
              </a:rPr>
              <a:t>Data Preprocessing</a:t>
            </a:r>
            <a:endParaRPr lang="en-US" sz="1400" dirty="0">
              <a:solidFill>
                <a:schemeClr val="bg1">
                  <a:lumMod val="85000"/>
                </a:schemeClr>
              </a:solidFill>
            </a:endParaRPr>
          </a:p>
        </p:txBody>
      </p:sp>
      <p:sp>
        <p:nvSpPr>
          <p:cNvPr id="13" name="TextBox 12">
            <a:extLst>
              <a:ext uri="{FF2B5EF4-FFF2-40B4-BE49-F238E27FC236}">
                <a16:creationId xmlns:a16="http://schemas.microsoft.com/office/drawing/2014/main" id="{E878F873-53C0-DBDE-F72C-F17B887908B1}"/>
              </a:ext>
            </a:extLst>
          </p:cNvPr>
          <p:cNvSpPr txBox="1"/>
          <p:nvPr/>
        </p:nvSpPr>
        <p:spPr>
          <a:xfrm>
            <a:off x="8797776" y="3817691"/>
            <a:ext cx="1590066" cy="307777"/>
          </a:xfrm>
          <a:prstGeom prst="rect">
            <a:avLst/>
          </a:prstGeom>
          <a:noFill/>
        </p:spPr>
        <p:txBody>
          <a:bodyPr wrap="square" rtlCol="0">
            <a:spAutoFit/>
          </a:bodyPr>
          <a:lstStyle/>
          <a:p>
            <a:pPr algn="ctr"/>
            <a:r>
              <a:rPr lang="de-DE" sz="1400" dirty="0">
                <a:solidFill>
                  <a:schemeClr val="bg1">
                    <a:lumMod val="85000"/>
                  </a:schemeClr>
                </a:solidFill>
              </a:rPr>
              <a:t>Production Model</a:t>
            </a:r>
            <a:endParaRPr lang="en-US" sz="1400" dirty="0">
              <a:solidFill>
                <a:schemeClr val="bg1">
                  <a:lumMod val="85000"/>
                </a:schemeClr>
              </a:solidFill>
            </a:endParaRPr>
          </a:p>
        </p:txBody>
      </p:sp>
      <p:pic>
        <p:nvPicPr>
          <p:cNvPr id="14" name="Graphic 13" descr="Paper with solid fill">
            <a:extLst>
              <a:ext uri="{FF2B5EF4-FFF2-40B4-BE49-F238E27FC236}">
                <a16:creationId xmlns:a16="http://schemas.microsoft.com/office/drawing/2014/main" id="{C8590C2C-48E2-7612-7774-42A733A3DD4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49947" y="2971800"/>
            <a:ext cx="914400" cy="914400"/>
          </a:xfrm>
          <a:prstGeom prst="rect">
            <a:avLst/>
          </a:prstGeom>
        </p:spPr>
      </p:pic>
      <p:cxnSp>
        <p:nvCxnSpPr>
          <p:cNvPr id="15" name="Straight Arrow Connector 14">
            <a:extLst>
              <a:ext uri="{FF2B5EF4-FFF2-40B4-BE49-F238E27FC236}">
                <a16:creationId xmlns:a16="http://schemas.microsoft.com/office/drawing/2014/main" id="{621A38FB-11A2-7187-2618-06BE542AD29D}"/>
              </a:ext>
            </a:extLst>
          </p:cNvPr>
          <p:cNvCxnSpPr>
            <a:cxnSpLocks/>
            <a:stCxn id="7" idx="3"/>
            <a:endCxn id="14" idx="1"/>
          </p:cNvCxnSpPr>
          <p:nvPr/>
        </p:nvCxnSpPr>
        <p:spPr>
          <a:xfrm>
            <a:off x="3252815" y="3429000"/>
            <a:ext cx="797132"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BF6AD787-B1AF-F672-DB10-3ACFEDFEAFA4}"/>
              </a:ext>
            </a:extLst>
          </p:cNvPr>
          <p:cNvSpPr txBox="1"/>
          <p:nvPr/>
        </p:nvSpPr>
        <p:spPr>
          <a:xfrm>
            <a:off x="3935129" y="3814948"/>
            <a:ext cx="1144036" cy="307777"/>
          </a:xfrm>
          <a:prstGeom prst="rect">
            <a:avLst/>
          </a:prstGeom>
          <a:noFill/>
        </p:spPr>
        <p:txBody>
          <a:bodyPr wrap="square" rtlCol="0">
            <a:spAutoFit/>
          </a:bodyPr>
          <a:lstStyle/>
          <a:p>
            <a:pPr algn="ctr"/>
            <a:r>
              <a:rPr lang="de-DE" sz="1400" dirty="0">
                <a:solidFill>
                  <a:schemeClr val="bg1">
                    <a:lumMod val="85000"/>
                  </a:schemeClr>
                </a:solidFill>
              </a:rPr>
              <a:t>Training Data</a:t>
            </a:r>
            <a:endParaRPr lang="en-US" sz="1400" dirty="0">
              <a:solidFill>
                <a:schemeClr val="bg1">
                  <a:lumMod val="85000"/>
                </a:schemeClr>
              </a:solidFill>
            </a:endParaRPr>
          </a:p>
        </p:txBody>
      </p:sp>
      <p:pic>
        <p:nvPicPr>
          <p:cNvPr id="17" name="Graphic 16" descr="Paper with solid fill">
            <a:extLst>
              <a:ext uri="{FF2B5EF4-FFF2-40B4-BE49-F238E27FC236}">
                <a16:creationId xmlns:a16="http://schemas.microsoft.com/office/drawing/2014/main" id="{80136677-06A2-CAEA-1D5C-1BA22A2B084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65880" y="4275778"/>
            <a:ext cx="914400" cy="914400"/>
          </a:xfrm>
          <a:prstGeom prst="rect">
            <a:avLst/>
          </a:prstGeom>
        </p:spPr>
      </p:pic>
      <p:sp>
        <p:nvSpPr>
          <p:cNvPr id="18" name="TextBox 17">
            <a:extLst>
              <a:ext uri="{FF2B5EF4-FFF2-40B4-BE49-F238E27FC236}">
                <a16:creationId xmlns:a16="http://schemas.microsoft.com/office/drawing/2014/main" id="{6591D339-3CD1-EDA8-6E43-77526C84CCFB}"/>
              </a:ext>
            </a:extLst>
          </p:cNvPr>
          <p:cNvSpPr txBox="1"/>
          <p:nvPr/>
        </p:nvSpPr>
        <p:spPr>
          <a:xfrm>
            <a:off x="3951062" y="5118925"/>
            <a:ext cx="1144036" cy="307777"/>
          </a:xfrm>
          <a:prstGeom prst="rect">
            <a:avLst/>
          </a:prstGeom>
          <a:noFill/>
        </p:spPr>
        <p:txBody>
          <a:bodyPr wrap="square" rtlCol="0">
            <a:spAutoFit/>
          </a:bodyPr>
          <a:lstStyle/>
          <a:p>
            <a:pPr algn="ctr"/>
            <a:r>
              <a:rPr lang="de-DE" sz="1400" dirty="0">
                <a:solidFill>
                  <a:schemeClr val="bg1">
                    <a:lumMod val="85000"/>
                  </a:schemeClr>
                </a:solidFill>
              </a:rPr>
              <a:t>Test Data</a:t>
            </a:r>
            <a:endParaRPr lang="en-US" sz="1400" dirty="0">
              <a:solidFill>
                <a:schemeClr val="bg1">
                  <a:lumMod val="85000"/>
                </a:schemeClr>
              </a:solidFill>
            </a:endParaRPr>
          </a:p>
        </p:txBody>
      </p:sp>
      <p:cxnSp>
        <p:nvCxnSpPr>
          <p:cNvPr id="19" name="Straight Arrow Connector 18">
            <a:extLst>
              <a:ext uri="{FF2B5EF4-FFF2-40B4-BE49-F238E27FC236}">
                <a16:creationId xmlns:a16="http://schemas.microsoft.com/office/drawing/2014/main" id="{650D67EC-0323-CE4B-DAA4-C12ABF92AFD5}"/>
              </a:ext>
            </a:extLst>
          </p:cNvPr>
          <p:cNvCxnSpPr>
            <a:cxnSpLocks/>
            <a:stCxn id="14" idx="3"/>
            <a:endCxn id="4" idx="1"/>
          </p:cNvCxnSpPr>
          <p:nvPr/>
        </p:nvCxnSpPr>
        <p:spPr>
          <a:xfrm>
            <a:off x="4964347" y="3429000"/>
            <a:ext cx="800827" cy="274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96A75989-0266-DAB8-2A4B-AA2BB5C7887F}"/>
              </a:ext>
            </a:extLst>
          </p:cNvPr>
          <p:cNvSpPr txBox="1"/>
          <p:nvPr/>
        </p:nvSpPr>
        <p:spPr>
          <a:xfrm>
            <a:off x="5530031" y="3805424"/>
            <a:ext cx="1340599" cy="307777"/>
          </a:xfrm>
          <a:prstGeom prst="rect">
            <a:avLst/>
          </a:prstGeom>
          <a:noFill/>
        </p:spPr>
        <p:txBody>
          <a:bodyPr wrap="square" rtlCol="0">
            <a:spAutoFit/>
          </a:bodyPr>
          <a:lstStyle/>
          <a:p>
            <a:pPr algn="ctr"/>
            <a:r>
              <a:rPr lang="de-DE" sz="1400" dirty="0">
                <a:solidFill>
                  <a:schemeClr val="bg1">
                    <a:lumMod val="85000"/>
                  </a:schemeClr>
                </a:solidFill>
              </a:rPr>
              <a:t>Model Training</a:t>
            </a:r>
            <a:endParaRPr lang="en-US" sz="1400" dirty="0">
              <a:solidFill>
                <a:schemeClr val="bg1">
                  <a:lumMod val="85000"/>
                </a:schemeClr>
              </a:solidFill>
            </a:endParaRPr>
          </a:p>
        </p:txBody>
      </p:sp>
      <p:cxnSp>
        <p:nvCxnSpPr>
          <p:cNvPr id="21" name="Straight Arrow Connector 20">
            <a:extLst>
              <a:ext uri="{FF2B5EF4-FFF2-40B4-BE49-F238E27FC236}">
                <a16:creationId xmlns:a16="http://schemas.microsoft.com/office/drawing/2014/main" id="{3E984BFB-4522-9902-687C-E8CCA2819141}"/>
              </a:ext>
            </a:extLst>
          </p:cNvPr>
          <p:cNvCxnSpPr>
            <a:cxnSpLocks/>
            <a:stCxn id="4" idx="3"/>
            <a:endCxn id="6" idx="1"/>
          </p:cNvCxnSpPr>
          <p:nvPr/>
        </p:nvCxnSpPr>
        <p:spPr>
          <a:xfrm flipV="1">
            <a:off x="6679574" y="3429000"/>
            <a:ext cx="740807" cy="274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0F95548F-EC46-BADE-5497-C3FB3E5118D7}"/>
              </a:ext>
            </a:extLst>
          </p:cNvPr>
          <p:cNvSpPr txBox="1"/>
          <p:nvPr/>
        </p:nvSpPr>
        <p:spPr>
          <a:xfrm>
            <a:off x="7148855" y="3805424"/>
            <a:ext cx="1457451" cy="307777"/>
          </a:xfrm>
          <a:prstGeom prst="rect">
            <a:avLst/>
          </a:prstGeom>
          <a:noFill/>
        </p:spPr>
        <p:txBody>
          <a:bodyPr wrap="square" rtlCol="0">
            <a:spAutoFit/>
          </a:bodyPr>
          <a:lstStyle/>
          <a:p>
            <a:pPr algn="ctr"/>
            <a:r>
              <a:rPr lang="de-DE" sz="1400" dirty="0">
                <a:solidFill>
                  <a:schemeClr val="bg1">
                    <a:lumMod val="85000"/>
                  </a:schemeClr>
                </a:solidFill>
              </a:rPr>
              <a:t>Model Evaluation</a:t>
            </a:r>
            <a:endParaRPr lang="en-US" sz="1400" dirty="0">
              <a:solidFill>
                <a:schemeClr val="bg1">
                  <a:lumMod val="85000"/>
                </a:schemeClr>
              </a:solidFill>
            </a:endParaRPr>
          </a:p>
        </p:txBody>
      </p:sp>
      <p:cxnSp>
        <p:nvCxnSpPr>
          <p:cNvPr id="23" name="Connector: Elbow 22">
            <a:extLst>
              <a:ext uri="{FF2B5EF4-FFF2-40B4-BE49-F238E27FC236}">
                <a16:creationId xmlns:a16="http://schemas.microsoft.com/office/drawing/2014/main" id="{333B759C-F035-2EA8-8E6B-F9406B4CB406}"/>
              </a:ext>
            </a:extLst>
          </p:cNvPr>
          <p:cNvCxnSpPr>
            <a:cxnSpLocks/>
            <a:stCxn id="7" idx="3"/>
            <a:endCxn id="17" idx="1"/>
          </p:cNvCxnSpPr>
          <p:nvPr/>
        </p:nvCxnSpPr>
        <p:spPr>
          <a:xfrm>
            <a:off x="3252815" y="3429000"/>
            <a:ext cx="813065" cy="1303978"/>
          </a:xfrm>
          <a:prstGeom prst="bentConnector3">
            <a:avLst>
              <a:gd name="adj1" fmla="val 50000"/>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Connector: Elbow 23">
            <a:extLst>
              <a:ext uri="{FF2B5EF4-FFF2-40B4-BE49-F238E27FC236}">
                <a16:creationId xmlns:a16="http://schemas.microsoft.com/office/drawing/2014/main" id="{B714E1C2-9806-A85E-F91D-55B25963F6A1}"/>
              </a:ext>
            </a:extLst>
          </p:cNvPr>
          <p:cNvCxnSpPr>
            <a:cxnSpLocks/>
            <a:stCxn id="17" idx="3"/>
            <a:endCxn id="22" idx="2"/>
          </p:cNvCxnSpPr>
          <p:nvPr/>
        </p:nvCxnSpPr>
        <p:spPr>
          <a:xfrm flipV="1">
            <a:off x="4980280" y="4113201"/>
            <a:ext cx="2897301" cy="619777"/>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nector: Elbow 24">
            <a:extLst>
              <a:ext uri="{FF2B5EF4-FFF2-40B4-BE49-F238E27FC236}">
                <a16:creationId xmlns:a16="http://schemas.microsoft.com/office/drawing/2014/main" id="{1DABD442-090D-2E9B-92F2-CEAC224052E1}"/>
              </a:ext>
            </a:extLst>
          </p:cNvPr>
          <p:cNvCxnSpPr>
            <a:cxnSpLocks/>
            <a:stCxn id="6" idx="0"/>
            <a:endCxn id="4" idx="0"/>
          </p:cNvCxnSpPr>
          <p:nvPr/>
        </p:nvCxnSpPr>
        <p:spPr>
          <a:xfrm rot="16200000" flipH="1" flipV="1">
            <a:off x="7048606" y="2145568"/>
            <a:ext cx="2744" cy="1655207"/>
          </a:xfrm>
          <a:prstGeom prst="bentConnector3">
            <a:avLst>
              <a:gd name="adj1" fmla="val -17202843"/>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9536F8C5-B338-DC14-120B-939550F39BAA}"/>
              </a:ext>
            </a:extLst>
          </p:cNvPr>
          <p:cNvCxnSpPr>
            <a:cxnSpLocks/>
            <a:stCxn id="6" idx="3"/>
            <a:endCxn id="5" idx="1"/>
          </p:cNvCxnSpPr>
          <p:nvPr/>
        </p:nvCxnSpPr>
        <p:spPr>
          <a:xfrm flipV="1">
            <a:off x="8334781" y="3424628"/>
            <a:ext cx="800828" cy="437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Graphic 26" descr="Paper with solid fill">
            <a:extLst>
              <a:ext uri="{FF2B5EF4-FFF2-40B4-BE49-F238E27FC236}">
                <a16:creationId xmlns:a16="http://schemas.microsoft.com/office/drawing/2014/main" id="{BE4A695D-E2FD-14DB-30DE-66EB93EF1C5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92218" y="4275778"/>
            <a:ext cx="914400" cy="914400"/>
          </a:xfrm>
          <a:prstGeom prst="rect">
            <a:avLst/>
          </a:prstGeom>
        </p:spPr>
      </p:pic>
      <p:sp>
        <p:nvSpPr>
          <p:cNvPr id="28" name="TextBox 27">
            <a:extLst>
              <a:ext uri="{FF2B5EF4-FFF2-40B4-BE49-F238E27FC236}">
                <a16:creationId xmlns:a16="http://schemas.microsoft.com/office/drawing/2014/main" id="{362F4D57-3FEA-A03E-BDDD-14000288D012}"/>
              </a:ext>
            </a:extLst>
          </p:cNvPr>
          <p:cNvSpPr txBox="1"/>
          <p:nvPr/>
        </p:nvSpPr>
        <p:spPr>
          <a:xfrm>
            <a:off x="10675998" y="2930894"/>
            <a:ext cx="1144036" cy="307777"/>
          </a:xfrm>
          <a:prstGeom prst="rect">
            <a:avLst/>
          </a:prstGeom>
          <a:noFill/>
        </p:spPr>
        <p:txBody>
          <a:bodyPr wrap="square" rtlCol="0">
            <a:spAutoFit/>
          </a:bodyPr>
          <a:lstStyle/>
          <a:p>
            <a:pPr algn="ctr"/>
            <a:r>
              <a:rPr lang="de-DE" sz="1400" dirty="0">
                <a:solidFill>
                  <a:schemeClr val="bg1">
                    <a:lumMod val="85000"/>
                  </a:schemeClr>
                </a:solidFill>
              </a:rPr>
              <a:t>Predictions</a:t>
            </a:r>
            <a:endParaRPr lang="en-US" sz="1400" dirty="0">
              <a:solidFill>
                <a:schemeClr val="bg1">
                  <a:lumMod val="85000"/>
                </a:schemeClr>
              </a:solidFill>
            </a:endParaRPr>
          </a:p>
        </p:txBody>
      </p:sp>
      <p:cxnSp>
        <p:nvCxnSpPr>
          <p:cNvPr id="29" name="Connector: Elbow 28">
            <a:extLst>
              <a:ext uri="{FF2B5EF4-FFF2-40B4-BE49-F238E27FC236}">
                <a16:creationId xmlns:a16="http://schemas.microsoft.com/office/drawing/2014/main" id="{C986CD3F-C951-041B-D3BA-A39DC2301690}"/>
              </a:ext>
            </a:extLst>
          </p:cNvPr>
          <p:cNvCxnSpPr>
            <a:cxnSpLocks/>
            <a:endCxn id="13" idx="2"/>
          </p:cNvCxnSpPr>
          <p:nvPr/>
        </p:nvCxnSpPr>
        <p:spPr>
          <a:xfrm rot="10800000">
            <a:off x="9592810" y="4125469"/>
            <a:ext cx="1328245" cy="606631"/>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Connector: Elbow 29">
            <a:extLst>
              <a:ext uri="{FF2B5EF4-FFF2-40B4-BE49-F238E27FC236}">
                <a16:creationId xmlns:a16="http://schemas.microsoft.com/office/drawing/2014/main" id="{14AC18F9-980C-5A40-9472-221B61EDD53F}"/>
              </a:ext>
            </a:extLst>
          </p:cNvPr>
          <p:cNvCxnSpPr>
            <a:cxnSpLocks/>
            <a:stCxn id="5" idx="0"/>
            <a:endCxn id="9" idx="1"/>
          </p:cNvCxnSpPr>
          <p:nvPr/>
        </p:nvCxnSpPr>
        <p:spPr>
          <a:xfrm rot="5400000" flipH="1" flipV="1">
            <a:off x="9966770" y="2143383"/>
            <a:ext cx="450084" cy="1198007"/>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04199E42-67F7-83FC-654C-9D1119C6EC17}"/>
              </a:ext>
            </a:extLst>
          </p:cNvPr>
          <p:cNvSpPr txBox="1"/>
          <p:nvPr/>
        </p:nvSpPr>
        <p:spPr>
          <a:xfrm>
            <a:off x="10675998" y="5118925"/>
            <a:ext cx="1144036" cy="307777"/>
          </a:xfrm>
          <a:prstGeom prst="rect">
            <a:avLst/>
          </a:prstGeom>
          <a:noFill/>
        </p:spPr>
        <p:txBody>
          <a:bodyPr wrap="square" rtlCol="0">
            <a:spAutoFit/>
          </a:bodyPr>
          <a:lstStyle/>
          <a:p>
            <a:pPr algn="ctr"/>
            <a:r>
              <a:rPr lang="de-DE" sz="1400" dirty="0">
                <a:solidFill>
                  <a:schemeClr val="bg1">
                    <a:lumMod val="85000"/>
                  </a:schemeClr>
                </a:solidFill>
              </a:rPr>
              <a:t>New Data</a:t>
            </a:r>
            <a:endParaRPr lang="en-US" sz="1400" dirty="0">
              <a:solidFill>
                <a:schemeClr val="bg1">
                  <a:lumMod val="85000"/>
                </a:schemeClr>
              </a:solidFill>
            </a:endParaRPr>
          </a:p>
        </p:txBody>
      </p:sp>
      <p:sp>
        <p:nvSpPr>
          <p:cNvPr id="32" name="Oval 31">
            <a:extLst>
              <a:ext uri="{FF2B5EF4-FFF2-40B4-BE49-F238E27FC236}">
                <a16:creationId xmlns:a16="http://schemas.microsoft.com/office/drawing/2014/main" id="{EDCF7517-C083-D538-D94D-828620BE1458}"/>
              </a:ext>
            </a:extLst>
          </p:cNvPr>
          <p:cNvSpPr/>
          <p:nvPr/>
        </p:nvSpPr>
        <p:spPr>
          <a:xfrm>
            <a:off x="8782161" y="1601182"/>
            <a:ext cx="3362646" cy="4408484"/>
          </a:xfrm>
          <a:prstGeom prst="ellipse">
            <a:avLst/>
          </a:prstGeom>
          <a:noFill/>
          <a:ln w="571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2324536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30A7-D9F4-623B-A385-C40FFE027B4D}"/>
              </a:ext>
            </a:extLst>
          </p:cNvPr>
          <p:cNvSpPr>
            <a:spLocks noGrp="1"/>
          </p:cNvSpPr>
          <p:nvPr>
            <p:ph type="title"/>
          </p:nvPr>
        </p:nvSpPr>
        <p:spPr/>
        <p:txBody>
          <a:bodyPr/>
          <a:lstStyle/>
          <a:p>
            <a:r>
              <a:rPr lang="de-DE" b="1" cap="all" dirty="0">
                <a:solidFill>
                  <a:srgbClr val="133942"/>
                </a:solidFill>
                <a:latin typeface="pragmatica-extended"/>
              </a:rPr>
              <a:t>Model Production Workflow</a:t>
            </a:r>
            <a:endParaRPr lang="en-US" dirty="0"/>
          </a:p>
        </p:txBody>
      </p:sp>
      <p:pic>
        <p:nvPicPr>
          <p:cNvPr id="37" name="Graphic 36" descr="Robot with solid fill">
            <a:extLst>
              <a:ext uri="{FF2B5EF4-FFF2-40B4-BE49-F238E27FC236}">
                <a16:creationId xmlns:a16="http://schemas.microsoft.com/office/drawing/2014/main" id="{C54A687D-4248-7BA7-A4C6-E2CBB797F4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8076" y="2642350"/>
            <a:ext cx="914400" cy="914400"/>
          </a:xfrm>
          <a:prstGeom prst="rect">
            <a:avLst/>
          </a:prstGeom>
        </p:spPr>
      </p:pic>
      <p:pic>
        <p:nvPicPr>
          <p:cNvPr id="39" name="Graphic 38" descr="Filter with solid fill">
            <a:extLst>
              <a:ext uri="{FF2B5EF4-FFF2-40B4-BE49-F238E27FC236}">
                <a16:creationId xmlns:a16="http://schemas.microsoft.com/office/drawing/2014/main" id="{057A8ACB-F229-652A-361C-CD424F6E1E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37825" y="2647992"/>
            <a:ext cx="914400" cy="914400"/>
          </a:xfrm>
          <a:prstGeom prst="rect">
            <a:avLst/>
          </a:prstGeom>
        </p:spPr>
      </p:pic>
      <p:pic>
        <p:nvPicPr>
          <p:cNvPr id="40" name="Graphic 39" descr="Paper with solid fill">
            <a:extLst>
              <a:ext uri="{FF2B5EF4-FFF2-40B4-BE49-F238E27FC236}">
                <a16:creationId xmlns:a16="http://schemas.microsoft.com/office/drawing/2014/main" id="{F19440EB-D76D-EF92-7D19-57F093D01A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32418" y="2647992"/>
            <a:ext cx="914400" cy="914400"/>
          </a:xfrm>
          <a:prstGeom prst="rect">
            <a:avLst/>
          </a:prstGeom>
        </p:spPr>
      </p:pic>
      <p:pic>
        <p:nvPicPr>
          <p:cNvPr id="41" name="Graphic 40" descr="Lightbulb and gear with solid fill">
            <a:extLst>
              <a:ext uri="{FF2B5EF4-FFF2-40B4-BE49-F238E27FC236}">
                <a16:creationId xmlns:a16="http://schemas.microsoft.com/office/drawing/2014/main" id="{8C404CA7-5749-D18C-8022-4B777EBC141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38326" y="2636412"/>
            <a:ext cx="914400" cy="914400"/>
          </a:xfrm>
          <a:prstGeom prst="rect">
            <a:avLst/>
          </a:prstGeom>
        </p:spPr>
      </p:pic>
      <p:sp>
        <p:nvSpPr>
          <p:cNvPr id="42" name="TextBox 41">
            <a:extLst>
              <a:ext uri="{FF2B5EF4-FFF2-40B4-BE49-F238E27FC236}">
                <a16:creationId xmlns:a16="http://schemas.microsoft.com/office/drawing/2014/main" id="{FF5EF61A-20C9-7D47-9ABA-D5C50E9635C0}"/>
              </a:ext>
            </a:extLst>
          </p:cNvPr>
          <p:cNvSpPr txBox="1"/>
          <p:nvPr/>
        </p:nvSpPr>
        <p:spPr>
          <a:xfrm>
            <a:off x="2917600" y="3491140"/>
            <a:ext cx="1144036" cy="307777"/>
          </a:xfrm>
          <a:prstGeom prst="rect">
            <a:avLst/>
          </a:prstGeom>
          <a:noFill/>
        </p:spPr>
        <p:txBody>
          <a:bodyPr wrap="square" rtlCol="0">
            <a:spAutoFit/>
          </a:bodyPr>
          <a:lstStyle/>
          <a:p>
            <a:pPr algn="ctr"/>
            <a:r>
              <a:rPr lang="de-DE" sz="1400" dirty="0"/>
              <a:t>New Data</a:t>
            </a:r>
            <a:endParaRPr lang="en-US" sz="1400" dirty="0"/>
          </a:p>
        </p:txBody>
      </p:sp>
      <p:cxnSp>
        <p:nvCxnSpPr>
          <p:cNvPr id="43" name="Straight Arrow Connector 42">
            <a:extLst>
              <a:ext uri="{FF2B5EF4-FFF2-40B4-BE49-F238E27FC236}">
                <a16:creationId xmlns:a16="http://schemas.microsoft.com/office/drawing/2014/main" id="{2979CC54-5192-9E24-DE77-E29C4AAEB66E}"/>
              </a:ext>
            </a:extLst>
          </p:cNvPr>
          <p:cNvCxnSpPr>
            <a:stCxn id="40" idx="3"/>
            <a:endCxn id="39" idx="1"/>
          </p:cNvCxnSpPr>
          <p:nvPr/>
        </p:nvCxnSpPr>
        <p:spPr>
          <a:xfrm>
            <a:off x="3946818" y="3105192"/>
            <a:ext cx="791007"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82854351-248C-6C9C-1E30-C0EF7A69408B}"/>
              </a:ext>
            </a:extLst>
          </p:cNvPr>
          <p:cNvSpPr txBox="1"/>
          <p:nvPr/>
        </p:nvSpPr>
        <p:spPr>
          <a:xfrm>
            <a:off x="4399992" y="3483214"/>
            <a:ext cx="1590066" cy="307777"/>
          </a:xfrm>
          <a:prstGeom prst="rect">
            <a:avLst/>
          </a:prstGeom>
          <a:noFill/>
        </p:spPr>
        <p:txBody>
          <a:bodyPr wrap="square" rtlCol="0">
            <a:spAutoFit/>
          </a:bodyPr>
          <a:lstStyle/>
          <a:p>
            <a:pPr algn="ctr"/>
            <a:r>
              <a:rPr lang="de-DE" sz="1400" dirty="0"/>
              <a:t>Data Preprocessing</a:t>
            </a:r>
            <a:endParaRPr lang="en-US" sz="1400" dirty="0"/>
          </a:p>
        </p:txBody>
      </p:sp>
      <p:sp>
        <p:nvSpPr>
          <p:cNvPr id="45" name="TextBox 44">
            <a:extLst>
              <a:ext uri="{FF2B5EF4-FFF2-40B4-BE49-F238E27FC236}">
                <a16:creationId xmlns:a16="http://schemas.microsoft.com/office/drawing/2014/main" id="{E6A747DB-F422-6CFA-1CE3-4B6F9E244DF5}"/>
              </a:ext>
            </a:extLst>
          </p:cNvPr>
          <p:cNvSpPr txBox="1"/>
          <p:nvPr/>
        </p:nvSpPr>
        <p:spPr>
          <a:xfrm>
            <a:off x="6100242" y="3483214"/>
            <a:ext cx="1590066" cy="307777"/>
          </a:xfrm>
          <a:prstGeom prst="rect">
            <a:avLst/>
          </a:prstGeom>
          <a:noFill/>
        </p:spPr>
        <p:txBody>
          <a:bodyPr wrap="square" rtlCol="0">
            <a:spAutoFit/>
          </a:bodyPr>
          <a:lstStyle/>
          <a:p>
            <a:pPr algn="ctr"/>
            <a:r>
              <a:rPr lang="de-DE" sz="1400" dirty="0"/>
              <a:t>Production Model</a:t>
            </a:r>
            <a:endParaRPr lang="en-US" sz="1400" dirty="0"/>
          </a:p>
        </p:txBody>
      </p:sp>
      <p:cxnSp>
        <p:nvCxnSpPr>
          <p:cNvPr id="47" name="Straight Arrow Connector 46">
            <a:extLst>
              <a:ext uri="{FF2B5EF4-FFF2-40B4-BE49-F238E27FC236}">
                <a16:creationId xmlns:a16="http://schemas.microsoft.com/office/drawing/2014/main" id="{B0BBD19F-2B3F-A98A-5B55-B58F074FE940}"/>
              </a:ext>
            </a:extLst>
          </p:cNvPr>
          <p:cNvCxnSpPr>
            <a:cxnSpLocks/>
            <a:stCxn id="39" idx="3"/>
            <a:endCxn id="37" idx="1"/>
          </p:cNvCxnSpPr>
          <p:nvPr/>
        </p:nvCxnSpPr>
        <p:spPr>
          <a:xfrm flipV="1">
            <a:off x="5652225" y="3099550"/>
            <a:ext cx="785851" cy="564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C9F9AE91-CF2C-CAF7-19D5-806B3A938E27}"/>
              </a:ext>
            </a:extLst>
          </p:cNvPr>
          <p:cNvSpPr txBox="1"/>
          <p:nvPr/>
        </p:nvSpPr>
        <p:spPr>
          <a:xfrm>
            <a:off x="7866800" y="4887406"/>
            <a:ext cx="1457451" cy="523220"/>
          </a:xfrm>
          <a:prstGeom prst="rect">
            <a:avLst/>
          </a:prstGeom>
          <a:noFill/>
        </p:spPr>
        <p:txBody>
          <a:bodyPr wrap="square" rtlCol="0">
            <a:spAutoFit/>
          </a:bodyPr>
          <a:lstStyle/>
          <a:p>
            <a:pPr algn="ctr"/>
            <a:r>
              <a:rPr lang="de-DE" sz="1400" dirty="0"/>
              <a:t>Model Training </a:t>
            </a:r>
            <a:br>
              <a:rPr lang="de-DE" sz="1400" dirty="0"/>
            </a:br>
            <a:r>
              <a:rPr lang="de-DE" sz="1400" dirty="0"/>
              <a:t>Process</a:t>
            </a:r>
            <a:endParaRPr lang="en-US" sz="1400" dirty="0"/>
          </a:p>
        </p:txBody>
      </p:sp>
      <p:cxnSp>
        <p:nvCxnSpPr>
          <p:cNvPr id="58" name="Straight Arrow Connector 57">
            <a:extLst>
              <a:ext uri="{FF2B5EF4-FFF2-40B4-BE49-F238E27FC236}">
                <a16:creationId xmlns:a16="http://schemas.microsoft.com/office/drawing/2014/main" id="{FB946E26-EAE7-F12A-B2C5-11233938D1A4}"/>
              </a:ext>
            </a:extLst>
          </p:cNvPr>
          <p:cNvCxnSpPr>
            <a:cxnSpLocks/>
            <a:stCxn id="45" idx="2"/>
          </p:cNvCxnSpPr>
          <p:nvPr/>
        </p:nvCxnSpPr>
        <p:spPr>
          <a:xfrm>
            <a:off x="6895275" y="3790991"/>
            <a:ext cx="1243051" cy="76348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0" name="TextBox 59">
            <a:extLst>
              <a:ext uri="{FF2B5EF4-FFF2-40B4-BE49-F238E27FC236}">
                <a16:creationId xmlns:a16="http://schemas.microsoft.com/office/drawing/2014/main" id="{63DC0995-694F-B610-113A-E2B7FD47BD52}"/>
              </a:ext>
            </a:extLst>
          </p:cNvPr>
          <p:cNvSpPr txBox="1"/>
          <p:nvPr/>
        </p:nvSpPr>
        <p:spPr>
          <a:xfrm>
            <a:off x="8028142" y="3483214"/>
            <a:ext cx="1144036" cy="307777"/>
          </a:xfrm>
          <a:prstGeom prst="rect">
            <a:avLst/>
          </a:prstGeom>
          <a:noFill/>
        </p:spPr>
        <p:txBody>
          <a:bodyPr wrap="square" rtlCol="0">
            <a:spAutoFit/>
          </a:bodyPr>
          <a:lstStyle/>
          <a:p>
            <a:pPr algn="ctr"/>
            <a:r>
              <a:rPr lang="de-DE" sz="1400" dirty="0"/>
              <a:t>Predictions</a:t>
            </a:r>
            <a:endParaRPr lang="en-US" sz="1400" dirty="0"/>
          </a:p>
        </p:txBody>
      </p:sp>
      <p:cxnSp>
        <p:nvCxnSpPr>
          <p:cNvPr id="62" name="Connector: Elbow 61">
            <a:extLst>
              <a:ext uri="{FF2B5EF4-FFF2-40B4-BE49-F238E27FC236}">
                <a16:creationId xmlns:a16="http://schemas.microsoft.com/office/drawing/2014/main" id="{CB398354-6671-DDEE-5851-1E1661CB82BD}"/>
              </a:ext>
            </a:extLst>
          </p:cNvPr>
          <p:cNvCxnSpPr>
            <a:cxnSpLocks/>
            <a:stCxn id="37" idx="3"/>
            <a:endCxn id="41" idx="1"/>
          </p:cNvCxnSpPr>
          <p:nvPr/>
        </p:nvCxnSpPr>
        <p:spPr>
          <a:xfrm flipV="1">
            <a:off x="7352476" y="3093612"/>
            <a:ext cx="785850" cy="5938"/>
          </a:xfrm>
          <a:prstGeom prst="bentConnector3">
            <a:avLst>
              <a:gd name="adj1" fmla="val 50000"/>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1" name="TextBox 90">
            <a:extLst>
              <a:ext uri="{FF2B5EF4-FFF2-40B4-BE49-F238E27FC236}">
                <a16:creationId xmlns:a16="http://schemas.microsoft.com/office/drawing/2014/main" id="{C9041991-DB35-044F-116C-2F388350CB04}"/>
              </a:ext>
            </a:extLst>
          </p:cNvPr>
          <p:cNvSpPr txBox="1"/>
          <p:nvPr/>
        </p:nvSpPr>
        <p:spPr>
          <a:xfrm>
            <a:off x="6232857" y="4109815"/>
            <a:ext cx="1457451" cy="307777"/>
          </a:xfrm>
          <a:prstGeom prst="rect">
            <a:avLst/>
          </a:prstGeom>
          <a:noFill/>
        </p:spPr>
        <p:txBody>
          <a:bodyPr wrap="square" rtlCol="0">
            <a:spAutoFit/>
          </a:bodyPr>
          <a:lstStyle/>
          <a:p>
            <a:pPr algn="ctr"/>
            <a:r>
              <a:rPr lang="de-DE" sz="1400" dirty="0"/>
              <a:t>Model Re-Train</a:t>
            </a:r>
            <a:endParaRPr lang="en-US" sz="1400" dirty="0"/>
          </a:p>
        </p:txBody>
      </p:sp>
      <p:sp>
        <p:nvSpPr>
          <p:cNvPr id="94" name="TextBox 93">
            <a:extLst>
              <a:ext uri="{FF2B5EF4-FFF2-40B4-BE49-F238E27FC236}">
                <a16:creationId xmlns:a16="http://schemas.microsoft.com/office/drawing/2014/main" id="{8050717B-0DBA-CA42-1E06-20AE1A60B9C1}"/>
              </a:ext>
            </a:extLst>
          </p:cNvPr>
          <p:cNvSpPr txBox="1"/>
          <p:nvPr/>
        </p:nvSpPr>
        <p:spPr>
          <a:xfrm>
            <a:off x="6232857" y="4339930"/>
            <a:ext cx="1457451" cy="415498"/>
          </a:xfrm>
          <a:prstGeom prst="rect">
            <a:avLst/>
          </a:prstGeom>
          <a:noFill/>
        </p:spPr>
        <p:txBody>
          <a:bodyPr wrap="square" rtlCol="0">
            <a:spAutoFit/>
          </a:bodyPr>
          <a:lstStyle/>
          <a:p>
            <a:pPr algn="ctr"/>
            <a:r>
              <a:rPr lang="de-DE" sz="1050" dirty="0"/>
              <a:t>e.g. scheduled or </a:t>
            </a:r>
          </a:p>
          <a:p>
            <a:pPr algn="ctr"/>
            <a:r>
              <a:rPr lang="de-DE" sz="1050" dirty="0"/>
              <a:t>event based</a:t>
            </a:r>
            <a:endParaRPr lang="en-US" sz="1050" dirty="0"/>
          </a:p>
        </p:txBody>
      </p:sp>
      <p:pic>
        <p:nvPicPr>
          <p:cNvPr id="96" name="Graphic 95" descr="Circles with arrows with solid fill">
            <a:extLst>
              <a:ext uri="{FF2B5EF4-FFF2-40B4-BE49-F238E27FC236}">
                <a16:creationId xmlns:a16="http://schemas.microsoft.com/office/drawing/2014/main" id="{EE8040A9-E29C-88CC-7B0E-76DAA91A454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38326" y="4109815"/>
            <a:ext cx="914400" cy="914400"/>
          </a:xfrm>
          <a:prstGeom prst="rect">
            <a:avLst/>
          </a:prstGeom>
        </p:spPr>
      </p:pic>
      <p:sp>
        <p:nvSpPr>
          <p:cNvPr id="3" name="Slide Number Placeholder 2">
            <a:extLst>
              <a:ext uri="{FF2B5EF4-FFF2-40B4-BE49-F238E27FC236}">
                <a16:creationId xmlns:a16="http://schemas.microsoft.com/office/drawing/2014/main" id="{C01DA507-EEBE-C50D-8AB8-E81AAAF9974B}"/>
              </a:ext>
            </a:extLst>
          </p:cNvPr>
          <p:cNvSpPr>
            <a:spLocks noGrp="1"/>
          </p:cNvSpPr>
          <p:nvPr>
            <p:ph type="sldNum" sz="quarter" idx="12"/>
          </p:nvPr>
        </p:nvSpPr>
        <p:spPr/>
        <p:txBody>
          <a:bodyPr/>
          <a:lstStyle/>
          <a:p>
            <a:fld id="{E42B8911-209D-49EC-ABB0-3710BA151767}" type="slidenum">
              <a:rPr lang="en-US" smtClean="0"/>
              <a:t>28</a:t>
            </a:fld>
            <a:endParaRPr lang="en-US"/>
          </a:p>
        </p:txBody>
      </p:sp>
    </p:spTree>
    <p:extLst>
      <p:ext uri="{BB962C8B-B14F-4D97-AF65-F5344CB8AC3E}">
        <p14:creationId xmlns:p14="http://schemas.microsoft.com/office/powerpoint/2010/main" val="104521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54" grpId="0"/>
      <p:bldP spid="60" grpId="0"/>
      <p:bldP spid="91" grpId="0"/>
      <p:bldP spid="9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0ECA60-F20F-052D-EE34-E354739D35A3}"/>
              </a:ext>
            </a:extLst>
          </p:cNvPr>
          <p:cNvSpPr/>
          <p:nvPr/>
        </p:nvSpPr>
        <p:spPr>
          <a:xfrm>
            <a:off x="10172700" y="259200"/>
            <a:ext cx="1760220" cy="12731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6600" dirty="0">
                <a:solidFill>
                  <a:schemeClr val="bg1"/>
                </a:solidFill>
              </a:rPr>
              <a:t>      } </a:t>
            </a:r>
            <a:endParaRPr lang="en-US" sz="6600" dirty="0">
              <a:solidFill>
                <a:schemeClr val="bg1"/>
              </a:solidFill>
            </a:endParaRPr>
          </a:p>
        </p:txBody>
      </p:sp>
      <p:sp>
        <p:nvSpPr>
          <p:cNvPr id="3" name="Slide Number Placeholder 2">
            <a:extLst>
              <a:ext uri="{FF2B5EF4-FFF2-40B4-BE49-F238E27FC236}">
                <a16:creationId xmlns:a16="http://schemas.microsoft.com/office/drawing/2014/main" id="{666A17BE-ED34-5C2F-6690-9E88A77EFD1E}"/>
              </a:ext>
            </a:extLst>
          </p:cNvPr>
          <p:cNvSpPr>
            <a:spLocks noGrp="1"/>
          </p:cNvSpPr>
          <p:nvPr>
            <p:ph type="sldNum" sz="quarter" idx="12"/>
          </p:nvPr>
        </p:nvSpPr>
        <p:spPr/>
        <p:txBody>
          <a:bodyPr/>
          <a:lstStyle/>
          <a:p>
            <a:fld id="{E42B8911-209D-49EC-ABB0-3710BA151767}" type="slidenum">
              <a:rPr lang="en-US" smtClean="0"/>
              <a:t>29</a:t>
            </a:fld>
            <a:endParaRPr lang="en-US"/>
          </a:p>
        </p:txBody>
      </p:sp>
      <p:sp>
        <p:nvSpPr>
          <p:cNvPr id="6" name="Rectangle 5">
            <a:extLst>
              <a:ext uri="{FF2B5EF4-FFF2-40B4-BE49-F238E27FC236}">
                <a16:creationId xmlns:a16="http://schemas.microsoft.com/office/drawing/2014/main" id="{58807414-DE00-9A4E-D195-A47FA2F0553A}"/>
              </a:ext>
            </a:extLst>
          </p:cNvPr>
          <p:cNvSpPr/>
          <p:nvPr/>
        </p:nvSpPr>
        <p:spPr>
          <a:xfrm>
            <a:off x="259080" y="5265737"/>
            <a:ext cx="1760220" cy="12731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6600" dirty="0">
                <a:solidFill>
                  <a:schemeClr val="bg1"/>
                </a:solidFill>
              </a:rPr>
              <a:t>{ </a:t>
            </a:r>
            <a:endParaRPr lang="en-US" sz="6600" dirty="0">
              <a:solidFill>
                <a:schemeClr val="bg1"/>
              </a:solidFill>
            </a:endParaRPr>
          </a:p>
        </p:txBody>
      </p:sp>
      <p:sp>
        <p:nvSpPr>
          <p:cNvPr id="4" name="Rectangle 3">
            <a:extLst>
              <a:ext uri="{FF2B5EF4-FFF2-40B4-BE49-F238E27FC236}">
                <a16:creationId xmlns:a16="http://schemas.microsoft.com/office/drawing/2014/main" id="{63152E37-D96C-DC08-A254-5CAF3FA811DB}"/>
              </a:ext>
            </a:extLst>
          </p:cNvPr>
          <p:cNvSpPr/>
          <p:nvPr/>
        </p:nvSpPr>
        <p:spPr>
          <a:xfrm>
            <a:off x="842010" y="735330"/>
            <a:ext cx="10507980" cy="5387340"/>
          </a:xfrm>
          <a:prstGeom prst="rect">
            <a:avLst/>
          </a:prstGeom>
          <a:solidFill>
            <a:srgbClr val="102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6E92843-31CA-8737-D7EF-99EF11DBA60F}"/>
              </a:ext>
            </a:extLst>
          </p:cNvPr>
          <p:cNvSpPr txBox="1"/>
          <p:nvPr/>
        </p:nvSpPr>
        <p:spPr>
          <a:xfrm>
            <a:off x="2499360" y="2846020"/>
            <a:ext cx="7353300" cy="1323439"/>
          </a:xfrm>
          <a:prstGeom prst="rect">
            <a:avLst/>
          </a:prstGeom>
          <a:noFill/>
        </p:spPr>
        <p:txBody>
          <a:bodyPr wrap="square" rtlCol="0" anchor="ctr">
            <a:spAutoFit/>
          </a:bodyPr>
          <a:lstStyle/>
          <a:p>
            <a:pPr algn="ctr"/>
            <a:r>
              <a:rPr lang="de-DE" sz="8000" dirty="0">
                <a:solidFill>
                  <a:schemeClr val="bg1"/>
                </a:solidFill>
                <a:latin typeface="Consolas" panose="020B0609020204030204" pitchFamily="49" charset="0"/>
              </a:rPr>
              <a:t>Code Example</a:t>
            </a:r>
            <a:endParaRPr lang="en-US" sz="8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22663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Artificial Intelligence with solid fill">
            <a:extLst>
              <a:ext uri="{FF2B5EF4-FFF2-40B4-BE49-F238E27FC236}">
                <a16:creationId xmlns:a16="http://schemas.microsoft.com/office/drawing/2014/main" id="{61509AC9-1DA3-E1D5-09BD-7214A6F7D6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57554" y="3047048"/>
            <a:ext cx="914400" cy="914400"/>
          </a:xfrm>
          <a:prstGeom prst="rect">
            <a:avLst/>
          </a:prstGeom>
        </p:spPr>
      </p:pic>
      <p:pic>
        <p:nvPicPr>
          <p:cNvPr id="7" name="Graphic 6" descr="Robot with solid fill">
            <a:extLst>
              <a:ext uri="{FF2B5EF4-FFF2-40B4-BE49-F238E27FC236}">
                <a16:creationId xmlns:a16="http://schemas.microsoft.com/office/drawing/2014/main" id="{B8FA2EB2-24FA-889D-0EF2-989F28CB63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27989" y="3039932"/>
            <a:ext cx="914400" cy="914400"/>
          </a:xfrm>
          <a:prstGeom prst="rect">
            <a:avLst/>
          </a:prstGeom>
        </p:spPr>
      </p:pic>
      <p:pic>
        <p:nvPicPr>
          <p:cNvPr id="9" name="Graphic 8" descr="Head with gears with solid fill">
            <a:extLst>
              <a:ext uri="{FF2B5EF4-FFF2-40B4-BE49-F238E27FC236}">
                <a16:creationId xmlns:a16="http://schemas.microsoft.com/office/drawing/2014/main" id="{3026FE37-605C-F363-47E2-5CA8A5AA11A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12761" y="3044304"/>
            <a:ext cx="914400" cy="914400"/>
          </a:xfrm>
          <a:prstGeom prst="rect">
            <a:avLst/>
          </a:prstGeom>
        </p:spPr>
      </p:pic>
      <p:pic>
        <p:nvPicPr>
          <p:cNvPr id="15" name="Graphic 14" descr="Filter with solid fill">
            <a:extLst>
              <a:ext uri="{FF2B5EF4-FFF2-40B4-BE49-F238E27FC236}">
                <a16:creationId xmlns:a16="http://schemas.microsoft.com/office/drawing/2014/main" id="{A1EFDBCF-86B1-F56F-874D-FB5EAF7541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30795" y="3044304"/>
            <a:ext cx="914400" cy="914400"/>
          </a:xfrm>
          <a:prstGeom prst="rect">
            <a:avLst/>
          </a:prstGeom>
        </p:spPr>
      </p:pic>
      <p:pic>
        <p:nvPicPr>
          <p:cNvPr id="17" name="Graphic 16" descr="Paper with solid fill">
            <a:extLst>
              <a:ext uri="{FF2B5EF4-FFF2-40B4-BE49-F238E27FC236}">
                <a16:creationId xmlns:a16="http://schemas.microsoft.com/office/drawing/2014/main" id="{3D86D664-4FD3-35BF-7A25-15E509CE020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5388" y="3044304"/>
            <a:ext cx="914400" cy="914400"/>
          </a:xfrm>
          <a:prstGeom prst="rect">
            <a:avLst/>
          </a:prstGeom>
        </p:spPr>
      </p:pic>
      <p:pic>
        <p:nvPicPr>
          <p:cNvPr id="19" name="Graphic 18" descr="Lightbulb and gear with solid fill">
            <a:extLst>
              <a:ext uri="{FF2B5EF4-FFF2-40B4-BE49-F238E27FC236}">
                <a16:creationId xmlns:a16="http://schemas.microsoft.com/office/drawing/2014/main" id="{D2C9B732-CF70-FB95-5AEB-BF9BD7DD88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83196" y="2132648"/>
            <a:ext cx="914400" cy="914400"/>
          </a:xfrm>
          <a:prstGeom prst="rect">
            <a:avLst/>
          </a:prstGeom>
        </p:spPr>
      </p:pic>
      <p:sp>
        <p:nvSpPr>
          <p:cNvPr id="21" name="TextBox 20">
            <a:extLst>
              <a:ext uri="{FF2B5EF4-FFF2-40B4-BE49-F238E27FC236}">
                <a16:creationId xmlns:a16="http://schemas.microsoft.com/office/drawing/2014/main" id="{9666C14B-1ED5-D404-8A4A-CE949F7CE27D}"/>
              </a:ext>
            </a:extLst>
          </p:cNvPr>
          <p:cNvSpPr txBox="1"/>
          <p:nvPr/>
        </p:nvSpPr>
        <p:spPr>
          <a:xfrm>
            <a:off x="510570" y="3887452"/>
            <a:ext cx="1144036" cy="307777"/>
          </a:xfrm>
          <a:prstGeom prst="rect">
            <a:avLst/>
          </a:prstGeom>
          <a:noFill/>
        </p:spPr>
        <p:txBody>
          <a:bodyPr wrap="square" rtlCol="0">
            <a:spAutoFit/>
          </a:bodyPr>
          <a:lstStyle/>
          <a:p>
            <a:pPr algn="ctr"/>
            <a:r>
              <a:rPr lang="de-DE" sz="1400" dirty="0"/>
              <a:t>Data</a:t>
            </a:r>
            <a:endParaRPr lang="en-US" sz="1400" dirty="0"/>
          </a:p>
        </p:txBody>
      </p:sp>
      <p:cxnSp>
        <p:nvCxnSpPr>
          <p:cNvPr id="23" name="Straight Arrow Connector 22">
            <a:extLst>
              <a:ext uri="{FF2B5EF4-FFF2-40B4-BE49-F238E27FC236}">
                <a16:creationId xmlns:a16="http://schemas.microsoft.com/office/drawing/2014/main" id="{D00B8571-CE20-E2A1-CE2C-002D6456F13A}"/>
              </a:ext>
            </a:extLst>
          </p:cNvPr>
          <p:cNvCxnSpPr>
            <a:stCxn id="17" idx="3"/>
            <a:endCxn id="15" idx="1"/>
          </p:cNvCxnSpPr>
          <p:nvPr/>
        </p:nvCxnSpPr>
        <p:spPr>
          <a:xfrm>
            <a:off x="1539788" y="3501504"/>
            <a:ext cx="791007"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342B5D45-E6A7-D3B9-AD9C-FF2839331F6C}"/>
              </a:ext>
            </a:extLst>
          </p:cNvPr>
          <p:cNvSpPr txBox="1"/>
          <p:nvPr/>
        </p:nvSpPr>
        <p:spPr>
          <a:xfrm>
            <a:off x="1992962" y="3879526"/>
            <a:ext cx="1590066" cy="307777"/>
          </a:xfrm>
          <a:prstGeom prst="rect">
            <a:avLst/>
          </a:prstGeom>
          <a:noFill/>
        </p:spPr>
        <p:txBody>
          <a:bodyPr wrap="square" rtlCol="0">
            <a:spAutoFit/>
          </a:bodyPr>
          <a:lstStyle/>
          <a:p>
            <a:pPr algn="ctr"/>
            <a:r>
              <a:rPr lang="de-DE" sz="1400" dirty="0"/>
              <a:t>Data Preprocessing</a:t>
            </a:r>
            <a:endParaRPr lang="en-US" sz="1400" dirty="0"/>
          </a:p>
        </p:txBody>
      </p:sp>
      <p:sp>
        <p:nvSpPr>
          <p:cNvPr id="25" name="TextBox 24">
            <a:extLst>
              <a:ext uri="{FF2B5EF4-FFF2-40B4-BE49-F238E27FC236}">
                <a16:creationId xmlns:a16="http://schemas.microsoft.com/office/drawing/2014/main" id="{5E657A34-CF11-2026-C655-0F4DFA56CB48}"/>
              </a:ext>
            </a:extLst>
          </p:cNvPr>
          <p:cNvSpPr txBox="1"/>
          <p:nvPr/>
        </p:nvSpPr>
        <p:spPr>
          <a:xfrm>
            <a:off x="8790156" y="3890195"/>
            <a:ext cx="1590066" cy="307777"/>
          </a:xfrm>
          <a:prstGeom prst="rect">
            <a:avLst/>
          </a:prstGeom>
          <a:noFill/>
        </p:spPr>
        <p:txBody>
          <a:bodyPr wrap="square" rtlCol="0">
            <a:spAutoFit/>
          </a:bodyPr>
          <a:lstStyle/>
          <a:p>
            <a:pPr algn="ctr"/>
            <a:r>
              <a:rPr lang="de-DE" sz="1400" dirty="0"/>
              <a:t>Production Model</a:t>
            </a:r>
            <a:endParaRPr lang="en-US" sz="1400" dirty="0"/>
          </a:p>
        </p:txBody>
      </p:sp>
      <p:pic>
        <p:nvPicPr>
          <p:cNvPr id="26" name="Graphic 25" descr="Paper with solid fill">
            <a:extLst>
              <a:ext uri="{FF2B5EF4-FFF2-40B4-BE49-F238E27FC236}">
                <a16:creationId xmlns:a16="http://schemas.microsoft.com/office/drawing/2014/main" id="{BEC45EF7-8746-FB6F-3F15-4D334064D4B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42327" y="3044304"/>
            <a:ext cx="914400" cy="914400"/>
          </a:xfrm>
          <a:prstGeom prst="rect">
            <a:avLst/>
          </a:prstGeom>
        </p:spPr>
      </p:pic>
      <p:cxnSp>
        <p:nvCxnSpPr>
          <p:cNvPr id="27" name="Straight Arrow Connector 26">
            <a:extLst>
              <a:ext uri="{FF2B5EF4-FFF2-40B4-BE49-F238E27FC236}">
                <a16:creationId xmlns:a16="http://schemas.microsoft.com/office/drawing/2014/main" id="{26DA0656-C836-9BB0-43E0-34E0AE8BB327}"/>
              </a:ext>
            </a:extLst>
          </p:cNvPr>
          <p:cNvCxnSpPr>
            <a:cxnSpLocks/>
            <a:stCxn id="15" idx="3"/>
            <a:endCxn id="26" idx="1"/>
          </p:cNvCxnSpPr>
          <p:nvPr/>
        </p:nvCxnSpPr>
        <p:spPr>
          <a:xfrm>
            <a:off x="3245195" y="3501504"/>
            <a:ext cx="797132"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AB278665-5BB2-5311-268D-C73674B58DB1}"/>
              </a:ext>
            </a:extLst>
          </p:cNvPr>
          <p:cNvSpPr txBox="1"/>
          <p:nvPr/>
        </p:nvSpPr>
        <p:spPr>
          <a:xfrm>
            <a:off x="3927509" y="3887452"/>
            <a:ext cx="1144036" cy="307777"/>
          </a:xfrm>
          <a:prstGeom prst="rect">
            <a:avLst/>
          </a:prstGeom>
          <a:noFill/>
        </p:spPr>
        <p:txBody>
          <a:bodyPr wrap="square" rtlCol="0">
            <a:spAutoFit/>
          </a:bodyPr>
          <a:lstStyle/>
          <a:p>
            <a:pPr algn="ctr"/>
            <a:r>
              <a:rPr lang="de-DE" sz="1400" dirty="0"/>
              <a:t>Training Data</a:t>
            </a:r>
            <a:endParaRPr lang="en-US" sz="1400" dirty="0"/>
          </a:p>
        </p:txBody>
      </p:sp>
      <p:pic>
        <p:nvPicPr>
          <p:cNvPr id="31" name="Graphic 30" descr="Paper with solid fill">
            <a:extLst>
              <a:ext uri="{FF2B5EF4-FFF2-40B4-BE49-F238E27FC236}">
                <a16:creationId xmlns:a16="http://schemas.microsoft.com/office/drawing/2014/main" id="{1083A1AE-FACF-9B87-D00F-CB439563A7E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58260" y="4348282"/>
            <a:ext cx="914400" cy="914400"/>
          </a:xfrm>
          <a:prstGeom prst="rect">
            <a:avLst/>
          </a:prstGeom>
        </p:spPr>
      </p:pic>
      <p:sp>
        <p:nvSpPr>
          <p:cNvPr id="33" name="TextBox 32">
            <a:extLst>
              <a:ext uri="{FF2B5EF4-FFF2-40B4-BE49-F238E27FC236}">
                <a16:creationId xmlns:a16="http://schemas.microsoft.com/office/drawing/2014/main" id="{261E6768-E7FC-D829-4446-48EFAFB1B844}"/>
              </a:ext>
            </a:extLst>
          </p:cNvPr>
          <p:cNvSpPr txBox="1"/>
          <p:nvPr/>
        </p:nvSpPr>
        <p:spPr>
          <a:xfrm>
            <a:off x="3943442" y="5191429"/>
            <a:ext cx="1144036" cy="307777"/>
          </a:xfrm>
          <a:prstGeom prst="rect">
            <a:avLst/>
          </a:prstGeom>
          <a:noFill/>
        </p:spPr>
        <p:txBody>
          <a:bodyPr wrap="square" rtlCol="0">
            <a:spAutoFit/>
          </a:bodyPr>
          <a:lstStyle/>
          <a:p>
            <a:pPr algn="ctr"/>
            <a:r>
              <a:rPr lang="de-DE" sz="1400" dirty="0"/>
              <a:t>Test Data</a:t>
            </a:r>
            <a:endParaRPr lang="en-US" sz="1400" dirty="0"/>
          </a:p>
        </p:txBody>
      </p:sp>
      <p:cxnSp>
        <p:nvCxnSpPr>
          <p:cNvPr id="40" name="Straight Arrow Connector 39">
            <a:extLst>
              <a:ext uri="{FF2B5EF4-FFF2-40B4-BE49-F238E27FC236}">
                <a16:creationId xmlns:a16="http://schemas.microsoft.com/office/drawing/2014/main" id="{886B4DB9-6831-4C78-938F-18D3231452F3}"/>
              </a:ext>
            </a:extLst>
          </p:cNvPr>
          <p:cNvCxnSpPr>
            <a:cxnSpLocks/>
            <a:stCxn id="26" idx="3"/>
            <a:endCxn id="5" idx="1"/>
          </p:cNvCxnSpPr>
          <p:nvPr/>
        </p:nvCxnSpPr>
        <p:spPr>
          <a:xfrm>
            <a:off x="4956727" y="3501504"/>
            <a:ext cx="800827" cy="274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43572731-9D29-0D41-15C1-69560806D796}"/>
              </a:ext>
            </a:extLst>
          </p:cNvPr>
          <p:cNvSpPr txBox="1"/>
          <p:nvPr/>
        </p:nvSpPr>
        <p:spPr>
          <a:xfrm>
            <a:off x="5522411" y="3877928"/>
            <a:ext cx="1340599" cy="307777"/>
          </a:xfrm>
          <a:prstGeom prst="rect">
            <a:avLst/>
          </a:prstGeom>
          <a:noFill/>
        </p:spPr>
        <p:txBody>
          <a:bodyPr wrap="square" rtlCol="0">
            <a:spAutoFit/>
          </a:bodyPr>
          <a:lstStyle/>
          <a:p>
            <a:pPr algn="ctr"/>
            <a:r>
              <a:rPr lang="de-DE" sz="1400" dirty="0"/>
              <a:t>Model Training</a:t>
            </a:r>
            <a:endParaRPr lang="en-US" sz="1400" dirty="0"/>
          </a:p>
        </p:txBody>
      </p:sp>
      <p:cxnSp>
        <p:nvCxnSpPr>
          <p:cNvPr id="45" name="Straight Arrow Connector 44">
            <a:extLst>
              <a:ext uri="{FF2B5EF4-FFF2-40B4-BE49-F238E27FC236}">
                <a16:creationId xmlns:a16="http://schemas.microsoft.com/office/drawing/2014/main" id="{C306F171-7311-4F60-0153-52F09936D9EA}"/>
              </a:ext>
            </a:extLst>
          </p:cNvPr>
          <p:cNvCxnSpPr>
            <a:cxnSpLocks/>
            <a:stCxn id="5" idx="3"/>
            <a:endCxn id="9" idx="1"/>
          </p:cNvCxnSpPr>
          <p:nvPr/>
        </p:nvCxnSpPr>
        <p:spPr>
          <a:xfrm flipV="1">
            <a:off x="6671954" y="3501504"/>
            <a:ext cx="740807" cy="274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TextBox 49">
            <a:extLst>
              <a:ext uri="{FF2B5EF4-FFF2-40B4-BE49-F238E27FC236}">
                <a16:creationId xmlns:a16="http://schemas.microsoft.com/office/drawing/2014/main" id="{FDAA2F51-6A4A-D838-BA5D-F8B53C4CF617}"/>
              </a:ext>
            </a:extLst>
          </p:cNvPr>
          <p:cNvSpPr txBox="1"/>
          <p:nvPr/>
        </p:nvSpPr>
        <p:spPr>
          <a:xfrm>
            <a:off x="7141235" y="3877928"/>
            <a:ext cx="1457451" cy="307777"/>
          </a:xfrm>
          <a:prstGeom prst="rect">
            <a:avLst/>
          </a:prstGeom>
          <a:noFill/>
        </p:spPr>
        <p:txBody>
          <a:bodyPr wrap="square" rtlCol="0">
            <a:spAutoFit/>
          </a:bodyPr>
          <a:lstStyle/>
          <a:p>
            <a:pPr algn="ctr"/>
            <a:r>
              <a:rPr lang="de-DE" sz="1400" dirty="0"/>
              <a:t>Model Evaluation</a:t>
            </a:r>
            <a:endParaRPr lang="en-US" sz="1400" dirty="0"/>
          </a:p>
        </p:txBody>
      </p:sp>
      <p:cxnSp>
        <p:nvCxnSpPr>
          <p:cNvPr id="56" name="Connector: Elbow 55">
            <a:extLst>
              <a:ext uri="{FF2B5EF4-FFF2-40B4-BE49-F238E27FC236}">
                <a16:creationId xmlns:a16="http://schemas.microsoft.com/office/drawing/2014/main" id="{3A106D90-6D7F-2690-E8C5-A7E5ED3EF239}"/>
              </a:ext>
            </a:extLst>
          </p:cNvPr>
          <p:cNvCxnSpPr>
            <a:cxnSpLocks/>
            <a:stCxn id="15" idx="3"/>
            <a:endCxn id="31" idx="1"/>
          </p:cNvCxnSpPr>
          <p:nvPr/>
        </p:nvCxnSpPr>
        <p:spPr>
          <a:xfrm>
            <a:off x="3245195" y="3501504"/>
            <a:ext cx="813065" cy="1303978"/>
          </a:xfrm>
          <a:prstGeom prst="bentConnector3">
            <a:avLst>
              <a:gd name="adj1" fmla="val 50000"/>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Connector: Elbow 59">
            <a:extLst>
              <a:ext uri="{FF2B5EF4-FFF2-40B4-BE49-F238E27FC236}">
                <a16:creationId xmlns:a16="http://schemas.microsoft.com/office/drawing/2014/main" id="{3BD419A9-3539-3568-354A-DE75752D758C}"/>
              </a:ext>
            </a:extLst>
          </p:cNvPr>
          <p:cNvCxnSpPr>
            <a:cxnSpLocks/>
            <a:stCxn id="31" idx="3"/>
            <a:endCxn id="50" idx="2"/>
          </p:cNvCxnSpPr>
          <p:nvPr/>
        </p:nvCxnSpPr>
        <p:spPr>
          <a:xfrm flipV="1">
            <a:off x="4972660" y="4185705"/>
            <a:ext cx="2897301" cy="619777"/>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Connector: Elbow 62">
            <a:extLst>
              <a:ext uri="{FF2B5EF4-FFF2-40B4-BE49-F238E27FC236}">
                <a16:creationId xmlns:a16="http://schemas.microsoft.com/office/drawing/2014/main" id="{9BF550FE-12D6-7CCD-5131-998D267F3CA8}"/>
              </a:ext>
            </a:extLst>
          </p:cNvPr>
          <p:cNvCxnSpPr>
            <a:cxnSpLocks/>
            <a:stCxn id="9" idx="0"/>
            <a:endCxn id="5" idx="0"/>
          </p:cNvCxnSpPr>
          <p:nvPr/>
        </p:nvCxnSpPr>
        <p:spPr>
          <a:xfrm rot="16200000" flipH="1" flipV="1">
            <a:off x="7040986" y="2218072"/>
            <a:ext cx="2744" cy="1655207"/>
          </a:xfrm>
          <a:prstGeom prst="bentConnector3">
            <a:avLst>
              <a:gd name="adj1" fmla="val -17202843"/>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D4BA9BA7-BE41-B243-97B5-69FB85C75FFB}"/>
              </a:ext>
            </a:extLst>
          </p:cNvPr>
          <p:cNvCxnSpPr>
            <a:cxnSpLocks/>
            <a:stCxn id="9" idx="3"/>
            <a:endCxn id="7" idx="1"/>
          </p:cNvCxnSpPr>
          <p:nvPr/>
        </p:nvCxnSpPr>
        <p:spPr>
          <a:xfrm flipV="1">
            <a:off x="8327161" y="3497132"/>
            <a:ext cx="800828" cy="437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74" name="Graphic 73" descr="Paper with solid fill">
            <a:extLst>
              <a:ext uri="{FF2B5EF4-FFF2-40B4-BE49-F238E27FC236}">
                <a16:creationId xmlns:a16="http://schemas.microsoft.com/office/drawing/2014/main" id="{3FB249E0-9ABE-BBBB-6025-6E968F38A82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84598" y="4348282"/>
            <a:ext cx="914400" cy="914400"/>
          </a:xfrm>
          <a:prstGeom prst="rect">
            <a:avLst/>
          </a:prstGeom>
        </p:spPr>
      </p:pic>
      <p:sp>
        <p:nvSpPr>
          <p:cNvPr id="75" name="TextBox 74">
            <a:extLst>
              <a:ext uri="{FF2B5EF4-FFF2-40B4-BE49-F238E27FC236}">
                <a16:creationId xmlns:a16="http://schemas.microsoft.com/office/drawing/2014/main" id="{80C7E927-A39D-0664-0027-6E01F96D5AB0}"/>
              </a:ext>
            </a:extLst>
          </p:cNvPr>
          <p:cNvSpPr txBox="1"/>
          <p:nvPr/>
        </p:nvSpPr>
        <p:spPr>
          <a:xfrm>
            <a:off x="10668378" y="3003398"/>
            <a:ext cx="1144036" cy="307777"/>
          </a:xfrm>
          <a:prstGeom prst="rect">
            <a:avLst/>
          </a:prstGeom>
          <a:noFill/>
        </p:spPr>
        <p:txBody>
          <a:bodyPr wrap="square" rtlCol="0">
            <a:spAutoFit/>
          </a:bodyPr>
          <a:lstStyle/>
          <a:p>
            <a:pPr algn="ctr"/>
            <a:r>
              <a:rPr lang="de-DE" sz="1400" dirty="0"/>
              <a:t>Predictions</a:t>
            </a:r>
            <a:endParaRPr lang="en-US" sz="1400" dirty="0"/>
          </a:p>
        </p:txBody>
      </p:sp>
      <p:cxnSp>
        <p:nvCxnSpPr>
          <p:cNvPr id="78" name="Connector: Elbow 77">
            <a:extLst>
              <a:ext uri="{FF2B5EF4-FFF2-40B4-BE49-F238E27FC236}">
                <a16:creationId xmlns:a16="http://schemas.microsoft.com/office/drawing/2014/main" id="{04746C75-7B54-35F2-E51F-ACA552D9C43C}"/>
              </a:ext>
            </a:extLst>
          </p:cNvPr>
          <p:cNvCxnSpPr>
            <a:cxnSpLocks/>
            <a:endCxn id="25" idx="2"/>
          </p:cNvCxnSpPr>
          <p:nvPr/>
        </p:nvCxnSpPr>
        <p:spPr>
          <a:xfrm rot="10800000">
            <a:off x="9585190" y="4197973"/>
            <a:ext cx="1328241" cy="606627"/>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8AA35A5E-6F24-4765-3E42-017E16354271}"/>
              </a:ext>
            </a:extLst>
          </p:cNvPr>
          <p:cNvCxnSpPr>
            <a:cxnSpLocks/>
            <a:stCxn id="7" idx="0"/>
            <a:endCxn id="19" idx="1"/>
          </p:cNvCxnSpPr>
          <p:nvPr/>
        </p:nvCxnSpPr>
        <p:spPr>
          <a:xfrm rot="5400000" flipH="1" flipV="1">
            <a:off x="9959150" y="2215887"/>
            <a:ext cx="450084" cy="1198007"/>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7" name="TextBox 86">
            <a:extLst>
              <a:ext uri="{FF2B5EF4-FFF2-40B4-BE49-F238E27FC236}">
                <a16:creationId xmlns:a16="http://schemas.microsoft.com/office/drawing/2014/main" id="{7F59D974-C094-68F3-20D0-2DF4A95DB127}"/>
              </a:ext>
            </a:extLst>
          </p:cNvPr>
          <p:cNvSpPr txBox="1"/>
          <p:nvPr/>
        </p:nvSpPr>
        <p:spPr>
          <a:xfrm>
            <a:off x="10668378" y="5191429"/>
            <a:ext cx="1144036" cy="307777"/>
          </a:xfrm>
          <a:prstGeom prst="rect">
            <a:avLst/>
          </a:prstGeom>
          <a:noFill/>
        </p:spPr>
        <p:txBody>
          <a:bodyPr wrap="square" rtlCol="0">
            <a:spAutoFit/>
          </a:bodyPr>
          <a:lstStyle/>
          <a:p>
            <a:pPr algn="ctr"/>
            <a:r>
              <a:rPr lang="de-DE" sz="1400" dirty="0"/>
              <a:t>New Data</a:t>
            </a:r>
            <a:endParaRPr lang="en-US" sz="1400" dirty="0"/>
          </a:p>
        </p:txBody>
      </p:sp>
      <p:sp>
        <p:nvSpPr>
          <p:cNvPr id="88" name="Title 87">
            <a:extLst>
              <a:ext uri="{FF2B5EF4-FFF2-40B4-BE49-F238E27FC236}">
                <a16:creationId xmlns:a16="http://schemas.microsoft.com/office/drawing/2014/main" id="{8EEAF34B-F930-9DE2-ADD8-BD7C1606F938}"/>
              </a:ext>
            </a:extLst>
          </p:cNvPr>
          <p:cNvSpPr>
            <a:spLocks noGrp="1"/>
          </p:cNvSpPr>
          <p:nvPr>
            <p:ph type="title"/>
          </p:nvPr>
        </p:nvSpPr>
        <p:spPr/>
        <p:txBody>
          <a:bodyPr/>
          <a:lstStyle/>
          <a:p>
            <a:r>
              <a:rPr lang="de-DE" b="1" cap="all" dirty="0">
                <a:solidFill>
                  <a:srgbClr val="133942"/>
                </a:solidFill>
                <a:latin typeface="pragmatica-extended"/>
              </a:rPr>
              <a:t>Machine Learning Workflow</a:t>
            </a:r>
            <a:endParaRPr lang="en-US" dirty="0"/>
          </a:p>
        </p:txBody>
      </p:sp>
      <p:sp>
        <p:nvSpPr>
          <p:cNvPr id="2" name="Slide Number Placeholder 1">
            <a:extLst>
              <a:ext uri="{FF2B5EF4-FFF2-40B4-BE49-F238E27FC236}">
                <a16:creationId xmlns:a16="http://schemas.microsoft.com/office/drawing/2014/main" id="{20E70213-A635-6183-30F9-24E2488B4E68}"/>
              </a:ext>
            </a:extLst>
          </p:cNvPr>
          <p:cNvSpPr>
            <a:spLocks noGrp="1"/>
          </p:cNvSpPr>
          <p:nvPr>
            <p:ph type="sldNum" sz="quarter" idx="12"/>
          </p:nvPr>
        </p:nvSpPr>
        <p:spPr/>
        <p:txBody>
          <a:bodyPr/>
          <a:lstStyle/>
          <a:p>
            <a:fld id="{E42B8911-209D-49EC-ABB0-3710BA151767}" type="slidenum">
              <a:rPr lang="en-US" smtClean="0"/>
              <a:t>3</a:t>
            </a:fld>
            <a:endParaRPr lang="en-US"/>
          </a:p>
        </p:txBody>
      </p:sp>
      <p:sp>
        <p:nvSpPr>
          <p:cNvPr id="3" name="Arrow: Curved Up 2">
            <a:extLst>
              <a:ext uri="{FF2B5EF4-FFF2-40B4-BE49-F238E27FC236}">
                <a16:creationId xmlns:a16="http://schemas.microsoft.com/office/drawing/2014/main" id="{A192C5AD-B500-949B-A244-5056E32C30E2}"/>
              </a:ext>
            </a:extLst>
          </p:cNvPr>
          <p:cNvSpPr/>
          <p:nvPr/>
        </p:nvSpPr>
        <p:spPr>
          <a:xfrm rot="10800000">
            <a:off x="5955322" y="2170291"/>
            <a:ext cx="2078891" cy="914400"/>
          </a:xfrm>
          <a:prstGeom prst="curvedUpArrow">
            <a:avLst/>
          </a:prstGeom>
          <a:solidFill>
            <a:srgbClr val="267486"/>
          </a:solidFill>
          <a:ln>
            <a:solidFill>
              <a:srgbClr val="133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Up 33">
            <a:extLst>
              <a:ext uri="{FF2B5EF4-FFF2-40B4-BE49-F238E27FC236}">
                <a16:creationId xmlns:a16="http://schemas.microsoft.com/office/drawing/2014/main" id="{9D6A59E9-E59D-F514-1E8D-EF7E06BE376B}"/>
              </a:ext>
            </a:extLst>
          </p:cNvPr>
          <p:cNvSpPr/>
          <p:nvPr/>
        </p:nvSpPr>
        <p:spPr>
          <a:xfrm>
            <a:off x="6045718" y="4185705"/>
            <a:ext cx="2078891" cy="914400"/>
          </a:xfrm>
          <a:prstGeom prst="curvedUpArrow">
            <a:avLst/>
          </a:prstGeom>
          <a:solidFill>
            <a:srgbClr val="267486"/>
          </a:solidFill>
          <a:ln>
            <a:solidFill>
              <a:srgbClr val="133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3935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p:bldP spid="33" grpId="0"/>
      <p:bldP spid="44" grpId="0"/>
      <p:bldP spid="50" grpId="0"/>
      <p:bldP spid="75" grpId="0"/>
      <p:bldP spid="87" grpId="0"/>
      <p:bldP spid="3" grpId="0" animBg="1"/>
      <p:bldP spid="3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02F36"/>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7A5754-AC5D-FD9D-6801-7E073BF72860}"/>
              </a:ext>
            </a:extLst>
          </p:cNvPr>
          <p:cNvSpPr>
            <a:spLocks noGrp="1"/>
          </p:cNvSpPr>
          <p:nvPr>
            <p:ph type="ctrTitle"/>
          </p:nvPr>
        </p:nvSpPr>
        <p:spPr>
          <a:xfrm>
            <a:off x="1524000" y="3423603"/>
            <a:ext cx="9144000" cy="2387600"/>
          </a:xfrm>
        </p:spPr>
        <p:txBody>
          <a:bodyPr anchor="t">
            <a:normAutofit fontScale="90000"/>
          </a:bodyPr>
          <a:lstStyle/>
          <a:p>
            <a:r>
              <a:rPr lang="en-US" b="1" cap="all" dirty="0">
                <a:solidFill>
                  <a:schemeClr val="bg1"/>
                </a:solidFill>
                <a:latin typeface="pragmatica-extended"/>
              </a:rPr>
              <a:t>Volatile space economics : A case of EVE Online. </a:t>
            </a:r>
          </a:p>
        </p:txBody>
      </p:sp>
      <p:sp>
        <p:nvSpPr>
          <p:cNvPr id="6" name="Subtitle 5">
            <a:extLst>
              <a:ext uri="{FF2B5EF4-FFF2-40B4-BE49-F238E27FC236}">
                <a16:creationId xmlns:a16="http://schemas.microsoft.com/office/drawing/2014/main" id="{C8E34096-71F4-AD8F-B16B-2935ED682AE4}"/>
              </a:ext>
            </a:extLst>
          </p:cNvPr>
          <p:cNvSpPr>
            <a:spLocks noGrp="1"/>
          </p:cNvSpPr>
          <p:nvPr>
            <p:ph type="subTitle" idx="1"/>
          </p:nvPr>
        </p:nvSpPr>
        <p:spPr>
          <a:xfrm>
            <a:off x="1524000" y="1767841"/>
            <a:ext cx="9144000" cy="1655762"/>
          </a:xfrm>
        </p:spPr>
        <p:txBody>
          <a:bodyPr anchor="b"/>
          <a:lstStyle/>
          <a:p>
            <a:r>
              <a:rPr lang="en-US" dirty="0"/>
              <a:t>See you on Wednesday 11:30 for our keynote on</a:t>
            </a:r>
          </a:p>
        </p:txBody>
      </p:sp>
      <p:sp>
        <p:nvSpPr>
          <p:cNvPr id="3" name="Slide Number Placeholder 2">
            <a:extLst>
              <a:ext uri="{FF2B5EF4-FFF2-40B4-BE49-F238E27FC236}">
                <a16:creationId xmlns:a16="http://schemas.microsoft.com/office/drawing/2014/main" id="{5BD994DE-2137-70B7-AA8B-BE5F8808A9FB}"/>
              </a:ext>
            </a:extLst>
          </p:cNvPr>
          <p:cNvSpPr>
            <a:spLocks noGrp="1"/>
          </p:cNvSpPr>
          <p:nvPr>
            <p:ph type="sldNum" sz="quarter" idx="12"/>
          </p:nvPr>
        </p:nvSpPr>
        <p:spPr/>
        <p:txBody>
          <a:bodyPr/>
          <a:lstStyle/>
          <a:p>
            <a:fld id="{E42B8911-209D-49EC-ABB0-3710BA151767}" type="slidenum">
              <a:rPr lang="en-US" smtClean="0"/>
              <a:t>30</a:t>
            </a:fld>
            <a:endParaRPr lang="en-US"/>
          </a:p>
        </p:txBody>
      </p:sp>
      <p:sp>
        <p:nvSpPr>
          <p:cNvPr id="4" name="Title 1">
            <a:extLst>
              <a:ext uri="{FF2B5EF4-FFF2-40B4-BE49-F238E27FC236}">
                <a16:creationId xmlns:a16="http://schemas.microsoft.com/office/drawing/2014/main" id="{B5835D2A-0363-FF1D-9568-AA0723858A99}"/>
              </a:ext>
            </a:extLst>
          </p:cNvPr>
          <p:cNvSpPr txBox="1">
            <a:spLocks/>
          </p:cNvSpPr>
          <p:nvPr/>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7" name="Title 4">
            <a:extLst>
              <a:ext uri="{FF2B5EF4-FFF2-40B4-BE49-F238E27FC236}">
                <a16:creationId xmlns:a16="http://schemas.microsoft.com/office/drawing/2014/main" id="{7680A07A-9E99-7C1A-9BE7-7215A3D10AE0}"/>
              </a:ext>
            </a:extLst>
          </p:cNvPr>
          <p:cNvSpPr txBox="1">
            <a:spLocks/>
          </p:cNvSpPr>
          <p:nvPr/>
        </p:nvSpPr>
        <p:spPr>
          <a:xfrm>
            <a:off x="1524000" y="490856"/>
            <a:ext cx="9144000" cy="2387600"/>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b="1" cap="all" dirty="0">
                <a:latin typeface="pragmatica-extended"/>
              </a:rPr>
              <a:t>Thank you!</a:t>
            </a:r>
          </a:p>
        </p:txBody>
      </p:sp>
      <p:pic>
        <p:nvPicPr>
          <p:cNvPr id="8" name="Picture 7" descr="A picture containing icon&#10;&#10;Description automatically generated">
            <a:extLst>
              <a:ext uri="{FF2B5EF4-FFF2-40B4-BE49-F238E27FC236}">
                <a16:creationId xmlns:a16="http://schemas.microsoft.com/office/drawing/2014/main" id="{C34EF0D0-C03B-F35E-F5FC-DA426857A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39513">
            <a:off x="1798319" y="1214538"/>
            <a:ext cx="1475867" cy="936233"/>
          </a:xfrm>
          <a:prstGeom prst="rect">
            <a:avLst/>
          </a:prstGeom>
        </p:spPr>
      </p:pic>
      <p:sp>
        <p:nvSpPr>
          <p:cNvPr id="9" name="TextBox 8">
            <a:extLst>
              <a:ext uri="{FF2B5EF4-FFF2-40B4-BE49-F238E27FC236}">
                <a16:creationId xmlns:a16="http://schemas.microsoft.com/office/drawing/2014/main" id="{CBD3C067-E5E1-9ED5-66E7-2BC3986A3C54}"/>
              </a:ext>
            </a:extLst>
          </p:cNvPr>
          <p:cNvSpPr txBox="1"/>
          <p:nvPr/>
        </p:nvSpPr>
        <p:spPr>
          <a:xfrm rot="20104654">
            <a:off x="719882" y="1961408"/>
            <a:ext cx="1215159" cy="523220"/>
          </a:xfrm>
          <a:prstGeom prst="rect">
            <a:avLst/>
          </a:prstGeom>
          <a:noFill/>
        </p:spPr>
        <p:txBody>
          <a:bodyPr wrap="square" rtlCol="0">
            <a:spAutoFit/>
          </a:bodyPr>
          <a:lstStyle/>
          <a:p>
            <a:r>
              <a:rPr lang="de-DE" sz="2800" dirty="0">
                <a:solidFill>
                  <a:srgbClr val="A5A5A5"/>
                </a:solidFill>
              </a:rPr>
              <a:t>More? </a:t>
            </a:r>
            <a:endParaRPr lang="en-US" sz="2800" dirty="0">
              <a:solidFill>
                <a:srgbClr val="A5A5A5"/>
              </a:solidFill>
            </a:endParaRPr>
          </a:p>
        </p:txBody>
      </p:sp>
    </p:spTree>
    <p:extLst>
      <p:ext uri="{BB962C8B-B14F-4D97-AF65-F5344CB8AC3E}">
        <p14:creationId xmlns:p14="http://schemas.microsoft.com/office/powerpoint/2010/main" val="106025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2F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7AAC-8BCA-ABB6-52FF-0B0470357FFF}"/>
              </a:ext>
            </a:extLst>
          </p:cNvPr>
          <p:cNvSpPr>
            <a:spLocks noGrp="1"/>
          </p:cNvSpPr>
          <p:nvPr>
            <p:ph type="title"/>
          </p:nvPr>
        </p:nvSpPr>
        <p:spPr/>
        <p:txBody>
          <a:bodyPr/>
          <a:lstStyle/>
          <a:p>
            <a:r>
              <a:rPr lang="de-DE" b="1" cap="all" dirty="0">
                <a:solidFill>
                  <a:schemeClr val="bg1"/>
                </a:solidFill>
                <a:latin typeface="pragmatica-extended"/>
              </a:rPr>
              <a:t>Data pre-processing</a:t>
            </a:r>
            <a:endParaRPr lang="en-US" dirty="0">
              <a:solidFill>
                <a:schemeClr val="bg1"/>
              </a:solidFill>
            </a:endParaRPr>
          </a:p>
        </p:txBody>
      </p:sp>
      <p:sp>
        <p:nvSpPr>
          <p:cNvPr id="3" name="Slide Number Placeholder 2">
            <a:extLst>
              <a:ext uri="{FF2B5EF4-FFF2-40B4-BE49-F238E27FC236}">
                <a16:creationId xmlns:a16="http://schemas.microsoft.com/office/drawing/2014/main" id="{01330312-CEB4-BDD5-5C99-7A73ADEA818A}"/>
              </a:ext>
            </a:extLst>
          </p:cNvPr>
          <p:cNvSpPr>
            <a:spLocks noGrp="1"/>
          </p:cNvSpPr>
          <p:nvPr>
            <p:ph type="sldNum" sz="quarter" idx="12"/>
          </p:nvPr>
        </p:nvSpPr>
        <p:spPr/>
        <p:txBody>
          <a:bodyPr/>
          <a:lstStyle/>
          <a:p>
            <a:fld id="{E42B8911-209D-49EC-ABB0-3710BA151767}" type="slidenum">
              <a:rPr lang="en-US" smtClean="0"/>
              <a:t>4</a:t>
            </a:fld>
            <a:endParaRPr lang="en-US"/>
          </a:p>
        </p:txBody>
      </p:sp>
      <p:pic>
        <p:nvPicPr>
          <p:cNvPr id="31" name="Graphic 30" descr="Artificial Intelligence with solid fill">
            <a:extLst>
              <a:ext uri="{FF2B5EF4-FFF2-40B4-BE49-F238E27FC236}">
                <a16:creationId xmlns:a16="http://schemas.microsoft.com/office/drawing/2014/main" id="{8A0E7A74-6524-23F4-161F-D8691B693E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65174" y="2974544"/>
            <a:ext cx="914400" cy="914400"/>
          </a:xfrm>
          <a:prstGeom prst="rect">
            <a:avLst/>
          </a:prstGeom>
        </p:spPr>
      </p:pic>
      <p:pic>
        <p:nvPicPr>
          <p:cNvPr id="32" name="Graphic 31" descr="Robot with solid fill">
            <a:extLst>
              <a:ext uri="{FF2B5EF4-FFF2-40B4-BE49-F238E27FC236}">
                <a16:creationId xmlns:a16="http://schemas.microsoft.com/office/drawing/2014/main" id="{94DD59D4-B231-C74E-00FF-13FAC934BF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35609" y="2967428"/>
            <a:ext cx="914400" cy="914400"/>
          </a:xfrm>
          <a:prstGeom prst="rect">
            <a:avLst/>
          </a:prstGeom>
        </p:spPr>
      </p:pic>
      <p:pic>
        <p:nvPicPr>
          <p:cNvPr id="33" name="Graphic 32" descr="Head with gears with solid fill">
            <a:extLst>
              <a:ext uri="{FF2B5EF4-FFF2-40B4-BE49-F238E27FC236}">
                <a16:creationId xmlns:a16="http://schemas.microsoft.com/office/drawing/2014/main" id="{EBBAB7C4-3849-27A3-5732-40A45F927BF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20381" y="2971800"/>
            <a:ext cx="914400" cy="914400"/>
          </a:xfrm>
          <a:prstGeom prst="rect">
            <a:avLst/>
          </a:prstGeom>
        </p:spPr>
      </p:pic>
      <p:pic>
        <p:nvPicPr>
          <p:cNvPr id="34" name="Graphic 33" descr="Filter with solid fill">
            <a:extLst>
              <a:ext uri="{FF2B5EF4-FFF2-40B4-BE49-F238E27FC236}">
                <a16:creationId xmlns:a16="http://schemas.microsoft.com/office/drawing/2014/main" id="{0ABE6928-356C-54E5-D11A-D8F60A32D1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38415" y="2971800"/>
            <a:ext cx="914400" cy="914400"/>
          </a:xfrm>
          <a:prstGeom prst="rect">
            <a:avLst/>
          </a:prstGeom>
        </p:spPr>
      </p:pic>
      <p:pic>
        <p:nvPicPr>
          <p:cNvPr id="35" name="Graphic 34" descr="Paper with solid fill">
            <a:extLst>
              <a:ext uri="{FF2B5EF4-FFF2-40B4-BE49-F238E27FC236}">
                <a16:creationId xmlns:a16="http://schemas.microsoft.com/office/drawing/2014/main" id="{C83386ED-9F3E-D9A5-4729-DB6A5C8E344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3008" y="2971800"/>
            <a:ext cx="914400" cy="914400"/>
          </a:xfrm>
          <a:prstGeom prst="rect">
            <a:avLst/>
          </a:prstGeom>
        </p:spPr>
      </p:pic>
      <p:pic>
        <p:nvPicPr>
          <p:cNvPr id="36" name="Graphic 35" descr="Lightbulb and gear with solid fill">
            <a:extLst>
              <a:ext uri="{FF2B5EF4-FFF2-40B4-BE49-F238E27FC236}">
                <a16:creationId xmlns:a16="http://schemas.microsoft.com/office/drawing/2014/main" id="{D7868750-7BE5-37A0-1A74-FE45E529E33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90816" y="2060144"/>
            <a:ext cx="914400" cy="914400"/>
          </a:xfrm>
          <a:prstGeom prst="rect">
            <a:avLst/>
          </a:prstGeom>
        </p:spPr>
      </p:pic>
      <p:sp>
        <p:nvSpPr>
          <p:cNvPr id="37" name="TextBox 36">
            <a:extLst>
              <a:ext uri="{FF2B5EF4-FFF2-40B4-BE49-F238E27FC236}">
                <a16:creationId xmlns:a16="http://schemas.microsoft.com/office/drawing/2014/main" id="{FFA764AE-50F7-62FA-CC27-EE2B0C6662E6}"/>
              </a:ext>
            </a:extLst>
          </p:cNvPr>
          <p:cNvSpPr txBox="1"/>
          <p:nvPr/>
        </p:nvSpPr>
        <p:spPr>
          <a:xfrm>
            <a:off x="518190" y="3814948"/>
            <a:ext cx="1144036" cy="307777"/>
          </a:xfrm>
          <a:prstGeom prst="rect">
            <a:avLst/>
          </a:prstGeom>
          <a:noFill/>
        </p:spPr>
        <p:txBody>
          <a:bodyPr wrap="square" rtlCol="0">
            <a:spAutoFit/>
          </a:bodyPr>
          <a:lstStyle/>
          <a:p>
            <a:pPr algn="ctr"/>
            <a:r>
              <a:rPr lang="de-DE" sz="1400" dirty="0">
                <a:solidFill>
                  <a:schemeClr val="bg1">
                    <a:lumMod val="85000"/>
                  </a:schemeClr>
                </a:solidFill>
              </a:rPr>
              <a:t>Data</a:t>
            </a:r>
            <a:endParaRPr lang="en-US" sz="1400" dirty="0">
              <a:solidFill>
                <a:schemeClr val="bg1">
                  <a:lumMod val="85000"/>
                </a:schemeClr>
              </a:solidFill>
            </a:endParaRPr>
          </a:p>
        </p:txBody>
      </p:sp>
      <p:cxnSp>
        <p:nvCxnSpPr>
          <p:cNvPr id="38" name="Straight Arrow Connector 37">
            <a:extLst>
              <a:ext uri="{FF2B5EF4-FFF2-40B4-BE49-F238E27FC236}">
                <a16:creationId xmlns:a16="http://schemas.microsoft.com/office/drawing/2014/main" id="{C55B8122-1327-BE20-9A8A-498FE632815D}"/>
              </a:ext>
            </a:extLst>
          </p:cNvPr>
          <p:cNvCxnSpPr>
            <a:stCxn id="35" idx="3"/>
            <a:endCxn id="34" idx="1"/>
          </p:cNvCxnSpPr>
          <p:nvPr/>
        </p:nvCxnSpPr>
        <p:spPr>
          <a:xfrm>
            <a:off x="1547408" y="3429000"/>
            <a:ext cx="791007"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AF3FB221-DAD5-DF0B-79C7-228DABF3DCC5}"/>
              </a:ext>
            </a:extLst>
          </p:cNvPr>
          <p:cNvSpPr txBox="1"/>
          <p:nvPr/>
        </p:nvSpPr>
        <p:spPr>
          <a:xfrm>
            <a:off x="2000582" y="3807022"/>
            <a:ext cx="1590066" cy="307777"/>
          </a:xfrm>
          <a:prstGeom prst="rect">
            <a:avLst/>
          </a:prstGeom>
          <a:noFill/>
        </p:spPr>
        <p:txBody>
          <a:bodyPr wrap="square" rtlCol="0">
            <a:spAutoFit/>
          </a:bodyPr>
          <a:lstStyle/>
          <a:p>
            <a:pPr algn="ctr"/>
            <a:r>
              <a:rPr lang="de-DE" sz="1400" dirty="0">
                <a:solidFill>
                  <a:schemeClr val="bg1">
                    <a:lumMod val="85000"/>
                  </a:schemeClr>
                </a:solidFill>
              </a:rPr>
              <a:t>Data Preprocessing</a:t>
            </a:r>
            <a:endParaRPr lang="en-US" sz="1400" dirty="0">
              <a:solidFill>
                <a:schemeClr val="bg1">
                  <a:lumMod val="85000"/>
                </a:schemeClr>
              </a:solidFill>
            </a:endParaRPr>
          </a:p>
        </p:txBody>
      </p:sp>
      <p:sp>
        <p:nvSpPr>
          <p:cNvPr id="40" name="TextBox 39">
            <a:extLst>
              <a:ext uri="{FF2B5EF4-FFF2-40B4-BE49-F238E27FC236}">
                <a16:creationId xmlns:a16="http://schemas.microsoft.com/office/drawing/2014/main" id="{E1DBCAA4-A5EF-C9E3-CF4A-23AC9AA65410}"/>
              </a:ext>
            </a:extLst>
          </p:cNvPr>
          <p:cNvSpPr txBox="1"/>
          <p:nvPr/>
        </p:nvSpPr>
        <p:spPr>
          <a:xfrm>
            <a:off x="8797776" y="3817691"/>
            <a:ext cx="1590066" cy="307777"/>
          </a:xfrm>
          <a:prstGeom prst="rect">
            <a:avLst/>
          </a:prstGeom>
          <a:noFill/>
        </p:spPr>
        <p:txBody>
          <a:bodyPr wrap="square" rtlCol="0">
            <a:spAutoFit/>
          </a:bodyPr>
          <a:lstStyle/>
          <a:p>
            <a:pPr algn="ctr"/>
            <a:r>
              <a:rPr lang="de-DE" sz="1400" dirty="0">
                <a:solidFill>
                  <a:schemeClr val="bg1">
                    <a:lumMod val="85000"/>
                  </a:schemeClr>
                </a:solidFill>
              </a:rPr>
              <a:t>Production Model</a:t>
            </a:r>
            <a:endParaRPr lang="en-US" sz="1400" dirty="0">
              <a:solidFill>
                <a:schemeClr val="bg1">
                  <a:lumMod val="85000"/>
                </a:schemeClr>
              </a:solidFill>
            </a:endParaRPr>
          </a:p>
        </p:txBody>
      </p:sp>
      <p:pic>
        <p:nvPicPr>
          <p:cNvPr id="41" name="Graphic 40" descr="Paper with solid fill">
            <a:extLst>
              <a:ext uri="{FF2B5EF4-FFF2-40B4-BE49-F238E27FC236}">
                <a16:creationId xmlns:a16="http://schemas.microsoft.com/office/drawing/2014/main" id="{1212CDD7-72F3-7642-8C5F-781495191F5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49947" y="2971800"/>
            <a:ext cx="914400" cy="914400"/>
          </a:xfrm>
          <a:prstGeom prst="rect">
            <a:avLst/>
          </a:prstGeom>
        </p:spPr>
      </p:pic>
      <p:cxnSp>
        <p:nvCxnSpPr>
          <p:cNvPr id="42" name="Straight Arrow Connector 41">
            <a:extLst>
              <a:ext uri="{FF2B5EF4-FFF2-40B4-BE49-F238E27FC236}">
                <a16:creationId xmlns:a16="http://schemas.microsoft.com/office/drawing/2014/main" id="{F759918E-5E11-3E2C-757E-5E9706347BE3}"/>
              </a:ext>
            </a:extLst>
          </p:cNvPr>
          <p:cNvCxnSpPr>
            <a:cxnSpLocks/>
            <a:stCxn id="34" idx="3"/>
            <a:endCxn id="41" idx="1"/>
          </p:cNvCxnSpPr>
          <p:nvPr/>
        </p:nvCxnSpPr>
        <p:spPr>
          <a:xfrm>
            <a:off x="3252815" y="3429000"/>
            <a:ext cx="797132"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TextBox 42">
            <a:extLst>
              <a:ext uri="{FF2B5EF4-FFF2-40B4-BE49-F238E27FC236}">
                <a16:creationId xmlns:a16="http://schemas.microsoft.com/office/drawing/2014/main" id="{F317DAF0-E5AC-1211-2A0E-19FD79EB7385}"/>
              </a:ext>
            </a:extLst>
          </p:cNvPr>
          <p:cNvSpPr txBox="1"/>
          <p:nvPr/>
        </p:nvSpPr>
        <p:spPr>
          <a:xfrm>
            <a:off x="3935129" y="3814948"/>
            <a:ext cx="1144036" cy="307777"/>
          </a:xfrm>
          <a:prstGeom prst="rect">
            <a:avLst/>
          </a:prstGeom>
          <a:noFill/>
        </p:spPr>
        <p:txBody>
          <a:bodyPr wrap="square" rtlCol="0">
            <a:spAutoFit/>
          </a:bodyPr>
          <a:lstStyle/>
          <a:p>
            <a:pPr algn="ctr"/>
            <a:r>
              <a:rPr lang="de-DE" sz="1400" dirty="0">
                <a:solidFill>
                  <a:schemeClr val="bg1">
                    <a:lumMod val="85000"/>
                  </a:schemeClr>
                </a:solidFill>
              </a:rPr>
              <a:t>Training Data</a:t>
            </a:r>
            <a:endParaRPr lang="en-US" sz="1400" dirty="0">
              <a:solidFill>
                <a:schemeClr val="bg1">
                  <a:lumMod val="85000"/>
                </a:schemeClr>
              </a:solidFill>
            </a:endParaRPr>
          </a:p>
        </p:txBody>
      </p:sp>
      <p:pic>
        <p:nvPicPr>
          <p:cNvPr id="44" name="Graphic 43" descr="Paper with solid fill">
            <a:extLst>
              <a:ext uri="{FF2B5EF4-FFF2-40B4-BE49-F238E27FC236}">
                <a16:creationId xmlns:a16="http://schemas.microsoft.com/office/drawing/2014/main" id="{A4F922FC-B481-B504-D20C-9EBD8F797B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65880" y="4275778"/>
            <a:ext cx="914400" cy="914400"/>
          </a:xfrm>
          <a:prstGeom prst="rect">
            <a:avLst/>
          </a:prstGeom>
        </p:spPr>
      </p:pic>
      <p:sp>
        <p:nvSpPr>
          <p:cNvPr id="45" name="TextBox 44">
            <a:extLst>
              <a:ext uri="{FF2B5EF4-FFF2-40B4-BE49-F238E27FC236}">
                <a16:creationId xmlns:a16="http://schemas.microsoft.com/office/drawing/2014/main" id="{5736205F-39B4-44D0-CE5F-201EC0EE3497}"/>
              </a:ext>
            </a:extLst>
          </p:cNvPr>
          <p:cNvSpPr txBox="1"/>
          <p:nvPr/>
        </p:nvSpPr>
        <p:spPr>
          <a:xfrm>
            <a:off x="3951062" y="5118925"/>
            <a:ext cx="1144036" cy="307777"/>
          </a:xfrm>
          <a:prstGeom prst="rect">
            <a:avLst/>
          </a:prstGeom>
          <a:noFill/>
        </p:spPr>
        <p:txBody>
          <a:bodyPr wrap="square" rtlCol="0">
            <a:spAutoFit/>
          </a:bodyPr>
          <a:lstStyle/>
          <a:p>
            <a:pPr algn="ctr"/>
            <a:r>
              <a:rPr lang="de-DE" sz="1400" dirty="0">
                <a:solidFill>
                  <a:schemeClr val="bg1">
                    <a:lumMod val="85000"/>
                  </a:schemeClr>
                </a:solidFill>
              </a:rPr>
              <a:t>Test Data</a:t>
            </a:r>
            <a:endParaRPr lang="en-US" sz="1400" dirty="0">
              <a:solidFill>
                <a:schemeClr val="bg1">
                  <a:lumMod val="85000"/>
                </a:schemeClr>
              </a:solidFill>
            </a:endParaRPr>
          </a:p>
        </p:txBody>
      </p:sp>
      <p:cxnSp>
        <p:nvCxnSpPr>
          <p:cNvPr id="46" name="Straight Arrow Connector 45">
            <a:extLst>
              <a:ext uri="{FF2B5EF4-FFF2-40B4-BE49-F238E27FC236}">
                <a16:creationId xmlns:a16="http://schemas.microsoft.com/office/drawing/2014/main" id="{DF8FD62D-80CE-7EC9-625E-F439DEC935D2}"/>
              </a:ext>
            </a:extLst>
          </p:cNvPr>
          <p:cNvCxnSpPr>
            <a:cxnSpLocks/>
            <a:stCxn id="41" idx="3"/>
            <a:endCxn id="31" idx="1"/>
          </p:cNvCxnSpPr>
          <p:nvPr/>
        </p:nvCxnSpPr>
        <p:spPr>
          <a:xfrm>
            <a:off x="4964347" y="3429000"/>
            <a:ext cx="800827" cy="274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TextBox 46">
            <a:extLst>
              <a:ext uri="{FF2B5EF4-FFF2-40B4-BE49-F238E27FC236}">
                <a16:creationId xmlns:a16="http://schemas.microsoft.com/office/drawing/2014/main" id="{CEED7D47-803E-53C3-6F73-4DB912584F2E}"/>
              </a:ext>
            </a:extLst>
          </p:cNvPr>
          <p:cNvSpPr txBox="1"/>
          <p:nvPr/>
        </p:nvSpPr>
        <p:spPr>
          <a:xfrm>
            <a:off x="5530031" y="3805424"/>
            <a:ext cx="1340599" cy="307777"/>
          </a:xfrm>
          <a:prstGeom prst="rect">
            <a:avLst/>
          </a:prstGeom>
          <a:noFill/>
        </p:spPr>
        <p:txBody>
          <a:bodyPr wrap="square" rtlCol="0">
            <a:spAutoFit/>
          </a:bodyPr>
          <a:lstStyle/>
          <a:p>
            <a:pPr algn="ctr"/>
            <a:r>
              <a:rPr lang="de-DE" sz="1400" dirty="0">
                <a:solidFill>
                  <a:schemeClr val="bg1">
                    <a:lumMod val="85000"/>
                  </a:schemeClr>
                </a:solidFill>
              </a:rPr>
              <a:t>Model Training</a:t>
            </a:r>
            <a:endParaRPr lang="en-US" sz="1400" dirty="0">
              <a:solidFill>
                <a:schemeClr val="bg1">
                  <a:lumMod val="85000"/>
                </a:schemeClr>
              </a:solidFill>
            </a:endParaRPr>
          </a:p>
        </p:txBody>
      </p:sp>
      <p:cxnSp>
        <p:nvCxnSpPr>
          <p:cNvPr id="48" name="Straight Arrow Connector 47">
            <a:extLst>
              <a:ext uri="{FF2B5EF4-FFF2-40B4-BE49-F238E27FC236}">
                <a16:creationId xmlns:a16="http://schemas.microsoft.com/office/drawing/2014/main" id="{3431C704-90CF-ECFF-AF09-A3F3F78091DB}"/>
              </a:ext>
            </a:extLst>
          </p:cNvPr>
          <p:cNvCxnSpPr>
            <a:cxnSpLocks/>
            <a:stCxn id="31" idx="3"/>
            <a:endCxn id="33" idx="1"/>
          </p:cNvCxnSpPr>
          <p:nvPr/>
        </p:nvCxnSpPr>
        <p:spPr>
          <a:xfrm flipV="1">
            <a:off x="6679574" y="3429000"/>
            <a:ext cx="740807" cy="274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TextBox 48">
            <a:extLst>
              <a:ext uri="{FF2B5EF4-FFF2-40B4-BE49-F238E27FC236}">
                <a16:creationId xmlns:a16="http://schemas.microsoft.com/office/drawing/2014/main" id="{AC9C1A75-2EF7-F2CC-5CC8-08961D517745}"/>
              </a:ext>
            </a:extLst>
          </p:cNvPr>
          <p:cNvSpPr txBox="1"/>
          <p:nvPr/>
        </p:nvSpPr>
        <p:spPr>
          <a:xfrm>
            <a:off x="7148855" y="3805424"/>
            <a:ext cx="1457451" cy="307777"/>
          </a:xfrm>
          <a:prstGeom prst="rect">
            <a:avLst/>
          </a:prstGeom>
          <a:noFill/>
        </p:spPr>
        <p:txBody>
          <a:bodyPr wrap="square" rtlCol="0">
            <a:spAutoFit/>
          </a:bodyPr>
          <a:lstStyle/>
          <a:p>
            <a:pPr algn="ctr"/>
            <a:r>
              <a:rPr lang="de-DE" sz="1400" dirty="0">
                <a:solidFill>
                  <a:schemeClr val="bg1">
                    <a:lumMod val="85000"/>
                  </a:schemeClr>
                </a:solidFill>
              </a:rPr>
              <a:t>Model Evaluation</a:t>
            </a:r>
            <a:endParaRPr lang="en-US" sz="1400" dirty="0">
              <a:solidFill>
                <a:schemeClr val="bg1">
                  <a:lumMod val="85000"/>
                </a:schemeClr>
              </a:solidFill>
            </a:endParaRPr>
          </a:p>
        </p:txBody>
      </p:sp>
      <p:cxnSp>
        <p:nvCxnSpPr>
          <p:cNvPr id="50" name="Connector: Elbow 49">
            <a:extLst>
              <a:ext uri="{FF2B5EF4-FFF2-40B4-BE49-F238E27FC236}">
                <a16:creationId xmlns:a16="http://schemas.microsoft.com/office/drawing/2014/main" id="{900F7601-B3D0-060E-5153-7B5D56CC996B}"/>
              </a:ext>
            </a:extLst>
          </p:cNvPr>
          <p:cNvCxnSpPr>
            <a:cxnSpLocks/>
            <a:stCxn id="34" idx="3"/>
            <a:endCxn id="44" idx="1"/>
          </p:cNvCxnSpPr>
          <p:nvPr/>
        </p:nvCxnSpPr>
        <p:spPr>
          <a:xfrm>
            <a:off x="3252815" y="3429000"/>
            <a:ext cx="813065" cy="1303978"/>
          </a:xfrm>
          <a:prstGeom prst="bentConnector3">
            <a:avLst>
              <a:gd name="adj1" fmla="val 50000"/>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Connector: Elbow 50">
            <a:extLst>
              <a:ext uri="{FF2B5EF4-FFF2-40B4-BE49-F238E27FC236}">
                <a16:creationId xmlns:a16="http://schemas.microsoft.com/office/drawing/2014/main" id="{72748063-14EC-5A4F-F921-3FA3A9B62639}"/>
              </a:ext>
            </a:extLst>
          </p:cNvPr>
          <p:cNvCxnSpPr>
            <a:cxnSpLocks/>
            <a:stCxn id="44" idx="3"/>
            <a:endCxn id="49" idx="2"/>
          </p:cNvCxnSpPr>
          <p:nvPr/>
        </p:nvCxnSpPr>
        <p:spPr>
          <a:xfrm flipV="1">
            <a:off x="4980280" y="4113201"/>
            <a:ext cx="2897301" cy="619777"/>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Connector: Elbow 51">
            <a:extLst>
              <a:ext uri="{FF2B5EF4-FFF2-40B4-BE49-F238E27FC236}">
                <a16:creationId xmlns:a16="http://schemas.microsoft.com/office/drawing/2014/main" id="{9B04E775-A82F-C46B-A01F-CD476E2F2FBA}"/>
              </a:ext>
            </a:extLst>
          </p:cNvPr>
          <p:cNvCxnSpPr>
            <a:cxnSpLocks/>
            <a:stCxn id="33" idx="0"/>
            <a:endCxn id="31" idx="0"/>
          </p:cNvCxnSpPr>
          <p:nvPr/>
        </p:nvCxnSpPr>
        <p:spPr>
          <a:xfrm rot="16200000" flipH="1" flipV="1">
            <a:off x="7048606" y="2145568"/>
            <a:ext cx="2744" cy="1655207"/>
          </a:xfrm>
          <a:prstGeom prst="bentConnector3">
            <a:avLst>
              <a:gd name="adj1" fmla="val -17202843"/>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38679110-0B26-38F5-94E4-9C53B1D00032}"/>
              </a:ext>
            </a:extLst>
          </p:cNvPr>
          <p:cNvCxnSpPr>
            <a:cxnSpLocks/>
            <a:stCxn id="33" idx="3"/>
            <a:endCxn id="32" idx="1"/>
          </p:cNvCxnSpPr>
          <p:nvPr/>
        </p:nvCxnSpPr>
        <p:spPr>
          <a:xfrm flipV="1">
            <a:off x="8334781" y="3424628"/>
            <a:ext cx="800828" cy="437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4" name="Graphic 53" descr="Paper with solid fill">
            <a:extLst>
              <a:ext uri="{FF2B5EF4-FFF2-40B4-BE49-F238E27FC236}">
                <a16:creationId xmlns:a16="http://schemas.microsoft.com/office/drawing/2014/main" id="{99ABB3DC-79D1-FAFA-7FCB-1DA154E5F68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92218" y="4275778"/>
            <a:ext cx="914400" cy="914400"/>
          </a:xfrm>
          <a:prstGeom prst="rect">
            <a:avLst/>
          </a:prstGeom>
        </p:spPr>
      </p:pic>
      <p:sp>
        <p:nvSpPr>
          <p:cNvPr id="55" name="TextBox 54">
            <a:extLst>
              <a:ext uri="{FF2B5EF4-FFF2-40B4-BE49-F238E27FC236}">
                <a16:creationId xmlns:a16="http://schemas.microsoft.com/office/drawing/2014/main" id="{7B4DF348-2F02-AC92-360C-F15D0F3DE626}"/>
              </a:ext>
            </a:extLst>
          </p:cNvPr>
          <p:cNvSpPr txBox="1"/>
          <p:nvPr/>
        </p:nvSpPr>
        <p:spPr>
          <a:xfrm>
            <a:off x="10675998" y="2930894"/>
            <a:ext cx="1144036" cy="307777"/>
          </a:xfrm>
          <a:prstGeom prst="rect">
            <a:avLst/>
          </a:prstGeom>
          <a:noFill/>
        </p:spPr>
        <p:txBody>
          <a:bodyPr wrap="square" rtlCol="0">
            <a:spAutoFit/>
          </a:bodyPr>
          <a:lstStyle/>
          <a:p>
            <a:pPr algn="ctr"/>
            <a:r>
              <a:rPr lang="de-DE" sz="1400" dirty="0">
                <a:solidFill>
                  <a:schemeClr val="bg1">
                    <a:lumMod val="85000"/>
                  </a:schemeClr>
                </a:solidFill>
              </a:rPr>
              <a:t>Predictions</a:t>
            </a:r>
            <a:endParaRPr lang="en-US" sz="1400" dirty="0">
              <a:solidFill>
                <a:schemeClr val="bg1">
                  <a:lumMod val="85000"/>
                </a:schemeClr>
              </a:solidFill>
            </a:endParaRPr>
          </a:p>
        </p:txBody>
      </p:sp>
      <p:cxnSp>
        <p:nvCxnSpPr>
          <p:cNvPr id="56" name="Connector: Elbow 55">
            <a:extLst>
              <a:ext uri="{FF2B5EF4-FFF2-40B4-BE49-F238E27FC236}">
                <a16:creationId xmlns:a16="http://schemas.microsoft.com/office/drawing/2014/main" id="{6C35A2E5-6181-73B6-234E-A832BD0B3B08}"/>
              </a:ext>
            </a:extLst>
          </p:cNvPr>
          <p:cNvCxnSpPr>
            <a:cxnSpLocks/>
            <a:endCxn id="40" idx="2"/>
          </p:cNvCxnSpPr>
          <p:nvPr/>
        </p:nvCxnSpPr>
        <p:spPr>
          <a:xfrm rot="10800000">
            <a:off x="9592810" y="4125469"/>
            <a:ext cx="1328245" cy="606631"/>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Connector: Elbow 56">
            <a:extLst>
              <a:ext uri="{FF2B5EF4-FFF2-40B4-BE49-F238E27FC236}">
                <a16:creationId xmlns:a16="http://schemas.microsoft.com/office/drawing/2014/main" id="{B7448724-70CD-E160-CFCA-752A1C05E82C}"/>
              </a:ext>
            </a:extLst>
          </p:cNvPr>
          <p:cNvCxnSpPr>
            <a:cxnSpLocks/>
            <a:stCxn id="32" idx="0"/>
            <a:endCxn id="36" idx="1"/>
          </p:cNvCxnSpPr>
          <p:nvPr/>
        </p:nvCxnSpPr>
        <p:spPr>
          <a:xfrm rot="5400000" flipH="1" flipV="1">
            <a:off x="9966770" y="2143383"/>
            <a:ext cx="450084" cy="1198007"/>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TextBox 57">
            <a:extLst>
              <a:ext uri="{FF2B5EF4-FFF2-40B4-BE49-F238E27FC236}">
                <a16:creationId xmlns:a16="http://schemas.microsoft.com/office/drawing/2014/main" id="{B6A046E1-4CB8-1315-8E7E-4D8FE557FA09}"/>
              </a:ext>
            </a:extLst>
          </p:cNvPr>
          <p:cNvSpPr txBox="1"/>
          <p:nvPr/>
        </p:nvSpPr>
        <p:spPr>
          <a:xfrm>
            <a:off x="10675998" y="5118925"/>
            <a:ext cx="1144036" cy="307777"/>
          </a:xfrm>
          <a:prstGeom prst="rect">
            <a:avLst/>
          </a:prstGeom>
          <a:noFill/>
        </p:spPr>
        <p:txBody>
          <a:bodyPr wrap="square" rtlCol="0">
            <a:spAutoFit/>
          </a:bodyPr>
          <a:lstStyle/>
          <a:p>
            <a:pPr algn="ctr"/>
            <a:r>
              <a:rPr lang="de-DE" sz="1400" dirty="0">
                <a:solidFill>
                  <a:schemeClr val="bg1">
                    <a:lumMod val="85000"/>
                  </a:schemeClr>
                </a:solidFill>
              </a:rPr>
              <a:t>New Data</a:t>
            </a:r>
            <a:endParaRPr lang="en-US" sz="1400" dirty="0">
              <a:solidFill>
                <a:schemeClr val="bg1">
                  <a:lumMod val="85000"/>
                </a:schemeClr>
              </a:solidFill>
            </a:endParaRPr>
          </a:p>
        </p:txBody>
      </p:sp>
      <p:sp>
        <p:nvSpPr>
          <p:cNvPr id="59" name="Oval 58">
            <a:extLst>
              <a:ext uri="{FF2B5EF4-FFF2-40B4-BE49-F238E27FC236}">
                <a16:creationId xmlns:a16="http://schemas.microsoft.com/office/drawing/2014/main" id="{C5EE7F06-4213-8AA5-62DF-2F92B164D297}"/>
              </a:ext>
            </a:extLst>
          </p:cNvPr>
          <p:cNvSpPr/>
          <p:nvPr/>
        </p:nvSpPr>
        <p:spPr>
          <a:xfrm>
            <a:off x="1898556" y="2609736"/>
            <a:ext cx="1878248" cy="1941865"/>
          </a:xfrm>
          <a:prstGeom prst="ellipse">
            <a:avLst/>
          </a:prstGeom>
          <a:noFill/>
          <a:ln w="571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330583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ABB8-F5E2-3CF4-4305-B7B727D8F168}"/>
              </a:ext>
            </a:extLst>
          </p:cNvPr>
          <p:cNvSpPr>
            <a:spLocks noGrp="1"/>
          </p:cNvSpPr>
          <p:nvPr>
            <p:ph type="title"/>
          </p:nvPr>
        </p:nvSpPr>
        <p:spPr/>
        <p:txBody>
          <a:bodyPr/>
          <a:lstStyle/>
          <a:p>
            <a:r>
              <a:rPr lang="de-DE" b="1" cap="all" dirty="0">
                <a:solidFill>
                  <a:srgbClr val="133942"/>
                </a:solidFill>
                <a:latin typeface="pragmatica-extended"/>
              </a:rPr>
              <a:t>Data Pre-processing</a:t>
            </a:r>
            <a:endParaRPr lang="en-US" dirty="0"/>
          </a:p>
        </p:txBody>
      </p:sp>
      <p:sp>
        <p:nvSpPr>
          <p:cNvPr id="3" name="Slide Number Placeholder 2">
            <a:extLst>
              <a:ext uri="{FF2B5EF4-FFF2-40B4-BE49-F238E27FC236}">
                <a16:creationId xmlns:a16="http://schemas.microsoft.com/office/drawing/2014/main" id="{290E8423-B09E-05F4-02C1-4E9D83E53C90}"/>
              </a:ext>
            </a:extLst>
          </p:cNvPr>
          <p:cNvSpPr>
            <a:spLocks noGrp="1"/>
          </p:cNvSpPr>
          <p:nvPr>
            <p:ph type="sldNum" sz="quarter" idx="12"/>
          </p:nvPr>
        </p:nvSpPr>
        <p:spPr/>
        <p:txBody>
          <a:bodyPr/>
          <a:lstStyle/>
          <a:p>
            <a:fld id="{E42B8911-209D-49EC-ABB0-3710BA151767}" type="slidenum">
              <a:rPr lang="en-US" smtClean="0"/>
              <a:t>5</a:t>
            </a:fld>
            <a:endParaRPr lang="en-US"/>
          </a:p>
        </p:txBody>
      </p:sp>
      <p:sp>
        <p:nvSpPr>
          <p:cNvPr id="5" name="TextBox 4">
            <a:extLst>
              <a:ext uri="{FF2B5EF4-FFF2-40B4-BE49-F238E27FC236}">
                <a16:creationId xmlns:a16="http://schemas.microsoft.com/office/drawing/2014/main" id="{17531134-4F54-9EFF-E635-92456D637F29}"/>
              </a:ext>
            </a:extLst>
          </p:cNvPr>
          <p:cNvSpPr txBox="1"/>
          <p:nvPr/>
        </p:nvSpPr>
        <p:spPr>
          <a:xfrm>
            <a:off x="838200" y="1506022"/>
            <a:ext cx="5257800" cy="584775"/>
          </a:xfrm>
          <a:prstGeom prst="rect">
            <a:avLst/>
          </a:prstGeom>
          <a:noFill/>
        </p:spPr>
        <p:txBody>
          <a:bodyPr wrap="square">
            <a:spAutoFit/>
          </a:bodyPr>
          <a:lstStyle/>
          <a:p>
            <a:r>
              <a:rPr lang="de-DE" sz="3200" b="1" cap="all" dirty="0">
                <a:solidFill>
                  <a:srgbClr val="A5A5A5"/>
                </a:solidFill>
                <a:latin typeface="pragmatica-extended"/>
              </a:rPr>
              <a:t>Data cleaning</a:t>
            </a:r>
            <a:endParaRPr lang="en-US" sz="3200" dirty="0"/>
          </a:p>
        </p:txBody>
      </p:sp>
      <p:graphicFrame>
        <p:nvGraphicFramePr>
          <p:cNvPr id="7" name="Table 7">
            <a:extLst>
              <a:ext uri="{FF2B5EF4-FFF2-40B4-BE49-F238E27FC236}">
                <a16:creationId xmlns:a16="http://schemas.microsoft.com/office/drawing/2014/main" id="{8276BFA9-A8BD-F93B-9172-F5C4837057E8}"/>
              </a:ext>
            </a:extLst>
          </p:cNvPr>
          <p:cNvGraphicFramePr>
            <a:graphicFrameLocks noGrp="1"/>
          </p:cNvGraphicFramePr>
          <p:nvPr>
            <p:extLst>
              <p:ext uri="{D42A27DB-BD31-4B8C-83A1-F6EECF244321}">
                <p14:modId xmlns:p14="http://schemas.microsoft.com/office/powerpoint/2010/main" val="444986963"/>
              </p:ext>
            </p:extLst>
          </p:nvPr>
        </p:nvGraphicFramePr>
        <p:xfrm>
          <a:off x="2971148" y="3081785"/>
          <a:ext cx="6249704" cy="1854200"/>
        </p:xfrm>
        <a:graphic>
          <a:graphicData uri="http://schemas.openxmlformats.org/drawingml/2006/table">
            <a:tbl>
              <a:tblPr firstRow="1" bandRow="1">
                <a:tableStyleId>{91EBBBCC-DAD2-459C-BE2E-F6DE35CF9A28}</a:tableStyleId>
              </a:tblPr>
              <a:tblGrid>
                <a:gridCol w="1562426">
                  <a:extLst>
                    <a:ext uri="{9D8B030D-6E8A-4147-A177-3AD203B41FA5}">
                      <a16:colId xmlns:a16="http://schemas.microsoft.com/office/drawing/2014/main" val="2188072953"/>
                    </a:ext>
                  </a:extLst>
                </a:gridCol>
                <a:gridCol w="1562426">
                  <a:extLst>
                    <a:ext uri="{9D8B030D-6E8A-4147-A177-3AD203B41FA5}">
                      <a16:colId xmlns:a16="http://schemas.microsoft.com/office/drawing/2014/main" val="488374491"/>
                    </a:ext>
                  </a:extLst>
                </a:gridCol>
                <a:gridCol w="1562426">
                  <a:extLst>
                    <a:ext uri="{9D8B030D-6E8A-4147-A177-3AD203B41FA5}">
                      <a16:colId xmlns:a16="http://schemas.microsoft.com/office/drawing/2014/main" val="277328378"/>
                    </a:ext>
                  </a:extLst>
                </a:gridCol>
                <a:gridCol w="1562426">
                  <a:extLst>
                    <a:ext uri="{9D8B030D-6E8A-4147-A177-3AD203B41FA5}">
                      <a16:colId xmlns:a16="http://schemas.microsoft.com/office/drawing/2014/main" val="3779122360"/>
                    </a:ext>
                  </a:extLst>
                </a:gridCol>
              </a:tblGrid>
              <a:tr h="370840">
                <a:tc>
                  <a:txBody>
                    <a:bodyPr/>
                    <a:lstStyle/>
                    <a:p>
                      <a:r>
                        <a:rPr lang="de-DE" dirty="0">
                          <a:latin typeface="Consolas" panose="020B0609020204030204" pitchFamily="49" charset="0"/>
                        </a:rPr>
                        <a:t>Id</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Name</a:t>
                      </a:r>
                      <a:endParaRPr lang="en-US" dirty="0">
                        <a:latin typeface="Consolas" panose="020B0609020204030204" pitchFamily="49" charset="0"/>
                      </a:endParaRPr>
                    </a:p>
                  </a:txBody>
                  <a:tcPr>
                    <a:lnB w="28575" cap="flat" cmpd="sng" algn="ctr">
                      <a:solidFill>
                        <a:srgbClr val="C00000"/>
                      </a:solidFill>
                      <a:prstDash val="solid"/>
                      <a:round/>
                      <a:headEnd type="none" w="med" len="med"/>
                      <a:tailEnd type="none" w="med" len="med"/>
                    </a:lnB>
                    <a:solidFill>
                      <a:srgbClr val="133942"/>
                    </a:solidFill>
                  </a:tcPr>
                </a:tc>
                <a:tc>
                  <a:txBody>
                    <a:bodyPr/>
                    <a:lstStyle/>
                    <a:p>
                      <a:r>
                        <a:rPr lang="de-DE" dirty="0">
                          <a:latin typeface="Consolas" panose="020B0609020204030204" pitchFamily="49" charset="0"/>
                        </a:rPr>
                        <a:t>Birthday</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Country</a:t>
                      </a:r>
                      <a:endParaRPr lang="en-US" dirty="0">
                        <a:latin typeface="Consolas" panose="020B0609020204030204" pitchFamily="49" charset="0"/>
                      </a:endParaRPr>
                    </a:p>
                  </a:txBody>
                  <a:tcPr>
                    <a:solidFill>
                      <a:srgbClr val="133942"/>
                    </a:solidFill>
                  </a:tcPr>
                </a:tc>
                <a:extLst>
                  <a:ext uri="{0D108BD9-81ED-4DB2-BD59-A6C34878D82A}">
                    <a16:rowId xmlns:a16="http://schemas.microsoft.com/office/drawing/2014/main" val="2299695316"/>
                  </a:ext>
                </a:extLst>
              </a:tr>
              <a:tr h="370840">
                <a:tc>
                  <a:txBody>
                    <a:bodyPr/>
                    <a:lstStyle/>
                    <a:p>
                      <a:r>
                        <a:rPr lang="de-DE" dirty="0">
                          <a:latin typeface="Consolas" panose="020B0609020204030204" pitchFamily="49" charset="0"/>
                        </a:rPr>
                        <a:t>100001</a:t>
                      </a:r>
                      <a:endParaRPr lang="en-US" dirty="0">
                        <a:latin typeface="Consolas" panose="020B0609020204030204" pitchFamily="49" charset="0"/>
                      </a:endParaRPr>
                    </a:p>
                  </a:txBody>
                  <a:tcPr>
                    <a:lnR w="28575" cap="flat" cmpd="sng" algn="ctr">
                      <a:solidFill>
                        <a:srgbClr val="C00000"/>
                      </a:solid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tc>
                  <a:txBody>
                    <a:bodyPr/>
                    <a:lstStyle/>
                    <a:p>
                      <a:r>
                        <a:rPr lang="de-DE" dirty="0">
                          <a:latin typeface="Consolas" panose="020B0609020204030204" pitchFamily="49" charset="0"/>
                        </a:rPr>
                        <a:t>1969-01-15</a:t>
                      </a:r>
                      <a:endParaRPr lang="en-US" dirty="0">
                        <a:latin typeface="Consolas" panose="020B0609020204030204" pitchFamily="49" charset="0"/>
                      </a:endParaRPr>
                    </a:p>
                  </a:txBody>
                  <a:tcPr>
                    <a:lnL w="28575" cap="flat" cmpd="sng" algn="ctr">
                      <a:solidFill>
                        <a:srgbClr val="C00000"/>
                      </a:solidFill>
                      <a:prstDash val="solid"/>
                      <a:round/>
                      <a:headEnd type="none" w="med" len="med"/>
                      <a:tailEnd type="none" w="med" len="med"/>
                    </a:lnL>
                  </a:tcPr>
                </a:tc>
                <a:tc>
                  <a:txBody>
                    <a:bodyPr/>
                    <a:lstStyle/>
                    <a:p>
                      <a:r>
                        <a:rPr lang="de-DE" dirty="0">
                          <a:latin typeface="Consolas" panose="020B0609020204030204" pitchFamily="49" charset="0"/>
                        </a:rPr>
                        <a:t>Iceland</a:t>
                      </a:r>
                      <a:endParaRPr lang="en-US" dirty="0">
                        <a:latin typeface="Consolas" panose="020B0609020204030204" pitchFamily="49" charset="0"/>
                      </a:endParaRPr>
                    </a:p>
                  </a:txBody>
                  <a:tcPr>
                    <a:lnB w="28575" cap="flat" cmpd="sng" algn="ctr">
                      <a:noFill/>
                      <a:prstDash val="solid"/>
                      <a:round/>
                      <a:headEnd type="none" w="med" len="med"/>
                      <a:tailEnd type="none" w="med" len="med"/>
                    </a:lnB>
                  </a:tcPr>
                </a:tc>
                <a:extLst>
                  <a:ext uri="{0D108BD9-81ED-4DB2-BD59-A6C34878D82A}">
                    <a16:rowId xmlns:a16="http://schemas.microsoft.com/office/drawing/2014/main" val="3219541309"/>
                  </a:ext>
                </a:extLst>
              </a:tr>
              <a:tr h="370840">
                <a:tc>
                  <a:txBody>
                    <a:bodyPr/>
                    <a:lstStyle/>
                    <a:p>
                      <a:r>
                        <a:rPr lang="de-DE" dirty="0">
                          <a:latin typeface="Consolas" panose="020B0609020204030204" pitchFamily="49" charset="0"/>
                        </a:rPr>
                        <a:t>100002</a:t>
                      </a:r>
                      <a:endParaRPr lang="en-US" dirty="0">
                        <a:latin typeface="Consolas" panose="020B0609020204030204" pitchFamily="49" charset="0"/>
                      </a:endParaRPr>
                    </a:p>
                  </a:txBody>
                  <a:tcPr/>
                </a:tc>
                <a:tc>
                  <a:txBody>
                    <a:bodyPr/>
                    <a:lstStyle/>
                    <a:p>
                      <a:r>
                        <a:rPr lang="de-DE" dirty="0">
                          <a:latin typeface="Consolas" panose="020B0609020204030204" pitchFamily="49" charset="0"/>
                        </a:rPr>
                        <a:t>Mary </a:t>
                      </a:r>
                      <a:endParaRPr lang="en-US" dirty="0">
                        <a:latin typeface="Consolas" panose="020B0609020204030204" pitchFamily="49" charset="0"/>
                      </a:endParaRPr>
                    </a:p>
                  </a:txBody>
                  <a:tcPr>
                    <a:lnT w="28575" cap="flat" cmpd="sng" algn="ctr">
                      <a:solidFill>
                        <a:srgbClr val="C00000"/>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Consolas" panose="020B0609020204030204" pitchFamily="49" charset="0"/>
                        </a:rPr>
                        <a:t>1973-03-30</a:t>
                      </a:r>
                      <a:endParaRPr lang="en-US" dirty="0">
                        <a:latin typeface="Consolas" panose="020B0609020204030204" pitchFamily="49" charset="0"/>
                      </a:endParaRPr>
                    </a:p>
                  </a:txBody>
                  <a:tcPr>
                    <a:lnR w="28575" cap="flat" cmpd="sng" algn="ctr">
                      <a:no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397993698"/>
                  </a:ext>
                </a:extLst>
              </a:tr>
              <a:tr h="370840">
                <a:tc>
                  <a:txBody>
                    <a:bodyPr/>
                    <a:lstStyle/>
                    <a:p>
                      <a:r>
                        <a:rPr lang="de-DE" dirty="0">
                          <a:latin typeface="Consolas" panose="020B0609020204030204" pitchFamily="49" charset="0"/>
                        </a:rPr>
                        <a:t>100003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Amy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2004-08-02</a:t>
                      </a:r>
                      <a:endParaRPr lang="en-US" dirty="0">
                        <a:latin typeface="Consolas" panose="020B0609020204030204" pitchFamily="49" charset="0"/>
                      </a:endParaRPr>
                    </a:p>
                  </a:txBody>
                  <a:tcPr/>
                </a:tc>
                <a:tc>
                  <a:txBody>
                    <a:bodyPr/>
                    <a:lstStyle/>
                    <a:p>
                      <a:r>
                        <a:rPr lang="de-DE" dirty="0">
                          <a:latin typeface="Consolas" panose="020B0609020204030204" pitchFamily="49" charset="0"/>
                        </a:rPr>
                        <a:t>UK</a:t>
                      </a:r>
                    </a:p>
                  </a:txBody>
                  <a:tcPr>
                    <a:lnT w="28575" cap="flat" cmpd="sng" algn="ctr">
                      <a:noFill/>
                      <a:prstDash val="solid"/>
                      <a:round/>
                      <a:headEnd type="none" w="med" len="med"/>
                      <a:tailEnd type="none" w="med" len="med"/>
                    </a:lnT>
                    <a:lnB>
                      <a:noFill/>
                    </a:lnB>
                  </a:tcPr>
                </a:tc>
                <a:extLst>
                  <a:ext uri="{0D108BD9-81ED-4DB2-BD59-A6C34878D82A}">
                    <a16:rowId xmlns:a16="http://schemas.microsoft.com/office/drawing/2014/main" val="2093893621"/>
                  </a:ext>
                </a:extLst>
              </a:tr>
              <a:tr h="370840">
                <a:tc>
                  <a:txBody>
                    <a:bodyPr/>
                    <a:lstStyle/>
                    <a:p>
                      <a:r>
                        <a:rPr lang="de-DE" dirty="0">
                          <a:latin typeface="Consolas" panose="020B0609020204030204" pitchFamily="49" charset="0"/>
                        </a:rPr>
                        <a:t>100004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John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1988-05-23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Ireland</a:t>
                      </a:r>
                    </a:p>
                  </a:txBody>
                  <a:tcPr>
                    <a:lnT w="28575" cap="flat" cmpd="sng" algn="ctr">
                      <a:noFill/>
                      <a:prstDash val="solid"/>
                      <a:round/>
                      <a:headEnd type="none" w="med" len="med"/>
                      <a:tailEnd type="none" w="med" len="med"/>
                    </a:lnT>
                  </a:tcPr>
                </a:tc>
                <a:extLst>
                  <a:ext uri="{0D108BD9-81ED-4DB2-BD59-A6C34878D82A}">
                    <a16:rowId xmlns:a16="http://schemas.microsoft.com/office/drawing/2014/main" val="574819513"/>
                  </a:ext>
                </a:extLst>
              </a:tr>
            </a:tbl>
          </a:graphicData>
        </a:graphic>
      </p:graphicFrame>
      <p:cxnSp>
        <p:nvCxnSpPr>
          <p:cNvPr id="10" name="Straight Arrow Connector 9">
            <a:extLst>
              <a:ext uri="{FF2B5EF4-FFF2-40B4-BE49-F238E27FC236}">
                <a16:creationId xmlns:a16="http://schemas.microsoft.com/office/drawing/2014/main" id="{428FCCE8-59BD-A9AD-31BB-6DD9F01B680C}"/>
              </a:ext>
            </a:extLst>
          </p:cNvPr>
          <p:cNvCxnSpPr>
            <a:cxnSpLocks/>
          </p:cNvCxnSpPr>
          <p:nvPr/>
        </p:nvCxnSpPr>
        <p:spPr>
          <a:xfrm>
            <a:off x="3625037" y="2766645"/>
            <a:ext cx="907886" cy="66235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3EF3F57-1045-9019-78A3-C817DFD26D01}"/>
              </a:ext>
            </a:extLst>
          </p:cNvPr>
          <p:cNvSpPr txBox="1"/>
          <p:nvPr/>
        </p:nvSpPr>
        <p:spPr>
          <a:xfrm>
            <a:off x="2507436" y="2417254"/>
            <a:ext cx="1531817" cy="369332"/>
          </a:xfrm>
          <a:prstGeom prst="rect">
            <a:avLst/>
          </a:prstGeom>
          <a:noFill/>
        </p:spPr>
        <p:txBody>
          <a:bodyPr wrap="square" rtlCol="0">
            <a:spAutoFit/>
          </a:bodyPr>
          <a:lstStyle/>
          <a:p>
            <a:r>
              <a:rPr lang="de-DE" dirty="0">
                <a:solidFill>
                  <a:srgbClr val="C00000"/>
                </a:solidFill>
              </a:rPr>
              <a:t>Name missing</a:t>
            </a:r>
            <a:endParaRPr lang="en-US" dirty="0">
              <a:solidFill>
                <a:srgbClr val="C00000"/>
              </a:solidFill>
            </a:endParaRPr>
          </a:p>
        </p:txBody>
      </p:sp>
    </p:spTree>
    <p:extLst>
      <p:ext uri="{BB962C8B-B14F-4D97-AF65-F5344CB8AC3E}">
        <p14:creationId xmlns:p14="http://schemas.microsoft.com/office/powerpoint/2010/main" val="134182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ABB8-F5E2-3CF4-4305-B7B727D8F168}"/>
              </a:ext>
            </a:extLst>
          </p:cNvPr>
          <p:cNvSpPr>
            <a:spLocks noGrp="1"/>
          </p:cNvSpPr>
          <p:nvPr>
            <p:ph type="title"/>
          </p:nvPr>
        </p:nvSpPr>
        <p:spPr/>
        <p:txBody>
          <a:bodyPr/>
          <a:lstStyle/>
          <a:p>
            <a:r>
              <a:rPr lang="de-DE" b="1" cap="all" dirty="0">
                <a:solidFill>
                  <a:srgbClr val="133942"/>
                </a:solidFill>
                <a:latin typeface="pragmatica-extended"/>
              </a:rPr>
              <a:t>Data Pre-processing</a:t>
            </a:r>
            <a:endParaRPr lang="en-US" dirty="0"/>
          </a:p>
        </p:txBody>
      </p:sp>
      <p:sp>
        <p:nvSpPr>
          <p:cNvPr id="3" name="Slide Number Placeholder 2">
            <a:extLst>
              <a:ext uri="{FF2B5EF4-FFF2-40B4-BE49-F238E27FC236}">
                <a16:creationId xmlns:a16="http://schemas.microsoft.com/office/drawing/2014/main" id="{290E8423-B09E-05F4-02C1-4E9D83E53C90}"/>
              </a:ext>
            </a:extLst>
          </p:cNvPr>
          <p:cNvSpPr>
            <a:spLocks noGrp="1"/>
          </p:cNvSpPr>
          <p:nvPr>
            <p:ph type="sldNum" sz="quarter" idx="12"/>
          </p:nvPr>
        </p:nvSpPr>
        <p:spPr/>
        <p:txBody>
          <a:bodyPr/>
          <a:lstStyle/>
          <a:p>
            <a:fld id="{E42B8911-209D-49EC-ABB0-3710BA151767}" type="slidenum">
              <a:rPr lang="en-US" smtClean="0"/>
              <a:t>6</a:t>
            </a:fld>
            <a:endParaRPr lang="en-US"/>
          </a:p>
        </p:txBody>
      </p:sp>
      <p:sp>
        <p:nvSpPr>
          <p:cNvPr id="5" name="TextBox 4">
            <a:extLst>
              <a:ext uri="{FF2B5EF4-FFF2-40B4-BE49-F238E27FC236}">
                <a16:creationId xmlns:a16="http://schemas.microsoft.com/office/drawing/2014/main" id="{17531134-4F54-9EFF-E635-92456D637F29}"/>
              </a:ext>
            </a:extLst>
          </p:cNvPr>
          <p:cNvSpPr txBox="1"/>
          <p:nvPr/>
        </p:nvSpPr>
        <p:spPr>
          <a:xfrm>
            <a:off x="838200" y="1506022"/>
            <a:ext cx="5257800" cy="584775"/>
          </a:xfrm>
          <a:prstGeom prst="rect">
            <a:avLst/>
          </a:prstGeom>
          <a:noFill/>
        </p:spPr>
        <p:txBody>
          <a:bodyPr wrap="square">
            <a:spAutoFit/>
          </a:bodyPr>
          <a:lstStyle/>
          <a:p>
            <a:r>
              <a:rPr lang="de-DE" sz="3200" b="1" cap="all" dirty="0">
                <a:solidFill>
                  <a:srgbClr val="A5A5A5"/>
                </a:solidFill>
                <a:latin typeface="pragmatica-extended"/>
              </a:rPr>
              <a:t>Data cleaning</a:t>
            </a:r>
            <a:endParaRPr lang="en-US" sz="3200" dirty="0"/>
          </a:p>
        </p:txBody>
      </p:sp>
      <p:sp>
        <p:nvSpPr>
          <p:cNvPr id="14" name="TextBox 13">
            <a:extLst>
              <a:ext uri="{FF2B5EF4-FFF2-40B4-BE49-F238E27FC236}">
                <a16:creationId xmlns:a16="http://schemas.microsoft.com/office/drawing/2014/main" id="{747C2BF6-5F78-F6B6-EEEC-8B0DE735DE55}"/>
              </a:ext>
            </a:extLst>
          </p:cNvPr>
          <p:cNvSpPr txBox="1"/>
          <p:nvPr/>
        </p:nvSpPr>
        <p:spPr>
          <a:xfrm>
            <a:off x="9668934" y="3838853"/>
            <a:ext cx="1736970" cy="369332"/>
          </a:xfrm>
          <a:prstGeom prst="rect">
            <a:avLst/>
          </a:prstGeom>
          <a:noFill/>
        </p:spPr>
        <p:txBody>
          <a:bodyPr wrap="square" rtlCol="0">
            <a:spAutoFit/>
          </a:bodyPr>
          <a:lstStyle/>
          <a:p>
            <a:r>
              <a:rPr lang="de-DE" dirty="0">
                <a:solidFill>
                  <a:srgbClr val="C00000"/>
                </a:solidFill>
              </a:rPr>
              <a:t>Country missing</a:t>
            </a:r>
            <a:endParaRPr lang="en-US" dirty="0">
              <a:solidFill>
                <a:srgbClr val="C00000"/>
              </a:solidFill>
            </a:endParaRPr>
          </a:p>
        </p:txBody>
      </p:sp>
      <p:cxnSp>
        <p:nvCxnSpPr>
          <p:cNvPr id="15" name="Straight Arrow Connector 14">
            <a:extLst>
              <a:ext uri="{FF2B5EF4-FFF2-40B4-BE49-F238E27FC236}">
                <a16:creationId xmlns:a16="http://schemas.microsoft.com/office/drawing/2014/main" id="{6AEDF563-9703-3F10-4D43-C53955654BF6}"/>
              </a:ext>
            </a:extLst>
          </p:cNvPr>
          <p:cNvCxnSpPr>
            <a:cxnSpLocks/>
            <a:endCxn id="11" idx="3"/>
          </p:cNvCxnSpPr>
          <p:nvPr/>
        </p:nvCxnSpPr>
        <p:spPr>
          <a:xfrm flipH="1">
            <a:off x="9220852" y="4008131"/>
            <a:ext cx="448082" cy="75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7">
            <a:extLst>
              <a:ext uri="{FF2B5EF4-FFF2-40B4-BE49-F238E27FC236}">
                <a16:creationId xmlns:a16="http://schemas.microsoft.com/office/drawing/2014/main" id="{36109C11-D56F-689A-967F-7EC4DA62EBBE}"/>
              </a:ext>
            </a:extLst>
          </p:cNvPr>
          <p:cNvGraphicFramePr>
            <a:graphicFrameLocks noGrp="1"/>
          </p:cNvGraphicFramePr>
          <p:nvPr>
            <p:extLst>
              <p:ext uri="{D42A27DB-BD31-4B8C-83A1-F6EECF244321}">
                <p14:modId xmlns:p14="http://schemas.microsoft.com/office/powerpoint/2010/main" val="934144851"/>
              </p:ext>
            </p:extLst>
          </p:nvPr>
        </p:nvGraphicFramePr>
        <p:xfrm>
          <a:off x="2971148" y="3081785"/>
          <a:ext cx="6249704" cy="1854200"/>
        </p:xfrm>
        <a:graphic>
          <a:graphicData uri="http://schemas.openxmlformats.org/drawingml/2006/table">
            <a:tbl>
              <a:tblPr firstRow="1" bandRow="1">
                <a:tableStyleId>{91EBBBCC-DAD2-459C-BE2E-F6DE35CF9A28}</a:tableStyleId>
              </a:tblPr>
              <a:tblGrid>
                <a:gridCol w="1562426">
                  <a:extLst>
                    <a:ext uri="{9D8B030D-6E8A-4147-A177-3AD203B41FA5}">
                      <a16:colId xmlns:a16="http://schemas.microsoft.com/office/drawing/2014/main" val="2188072953"/>
                    </a:ext>
                  </a:extLst>
                </a:gridCol>
                <a:gridCol w="1562426">
                  <a:extLst>
                    <a:ext uri="{9D8B030D-6E8A-4147-A177-3AD203B41FA5}">
                      <a16:colId xmlns:a16="http://schemas.microsoft.com/office/drawing/2014/main" val="488374491"/>
                    </a:ext>
                  </a:extLst>
                </a:gridCol>
                <a:gridCol w="1562426">
                  <a:extLst>
                    <a:ext uri="{9D8B030D-6E8A-4147-A177-3AD203B41FA5}">
                      <a16:colId xmlns:a16="http://schemas.microsoft.com/office/drawing/2014/main" val="277328378"/>
                    </a:ext>
                  </a:extLst>
                </a:gridCol>
                <a:gridCol w="1562426">
                  <a:extLst>
                    <a:ext uri="{9D8B030D-6E8A-4147-A177-3AD203B41FA5}">
                      <a16:colId xmlns:a16="http://schemas.microsoft.com/office/drawing/2014/main" val="3779122360"/>
                    </a:ext>
                  </a:extLst>
                </a:gridCol>
              </a:tblGrid>
              <a:tr h="370840">
                <a:tc>
                  <a:txBody>
                    <a:bodyPr/>
                    <a:lstStyle/>
                    <a:p>
                      <a:r>
                        <a:rPr lang="de-DE" dirty="0">
                          <a:latin typeface="Consolas" panose="020B0609020204030204" pitchFamily="49" charset="0"/>
                        </a:rPr>
                        <a:t>Id</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Name</a:t>
                      </a:r>
                      <a:endParaRPr lang="en-US" dirty="0">
                        <a:latin typeface="Consolas" panose="020B0609020204030204" pitchFamily="49" charset="0"/>
                      </a:endParaRPr>
                    </a:p>
                  </a:txBody>
                  <a:tcPr>
                    <a:lnB w="28575" cap="flat" cmpd="sng" algn="ctr">
                      <a:noFill/>
                      <a:prstDash val="solid"/>
                      <a:round/>
                      <a:headEnd type="none" w="med" len="med"/>
                      <a:tailEnd type="none" w="med" len="med"/>
                    </a:lnB>
                    <a:solidFill>
                      <a:srgbClr val="133942"/>
                    </a:solidFill>
                  </a:tcPr>
                </a:tc>
                <a:tc>
                  <a:txBody>
                    <a:bodyPr/>
                    <a:lstStyle/>
                    <a:p>
                      <a:r>
                        <a:rPr lang="de-DE" dirty="0">
                          <a:latin typeface="Consolas" panose="020B0609020204030204" pitchFamily="49" charset="0"/>
                        </a:rPr>
                        <a:t>Birthday</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Country</a:t>
                      </a:r>
                      <a:endParaRPr lang="en-US" dirty="0">
                        <a:latin typeface="Consolas" panose="020B0609020204030204" pitchFamily="49" charset="0"/>
                      </a:endParaRPr>
                    </a:p>
                  </a:txBody>
                  <a:tcPr>
                    <a:solidFill>
                      <a:srgbClr val="133942"/>
                    </a:solidFill>
                  </a:tcPr>
                </a:tc>
                <a:extLst>
                  <a:ext uri="{0D108BD9-81ED-4DB2-BD59-A6C34878D82A}">
                    <a16:rowId xmlns:a16="http://schemas.microsoft.com/office/drawing/2014/main" val="2299695316"/>
                  </a:ext>
                </a:extLst>
              </a:tr>
              <a:tr h="370840">
                <a:tc>
                  <a:txBody>
                    <a:bodyPr/>
                    <a:lstStyle/>
                    <a:p>
                      <a:r>
                        <a:rPr lang="de-DE" dirty="0">
                          <a:latin typeface="Consolas" panose="020B0609020204030204" pitchFamily="49" charset="0"/>
                        </a:rPr>
                        <a:t>100001</a:t>
                      </a:r>
                      <a:endParaRPr lang="en-US" dirty="0">
                        <a:latin typeface="Consolas" panose="020B0609020204030204" pitchFamily="49" charset="0"/>
                      </a:endParaRPr>
                    </a:p>
                  </a:txBody>
                  <a:tcPr>
                    <a:lnR w="28575" cap="flat" cmpd="sng" algn="ctr">
                      <a:no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r>
                        <a:rPr lang="de-DE" dirty="0">
                          <a:latin typeface="Consolas" panose="020B0609020204030204" pitchFamily="49" charset="0"/>
                        </a:rPr>
                        <a:t>1969-01-15</a:t>
                      </a:r>
                      <a:endParaRPr lang="en-US" dirty="0">
                        <a:latin typeface="Consolas" panose="020B0609020204030204" pitchFamily="49" charset="0"/>
                      </a:endParaRPr>
                    </a:p>
                  </a:txBody>
                  <a:tcPr>
                    <a:lnL w="28575" cap="flat" cmpd="sng" algn="ctr">
                      <a:noFill/>
                      <a:prstDash val="solid"/>
                      <a:round/>
                      <a:headEnd type="none" w="med" len="med"/>
                      <a:tailEnd type="none" w="med" len="med"/>
                    </a:lnL>
                  </a:tcPr>
                </a:tc>
                <a:tc>
                  <a:txBody>
                    <a:bodyPr/>
                    <a:lstStyle/>
                    <a:p>
                      <a:r>
                        <a:rPr lang="de-DE" dirty="0">
                          <a:latin typeface="Consolas" panose="020B0609020204030204" pitchFamily="49" charset="0"/>
                        </a:rPr>
                        <a:t>Iceland</a:t>
                      </a:r>
                      <a:endParaRPr lang="en-US" dirty="0">
                        <a:latin typeface="Consolas" panose="020B0609020204030204" pitchFamily="49" charset="0"/>
                      </a:endParaRPr>
                    </a:p>
                  </a:txBody>
                  <a:tcPr>
                    <a:lnB w="28575"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3219541309"/>
                  </a:ext>
                </a:extLst>
              </a:tr>
              <a:tr h="370840">
                <a:tc>
                  <a:txBody>
                    <a:bodyPr/>
                    <a:lstStyle/>
                    <a:p>
                      <a:r>
                        <a:rPr lang="de-DE" dirty="0">
                          <a:latin typeface="Consolas" panose="020B0609020204030204" pitchFamily="49" charset="0"/>
                        </a:rPr>
                        <a:t>100002</a:t>
                      </a:r>
                      <a:endParaRPr lang="en-US" dirty="0">
                        <a:latin typeface="Consolas" panose="020B0609020204030204" pitchFamily="49" charset="0"/>
                      </a:endParaRPr>
                    </a:p>
                  </a:txBody>
                  <a:tcPr/>
                </a:tc>
                <a:tc>
                  <a:txBody>
                    <a:bodyPr/>
                    <a:lstStyle/>
                    <a:p>
                      <a:r>
                        <a:rPr lang="de-DE" dirty="0">
                          <a:latin typeface="Consolas" panose="020B0609020204030204" pitchFamily="49" charset="0"/>
                        </a:rPr>
                        <a:t>Mary </a:t>
                      </a:r>
                      <a:endParaRPr lang="en-US" dirty="0">
                        <a:latin typeface="Consolas" panose="020B0609020204030204" pitchFamily="49" charset="0"/>
                      </a:endParaRPr>
                    </a:p>
                  </a:txBody>
                  <a:tcPr>
                    <a:lnT w="28575"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Consolas" panose="020B0609020204030204" pitchFamily="49" charset="0"/>
                        </a:rPr>
                        <a:t>1973-03-30</a:t>
                      </a:r>
                      <a:endParaRPr lang="en-US" dirty="0">
                        <a:latin typeface="Consolas" panose="020B0609020204030204" pitchFamily="49" charset="0"/>
                      </a:endParaRPr>
                    </a:p>
                  </a:txBody>
                  <a:tcPr>
                    <a:lnR w="28575" cap="flat" cmpd="sng" algn="ctr">
                      <a:solidFill>
                        <a:srgbClr val="C00000"/>
                      </a:solid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solidFill>
                        <a:srgbClr val="C00000"/>
                      </a:solidFill>
                      <a:prstDash val="solid"/>
                      <a:round/>
                      <a:headEnd type="none" w="med" len="med"/>
                      <a:tailEnd type="none" w="med" len="med"/>
                    </a:lnL>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397993698"/>
                  </a:ext>
                </a:extLst>
              </a:tr>
              <a:tr h="370840">
                <a:tc>
                  <a:txBody>
                    <a:bodyPr/>
                    <a:lstStyle/>
                    <a:p>
                      <a:r>
                        <a:rPr lang="de-DE" dirty="0">
                          <a:latin typeface="Consolas" panose="020B0609020204030204" pitchFamily="49" charset="0"/>
                        </a:rPr>
                        <a:t>100003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Amy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2004-08-02</a:t>
                      </a:r>
                      <a:endParaRPr lang="en-US" dirty="0">
                        <a:latin typeface="Consolas" panose="020B0609020204030204" pitchFamily="49" charset="0"/>
                      </a:endParaRPr>
                    </a:p>
                  </a:txBody>
                  <a:tcPr/>
                </a:tc>
                <a:tc>
                  <a:txBody>
                    <a:bodyPr/>
                    <a:lstStyle/>
                    <a:p>
                      <a:r>
                        <a:rPr lang="de-DE" dirty="0">
                          <a:latin typeface="Consolas" panose="020B0609020204030204" pitchFamily="49" charset="0"/>
                        </a:rPr>
                        <a:t>UK</a:t>
                      </a:r>
                    </a:p>
                  </a:txBody>
                  <a:tcPr>
                    <a:lnT w="28575" cap="flat" cmpd="sng" algn="ctr">
                      <a:solidFill>
                        <a:srgbClr val="C00000"/>
                      </a:solidFill>
                      <a:prstDash val="solid"/>
                      <a:round/>
                      <a:headEnd type="none" w="med" len="med"/>
                      <a:tailEnd type="none" w="med" len="med"/>
                    </a:lnT>
                    <a:lnB>
                      <a:noFill/>
                    </a:lnB>
                  </a:tcPr>
                </a:tc>
                <a:extLst>
                  <a:ext uri="{0D108BD9-81ED-4DB2-BD59-A6C34878D82A}">
                    <a16:rowId xmlns:a16="http://schemas.microsoft.com/office/drawing/2014/main" val="2093893621"/>
                  </a:ext>
                </a:extLst>
              </a:tr>
              <a:tr h="370840">
                <a:tc>
                  <a:txBody>
                    <a:bodyPr/>
                    <a:lstStyle/>
                    <a:p>
                      <a:r>
                        <a:rPr lang="de-DE" dirty="0">
                          <a:latin typeface="Consolas" panose="020B0609020204030204" pitchFamily="49" charset="0"/>
                        </a:rPr>
                        <a:t>100004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John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1988-05-23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Ireland</a:t>
                      </a:r>
                    </a:p>
                  </a:txBody>
                  <a:tcPr>
                    <a:lnT w="28575" cap="flat" cmpd="sng" algn="ctr">
                      <a:noFill/>
                      <a:prstDash val="solid"/>
                      <a:round/>
                      <a:headEnd type="none" w="med" len="med"/>
                      <a:tailEnd type="none" w="med" len="med"/>
                    </a:lnT>
                  </a:tcPr>
                </a:tc>
                <a:extLst>
                  <a:ext uri="{0D108BD9-81ED-4DB2-BD59-A6C34878D82A}">
                    <a16:rowId xmlns:a16="http://schemas.microsoft.com/office/drawing/2014/main" val="574819513"/>
                  </a:ext>
                </a:extLst>
              </a:tr>
            </a:tbl>
          </a:graphicData>
        </a:graphic>
      </p:graphicFrame>
    </p:spTree>
    <p:extLst>
      <p:ext uri="{BB962C8B-B14F-4D97-AF65-F5344CB8AC3E}">
        <p14:creationId xmlns:p14="http://schemas.microsoft.com/office/powerpoint/2010/main" val="3816566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ABB8-F5E2-3CF4-4305-B7B727D8F168}"/>
              </a:ext>
            </a:extLst>
          </p:cNvPr>
          <p:cNvSpPr>
            <a:spLocks noGrp="1"/>
          </p:cNvSpPr>
          <p:nvPr>
            <p:ph type="title"/>
          </p:nvPr>
        </p:nvSpPr>
        <p:spPr/>
        <p:txBody>
          <a:bodyPr/>
          <a:lstStyle/>
          <a:p>
            <a:r>
              <a:rPr lang="de-DE" b="1" cap="all" dirty="0">
                <a:solidFill>
                  <a:srgbClr val="133942"/>
                </a:solidFill>
                <a:latin typeface="pragmatica-extended"/>
              </a:rPr>
              <a:t>Data Pre-processing</a:t>
            </a:r>
            <a:endParaRPr lang="en-US" dirty="0"/>
          </a:p>
        </p:txBody>
      </p:sp>
      <p:sp>
        <p:nvSpPr>
          <p:cNvPr id="3" name="Slide Number Placeholder 2">
            <a:extLst>
              <a:ext uri="{FF2B5EF4-FFF2-40B4-BE49-F238E27FC236}">
                <a16:creationId xmlns:a16="http://schemas.microsoft.com/office/drawing/2014/main" id="{290E8423-B09E-05F4-02C1-4E9D83E53C90}"/>
              </a:ext>
            </a:extLst>
          </p:cNvPr>
          <p:cNvSpPr>
            <a:spLocks noGrp="1"/>
          </p:cNvSpPr>
          <p:nvPr>
            <p:ph type="sldNum" sz="quarter" idx="12"/>
          </p:nvPr>
        </p:nvSpPr>
        <p:spPr/>
        <p:txBody>
          <a:bodyPr/>
          <a:lstStyle/>
          <a:p>
            <a:fld id="{E42B8911-209D-49EC-ABB0-3710BA151767}" type="slidenum">
              <a:rPr lang="en-US" smtClean="0"/>
              <a:t>7</a:t>
            </a:fld>
            <a:endParaRPr lang="en-US"/>
          </a:p>
        </p:txBody>
      </p:sp>
      <p:sp>
        <p:nvSpPr>
          <p:cNvPr id="5" name="TextBox 4">
            <a:extLst>
              <a:ext uri="{FF2B5EF4-FFF2-40B4-BE49-F238E27FC236}">
                <a16:creationId xmlns:a16="http://schemas.microsoft.com/office/drawing/2014/main" id="{17531134-4F54-9EFF-E635-92456D637F29}"/>
              </a:ext>
            </a:extLst>
          </p:cNvPr>
          <p:cNvSpPr txBox="1"/>
          <p:nvPr/>
        </p:nvSpPr>
        <p:spPr>
          <a:xfrm>
            <a:off x="838200" y="1506022"/>
            <a:ext cx="5257800" cy="584775"/>
          </a:xfrm>
          <a:prstGeom prst="rect">
            <a:avLst/>
          </a:prstGeom>
          <a:noFill/>
        </p:spPr>
        <p:txBody>
          <a:bodyPr wrap="square">
            <a:spAutoFit/>
          </a:bodyPr>
          <a:lstStyle/>
          <a:p>
            <a:r>
              <a:rPr lang="de-DE" sz="3200" b="1" cap="all" dirty="0">
                <a:solidFill>
                  <a:srgbClr val="A5A5A5"/>
                </a:solidFill>
                <a:latin typeface="pragmatica-extended"/>
              </a:rPr>
              <a:t>Feature Engineering</a:t>
            </a:r>
            <a:endParaRPr lang="en-US" sz="3200" dirty="0"/>
          </a:p>
        </p:txBody>
      </p:sp>
      <p:graphicFrame>
        <p:nvGraphicFramePr>
          <p:cNvPr id="9" name="Table 7">
            <a:extLst>
              <a:ext uri="{FF2B5EF4-FFF2-40B4-BE49-F238E27FC236}">
                <a16:creationId xmlns:a16="http://schemas.microsoft.com/office/drawing/2014/main" id="{B2C119D8-C18F-7813-B73A-BF77AA2F1422}"/>
              </a:ext>
            </a:extLst>
          </p:cNvPr>
          <p:cNvGraphicFramePr>
            <a:graphicFrameLocks noGrp="1"/>
          </p:cNvGraphicFramePr>
          <p:nvPr>
            <p:extLst>
              <p:ext uri="{D42A27DB-BD31-4B8C-83A1-F6EECF244321}">
                <p14:modId xmlns:p14="http://schemas.microsoft.com/office/powerpoint/2010/main" val="1939926120"/>
              </p:ext>
            </p:extLst>
          </p:nvPr>
        </p:nvGraphicFramePr>
        <p:xfrm>
          <a:off x="2971148" y="3081785"/>
          <a:ext cx="6249704" cy="1483360"/>
        </p:xfrm>
        <a:graphic>
          <a:graphicData uri="http://schemas.openxmlformats.org/drawingml/2006/table">
            <a:tbl>
              <a:tblPr firstRow="1" bandRow="1">
                <a:tableStyleId>{91EBBBCC-DAD2-459C-BE2E-F6DE35CF9A28}</a:tableStyleId>
              </a:tblPr>
              <a:tblGrid>
                <a:gridCol w="1562426">
                  <a:extLst>
                    <a:ext uri="{9D8B030D-6E8A-4147-A177-3AD203B41FA5}">
                      <a16:colId xmlns:a16="http://schemas.microsoft.com/office/drawing/2014/main" val="2188072953"/>
                    </a:ext>
                  </a:extLst>
                </a:gridCol>
                <a:gridCol w="1562426">
                  <a:extLst>
                    <a:ext uri="{9D8B030D-6E8A-4147-A177-3AD203B41FA5}">
                      <a16:colId xmlns:a16="http://schemas.microsoft.com/office/drawing/2014/main" val="488374491"/>
                    </a:ext>
                  </a:extLst>
                </a:gridCol>
                <a:gridCol w="1562426">
                  <a:extLst>
                    <a:ext uri="{9D8B030D-6E8A-4147-A177-3AD203B41FA5}">
                      <a16:colId xmlns:a16="http://schemas.microsoft.com/office/drawing/2014/main" val="277328378"/>
                    </a:ext>
                  </a:extLst>
                </a:gridCol>
                <a:gridCol w="1562426">
                  <a:extLst>
                    <a:ext uri="{9D8B030D-6E8A-4147-A177-3AD203B41FA5}">
                      <a16:colId xmlns:a16="http://schemas.microsoft.com/office/drawing/2014/main" val="3779122360"/>
                    </a:ext>
                  </a:extLst>
                </a:gridCol>
              </a:tblGrid>
              <a:tr h="370840">
                <a:tc>
                  <a:txBody>
                    <a:bodyPr/>
                    <a:lstStyle/>
                    <a:p>
                      <a:r>
                        <a:rPr lang="de-DE" dirty="0">
                          <a:latin typeface="Consolas" panose="020B0609020204030204" pitchFamily="49" charset="0"/>
                        </a:rPr>
                        <a:t>Id</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Name</a:t>
                      </a:r>
                      <a:endParaRPr lang="en-US" dirty="0">
                        <a:latin typeface="Consolas" panose="020B0609020204030204" pitchFamily="49" charset="0"/>
                      </a:endParaRPr>
                    </a:p>
                  </a:txBody>
                  <a:tcPr>
                    <a:lnB w="28575" cap="flat" cmpd="sng" algn="ctr">
                      <a:noFill/>
                      <a:prstDash val="solid"/>
                      <a:round/>
                      <a:headEnd type="none" w="med" len="med"/>
                      <a:tailEnd type="none" w="med" len="med"/>
                    </a:lnB>
                    <a:solidFill>
                      <a:srgbClr val="133942"/>
                    </a:solidFill>
                  </a:tcPr>
                </a:tc>
                <a:tc>
                  <a:txBody>
                    <a:bodyPr/>
                    <a:lstStyle/>
                    <a:p>
                      <a:r>
                        <a:rPr lang="de-DE" dirty="0">
                          <a:latin typeface="Consolas" panose="020B0609020204030204" pitchFamily="49" charset="0"/>
                        </a:rPr>
                        <a:t>Birthday</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Country</a:t>
                      </a:r>
                      <a:endParaRPr lang="en-US" dirty="0">
                        <a:latin typeface="Consolas" panose="020B0609020204030204" pitchFamily="49" charset="0"/>
                      </a:endParaRPr>
                    </a:p>
                  </a:txBody>
                  <a:tcPr>
                    <a:solidFill>
                      <a:srgbClr val="133942"/>
                    </a:solidFill>
                  </a:tcPr>
                </a:tc>
                <a:extLst>
                  <a:ext uri="{0D108BD9-81ED-4DB2-BD59-A6C34878D82A}">
                    <a16:rowId xmlns:a16="http://schemas.microsoft.com/office/drawing/2014/main" val="2299695316"/>
                  </a:ext>
                </a:extLst>
              </a:tr>
              <a:tr h="370840">
                <a:tc>
                  <a:txBody>
                    <a:bodyPr/>
                    <a:lstStyle/>
                    <a:p>
                      <a:r>
                        <a:rPr lang="de-DE" dirty="0">
                          <a:latin typeface="Consolas" panose="020B0609020204030204" pitchFamily="49" charset="0"/>
                        </a:rPr>
                        <a:t>100001</a:t>
                      </a:r>
                      <a:endParaRPr lang="en-US" dirty="0">
                        <a:latin typeface="Consolas" panose="020B0609020204030204" pitchFamily="49" charset="0"/>
                      </a:endParaRPr>
                    </a:p>
                  </a:txBody>
                  <a:tcPr>
                    <a:lnR w="28575" cap="flat" cmpd="sng" algn="ctr">
                      <a:no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r>
                        <a:rPr lang="de-DE" dirty="0">
                          <a:latin typeface="Consolas" panose="020B0609020204030204" pitchFamily="49" charset="0"/>
                        </a:rPr>
                        <a:t>1969-01-15</a:t>
                      </a:r>
                      <a:endParaRPr lang="en-US" dirty="0">
                        <a:latin typeface="Consolas" panose="020B0609020204030204" pitchFamily="49" charset="0"/>
                      </a:endParaRPr>
                    </a:p>
                  </a:txBody>
                  <a:tcPr>
                    <a:lnL w="28575" cap="flat" cmpd="sng" algn="ctr">
                      <a:noFill/>
                      <a:prstDash val="solid"/>
                      <a:round/>
                      <a:headEnd type="none" w="med" len="med"/>
                      <a:tailEnd type="none" w="med" len="med"/>
                    </a:lnL>
                  </a:tcPr>
                </a:tc>
                <a:tc>
                  <a:txBody>
                    <a:bodyPr/>
                    <a:lstStyle/>
                    <a:p>
                      <a:r>
                        <a:rPr lang="de-DE" dirty="0">
                          <a:latin typeface="Consolas" panose="020B0609020204030204" pitchFamily="49" charset="0"/>
                        </a:rPr>
                        <a:t>Iceland</a:t>
                      </a:r>
                      <a:endParaRPr lang="en-US" dirty="0">
                        <a:latin typeface="Consolas" panose="020B0609020204030204" pitchFamily="49" charset="0"/>
                      </a:endParaRPr>
                    </a:p>
                  </a:txBody>
                  <a:tcPr>
                    <a:lnB w="28575" cap="flat" cmpd="sng" algn="ctr">
                      <a:noFill/>
                      <a:prstDash val="solid"/>
                      <a:round/>
                      <a:headEnd type="none" w="med" len="med"/>
                      <a:tailEnd type="none" w="med" len="med"/>
                    </a:lnB>
                  </a:tcPr>
                </a:tc>
                <a:extLst>
                  <a:ext uri="{0D108BD9-81ED-4DB2-BD59-A6C34878D82A}">
                    <a16:rowId xmlns:a16="http://schemas.microsoft.com/office/drawing/2014/main" val="3219541309"/>
                  </a:ext>
                </a:extLst>
              </a:tr>
              <a:tr h="370840">
                <a:tc>
                  <a:txBody>
                    <a:bodyPr/>
                    <a:lstStyle/>
                    <a:p>
                      <a:r>
                        <a:rPr lang="de-DE" dirty="0">
                          <a:latin typeface="Consolas" panose="020B0609020204030204" pitchFamily="49" charset="0"/>
                        </a:rPr>
                        <a:t>100003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Amy </a:t>
                      </a:r>
                      <a:endParaRPr lang="en-US" dirty="0">
                        <a:latin typeface="Consolas" panose="020B0609020204030204" pitchFamily="49" charset="0"/>
                      </a:endParaRPr>
                    </a:p>
                  </a:txBody>
                  <a:tcPr>
                    <a:lnT>
                      <a:noFill/>
                    </a:lnT>
                  </a:tcPr>
                </a:tc>
                <a:tc>
                  <a:txBody>
                    <a:bodyPr/>
                    <a:lstStyle/>
                    <a:p>
                      <a:r>
                        <a:rPr lang="de-DE" dirty="0">
                          <a:latin typeface="Consolas" panose="020B0609020204030204" pitchFamily="49" charset="0"/>
                        </a:rPr>
                        <a:t>2004-08-02</a:t>
                      </a:r>
                      <a:endParaRPr lang="en-US" dirty="0">
                        <a:latin typeface="Consolas" panose="020B0609020204030204" pitchFamily="49" charset="0"/>
                      </a:endParaRPr>
                    </a:p>
                  </a:txBody>
                  <a:tcPr>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UK</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2093893621"/>
                  </a:ext>
                </a:extLst>
              </a:tr>
              <a:tr h="370840">
                <a:tc>
                  <a:txBody>
                    <a:bodyPr/>
                    <a:lstStyle/>
                    <a:p>
                      <a:r>
                        <a:rPr lang="de-DE" dirty="0">
                          <a:latin typeface="Consolas" panose="020B0609020204030204" pitchFamily="49" charset="0"/>
                        </a:rPr>
                        <a:t>100004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John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1988-05-23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Ireland</a:t>
                      </a:r>
                    </a:p>
                  </a:txBody>
                  <a:tcPr>
                    <a:lnT w="28575" cap="flat" cmpd="sng" algn="ctr">
                      <a:noFill/>
                      <a:prstDash val="solid"/>
                      <a:round/>
                      <a:headEnd type="none" w="med" len="med"/>
                      <a:tailEnd type="none" w="med" len="med"/>
                    </a:lnT>
                  </a:tcPr>
                </a:tc>
                <a:extLst>
                  <a:ext uri="{0D108BD9-81ED-4DB2-BD59-A6C34878D82A}">
                    <a16:rowId xmlns:a16="http://schemas.microsoft.com/office/drawing/2014/main" val="574819513"/>
                  </a:ext>
                </a:extLst>
              </a:tr>
            </a:tbl>
          </a:graphicData>
        </a:graphic>
      </p:graphicFrame>
    </p:spTree>
    <p:extLst>
      <p:ext uri="{BB962C8B-B14F-4D97-AF65-F5344CB8AC3E}">
        <p14:creationId xmlns:p14="http://schemas.microsoft.com/office/powerpoint/2010/main" val="428196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ABB8-F5E2-3CF4-4305-B7B727D8F168}"/>
              </a:ext>
            </a:extLst>
          </p:cNvPr>
          <p:cNvSpPr>
            <a:spLocks noGrp="1"/>
          </p:cNvSpPr>
          <p:nvPr>
            <p:ph type="title"/>
          </p:nvPr>
        </p:nvSpPr>
        <p:spPr/>
        <p:txBody>
          <a:bodyPr/>
          <a:lstStyle/>
          <a:p>
            <a:r>
              <a:rPr lang="de-DE" b="1" cap="all" dirty="0">
                <a:solidFill>
                  <a:srgbClr val="133942"/>
                </a:solidFill>
                <a:latin typeface="pragmatica-extended"/>
              </a:rPr>
              <a:t>Data Pre-processing</a:t>
            </a:r>
            <a:endParaRPr lang="en-US" dirty="0"/>
          </a:p>
        </p:txBody>
      </p:sp>
      <p:sp>
        <p:nvSpPr>
          <p:cNvPr id="3" name="Slide Number Placeholder 2">
            <a:extLst>
              <a:ext uri="{FF2B5EF4-FFF2-40B4-BE49-F238E27FC236}">
                <a16:creationId xmlns:a16="http://schemas.microsoft.com/office/drawing/2014/main" id="{290E8423-B09E-05F4-02C1-4E9D83E53C90}"/>
              </a:ext>
            </a:extLst>
          </p:cNvPr>
          <p:cNvSpPr>
            <a:spLocks noGrp="1"/>
          </p:cNvSpPr>
          <p:nvPr>
            <p:ph type="sldNum" sz="quarter" idx="12"/>
          </p:nvPr>
        </p:nvSpPr>
        <p:spPr/>
        <p:txBody>
          <a:bodyPr/>
          <a:lstStyle/>
          <a:p>
            <a:fld id="{E42B8911-209D-49EC-ABB0-3710BA151767}" type="slidenum">
              <a:rPr lang="en-US" smtClean="0"/>
              <a:t>8</a:t>
            </a:fld>
            <a:endParaRPr lang="en-US"/>
          </a:p>
        </p:txBody>
      </p:sp>
      <p:sp>
        <p:nvSpPr>
          <p:cNvPr id="5" name="TextBox 4">
            <a:extLst>
              <a:ext uri="{FF2B5EF4-FFF2-40B4-BE49-F238E27FC236}">
                <a16:creationId xmlns:a16="http://schemas.microsoft.com/office/drawing/2014/main" id="{17531134-4F54-9EFF-E635-92456D637F29}"/>
              </a:ext>
            </a:extLst>
          </p:cNvPr>
          <p:cNvSpPr txBox="1"/>
          <p:nvPr/>
        </p:nvSpPr>
        <p:spPr>
          <a:xfrm>
            <a:off x="838200" y="1506022"/>
            <a:ext cx="5257800" cy="584775"/>
          </a:xfrm>
          <a:prstGeom prst="rect">
            <a:avLst/>
          </a:prstGeom>
          <a:noFill/>
        </p:spPr>
        <p:txBody>
          <a:bodyPr wrap="square">
            <a:spAutoFit/>
          </a:bodyPr>
          <a:lstStyle/>
          <a:p>
            <a:r>
              <a:rPr lang="de-DE" sz="3200" b="1" cap="all" dirty="0">
                <a:solidFill>
                  <a:srgbClr val="A5A5A5"/>
                </a:solidFill>
                <a:latin typeface="pragmatica-extended"/>
              </a:rPr>
              <a:t>Feature Engineering</a:t>
            </a:r>
            <a:endParaRPr lang="en-US" sz="3200" dirty="0"/>
          </a:p>
        </p:txBody>
      </p:sp>
      <p:graphicFrame>
        <p:nvGraphicFramePr>
          <p:cNvPr id="7" name="Table 7">
            <a:extLst>
              <a:ext uri="{FF2B5EF4-FFF2-40B4-BE49-F238E27FC236}">
                <a16:creationId xmlns:a16="http://schemas.microsoft.com/office/drawing/2014/main" id="{8276BFA9-A8BD-F93B-9172-F5C4837057E8}"/>
              </a:ext>
            </a:extLst>
          </p:cNvPr>
          <p:cNvGraphicFramePr>
            <a:graphicFrameLocks noGrp="1"/>
          </p:cNvGraphicFramePr>
          <p:nvPr>
            <p:extLst>
              <p:ext uri="{D42A27DB-BD31-4B8C-83A1-F6EECF244321}">
                <p14:modId xmlns:p14="http://schemas.microsoft.com/office/powerpoint/2010/main" val="3856414898"/>
              </p:ext>
            </p:extLst>
          </p:nvPr>
        </p:nvGraphicFramePr>
        <p:xfrm>
          <a:off x="578338" y="3283844"/>
          <a:ext cx="7882375" cy="1483360"/>
        </p:xfrm>
        <a:graphic>
          <a:graphicData uri="http://schemas.openxmlformats.org/drawingml/2006/table">
            <a:tbl>
              <a:tblPr firstRow="1" bandRow="1">
                <a:tableStyleId>{91EBBBCC-DAD2-459C-BE2E-F6DE35CF9A28}</a:tableStyleId>
              </a:tblPr>
              <a:tblGrid>
                <a:gridCol w="1576475">
                  <a:extLst>
                    <a:ext uri="{9D8B030D-6E8A-4147-A177-3AD203B41FA5}">
                      <a16:colId xmlns:a16="http://schemas.microsoft.com/office/drawing/2014/main" val="1397829043"/>
                    </a:ext>
                  </a:extLst>
                </a:gridCol>
                <a:gridCol w="1576475">
                  <a:extLst>
                    <a:ext uri="{9D8B030D-6E8A-4147-A177-3AD203B41FA5}">
                      <a16:colId xmlns:a16="http://schemas.microsoft.com/office/drawing/2014/main" val="1482670379"/>
                    </a:ext>
                  </a:extLst>
                </a:gridCol>
                <a:gridCol w="1576475">
                  <a:extLst>
                    <a:ext uri="{9D8B030D-6E8A-4147-A177-3AD203B41FA5}">
                      <a16:colId xmlns:a16="http://schemas.microsoft.com/office/drawing/2014/main" val="3200106071"/>
                    </a:ext>
                  </a:extLst>
                </a:gridCol>
                <a:gridCol w="1576475">
                  <a:extLst>
                    <a:ext uri="{9D8B030D-6E8A-4147-A177-3AD203B41FA5}">
                      <a16:colId xmlns:a16="http://schemas.microsoft.com/office/drawing/2014/main" val="4175938599"/>
                    </a:ext>
                  </a:extLst>
                </a:gridCol>
                <a:gridCol w="1576475">
                  <a:extLst>
                    <a:ext uri="{9D8B030D-6E8A-4147-A177-3AD203B41FA5}">
                      <a16:colId xmlns:a16="http://schemas.microsoft.com/office/drawing/2014/main" val="3779122360"/>
                    </a:ext>
                  </a:extLst>
                </a:gridCol>
              </a:tblGrid>
              <a:tr h="370840">
                <a:tc>
                  <a:txBody>
                    <a:bodyPr/>
                    <a:lstStyle/>
                    <a:p>
                      <a:r>
                        <a:rPr lang="de-DE" dirty="0">
                          <a:latin typeface="Consolas" panose="020B0609020204030204" pitchFamily="49" charset="0"/>
                        </a:rPr>
                        <a:t>Id</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Name</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Birthday</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Birth-year</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Country</a:t>
                      </a:r>
                      <a:endParaRPr lang="en-US" dirty="0">
                        <a:latin typeface="Consolas" panose="020B0609020204030204" pitchFamily="49" charset="0"/>
                      </a:endParaRPr>
                    </a:p>
                  </a:txBody>
                  <a:tcPr>
                    <a:lnB w="28575" cap="flat" cmpd="sng" algn="ctr">
                      <a:noFill/>
                      <a:prstDash val="solid"/>
                      <a:round/>
                      <a:headEnd type="none" w="med" len="med"/>
                      <a:tailEnd type="none" w="med" len="med"/>
                    </a:lnB>
                    <a:solidFill>
                      <a:srgbClr val="133942"/>
                    </a:solidFill>
                  </a:tcPr>
                </a:tc>
                <a:extLst>
                  <a:ext uri="{0D108BD9-81ED-4DB2-BD59-A6C34878D82A}">
                    <a16:rowId xmlns:a16="http://schemas.microsoft.com/office/drawing/2014/main" val="2299695316"/>
                  </a:ext>
                </a:extLst>
              </a:tr>
              <a:tr h="370840">
                <a:tc>
                  <a:txBody>
                    <a:bodyPr/>
                    <a:lstStyle/>
                    <a:p>
                      <a:r>
                        <a:rPr lang="de-DE" dirty="0">
                          <a:latin typeface="Consolas" panose="020B0609020204030204" pitchFamily="49" charset="0"/>
                        </a:rPr>
                        <a:t>100001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1969-01-15</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1969</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Iceland</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3219541309"/>
                  </a:ext>
                </a:extLst>
              </a:tr>
              <a:tr h="370840">
                <a:tc>
                  <a:txBody>
                    <a:bodyPr/>
                    <a:lstStyle/>
                    <a:p>
                      <a:r>
                        <a:rPr lang="de-DE" dirty="0">
                          <a:latin typeface="Consolas" panose="020B0609020204030204" pitchFamily="49" charset="0"/>
                        </a:rPr>
                        <a:t>100003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Amy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2004-08-02</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UK</a:t>
                      </a:r>
                      <a:endParaRPr lang="en-US" dirty="0">
                        <a:latin typeface="Consolas" panose="020B0609020204030204" pitchFamily="49" charset="0"/>
                      </a:endParaRPr>
                    </a:p>
                  </a:txBody>
                  <a:tcP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2093893621"/>
                  </a:ext>
                </a:extLst>
              </a:tr>
              <a:tr h="370840">
                <a:tc>
                  <a:txBody>
                    <a:bodyPr/>
                    <a:lstStyle/>
                    <a:p>
                      <a:r>
                        <a:rPr lang="de-DE" dirty="0">
                          <a:latin typeface="Consolas" panose="020B0609020204030204" pitchFamily="49" charset="0"/>
                        </a:rPr>
                        <a:t>100004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John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1988-05-23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Ireland</a:t>
                      </a:r>
                    </a:p>
                  </a:txBody>
                  <a:tcPr>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4097054836"/>
                  </a:ext>
                </a:extLst>
              </a:tr>
            </a:tbl>
          </a:graphicData>
        </a:graphic>
      </p:graphicFrame>
      <p:sp>
        <p:nvSpPr>
          <p:cNvPr id="16" name="Arrow: Curved Down 15">
            <a:extLst>
              <a:ext uri="{FF2B5EF4-FFF2-40B4-BE49-F238E27FC236}">
                <a16:creationId xmlns:a16="http://schemas.microsoft.com/office/drawing/2014/main" id="{150CE6AF-3373-DD9E-6A55-33390FFC620C}"/>
              </a:ext>
            </a:extLst>
          </p:cNvPr>
          <p:cNvSpPr/>
          <p:nvPr/>
        </p:nvSpPr>
        <p:spPr>
          <a:xfrm>
            <a:off x="4434130" y="2870126"/>
            <a:ext cx="1341435" cy="369331"/>
          </a:xfrm>
          <a:prstGeom prst="curvedDownArrow">
            <a:avLst>
              <a:gd name="adj1" fmla="val 0"/>
              <a:gd name="adj2" fmla="val 17062"/>
              <a:gd name="adj3" fmla="val 1921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601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ABB8-F5E2-3CF4-4305-B7B727D8F168}"/>
              </a:ext>
            </a:extLst>
          </p:cNvPr>
          <p:cNvSpPr>
            <a:spLocks noGrp="1"/>
          </p:cNvSpPr>
          <p:nvPr>
            <p:ph type="title"/>
          </p:nvPr>
        </p:nvSpPr>
        <p:spPr/>
        <p:txBody>
          <a:bodyPr/>
          <a:lstStyle/>
          <a:p>
            <a:r>
              <a:rPr lang="de-DE" b="1" cap="all" dirty="0">
                <a:solidFill>
                  <a:srgbClr val="133942"/>
                </a:solidFill>
                <a:latin typeface="pragmatica-extended"/>
              </a:rPr>
              <a:t>Data Pre-processing</a:t>
            </a:r>
            <a:endParaRPr lang="en-US" dirty="0"/>
          </a:p>
        </p:txBody>
      </p:sp>
      <p:sp>
        <p:nvSpPr>
          <p:cNvPr id="3" name="Slide Number Placeholder 2">
            <a:extLst>
              <a:ext uri="{FF2B5EF4-FFF2-40B4-BE49-F238E27FC236}">
                <a16:creationId xmlns:a16="http://schemas.microsoft.com/office/drawing/2014/main" id="{290E8423-B09E-05F4-02C1-4E9D83E53C90}"/>
              </a:ext>
            </a:extLst>
          </p:cNvPr>
          <p:cNvSpPr>
            <a:spLocks noGrp="1"/>
          </p:cNvSpPr>
          <p:nvPr>
            <p:ph type="sldNum" sz="quarter" idx="12"/>
          </p:nvPr>
        </p:nvSpPr>
        <p:spPr/>
        <p:txBody>
          <a:bodyPr/>
          <a:lstStyle/>
          <a:p>
            <a:fld id="{E42B8911-209D-49EC-ABB0-3710BA151767}" type="slidenum">
              <a:rPr lang="en-US" smtClean="0"/>
              <a:t>9</a:t>
            </a:fld>
            <a:endParaRPr lang="en-US"/>
          </a:p>
        </p:txBody>
      </p:sp>
      <p:sp>
        <p:nvSpPr>
          <p:cNvPr id="5" name="TextBox 4">
            <a:extLst>
              <a:ext uri="{FF2B5EF4-FFF2-40B4-BE49-F238E27FC236}">
                <a16:creationId xmlns:a16="http://schemas.microsoft.com/office/drawing/2014/main" id="{17531134-4F54-9EFF-E635-92456D637F29}"/>
              </a:ext>
            </a:extLst>
          </p:cNvPr>
          <p:cNvSpPr txBox="1"/>
          <p:nvPr/>
        </p:nvSpPr>
        <p:spPr>
          <a:xfrm>
            <a:off x="838200" y="1506022"/>
            <a:ext cx="5257800" cy="584775"/>
          </a:xfrm>
          <a:prstGeom prst="rect">
            <a:avLst/>
          </a:prstGeom>
          <a:noFill/>
        </p:spPr>
        <p:txBody>
          <a:bodyPr wrap="square">
            <a:spAutoFit/>
          </a:bodyPr>
          <a:lstStyle/>
          <a:p>
            <a:r>
              <a:rPr lang="de-DE" sz="3200" b="1" cap="all" dirty="0">
                <a:solidFill>
                  <a:srgbClr val="A5A5A5"/>
                </a:solidFill>
                <a:latin typeface="pragmatica-extended"/>
              </a:rPr>
              <a:t>Feature Engineering</a:t>
            </a:r>
            <a:endParaRPr lang="en-US" sz="3200" dirty="0"/>
          </a:p>
        </p:txBody>
      </p:sp>
      <p:graphicFrame>
        <p:nvGraphicFramePr>
          <p:cNvPr id="7" name="Table 7">
            <a:extLst>
              <a:ext uri="{FF2B5EF4-FFF2-40B4-BE49-F238E27FC236}">
                <a16:creationId xmlns:a16="http://schemas.microsoft.com/office/drawing/2014/main" id="{8276BFA9-A8BD-F93B-9172-F5C4837057E8}"/>
              </a:ext>
            </a:extLst>
          </p:cNvPr>
          <p:cNvGraphicFramePr>
            <a:graphicFrameLocks noGrp="1"/>
          </p:cNvGraphicFramePr>
          <p:nvPr>
            <p:extLst>
              <p:ext uri="{D42A27DB-BD31-4B8C-83A1-F6EECF244321}">
                <p14:modId xmlns:p14="http://schemas.microsoft.com/office/powerpoint/2010/main" val="792180818"/>
              </p:ext>
            </p:extLst>
          </p:nvPr>
        </p:nvGraphicFramePr>
        <p:xfrm>
          <a:off x="578338" y="3283844"/>
          <a:ext cx="9458850" cy="1483360"/>
        </p:xfrm>
        <a:graphic>
          <a:graphicData uri="http://schemas.openxmlformats.org/drawingml/2006/table">
            <a:tbl>
              <a:tblPr firstRow="1" bandRow="1">
                <a:tableStyleId>{91EBBBCC-DAD2-459C-BE2E-F6DE35CF9A28}</a:tableStyleId>
              </a:tblPr>
              <a:tblGrid>
                <a:gridCol w="1576475">
                  <a:extLst>
                    <a:ext uri="{9D8B030D-6E8A-4147-A177-3AD203B41FA5}">
                      <a16:colId xmlns:a16="http://schemas.microsoft.com/office/drawing/2014/main" val="1397829043"/>
                    </a:ext>
                  </a:extLst>
                </a:gridCol>
                <a:gridCol w="1576475">
                  <a:extLst>
                    <a:ext uri="{9D8B030D-6E8A-4147-A177-3AD203B41FA5}">
                      <a16:colId xmlns:a16="http://schemas.microsoft.com/office/drawing/2014/main" val="1482670379"/>
                    </a:ext>
                  </a:extLst>
                </a:gridCol>
                <a:gridCol w="1576475">
                  <a:extLst>
                    <a:ext uri="{9D8B030D-6E8A-4147-A177-3AD203B41FA5}">
                      <a16:colId xmlns:a16="http://schemas.microsoft.com/office/drawing/2014/main" val="3200106071"/>
                    </a:ext>
                  </a:extLst>
                </a:gridCol>
                <a:gridCol w="1576475">
                  <a:extLst>
                    <a:ext uri="{9D8B030D-6E8A-4147-A177-3AD203B41FA5}">
                      <a16:colId xmlns:a16="http://schemas.microsoft.com/office/drawing/2014/main" val="4175938599"/>
                    </a:ext>
                  </a:extLst>
                </a:gridCol>
                <a:gridCol w="1576475">
                  <a:extLst>
                    <a:ext uri="{9D8B030D-6E8A-4147-A177-3AD203B41FA5}">
                      <a16:colId xmlns:a16="http://schemas.microsoft.com/office/drawing/2014/main" val="813565142"/>
                    </a:ext>
                  </a:extLst>
                </a:gridCol>
                <a:gridCol w="1576475">
                  <a:extLst>
                    <a:ext uri="{9D8B030D-6E8A-4147-A177-3AD203B41FA5}">
                      <a16:colId xmlns:a16="http://schemas.microsoft.com/office/drawing/2014/main" val="3779122360"/>
                    </a:ext>
                  </a:extLst>
                </a:gridCol>
              </a:tblGrid>
              <a:tr h="370840">
                <a:tc>
                  <a:txBody>
                    <a:bodyPr/>
                    <a:lstStyle/>
                    <a:p>
                      <a:r>
                        <a:rPr lang="de-DE" dirty="0">
                          <a:latin typeface="Consolas" panose="020B0609020204030204" pitchFamily="49" charset="0"/>
                        </a:rPr>
                        <a:t>Id</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Name</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Birthday</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Birth-year</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Birth-month</a:t>
                      </a:r>
                      <a:endParaRPr lang="en-US" dirty="0">
                        <a:latin typeface="Consolas" panose="020B0609020204030204" pitchFamily="49" charset="0"/>
                      </a:endParaRPr>
                    </a:p>
                  </a:txBody>
                  <a:tcPr>
                    <a:solidFill>
                      <a:srgbClr val="133942"/>
                    </a:solidFill>
                  </a:tcPr>
                </a:tc>
                <a:tc>
                  <a:txBody>
                    <a:bodyPr/>
                    <a:lstStyle/>
                    <a:p>
                      <a:r>
                        <a:rPr lang="de-DE" dirty="0">
                          <a:latin typeface="Consolas" panose="020B0609020204030204" pitchFamily="49" charset="0"/>
                        </a:rPr>
                        <a:t>Country</a:t>
                      </a:r>
                      <a:endParaRPr lang="en-US" dirty="0">
                        <a:latin typeface="Consolas" panose="020B0609020204030204" pitchFamily="49" charset="0"/>
                      </a:endParaRPr>
                    </a:p>
                  </a:txBody>
                  <a:tcPr>
                    <a:lnB w="28575" cap="flat" cmpd="sng" algn="ctr">
                      <a:noFill/>
                      <a:prstDash val="solid"/>
                      <a:round/>
                      <a:headEnd type="none" w="med" len="med"/>
                      <a:tailEnd type="none" w="med" len="med"/>
                    </a:lnB>
                    <a:solidFill>
                      <a:srgbClr val="133942"/>
                    </a:solidFill>
                  </a:tcPr>
                </a:tc>
                <a:extLst>
                  <a:ext uri="{0D108BD9-81ED-4DB2-BD59-A6C34878D82A}">
                    <a16:rowId xmlns:a16="http://schemas.microsoft.com/office/drawing/2014/main" val="2299695316"/>
                  </a:ext>
                </a:extLst>
              </a:tr>
              <a:tr h="370840">
                <a:tc>
                  <a:txBody>
                    <a:bodyPr/>
                    <a:lstStyle/>
                    <a:p>
                      <a:r>
                        <a:rPr lang="de-DE" dirty="0">
                          <a:latin typeface="Consolas" panose="020B0609020204030204" pitchFamily="49" charset="0"/>
                        </a:rPr>
                        <a:t>100001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1969-01-15</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1969</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01</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tcPr>
                </a:tc>
                <a:tc>
                  <a:txBody>
                    <a:bodyPr/>
                    <a:lstStyle/>
                    <a:p>
                      <a:r>
                        <a:rPr lang="de-DE" dirty="0">
                          <a:latin typeface="Consolas" panose="020B0609020204030204" pitchFamily="49" charset="0"/>
                        </a:rPr>
                        <a:t>Iceland</a:t>
                      </a:r>
                      <a:endParaRPr lang="en-US" dirty="0">
                        <a:latin typeface="Consolas" panose="020B0609020204030204" pitchFamily="49" charset="0"/>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3219541309"/>
                  </a:ext>
                </a:extLst>
              </a:tr>
              <a:tr h="370840">
                <a:tc>
                  <a:txBody>
                    <a:bodyPr/>
                    <a:lstStyle/>
                    <a:p>
                      <a:r>
                        <a:rPr lang="de-DE" dirty="0">
                          <a:latin typeface="Consolas" panose="020B0609020204030204" pitchFamily="49" charset="0"/>
                        </a:rPr>
                        <a:t>100003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Amy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2004-08-02</a:t>
                      </a:r>
                      <a:endParaRPr lang="en-US" dirty="0">
                        <a:latin typeface="Consolas" panose="020B0609020204030204" pitchFamily="49" charset="0"/>
                      </a:endParaRPr>
                    </a:p>
                  </a:txBody>
                  <a:tcPr/>
                </a:tc>
                <a:tc>
                  <a:txBody>
                    <a:bodyPr/>
                    <a:lstStyle/>
                    <a:p>
                      <a:r>
                        <a:rPr lang="de-DE" dirty="0">
                          <a:latin typeface="Consolas" panose="020B0609020204030204" pitchFamily="49" charset="0"/>
                        </a:rPr>
                        <a:t>2004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UK</a:t>
                      </a:r>
                      <a:endParaRPr lang="en-US" dirty="0">
                        <a:latin typeface="Consolas" panose="020B0609020204030204" pitchFamily="49" charset="0"/>
                      </a:endParaRPr>
                    </a:p>
                  </a:txBody>
                  <a:tcP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2093893621"/>
                  </a:ext>
                </a:extLst>
              </a:tr>
              <a:tr h="370840">
                <a:tc>
                  <a:txBody>
                    <a:bodyPr/>
                    <a:lstStyle/>
                    <a:p>
                      <a:r>
                        <a:rPr lang="de-DE" dirty="0">
                          <a:latin typeface="Consolas" panose="020B0609020204030204" pitchFamily="49" charset="0"/>
                        </a:rPr>
                        <a:t>100004</a:t>
                      </a:r>
                      <a:endParaRPr lang="en-US" dirty="0">
                        <a:latin typeface="Consolas" panose="020B0609020204030204" pitchFamily="49" charset="0"/>
                      </a:endParaRPr>
                    </a:p>
                  </a:txBody>
                  <a:tcPr/>
                </a:tc>
                <a:tc>
                  <a:txBody>
                    <a:bodyPr/>
                    <a:lstStyle/>
                    <a:p>
                      <a:r>
                        <a:rPr lang="de-DE" dirty="0">
                          <a:latin typeface="Consolas" panose="020B0609020204030204" pitchFamily="49" charset="0"/>
                        </a:rPr>
                        <a:t>John </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1988-05-23</a:t>
                      </a:r>
                      <a:endParaRPr lang="en-US" dirty="0">
                        <a:latin typeface="Consolas" panose="020B0609020204030204" pitchFamily="49" charset="0"/>
                      </a:endParaRPr>
                    </a:p>
                  </a:txBody>
                  <a:tcPr/>
                </a:tc>
                <a:tc>
                  <a:txBody>
                    <a:bodyPr/>
                    <a:lstStyle/>
                    <a:p>
                      <a:r>
                        <a:rPr lang="de-DE" dirty="0">
                          <a:latin typeface="Consolas" panose="020B0609020204030204" pitchFamily="49" charset="0"/>
                        </a:rPr>
                        <a:t>1988</a:t>
                      </a:r>
                      <a:endParaRPr lang="en-US" dirty="0">
                        <a:latin typeface="Consolas" panose="020B0609020204030204" pitchFamily="49" charset="0"/>
                      </a:endParaRPr>
                    </a:p>
                  </a:txBody>
                  <a:tcPr/>
                </a:tc>
                <a:tc>
                  <a:txBody>
                    <a:bodyPr/>
                    <a:lstStyle/>
                    <a:p>
                      <a:r>
                        <a:rPr lang="de-DE" dirty="0">
                          <a:latin typeface="Consolas" panose="020B0609020204030204" pitchFamily="49" charset="0"/>
                        </a:rPr>
                        <a:t>05</a:t>
                      </a:r>
                      <a:endParaRPr lang="en-US" dirty="0">
                        <a:latin typeface="Consolas" panose="020B0609020204030204" pitchFamily="49" charset="0"/>
                      </a:endParaRPr>
                    </a:p>
                  </a:txBody>
                  <a:tcPr/>
                </a:tc>
                <a:tc>
                  <a:txBody>
                    <a:bodyPr/>
                    <a:lstStyle/>
                    <a:p>
                      <a:r>
                        <a:rPr lang="de-DE" dirty="0">
                          <a:latin typeface="Consolas" panose="020B0609020204030204" pitchFamily="49" charset="0"/>
                        </a:rPr>
                        <a:t>Ireland</a:t>
                      </a:r>
                    </a:p>
                  </a:txBody>
                  <a:tcPr>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4097054836"/>
                  </a:ext>
                </a:extLst>
              </a:tr>
            </a:tbl>
          </a:graphicData>
        </a:graphic>
      </p:graphicFrame>
      <p:sp>
        <p:nvSpPr>
          <p:cNvPr id="17" name="Arrow: Curved Down 16">
            <a:extLst>
              <a:ext uri="{FF2B5EF4-FFF2-40B4-BE49-F238E27FC236}">
                <a16:creationId xmlns:a16="http://schemas.microsoft.com/office/drawing/2014/main" id="{0F774914-6B59-6BB9-EE5E-261CAB9ECE07}"/>
              </a:ext>
            </a:extLst>
          </p:cNvPr>
          <p:cNvSpPr/>
          <p:nvPr/>
        </p:nvSpPr>
        <p:spPr>
          <a:xfrm>
            <a:off x="4439134" y="2787304"/>
            <a:ext cx="2672861" cy="405259"/>
          </a:xfrm>
          <a:prstGeom prst="curvedDownArrow">
            <a:avLst>
              <a:gd name="adj1" fmla="val 0"/>
              <a:gd name="adj2" fmla="val 17062"/>
              <a:gd name="adj3" fmla="val 1921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Arrow: Curved Down 3">
            <a:extLst>
              <a:ext uri="{FF2B5EF4-FFF2-40B4-BE49-F238E27FC236}">
                <a16:creationId xmlns:a16="http://schemas.microsoft.com/office/drawing/2014/main" id="{987AB2D7-7294-227A-4B68-D291BC149DB9}"/>
              </a:ext>
            </a:extLst>
          </p:cNvPr>
          <p:cNvSpPr/>
          <p:nvPr/>
        </p:nvSpPr>
        <p:spPr>
          <a:xfrm>
            <a:off x="4434130" y="2870126"/>
            <a:ext cx="1341435" cy="369331"/>
          </a:xfrm>
          <a:prstGeom prst="curvedDownArrow">
            <a:avLst>
              <a:gd name="adj1" fmla="val 0"/>
              <a:gd name="adj2" fmla="val 17062"/>
              <a:gd name="adj3" fmla="val 1921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1689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2840</Words>
  <Application>Microsoft Office PowerPoint</Application>
  <PresentationFormat>Widescreen</PresentationFormat>
  <Paragraphs>604</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Consolas</vt:lpstr>
      <vt:lpstr>pragmatica-extended</vt:lpstr>
      <vt:lpstr>Office Theme</vt:lpstr>
      <vt:lpstr>ACTIONABLE INSIGHTS FROM DATA </vt:lpstr>
      <vt:lpstr>Agenda</vt:lpstr>
      <vt:lpstr>Machine Learning Workflow</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PowerPoint Presentation</vt:lpstr>
      <vt:lpstr>Model selection</vt:lpstr>
      <vt:lpstr>Model training</vt:lpstr>
      <vt:lpstr>Model training - Data set split</vt:lpstr>
      <vt:lpstr>PowerPoint Presentation</vt:lpstr>
      <vt:lpstr>Model training</vt:lpstr>
      <vt:lpstr>Model Evaluation</vt:lpstr>
      <vt:lpstr>Model evaluation - Confusion Matrix</vt:lpstr>
      <vt:lpstr>underfitting vs overfitting  Regression</vt:lpstr>
      <vt:lpstr>underfitting vs overfitting  Classification</vt:lpstr>
      <vt:lpstr>PowerPoint Presentation</vt:lpstr>
      <vt:lpstr>Model Production</vt:lpstr>
      <vt:lpstr>Model Production Workflow</vt:lpstr>
      <vt:lpstr>PowerPoint Presentation</vt:lpstr>
      <vt:lpstr>Volatile space economics : A case of EVE Online.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ACTIONABLE INSIGHTS FROM DATA </dc:title>
  <dc:creator>Julia Elisabeth Haidn</dc:creator>
  <cp:lastModifiedBy>Julia Elisabeth Haidn</cp:lastModifiedBy>
  <cp:revision>106</cp:revision>
  <dcterms:created xsi:type="dcterms:W3CDTF">2022-07-27T12:43:39Z</dcterms:created>
  <dcterms:modified xsi:type="dcterms:W3CDTF">2022-08-17T14:24:03Z</dcterms:modified>
</cp:coreProperties>
</file>