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media/image2.jpg" ContentType="image/png"/>
  <Override PartName="/ppt/media/image4.jpg" ContentType="image/png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</p:sldMasterIdLst>
  <p:notesMasterIdLst>
    <p:notesMasterId r:id="rId18"/>
  </p:notesMasterIdLst>
  <p:handoutMasterIdLst>
    <p:handoutMasterId r:id="rId19"/>
  </p:handoutMasterIdLst>
  <p:sldIdLst>
    <p:sldId id="261" r:id="rId5"/>
    <p:sldId id="262" r:id="rId6"/>
    <p:sldId id="269" r:id="rId7"/>
    <p:sldId id="270" r:id="rId8"/>
    <p:sldId id="263" r:id="rId9"/>
    <p:sldId id="271" r:id="rId10"/>
    <p:sldId id="272" r:id="rId11"/>
    <p:sldId id="275" r:id="rId12"/>
    <p:sldId id="266" r:id="rId13"/>
    <p:sldId id="277" r:id="rId14"/>
    <p:sldId id="267" r:id="rId15"/>
    <p:sldId id="276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117"/>
    <a:srgbClr val="F26F31"/>
    <a:srgbClr val="0722C7"/>
    <a:srgbClr val="F05A21"/>
    <a:srgbClr val="FAA21B"/>
    <a:srgbClr val="FCB813"/>
    <a:srgbClr val="9F4732"/>
    <a:srgbClr val="E55A25"/>
    <a:srgbClr val="F58A1F"/>
    <a:srgbClr val="FFD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2" autoAdjust="0"/>
    <p:restoredTop sz="94424" autoAdjust="0"/>
  </p:normalViewPr>
  <p:slideViewPr>
    <p:cSldViewPr snapToObjects="1">
      <p:cViewPr varScale="1">
        <p:scale>
          <a:sx n="110" d="100"/>
          <a:sy n="110" d="100"/>
        </p:scale>
        <p:origin x="778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8" d="100"/>
          <a:sy n="58" d="100"/>
        </p:scale>
        <p:origin x="273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6541F-4C40-A540-83A9-F0BEE731DBD7}" type="datetime1">
              <a:rPr lang="zh-TW" altLang="en-US"/>
              <a:pPr/>
              <a:t>2024/10/4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8EFFE-14FE-124F-B2CE-32BD85ED3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024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9DDB5-29AE-6745-ADDD-A86381DB1F1E}" type="datetime1">
              <a:rPr lang="zh-TW" altLang="en-US"/>
              <a:pPr/>
              <a:t>2024/10/4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8752F-E1F0-9041-9BBB-203AF400B1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823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752F-E1F0-9041-9BBB-203AF400B1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00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364c86fb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a364c86fb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022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752F-E1F0-9041-9BBB-203AF400B1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42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752F-E1F0-9041-9BBB-203AF400B1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48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364c86fb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364c86fb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351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752F-E1F0-9041-9BBB-203AF400B1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09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752F-E1F0-9041-9BBB-203AF400B1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46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41f38112d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1d41f38112d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12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5840" y="1340768"/>
            <a:ext cx="10912710" cy="189531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b="1" i="0" spc="-1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Presentation Title</a:t>
            </a:r>
            <a:br>
              <a:rPr lang="en-US" dirty="0" smtClean="0"/>
            </a:br>
            <a:r>
              <a:rPr lang="en-US" dirty="0" smtClean="0"/>
              <a:t>2 Lines ok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3236085"/>
            <a:ext cx="10910850" cy="151216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10000"/>
              </a:lnSpc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or Presenter in Here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4584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4003F56-C098-45F3-A44C-F165E0A562A9}" type="datetimeFigureOut">
              <a:rPr lang="zh-TW" altLang="en-US" smtClean="0"/>
              <a:pPr/>
              <a:t>2024/10/4</a:t>
            </a:fld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6263370"/>
            <a:ext cx="2403174" cy="45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73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87353" y="1124744"/>
            <a:ext cx="9302824" cy="79208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b="1" i="0" spc="-1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 smtClean="0"/>
              <a:t>Click to Edit </a:t>
            </a:r>
            <a:r>
              <a:rPr lang="en-US" altLang="zh-TW" dirty="0" err="1" smtClean="0"/>
              <a:t>Breakpage</a:t>
            </a:r>
            <a:r>
              <a:rPr lang="en-US" altLang="zh-TW" dirty="0" smtClean="0"/>
              <a:t>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32586" y="2060848"/>
            <a:ext cx="9257591" cy="38884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10000"/>
              </a:lnSpc>
              <a:buNone/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buClr>
                <a:schemeClr val="bg1"/>
              </a:buClr>
              <a:buFont typeface="Wingdings" panose="05000000000000000000" pitchFamily="2" charset="2"/>
              <a:buChar char="l"/>
              <a:defRPr sz="2800">
                <a:solidFill>
                  <a:schemeClr val="bg1"/>
                </a:solidFill>
              </a:defRPr>
            </a:lvl2pPr>
            <a:lvl3pPr marL="1200150" indent="-285750" algn="l">
              <a:buClr>
                <a:schemeClr val="bg1"/>
              </a:buClr>
              <a:buFont typeface="Wingdings" panose="05000000000000000000" pitchFamily="2" charset="2"/>
              <a:buChar char="l"/>
              <a:defRPr sz="2400">
                <a:solidFill>
                  <a:schemeClr val="bg1"/>
                </a:solidFill>
              </a:defRPr>
            </a:lvl3pPr>
            <a:lvl4pPr marL="1657350" indent="-285750" algn="l">
              <a:buClr>
                <a:schemeClr val="bg1"/>
              </a:buClr>
              <a:buFont typeface="Wingdings" panose="05000000000000000000" pitchFamily="2" charset="2"/>
              <a:buChar char="l"/>
              <a:defRPr sz="2000">
                <a:solidFill>
                  <a:schemeClr val="bg1"/>
                </a:solidFill>
              </a:defRPr>
            </a:lvl4pPr>
            <a:lvl5pPr marL="2114550" indent="-285750" algn="l">
              <a:buClr>
                <a:schemeClr val="bg1"/>
              </a:buClr>
              <a:buFont typeface="Wingdings" panose="05000000000000000000" pitchFamily="2" charset="2"/>
              <a:buChar char="l"/>
              <a:defRPr sz="1800">
                <a:solidFill>
                  <a:schemeClr val="bg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dirty="0" smtClean="0"/>
              <a:t>Click to Edit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Breakpage</a:t>
            </a:r>
            <a:r>
              <a:rPr lang="en-US" altLang="zh-TW" dirty="0" smtClean="0"/>
              <a:t> subtitle in Here</a:t>
            </a:r>
          </a:p>
          <a:p>
            <a:pPr lvl="1"/>
            <a:r>
              <a:rPr lang="en-US" altLang="zh-TW" dirty="0" smtClean="0"/>
              <a:t> Second level</a:t>
            </a:r>
          </a:p>
          <a:p>
            <a:pPr lvl="2"/>
            <a:r>
              <a:rPr lang="en-US" altLang="zh-TW" dirty="0" smtClean="0"/>
              <a:t> Third level</a:t>
            </a:r>
          </a:p>
          <a:p>
            <a:pPr lvl="3"/>
            <a:r>
              <a:rPr lang="en-US" altLang="zh-TW" dirty="0" smtClean="0"/>
              <a:t> Fourth level</a:t>
            </a:r>
          </a:p>
          <a:p>
            <a:pPr lvl="4"/>
            <a:r>
              <a:rPr lang="en-US" altLang="zh-TW" dirty="0" smtClean="0"/>
              <a:t> Fifth level</a:t>
            </a:r>
            <a:endParaRPr lang="en-US" altLang="zh-TW" dirty="0"/>
          </a:p>
        </p:txBody>
      </p:sp>
      <p:sp>
        <p:nvSpPr>
          <p:cNvPr id="5" name="投影片編號版面配置區 5"/>
          <p:cNvSpPr txBox="1">
            <a:spLocks/>
          </p:cNvSpPr>
          <p:nvPr userDrawn="1"/>
        </p:nvSpPr>
        <p:spPr>
          <a:xfrm>
            <a:off x="0" y="6077132"/>
            <a:ext cx="12192000" cy="698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7A0CF78-B413-4632-8CC0-6F8614338C44}" type="slidenum">
              <a:rPr lang="zh-TW" altLang="en-US" smtClean="0">
                <a:solidFill>
                  <a:schemeClr val="bg1"/>
                </a:solidFill>
              </a:rPr>
              <a:pPr algn="ctr"/>
              <a:t>‹#›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6283263"/>
            <a:ext cx="2403174" cy="45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70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page 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055440" y="332656"/>
            <a:ext cx="10225136" cy="64807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b="1" i="0" spc="-1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5440" y="1268760"/>
            <a:ext cx="10225136" cy="46085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10000"/>
              </a:lnSpc>
              <a:buNone/>
              <a:defRPr sz="3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buClr>
                <a:srgbClr val="0070C0"/>
              </a:buClr>
              <a:buFont typeface="Wingdings" panose="05000000000000000000" pitchFamily="2" charset="2"/>
              <a:buChar char="l"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200150" indent="-285750" algn="l">
              <a:buClr>
                <a:srgbClr val="0070C0"/>
              </a:buClr>
              <a:buFont typeface="Wingdings" panose="05000000000000000000" pitchFamily="2" charset="2"/>
              <a:buChar char="l"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57350" indent="-285750" algn="l">
              <a:buClr>
                <a:srgbClr val="0070C0"/>
              </a:buClr>
              <a:buFont typeface="Wingdings" panose="05000000000000000000" pitchFamily="2" charset="2"/>
              <a:buChar char="l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114550" indent="-285750" algn="l">
              <a:buClr>
                <a:srgbClr val="0070C0"/>
              </a:buClr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dirty="0" smtClean="0"/>
              <a:t>Click to Edit</a:t>
            </a:r>
            <a:r>
              <a:rPr lang="zh-TW" altLang="en-US" dirty="0" smtClean="0"/>
              <a:t> </a:t>
            </a:r>
            <a:r>
              <a:rPr lang="en-US" altLang="zh-TW" dirty="0" smtClean="0"/>
              <a:t>Subtitle in Here</a:t>
            </a:r>
          </a:p>
          <a:p>
            <a:pPr lvl="1"/>
            <a:r>
              <a:rPr lang="en-US" altLang="zh-TW" dirty="0" smtClean="0"/>
              <a:t> Second level</a:t>
            </a:r>
          </a:p>
          <a:p>
            <a:pPr lvl="2"/>
            <a:r>
              <a:rPr lang="en-US" altLang="zh-TW" dirty="0" smtClean="0"/>
              <a:t> Third level</a:t>
            </a:r>
          </a:p>
          <a:p>
            <a:pPr lvl="3"/>
            <a:r>
              <a:rPr lang="en-US" altLang="zh-TW" dirty="0" smtClean="0"/>
              <a:t> Fourth level</a:t>
            </a:r>
          </a:p>
          <a:p>
            <a:pPr lvl="4"/>
            <a:r>
              <a:rPr lang="en-US" altLang="zh-TW" dirty="0" smtClean="0"/>
              <a:t> Fifth level</a:t>
            </a:r>
            <a:endParaRPr lang="en-US" altLang="zh-TW" dirty="0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0" y="6077132"/>
            <a:ext cx="12192000" cy="698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7A0CF78-B413-4632-8CC0-6F8614338C44}" type="slidenum">
              <a:rPr lang="zh-TW" altLang="en-US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6283263"/>
            <a:ext cx="2403174" cy="45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7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page 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055440" y="304802"/>
            <a:ext cx="10225136" cy="685799"/>
          </a:xfrm>
          <a:prstGeom prst="rect">
            <a:avLst/>
          </a:prstGeom>
        </p:spPr>
        <p:txBody>
          <a:bodyPr/>
          <a:lstStyle>
            <a:lvl1pPr>
              <a:defRPr sz="4000" b="1" spc="0" baseline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Page Title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55440" y="1124744"/>
            <a:ext cx="10225136" cy="48245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Use this box for paragraph or description of this slide </a:t>
            </a:r>
          </a:p>
        </p:txBody>
      </p:sp>
      <p:sp>
        <p:nvSpPr>
          <p:cNvPr id="5" name="投影片編號版面配置區 5"/>
          <p:cNvSpPr txBox="1">
            <a:spLocks/>
          </p:cNvSpPr>
          <p:nvPr userDrawn="1"/>
        </p:nvSpPr>
        <p:spPr>
          <a:xfrm>
            <a:off x="0" y="6077132"/>
            <a:ext cx="12192000" cy="698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7A0CF78-B413-4632-8CC0-6F8614338C44}" type="slidenum">
              <a:rPr lang="zh-TW" altLang="en-US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6283263"/>
            <a:ext cx="2403174" cy="45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71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016000" y="476672"/>
            <a:ext cx="10264576" cy="1224136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800" b="0" i="0" spc="-1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Thank You Message in Here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498" y="6263370"/>
            <a:ext cx="2403174" cy="45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71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page 01">
  <p:cSld name="1_Breakpage 0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ctrTitle"/>
          </p:nvPr>
        </p:nvSpPr>
        <p:spPr>
          <a:xfrm>
            <a:off x="1055440" y="332656"/>
            <a:ext cx="10225136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1"/>
          </p:nvPr>
        </p:nvSpPr>
        <p:spPr>
          <a:xfrm>
            <a:off x="1055440" y="1268760"/>
            <a:ext cx="10225136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R="0" lvl="0" algn="l" rtl="0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●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●"/>
              <a:defRPr sz="1867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/>
          <p:nvPr/>
        </p:nvSpPr>
        <p:spPr>
          <a:xfrm>
            <a:off x="0" y="6077133"/>
            <a:ext cx="12192000" cy="69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8408" y="6283264"/>
            <a:ext cx="2403173" cy="458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590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1_Thank You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ctrTitle"/>
          </p:nvPr>
        </p:nvSpPr>
        <p:spPr>
          <a:xfrm>
            <a:off x="1016000" y="476672"/>
            <a:ext cx="10264576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1498" y="6263370"/>
            <a:ext cx="2403175" cy="458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517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11C76-4D18-4031-AF65-790185EABB09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0FDEA-7866-4195-85A8-F9B440DE4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36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  <p:sldLayoutId id="2147483683" r:id="rId3"/>
    <p:sldLayoutId id="2147483686" r:id="rId4"/>
    <p:sldLayoutId id="2147483687" r:id="rId5"/>
    <p:sldLayoutId id="2147483688" r:id="rId6"/>
    <p:sldLayoutId id="2147483689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\\10.99.6.20\disk_project\dr_tool_gui\cable_too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Cable Tool 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4003F56-C098-45F3-A44C-F165E0A562A9}" type="datetimeFigureOut">
              <a:rPr lang="zh-TW" altLang="en-US" smtClean="0"/>
              <a:pPr/>
              <a:t>2024/10/4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77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Installation</a:t>
            </a: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 smtClean="0"/>
              <a:t>Data </a:t>
            </a:r>
            <a:r>
              <a:rPr lang="en-US" altLang="zh-TW" dirty="0"/>
              <a:t>Preparation</a:t>
            </a:r>
            <a:endParaRPr lang="en-US" altLang="zh-TW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Cable Excel File </a:t>
            </a:r>
            <a:r>
              <a:rPr lang="en-US" altLang="zh-TW" dirty="0" smtClean="0"/>
              <a:t>Format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zh-TW" dirty="0" smtClean="0"/>
              <a:t>Archived </a:t>
            </a:r>
            <a:r>
              <a:rPr lang="en-US" altLang="zh-TW" dirty="0"/>
              <a:t>Netlist </a:t>
            </a:r>
            <a:r>
              <a:rPr lang="en-US" altLang="zh-TW" dirty="0" smtClean="0"/>
              <a:t>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 smtClean="0"/>
              <a:t>GUI </a:t>
            </a:r>
            <a:r>
              <a:rPr lang="en-US" altLang="zh-TW" dirty="0" smtClean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The </a:t>
            </a:r>
            <a:r>
              <a:rPr lang="en-US" altLang="zh-TW" dirty="0" smtClean="0">
                <a:solidFill>
                  <a:srgbClr val="FF0000"/>
                </a:solidFill>
              </a:rPr>
              <a:t>Report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70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05" y="1734458"/>
            <a:ext cx="9893186" cy="487223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smtClean="0"/>
              <a:t>Report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55440" y="1916833"/>
            <a:ext cx="720080" cy="4896542"/>
          </a:xfrm>
          <a:prstGeom prst="roundRect">
            <a:avLst/>
          </a:prstGeom>
          <a:noFill/>
          <a:ln w="38100">
            <a:solidFill>
              <a:srgbClr val="F791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79489" y="1187477"/>
            <a:ext cx="1886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26F31"/>
                </a:solidFill>
              </a:rPr>
              <a:t>cable </a:t>
            </a:r>
            <a:r>
              <a:rPr lang="en-US" altLang="zh-TW" sz="2400" dirty="0" smtClean="0">
                <a:solidFill>
                  <a:srgbClr val="F26F31"/>
                </a:solidFill>
              </a:rPr>
              <a:t>data</a:t>
            </a:r>
            <a:endParaRPr lang="en-US" altLang="zh-TW" sz="2400" dirty="0">
              <a:solidFill>
                <a:srgbClr val="F26F3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825463" y="1916832"/>
            <a:ext cx="3723132" cy="489654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425932" y="1321322"/>
            <a:ext cx="289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J2_HSBPPWR of MB</a:t>
            </a:r>
            <a:endParaRPr lang="en-US" altLang="zh-TW" sz="2400" dirty="0">
              <a:solidFill>
                <a:srgbClr val="00B050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5619323" y="1933065"/>
            <a:ext cx="2102796" cy="4880310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729573" y="1348511"/>
            <a:ext cx="2029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2060"/>
                </a:solidFill>
              </a:rPr>
              <a:t>J1 of fan board</a:t>
            </a:r>
            <a:endParaRPr lang="en-US" altLang="zh-TW" sz="2400" dirty="0">
              <a:solidFill>
                <a:srgbClr val="00206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298482" y="1296943"/>
            <a:ext cx="2029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7030A0"/>
                </a:solidFill>
              </a:rPr>
              <a:t>J2 of fan board</a:t>
            </a:r>
            <a:endParaRPr lang="en-US" altLang="zh-TW" sz="2400" dirty="0">
              <a:solidFill>
                <a:srgbClr val="7030A0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7785951" y="1916475"/>
            <a:ext cx="3054572" cy="4896899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11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ctrTitle"/>
          </p:nvPr>
        </p:nvSpPr>
        <p:spPr>
          <a:xfrm>
            <a:off x="4688300" y="2963333"/>
            <a:ext cx="3064400" cy="10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Autofit/>
          </a:bodyPr>
          <a:lstStyle/>
          <a:p>
            <a:r>
              <a:rPr lang="en-US" altLang="zh-TW" sz="5733"/>
              <a:t>End</a:t>
            </a:r>
            <a:endParaRPr sz="5733"/>
          </a:p>
        </p:txBody>
      </p:sp>
      <p:sp>
        <p:nvSpPr>
          <p:cNvPr id="176" name="Google Shape;176;p30"/>
          <p:cNvSpPr/>
          <p:nvPr/>
        </p:nvSpPr>
        <p:spPr>
          <a:xfrm>
            <a:off x="335360" y="6425143"/>
            <a:ext cx="2807179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altLang="zh-TW" sz="6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© 2020 MiTAC Holdings Corporation. all rights reserved</a:t>
            </a:r>
            <a:endParaRPr sz="1467"/>
          </a:p>
        </p:txBody>
      </p:sp>
    </p:spTree>
    <p:extLst>
      <p:ext uri="{BB962C8B-B14F-4D97-AF65-F5344CB8AC3E}">
        <p14:creationId xmlns:p14="http://schemas.microsoft.com/office/powerpoint/2010/main" val="103223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5440" y="304802"/>
            <a:ext cx="10225136" cy="68579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55440" y="990601"/>
            <a:ext cx="10225136" cy="5030687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08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Installation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 smtClean="0"/>
              <a:t>Data </a:t>
            </a:r>
            <a:r>
              <a:rPr lang="en-US" altLang="zh-TW" dirty="0"/>
              <a:t>Preparation</a:t>
            </a:r>
            <a:endParaRPr lang="en-US" altLang="zh-TW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Cable Excel File </a:t>
            </a:r>
            <a:r>
              <a:rPr lang="en-US" altLang="zh-TW" dirty="0" smtClean="0"/>
              <a:t>Format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zh-TW" dirty="0" smtClean="0"/>
              <a:t>Archived </a:t>
            </a:r>
            <a:r>
              <a:rPr lang="en-US" altLang="zh-TW" dirty="0"/>
              <a:t>Netlist </a:t>
            </a:r>
            <a:r>
              <a:rPr lang="en-US" altLang="zh-TW" dirty="0" smtClean="0"/>
              <a:t>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 smtClean="0"/>
              <a:t>GUI </a:t>
            </a:r>
            <a:r>
              <a:rPr lang="en-US" altLang="zh-TW" dirty="0" smtClean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The </a:t>
            </a:r>
            <a:r>
              <a:rPr lang="en-US" altLang="zh-TW" dirty="0" smtClean="0"/>
              <a:t>Report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ctrTitle"/>
          </p:nvPr>
        </p:nvSpPr>
        <p:spPr>
          <a:xfrm>
            <a:off x="1055440" y="332656"/>
            <a:ext cx="10225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Autofit/>
          </a:bodyPr>
          <a:lstStyle/>
          <a:p>
            <a:r>
              <a:rPr lang="zh-TW" dirty="0">
                <a:latin typeface="Calibri"/>
                <a:ea typeface="Calibri"/>
                <a:cs typeface="Calibri"/>
                <a:sym typeface="Calibri"/>
              </a:rPr>
              <a:t>Installation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1"/>
          <p:cNvSpPr txBox="1"/>
          <p:nvPr/>
        </p:nvSpPr>
        <p:spPr>
          <a:xfrm>
            <a:off x="493175" y="1530261"/>
            <a:ext cx="9778964" cy="1154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SzPts val="1400"/>
              <a:buAutoNum type="arabicParenR"/>
            </a:pPr>
            <a:r>
              <a:rPr lang="en-US" altLang="zh-TW" sz="2400" dirty="0"/>
              <a:t>Go to </a:t>
            </a:r>
            <a:r>
              <a:rPr lang="en-US" altLang="zh-TW" sz="2400" dirty="0">
                <a:hlinkClick r:id="rId3" action="ppaction://hlinkfile"/>
              </a:rPr>
              <a:t>\\</a:t>
            </a:r>
            <a:r>
              <a:rPr lang="en-US" altLang="zh-TW" sz="2400" dirty="0" smtClean="0">
                <a:hlinkClick r:id="rId3" action="ppaction://hlinkfile"/>
              </a:rPr>
              <a:t>10.99.6.20\disk_project\dr_tool_gui\cable_tool</a:t>
            </a:r>
            <a:endParaRPr lang="en-US" altLang="zh-TW" sz="2400" dirty="0" smtClean="0"/>
          </a:p>
          <a:p>
            <a:pPr marL="609585" indent="-423323">
              <a:buSzPts val="1400"/>
              <a:buAutoNum type="arabicParenR"/>
            </a:pPr>
            <a:r>
              <a:rPr lang="en-US" altLang="zh-TW" sz="2400" dirty="0" smtClean="0"/>
              <a:t>Find </a:t>
            </a:r>
            <a:r>
              <a:rPr lang="en-US" altLang="zh-TW" sz="2400" dirty="0" smtClean="0">
                <a:solidFill>
                  <a:srgbClr val="FF0000"/>
                </a:solidFill>
              </a:rPr>
              <a:t>cable_tool.7z</a:t>
            </a:r>
            <a:r>
              <a:rPr lang="zh-TW" altLang="en-US" sz="2400" dirty="0" smtClean="0">
                <a:solidFill>
                  <a:schemeClr val="dk1"/>
                </a:solidFill>
              </a:rPr>
              <a:t> </a:t>
            </a:r>
            <a:r>
              <a:rPr lang="en-US" altLang="zh-TW" sz="2400" dirty="0">
                <a:solidFill>
                  <a:schemeClr val="dk1"/>
                </a:solidFill>
              </a:rPr>
              <a:t>and unzip it to your NB</a:t>
            </a:r>
            <a:endParaRPr sz="2400" dirty="0">
              <a:solidFill>
                <a:schemeClr val="dk1"/>
              </a:solidFill>
            </a:endParaRPr>
          </a:p>
          <a:p>
            <a:pPr marL="609585" indent="-423323">
              <a:buClr>
                <a:schemeClr val="dk1"/>
              </a:buClr>
              <a:buSzPts val="1400"/>
              <a:buAutoNum type="arabicParenR"/>
            </a:pPr>
            <a:r>
              <a:rPr lang="en-US" altLang="zh-TW" sz="2400" dirty="0">
                <a:solidFill>
                  <a:schemeClr val="dk1"/>
                </a:solidFill>
              </a:rPr>
              <a:t>There should have </a:t>
            </a:r>
            <a:r>
              <a:rPr lang="en-US" altLang="zh-TW" sz="2400" dirty="0" smtClean="0">
                <a:solidFill>
                  <a:srgbClr val="0000FF"/>
                </a:solidFill>
              </a:rPr>
              <a:t>cable_tool.exe </a:t>
            </a:r>
            <a:r>
              <a:rPr lang="en-US" altLang="zh-TW" sz="2400" dirty="0"/>
              <a:t>in the folder and </a:t>
            </a:r>
            <a:r>
              <a:rPr lang="en-US" altLang="zh-TW" sz="2400" dirty="0">
                <a:solidFill>
                  <a:schemeClr val="dk1"/>
                </a:solidFill>
              </a:rPr>
              <a:t>double click it</a:t>
            </a:r>
            <a:endParaRPr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60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Installation</a:t>
            </a: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 smtClean="0"/>
              <a:t>Data </a:t>
            </a:r>
            <a:r>
              <a:rPr lang="en-US" altLang="zh-TW" dirty="0"/>
              <a:t>Preparation</a:t>
            </a:r>
            <a:endParaRPr lang="en-US" altLang="zh-TW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Cable Excel File </a:t>
            </a:r>
            <a:r>
              <a:rPr lang="en-US" altLang="zh-TW" dirty="0" smtClean="0">
                <a:solidFill>
                  <a:srgbClr val="FF0000"/>
                </a:solidFill>
              </a:rPr>
              <a:t>Format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zh-TW" dirty="0" smtClean="0"/>
              <a:t>Archived </a:t>
            </a:r>
            <a:r>
              <a:rPr lang="en-US" altLang="zh-TW" dirty="0"/>
              <a:t>Netlist </a:t>
            </a:r>
            <a:r>
              <a:rPr lang="en-US" altLang="zh-TW" dirty="0" smtClean="0"/>
              <a:t>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 smtClean="0"/>
              <a:t>GUI </a:t>
            </a:r>
            <a:r>
              <a:rPr lang="en-US" altLang="zh-TW" dirty="0" smtClean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The </a:t>
            </a:r>
            <a:r>
              <a:rPr lang="en-US" altLang="zh-TW" dirty="0" smtClean="0"/>
              <a:t>Report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50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55440" y="332656"/>
            <a:ext cx="10441160" cy="648072"/>
          </a:xfrm>
        </p:spPr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Preparation - </a:t>
            </a:r>
            <a:r>
              <a:rPr lang="en-US" altLang="zh-TW" dirty="0"/>
              <a:t>Cable Excel File </a:t>
            </a:r>
            <a:r>
              <a:rPr lang="en-US" altLang="zh-TW" dirty="0" smtClean="0"/>
              <a:t>Format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832" y="1268760"/>
            <a:ext cx="1933845" cy="5048955"/>
          </a:xfrm>
          <a:prstGeom prst="rect">
            <a:avLst/>
          </a:prstGeom>
        </p:spPr>
      </p:pic>
      <p:grpSp>
        <p:nvGrpSpPr>
          <p:cNvPr id="20" name="群組 19"/>
          <p:cNvGrpSpPr/>
          <p:nvPr/>
        </p:nvGrpSpPr>
        <p:grpSpPr>
          <a:xfrm>
            <a:off x="263352" y="1123318"/>
            <a:ext cx="6254325" cy="830997"/>
            <a:chOff x="263352" y="1123318"/>
            <a:chExt cx="6254325" cy="830997"/>
          </a:xfrm>
        </p:grpSpPr>
        <p:cxnSp>
          <p:nvCxnSpPr>
            <p:cNvPr id="6" name="直線單箭頭接點 5"/>
            <p:cNvCxnSpPr>
              <a:stCxn id="8" idx="3"/>
              <a:endCxn id="14" idx="1"/>
            </p:cNvCxnSpPr>
            <p:nvPr/>
          </p:nvCxnSpPr>
          <p:spPr>
            <a:xfrm>
              <a:off x="2279576" y="1538817"/>
              <a:ext cx="23042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263352" y="1123318"/>
              <a:ext cx="20162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F26F31"/>
                  </a:solidFill>
                </a:rPr>
                <a:t>Has to be 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^P\d </a:t>
              </a:r>
              <a:r>
                <a:rPr lang="en-US" altLang="zh-TW" sz="2400" dirty="0" smtClean="0">
                  <a:solidFill>
                    <a:srgbClr val="F26F31"/>
                  </a:solidFill>
                </a:rPr>
                <a:t>for first row</a:t>
              </a:r>
              <a:endParaRPr lang="en-US" altLang="zh-TW" sz="2400" dirty="0">
                <a:solidFill>
                  <a:srgbClr val="F26F31"/>
                </a:solidFill>
              </a:endParaRPr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4583832" y="1358797"/>
              <a:ext cx="1933845" cy="360040"/>
            </a:xfrm>
            <a:prstGeom prst="roundRect">
              <a:avLst/>
            </a:prstGeom>
            <a:noFill/>
            <a:ln w="38100">
              <a:solidFill>
                <a:srgbClr val="F791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圓角矩形 20"/>
          <p:cNvSpPr/>
          <p:nvPr/>
        </p:nvSpPr>
        <p:spPr>
          <a:xfrm>
            <a:off x="4583832" y="3356992"/>
            <a:ext cx="1440160" cy="28803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>
            <a:stCxn id="21" idx="3"/>
            <a:endCxn id="10" idx="1"/>
          </p:cNvCxnSpPr>
          <p:nvPr/>
        </p:nvCxnSpPr>
        <p:spPr>
          <a:xfrm>
            <a:off x="6023992" y="3501008"/>
            <a:ext cx="187220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896200" y="3270175"/>
            <a:ext cx="3898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Means P1.10 wired to P2.10</a:t>
            </a:r>
            <a:endParaRPr lang="en-US" altLang="zh-TW" sz="2400" dirty="0">
              <a:solidFill>
                <a:srgbClr val="00B050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583832" y="4725144"/>
            <a:ext cx="1933845" cy="216024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11" idx="1"/>
            <a:endCxn id="19" idx="3"/>
          </p:cNvCxnSpPr>
          <p:nvPr/>
        </p:nvCxnSpPr>
        <p:spPr>
          <a:xfrm flipH="1">
            <a:off x="3898803" y="4833156"/>
            <a:ext cx="685029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263352" y="4602323"/>
            <a:ext cx="3635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F0"/>
                </a:solidFill>
              </a:rPr>
              <a:t>Means P1.S11 wired to P3.5</a:t>
            </a:r>
            <a:endParaRPr lang="en-US" altLang="zh-TW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Installation</a:t>
            </a: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 smtClean="0"/>
              <a:t>Data </a:t>
            </a:r>
            <a:r>
              <a:rPr lang="en-US" altLang="zh-TW" dirty="0"/>
              <a:t>Preparation</a:t>
            </a:r>
            <a:endParaRPr lang="en-US" altLang="zh-TW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Cable Excel File </a:t>
            </a:r>
            <a:r>
              <a:rPr lang="en-US" altLang="zh-TW" dirty="0" smtClean="0"/>
              <a:t>Format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FF0000"/>
                </a:solidFill>
              </a:rPr>
              <a:t>Archived </a:t>
            </a:r>
            <a:r>
              <a:rPr lang="en-US" altLang="zh-TW" dirty="0">
                <a:solidFill>
                  <a:srgbClr val="FF0000"/>
                </a:solidFill>
              </a:rPr>
              <a:t>Netlist </a:t>
            </a:r>
            <a:r>
              <a:rPr lang="en-US" altLang="zh-TW" dirty="0" smtClean="0">
                <a:solidFill>
                  <a:srgbClr val="FF0000"/>
                </a:solidFill>
              </a:rPr>
              <a:t>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 smtClean="0"/>
              <a:t>GUI </a:t>
            </a:r>
            <a:r>
              <a:rPr lang="en-US" altLang="zh-TW" dirty="0" smtClean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The </a:t>
            </a:r>
            <a:r>
              <a:rPr lang="en-US" altLang="zh-TW" dirty="0" smtClean="0"/>
              <a:t>Report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51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ctrTitle"/>
          </p:nvPr>
        </p:nvSpPr>
        <p:spPr>
          <a:xfrm>
            <a:off x="1055440" y="332656"/>
            <a:ext cx="11449272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Autofit/>
          </a:bodyPr>
          <a:lstStyle/>
          <a:p>
            <a:r>
              <a:rPr lang="en-US" altLang="zh-TW" dirty="0"/>
              <a:t>Data Preparation </a:t>
            </a:r>
            <a:r>
              <a:rPr lang="en-US" altLang="zh-TW" dirty="0" smtClean="0"/>
              <a:t>– Archived Netlist File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33" y="1488998"/>
            <a:ext cx="6314267" cy="43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/>
          <p:nvPr/>
        </p:nvSpPr>
        <p:spPr>
          <a:xfrm>
            <a:off x="7680176" y="2060848"/>
            <a:ext cx="3939200" cy="33604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1700" dirty="0"/>
              <a:t>netlist</a:t>
            </a:r>
            <a:r>
              <a:rPr lang="en-US" altLang="zh-TW" sz="1700" dirty="0">
                <a:solidFill>
                  <a:srgbClr val="FF0000"/>
                </a:solidFill>
              </a:rPr>
              <a:t>.zip </a:t>
            </a:r>
            <a:r>
              <a:rPr lang="en-US" altLang="zh-TW" sz="1700" dirty="0">
                <a:solidFill>
                  <a:schemeClr val="dk1"/>
                </a:solidFill>
              </a:rPr>
              <a:t>structure </a:t>
            </a:r>
            <a:r>
              <a:rPr lang="en-US" altLang="zh-TW" sz="1700" dirty="0" smtClean="0">
                <a:solidFill>
                  <a:schemeClr val="dk1"/>
                </a:solidFill>
              </a:rPr>
              <a:t>example</a:t>
            </a:r>
            <a:br>
              <a:rPr lang="en-US" altLang="zh-TW" sz="1700" dirty="0" smtClean="0">
                <a:solidFill>
                  <a:schemeClr val="dk1"/>
                </a:solidFill>
              </a:rPr>
            </a:br>
            <a:r>
              <a:rPr lang="en-US" altLang="zh-TW" sz="1700" dirty="0" smtClean="0">
                <a:solidFill>
                  <a:schemeClr val="dk1"/>
                </a:solidFill>
              </a:rPr>
              <a:t>(must be </a:t>
            </a:r>
            <a:r>
              <a:rPr lang="en-US" altLang="zh-TW" sz="1700" dirty="0" smtClean="0">
                <a:solidFill>
                  <a:srgbClr val="FF0000"/>
                </a:solidFill>
              </a:rPr>
              <a:t>.zip </a:t>
            </a:r>
            <a:r>
              <a:rPr lang="en-US" altLang="zh-TW" sz="1700" dirty="0" smtClean="0">
                <a:solidFill>
                  <a:schemeClr val="dk1"/>
                </a:solidFill>
              </a:rPr>
              <a:t>file)</a:t>
            </a:r>
            <a:endParaRPr sz="1700" dirty="0">
              <a:solidFill>
                <a:schemeClr val="dk1"/>
              </a:solidFill>
            </a:endParaRPr>
          </a:p>
          <a:p>
            <a:pPr marL="609585" indent="-423323">
              <a:buClr>
                <a:schemeClr val="dk1"/>
              </a:buClr>
              <a:buSzPts val="1400"/>
              <a:buChar char="●"/>
            </a:pPr>
            <a:r>
              <a:rPr lang="en-US" altLang="zh-TW" sz="1700" dirty="0">
                <a:solidFill>
                  <a:schemeClr val="dk1"/>
                </a:solidFill>
              </a:rPr>
              <a:t>brdName_netlist.zip</a:t>
            </a:r>
            <a:endParaRPr sz="1700" dirty="0">
              <a:solidFill>
                <a:schemeClr val="dk1"/>
              </a:solidFill>
            </a:endParaRPr>
          </a:p>
          <a:p>
            <a:pPr marL="1219170" lvl="1" indent="-423323">
              <a:buClr>
                <a:schemeClr val="dk1"/>
              </a:buClr>
              <a:buSzPts val="1400"/>
              <a:buChar char="○"/>
            </a:pPr>
            <a:r>
              <a:rPr lang="en-US" altLang="zh-TW" sz="1700" dirty="0">
                <a:solidFill>
                  <a:schemeClr val="dk1"/>
                </a:solidFill>
              </a:rPr>
              <a:t>pstback.dat</a:t>
            </a:r>
            <a:endParaRPr sz="1700" dirty="0">
              <a:solidFill>
                <a:schemeClr val="dk1"/>
              </a:solidFill>
            </a:endParaRPr>
          </a:p>
          <a:p>
            <a:pPr marL="1219170" lvl="1" indent="-423323">
              <a:buClr>
                <a:schemeClr val="dk1"/>
              </a:buClr>
              <a:buSzPts val="1400"/>
              <a:buChar char="○"/>
            </a:pPr>
            <a:r>
              <a:rPr lang="en-US" altLang="zh-TW" sz="1700" dirty="0"/>
              <a:t>pstchip.dat</a:t>
            </a:r>
            <a:endParaRPr sz="1700" dirty="0"/>
          </a:p>
          <a:p>
            <a:pPr marL="1219170" lvl="1" indent="-423323">
              <a:buClr>
                <a:schemeClr val="dk1"/>
              </a:buClr>
              <a:buSzPts val="1400"/>
              <a:buChar char="○"/>
            </a:pPr>
            <a:r>
              <a:rPr lang="en-US" altLang="zh-TW" sz="1700" dirty="0"/>
              <a:t>pstcmdb.dat</a:t>
            </a:r>
            <a:endParaRPr sz="1700" dirty="0"/>
          </a:p>
          <a:p>
            <a:pPr marL="1219170" lvl="1" indent="-423323">
              <a:buClr>
                <a:schemeClr val="dk1"/>
              </a:buClr>
              <a:buSzPts val="1400"/>
              <a:buChar char="○"/>
            </a:pPr>
            <a:r>
              <a:rPr lang="en-US" altLang="zh-TW" sz="1700" dirty="0"/>
              <a:t>pstpin.dat</a:t>
            </a:r>
            <a:endParaRPr sz="1700" dirty="0"/>
          </a:p>
          <a:p>
            <a:pPr marL="1219170" lvl="1" indent="-423323">
              <a:buClr>
                <a:schemeClr val="dk1"/>
              </a:buClr>
              <a:buSzPts val="1400"/>
              <a:buChar char="○"/>
            </a:pPr>
            <a:r>
              <a:rPr lang="en-US" altLang="zh-TW" sz="1700" dirty="0"/>
              <a:t>pstprop.dat</a:t>
            </a:r>
            <a:endParaRPr sz="1700" dirty="0"/>
          </a:p>
          <a:p>
            <a:pPr marL="1219170" lvl="1" indent="-423323">
              <a:buClr>
                <a:schemeClr val="dk1"/>
              </a:buClr>
              <a:buSzPts val="1400"/>
              <a:buChar char="○"/>
            </a:pPr>
            <a:r>
              <a:rPr lang="en-US" altLang="zh-TW" sz="1700" dirty="0"/>
              <a:t>pstrprt.dat</a:t>
            </a:r>
            <a:endParaRPr sz="1700" dirty="0"/>
          </a:p>
          <a:p>
            <a:pPr marL="1219170" lvl="1" indent="-423323">
              <a:buClr>
                <a:schemeClr val="dk1"/>
              </a:buClr>
              <a:buSzPts val="1400"/>
              <a:buChar char="○"/>
            </a:pPr>
            <a:r>
              <a:rPr lang="en-US" altLang="zh-TW" sz="1700" dirty="0">
                <a:solidFill>
                  <a:schemeClr val="dk1"/>
                </a:solidFill>
              </a:rPr>
              <a:t>pstxnet.dat</a:t>
            </a:r>
            <a:endParaRPr sz="1700" dirty="0">
              <a:solidFill>
                <a:schemeClr val="dk1"/>
              </a:solidFill>
            </a:endParaRPr>
          </a:p>
          <a:p>
            <a:pPr marL="1219170" lvl="1" indent="-423323">
              <a:buClr>
                <a:schemeClr val="dk1"/>
              </a:buClr>
              <a:buSzPts val="1400"/>
              <a:buChar char="○"/>
            </a:pPr>
            <a:r>
              <a:rPr lang="en-US" altLang="zh-TW" sz="1700" dirty="0">
                <a:solidFill>
                  <a:schemeClr val="dk1"/>
                </a:solidFill>
              </a:rPr>
              <a:t>pstxprt.dat</a:t>
            </a:r>
            <a:endParaRPr sz="1700" dirty="0">
              <a:solidFill>
                <a:schemeClr val="dk1"/>
              </a:solidFill>
            </a:endParaRPr>
          </a:p>
          <a:p>
            <a:pPr marL="1219170" lvl="1" indent="-423323">
              <a:buClr>
                <a:schemeClr val="dk1"/>
              </a:buClr>
              <a:buSzPts val="1400"/>
              <a:buChar char="○"/>
            </a:pPr>
            <a:r>
              <a:rPr lang="en-US" altLang="zh-TW" sz="1700" dirty="0">
                <a:solidFill>
                  <a:schemeClr val="dk1"/>
                </a:solidFill>
              </a:rPr>
              <a:t>pstxref.dat </a:t>
            </a:r>
            <a:endParaRPr sz="17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57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Installation</a:t>
            </a: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 smtClean="0"/>
              <a:t>Data </a:t>
            </a:r>
            <a:r>
              <a:rPr lang="en-US" altLang="zh-TW" dirty="0"/>
              <a:t>Preparation</a:t>
            </a:r>
            <a:endParaRPr lang="en-US" altLang="zh-TW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Cable Excel File </a:t>
            </a:r>
            <a:r>
              <a:rPr lang="en-US" altLang="zh-TW" dirty="0" smtClean="0"/>
              <a:t>Format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zh-TW" dirty="0" smtClean="0"/>
              <a:t>Archived </a:t>
            </a:r>
            <a:r>
              <a:rPr lang="en-US" altLang="zh-TW" dirty="0"/>
              <a:t>Netlist </a:t>
            </a:r>
            <a:r>
              <a:rPr lang="en-US" altLang="zh-TW" dirty="0" smtClean="0"/>
              <a:t>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FF0000"/>
                </a:solidFill>
              </a:rPr>
              <a:t>GUI </a:t>
            </a:r>
            <a:r>
              <a:rPr lang="en-US" altLang="zh-TW" dirty="0" smtClean="0">
                <a:solidFill>
                  <a:srgbClr val="FF0000"/>
                </a:solidFill>
              </a:rPr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The </a:t>
            </a:r>
            <a:r>
              <a:rPr lang="en-US" altLang="zh-TW" dirty="0" smtClean="0"/>
              <a:t>Report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366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GUI </a:t>
            </a:r>
            <a:r>
              <a:rPr lang="en-US" altLang="zh-TW" dirty="0" smtClean="0"/>
              <a:t>Introduction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06" y="1983161"/>
            <a:ext cx="3734071" cy="273630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176" y="3861048"/>
            <a:ext cx="3976400" cy="291979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176" y="332656"/>
            <a:ext cx="3904392" cy="2851078"/>
          </a:xfrm>
          <a:prstGeom prst="rect">
            <a:avLst/>
          </a:prstGeom>
        </p:spPr>
      </p:pic>
      <p:cxnSp>
        <p:nvCxnSpPr>
          <p:cNvPr id="8" name="直線單箭頭接點 7"/>
          <p:cNvCxnSpPr>
            <a:endCxn id="6" idx="1"/>
          </p:cNvCxnSpPr>
          <p:nvPr/>
        </p:nvCxnSpPr>
        <p:spPr>
          <a:xfrm>
            <a:off x="3503712" y="4186167"/>
            <a:ext cx="3800464" cy="113477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7" idx="1"/>
          </p:cNvCxnSpPr>
          <p:nvPr/>
        </p:nvCxnSpPr>
        <p:spPr>
          <a:xfrm flipV="1">
            <a:off x="3503712" y="1758195"/>
            <a:ext cx="3800464" cy="2427972"/>
          </a:xfrm>
          <a:prstGeom prst="straightConnector1">
            <a:avLst/>
          </a:prstGeom>
          <a:ln w="38100">
            <a:solidFill>
              <a:srgbClr val="F26F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429028" y="1381682"/>
            <a:ext cx="245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26F31"/>
                </a:solidFill>
              </a:rPr>
              <a:t>If cable had 2 port</a:t>
            </a:r>
            <a:endParaRPr lang="en-US" altLang="zh-TW" sz="2400" dirty="0">
              <a:solidFill>
                <a:srgbClr val="F26F3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602789" y="4129674"/>
            <a:ext cx="245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F0"/>
                </a:solidFill>
              </a:rPr>
              <a:t>If cable had 3 port</a:t>
            </a:r>
            <a:endParaRPr lang="en-US" altLang="zh-TW" sz="2400" dirty="0">
              <a:solidFill>
                <a:srgbClr val="00B0F0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8671806" y="4154287"/>
            <a:ext cx="1080120" cy="185717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9807452" y="4154288"/>
            <a:ext cx="1230796" cy="1866999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7588891" y="4154287"/>
            <a:ext cx="1027389" cy="1866999"/>
          </a:xfrm>
          <a:prstGeom prst="roundRect">
            <a:avLst/>
          </a:prstGeom>
          <a:noFill/>
          <a:ln w="38100">
            <a:solidFill>
              <a:srgbClr val="F791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204144" y="3265263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26F31"/>
                </a:solidFill>
              </a:rPr>
              <a:t>Port </a:t>
            </a:r>
            <a:r>
              <a:rPr lang="en-US" altLang="zh-TW" sz="2400" dirty="0" smtClean="0"/>
              <a:t>wired to </a:t>
            </a:r>
            <a:r>
              <a:rPr lang="en-US" altLang="zh-TW" sz="2400" dirty="0" smtClean="0">
                <a:solidFill>
                  <a:srgbClr val="00B0F0"/>
                </a:solidFill>
              </a:rPr>
              <a:t>location</a:t>
            </a:r>
            <a:r>
              <a:rPr lang="en-US" altLang="zh-TW" sz="2400" dirty="0" smtClean="0"/>
              <a:t> of </a:t>
            </a:r>
            <a:r>
              <a:rPr lang="en-US" altLang="zh-TW" sz="2400" dirty="0" smtClean="0">
                <a:solidFill>
                  <a:srgbClr val="00B050"/>
                </a:solidFill>
              </a:rPr>
              <a:t>board</a:t>
            </a:r>
            <a:endParaRPr lang="en-US" altLang="zh-TW" sz="2400" dirty="0">
              <a:solidFill>
                <a:srgbClr val="00B050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621885" y="742659"/>
            <a:ext cx="1080120" cy="123397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9757531" y="742661"/>
            <a:ext cx="1230796" cy="124050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7538970" y="742660"/>
            <a:ext cx="1027389" cy="1240502"/>
          </a:xfrm>
          <a:prstGeom prst="roundRect">
            <a:avLst/>
          </a:prstGeom>
          <a:noFill/>
          <a:ln w="38100">
            <a:solidFill>
              <a:srgbClr val="F791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4031178" y="2726271"/>
            <a:ext cx="3557713" cy="54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 flipV="1">
            <a:off x="3719736" y="4800993"/>
            <a:ext cx="3890778" cy="15335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endCxn id="30" idx="1"/>
          </p:cNvCxnSpPr>
          <p:nvPr/>
        </p:nvCxnSpPr>
        <p:spPr>
          <a:xfrm flipV="1">
            <a:off x="10848528" y="2271041"/>
            <a:ext cx="415566" cy="4825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1264094" y="1855542"/>
            <a:ext cx="1021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Gen report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380561"/>
      </p:ext>
    </p:extLst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2B0B85-B989-45B4-BC43-A23F8CE274C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479C28B-BE9E-4254-B036-E56239D6C2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0AB1689-6047-4742-8224-20C1344F45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1802</TotalTime>
  <Words>205</Words>
  <Application>Microsoft Office PowerPoint</Application>
  <PresentationFormat>寬螢幕</PresentationFormat>
  <Paragraphs>74</Paragraphs>
  <Slides>13</Slides>
  <Notes>8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Noto Sans Symbols</vt:lpstr>
      <vt:lpstr>新細明體</vt:lpstr>
      <vt:lpstr>Arial</vt:lpstr>
      <vt:lpstr>Calibri</vt:lpstr>
      <vt:lpstr>Wingdings</vt:lpstr>
      <vt:lpstr>自訂設計</vt:lpstr>
      <vt:lpstr>Cable Tool </vt:lpstr>
      <vt:lpstr>Outline</vt:lpstr>
      <vt:lpstr>Installation</vt:lpstr>
      <vt:lpstr>Outline</vt:lpstr>
      <vt:lpstr>Data Preparation - Cable Excel File Format</vt:lpstr>
      <vt:lpstr>Outline</vt:lpstr>
      <vt:lpstr>Data Preparation – Archived Netlist File</vt:lpstr>
      <vt:lpstr>Outline</vt:lpstr>
      <vt:lpstr>GUI Introduction</vt:lpstr>
      <vt:lpstr>Outline</vt:lpstr>
      <vt:lpstr>The Report</vt:lpstr>
      <vt:lpstr>End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ddg</dc:creator>
  <cp:lastModifiedBy>lianchuan.huang (黃廉權 - MCT)</cp:lastModifiedBy>
  <cp:revision>233</cp:revision>
  <dcterms:created xsi:type="dcterms:W3CDTF">2016-04-15T01:59:57Z</dcterms:created>
  <dcterms:modified xsi:type="dcterms:W3CDTF">2024-10-04T06:08:10Z</dcterms:modified>
</cp:coreProperties>
</file>