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26"/>
  </p:notesMasterIdLst>
  <p:sldIdLst>
    <p:sldId id="256" r:id="rId2"/>
    <p:sldId id="257" r:id="rId3"/>
    <p:sldId id="260" r:id="rId4"/>
    <p:sldId id="269" r:id="rId5"/>
    <p:sldId id="280" r:id="rId6"/>
    <p:sldId id="363" r:id="rId7"/>
    <p:sldId id="312" r:id="rId8"/>
    <p:sldId id="375" r:id="rId9"/>
    <p:sldId id="379" r:id="rId10"/>
    <p:sldId id="275" r:id="rId11"/>
    <p:sldId id="278" r:id="rId12"/>
    <p:sldId id="373" r:id="rId13"/>
    <p:sldId id="273" r:id="rId14"/>
    <p:sldId id="378" r:id="rId15"/>
    <p:sldId id="376" r:id="rId16"/>
    <p:sldId id="331" r:id="rId17"/>
    <p:sldId id="272" r:id="rId18"/>
    <p:sldId id="358" r:id="rId19"/>
    <p:sldId id="380" r:id="rId20"/>
    <p:sldId id="266" r:id="rId21"/>
    <p:sldId id="377" r:id="rId22"/>
    <p:sldId id="366" r:id="rId23"/>
    <p:sldId id="382" r:id="rId24"/>
    <p:sldId id="374" r:id="rId25"/>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30" autoAdjust="0"/>
    <p:restoredTop sz="94660"/>
  </p:normalViewPr>
  <p:slideViewPr>
    <p:cSldViewPr snapToGrid="0">
      <p:cViewPr varScale="1">
        <p:scale>
          <a:sx n="60" d="100"/>
          <a:sy n="60" d="100"/>
        </p:scale>
        <p:origin x="182" y="43"/>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2021/6/4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242325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1</a:t>
            </a:fld>
            <a:endParaRPr lang="zh-CN" altLang="en-US"/>
          </a:p>
        </p:txBody>
      </p:sp>
    </p:spTree>
    <p:extLst>
      <p:ext uri="{BB962C8B-B14F-4D97-AF65-F5344CB8AC3E}">
        <p14:creationId xmlns:p14="http://schemas.microsoft.com/office/powerpoint/2010/main" val="3678088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6A7212-17FA-43AA-85E3-2B6D037860CF}" type="slidenum">
              <a:rPr lang="zh-CN" altLang="en-US" smtClean="0"/>
              <a:t>11</a:t>
            </a:fld>
            <a:endParaRPr lang="zh-CN" altLang="en-US"/>
          </a:p>
        </p:txBody>
      </p:sp>
    </p:spTree>
    <p:extLst>
      <p:ext uri="{BB962C8B-B14F-4D97-AF65-F5344CB8AC3E}">
        <p14:creationId xmlns:p14="http://schemas.microsoft.com/office/powerpoint/2010/main" val="116277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3785692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259E10-905C-4DDE-A988-B340C461ABE8}" type="slidenum">
              <a:rPr lang="zh-CN" altLang="en-US" smtClean="0"/>
              <a:t>13</a:t>
            </a:fld>
            <a:endParaRPr lang="zh-CN" altLang="en-US"/>
          </a:p>
        </p:txBody>
      </p:sp>
    </p:spTree>
    <p:extLst>
      <p:ext uri="{BB962C8B-B14F-4D97-AF65-F5344CB8AC3E}">
        <p14:creationId xmlns:p14="http://schemas.microsoft.com/office/powerpoint/2010/main" val="3701990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259E10-905C-4DDE-A988-B340C461ABE8}" type="slidenum">
              <a:rPr lang="zh-CN" altLang="en-US" smtClean="0"/>
              <a:t>14</a:t>
            </a:fld>
            <a:endParaRPr lang="zh-CN" altLang="en-US"/>
          </a:p>
        </p:txBody>
      </p:sp>
    </p:spTree>
    <p:extLst>
      <p:ext uri="{BB962C8B-B14F-4D97-AF65-F5344CB8AC3E}">
        <p14:creationId xmlns:p14="http://schemas.microsoft.com/office/powerpoint/2010/main" val="1804168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15</a:t>
            </a:fld>
            <a:endParaRPr lang="zh-CN" altLang="en-US"/>
          </a:p>
        </p:txBody>
      </p:sp>
    </p:spTree>
    <p:extLst>
      <p:ext uri="{BB962C8B-B14F-4D97-AF65-F5344CB8AC3E}">
        <p14:creationId xmlns:p14="http://schemas.microsoft.com/office/powerpoint/2010/main" val="4102833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56724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870487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2564367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411234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B0E87B-222C-4A6A-A0C2-79819C008196}" type="slidenum">
              <a:rPr lang="zh-CN" altLang="en-US" smtClean="0"/>
              <a:t>20</a:t>
            </a:fld>
            <a:endParaRPr lang="zh-CN" altLang="en-US"/>
          </a:p>
        </p:txBody>
      </p:sp>
    </p:spTree>
    <p:extLst>
      <p:ext uri="{BB962C8B-B14F-4D97-AF65-F5344CB8AC3E}">
        <p14:creationId xmlns:p14="http://schemas.microsoft.com/office/powerpoint/2010/main" val="398355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2</a:t>
            </a:fld>
            <a:endParaRPr lang="zh-CN" altLang="en-US"/>
          </a:p>
        </p:txBody>
      </p:sp>
    </p:spTree>
    <p:extLst>
      <p:ext uri="{BB962C8B-B14F-4D97-AF65-F5344CB8AC3E}">
        <p14:creationId xmlns:p14="http://schemas.microsoft.com/office/powerpoint/2010/main" val="3298370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21</a:t>
            </a:fld>
            <a:endParaRPr lang="zh-CN" altLang="en-US"/>
          </a:p>
        </p:txBody>
      </p:sp>
    </p:spTree>
    <p:extLst>
      <p:ext uri="{BB962C8B-B14F-4D97-AF65-F5344CB8AC3E}">
        <p14:creationId xmlns:p14="http://schemas.microsoft.com/office/powerpoint/2010/main" val="661850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1612108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2092854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24</a:t>
            </a:fld>
            <a:endParaRPr lang="zh-CN" altLang="en-US"/>
          </a:p>
        </p:txBody>
      </p:sp>
    </p:spTree>
    <p:extLst>
      <p:ext uri="{BB962C8B-B14F-4D97-AF65-F5344CB8AC3E}">
        <p14:creationId xmlns:p14="http://schemas.microsoft.com/office/powerpoint/2010/main" val="3319592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3</a:t>
            </a:fld>
            <a:endParaRPr lang="zh-CN" altLang="en-US"/>
          </a:p>
        </p:txBody>
      </p:sp>
    </p:spTree>
    <p:extLst>
      <p:ext uri="{BB962C8B-B14F-4D97-AF65-F5344CB8AC3E}">
        <p14:creationId xmlns:p14="http://schemas.microsoft.com/office/powerpoint/2010/main" val="434447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B9ACD5-4993-490D-9F63-8857A175D726}" type="slidenum">
              <a:rPr lang="zh-CN" altLang="en-US" smtClean="0"/>
              <a:pPr/>
              <a:t>4</a:t>
            </a:fld>
            <a:endParaRPr lang="zh-CN" altLang="en-US"/>
          </a:p>
        </p:txBody>
      </p:sp>
    </p:spTree>
    <p:extLst>
      <p:ext uri="{BB962C8B-B14F-4D97-AF65-F5344CB8AC3E}">
        <p14:creationId xmlns:p14="http://schemas.microsoft.com/office/powerpoint/2010/main" val="1884111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5</a:t>
            </a:fld>
            <a:endParaRPr lang="zh-CN" altLang="en-US"/>
          </a:p>
        </p:txBody>
      </p:sp>
    </p:spTree>
    <p:extLst>
      <p:ext uri="{BB962C8B-B14F-4D97-AF65-F5344CB8AC3E}">
        <p14:creationId xmlns:p14="http://schemas.microsoft.com/office/powerpoint/2010/main" val="3204683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795219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A55CFC-6A9F-4CFF-892A-10CA3392B1DF}" type="slidenum">
              <a:rPr lang="zh-CN" altLang="en-US" smtClean="0"/>
              <a:t>8</a:t>
            </a:fld>
            <a:endParaRPr lang="zh-CN" altLang="en-US"/>
          </a:p>
        </p:txBody>
      </p:sp>
    </p:spTree>
    <p:extLst>
      <p:ext uri="{BB962C8B-B14F-4D97-AF65-F5344CB8AC3E}">
        <p14:creationId xmlns:p14="http://schemas.microsoft.com/office/powerpoint/2010/main" val="478151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8C9409-DB53-4385-842B-71105F4B9447}" type="slidenum">
              <a:rPr lang="zh-CN" altLang="en-US" smtClean="0"/>
              <a:t>9</a:t>
            </a:fld>
            <a:endParaRPr lang="zh-CN" altLang="en-US"/>
          </a:p>
        </p:txBody>
      </p:sp>
    </p:spTree>
    <p:extLst>
      <p:ext uri="{BB962C8B-B14F-4D97-AF65-F5344CB8AC3E}">
        <p14:creationId xmlns:p14="http://schemas.microsoft.com/office/powerpoint/2010/main" val="1290097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8C9409-DB53-4385-842B-71105F4B9447}" type="slidenum">
              <a:rPr lang="zh-CN" altLang="en-US" smtClean="0"/>
              <a:t>10</a:t>
            </a:fld>
            <a:endParaRPr lang="zh-CN" altLang="en-US"/>
          </a:p>
        </p:txBody>
      </p:sp>
    </p:spTree>
    <p:extLst>
      <p:ext uri="{BB962C8B-B14F-4D97-AF65-F5344CB8AC3E}">
        <p14:creationId xmlns:p14="http://schemas.microsoft.com/office/powerpoint/2010/main" val="1623832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55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6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46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78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816621" y="1981200"/>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7639387" y="1981200"/>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4739541" y="3878161"/>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9638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343472" y="2101308"/>
            <a:ext cx="2376264" cy="1705156"/>
          </a:xfrm>
          <a:custGeom>
            <a:avLst/>
            <a:gdLst>
              <a:gd name="connsiteX0" fmla="*/ 0 w 2376264"/>
              <a:gd name="connsiteY0" fmla="*/ 0 h 1705156"/>
              <a:gd name="connsiteX1" fmla="*/ 2376264 w 2376264"/>
              <a:gd name="connsiteY1" fmla="*/ 0 h 1705156"/>
              <a:gd name="connsiteX2" fmla="*/ 2376264 w 2376264"/>
              <a:gd name="connsiteY2" fmla="*/ 1705156 h 1705156"/>
              <a:gd name="connsiteX3" fmla="*/ 0 w 2376264"/>
              <a:gd name="connsiteY3" fmla="*/ 1705156 h 1705156"/>
            </a:gdLst>
            <a:ahLst/>
            <a:cxnLst>
              <a:cxn ang="0">
                <a:pos x="connsiteX0" y="connsiteY0"/>
              </a:cxn>
              <a:cxn ang="0">
                <a:pos x="connsiteX1" y="connsiteY1"/>
              </a:cxn>
              <a:cxn ang="0">
                <a:pos x="connsiteX2" y="connsiteY2"/>
              </a:cxn>
              <a:cxn ang="0">
                <a:pos x="connsiteX3" y="connsiteY3"/>
              </a:cxn>
            </a:cxnLst>
            <a:rect l="l" t="t" r="r" b="b"/>
            <a:pathLst>
              <a:path w="2376264" h="1705156">
                <a:moveTo>
                  <a:pt x="0" y="0"/>
                </a:moveTo>
                <a:lnTo>
                  <a:pt x="2376264" y="0"/>
                </a:lnTo>
                <a:lnTo>
                  <a:pt x="2376264" y="1705156"/>
                </a:lnTo>
                <a:lnTo>
                  <a:pt x="0" y="1705156"/>
                </a:lnTo>
                <a:close/>
              </a:path>
            </a:pathLst>
          </a:custGeom>
          <a:ln w="12700">
            <a:solidFill>
              <a:schemeClr val="bg1"/>
            </a:solidFill>
          </a:ln>
        </p:spPr>
        <p:txBody>
          <a:bodyPr wrap="square">
            <a:noAutofit/>
          </a:bodyPr>
          <a:lstStyle/>
          <a:p>
            <a:endParaRPr lang="zh-CN" altLang="en-US"/>
          </a:p>
        </p:txBody>
      </p:sp>
      <p:sp>
        <p:nvSpPr>
          <p:cNvPr id="14" name="图片占位符 13"/>
          <p:cNvSpPr>
            <a:spLocks noGrp="1"/>
          </p:cNvSpPr>
          <p:nvPr>
            <p:ph type="pic" sz="quarter" idx="11"/>
          </p:nvPr>
        </p:nvSpPr>
        <p:spPr>
          <a:xfrm>
            <a:off x="3719736" y="3806464"/>
            <a:ext cx="2376264" cy="1705158"/>
          </a:xfrm>
          <a:custGeom>
            <a:avLst/>
            <a:gdLst>
              <a:gd name="connsiteX0" fmla="*/ 0 w 2376264"/>
              <a:gd name="connsiteY0" fmla="*/ 0 h 1705158"/>
              <a:gd name="connsiteX1" fmla="*/ 2376264 w 2376264"/>
              <a:gd name="connsiteY1" fmla="*/ 0 h 1705158"/>
              <a:gd name="connsiteX2" fmla="*/ 2376264 w 2376264"/>
              <a:gd name="connsiteY2" fmla="*/ 1705158 h 1705158"/>
              <a:gd name="connsiteX3" fmla="*/ 0 w 2376264"/>
              <a:gd name="connsiteY3" fmla="*/ 1705158 h 1705158"/>
            </a:gdLst>
            <a:ahLst/>
            <a:cxnLst>
              <a:cxn ang="0">
                <a:pos x="connsiteX0" y="connsiteY0"/>
              </a:cxn>
              <a:cxn ang="0">
                <a:pos x="connsiteX1" y="connsiteY1"/>
              </a:cxn>
              <a:cxn ang="0">
                <a:pos x="connsiteX2" y="connsiteY2"/>
              </a:cxn>
              <a:cxn ang="0">
                <a:pos x="connsiteX3" y="connsiteY3"/>
              </a:cxn>
            </a:cxnLst>
            <a:rect l="l" t="t" r="r" b="b"/>
            <a:pathLst>
              <a:path w="2376264" h="1705158">
                <a:moveTo>
                  <a:pt x="0" y="0"/>
                </a:moveTo>
                <a:lnTo>
                  <a:pt x="2376264" y="0"/>
                </a:lnTo>
                <a:lnTo>
                  <a:pt x="2376264" y="1705158"/>
                </a:lnTo>
                <a:lnTo>
                  <a:pt x="0" y="1705158"/>
                </a:lnTo>
                <a:close/>
              </a:path>
            </a:pathLst>
          </a:custGeom>
          <a:ln w="12700">
            <a:solidFill>
              <a:schemeClr val="bg1"/>
            </a:solidFill>
          </a:ln>
        </p:spPr>
        <p:txBody>
          <a:bodyPr wrap="square">
            <a:noAutofit/>
          </a:bodyPr>
          <a:lstStyle/>
          <a:p>
            <a:endParaRPr lang="zh-CN" altLang="en-US"/>
          </a:p>
        </p:txBody>
      </p:sp>
      <p:sp>
        <p:nvSpPr>
          <p:cNvPr id="13" name="图片占位符 12"/>
          <p:cNvSpPr>
            <a:spLocks noGrp="1"/>
          </p:cNvSpPr>
          <p:nvPr>
            <p:ph type="pic" sz="quarter" idx="12"/>
          </p:nvPr>
        </p:nvSpPr>
        <p:spPr>
          <a:xfrm>
            <a:off x="6096000" y="2101308"/>
            <a:ext cx="2376264" cy="1705156"/>
          </a:xfrm>
          <a:custGeom>
            <a:avLst/>
            <a:gdLst>
              <a:gd name="connsiteX0" fmla="*/ 0 w 2376264"/>
              <a:gd name="connsiteY0" fmla="*/ 0 h 1705156"/>
              <a:gd name="connsiteX1" fmla="*/ 2376264 w 2376264"/>
              <a:gd name="connsiteY1" fmla="*/ 0 h 1705156"/>
              <a:gd name="connsiteX2" fmla="*/ 2376264 w 2376264"/>
              <a:gd name="connsiteY2" fmla="*/ 1705156 h 1705156"/>
              <a:gd name="connsiteX3" fmla="*/ 0 w 2376264"/>
              <a:gd name="connsiteY3" fmla="*/ 1705156 h 1705156"/>
            </a:gdLst>
            <a:ahLst/>
            <a:cxnLst>
              <a:cxn ang="0">
                <a:pos x="connsiteX0" y="connsiteY0"/>
              </a:cxn>
              <a:cxn ang="0">
                <a:pos x="connsiteX1" y="connsiteY1"/>
              </a:cxn>
              <a:cxn ang="0">
                <a:pos x="connsiteX2" y="connsiteY2"/>
              </a:cxn>
              <a:cxn ang="0">
                <a:pos x="connsiteX3" y="connsiteY3"/>
              </a:cxn>
            </a:cxnLst>
            <a:rect l="l" t="t" r="r" b="b"/>
            <a:pathLst>
              <a:path w="2376264" h="1705156">
                <a:moveTo>
                  <a:pt x="0" y="0"/>
                </a:moveTo>
                <a:lnTo>
                  <a:pt x="2376264" y="0"/>
                </a:lnTo>
                <a:lnTo>
                  <a:pt x="2376264" y="1705156"/>
                </a:lnTo>
                <a:lnTo>
                  <a:pt x="0" y="1705156"/>
                </a:lnTo>
                <a:close/>
              </a:path>
            </a:pathLst>
          </a:custGeom>
          <a:ln w="12700">
            <a:solidFill>
              <a:schemeClr val="bg1"/>
            </a:solidFill>
          </a:ln>
        </p:spPr>
        <p:txBody>
          <a:bodyPr wrap="square">
            <a:noAutofit/>
          </a:bodyPr>
          <a:lstStyle/>
          <a:p>
            <a:endParaRPr lang="zh-CN" altLang="en-US"/>
          </a:p>
        </p:txBody>
      </p:sp>
      <p:sp>
        <p:nvSpPr>
          <p:cNvPr id="15" name="图片占位符 14"/>
          <p:cNvSpPr>
            <a:spLocks noGrp="1"/>
          </p:cNvSpPr>
          <p:nvPr>
            <p:ph type="pic" sz="quarter" idx="13"/>
          </p:nvPr>
        </p:nvSpPr>
        <p:spPr>
          <a:xfrm>
            <a:off x="8472264" y="3806464"/>
            <a:ext cx="2376264" cy="1705158"/>
          </a:xfrm>
          <a:custGeom>
            <a:avLst/>
            <a:gdLst>
              <a:gd name="connsiteX0" fmla="*/ 0 w 2376264"/>
              <a:gd name="connsiteY0" fmla="*/ 0 h 1705158"/>
              <a:gd name="connsiteX1" fmla="*/ 2376264 w 2376264"/>
              <a:gd name="connsiteY1" fmla="*/ 0 h 1705158"/>
              <a:gd name="connsiteX2" fmla="*/ 2376264 w 2376264"/>
              <a:gd name="connsiteY2" fmla="*/ 1705158 h 1705158"/>
              <a:gd name="connsiteX3" fmla="*/ 0 w 2376264"/>
              <a:gd name="connsiteY3" fmla="*/ 1705158 h 1705158"/>
            </a:gdLst>
            <a:ahLst/>
            <a:cxnLst>
              <a:cxn ang="0">
                <a:pos x="connsiteX0" y="connsiteY0"/>
              </a:cxn>
              <a:cxn ang="0">
                <a:pos x="connsiteX1" y="connsiteY1"/>
              </a:cxn>
              <a:cxn ang="0">
                <a:pos x="connsiteX2" y="connsiteY2"/>
              </a:cxn>
              <a:cxn ang="0">
                <a:pos x="connsiteX3" y="connsiteY3"/>
              </a:cxn>
            </a:cxnLst>
            <a:rect l="l" t="t" r="r" b="b"/>
            <a:pathLst>
              <a:path w="2376264" h="1705158">
                <a:moveTo>
                  <a:pt x="0" y="0"/>
                </a:moveTo>
                <a:lnTo>
                  <a:pt x="2376264" y="0"/>
                </a:lnTo>
                <a:lnTo>
                  <a:pt x="2376264" y="1705158"/>
                </a:lnTo>
                <a:lnTo>
                  <a:pt x="0" y="1705158"/>
                </a:lnTo>
                <a:close/>
              </a:path>
            </a:pathLst>
          </a:custGeom>
          <a:ln w="12700">
            <a:solidFill>
              <a:schemeClr val="bg1"/>
            </a:solidFill>
          </a:ln>
        </p:spPr>
        <p:txBody>
          <a:bodyPr wrap="square">
            <a:noAutofit/>
          </a:bodyPr>
          <a:lstStyle/>
          <a:p>
            <a:endParaRPr lang="zh-CN" altLang="en-US"/>
          </a:p>
        </p:txBody>
      </p:sp>
    </p:spTree>
    <p:extLst>
      <p:ext uri="{BB962C8B-B14F-4D97-AF65-F5344CB8AC3E}">
        <p14:creationId xmlns:p14="http://schemas.microsoft.com/office/powerpoint/2010/main" val="147013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01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8385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8" r:id="rId5"/>
    <p:sldLayoutId id="2147483659" r:id="rId6"/>
    <p:sldLayoutId id="2147483663"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8.pn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2.xml"/><Relationship Id="rId7" Type="http://schemas.openxmlformats.org/officeDocument/2006/relationships/image" Target="../media/image28.png"/><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46.png"/><Relationship Id="rId5" Type="http://schemas.openxmlformats.org/officeDocument/2006/relationships/tags" Target="../tags/tag11.xml"/><Relationship Id="rId10" Type="http://schemas.openxmlformats.org/officeDocument/2006/relationships/notesSlide" Target="../notesSlides/notesSlide22.xml"/><Relationship Id="rId4" Type="http://schemas.openxmlformats.org/officeDocument/2006/relationships/tags" Target="../tags/tag10.xml"/><Relationship Id="rId9"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reurl.cc/gWW8o4"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2700000">
            <a:off x="-315563" y="-936790"/>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矩形 15"/>
          <p:cNvSpPr/>
          <p:nvPr/>
        </p:nvSpPr>
        <p:spPr>
          <a:xfrm rot="2700000">
            <a:off x="7671290" y="3159880"/>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框 1"/>
          <p:cNvSpPr txBox="1"/>
          <p:nvPr/>
        </p:nvSpPr>
        <p:spPr>
          <a:xfrm>
            <a:off x="2116192" y="6032311"/>
            <a:ext cx="3095434" cy="369332"/>
          </a:xfrm>
          <a:prstGeom prst="rect">
            <a:avLst/>
          </a:prstGeom>
          <a:noFill/>
        </p:spPr>
        <p:txBody>
          <a:bodyPr wrap="square" rtlCol="0">
            <a:spAutoFit/>
          </a:bodyPr>
          <a:lstStyle/>
          <a:p>
            <a:r>
              <a:rPr lang="en-US" altLang="zh-CN" dirty="0">
                <a:solidFill>
                  <a:srgbClr val="F6F6F7"/>
                </a:solidFill>
              </a:rPr>
              <a:t>https://www.ypppt.com/</a:t>
            </a:r>
            <a:endParaRPr lang="zh-CN" altLang="en-US" dirty="0">
              <a:solidFill>
                <a:srgbClr val="F6F6F7"/>
              </a:solidFill>
            </a:endParaRPr>
          </a:p>
        </p:txBody>
      </p:sp>
      <p:sp>
        <p:nvSpPr>
          <p:cNvPr id="87" name="矩形 86">
            <a:extLst>
              <a:ext uri="{FF2B5EF4-FFF2-40B4-BE49-F238E27FC236}">
                <a16:creationId xmlns:a16="http://schemas.microsoft.com/office/drawing/2014/main" id="{49D7903F-E40F-4F58-A907-7E0B43E936D2}"/>
              </a:ext>
            </a:extLst>
          </p:cNvPr>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连接符 3">
            <a:extLst>
              <a:ext uri="{FF2B5EF4-FFF2-40B4-BE49-F238E27FC236}">
                <a16:creationId xmlns:a16="http://schemas.microsoft.com/office/drawing/2014/main" id="{3A5FF65B-6462-40BA-AF39-53120F93F20F}"/>
              </a:ext>
            </a:extLst>
          </p:cNvPr>
          <p:cNvCxnSpPr/>
          <p:nvPr/>
        </p:nvCxnSpPr>
        <p:spPr>
          <a:xfrm>
            <a:off x="3518115" y="7525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直接连接符 5">
            <a:extLst>
              <a:ext uri="{FF2B5EF4-FFF2-40B4-BE49-F238E27FC236}">
                <a16:creationId xmlns:a16="http://schemas.microsoft.com/office/drawing/2014/main" id="{E3C30AEB-06F6-467A-ACF9-9319EE1668F9}"/>
              </a:ext>
            </a:extLst>
          </p:cNvPr>
          <p:cNvCxnSpPr/>
          <p:nvPr/>
        </p:nvCxnSpPr>
        <p:spPr>
          <a:xfrm>
            <a:off x="4711485" y="10612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接连接符 7">
            <a:extLst>
              <a:ext uri="{FF2B5EF4-FFF2-40B4-BE49-F238E27FC236}">
                <a16:creationId xmlns:a16="http://schemas.microsoft.com/office/drawing/2014/main" id="{8ABB718E-9939-4FC0-91C8-96751E9D5AF7}"/>
              </a:ext>
            </a:extLst>
          </p:cNvPr>
          <p:cNvCxnSpPr/>
          <p:nvPr/>
        </p:nvCxnSpPr>
        <p:spPr>
          <a:xfrm>
            <a:off x="6096000" y="1370012"/>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1" name="平行四边形 9">
            <a:extLst>
              <a:ext uri="{FF2B5EF4-FFF2-40B4-BE49-F238E27FC236}">
                <a16:creationId xmlns:a16="http://schemas.microsoft.com/office/drawing/2014/main" id="{1D544950-0363-4CB9-96A1-75F61C933229}"/>
              </a:ext>
            </a:extLst>
          </p:cNvPr>
          <p:cNvSpPr/>
          <p:nvPr/>
        </p:nvSpPr>
        <p:spPr>
          <a:xfrm>
            <a:off x="874713" y="1920551"/>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12">
            <a:extLst>
              <a:ext uri="{FF2B5EF4-FFF2-40B4-BE49-F238E27FC236}">
                <a16:creationId xmlns:a16="http://schemas.microsoft.com/office/drawing/2014/main" id="{6B3F5B21-C9A7-4DBA-ADBE-2482DDCA2C2C}"/>
              </a:ext>
            </a:extLst>
          </p:cNvPr>
          <p:cNvSpPr/>
          <p:nvPr/>
        </p:nvSpPr>
        <p:spPr>
          <a:xfrm>
            <a:off x="9362328"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13">
            <a:extLst>
              <a:ext uri="{FF2B5EF4-FFF2-40B4-BE49-F238E27FC236}">
                <a16:creationId xmlns:a16="http://schemas.microsoft.com/office/drawing/2014/main" id="{88B06CD0-E529-403C-8299-98DF87E803C8}"/>
              </a:ext>
            </a:extLst>
          </p:cNvPr>
          <p:cNvSpPr/>
          <p:nvPr/>
        </p:nvSpPr>
        <p:spPr>
          <a:xfrm>
            <a:off x="9784960"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14">
            <a:extLst>
              <a:ext uri="{FF2B5EF4-FFF2-40B4-BE49-F238E27FC236}">
                <a16:creationId xmlns:a16="http://schemas.microsoft.com/office/drawing/2014/main" id="{AF6AA52C-2D75-4716-A5B1-A11D77AA58E9}"/>
              </a:ext>
            </a:extLst>
          </p:cNvPr>
          <p:cNvSpPr/>
          <p:nvPr/>
        </p:nvSpPr>
        <p:spPr>
          <a:xfrm>
            <a:off x="10207593"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15">
            <a:extLst>
              <a:ext uri="{FF2B5EF4-FFF2-40B4-BE49-F238E27FC236}">
                <a16:creationId xmlns:a16="http://schemas.microsoft.com/office/drawing/2014/main" id="{09672F37-2F2A-4BD0-9984-CE36424B3BDB}"/>
              </a:ext>
            </a:extLst>
          </p:cNvPr>
          <p:cNvSpPr/>
          <p:nvPr/>
        </p:nvSpPr>
        <p:spPr>
          <a:xfrm>
            <a:off x="10630227"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23">
            <a:extLst>
              <a:ext uri="{FF2B5EF4-FFF2-40B4-BE49-F238E27FC236}">
                <a16:creationId xmlns:a16="http://schemas.microsoft.com/office/drawing/2014/main" id="{164D64CC-0A54-4E40-87CE-DCFA9264DE32}"/>
              </a:ext>
            </a:extLst>
          </p:cNvPr>
          <p:cNvSpPr/>
          <p:nvPr/>
        </p:nvSpPr>
        <p:spPr>
          <a:xfrm>
            <a:off x="9208610"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24">
            <a:extLst>
              <a:ext uri="{FF2B5EF4-FFF2-40B4-BE49-F238E27FC236}">
                <a16:creationId xmlns:a16="http://schemas.microsoft.com/office/drawing/2014/main" id="{6BF6DE38-725B-4270-B280-63295DC3D385}"/>
              </a:ext>
            </a:extLst>
          </p:cNvPr>
          <p:cNvSpPr/>
          <p:nvPr/>
        </p:nvSpPr>
        <p:spPr>
          <a:xfrm>
            <a:off x="90970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25">
            <a:extLst>
              <a:ext uri="{FF2B5EF4-FFF2-40B4-BE49-F238E27FC236}">
                <a16:creationId xmlns:a16="http://schemas.microsoft.com/office/drawing/2014/main" id="{45AF0BD0-E8FA-4309-B0CE-B7C3B0412CBD}"/>
              </a:ext>
            </a:extLst>
          </p:cNvPr>
          <p:cNvSpPr/>
          <p:nvPr/>
        </p:nvSpPr>
        <p:spPr>
          <a:xfrm>
            <a:off x="89854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26">
            <a:extLst>
              <a:ext uri="{FF2B5EF4-FFF2-40B4-BE49-F238E27FC236}">
                <a16:creationId xmlns:a16="http://schemas.microsoft.com/office/drawing/2014/main" id="{6D100A03-8508-435B-8C33-10FC252C5B33}"/>
              </a:ext>
            </a:extLst>
          </p:cNvPr>
          <p:cNvSpPr/>
          <p:nvPr/>
        </p:nvSpPr>
        <p:spPr>
          <a:xfrm>
            <a:off x="88738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27">
            <a:extLst>
              <a:ext uri="{FF2B5EF4-FFF2-40B4-BE49-F238E27FC236}">
                <a16:creationId xmlns:a16="http://schemas.microsoft.com/office/drawing/2014/main" id="{3DA3D712-6614-4C9B-97DF-2E3939C16C94}"/>
              </a:ext>
            </a:extLst>
          </p:cNvPr>
          <p:cNvSpPr/>
          <p:nvPr/>
        </p:nvSpPr>
        <p:spPr>
          <a:xfrm>
            <a:off x="87622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28">
            <a:extLst>
              <a:ext uri="{FF2B5EF4-FFF2-40B4-BE49-F238E27FC236}">
                <a16:creationId xmlns:a16="http://schemas.microsoft.com/office/drawing/2014/main" id="{F007D3F2-3AD5-4B60-B33C-ED289001F099}"/>
              </a:ext>
            </a:extLst>
          </p:cNvPr>
          <p:cNvSpPr/>
          <p:nvPr/>
        </p:nvSpPr>
        <p:spPr>
          <a:xfrm>
            <a:off x="86506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29">
            <a:extLst>
              <a:ext uri="{FF2B5EF4-FFF2-40B4-BE49-F238E27FC236}">
                <a16:creationId xmlns:a16="http://schemas.microsoft.com/office/drawing/2014/main" id="{833E23F1-E6AC-4D15-84AD-4204B1842167}"/>
              </a:ext>
            </a:extLst>
          </p:cNvPr>
          <p:cNvSpPr/>
          <p:nvPr/>
        </p:nvSpPr>
        <p:spPr>
          <a:xfrm>
            <a:off x="85391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30">
            <a:extLst>
              <a:ext uri="{FF2B5EF4-FFF2-40B4-BE49-F238E27FC236}">
                <a16:creationId xmlns:a16="http://schemas.microsoft.com/office/drawing/2014/main" id="{D0425E85-6DCA-4033-9C0E-343B64F167C5}"/>
              </a:ext>
            </a:extLst>
          </p:cNvPr>
          <p:cNvSpPr/>
          <p:nvPr/>
        </p:nvSpPr>
        <p:spPr>
          <a:xfrm>
            <a:off x="84275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31">
            <a:extLst>
              <a:ext uri="{FF2B5EF4-FFF2-40B4-BE49-F238E27FC236}">
                <a16:creationId xmlns:a16="http://schemas.microsoft.com/office/drawing/2014/main" id="{23FE87D8-A912-4C27-B535-717352ABDAC6}"/>
              </a:ext>
            </a:extLst>
          </p:cNvPr>
          <p:cNvSpPr/>
          <p:nvPr/>
        </p:nvSpPr>
        <p:spPr>
          <a:xfrm>
            <a:off x="83159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32">
            <a:extLst>
              <a:ext uri="{FF2B5EF4-FFF2-40B4-BE49-F238E27FC236}">
                <a16:creationId xmlns:a16="http://schemas.microsoft.com/office/drawing/2014/main" id="{A0DAFF26-277A-44B9-B1F7-9DB09B67D505}"/>
              </a:ext>
            </a:extLst>
          </p:cNvPr>
          <p:cNvSpPr/>
          <p:nvPr/>
        </p:nvSpPr>
        <p:spPr>
          <a:xfrm>
            <a:off x="82043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33">
            <a:extLst>
              <a:ext uri="{FF2B5EF4-FFF2-40B4-BE49-F238E27FC236}">
                <a16:creationId xmlns:a16="http://schemas.microsoft.com/office/drawing/2014/main" id="{1C18DBEF-92EE-40E1-A8B2-920E66264159}"/>
              </a:ext>
            </a:extLst>
          </p:cNvPr>
          <p:cNvSpPr/>
          <p:nvPr/>
        </p:nvSpPr>
        <p:spPr>
          <a:xfrm>
            <a:off x="809276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34">
            <a:extLst>
              <a:ext uri="{FF2B5EF4-FFF2-40B4-BE49-F238E27FC236}">
                <a16:creationId xmlns:a16="http://schemas.microsoft.com/office/drawing/2014/main" id="{37D49C92-C823-4618-A7D6-50100BD4FF0A}"/>
              </a:ext>
            </a:extLst>
          </p:cNvPr>
          <p:cNvSpPr/>
          <p:nvPr/>
        </p:nvSpPr>
        <p:spPr>
          <a:xfrm>
            <a:off x="798117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35">
            <a:extLst>
              <a:ext uri="{FF2B5EF4-FFF2-40B4-BE49-F238E27FC236}">
                <a16:creationId xmlns:a16="http://schemas.microsoft.com/office/drawing/2014/main" id="{A79E645C-1B17-49FC-A7F3-075674E358AF}"/>
              </a:ext>
            </a:extLst>
          </p:cNvPr>
          <p:cNvSpPr/>
          <p:nvPr/>
        </p:nvSpPr>
        <p:spPr>
          <a:xfrm>
            <a:off x="786959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任意多边形 36">
            <a:extLst>
              <a:ext uri="{FF2B5EF4-FFF2-40B4-BE49-F238E27FC236}">
                <a16:creationId xmlns:a16="http://schemas.microsoft.com/office/drawing/2014/main" id="{F1A7F093-2B75-4077-B372-BF71FD9337FA}"/>
              </a:ext>
            </a:extLst>
          </p:cNvPr>
          <p:cNvSpPr/>
          <p:nvPr/>
        </p:nvSpPr>
        <p:spPr>
          <a:xfrm>
            <a:off x="775800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任意多边形 37">
            <a:extLst>
              <a:ext uri="{FF2B5EF4-FFF2-40B4-BE49-F238E27FC236}">
                <a16:creationId xmlns:a16="http://schemas.microsoft.com/office/drawing/2014/main" id="{B2529697-3444-459D-B037-366DDC7DBEB4}"/>
              </a:ext>
            </a:extLst>
          </p:cNvPr>
          <p:cNvSpPr/>
          <p:nvPr/>
        </p:nvSpPr>
        <p:spPr>
          <a:xfrm>
            <a:off x="764642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任意多边形 38">
            <a:extLst>
              <a:ext uri="{FF2B5EF4-FFF2-40B4-BE49-F238E27FC236}">
                <a16:creationId xmlns:a16="http://schemas.microsoft.com/office/drawing/2014/main" id="{82E7981B-222E-4BC6-9C36-7FD5BC86641C}"/>
              </a:ext>
            </a:extLst>
          </p:cNvPr>
          <p:cNvSpPr/>
          <p:nvPr/>
        </p:nvSpPr>
        <p:spPr>
          <a:xfrm>
            <a:off x="753483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39">
            <a:extLst>
              <a:ext uri="{FF2B5EF4-FFF2-40B4-BE49-F238E27FC236}">
                <a16:creationId xmlns:a16="http://schemas.microsoft.com/office/drawing/2014/main" id="{FA5AADFB-0DA0-416C-A063-134DA770C5BC}"/>
              </a:ext>
            </a:extLst>
          </p:cNvPr>
          <p:cNvSpPr/>
          <p:nvPr/>
        </p:nvSpPr>
        <p:spPr>
          <a:xfrm>
            <a:off x="742325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40">
            <a:extLst>
              <a:ext uri="{FF2B5EF4-FFF2-40B4-BE49-F238E27FC236}">
                <a16:creationId xmlns:a16="http://schemas.microsoft.com/office/drawing/2014/main" id="{DAF35298-4D8C-4DCF-9119-1290281E40B4}"/>
              </a:ext>
            </a:extLst>
          </p:cNvPr>
          <p:cNvSpPr/>
          <p:nvPr/>
        </p:nvSpPr>
        <p:spPr>
          <a:xfrm>
            <a:off x="731166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任意多边形 41">
            <a:extLst>
              <a:ext uri="{FF2B5EF4-FFF2-40B4-BE49-F238E27FC236}">
                <a16:creationId xmlns:a16="http://schemas.microsoft.com/office/drawing/2014/main" id="{B4E29A7A-DF10-4BE6-9CDC-DA63F2C83D35}"/>
              </a:ext>
            </a:extLst>
          </p:cNvPr>
          <p:cNvSpPr/>
          <p:nvPr/>
        </p:nvSpPr>
        <p:spPr>
          <a:xfrm>
            <a:off x="720008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42">
            <a:extLst>
              <a:ext uri="{FF2B5EF4-FFF2-40B4-BE49-F238E27FC236}">
                <a16:creationId xmlns:a16="http://schemas.microsoft.com/office/drawing/2014/main" id="{C7B49CD9-C055-4165-997F-4B4826678D35}"/>
              </a:ext>
            </a:extLst>
          </p:cNvPr>
          <p:cNvSpPr/>
          <p:nvPr/>
        </p:nvSpPr>
        <p:spPr>
          <a:xfrm>
            <a:off x="708849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43">
            <a:extLst>
              <a:ext uri="{FF2B5EF4-FFF2-40B4-BE49-F238E27FC236}">
                <a16:creationId xmlns:a16="http://schemas.microsoft.com/office/drawing/2014/main" id="{C4943FEC-B208-4085-AF32-12964EA3582F}"/>
              </a:ext>
            </a:extLst>
          </p:cNvPr>
          <p:cNvSpPr/>
          <p:nvPr/>
        </p:nvSpPr>
        <p:spPr>
          <a:xfrm>
            <a:off x="697691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44">
            <a:extLst>
              <a:ext uri="{FF2B5EF4-FFF2-40B4-BE49-F238E27FC236}">
                <a16:creationId xmlns:a16="http://schemas.microsoft.com/office/drawing/2014/main" id="{1346631C-CDA3-4860-85BF-B13B2BB8412C}"/>
              </a:ext>
            </a:extLst>
          </p:cNvPr>
          <p:cNvSpPr/>
          <p:nvPr/>
        </p:nvSpPr>
        <p:spPr>
          <a:xfrm>
            <a:off x="68653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任意多边形 45">
            <a:extLst>
              <a:ext uri="{FF2B5EF4-FFF2-40B4-BE49-F238E27FC236}">
                <a16:creationId xmlns:a16="http://schemas.microsoft.com/office/drawing/2014/main" id="{A755EA68-787A-450D-A92B-360B51AD76A8}"/>
              </a:ext>
            </a:extLst>
          </p:cNvPr>
          <p:cNvSpPr/>
          <p:nvPr/>
        </p:nvSpPr>
        <p:spPr>
          <a:xfrm>
            <a:off x="67537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46">
            <a:extLst>
              <a:ext uri="{FF2B5EF4-FFF2-40B4-BE49-F238E27FC236}">
                <a16:creationId xmlns:a16="http://schemas.microsoft.com/office/drawing/2014/main" id="{007805C0-A93D-44AF-BA51-26A54079F73F}"/>
              </a:ext>
            </a:extLst>
          </p:cNvPr>
          <p:cNvSpPr/>
          <p:nvPr/>
        </p:nvSpPr>
        <p:spPr>
          <a:xfrm>
            <a:off x="66421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47">
            <a:extLst>
              <a:ext uri="{FF2B5EF4-FFF2-40B4-BE49-F238E27FC236}">
                <a16:creationId xmlns:a16="http://schemas.microsoft.com/office/drawing/2014/main" id="{CDEE2E36-B8F7-4693-A700-CFEE70A2607C}"/>
              </a:ext>
            </a:extLst>
          </p:cNvPr>
          <p:cNvSpPr/>
          <p:nvPr/>
        </p:nvSpPr>
        <p:spPr>
          <a:xfrm>
            <a:off x="65305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48">
            <a:extLst>
              <a:ext uri="{FF2B5EF4-FFF2-40B4-BE49-F238E27FC236}">
                <a16:creationId xmlns:a16="http://schemas.microsoft.com/office/drawing/2014/main" id="{99E0BBF1-248B-4E55-BD77-E56B7E58631A}"/>
              </a:ext>
            </a:extLst>
          </p:cNvPr>
          <p:cNvSpPr/>
          <p:nvPr/>
        </p:nvSpPr>
        <p:spPr>
          <a:xfrm>
            <a:off x="64189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49">
            <a:extLst>
              <a:ext uri="{FF2B5EF4-FFF2-40B4-BE49-F238E27FC236}">
                <a16:creationId xmlns:a16="http://schemas.microsoft.com/office/drawing/2014/main" id="{674C6674-B2B5-4910-91BA-207AB128AC73}"/>
              </a:ext>
            </a:extLst>
          </p:cNvPr>
          <p:cNvSpPr/>
          <p:nvPr/>
        </p:nvSpPr>
        <p:spPr>
          <a:xfrm>
            <a:off x="63074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50">
            <a:extLst>
              <a:ext uri="{FF2B5EF4-FFF2-40B4-BE49-F238E27FC236}">
                <a16:creationId xmlns:a16="http://schemas.microsoft.com/office/drawing/2014/main" id="{C7DF8A35-D527-4087-B1BE-57A7C3835B56}"/>
              </a:ext>
            </a:extLst>
          </p:cNvPr>
          <p:cNvSpPr/>
          <p:nvPr/>
        </p:nvSpPr>
        <p:spPr>
          <a:xfrm>
            <a:off x="61958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任意多边形 51">
            <a:extLst>
              <a:ext uri="{FF2B5EF4-FFF2-40B4-BE49-F238E27FC236}">
                <a16:creationId xmlns:a16="http://schemas.microsoft.com/office/drawing/2014/main" id="{BE3EDEF8-A8A3-480A-8572-18AC08258841}"/>
              </a:ext>
            </a:extLst>
          </p:cNvPr>
          <p:cNvSpPr/>
          <p:nvPr/>
        </p:nvSpPr>
        <p:spPr>
          <a:xfrm>
            <a:off x="60842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52">
            <a:extLst>
              <a:ext uri="{FF2B5EF4-FFF2-40B4-BE49-F238E27FC236}">
                <a16:creationId xmlns:a16="http://schemas.microsoft.com/office/drawing/2014/main" id="{3F46D94B-0991-4BE8-8C4F-3E146DE1BDDA}"/>
              </a:ext>
            </a:extLst>
          </p:cNvPr>
          <p:cNvSpPr/>
          <p:nvPr/>
        </p:nvSpPr>
        <p:spPr>
          <a:xfrm>
            <a:off x="59726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6" name="组合 73">
            <a:extLst>
              <a:ext uri="{FF2B5EF4-FFF2-40B4-BE49-F238E27FC236}">
                <a16:creationId xmlns:a16="http://schemas.microsoft.com/office/drawing/2014/main" id="{64CB388B-06A8-429F-AFBF-839FED31DD77}"/>
              </a:ext>
            </a:extLst>
          </p:cNvPr>
          <p:cNvGrpSpPr/>
          <p:nvPr/>
        </p:nvGrpSpPr>
        <p:grpSpPr>
          <a:xfrm>
            <a:off x="-176691" y="1758480"/>
            <a:ext cx="1106331" cy="254302"/>
            <a:chOff x="-115731" y="1766100"/>
            <a:chExt cx="1106331" cy="254302"/>
          </a:xfrm>
          <a:solidFill>
            <a:schemeClr val="accent1"/>
          </a:solidFill>
        </p:grpSpPr>
        <p:sp>
          <p:nvSpPr>
            <p:cNvPr id="127" name="任意多边形 53">
              <a:extLst>
                <a:ext uri="{FF2B5EF4-FFF2-40B4-BE49-F238E27FC236}">
                  <a16:creationId xmlns:a16="http://schemas.microsoft.com/office/drawing/2014/main" id="{991B676D-C9AB-4811-B1F0-DDC0BF2ED93C}"/>
                </a:ext>
              </a:extLst>
            </p:cNvPr>
            <p:cNvSpPr/>
            <p:nvPr/>
          </p:nvSpPr>
          <p:spPr>
            <a:xfrm>
              <a:off x="35922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任意多边形 54">
              <a:extLst>
                <a:ext uri="{FF2B5EF4-FFF2-40B4-BE49-F238E27FC236}">
                  <a16:creationId xmlns:a16="http://schemas.microsoft.com/office/drawing/2014/main" id="{256F1242-9516-4E23-93E2-2AB4E392E79A}"/>
                </a:ext>
              </a:extLst>
            </p:cNvPr>
            <p:cNvSpPr/>
            <p:nvPr/>
          </p:nvSpPr>
          <p:spPr>
            <a:xfrm>
              <a:off x="29985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任意多边形 55">
              <a:extLst>
                <a:ext uri="{FF2B5EF4-FFF2-40B4-BE49-F238E27FC236}">
                  <a16:creationId xmlns:a16="http://schemas.microsoft.com/office/drawing/2014/main" id="{3289A1A4-785A-43A1-95B9-31E2B576F5D3}"/>
                </a:ext>
              </a:extLst>
            </p:cNvPr>
            <p:cNvSpPr/>
            <p:nvPr/>
          </p:nvSpPr>
          <p:spPr>
            <a:xfrm>
              <a:off x="24048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任意多边形 56">
              <a:extLst>
                <a:ext uri="{FF2B5EF4-FFF2-40B4-BE49-F238E27FC236}">
                  <a16:creationId xmlns:a16="http://schemas.microsoft.com/office/drawing/2014/main" id="{1CE5545F-6561-4A05-A307-15393EB8A202}"/>
                </a:ext>
              </a:extLst>
            </p:cNvPr>
            <p:cNvSpPr/>
            <p:nvPr/>
          </p:nvSpPr>
          <p:spPr>
            <a:xfrm>
              <a:off x="18111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任意多边形 57">
              <a:extLst>
                <a:ext uri="{FF2B5EF4-FFF2-40B4-BE49-F238E27FC236}">
                  <a16:creationId xmlns:a16="http://schemas.microsoft.com/office/drawing/2014/main" id="{0BA885AF-F946-4DF0-BC7F-EF0B7A6EE598}"/>
                </a:ext>
              </a:extLst>
            </p:cNvPr>
            <p:cNvSpPr/>
            <p:nvPr/>
          </p:nvSpPr>
          <p:spPr>
            <a:xfrm>
              <a:off x="12174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任意多边形 58">
              <a:extLst>
                <a:ext uri="{FF2B5EF4-FFF2-40B4-BE49-F238E27FC236}">
                  <a16:creationId xmlns:a16="http://schemas.microsoft.com/office/drawing/2014/main" id="{19CFB130-58D3-4AA0-9BD3-497583A667A2}"/>
                </a:ext>
              </a:extLst>
            </p:cNvPr>
            <p:cNvSpPr/>
            <p:nvPr/>
          </p:nvSpPr>
          <p:spPr>
            <a:xfrm>
              <a:off x="6237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59">
              <a:extLst>
                <a:ext uri="{FF2B5EF4-FFF2-40B4-BE49-F238E27FC236}">
                  <a16:creationId xmlns:a16="http://schemas.microsoft.com/office/drawing/2014/main" id="{92AE995E-C53C-4015-9C96-18329B9D8B50}"/>
                </a:ext>
              </a:extLst>
            </p:cNvPr>
            <p:cNvSpPr/>
            <p:nvPr/>
          </p:nvSpPr>
          <p:spPr>
            <a:xfrm>
              <a:off x="300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60">
              <a:extLst>
                <a:ext uri="{FF2B5EF4-FFF2-40B4-BE49-F238E27FC236}">
                  <a16:creationId xmlns:a16="http://schemas.microsoft.com/office/drawing/2014/main" id="{56F88A72-56DD-4A71-B746-208E03BD2C91}"/>
                </a:ext>
              </a:extLst>
            </p:cNvPr>
            <p:cNvSpPr/>
            <p:nvPr/>
          </p:nvSpPr>
          <p:spPr>
            <a:xfrm>
              <a:off x="-5636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61">
              <a:extLst>
                <a:ext uri="{FF2B5EF4-FFF2-40B4-BE49-F238E27FC236}">
                  <a16:creationId xmlns:a16="http://schemas.microsoft.com/office/drawing/2014/main" id="{C809F8DE-CCA0-4B67-AF7B-825F0571A004}"/>
                </a:ext>
              </a:extLst>
            </p:cNvPr>
            <p:cNvSpPr/>
            <p:nvPr/>
          </p:nvSpPr>
          <p:spPr>
            <a:xfrm>
              <a:off x="-11573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64">
              <a:extLst>
                <a:ext uri="{FF2B5EF4-FFF2-40B4-BE49-F238E27FC236}">
                  <a16:creationId xmlns:a16="http://schemas.microsoft.com/office/drawing/2014/main" id="{73F3197A-823E-449A-8F4D-E536DE21A373}"/>
                </a:ext>
              </a:extLst>
            </p:cNvPr>
            <p:cNvSpPr/>
            <p:nvPr/>
          </p:nvSpPr>
          <p:spPr>
            <a:xfrm>
              <a:off x="89353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65">
              <a:extLst>
                <a:ext uri="{FF2B5EF4-FFF2-40B4-BE49-F238E27FC236}">
                  <a16:creationId xmlns:a16="http://schemas.microsoft.com/office/drawing/2014/main" id="{6AC36628-A328-4D1C-B598-B211DA487A1A}"/>
                </a:ext>
              </a:extLst>
            </p:cNvPr>
            <p:cNvSpPr/>
            <p:nvPr/>
          </p:nvSpPr>
          <p:spPr>
            <a:xfrm>
              <a:off x="83417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66">
              <a:extLst>
                <a:ext uri="{FF2B5EF4-FFF2-40B4-BE49-F238E27FC236}">
                  <a16:creationId xmlns:a16="http://schemas.microsoft.com/office/drawing/2014/main" id="{DE604A58-D632-4A90-9446-4CFCCB4B74CB}"/>
                </a:ext>
              </a:extLst>
            </p:cNvPr>
            <p:cNvSpPr/>
            <p:nvPr/>
          </p:nvSpPr>
          <p:spPr>
            <a:xfrm>
              <a:off x="77480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67">
              <a:extLst>
                <a:ext uri="{FF2B5EF4-FFF2-40B4-BE49-F238E27FC236}">
                  <a16:creationId xmlns:a16="http://schemas.microsoft.com/office/drawing/2014/main" id="{78823181-34E1-4170-BA48-CD7BDF042D6E}"/>
                </a:ext>
              </a:extLst>
            </p:cNvPr>
            <p:cNvSpPr/>
            <p:nvPr/>
          </p:nvSpPr>
          <p:spPr>
            <a:xfrm>
              <a:off x="71543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68">
              <a:extLst>
                <a:ext uri="{FF2B5EF4-FFF2-40B4-BE49-F238E27FC236}">
                  <a16:creationId xmlns:a16="http://schemas.microsoft.com/office/drawing/2014/main" id="{B828D4E6-6E08-46C2-8881-628C303AF268}"/>
                </a:ext>
              </a:extLst>
            </p:cNvPr>
            <p:cNvSpPr/>
            <p:nvPr/>
          </p:nvSpPr>
          <p:spPr>
            <a:xfrm>
              <a:off x="65606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任意多边形 69">
              <a:extLst>
                <a:ext uri="{FF2B5EF4-FFF2-40B4-BE49-F238E27FC236}">
                  <a16:creationId xmlns:a16="http://schemas.microsoft.com/office/drawing/2014/main" id="{3B987685-B1AD-48C3-89F0-1954F3A8F0CC}"/>
                </a:ext>
              </a:extLst>
            </p:cNvPr>
            <p:cNvSpPr/>
            <p:nvPr/>
          </p:nvSpPr>
          <p:spPr>
            <a:xfrm>
              <a:off x="59669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任意多边形 70">
              <a:extLst>
                <a:ext uri="{FF2B5EF4-FFF2-40B4-BE49-F238E27FC236}">
                  <a16:creationId xmlns:a16="http://schemas.microsoft.com/office/drawing/2014/main" id="{90D0ABF5-E402-4C6A-8064-04137588351C}"/>
                </a:ext>
              </a:extLst>
            </p:cNvPr>
            <p:cNvSpPr/>
            <p:nvPr/>
          </p:nvSpPr>
          <p:spPr>
            <a:xfrm>
              <a:off x="53732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任意多边形 71">
              <a:extLst>
                <a:ext uri="{FF2B5EF4-FFF2-40B4-BE49-F238E27FC236}">
                  <a16:creationId xmlns:a16="http://schemas.microsoft.com/office/drawing/2014/main" id="{C938D308-F62C-4876-8821-ECDB68B13066}"/>
                </a:ext>
              </a:extLst>
            </p:cNvPr>
            <p:cNvSpPr/>
            <p:nvPr/>
          </p:nvSpPr>
          <p:spPr>
            <a:xfrm>
              <a:off x="477959"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72">
              <a:extLst>
                <a:ext uri="{FF2B5EF4-FFF2-40B4-BE49-F238E27FC236}">
                  <a16:creationId xmlns:a16="http://schemas.microsoft.com/office/drawing/2014/main" id="{A19D1319-3447-4C85-A6C1-4958BA27277F}"/>
                </a:ext>
              </a:extLst>
            </p:cNvPr>
            <p:cNvSpPr/>
            <p:nvPr/>
          </p:nvSpPr>
          <p:spPr>
            <a:xfrm>
              <a:off x="418590"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5" name="矩形 144">
            <a:extLst>
              <a:ext uri="{FF2B5EF4-FFF2-40B4-BE49-F238E27FC236}">
                <a16:creationId xmlns:a16="http://schemas.microsoft.com/office/drawing/2014/main" id="{CE466B1C-7BBB-45C4-B249-E7A5636C50EC}"/>
              </a:ext>
            </a:extLst>
          </p:cNvPr>
          <p:cNvSpPr/>
          <p:nvPr/>
        </p:nvSpPr>
        <p:spPr>
          <a:xfrm>
            <a:off x="799154" y="2511809"/>
            <a:ext cx="8779581" cy="1106457"/>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en-US" altLang="zh-TW" sz="6000" b="1" dirty="0">
                <a:solidFill>
                  <a:schemeClr val="bg1"/>
                </a:solidFill>
                <a:latin typeface="+mn-ea"/>
              </a:rPr>
              <a:t>Python</a:t>
            </a:r>
            <a:r>
              <a:rPr lang="zh-TW" altLang="en-US" sz="6000" b="1" dirty="0">
                <a:solidFill>
                  <a:schemeClr val="bg1"/>
                </a:solidFill>
                <a:latin typeface="+mn-ea"/>
              </a:rPr>
              <a:t>技術應用班</a:t>
            </a:r>
            <a:endParaRPr lang="zh-CN" altLang="en-US" sz="6000" b="1" dirty="0">
              <a:solidFill>
                <a:schemeClr val="bg1"/>
              </a:solidFill>
              <a:latin typeface="+mn-ea"/>
            </a:endParaRPr>
          </a:p>
        </p:txBody>
      </p:sp>
      <p:sp>
        <p:nvSpPr>
          <p:cNvPr id="146" name="矩形 145">
            <a:extLst>
              <a:ext uri="{FF2B5EF4-FFF2-40B4-BE49-F238E27FC236}">
                <a16:creationId xmlns:a16="http://schemas.microsoft.com/office/drawing/2014/main" id="{12222A14-26B9-4017-9D8A-A482C88DC91A}"/>
              </a:ext>
            </a:extLst>
          </p:cNvPr>
          <p:cNvSpPr/>
          <p:nvPr/>
        </p:nvSpPr>
        <p:spPr>
          <a:xfrm>
            <a:off x="799154" y="3706789"/>
            <a:ext cx="6697556" cy="565604"/>
          </a:xfrm>
          <a:prstGeom prst="rect">
            <a:avLst/>
          </a:prstGeom>
          <a:ln>
            <a:noFill/>
          </a:ln>
        </p:spPr>
        <p:txBody>
          <a:bodyPr wrap="square">
            <a:spAutoFit/>
            <a:scene3d>
              <a:camera prst="orthographicFront"/>
              <a:lightRig rig="threePt" dir="t"/>
            </a:scene3d>
            <a:sp3d contourW="12700"/>
          </a:bodyPr>
          <a:lstStyle/>
          <a:p>
            <a:pPr algn="dist">
              <a:lnSpc>
                <a:spcPct val="120000"/>
              </a:lnSpc>
            </a:pPr>
            <a:r>
              <a:rPr lang="zh-TW" altLang="en-US" sz="2800" dirty="0">
                <a:solidFill>
                  <a:schemeClr val="accent1"/>
                </a:solidFill>
                <a:latin typeface="+mn-ea"/>
              </a:rPr>
              <a:t>人工智慧</a:t>
            </a:r>
            <a:r>
              <a:rPr lang="en-US" altLang="zh-CN" sz="2800" dirty="0">
                <a:solidFill>
                  <a:schemeClr val="accent1"/>
                </a:solidFill>
                <a:latin typeface="+mn-ea"/>
              </a:rPr>
              <a:t>/</a:t>
            </a:r>
            <a:r>
              <a:rPr lang="zh-TW" altLang="en-US" sz="2800" dirty="0">
                <a:solidFill>
                  <a:schemeClr val="accent1"/>
                </a:solidFill>
                <a:latin typeface="+mn-ea"/>
              </a:rPr>
              <a:t>機器學習</a:t>
            </a:r>
            <a:r>
              <a:rPr lang="en-US" altLang="zh-TW" sz="2800" dirty="0">
                <a:solidFill>
                  <a:schemeClr val="accent1"/>
                </a:solidFill>
                <a:latin typeface="+mn-ea"/>
              </a:rPr>
              <a:t>/</a:t>
            </a:r>
            <a:r>
              <a:rPr lang="zh-TW" altLang="en-US" sz="2800" dirty="0">
                <a:solidFill>
                  <a:schemeClr val="accent1"/>
                </a:solidFill>
                <a:latin typeface="+mn-ea"/>
              </a:rPr>
              <a:t>個人學習小成果</a:t>
            </a:r>
            <a:endParaRPr lang="zh-CN" altLang="en-US" sz="2800" dirty="0">
              <a:solidFill>
                <a:schemeClr val="accent1"/>
              </a:solidFill>
              <a:latin typeface="+mn-ea"/>
            </a:endParaRPr>
          </a:p>
        </p:txBody>
      </p:sp>
      <p:sp>
        <p:nvSpPr>
          <p:cNvPr id="147" name="文本框 76">
            <a:extLst>
              <a:ext uri="{FF2B5EF4-FFF2-40B4-BE49-F238E27FC236}">
                <a16:creationId xmlns:a16="http://schemas.microsoft.com/office/drawing/2014/main" id="{9941B7E3-818B-4293-B841-C552A4447225}"/>
              </a:ext>
            </a:extLst>
          </p:cNvPr>
          <p:cNvSpPr txBox="1"/>
          <p:nvPr/>
        </p:nvSpPr>
        <p:spPr>
          <a:xfrm>
            <a:off x="771722" y="5110176"/>
            <a:ext cx="4782754" cy="56445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rPr>
              <a:t>製作者</a:t>
            </a:r>
            <a:r>
              <a:rPr kumimoji="0" lang="en-US" altLang="zh-TW" sz="28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rPr>
              <a:t>:</a:t>
            </a:r>
            <a:r>
              <a:rPr kumimoji="0" lang="zh-TW" altLang="en-US" sz="28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rPr>
              <a:t>江慶宸</a:t>
            </a:r>
            <a:endParaRPr kumimoji="0" lang="en-US" altLang="zh-CN" sz="28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endParaRPr>
          </a:p>
        </p:txBody>
      </p:sp>
      <p:sp>
        <p:nvSpPr>
          <p:cNvPr id="70" name="文本框 76">
            <a:extLst>
              <a:ext uri="{FF2B5EF4-FFF2-40B4-BE49-F238E27FC236}">
                <a16:creationId xmlns:a16="http://schemas.microsoft.com/office/drawing/2014/main" id="{9414E291-28FB-4B5E-B2FA-1887B2EC446D}"/>
              </a:ext>
            </a:extLst>
          </p:cNvPr>
          <p:cNvSpPr txBox="1"/>
          <p:nvPr/>
        </p:nvSpPr>
        <p:spPr>
          <a:xfrm>
            <a:off x="796445" y="5595164"/>
            <a:ext cx="5399183" cy="36215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TW" altLang="en-US" sz="16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rPr>
              <a:t>信箱</a:t>
            </a:r>
            <a:r>
              <a:rPr kumimoji="0" lang="en-US" altLang="zh-TW" sz="16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rPr>
              <a:t>:</a:t>
            </a:r>
            <a:r>
              <a:rPr kumimoji="0" lang="zh-TW" altLang="en-US" sz="16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rPr>
              <a:t> </a:t>
            </a:r>
            <a:r>
              <a:rPr kumimoji="0" lang="en-US" altLang="zh-TW" sz="16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rPr>
              <a:t>ccrain78990@gmail.com</a:t>
            </a:r>
            <a:endParaRPr kumimoji="0" lang="en-US" altLang="zh-CN" sz="16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360"/>
                                          </p:val>
                                        </p:tav>
                                        <p:tav tm="100000">
                                          <p:val>
                                            <p:fltVal val="0"/>
                                          </p:val>
                                        </p:tav>
                                      </p:tavLst>
                                    </p:anim>
                                    <p:animEffect transition="in" filter="fade">
                                      <p:cBhvr>
                                        <p:cTn id="10" dur="750"/>
                                        <p:tgtEl>
                                          <p:spTgt spid="14"/>
                                        </p:tgtEl>
                                      </p:cBhvr>
                                    </p:animEffect>
                                  </p:childTnLst>
                                </p:cTn>
                              </p:par>
                              <p:par>
                                <p:cTn id="11" presetID="6" presetClass="emph" presetSubtype="0" fill="hold" grpId="1" nodeType="withEffect">
                                  <p:stCondLst>
                                    <p:cond delay="750"/>
                                  </p:stCondLst>
                                  <p:childTnLst>
                                    <p:animScale>
                                      <p:cBhvr>
                                        <p:cTn id="12" dur="500" fill="hold"/>
                                        <p:tgtEl>
                                          <p:spTgt spid="14"/>
                                        </p:tgtEl>
                                      </p:cBhvr>
                                      <p:by x="150000" y="150000"/>
                                    </p:animScale>
                                  </p:childTnLst>
                                </p:cTn>
                              </p:par>
                              <p:par>
                                <p:cTn id="13" presetID="10" presetClass="exit" presetSubtype="0" fill="hold" grpId="2" nodeType="withEffect">
                                  <p:stCondLst>
                                    <p:cond delay="125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49" presetClass="entr" presetSubtype="0" decel="100000" fill="hold" grpId="0" nodeType="withEffect">
                                  <p:stCondLst>
                                    <p:cond delay="2000"/>
                                  </p:stCondLst>
                                  <p:childTnLst>
                                    <p:set>
                                      <p:cBhvr>
                                        <p:cTn id="17" dur="1" fill="hold">
                                          <p:stCondLst>
                                            <p:cond delay="0"/>
                                          </p:stCondLst>
                                        </p:cTn>
                                        <p:tgtEl>
                                          <p:spTgt spid="16"/>
                                        </p:tgtEl>
                                        <p:attrNameLst>
                                          <p:attrName>style.visibility</p:attrName>
                                        </p:attrNameLst>
                                      </p:cBhvr>
                                      <p:to>
                                        <p:strVal val="visible"/>
                                      </p:to>
                                    </p:set>
                                    <p:anim calcmode="lin" valueType="num">
                                      <p:cBhvr>
                                        <p:cTn id="18" dur="750" fill="hold"/>
                                        <p:tgtEl>
                                          <p:spTgt spid="16"/>
                                        </p:tgtEl>
                                        <p:attrNameLst>
                                          <p:attrName>ppt_w</p:attrName>
                                        </p:attrNameLst>
                                      </p:cBhvr>
                                      <p:tavLst>
                                        <p:tav tm="0">
                                          <p:val>
                                            <p:fltVal val="0"/>
                                          </p:val>
                                        </p:tav>
                                        <p:tav tm="100000">
                                          <p:val>
                                            <p:strVal val="#ppt_w"/>
                                          </p:val>
                                        </p:tav>
                                      </p:tavLst>
                                    </p:anim>
                                    <p:anim calcmode="lin" valueType="num">
                                      <p:cBhvr>
                                        <p:cTn id="19" dur="750" fill="hold"/>
                                        <p:tgtEl>
                                          <p:spTgt spid="16"/>
                                        </p:tgtEl>
                                        <p:attrNameLst>
                                          <p:attrName>ppt_h</p:attrName>
                                        </p:attrNameLst>
                                      </p:cBhvr>
                                      <p:tavLst>
                                        <p:tav tm="0">
                                          <p:val>
                                            <p:fltVal val="0"/>
                                          </p:val>
                                        </p:tav>
                                        <p:tav tm="100000">
                                          <p:val>
                                            <p:strVal val="#ppt_h"/>
                                          </p:val>
                                        </p:tav>
                                      </p:tavLst>
                                    </p:anim>
                                    <p:anim calcmode="lin" valueType="num">
                                      <p:cBhvr>
                                        <p:cTn id="20" dur="750" fill="hold"/>
                                        <p:tgtEl>
                                          <p:spTgt spid="16"/>
                                        </p:tgtEl>
                                        <p:attrNameLst>
                                          <p:attrName>style.rotation</p:attrName>
                                        </p:attrNameLst>
                                      </p:cBhvr>
                                      <p:tavLst>
                                        <p:tav tm="0">
                                          <p:val>
                                            <p:fltVal val="360"/>
                                          </p:val>
                                        </p:tav>
                                        <p:tav tm="100000">
                                          <p:val>
                                            <p:fltVal val="0"/>
                                          </p:val>
                                        </p:tav>
                                      </p:tavLst>
                                    </p:anim>
                                    <p:animEffect transition="in" filter="fade">
                                      <p:cBhvr>
                                        <p:cTn id="21" dur="750"/>
                                        <p:tgtEl>
                                          <p:spTgt spid="16"/>
                                        </p:tgtEl>
                                      </p:cBhvr>
                                    </p:animEffect>
                                  </p:childTnLst>
                                </p:cTn>
                              </p:par>
                              <p:par>
                                <p:cTn id="22" presetID="6" presetClass="emph" presetSubtype="0" fill="hold" grpId="1" nodeType="withEffect">
                                  <p:stCondLst>
                                    <p:cond delay="2750"/>
                                  </p:stCondLst>
                                  <p:childTnLst>
                                    <p:animScale>
                                      <p:cBhvr>
                                        <p:cTn id="23" dur="500" fill="hold"/>
                                        <p:tgtEl>
                                          <p:spTgt spid="16"/>
                                        </p:tgtEl>
                                      </p:cBhvr>
                                      <p:by x="150000" y="150000"/>
                                    </p:animScale>
                                  </p:childTnLst>
                                </p:cTn>
                              </p:par>
                              <p:par>
                                <p:cTn id="24" presetID="10" presetClass="exit" presetSubtype="0" fill="hold" grpId="2" nodeType="withEffect">
                                  <p:stCondLst>
                                    <p:cond delay="3250"/>
                                  </p:stCondLst>
                                  <p:childTnLst>
                                    <p:animEffect transition="out" filter="fade">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par>
                          <p:cTn id="27" fill="hold">
                            <p:stCondLst>
                              <p:cond delay="3750"/>
                            </p:stCondLst>
                            <p:childTnLst>
                              <p:par>
                                <p:cTn id="28" presetID="2" presetClass="entr" presetSubtype="2" fill="hold" nodeType="afterEffect">
                                  <p:stCondLst>
                                    <p:cond delay="0"/>
                                  </p:stCondLst>
                                  <p:childTnLst>
                                    <p:set>
                                      <p:cBhvr>
                                        <p:cTn id="29" dur="1" fill="hold">
                                          <p:stCondLst>
                                            <p:cond delay="0"/>
                                          </p:stCondLst>
                                        </p:cTn>
                                        <p:tgtEl>
                                          <p:spTgt spid="88"/>
                                        </p:tgtEl>
                                        <p:attrNameLst>
                                          <p:attrName>style.visibility</p:attrName>
                                        </p:attrNameLst>
                                      </p:cBhvr>
                                      <p:to>
                                        <p:strVal val="visible"/>
                                      </p:to>
                                    </p:set>
                                    <p:anim calcmode="lin" valueType="num">
                                      <p:cBhvr additive="base">
                                        <p:cTn id="30" dur="500" fill="hold"/>
                                        <p:tgtEl>
                                          <p:spTgt spid="88"/>
                                        </p:tgtEl>
                                        <p:attrNameLst>
                                          <p:attrName>ppt_x</p:attrName>
                                        </p:attrNameLst>
                                      </p:cBhvr>
                                      <p:tavLst>
                                        <p:tav tm="0">
                                          <p:val>
                                            <p:strVal val="1+#ppt_w/2"/>
                                          </p:val>
                                        </p:tav>
                                        <p:tav tm="100000">
                                          <p:val>
                                            <p:strVal val="#ppt_x"/>
                                          </p:val>
                                        </p:tav>
                                      </p:tavLst>
                                    </p:anim>
                                    <p:anim calcmode="lin" valueType="num">
                                      <p:cBhvr additive="base">
                                        <p:cTn id="31" dur="500" fill="hold"/>
                                        <p:tgtEl>
                                          <p:spTgt spid="88"/>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89"/>
                                        </p:tgtEl>
                                        <p:attrNameLst>
                                          <p:attrName>style.visibility</p:attrName>
                                        </p:attrNameLst>
                                      </p:cBhvr>
                                      <p:to>
                                        <p:strVal val="visible"/>
                                      </p:to>
                                    </p:set>
                                    <p:anim calcmode="lin" valueType="num">
                                      <p:cBhvr additive="base">
                                        <p:cTn id="34" dur="500" fill="hold"/>
                                        <p:tgtEl>
                                          <p:spTgt spid="89"/>
                                        </p:tgtEl>
                                        <p:attrNameLst>
                                          <p:attrName>ppt_x</p:attrName>
                                        </p:attrNameLst>
                                      </p:cBhvr>
                                      <p:tavLst>
                                        <p:tav tm="0">
                                          <p:val>
                                            <p:strVal val="1+#ppt_w/2"/>
                                          </p:val>
                                        </p:tav>
                                        <p:tav tm="100000">
                                          <p:val>
                                            <p:strVal val="#ppt_x"/>
                                          </p:val>
                                        </p:tav>
                                      </p:tavLst>
                                    </p:anim>
                                    <p:anim calcmode="lin" valueType="num">
                                      <p:cBhvr additive="base">
                                        <p:cTn id="35" dur="500" fill="hold"/>
                                        <p:tgtEl>
                                          <p:spTgt spid="89"/>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90"/>
                                        </p:tgtEl>
                                        <p:attrNameLst>
                                          <p:attrName>style.visibility</p:attrName>
                                        </p:attrNameLst>
                                      </p:cBhvr>
                                      <p:to>
                                        <p:strVal val="visible"/>
                                      </p:to>
                                    </p:set>
                                    <p:anim calcmode="lin" valueType="num">
                                      <p:cBhvr additive="base">
                                        <p:cTn id="38" dur="500" fill="hold"/>
                                        <p:tgtEl>
                                          <p:spTgt spid="90"/>
                                        </p:tgtEl>
                                        <p:attrNameLst>
                                          <p:attrName>ppt_x</p:attrName>
                                        </p:attrNameLst>
                                      </p:cBhvr>
                                      <p:tavLst>
                                        <p:tav tm="0">
                                          <p:val>
                                            <p:strVal val="1+#ppt_w/2"/>
                                          </p:val>
                                        </p:tav>
                                        <p:tav tm="100000">
                                          <p:val>
                                            <p:strVal val="#ppt_x"/>
                                          </p:val>
                                        </p:tav>
                                      </p:tavLst>
                                    </p:anim>
                                    <p:anim calcmode="lin" valueType="num">
                                      <p:cBhvr additive="base">
                                        <p:cTn id="39" dur="500" fill="hold"/>
                                        <p:tgtEl>
                                          <p:spTgt spid="90"/>
                                        </p:tgtEl>
                                        <p:attrNameLst>
                                          <p:attrName>ppt_y</p:attrName>
                                        </p:attrNameLst>
                                      </p:cBhvr>
                                      <p:tavLst>
                                        <p:tav tm="0">
                                          <p:val>
                                            <p:strVal val="#ppt_y"/>
                                          </p:val>
                                        </p:tav>
                                        <p:tav tm="100000">
                                          <p:val>
                                            <p:strVal val="#ppt_y"/>
                                          </p:val>
                                        </p:tav>
                                      </p:tavLst>
                                    </p:anim>
                                  </p:childTnLst>
                                </p:cTn>
                              </p:par>
                              <p:par>
                                <p:cTn id="40" presetID="22" presetClass="entr" presetSubtype="8" fill="hold" grpId="0" nodeType="with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wipe(left)">
                                      <p:cBhvr>
                                        <p:cTn id="42" dur="500"/>
                                        <p:tgtEl>
                                          <p:spTgt spid="87"/>
                                        </p:tgtEl>
                                      </p:cBhvr>
                                    </p:animEffect>
                                  </p:childTnLst>
                                </p:cTn>
                              </p:par>
                            </p:childTnLst>
                          </p:cTn>
                        </p:par>
                        <p:par>
                          <p:cTn id="43" fill="hold">
                            <p:stCondLst>
                              <p:cond delay="4250"/>
                            </p:stCondLst>
                            <p:childTnLst>
                              <p:par>
                                <p:cTn id="44" presetID="2" presetClass="entr" presetSubtype="8"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 calcmode="lin" valueType="num">
                                      <p:cBhvr additive="base">
                                        <p:cTn id="46" dur="500" fill="hold"/>
                                        <p:tgtEl>
                                          <p:spTgt spid="126"/>
                                        </p:tgtEl>
                                        <p:attrNameLst>
                                          <p:attrName>ppt_x</p:attrName>
                                        </p:attrNameLst>
                                      </p:cBhvr>
                                      <p:tavLst>
                                        <p:tav tm="0">
                                          <p:val>
                                            <p:strVal val="0-#ppt_w/2"/>
                                          </p:val>
                                        </p:tav>
                                        <p:tav tm="100000">
                                          <p:val>
                                            <p:strVal val="#ppt_x"/>
                                          </p:val>
                                        </p:tav>
                                      </p:tavLst>
                                    </p:anim>
                                    <p:anim calcmode="lin" valueType="num">
                                      <p:cBhvr additive="base">
                                        <p:cTn id="47" dur="500" fill="hold"/>
                                        <p:tgtEl>
                                          <p:spTgt spid="126"/>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91"/>
                                        </p:tgtEl>
                                        <p:attrNameLst>
                                          <p:attrName>style.visibility</p:attrName>
                                        </p:attrNameLst>
                                      </p:cBhvr>
                                      <p:to>
                                        <p:strVal val="visible"/>
                                      </p:to>
                                    </p:set>
                                    <p:anim calcmode="lin" valueType="num">
                                      <p:cBhvr additive="base">
                                        <p:cTn id="50" dur="500" fill="hold"/>
                                        <p:tgtEl>
                                          <p:spTgt spid="91"/>
                                        </p:tgtEl>
                                        <p:attrNameLst>
                                          <p:attrName>ppt_x</p:attrName>
                                        </p:attrNameLst>
                                      </p:cBhvr>
                                      <p:tavLst>
                                        <p:tav tm="0">
                                          <p:val>
                                            <p:strVal val="0-#ppt_w/2"/>
                                          </p:val>
                                        </p:tav>
                                        <p:tav tm="100000">
                                          <p:val>
                                            <p:strVal val="#ppt_x"/>
                                          </p:val>
                                        </p:tav>
                                      </p:tavLst>
                                    </p:anim>
                                    <p:anim calcmode="lin" valueType="num">
                                      <p:cBhvr additive="base">
                                        <p:cTn id="51" dur="500" fill="hold"/>
                                        <p:tgtEl>
                                          <p:spTgt spid="91"/>
                                        </p:tgtEl>
                                        <p:attrNameLst>
                                          <p:attrName>ppt_y</p:attrName>
                                        </p:attrNameLst>
                                      </p:cBhvr>
                                      <p:tavLst>
                                        <p:tav tm="0">
                                          <p:val>
                                            <p:strVal val="#ppt_y"/>
                                          </p:val>
                                        </p:tav>
                                        <p:tav tm="100000">
                                          <p:val>
                                            <p:strVal val="#ppt_y"/>
                                          </p:val>
                                        </p:tav>
                                      </p:tavLst>
                                    </p:anim>
                                  </p:childTnLst>
                                </p:cTn>
                              </p:par>
                            </p:childTnLst>
                          </p:cTn>
                        </p:par>
                        <p:par>
                          <p:cTn id="52" fill="hold">
                            <p:stCondLst>
                              <p:cond delay="4750"/>
                            </p:stCondLst>
                            <p:childTnLst>
                              <p:par>
                                <p:cTn id="53" presetID="2" presetClass="entr" presetSubtype="2" fill="hold" grpId="0" nodeType="afterEffect">
                                  <p:stCondLst>
                                    <p:cond delay="0"/>
                                  </p:stCondLst>
                                  <p:childTnLst>
                                    <p:set>
                                      <p:cBhvr>
                                        <p:cTn id="54" dur="1" fill="hold">
                                          <p:stCondLst>
                                            <p:cond delay="0"/>
                                          </p:stCondLst>
                                        </p:cTn>
                                        <p:tgtEl>
                                          <p:spTgt spid="92"/>
                                        </p:tgtEl>
                                        <p:attrNameLst>
                                          <p:attrName>style.visibility</p:attrName>
                                        </p:attrNameLst>
                                      </p:cBhvr>
                                      <p:to>
                                        <p:strVal val="visible"/>
                                      </p:to>
                                    </p:set>
                                    <p:anim calcmode="lin" valueType="num">
                                      <p:cBhvr additive="base">
                                        <p:cTn id="55" dur="500" fill="hold"/>
                                        <p:tgtEl>
                                          <p:spTgt spid="92"/>
                                        </p:tgtEl>
                                        <p:attrNameLst>
                                          <p:attrName>ppt_x</p:attrName>
                                        </p:attrNameLst>
                                      </p:cBhvr>
                                      <p:tavLst>
                                        <p:tav tm="0">
                                          <p:val>
                                            <p:strVal val="1+#ppt_w/2"/>
                                          </p:val>
                                        </p:tav>
                                        <p:tav tm="100000">
                                          <p:val>
                                            <p:strVal val="#ppt_x"/>
                                          </p:val>
                                        </p:tav>
                                      </p:tavLst>
                                    </p:anim>
                                    <p:anim calcmode="lin" valueType="num">
                                      <p:cBhvr additive="base">
                                        <p:cTn id="56" dur="500" fill="hold"/>
                                        <p:tgtEl>
                                          <p:spTgt spid="92"/>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anim calcmode="lin" valueType="num">
                                      <p:cBhvr additive="base">
                                        <p:cTn id="59" dur="500" fill="hold"/>
                                        <p:tgtEl>
                                          <p:spTgt spid="93"/>
                                        </p:tgtEl>
                                        <p:attrNameLst>
                                          <p:attrName>ppt_x</p:attrName>
                                        </p:attrNameLst>
                                      </p:cBhvr>
                                      <p:tavLst>
                                        <p:tav tm="0">
                                          <p:val>
                                            <p:strVal val="1+#ppt_w/2"/>
                                          </p:val>
                                        </p:tav>
                                        <p:tav tm="100000">
                                          <p:val>
                                            <p:strVal val="#ppt_x"/>
                                          </p:val>
                                        </p:tav>
                                      </p:tavLst>
                                    </p:anim>
                                    <p:anim calcmode="lin" valueType="num">
                                      <p:cBhvr additive="base">
                                        <p:cTn id="60" dur="500" fill="hold"/>
                                        <p:tgtEl>
                                          <p:spTgt spid="93"/>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94"/>
                                        </p:tgtEl>
                                        <p:attrNameLst>
                                          <p:attrName>style.visibility</p:attrName>
                                        </p:attrNameLst>
                                      </p:cBhvr>
                                      <p:to>
                                        <p:strVal val="visible"/>
                                      </p:to>
                                    </p:set>
                                    <p:anim calcmode="lin" valueType="num">
                                      <p:cBhvr additive="base">
                                        <p:cTn id="63" dur="500" fill="hold"/>
                                        <p:tgtEl>
                                          <p:spTgt spid="94"/>
                                        </p:tgtEl>
                                        <p:attrNameLst>
                                          <p:attrName>ppt_x</p:attrName>
                                        </p:attrNameLst>
                                      </p:cBhvr>
                                      <p:tavLst>
                                        <p:tav tm="0">
                                          <p:val>
                                            <p:strVal val="1+#ppt_w/2"/>
                                          </p:val>
                                        </p:tav>
                                        <p:tav tm="100000">
                                          <p:val>
                                            <p:strVal val="#ppt_x"/>
                                          </p:val>
                                        </p:tav>
                                      </p:tavLst>
                                    </p:anim>
                                    <p:anim calcmode="lin" valueType="num">
                                      <p:cBhvr additive="base">
                                        <p:cTn id="64" dur="500" fill="hold"/>
                                        <p:tgtEl>
                                          <p:spTgt spid="94"/>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95"/>
                                        </p:tgtEl>
                                        <p:attrNameLst>
                                          <p:attrName>style.visibility</p:attrName>
                                        </p:attrNameLst>
                                      </p:cBhvr>
                                      <p:to>
                                        <p:strVal val="visible"/>
                                      </p:to>
                                    </p:set>
                                    <p:anim calcmode="lin" valueType="num">
                                      <p:cBhvr additive="base">
                                        <p:cTn id="67" dur="500" fill="hold"/>
                                        <p:tgtEl>
                                          <p:spTgt spid="95"/>
                                        </p:tgtEl>
                                        <p:attrNameLst>
                                          <p:attrName>ppt_x</p:attrName>
                                        </p:attrNameLst>
                                      </p:cBhvr>
                                      <p:tavLst>
                                        <p:tav tm="0">
                                          <p:val>
                                            <p:strVal val="1+#ppt_w/2"/>
                                          </p:val>
                                        </p:tav>
                                        <p:tav tm="100000">
                                          <p:val>
                                            <p:strVal val="#ppt_x"/>
                                          </p:val>
                                        </p:tav>
                                      </p:tavLst>
                                    </p:anim>
                                    <p:anim calcmode="lin" valueType="num">
                                      <p:cBhvr additive="base">
                                        <p:cTn id="68" dur="500" fill="hold"/>
                                        <p:tgtEl>
                                          <p:spTgt spid="95"/>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96"/>
                                        </p:tgtEl>
                                        <p:attrNameLst>
                                          <p:attrName>style.visibility</p:attrName>
                                        </p:attrNameLst>
                                      </p:cBhvr>
                                      <p:to>
                                        <p:strVal val="visible"/>
                                      </p:to>
                                    </p:set>
                                    <p:anim calcmode="lin" valueType="num">
                                      <p:cBhvr additive="base">
                                        <p:cTn id="71" dur="500" fill="hold"/>
                                        <p:tgtEl>
                                          <p:spTgt spid="96"/>
                                        </p:tgtEl>
                                        <p:attrNameLst>
                                          <p:attrName>ppt_x</p:attrName>
                                        </p:attrNameLst>
                                      </p:cBhvr>
                                      <p:tavLst>
                                        <p:tav tm="0">
                                          <p:val>
                                            <p:strVal val="1+#ppt_w/2"/>
                                          </p:val>
                                        </p:tav>
                                        <p:tav tm="100000">
                                          <p:val>
                                            <p:strVal val="#ppt_x"/>
                                          </p:val>
                                        </p:tav>
                                      </p:tavLst>
                                    </p:anim>
                                    <p:anim calcmode="lin" valueType="num">
                                      <p:cBhvr additive="base">
                                        <p:cTn id="72" dur="500" fill="hold"/>
                                        <p:tgtEl>
                                          <p:spTgt spid="96"/>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97"/>
                                        </p:tgtEl>
                                        <p:attrNameLst>
                                          <p:attrName>style.visibility</p:attrName>
                                        </p:attrNameLst>
                                      </p:cBhvr>
                                      <p:to>
                                        <p:strVal val="visible"/>
                                      </p:to>
                                    </p:set>
                                    <p:anim calcmode="lin" valueType="num">
                                      <p:cBhvr additive="base">
                                        <p:cTn id="75" dur="500" fill="hold"/>
                                        <p:tgtEl>
                                          <p:spTgt spid="97"/>
                                        </p:tgtEl>
                                        <p:attrNameLst>
                                          <p:attrName>ppt_x</p:attrName>
                                        </p:attrNameLst>
                                      </p:cBhvr>
                                      <p:tavLst>
                                        <p:tav tm="0">
                                          <p:val>
                                            <p:strVal val="1+#ppt_w/2"/>
                                          </p:val>
                                        </p:tav>
                                        <p:tav tm="100000">
                                          <p:val>
                                            <p:strVal val="#ppt_x"/>
                                          </p:val>
                                        </p:tav>
                                      </p:tavLst>
                                    </p:anim>
                                    <p:anim calcmode="lin" valueType="num">
                                      <p:cBhvr additive="base">
                                        <p:cTn id="76" dur="500" fill="hold"/>
                                        <p:tgtEl>
                                          <p:spTgt spid="97"/>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98"/>
                                        </p:tgtEl>
                                        <p:attrNameLst>
                                          <p:attrName>style.visibility</p:attrName>
                                        </p:attrNameLst>
                                      </p:cBhvr>
                                      <p:to>
                                        <p:strVal val="visible"/>
                                      </p:to>
                                    </p:set>
                                    <p:anim calcmode="lin" valueType="num">
                                      <p:cBhvr additive="base">
                                        <p:cTn id="79" dur="500" fill="hold"/>
                                        <p:tgtEl>
                                          <p:spTgt spid="98"/>
                                        </p:tgtEl>
                                        <p:attrNameLst>
                                          <p:attrName>ppt_x</p:attrName>
                                        </p:attrNameLst>
                                      </p:cBhvr>
                                      <p:tavLst>
                                        <p:tav tm="0">
                                          <p:val>
                                            <p:strVal val="1+#ppt_w/2"/>
                                          </p:val>
                                        </p:tav>
                                        <p:tav tm="100000">
                                          <p:val>
                                            <p:strVal val="#ppt_x"/>
                                          </p:val>
                                        </p:tav>
                                      </p:tavLst>
                                    </p:anim>
                                    <p:anim calcmode="lin" valueType="num">
                                      <p:cBhvr additive="base">
                                        <p:cTn id="80" dur="500" fill="hold"/>
                                        <p:tgtEl>
                                          <p:spTgt spid="98"/>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99"/>
                                        </p:tgtEl>
                                        <p:attrNameLst>
                                          <p:attrName>style.visibility</p:attrName>
                                        </p:attrNameLst>
                                      </p:cBhvr>
                                      <p:to>
                                        <p:strVal val="visible"/>
                                      </p:to>
                                    </p:set>
                                    <p:anim calcmode="lin" valueType="num">
                                      <p:cBhvr additive="base">
                                        <p:cTn id="83" dur="500" fill="hold"/>
                                        <p:tgtEl>
                                          <p:spTgt spid="99"/>
                                        </p:tgtEl>
                                        <p:attrNameLst>
                                          <p:attrName>ppt_x</p:attrName>
                                        </p:attrNameLst>
                                      </p:cBhvr>
                                      <p:tavLst>
                                        <p:tav tm="0">
                                          <p:val>
                                            <p:strVal val="1+#ppt_w/2"/>
                                          </p:val>
                                        </p:tav>
                                        <p:tav tm="100000">
                                          <p:val>
                                            <p:strVal val="#ppt_x"/>
                                          </p:val>
                                        </p:tav>
                                      </p:tavLst>
                                    </p:anim>
                                    <p:anim calcmode="lin" valueType="num">
                                      <p:cBhvr additive="base">
                                        <p:cTn id="84" dur="500" fill="hold"/>
                                        <p:tgtEl>
                                          <p:spTgt spid="99"/>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100"/>
                                        </p:tgtEl>
                                        <p:attrNameLst>
                                          <p:attrName>style.visibility</p:attrName>
                                        </p:attrNameLst>
                                      </p:cBhvr>
                                      <p:to>
                                        <p:strVal val="visible"/>
                                      </p:to>
                                    </p:set>
                                    <p:anim calcmode="lin" valueType="num">
                                      <p:cBhvr additive="base">
                                        <p:cTn id="87" dur="500" fill="hold"/>
                                        <p:tgtEl>
                                          <p:spTgt spid="100"/>
                                        </p:tgtEl>
                                        <p:attrNameLst>
                                          <p:attrName>ppt_x</p:attrName>
                                        </p:attrNameLst>
                                      </p:cBhvr>
                                      <p:tavLst>
                                        <p:tav tm="0">
                                          <p:val>
                                            <p:strVal val="1+#ppt_w/2"/>
                                          </p:val>
                                        </p:tav>
                                        <p:tav tm="100000">
                                          <p:val>
                                            <p:strVal val="#ppt_x"/>
                                          </p:val>
                                        </p:tav>
                                      </p:tavLst>
                                    </p:anim>
                                    <p:anim calcmode="lin" valueType="num">
                                      <p:cBhvr additive="base">
                                        <p:cTn id="88" dur="500" fill="hold"/>
                                        <p:tgtEl>
                                          <p:spTgt spid="100"/>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101"/>
                                        </p:tgtEl>
                                        <p:attrNameLst>
                                          <p:attrName>style.visibility</p:attrName>
                                        </p:attrNameLst>
                                      </p:cBhvr>
                                      <p:to>
                                        <p:strVal val="visible"/>
                                      </p:to>
                                    </p:set>
                                    <p:anim calcmode="lin" valueType="num">
                                      <p:cBhvr additive="base">
                                        <p:cTn id="91" dur="500" fill="hold"/>
                                        <p:tgtEl>
                                          <p:spTgt spid="101"/>
                                        </p:tgtEl>
                                        <p:attrNameLst>
                                          <p:attrName>ppt_x</p:attrName>
                                        </p:attrNameLst>
                                      </p:cBhvr>
                                      <p:tavLst>
                                        <p:tav tm="0">
                                          <p:val>
                                            <p:strVal val="1+#ppt_w/2"/>
                                          </p:val>
                                        </p:tav>
                                        <p:tav tm="100000">
                                          <p:val>
                                            <p:strVal val="#ppt_x"/>
                                          </p:val>
                                        </p:tav>
                                      </p:tavLst>
                                    </p:anim>
                                    <p:anim calcmode="lin" valueType="num">
                                      <p:cBhvr additive="base">
                                        <p:cTn id="92" dur="500" fill="hold"/>
                                        <p:tgtEl>
                                          <p:spTgt spid="101"/>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102"/>
                                        </p:tgtEl>
                                        <p:attrNameLst>
                                          <p:attrName>style.visibility</p:attrName>
                                        </p:attrNameLst>
                                      </p:cBhvr>
                                      <p:to>
                                        <p:strVal val="visible"/>
                                      </p:to>
                                    </p:set>
                                    <p:anim calcmode="lin" valueType="num">
                                      <p:cBhvr additive="base">
                                        <p:cTn id="95" dur="500" fill="hold"/>
                                        <p:tgtEl>
                                          <p:spTgt spid="102"/>
                                        </p:tgtEl>
                                        <p:attrNameLst>
                                          <p:attrName>ppt_x</p:attrName>
                                        </p:attrNameLst>
                                      </p:cBhvr>
                                      <p:tavLst>
                                        <p:tav tm="0">
                                          <p:val>
                                            <p:strVal val="1+#ppt_w/2"/>
                                          </p:val>
                                        </p:tav>
                                        <p:tav tm="100000">
                                          <p:val>
                                            <p:strVal val="#ppt_x"/>
                                          </p:val>
                                        </p:tav>
                                      </p:tavLst>
                                    </p:anim>
                                    <p:anim calcmode="lin" valueType="num">
                                      <p:cBhvr additive="base">
                                        <p:cTn id="96" dur="500" fill="hold"/>
                                        <p:tgtEl>
                                          <p:spTgt spid="102"/>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03"/>
                                        </p:tgtEl>
                                        <p:attrNameLst>
                                          <p:attrName>style.visibility</p:attrName>
                                        </p:attrNameLst>
                                      </p:cBhvr>
                                      <p:to>
                                        <p:strVal val="visible"/>
                                      </p:to>
                                    </p:set>
                                    <p:anim calcmode="lin" valueType="num">
                                      <p:cBhvr additive="base">
                                        <p:cTn id="99" dur="500" fill="hold"/>
                                        <p:tgtEl>
                                          <p:spTgt spid="103"/>
                                        </p:tgtEl>
                                        <p:attrNameLst>
                                          <p:attrName>ppt_x</p:attrName>
                                        </p:attrNameLst>
                                      </p:cBhvr>
                                      <p:tavLst>
                                        <p:tav tm="0">
                                          <p:val>
                                            <p:strVal val="1+#ppt_w/2"/>
                                          </p:val>
                                        </p:tav>
                                        <p:tav tm="100000">
                                          <p:val>
                                            <p:strVal val="#ppt_x"/>
                                          </p:val>
                                        </p:tav>
                                      </p:tavLst>
                                    </p:anim>
                                    <p:anim calcmode="lin" valueType="num">
                                      <p:cBhvr additive="base">
                                        <p:cTn id="100" dur="500" fill="hold"/>
                                        <p:tgtEl>
                                          <p:spTgt spid="103"/>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104"/>
                                        </p:tgtEl>
                                        <p:attrNameLst>
                                          <p:attrName>style.visibility</p:attrName>
                                        </p:attrNameLst>
                                      </p:cBhvr>
                                      <p:to>
                                        <p:strVal val="visible"/>
                                      </p:to>
                                    </p:set>
                                    <p:anim calcmode="lin" valueType="num">
                                      <p:cBhvr additive="base">
                                        <p:cTn id="103" dur="500" fill="hold"/>
                                        <p:tgtEl>
                                          <p:spTgt spid="104"/>
                                        </p:tgtEl>
                                        <p:attrNameLst>
                                          <p:attrName>ppt_x</p:attrName>
                                        </p:attrNameLst>
                                      </p:cBhvr>
                                      <p:tavLst>
                                        <p:tav tm="0">
                                          <p:val>
                                            <p:strVal val="1+#ppt_w/2"/>
                                          </p:val>
                                        </p:tav>
                                        <p:tav tm="100000">
                                          <p:val>
                                            <p:strVal val="#ppt_x"/>
                                          </p:val>
                                        </p:tav>
                                      </p:tavLst>
                                    </p:anim>
                                    <p:anim calcmode="lin" valueType="num">
                                      <p:cBhvr additive="base">
                                        <p:cTn id="104" dur="500" fill="hold"/>
                                        <p:tgtEl>
                                          <p:spTgt spid="104"/>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105"/>
                                        </p:tgtEl>
                                        <p:attrNameLst>
                                          <p:attrName>style.visibility</p:attrName>
                                        </p:attrNameLst>
                                      </p:cBhvr>
                                      <p:to>
                                        <p:strVal val="visible"/>
                                      </p:to>
                                    </p:set>
                                    <p:anim calcmode="lin" valueType="num">
                                      <p:cBhvr additive="base">
                                        <p:cTn id="107" dur="500" fill="hold"/>
                                        <p:tgtEl>
                                          <p:spTgt spid="105"/>
                                        </p:tgtEl>
                                        <p:attrNameLst>
                                          <p:attrName>ppt_x</p:attrName>
                                        </p:attrNameLst>
                                      </p:cBhvr>
                                      <p:tavLst>
                                        <p:tav tm="0">
                                          <p:val>
                                            <p:strVal val="1+#ppt_w/2"/>
                                          </p:val>
                                        </p:tav>
                                        <p:tav tm="100000">
                                          <p:val>
                                            <p:strVal val="#ppt_x"/>
                                          </p:val>
                                        </p:tav>
                                      </p:tavLst>
                                    </p:anim>
                                    <p:anim calcmode="lin" valueType="num">
                                      <p:cBhvr additive="base">
                                        <p:cTn id="108" dur="500" fill="hold"/>
                                        <p:tgtEl>
                                          <p:spTgt spid="105"/>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06"/>
                                        </p:tgtEl>
                                        <p:attrNameLst>
                                          <p:attrName>style.visibility</p:attrName>
                                        </p:attrNameLst>
                                      </p:cBhvr>
                                      <p:to>
                                        <p:strVal val="visible"/>
                                      </p:to>
                                    </p:set>
                                    <p:anim calcmode="lin" valueType="num">
                                      <p:cBhvr additive="base">
                                        <p:cTn id="111" dur="500" fill="hold"/>
                                        <p:tgtEl>
                                          <p:spTgt spid="106"/>
                                        </p:tgtEl>
                                        <p:attrNameLst>
                                          <p:attrName>ppt_x</p:attrName>
                                        </p:attrNameLst>
                                      </p:cBhvr>
                                      <p:tavLst>
                                        <p:tav tm="0">
                                          <p:val>
                                            <p:strVal val="1+#ppt_w/2"/>
                                          </p:val>
                                        </p:tav>
                                        <p:tav tm="100000">
                                          <p:val>
                                            <p:strVal val="#ppt_x"/>
                                          </p:val>
                                        </p:tav>
                                      </p:tavLst>
                                    </p:anim>
                                    <p:anim calcmode="lin" valueType="num">
                                      <p:cBhvr additive="base">
                                        <p:cTn id="112" dur="500" fill="hold"/>
                                        <p:tgtEl>
                                          <p:spTgt spid="106"/>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07"/>
                                        </p:tgtEl>
                                        <p:attrNameLst>
                                          <p:attrName>style.visibility</p:attrName>
                                        </p:attrNameLst>
                                      </p:cBhvr>
                                      <p:to>
                                        <p:strVal val="visible"/>
                                      </p:to>
                                    </p:set>
                                    <p:anim calcmode="lin" valueType="num">
                                      <p:cBhvr additive="base">
                                        <p:cTn id="115" dur="500" fill="hold"/>
                                        <p:tgtEl>
                                          <p:spTgt spid="107"/>
                                        </p:tgtEl>
                                        <p:attrNameLst>
                                          <p:attrName>ppt_x</p:attrName>
                                        </p:attrNameLst>
                                      </p:cBhvr>
                                      <p:tavLst>
                                        <p:tav tm="0">
                                          <p:val>
                                            <p:strVal val="1+#ppt_w/2"/>
                                          </p:val>
                                        </p:tav>
                                        <p:tav tm="100000">
                                          <p:val>
                                            <p:strVal val="#ppt_x"/>
                                          </p:val>
                                        </p:tav>
                                      </p:tavLst>
                                    </p:anim>
                                    <p:anim calcmode="lin" valueType="num">
                                      <p:cBhvr additive="base">
                                        <p:cTn id="116" dur="500" fill="hold"/>
                                        <p:tgtEl>
                                          <p:spTgt spid="107"/>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08"/>
                                        </p:tgtEl>
                                        <p:attrNameLst>
                                          <p:attrName>style.visibility</p:attrName>
                                        </p:attrNameLst>
                                      </p:cBhvr>
                                      <p:to>
                                        <p:strVal val="visible"/>
                                      </p:to>
                                    </p:set>
                                    <p:anim calcmode="lin" valueType="num">
                                      <p:cBhvr additive="base">
                                        <p:cTn id="119" dur="500" fill="hold"/>
                                        <p:tgtEl>
                                          <p:spTgt spid="108"/>
                                        </p:tgtEl>
                                        <p:attrNameLst>
                                          <p:attrName>ppt_x</p:attrName>
                                        </p:attrNameLst>
                                      </p:cBhvr>
                                      <p:tavLst>
                                        <p:tav tm="0">
                                          <p:val>
                                            <p:strVal val="1+#ppt_w/2"/>
                                          </p:val>
                                        </p:tav>
                                        <p:tav tm="100000">
                                          <p:val>
                                            <p:strVal val="#ppt_x"/>
                                          </p:val>
                                        </p:tav>
                                      </p:tavLst>
                                    </p:anim>
                                    <p:anim calcmode="lin" valueType="num">
                                      <p:cBhvr additive="base">
                                        <p:cTn id="120" dur="500" fill="hold"/>
                                        <p:tgtEl>
                                          <p:spTgt spid="108"/>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109"/>
                                        </p:tgtEl>
                                        <p:attrNameLst>
                                          <p:attrName>style.visibility</p:attrName>
                                        </p:attrNameLst>
                                      </p:cBhvr>
                                      <p:to>
                                        <p:strVal val="visible"/>
                                      </p:to>
                                    </p:set>
                                    <p:anim calcmode="lin" valueType="num">
                                      <p:cBhvr additive="base">
                                        <p:cTn id="123" dur="500" fill="hold"/>
                                        <p:tgtEl>
                                          <p:spTgt spid="109"/>
                                        </p:tgtEl>
                                        <p:attrNameLst>
                                          <p:attrName>ppt_x</p:attrName>
                                        </p:attrNameLst>
                                      </p:cBhvr>
                                      <p:tavLst>
                                        <p:tav tm="0">
                                          <p:val>
                                            <p:strVal val="1+#ppt_w/2"/>
                                          </p:val>
                                        </p:tav>
                                        <p:tav tm="100000">
                                          <p:val>
                                            <p:strVal val="#ppt_x"/>
                                          </p:val>
                                        </p:tav>
                                      </p:tavLst>
                                    </p:anim>
                                    <p:anim calcmode="lin" valueType="num">
                                      <p:cBhvr additive="base">
                                        <p:cTn id="124" dur="500" fill="hold"/>
                                        <p:tgtEl>
                                          <p:spTgt spid="109"/>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10"/>
                                        </p:tgtEl>
                                        <p:attrNameLst>
                                          <p:attrName>style.visibility</p:attrName>
                                        </p:attrNameLst>
                                      </p:cBhvr>
                                      <p:to>
                                        <p:strVal val="visible"/>
                                      </p:to>
                                    </p:set>
                                    <p:anim calcmode="lin" valueType="num">
                                      <p:cBhvr additive="base">
                                        <p:cTn id="127" dur="500" fill="hold"/>
                                        <p:tgtEl>
                                          <p:spTgt spid="110"/>
                                        </p:tgtEl>
                                        <p:attrNameLst>
                                          <p:attrName>ppt_x</p:attrName>
                                        </p:attrNameLst>
                                      </p:cBhvr>
                                      <p:tavLst>
                                        <p:tav tm="0">
                                          <p:val>
                                            <p:strVal val="1+#ppt_w/2"/>
                                          </p:val>
                                        </p:tav>
                                        <p:tav tm="100000">
                                          <p:val>
                                            <p:strVal val="#ppt_x"/>
                                          </p:val>
                                        </p:tav>
                                      </p:tavLst>
                                    </p:anim>
                                    <p:anim calcmode="lin" valueType="num">
                                      <p:cBhvr additive="base">
                                        <p:cTn id="128" dur="500" fill="hold"/>
                                        <p:tgtEl>
                                          <p:spTgt spid="110"/>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111"/>
                                        </p:tgtEl>
                                        <p:attrNameLst>
                                          <p:attrName>style.visibility</p:attrName>
                                        </p:attrNameLst>
                                      </p:cBhvr>
                                      <p:to>
                                        <p:strVal val="visible"/>
                                      </p:to>
                                    </p:set>
                                    <p:anim calcmode="lin" valueType="num">
                                      <p:cBhvr additive="base">
                                        <p:cTn id="131" dur="500" fill="hold"/>
                                        <p:tgtEl>
                                          <p:spTgt spid="111"/>
                                        </p:tgtEl>
                                        <p:attrNameLst>
                                          <p:attrName>ppt_x</p:attrName>
                                        </p:attrNameLst>
                                      </p:cBhvr>
                                      <p:tavLst>
                                        <p:tav tm="0">
                                          <p:val>
                                            <p:strVal val="1+#ppt_w/2"/>
                                          </p:val>
                                        </p:tav>
                                        <p:tav tm="100000">
                                          <p:val>
                                            <p:strVal val="#ppt_x"/>
                                          </p:val>
                                        </p:tav>
                                      </p:tavLst>
                                    </p:anim>
                                    <p:anim calcmode="lin" valueType="num">
                                      <p:cBhvr additive="base">
                                        <p:cTn id="132" dur="500" fill="hold"/>
                                        <p:tgtEl>
                                          <p:spTgt spid="111"/>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1+#ppt_w/2"/>
                                          </p:val>
                                        </p:tav>
                                        <p:tav tm="100000">
                                          <p:val>
                                            <p:strVal val="#ppt_x"/>
                                          </p:val>
                                        </p:tav>
                                      </p:tavLst>
                                    </p:anim>
                                    <p:anim calcmode="lin" valueType="num">
                                      <p:cBhvr additive="base">
                                        <p:cTn id="136" dur="500" fill="hold"/>
                                        <p:tgtEl>
                                          <p:spTgt spid="112"/>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113"/>
                                        </p:tgtEl>
                                        <p:attrNameLst>
                                          <p:attrName>style.visibility</p:attrName>
                                        </p:attrNameLst>
                                      </p:cBhvr>
                                      <p:to>
                                        <p:strVal val="visible"/>
                                      </p:to>
                                    </p:set>
                                    <p:anim calcmode="lin" valueType="num">
                                      <p:cBhvr additive="base">
                                        <p:cTn id="139" dur="500" fill="hold"/>
                                        <p:tgtEl>
                                          <p:spTgt spid="113"/>
                                        </p:tgtEl>
                                        <p:attrNameLst>
                                          <p:attrName>ppt_x</p:attrName>
                                        </p:attrNameLst>
                                      </p:cBhvr>
                                      <p:tavLst>
                                        <p:tav tm="0">
                                          <p:val>
                                            <p:strVal val="1+#ppt_w/2"/>
                                          </p:val>
                                        </p:tav>
                                        <p:tav tm="100000">
                                          <p:val>
                                            <p:strVal val="#ppt_x"/>
                                          </p:val>
                                        </p:tav>
                                      </p:tavLst>
                                    </p:anim>
                                    <p:anim calcmode="lin" valueType="num">
                                      <p:cBhvr additive="base">
                                        <p:cTn id="140" dur="500" fill="hold"/>
                                        <p:tgtEl>
                                          <p:spTgt spid="113"/>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114"/>
                                        </p:tgtEl>
                                        <p:attrNameLst>
                                          <p:attrName>style.visibility</p:attrName>
                                        </p:attrNameLst>
                                      </p:cBhvr>
                                      <p:to>
                                        <p:strVal val="visible"/>
                                      </p:to>
                                    </p:set>
                                    <p:anim calcmode="lin" valueType="num">
                                      <p:cBhvr additive="base">
                                        <p:cTn id="143" dur="500" fill="hold"/>
                                        <p:tgtEl>
                                          <p:spTgt spid="114"/>
                                        </p:tgtEl>
                                        <p:attrNameLst>
                                          <p:attrName>ppt_x</p:attrName>
                                        </p:attrNameLst>
                                      </p:cBhvr>
                                      <p:tavLst>
                                        <p:tav tm="0">
                                          <p:val>
                                            <p:strVal val="1+#ppt_w/2"/>
                                          </p:val>
                                        </p:tav>
                                        <p:tav tm="100000">
                                          <p:val>
                                            <p:strVal val="#ppt_x"/>
                                          </p:val>
                                        </p:tav>
                                      </p:tavLst>
                                    </p:anim>
                                    <p:anim calcmode="lin" valueType="num">
                                      <p:cBhvr additive="base">
                                        <p:cTn id="144" dur="500" fill="hold"/>
                                        <p:tgtEl>
                                          <p:spTgt spid="114"/>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115"/>
                                        </p:tgtEl>
                                        <p:attrNameLst>
                                          <p:attrName>style.visibility</p:attrName>
                                        </p:attrNameLst>
                                      </p:cBhvr>
                                      <p:to>
                                        <p:strVal val="visible"/>
                                      </p:to>
                                    </p:set>
                                    <p:anim calcmode="lin" valueType="num">
                                      <p:cBhvr additive="base">
                                        <p:cTn id="147" dur="500" fill="hold"/>
                                        <p:tgtEl>
                                          <p:spTgt spid="115"/>
                                        </p:tgtEl>
                                        <p:attrNameLst>
                                          <p:attrName>ppt_x</p:attrName>
                                        </p:attrNameLst>
                                      </p:cBhvr>
                                      <p:tavLst>
                                        <p:tav tm="0">
                                          <p:val>
                                            <p:strVal val="1+#ppt_w/2"/>
                                          </p:val>
                                        </p:tav>
                                        <p:tav tm="100000">
                                          <p:val>
                                            <p:strVal val="#ppt_x"/>
                                          </p:val>
                                        </p:tav>
                                      </p:tavLst>
                                    </p:anim>
                                    <p:anim calcmode="lin" valueType="num">
                                      <p:cBhvr additive="base">
                                        <p:cTn id="148" dur="500" fill="hold"/>
                                        <p:tgtEl>
                                          <p:spTgt spid="115"/>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116"/>
                                        </p:tgtEl>
                                        <p:attrNameLst>
                                          <p:attrName>style.visibility</p:attrName>
                                        </p:attrNameLst>
                                      </p:cBhvr>
                                      <p:to>
                                        <p:strVal val="visible"/>
                                      </p:to>
                                    </p:set>
                                    <p:anim calcmode="lin" valueType="num">
                                      <p:cBhvr additive="base">
                                        <p:cTn id="151" dur="500" fill="hold"/>
                                        <p:tgtEl>
                                          <p:spTgt spid="116"/>
                                        </p:tgtEl>
                                        <p:attrNameLst>
                                          <p:attrName>ppt_x</p:attrName>
                                        </p:attrNameLst>
                                      </p:cBhvr>
                                      <p:tavLst>
                                        <p:tav tm="0">
                                          <p:val>
                                            <p:strVal val="1+#ppt_w/2"/>
                                          </p:val>
                                        </p:tav>
                                        <p:tav tm="100000">
                                          <p:val>
                                            <p:strVal val="#ppt_x"/>
                                          </p:val>
                                        </p:tav>
                                      </p:tavLst>
                                    </p:anim>
                                    <p:anim calcmode="lin" valueType="num">
                                      <p:cBhvr additive="base">
                                        <p:cTn id="152" dur="500" fill="hold"/>
                                        <p:tgtEl>
                                          <p:spTgt spid="116"/>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117"/>
                                        </p:tgtEl>
                                        <p:attrNameLst>
                                          <p:attrName>style.visibility</p:attrName>
                                        </p:attrNameLst>
                                      </p:cBhvr>
                                      <p:to>
                                        <p:strVal val="visible"/>
                                      </p:to>
                                    </p:set>
                                    <p:anim calcmode="lin" valueType="num">
                                      <p:cBhvr additive="base">
                                        <p:cTn id="155" dur="500" fill="hold"/>
                                        <p:tgtEl>
                                          <p:spTgt spid="117"/>
                                        </p:tgtEl>
                                        <p:attrNameLst>
                                          <p:attrName>ppt_x</p:attrName>
                                        </p:attrNameLst>
                                      </p:cBhvr>
                                      <p:tavLst>
                                        <p:tav tm="0">
                                          <p:val>
                                            <p:strVal val="1+#ppt_w/2"/>
                                          </p:val>
                                        </p:tav>
                                        <p:tav tm="100000">
                                          <p:val>
                                            <p:strVal val="#ppt_x"/>
                                          </p:val>
                                        </p:tav>
                                      </p:tavLst>
                                    </p:anim>
                                    <p:anim calcmode="lin" valueType="num">
                                      <p:cBhvr additive="base">
                                        <p:cTn id="156" dur="500" fill="hold"/>
                                        <p:tgtEl>
                                          <p:spTgt spid="117"/>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0"/>
                                  </p:stCondLst>
                                  <p:childTnLst>
                                    <p:set>
                                      <p:cBhvr>
                                        <p:cTn id="158" dur="1" fill="hold">
                                          <p:stCondLst>
                                            <p:cond delay="0"/>
                                          </p:stCondLst>
                                        </p:cTn>
                                        <p:tgtEl>
                                          <p:spTgt spid="118"/>
                                        </p:tgtEl>
                                        <p:attrNameLst>
                                          <p:attrName>style.visibility</p:attrName>
                                        </p:attrNameLst>
                                      </p:cBhvr>
                                      <p:to>
                                        <p:strVal val="visible"/>
                                      </p:to>
                                    </p:set>
                                    <p:anim calcmode="lin" valueType="num">
                                      <p:cBhvr additive="base">
                                        <p:cTn id="159" dur="500" fill="hold"/>
                                        <p:tgtEl>
                                          <p:spTgt spid="118"/>
                                        </p:tgtEl>
                                        <p:attrNameLst>
                                          <p:attrName>ppt_x</p:attrName>
                                        </p:attrNameLst>
                                      </p:cBhvr>
                                      <p:tavLst>
                                        <p:tav tm="0">
                                          <p:val>
                                            <p:strVal val="1+#ppt_w/2"/>
                                          </p:val>
                                        </p:tav>
                                        <p:tav tm="100000">
                                          <p:val>
                                            <p:strVal val="#ppt_x"/>
                                          </p:val>
                                        </p:tav>
                                      </p:tavLst>
                                    </p:anim>
                                    <p:anim calcmode="lin" valueType="num">
                                      <p:cBhvr additive="base">
                                        <p:cTn id="160" dur="500" fill="hold"/>
                                        <p:tgtEl>
                                          <p:spTgt spid="118"/>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119"/>
                                        </p:tgtEl>
                                        <p:attrNameLst>
                                          <p:attrName>style.visibility</p:attrName>
                                        </p:attrNameLst>
                                      </p:cBhvr>
                                      <p:to>
                                        <p:strVal val="visible"/>
                                      </p:to>
                                    </p:set>
                                    <p:anim calcmode="lin" valueType="num">
                                      <p:cBhvr additive="base">
                                        <p:cTn id="163" dur="500" fill="hold"/>
                                        <p:tgtEl>
                                          <p:spTgt spid="119"/>
                                        </p:tgtEl>
                                        <p:attrNameLst>
                                          <p:attrName>ppt_x</p:attrName>
                                        </p:attrNameLst>
                                      </p:cBhvr>
                                      <p:tavLst>
                                        <p:tav tm="0">
                                          <p:val>
                                            <p:strVal val="1+#ppt_w/2"/>
                                          </p:val>
                                        </p:tav>
                                        <p:tav tm="100000">
                                          <p:val>
                                            <p:strVal val="#ppt_x"/>
                                          </p:val>
                                        </p:tav>
                                      </p:tavLst>
                                    </p:anim>
                                    <p:anim calcmode="lin" valueType="num">
                                      <p:cBhvr additive="base">
                                        <p:cTn id="164" dur="500" fill="hold"/>
                                        <p:tgtEl>
                                          <p:spTgt spid="119"/>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120"/>
                                        </p:tgtEl>
                                        <p:attrNameLst>
                                          <p:attrName>style.visibility</p:attrName>
                                        </p:attrNameLst>
                                      </p:cBhvr>
                                      <p:to>
                                        <p:strVal val="visible"/>
                                      </p:to>
                                    </p:set>
                                    <p:anim calcmode="lin" valueType="num">
                                      <p:cBhvr additive="base">
                                        <p:cTn id="167" dur="500" fill="hold"/>
                                        <p:tgtEl>
                                          <p:spTgt spid="120"/>
                                        </p:tgtEl>
                                        <p:attrNameLst>
                                          <p:attrName>ppt_x</p:attrName>
                                        </p:attrNameLst>
                                      </p:cBhvr>
                                      <p:tavLst>
                                        <p:tav tm="0">
                                          <p:val>
                                            <p:strVal val="1+#ppt_w/2"/>
                                          </p:val>
                                        </p:tav>
                                        <p:tav tm="100000">
                                          <p:val>
                                            <p:strVal val="#ppt_x"/>
                                          </p:val>
                                        </p:tav>
                                      </p:tavLst>
                                    </p:anim>
                                    <p:anim calcmode="lin" valueType="num">
                                      <p:cBhvr additive="base">
                                        <p:cTn id="168" dur="500" fill="hold"/>
                                        <p:tgtEl>
                                          <p:spTgt spid="120"/>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0"/>
                                  </p:stCondLst>
                                  <p:childTnLst>
                                    <p:set>
                                      <p:cBhvr>
                                        <p:cTn id="170" dur="1" fill="hold">
                                          <p:stCondLst>
                                            <p:cond delay="0"/>
                                          </p:stCondLst>
                                        </p:cTn>
                                        <p:tgtEl>
                                          <p:spTgt spid="121"/>
                                        </p:tgtEl>
                                        <p:attrNameLst>
                                          <p:attrName>style.visibility</p:attrName>
                                        </p:attrNameLst>
                                      </p:cBhvr>
                                      <p:to>
                                        <p:strVal val="visible"/>
                                      </p:to>
                                    </p:set>
                                    <p:anim calcmode="lin" valueType="num">
                                      <p:cBhvr additive="base">
                                        <p:cTn id="171" dur="500" fill="hold"/>
                                        <p:tgtEl>
                                          <p:spTgt spid="121"/>
                                        </p:tgtEl>
                                        <p:attrNameLst>
                                          <p:attrName>ppt_x</p:attrName>
                                        </p:attrNameLst>
                                      </p:cBhvr>
                                      <p:tavLst>
                                        <p:tav tm="0">
                                          <p:val>
                                            <p:strVal val="1+#ppt_w/2"/>
                                          </p:val>
                                        </p:tav>
                                        <p:tav tm="100000">
                                          <p:val>
                                            <p:strVal val="#ppt_x"/>
                                          </p:val>
                                        </p:tav>
                                      </p:tavLst>
                                    </p:anim>
                                    <p:anim calcmode="lin" valueType="num">
                                      <p:cBhvr additive="base">
                                        <p:cTn id="172" dur="500" fill="hold"/>
                                        <p:tgtEl>
                                          <p:spTgt spid="121"/>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122"/>
                                        </p:tgtEl>
                                        <p:attrNameLst>
                                          <p:attrName>style.visibility</p:attrName>
                                        </p:attrNameLst>
                                      </p:cBhvr>
                                      <p:to>
                                        <p:strVal val="visible"/>
                                      </p:to>
                                    </p:set>
                                    <p:anim calcmode="lin" valueType="num">
                                      <p:cBhvr additive="base">
                                        <p:cTn id="175" dur="500" fill="hold"/>
                                        <p:tgtEl>
                                          <p:spTgt spid="122"/>
                                        </p:tgtEl>
                                        <p:attrNameLst>
                                          <p:attrName>ppt_x</p:attrName>
                                        </p:attrNameLst>
                                      </p:cBhvr>
                                      <p:tavLst>
                                        <p:tav tm="0">
                                          <p:val>
                                            <p:strVal val="1+#ppt_w/2"/>
                                          </p:val>
                                        </p:tav>
                                        <p:tav tm="100000">
                                          <p:val>
                                            <p:strVal val="#ppt_x"/>
                                          </p:val>
                                        </p:tav>
                                      </p:tavLst>
                                    </p:anim>
                                    <p:anim calcmode="lin" valueType="num">
                                      <p:cBhvr additive="base">
                                        <p:cTn id="176" dur="500" fill="hold"/>
                                        <p:tgtEl>
                                          <p:spTgt spid="122"/>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0"/>
                                  </p:stCondLst>
                                  <p:childTnLst>
                                    <p:set>
                                      <p:cBhvr>
                                        <p:cTn id="178" dur="1" fill="hold">
                                          <p:stCondLst>
                                            <p:cond delay="0"/>
                                          </p:stCondLst>
                                        </p:cTn>
                                        <p:tgtEl>
                                          <p:spTgt spid="123"/>
                                        </p:tgtEl>
                                        <p:attrNameLst>
                                          <p:attrName>style.visibility</p:attrName>
                                        </p:attrNameLst>
                                      </p:cBhvr>
                                      <p:to>
                                        <p:strVal val="visible"/>
                                      </p:to>
                                    </p:set>
                                    <p:anim calcmode="lin" valueType="num">
                                      <p:cBhvr additive="base">
                                        <p:cTn id="179" dur="500" fill="hold"/>
                                        <p:tgtEl>
                                          <p:spTgt spid="123"/>
                                        </p:tgtEl>
                                        <p:attrNameLst>
                                          <p:attrName>ppt_x</p:attrName>
                                        </p:attrNameLst>
                                      </p:cBhvr>
                                      <p:tavLst>
                                        <p:tav tm="0">
                                          <p:val>
                                            <p:strVal val="1+#ppt_w/2"/>
                                          </p:val>
                                        </p:tav>
                                        <p:tav tm="100000">
                                          <p:val>
                                            <p:strVal val="#ppt_x"/>
                                          </p:val>
                                        </p:tav>
                                      </p:tavLst>
                                    </p:anim>
                                    <p:anim calcmode="lin" valueType="num">
                                      <p:cBhvr additive="base">
                                        <p:cTn id="180" dur="500" fill="hold"/>
                                        <p:tgtEl>
                                          <p:spTgt spid="123"/>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124"/>
                                        </p:tgtEl>
                                        <p:attrNameLst>
                                          <p:attrName>style.visibility</p:attrName>
                                        </p:attrNameLst>
                                      </p:cBhvr>
                                      <p:to>
                                        <p:strVal val="visible"/>
                                      </p:to>
                                    </p:set>
                                    <p:anim calcmode="lin" valueType="num">
                                      <p:cBhvr additive="base">
                                        <p:cTn id="183" dur="500" fill="hold"/>
                                        <p:tgtEl>
                                          <p:spTgt spid="124"/>
                                        </p:tgtEl>
                                        <p:attrNameLst>
                                          <p:attrName>ppt_x</p:attrName>
                                        </p:attrNameLst>
                                      </p:cBhvr>
                                      <p:tavLst>
                                        <p:tav tm="0">
                                          <p:val>
                                            <p:strVal val="1+#ppt_w/2"/>
                                          </p:val>
                                        </p:tav>
                                        <p:tav tm="100000">
                                          <p:val>
                                            <p:strVal val="#ppt_x"/>
                                          </p:val>
                                        </p:tav>
                                      </p:tavLst>
                                    </p:anim>
                                    <p:anim calcmode="lin" valueType="num">
                                      <p:cBhvr additive="base">
                                        <p:cTn id="184" dur="500" fill="hold"/>
                                        <p:tgtEl>
                                          <p:spTgt spid="124"/>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0"/>
                                  </p:stCondLst>
                                  <p:childTnLst>
                                    <p:set>
                                      <p:cBhvr>
                                        <p:cTn id="186" dur="1" fill="hold">
                                          <p:stCondLst>
                                            <p:cond delay="0"/>
                                          </p:stCondLst>
                                        </p:cTn>
                                        <p:tgtEl>
                                          <p:spTgt spid="125"/>
                                        </p:tgtEl>
                                        <p:attrNameLst>
                                          <p:attrName>style.visibility</p:attrName>
                                        </p:attrNameLst>
                                      </p:cBhvr>
                                      <p:to>
                                        <p:strVal val="visible"/>
                                      </p:to>
                                    </p:set>
                                    <p:anim calcmode="lin" valueType="num">
                                      <p:cBhvr additive="base">
                                        <p:cTn id="187" dur="500" fill="hold"/>
                                        <p:tgtEl>
                                          <p:spTgt spid="125"/>
                                        </p:tgtEl>
                                        <p:attrNameLst>
                                          <p:attrName>ppt_x</p:attrName>
                                        </p:attrNameLst>
                                      </p:cBhvr>
                                      <p:tavLst>
                                        <p:tav tm="0">
                                          <p:val>
                                            <p:strVal val="1+#ppt_w/2"/>
                                          </p:val>
                                        </p:tav>
                                        <p:tav tm="100000">
                                          <p:val>
                                            <p:strVal val="#ppt_x"/>
                                          </p:val>
                                        </p:tav>
                                      </p:tavLst>
                                    </p:anim>
                                    <p:anim calcmode="lin" valueType="num">
                                      <p:cBhvr additive="base">
                                        <p:cTn id="188" dur="500" fill="hold"/>
                                        <p:tgtEl>
                                          <p:spTgt spid="125"/>
                                        </p:tgtEl>
                                        <p:attrNameLst>
                                          <p:attrName>ppt_y</p:attrName>
                                        </p:attrNameLst>
                                      </p:cBhvr>
                                      <p:tavLst>
                                        <p:tav tm="0">
                                          <p:val>
                                            <p:strVal val="#ppt_y"/>
                                          </p:val>
                                        </p:tav>
                                        <p:tav tm="100000">
                                          <p:val>
                                            <p:strVal val="#ppt_y"/>
                                          </p:val>
                                        </p:tav>
                                      </p:tavLst>
                                    </p:anim>
                                  </p:childTnLst>
                                </p:cTn>
                              </p:par>
                            </p:childTnLst>
                          </p:cTn>
                        </p:par>
                        <p:par>
                          <p:cTn id="189" fill="hold">
                            <p:stCondLst>
                              <p:cond delay="5250"/>
                            </p:stCondLst>
                            <p:childTnLst>
                              <p:par>
                                <p:cTn id="190" presetID="22" presetClass="entr" presetSubtype="8" fill="hold" grpId="0" nodeType="afterEffect">
                                  <p:stCondLst>
                                    <p:cond delay="0"/>
                                  </p:stCondLst>
                                  <p:childTnLst>
                                    <p:set>
                                      <p:cBhvr>
                                        <p:cTn id="191" dur="1" fill="hold">
                                          <p:stCondLst>
                                            <p:cond delay="0"/>
                                          </p:stCondLst>
                                        </p:cTn>
                                        <p:tgtEl>
                                          <p:spTgt spid="145"/>
                                        </p:tgtEl>
                                        <p:attrNameLst>
                                          <p:attrName>style.visibility</p:attrName>
                                        </p:attrNameLst>
                                      </p:cBhvr>
                                      <p:to>
                                        <p:strVal val="visible"/>
                                      </p:to>
                                    </p:set>
                                    <p:animEffect transition="in" filter="wipe(left)">
                                      <p:cBhvr>
                                        <p:cTn id="192" dur="500"/>
                                        <p:tgtEl>
                                          <p:spTgt spid="145"/>
                                        </p:tgtEl>
                                      </p:cBhvr>
                                    </p:animEffect>
                                  </p:childTnLst>
                                </p:cTn>
                              </p:par>
                            </p:childTnLst>
                          </p:cTn>
                        </p:par>
                        <p:par>
                          <p:cTn id="193" fill="hold">
                            <p:stCondLst>
                              <p:cond delay="5750"/>
                            </p:stCondLst>
                            <p:childTnLst>
                              <p:par>
                                <p:cTn id="194" presetID="10" presetClass="entr" presetSubtype="0" fill="hold" grpId="0" nodeType="afterEffect">
                                  <p:stCondLst>
                                    <p:cond delay="0"/>
                                  </p:stCondLst>
                                  <p:childTnLst>
                                    <p:set>
                                      <p:cBhvr>
                                        <p:cTn id="195" dur="1" fill="hold">
                                          <p:stCondLst>
                                            <p:cond delay="0"/>
                                          </p:stCondLst>
                                        </p:cTn>
                                        <p:tgtEl>
                                          <p:spTgt spid="146"/>
                                        </p:tgtEl>
                                        <p:attrNameLst>
                                          <p:attrName>style.visibility</p:attrName>
                                        </p:attrNameLst>
                                      </p:cBhvr>
                                      <p:to>
                                        <p:strVal val="visible"/>
                                      </p:to>
                                    </p:set>
                                    <p:animEffect transition="in" filter="fade">
                                      <p:cBhvr>
                                        <p:cTn id="196" dur="500"/>
                                        <p:tgtEl>
                                          <p:spTgt spid="146"/>
                                        </p:tgtEl>
                                      </p:cBhvr>
                                    </p:animEffect>
                                  </p:childTnLst>
                                </p:cTn>
                              </p:par>
                            </p:childTnLst>
                          </p:cTn>
                        </p:par>
                        <p:par>
                          <p:cTn id="197" fill="hold">
                            <p:stCondLst>
                              <p:cond delay="6250"/>
                            </p:stCondLst>
                            <p:childTnLst>
                              <p:par>
                                <p:cTn id="198" presetID="14" presetClass="entr" presetSubtype="10" fill="hold" grpId="0" nodeType="afterEffect">
                                  <p:stCondLst>
                                    <p:cond delay="0"/>
                                  </p:stCondLst>
                                  <p:childTnLst>
                                    <p:set>
                                      <p:cBhvr>
                                        <p:cTn id="199" dur="1" fill="hold">
                                          <p:stCondLst>
                                            <p:cond delay="0"/>
                                          </p:stCondLst>
                                        </p:cTn>
                                        <p:tgtEl>
                                          <p:spTgt spid="147"/>
                                        </p:tgtEl>
                                        <p:attrNameLst>
                                          <p:attrName>style.visibility</p:attrName>
                                        </p:attrNameLst>
                                      </p:cBhvr>
                                      <p:to>
                                        <p:strVal val="visible"/>
                                      </p:to>
                                    </p:set>
                                    <p:animEffect transition="in" filter="randombar(horizontal)">
                                      <p:cBhvr>
                                        <p:cTn id="200" dur="500"/>
                                        <p:tgtEl>
                                          <p:spTgt spid="147"/>
                                        </p:tgtEl>
                                      </p:cBhvr>
                                    </p:animEffect>
                                  </p:childTnLst>
                                </p:cTn>
                              </p:par>
                            </p:childTnLst>
                          </p:cTn>
                        </p:par>
                        <p:par>
                          <p:cTn id="201" fill="hold">
                            <p:stCondLst>
                              <p:cond delay="6750"/>
                            </p:stCondLst>
                            <p:childTnLst>
                              <p:par>
                                <p:cTn id="202" presetID="14" presetClass="entr" presetSubtype="10" fill="hold" grpId="0" nodeType="afterEffect">
                                  <p:stCondLst>
                                    <p:cond delay="0"/>
                                  </p:stCondLst>
                                  <p:childTnLst>
                                    <p:set>
                                      <p:cBhvr>
                                        <p:cTn id="203" dur="1" fill="hold">
                                          <p:stCondLst>
                                            <p:cond delay="0"/>
                                          </p:stCondLst>
                                        </p:cTn>
                                        <p:tgtEl>
                                          <p:spTgt spid="70"/>
                                        </p:tgtEl>
                                        <p:attrNameLst>
                                          <p:attrName>style.visibility</p:attrName>
                                        </p:attrNameLst>
                                      </p:cBhvr>
                                      <p:to>
                                        <p:strVal val="visible"/>
                                      </p:to>
                                    </p:set>
                                    <p:animEffect transition="in" filter="randombar(horizontal)">
                                      <p:cBhvr>
                                        <p:cTn id="20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6" grpId="0" animBg="1"/>
      <p:bldP spid="16" grpId="1" animBg="1"/>
      <p:bldP spid="16" grpId="2" animBg="1"/>
      <p:bldP spid="87"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45" grpId="0"/>
      <p:bldP spid="146" grpId="0"/>
      <p:bldP spid="147" grpId="0"/>
      <p:bldP spid="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25"/>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91195" y="-1"/>
            <a:ext cx="1417774" cy="723901"/>
            <a:chOff x="-391195" y="-1"/>
            <a:chExt cx="1697596" cy="866775"/>
          </a:xfrm>
        </p:grpSpPr>
        <p:sp>
          <p:nvSpPr>
            <p:cNvPr id="28" name="任意多边形 2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直接连接符 41"/>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62063" y="717151"/>
            <a:ext cx="2605200" cy="58477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rPr>
              <a:t>KNN</a:t>
            </a:r>
            <a:r>
              <a:rPr lang="en-US" altLang="zh-TW" sz="3200" b="1" dirty="0">
                <a:solidFill>
                  <a:schemeClr val="tx2"/>
                </a:solidFill>
                <a:latin typeface="Century Gothic" panose="020B0502020202020204" pitchFamily="34" charset="0"/>
                <a:ea typeface="+mj-ea"/>
              </a:rPr>
              <a:t>(K-</a:t>
            </a:r>
            <a:r>
              <a:rPr lang="zh-TW" altLang="en-US" sz="3200" b="1" dirty="0">
                <a:solidFill>
                  <a:schemeClr val="tx2"/>
                </a:solidFill>
                <a:latin typeface="Century Gothic" panose="020B0502020202020204" pitchFamily="34" charset="0"/>
                <a:ea typeface="+mj-ea"/>
              </a:rPr>
              <a:t>近鄰</a:t>
            </a:r>
            <a:r>
              <a:rPr lang="en-US" altLang="zh-TW" sz="3200" b="1" dirty="0">
                <a:solidFill>
                  <a:schemeClr val="tx2"/>
                </a:solidFill>
                <a:latin typeface="Century Gothic" panose="020B0502020202020204" pitchFamily="34" charset="0"/>
                <a:ea typeface="+mj-ea"/>
              </a:rPr>
              <a:t>)</a:t>
            </a:r>
            <a:endParaRPr lang="zh-CN" altLang="en-US" sz="3200" b="1" dirty="0">
              <a:solidFill>
                <a:schemeClr val="tx2"/>
              </a:solidFill>
              <a:latin typeface="Century Gothic" panose="020B0502020202020204" pitchFamily="34" charset="0"/>
              <a:ea typeface="+mj-ea"/>
            </a:endParaRPr>
          </a:p>
        </p:txBody>
      </p:sp>
      <p:sp>
        <p:nvSpPr>
          <p:cNvPr id="44" name="矩形 43"/>
          <p:cNvSpPr/>
          <p:nvPr/>
        </p:nvSpPr>
        <p:spPr>
          <a:xfrm>
            <a:off x="1099193" y="5882119"/>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以上Ｃｏｄｅ皆只貼出重點部分，並非完整程式碼。</a:t>
            </a:r>
            <a:endParaRPr lang="en-US" altLang="zh-CN" sz="1200" dirty="0">
              <a:solidFill>
                <a:schemeClr val="tx1">
                  <a:lumMod val="95000"/>
                  <a:lumOff val="5000"/>
                </a:schemeClr>
              </a:solidFill>
              <a:latin typeface="Century Gothic" panose="020B0502020202020204" pitchFamily="34" charset="0"/>
            </a:endParaRPr>
          </a:p>
        </p:txBody>
      </p:sp>
      <p:pic>
        <p:nvPicPr>
          <p:cNvPr id="13" name="圖片 12">
            <a:extLst>
              <a:ext uri="{FF2B5EF4-FFF2-40B4-BE49-F238E27FC236}">
                <a16:creationId xmlns:a16="http://schemas.microsoft.com/office/drawing/2014/main" id="{F9CF946D-8A40-4413-B043-ABE44FA6D9A8}"/>
              </a:ext>
            </a:extLst>
          </p:cNvPr>
          <p:cNvPicPr>
            <a:picLocks noChangeAspect="1"/>
          </p:cNvPicPr>
          <p:nvPr/>
        </p:nvPicPr>
        <p:blipFill>
          <a:blip r:embed="rId4"/>
          <a:stretch>
            <a:fillRect/>
          </a:stretch>
        </p:blipFill>
        <p:spPr>
          <a:xfrm>
            <a:off x="747661" y="1855354"/>
            <a:ext cx="5005120" cy="1413055"/>
          </a:xfrm>
          <a:prstGeom prst="rect">
            <a:avLst/>
          </a:prstGeom>
        </p:spPr>
      </p:pic>
      <p:pic>
        <p:nvPicPr>
          <p:cNvPr id="78" name="圖片 77">
            <a:extLst>
              <a:ext uri="{FF2B5EF4-FFF2-40B4-BE49-F238E27FC236}">
                <a16:creationId xmlns:a16="http://schemas.microsoft.com/office/drawing/2014/main" id="{EACF39CB-3931-4ECA-95C0-DD4C03C62248}"/>
              </a:ext>
            </a:extLst>
          </p:cNvPr>
          <p:cNvPicPr>
            <a:picLocks noChangeAspect="1"/>
          </p:cNvPicPr>
          <p:nvPr/>
        </p:nvPicPr>
        <p:blipFill>
          <a:blip r:embed="rId5"/>
          <a:stretch>
            <a:fillRect/>
          </a:stretch>
        </p:blipFill>
        <p:spPr>
          <a:xfrm>
            <a:off x="747661" y="4327551"/>
            <a:ext cx="4391025" cy="847725"/>
          </a:xfrm>
          <a:prstGeom prst="rect">
            <a:avLst/>
          </a:prstGeom>
        </p:spPr>
      </p:pic>
      <p:sp>
        <p:nvSpPr>
          <p:cNvPr id="87" name="文本框 42">
            <a:extLst>
              <a:ext uri="{FF2B5EF4-FFF2-40B4-BE49-F238E27FC236}">
                <a16:creationId xmlns:a16="http://schemas.microsoft.com/office/drawing/2014/main" id="{E35E9B94-CB0A-4C52-ADC0-CC2679B55CBE}"/>
              </a:ext>
            </a:extLst>
          </p:cNvPr>
          <p:cNvSpPr txBox="1"/>
          <p:nvPr/>
        </p:nvSpPr>
        <p:spPr>
          <a:xfrm>
            <a:off x="478157" y="1212847"/>
            <a:ext cx="1415772"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程式碼</a:t>
            </a:r>
            <a:endParaRPr lang="zh-CN" altLang="en-US" sz="3200" b="1" dirty="0">
              <a:solidFill>
                <a:schemeClr val="tx2"/>
              </a:solidFill>
              <a:latin typeface="Century Gothic" panose="020B0502020202020204" pitchFamily="34" charset="0"/>
              <a:ea typeface="+mj-ea"/>
            </a:endParaRPr>
          </a:p>
        </p:txBody>
      </p:sp>
      <p:sp>
        <p:nvSpPr>
          <p:cNvPr id="88" name="文本框 42">
            <a:extLst>
              <a:ext uri="{FF2B5EF4-FFF2-40B4-BE49-F238E27FC236}">
                <a16:creationId xmlns:a16="http://schemas.microsoft.com/office/drawing/2014/main" id="{B6F41C2E-58DD-4065-ACB1-32D9C46BD299}"/>
              </a:ext>
            </a:extLst>
          </p:cNvPr>
          <p:cNvSpPr txBox="1"/>
          <p:nvPr/>
        </p:nvSpPr>
        <p:spPr>
          <a:xfrm>
            <a:off x="514733" y="3475304"/>
            <a:ext cx="1005403"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結果</a:t>
            </a:r>
            <a:endParaRPr lang="zh-CN" altLang="en-US" sz="3200" b="1" dirty="0">
              <a:solidFill>
                <a:schemeClr val="tx2"/>
              </a:solidFill>
              <a:latin typeface="Century Gothic" panose="020B0502020202020204" pitchFamily="34" charset="0"/>
              <a:ea typeface="+mj-ea"/>
            </a:endParaRPr>
          </a:p>
        </p:txBody>
      </p:sp>
      <p:sp>
        <p:nvSpPr>
          <p:cNvPr id="17" name="文本框 96">
            <a:extLst>
              <a:ext uri="{FF2B5EF4-FFF2-40B4-BE49-F238E27FC236}">
                <a16:creationId xmlns:a16="http://schemas.microsoft.com/office/drawing/2014/main" id="{C30F093E-89A1-46AD-B5CB-FB6B08D5A001}"/>
              </a:ext>
            </a:extLst>
          </p:cNvPr>
          <p:cNvSpPr txBox="1"/>
          <p:nvPr/>
        </p:nvSpPr>
        <p:spPr>
          <a:xfrm>
            <a:off x="5852333" y="671398"/>
            <a:ext cx="3502882" cy="584775"/>
          </a:xfrm>
          <a:prstGeom prst="rect">
            <a:avLst/>
          </a:prstGeom>
          <a:noFill/>
        </p:spPr>
        <p:txBody>
          <a:bodyPr wrap="none" rtlCol="0">
            <a:spAutoFit/>
            <a:scene3d>
              <a:camera prst="orthographicFront"/>
              <a:lightRig rig="threePt" dir="t"/>
            </a:scene3d>
            <a:sp3d contourW="12700"/>
          </a:bodyPr>
          <a:lstStyle/>
          <a:p>
            <a:pPr algn="ctr"/>
            <a:r>
              <a:rPr lang="en-US" altLang="zh-TW" sz="3200" b="1" dirty="0">
                <a:solidFill>
                  <a:schemeClr val="tx2"/>
                </a:solidFill>
                <a:latin typeface="Century Gothic" panose="020B0502020202020204" pitchFamily="34" charset="0"/>
                <a:ea typeface="+mj-ea"/>
              </a:rPr>
              <a:t>K-Means(K-</a:t>
            </a:r>
            <a:r>
              <a:rPr lang="zh-TW" altLang="en-US" sz="3200" b="1" dirty="0">
                <a:solidFill>
                  <a:schemeClr val="tx2"/>
                </a:solidFill>
                <a:latin typeface="Century Gothic" panose="020B0502020202020204" pitchFamily="34" charset="0"/>
                <a:ea typeface="+mj-ea"/>
              </a:rPr>
              <a:t>平均</a:t>
            </a:r>
            <a:r>
              <a:rPr lang="en-US" altLang="zh-TW" sz="3200" b="1" dirty="0">
                <a:solidFill>
                  <a:schemeClr val="tx2"/>
                </a:solidFill>
                <a:latin typeface="Century Gothic" panose="020B0502020202020204" pitchFamily="34" charset="0"/>
                <a:ea typeface="+mj-ea"/>
              </a:rPr>
              <a:t>)</a:t>
            </a:r>
            <a:endParaRPr lang="zh-CN" altLang="en-US" sz="3200" b="1" dirty="0">
              <a:solidFill>
                <a:schemeClr val="tx2"/>
              </a:solidFill>
              <a:latin typeface="Century Gothic" panose="020B0502020202020204" pitchFamily="34" charset="0"/>
              <a:ea typeface="+mj-ea"/>
            </a:endParaRPr>
          </a:p>
        </p:txBody>
      </p:sp>
      <p:pic>
        <p:nvPicPr>
          <p:cNvPr id="18" name="圖片 17">
            <a:extLst>
              <a:ext uri="{FF2B5EF4-FFF2-40B4-BE49-F238E27FC236}">
                <a16:creationId xmlns:a16="http://schemas.microsoft.com/office/drawing/2014/main" id="{40CEAD04-4315-48F1-89F3-110067C2BA72}"/>
              </a:ext>
            </a:extLst>
          </p:cNvPr>
          <p:cNvPicPr>
            <a:picLocks noChangeAspect="1"/>
          </p:cNvPicPr>
          <p:nvPr/>
        </p:nvPicPr>
        <p:blipFill>
          <a:blip r:embed="rId6"/>
          <a:stretch>
            <a:fillRect/>
          </a:stretch>
        </p:blipFill>
        <p:spPr>
          <a:xfrm>
            <a:off x="6096000" y="1846724"/>
            <a:ext cx="5782199" cy="2190526"/>
          </a:xfrm>
          <a:prstGeom prst="rect">
            <a:avLst/>
          </a:prstGeom>
        </p:spPr>
      </p:pic>
      <p:pic>
        <p:nvPicPr>
          <p:cNvPr id="19" name="圖片 18">
            <a:extLst>
              <a:ext uri="{FF2B5EF4-FFF2-40B4-BE49-F238E27FC236}">
                <a16:creationId xmlns:a16="http://schemas.microsoft.com/office/drawing/2014/main" id="{801936FA-851C-4C27-8D00-073A555A7567}"/>
              </a:ext>
            </a:extLst>
          </p:cNvPr>
          <p:cNvPicPr>
            <a:picLocks noChangeAspect="1"/>
          </p:cNvPicPr>
          <p:nvPr/>
        </p:nvPicPr>
        <p:blipFill>
          <a:blip r:embed="rId7"/>
          <a:stretch>
            <a:fillRect/>
          </a:stretch>
        </p:blipFill>
        <p:spPr>
          <a:xfrm>
            <a:off x="6096000" y="5033611"/>
            <a:ext cx="4743450" cy="790575"/>
          </a:xfrm>
          <a:prstGeom prst="rect">
            <a:avLst/>
          </a:prstGeom>
        </p:spPr>
      </p:pic>
      <p:sp>
        <p:nvSpPr>
          <p:cNvPr id="20" name="文本框 42">
            <a:extLst>
              <a:ext uri="{FF2B5EF4-FFF2-40B4-BE49-F238E27FC236}">
                <a16:creationId xmlns:a16="http://schemas.microsoft.com/office/drawing/2014/main" id="{B04D6994-6877-4C62-9FA8-FAD70E68BA4A}"/>
              </a:ext>
            </a:extLst>
          </p:cNvPr>
          <p:cNvSpPr txBox="1"/>
          <p:nvPr/>
        </p:nvSpPr>
        <p:spPr>
          <a:xfrm>
            <a:off x="5852333" y="1178539"/>
            <a:ext cx="1415772"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程式碼</a:t>
            </a:r>
            <a:endParaRPr lang="zh-CN" altLang="en-US" sz="3200" b="1" dirty="0">
              <a:solidFill>
                <a:schemeClr val="tx2"/>
              </a:solidFill>
              <a:latin typeface="Century Gothic" panose="020B0502020202020204" pitchFamily="34" charset="0"/>
              <a:ea typeface="+mj-ea"/>
            </a:endParaRPr>
          </a:p>
        </p:txBody>
      </p:sp>
      <p:sp>
        <p:nvSpPr>
          <p:cNvPr id="21" name="文本框 42">
            <a:extLst>
              <a:ext uri="{FF2B5EF4-FFF2-40B4-BE49-F238E27FC236}">
                <a16:creationId xmlns:a16="http://schemas.microsoft.com/office/drawing/2014/main" id="{960ED223-D230-440D-AEB3-61AA7DE39D1C}"/>
              </a:ext>
            </a:extLst>
          </p:cNvPr>
          <p:cNvSpPr txBox="1"/>
          <p:nvPr/>
        </p:nvSpPr>
        <p:spPr>
          <a:xfrm>
            <a:off x="5852333" y="4243043"/>
            <a:ext cx="1005403"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結果</a:t>
            </a:r>
            <a:endParaRPr lang="zh-CN" altLang="en-US" sz="3200" b="1" dirty="0">
              <a:solidFill>
                <a:schemeClr val="tx2"/>
              </a:solidFill>
              <a:latin typeface="Century Gothic" panose="020B0502020202020204" pitchFamily="34" charset="0"/>
              <a:ea typeface="+mj-ea"/>
            </a:endParaRPr>
          </a:p>
        </p:txBody>
      </p:sp>
    </p:spTree>
    <p:custDataLst>
      <p:tags r:id="rId1"/>
    </p:custDataLst>
    <p:extLst>
      <p:ext uri="{BB962C8B-B14F-4D97-AF65-F5344CB8AC3E}">
        <p14:creationId xmlns:p14="http://schemas.microsoft.com/office/powerpoint/2010/main" val="400543019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任意多边形 62"/>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391195" y="-1"/>
            <a:ext cx="1417774" cy="723901"/>
            <a:chOff x="-391195" y="-1"/>
            <a:chExt cx="1697596" cy="866775"/>
          </a:xfrm>
        </p:grpSpPr>
        <p:sp>
          <p:nvSpPr>
            <p:cNvPr id="65" name="任意多边形 64"/>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1" name="直接连接符 70"/>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491645" y="776584"/>
            <a:ext cx="1415772"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決策樹</a:t>
            </a:r>
            <a:endParaRPr lang="zh-CN" altLang="en-US" sz="3200" b="1" dirty="0">
              <a:solidFill>
                <a:schemeClr val="tx2"/>
              </a:solidFill>
              <a:latin typeface="Century Gothic" panose="020B0502020202020204" pitchFamily="34" charset="0"/>
              <a:ea typeface="+mj-ea"/>
            </a:endParaRPr>
          </a:p>
        </p:txBody>
      </p:sp>
      <p:pic>
        <p:nvPicPr>
          <p:cNvPr id="74" name="圖片 73">
            <a:extLst>
              <a:ext uri="{FF2B5EF4-FFF2-40B4-BE49-F238E27FC236}">
                <a16:creationId xmlns:a16="http://schemas.microsoft.com/office/drawing/2014/main" id="{28BDCCD6-F7D1-4952-962D-B55476CBF54D}"/>
              </a:ext>
            </a:extLst>
          </p:cNvPr>
          <p:cNvPicPr>
            <a:picLocks noChangeAspect="1"/>
          </p:cNvPicPr>
          <p:nvPr/>
        </p:nvPicPr>
        <p:blipFill>
          <a:blip r:embed="rId3"/>
          <a:stretch>
            <a:fillRect/>
          </a:stretch>
        </p:blipFill>
        <p:spPr>
          <a:xfrm>
            <a:off x="594372" y="2016562"/>
            <a:ext cx="4467225" cy="1279705"/>
          </a:xfrm>
          <a:prstGeom prst="rect">
            <a:avLst/>
          </a:prstGeom>
        </p:spPr>
      </p:pic>
      <p:pic>
        <p:nvPicPr>
          <p:cNvPr id="75" name="圖片 74">
            <a:extLst>
              <a:ext uri="{FF2B5EF4-FFF2-40B4-BE49-F238E27FC236}">
                <a16:creationId xmlns:a16="http://schemas.microsoft.com/office/drawing/2014/main" id="{F277F2B7-1124-42C0-A6E8-997949237F63}"/>
              </a:ext>
            </a:extLst>
          </p:cNvPr>
          <p:cNvPicPr>
            <a:picLocks noChangeAspect="1"/>
          </p:cNvPicPr>
          <p:nvPr/>
        </p:nvPicPr>
        <p:blipFill>
          <a:blip r:embed="rId4"/>
          <a:stretch>
            <a:fillRect/>
          </a:stretch>
        </p:blipFill>
        <p:spPr>
          <a:xfrm>
            <a:off x="594372" y="4454089"/>
            <a:ext cx="4467225" cy="923925"/>
          </a:xfrm>
          <a:prstGeom prst="rect">
            <a:avLst/>
          </a:prstGeom>
        </p:spPr>
      </p:pic>
      <p:sp>
        <p:nvSpPr>
          <p:cNvPr id="76" name="文本框 42">
            <a:extLst>
              <a:ext uri="{FF2B5EF4-FFF2-40B4-BE49-F238E27FC236}">
                <a16:creationId xmlns:a16="http://schemas.microsoft.com/office/drawing/2014/main" id="{4CCD4F3B-F7E8-41EA-A42E-5BD8CC658F32}"/>
              </a:ext>
            </a:extLst>
          </p:cNvPr>
          <p:cNvSpPr txBox="1"/>
          <p:nvPr/>
        </p:nvSpPr>
        <p:spPr>
          <a:xfrm>
            <a:off x="474619" y="1361359"/>
            <a:ext cx="1415772"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程式碼</a:t>
            </a:r>
            <a:endParaRPr lang="zh-CN" altLang="en-US" sz="3200" b="1" dirty="0">
              <a:solidFill>
                <a:schemeClr val="tx2"/>
              </a:solidFill>
              <a:latin typeface="Century Gothic" panose="020B0502020202020204" pitchFamily="34" charset="0"/>
              <a:ea typeface="+mj-ea"/>
            </a:endParaRPr>
          </a:p>
        </p:txBody>
      </p:sp>
      <p:sp>
        <p:nvSpPr>
          <p:cNvPr id="77" name="文本框 42">
            <a:extLst>
              <a:ext uri="{FF2B5EF4-FFF2-40B4-BE49-F238E27FC236}">
                <a16:creationId xmlns:a16="http://schemas.microsoft.com/office/drawing/2014/main" id="{949A7A0B-A3B3-414D-AB29-EAC8BDB14F13}"/>
              </a:ext>
            </a:extLst>
          </p:cNvPr>
          <p:cNvSpPr txBox="1"/>
          <p:nvPr/>
        </p:nvSpPr>
        <p:spPr>
          <a:xfrm>
            <a:off x="486775" y="3582790"/>
            <a:ext cx="1005403"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結果</a:t>
            </a:r>
            <a:endParaRPr lang="zh-CN" altLang="en-US" sz="3200" b="1" dirty="0">
              <a:solidFill>
                <a:schemeClr val="tx2"/>
              </a:solidFill>
              <a:latin typeface="Century Gothic" panose="020B0502020202020204" pitchFamily="34" charset="0"/>
              <a:ea typeface="+mj-ea"/>
            </a:endParaRPr>
          </a:p>
        </p:txBody>
      </p:sp>
      <p:sp>
        <p:nvSpPr>
          <p:cNvPr id="78" name="矩形 77">
            <a:extLst>
              <a:ext uri="{FF2B5EF4-FFF2-40B4-BE49-F238E27FC236}">
                <a16:creationId xmlns:a16="http://schemas.microsoft.com/office/drawing/2014/main" id="{5145C311-A170-4B3E-B427-B699F3997D65}"/>
              </a:ext>
            </a:extLst>
          </p:cNvPr>
          <p:cNvSpPr/>
          <p:nvPr/>
        </p:nvSpPr>
        <p:spPr>
          <a:xfrm>
            <a:off x="3722764" y="5697534"/>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以上Ｃｏｄｅ皆只貼出重點部分，並非完整程式碼。</a:t>
            </a:r>
            <a:endParaRPr lang="en-US" altLang="zh-CN" sz="1200" dirty="0">
              <a:solidFill>
                <a:schemeClr val="tx1">
                  <a:lumMod val="95000"/>
                  <a:lumOff val="5000"/>
                </a:schemeClr>
              </a:solidFill>
              <a:latin typeface="Century Gothic" panose="020B0502020202020204" pitchFamily="34" charset="0"/>
            </a:endParaRPr>
          </a:p>
        </p:txBody>
      </p:sp>
      <p:sp>
        <p:nvSpPr>
          <p:cNvPr id="17" name="文本框 71">
            <a:extLst>
              <a:ext uri="{FF2B5EF4-FFF2-40B4-BE49-F238E27FC236}">
                <a16:creationId xmlns:a16="http://schemas.microsoft.com/office/drawing/2014/main" id="{945B1A6A-17B5-4ACA-8B52-8A26208CC801}"/>
              </a:ext>
            </a:extLst>
          </p:cNvPr>
          <p:cNvSpPr txBox="1"/>
          <p:nvPr/>
        </p:nvSpPr>
        <p:spPr>
          <a:xfrm>
            <a:off x="5189238" y="723205"/>
            <a:ext cx="1920373" cy="584775"/>
          </a:xfrm>
          <a:prstGeom prst="rect">
            <a:avLst/>
          </a:prstGeom>
          <a:noFill/>
        </p:spPr>
        <p:txBody>
          <a:bodyPr wrap="squar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隨機森林</a:t>
            </a:r>
            <a:endParaRPr lang="zh-CN" altLang="en-US" sz="3200" b="1" dirty="0">
              <a:solidFill>
                <a:schemeClr val="tx2"/>
              </a:solidFill>
              <a:latin typeface="Century Gothic" panose="020B0502020202020204" pitchFamily="34" charset="0"/>
              <a:ea typeface="+mj-ea"/>
            </a:endParaRPr>
          </a:p>
        </p:txBody>
      </p:sp>
      <p:pic>
        <p:nvPicPr>
          <p:cNvPr id="18" name="圖片 17">
            <a:extLst>
              <a:ext uri="{FF2B5EF4-FFF2-40B4-BE49-F238E27FC236}">
                <a16:creationId xmlns:a16="http://schemas.microsoft.com/office/drawing/2014/main" id="{4A198A2D-1349-40D4-9DD5-A018CFA56D94}"/>
              </a:ext>
            </a:extLst>
          </p:cNvPr>
          <p:cNvPicPr>
            <a:picLocks noChangeAspect="1"/>
          </p:cNvPicPr>
          <p:nvPr/>
        </p:nvPicPr>
        <p:blipFill>
          <a:blip r:embed="rId5"/>
          <a:stretch>
            <a:fillRect/>
          </a:stretch>
        </p:blipFill>
        <p:spPr>
          <a:xfrm>
            <a:off x="5325550" y="2002699"/>
            <a:ext cx="6731493" cy="1307429"/>
          </a:xfrm>
          <a:prstGeom prst="rect">
            <a:avLst/>
          </a:prstGeom>
        </p:spPr>
      </p:pic>
      <p:pic>
        <p:nvPicPr>
          <p:cNvPr id="19" name="圖片 18">
            <a:extLst>
              <a:ext uri="{FF2B5EF4-FFF2-40B4-BE49-F238E27FC236}">
                <a16:creationId xmlns:a16="http://schemas.microsoft.com/office/drawing/2014/main" id="{537C167C-25C8-4334-B0BF-DD81FE6D2FE9}"/>
              </a:ext>
            </a:extLst>
          </p:cNvPr>
          <p:cNvPicPr>
            <a:picLocks noChangeAspect="1"/>
          </p:cNvPicPr>
          <p:nvPr/>
        </p:nvPicPr>
        <p:blipFill>
          <a:blip r:embed="rId6"/>
          <a:stretch>
            <a:fillRect/>
          </a:stretch>
        </p:blipFill>
        <p:spPr>
          <a:xfrm>
            <a:off x="5325550" y="4467124"/>
            <a:ext cx="4989198" cy="923925"/>
          </a:xfrm>
          <a:prstGeom prst="rect">
            <a:avLst/>
          </a:prstGeom>
        </p:spPr>
      </p:pic>
      <p:sp>
        <p:nvSpPr>
          <p:cNvPr id="20" name="文本框 42">
            <a:extLst>
              <a:ext uri="{FF2B5EF4-FFF2-40B4-BE49-F238E27FC236}">
                <a16:creationId xmlns:a16="http://schemas.microsoft.com/office/drawing/2014/main" id="{C3B6AD2D-1885-4B7E-993C-BB2DDBB42654}"/>
              </a:ext>
            </a:extLst>
          </p:cNvPr>
          <p:cNvSpPr txBox="1"/>
          <p:nvPr/>
        </p:nvSpPr>
        <p:spPr>
          <a:xfrm>
            <a:off x="5277055" y="1257912"/>
            <a:ext cx="1415771" cy="584775"/>
          </a:xfrm>
          <a:prstGeom prst="rect">
            <a:avLst/>
          </a:prstGeom>
          <a:noFill/>
        </p:spPr>
        <p:txBody>
          <a:bodyPr wrap="squar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程式碼</a:t>
            </a:r>
            <a:endParaRPr lang="zh-CN" altLang="en-US" sz="3200" b="1" dirty="0">
              <a:solidFill>
                <a:schemeClr val="tx2"/>
              </a:solidFill>
              <a:latin typeface="Century Gothic" panose="020B0502020202020204" pitchFamily="34" charset="0"/>
              <a:ea typeface="+mj-ea"/>
            </a:endParaRPr>
          </a:p>
        </p:txBody>
      </p:sp>
      <p:sp>
        <p:nvSpPr>
          <p:cNvPr id="21" name="文本框 42">
            <a:extLst>
              <a:ext uri="{FF2B5EF4-FFF2-40B4-BE49-F238E27FC236}">
                <a16:creationId xmlns:a16="http://schemas.microsoft.com/office/drawing/2014/main" id="{67184BC7-7B6A-4292-BFF9-015AA92CC3A4}"/>
              </a:ext>
            </a:extLst>
          </p:cNvPr>
          <p:cNvSpPr txBox="1"/>
          <p:nvPr/>
        </p:nvSpPr>
        <p:spPr>
          <a:xfrm>
            <a:off x="5277055" y="3647000"/>
            <a:ext cx="1071603" cy="584775"/>
          </a:xfrm>
          <a:prstGeom prst="rect">
            <a:avLst/>
          </a:prstGeom>
          <a:noFill/>
        </p:spPr>
        <p:txBody>
          <a:bodyPr wrap="squar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結果</a:t>
            </a:r>
            <a:endParaRPr lang="zh-CN" altLang="en-US" sz="3200" b="1" dirty="0">
              <a:solidFill>
                <a:schemeClr val="tx2"/>
              </a:solidFill>
              <a:latin typeface="Century Gothic" panose="020B0502020202020204" pitchFamily="34" charset="0"/>
              <a:ea typeface="+mj-ea"/>
            </a:endParaRPr>
          </a:p>
        </p:txBody>
      </p:sp>
    </p:spTree>
    <p:extLst>
      <p:ext uri="{BB962C8B-B14F-4D97-AF65-F5344CB8AC3E}">
        <p14:creationId xmlns:p14="http://schemas.microsoft.com/office/powerpoint/2010/main" val="211398986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2918916" y="2079337"/>
            <a:ext cx="2502624" cy="2517596"/>
            <a:chOff x="2077903" y="1666875"/>
            <a:chExt cx="2862421" cy="2879546"/>
          </a:xfrm>
        </p:grpSpPr>
        <p:grpSp>
          <p:nvGrpSpPr>
            <p:cNvPr id="5" name="iṣľïḓe"/>
            <p:cNvGrpSpPr/>
            <p:nvPr/>
          </p:nvGrpSpPr>
          <p:grpSpPr>
            <a:xfrm>
              <a:off x="2323479" y="1926172"/>
              <a:ext cx="2395286" cy="2393983"/>
              <a:chOff x="1833521" y="2498961"/>
              <a:chExt cx="2848032" cy="2846478"/>
            </a:xfrm>
          </p:grpSpPr>
          <p:sp>
            <p:nvSpPr>
              <p:cNvPr id="60" name="ïŝľïḑê"/>
              <p:cNvSpPr>
                <a:spLocks/>
              </p:cNvSpPr>
              <p:nvPr/>
            </p:nvSpPr>
            <p:spPr bwMode="auto">
              <a:xfrm>
                <a:off x="3755477" y="3110139"/>
                <a:ext cx="846963" cy="598769"/>
              </a:xfrm>
              <a:custGeom>
                <a:avLst/>
                <a:gdLst>
                  <a:gd name="T0" fmla="*/ 73 w 1093"/>
                  <a:gd name="T1" fmla="*/ 771 h 771"/>
                  <a:gd name="T2" fmla="*/ 1093 w 1093"/>
                  <a:gd name="T3" fmla="*/ 441 h 771"/>
                  <a:gd name="T4" fmla="*/ 1093 w 1093"/>
                  <a:gd name="T5" fmla="*/ 441 h 771"/>
                  <a:gd name="T6" fmla="*/ 1071 w 1093"/>
                  <a:gd name="T7" fmla="*/ 381 h 771"/>
                  <a:gd name="T8" fmla="*/ 1047 w 1093"/>
                  <a:gd name="T9" fmla="*/ 324 h 771"/>
                  <a:gd name="T10" fmla="*/ 1022 w 1093"/>
                  <a:gd name="T11" fmla="*/ 267 h 771"/>
                  <a:gd name="T12" fmla="*/ 995 w 1093"/>
                  <a:gd name="T13" fmla="*/ 211 h 771"/>
                  <a:gd name="T14" fmla="*/ 965 w 1093"/>
                  <a:gd name="T15" fmla="*/ 157 h 771"/>
                  <a:gd name="T16" fmla="*/ 934 w 1093"/>
                  <a:gd name="T17" fmla="*/ 103 h 771"/>
                  <a:gd name="T18" fmla="*/ 902 w 1093"/>
                  <a:gd name="T19" fmla="*/ 51 h 771"/>
                  <a:gd name="T20" fmla="*/ 868 w 1093"/>
                  <a:gd name="T21" fmla="*/ 0 h 771"/>
                  <a:gd name="T22" fmla="*/ 0 w 1093"/>
                  <a:gd name="T23" fmla="*/ 630 h 771"/>
                  <a:gd name="T24" fmla="*/ 0 w 1093"/>
                  <a:gd name="T25" fmla="*/ 630 h 771"/>
                  <a:gd name="T26" fmla="*/ 20 w 1093"/>
                  <a:gd name="T27" fmla="*/ 664 h 771"/>
                  <a:gd name="T28" fmla="*/ 39 w 1093"/>
                  <a:gd name="T29" fmla="*/ 699 h 771"/>
                  <a:gd name="T30" fmla="*/ 57 w 1093"/>
                  <a:gd name="T31" fmla="*/ 735 h 771"/>
                  <a:gd name="T32" fmla="*/ 73 w 1093"/>
                  <a:gd name="T33" fmla="*/ 771 h 771"/>
                  <a:gd name="T34" fmla="*/ 73 w 1093"/>
                  <a:gd name="T35" fmla="*/ 771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1">
                    <a:moveTo>
                      <a:pt x="73" y="771"/>
                    </a:moveTo>
                    <a:lnTo>
                      <a:pt x="1093" y="441"/>
                    </a:lnTo>
                    <a:lnTo>
                      <a:pt x="1093" y="441"/>
                    </a:lnTo>
                    <a:lnTo>
                      <a:pt x="1071" y="381"/>
                    </a:lnTo>
                    <a:lnTo>
                      <a:pt x="1047" y="324"/>
                    </a:lnTo>
                    <a:lnTo>
                      <a:pt x="1022" y="267"/>
                    </a:lnTo>
                    <a:lnTo>
                      <a:pt x="995" y="211"/>
                    </a:lnTo>
                    <a:lnTo>
                      <a:pt x="965" y="157"/>
                    </a:lnTo>
                    <a:lnTo>
                      <a:pt x="934" y="103"/>
                    </a:lnTo>
                    <a:lnTo>
                      <a:pt x="902" y="51"/>
                    </a:lnTo>
                    <a:lnTo>
                      <a:pt x="868" y="0"/>
                    </a:lnTo>
                    <a:lnTo>
                      <a:pt x="0" y="630"/>
                    </a:lnTo>
                    <a:lnTo>
                      <a:pt x="0" y="630"/>
                    </a:lnTo>
                    <a:lnTo>
                      <a:pt x="20" y="664"/>
                    </a:lnTo>
                    <a:lnTo>
                      <a:pt x="39" y="699"/>
                    </a:lnTo>
                    <a:lnTo>
                      <a:pt x="57" y="735"/>
                    </a:lnTo>
                    <a:lnTo>
                      <a:pt x="73" y="771"/>
                    </a:lnTo>
                    <a:lnTo>
                      <a:pt x="73" y="7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íślíḓe"/>
              <p:cNvSpPr>
                <a:spLocks/>
              </p:cNvSpPr>
              <p:nvPr/>
            </p:nvSpPr>
            <p:spPr bwMode="auto">
              <a:xfrm>
                <a:off x="3288561" y="2498961"/>
                <a:ext cx="380048" cy="850066"/>
              </a:xfrm>
              <a:custGeom>
                <a:avLst/>
                <a:gdLst>
                  <a:gd name="T0" fmla="*/ 158 w 490"/>
                  <a:gd name="T1" fmla="*/ 1097 h 1097"/>
                  <a:gd name="T2" fmla="*/ 490 w 490"/>
                  <a:gd name="T3" fmla="*/ 77 h 1097"/>
                  <a:gd name="T4" fmla="*/ 490 w 490"/>
                  <a:gd name="T5" fmla="*/ 77 h 1097"/>
                  <a:gd name="T6" fmla="*/ 430 w 490"/>
                  <a:gd name="T7" fmla="*/ 60 h 1097"/>
                  <a:gd name="T8" fmla="*/ 371 w 490"/>
                  <a:gd name="T9" fmla="*/ 46 h 1097"/>
                  <a:gd name="T10" fmla="*/ 311 w 490"/>
                  <a:gd name="T11" fmla="*/ 32 h 1097"/>
                  <a:gd name="T12" fmla="*/ 250 w 490"/>
                  <a:gd name="T13" fmla="*/ 22 h 1097"/>
                  <a:gd name="T14" fmla="*/ 188 w 490"/>
                  <a:gd name="T15" fmla="*/ 13 h 1097"/>
                  <a:gd name="T16" fmla="*/ 127 w 490"/>
                  <a:gd name="T17" fmla="*/ 7 h 1097"/>
                  <a:gd name="T18" fmla="*/ 63 w 490"/>
                  <a:gd name="T19" fmla="*/ 3 h 1097"/>
                  <a:gd name="T20" fmla="*/ 0 w 490"/>
                  <a:gd name="T21" fmla="*/ 0 h 1097"/>
                  <a:gd name="T22" fmla="*/ 0 w 490"/>
                  <a:gd name="T23" fmla="*/ 1072 h 1097"/>
                  <a:gd name="T24" fmla="*/ 0 w 490"/>
                  <a:gd name="T25" fmla="*/ 1072 h 1097"/>
                  <a:gd name="T26" fmla="*/ 41 w 490"/>
                  <a:gd name="T27" fmla="*/ 1075 h 1097"/>
                  <a:gd name="T28" fmla="*/ 80 w 490"/>
                  <a:gd name="T29" fmla="*/ 1080 h 1097"/>
                  <a:gd name="T30" fmla="*/ 119 w 490"/>
                  <a:gd name="T31" fmla="*/ 1087 h 1097"/>
                  <a:gd name="T32" fmla="*/ 158 w 490"/>
                  <a:gd name="T33" fmla="*/ 1097 h 1097"/>
                  <a:gd name="T34" fmla="*/ 158 w 490"/>
                  <a:gd name="T35"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158" y="1097"/>
                    </a:moveTo>
                    <a:lnTo>
                      <a:pt x="490" y="77"/>
                    </a:lnTo>
                    <a:lnTo>
                      <a:pt x="490" y="77"/>
                    </a:lnTo>
                    <a:lnTo>
                      <a:pt x="430" y="60"/>
                    </a:lnTo>
                    <a:lnTo>
                      <a:pt x="371" y="46"/>
                    </a:lnTo>
                    <a:lnTo>
                      <a:pt x="311" y="32"/>
                    </a:lnTo>
                    <a:lnTo>
                      <a:pt x="250" y="22"/>
                    </a:lnTo>
                    <a:lnTo>
                      <a:pt x="188" y="13"/>
                    </a:lnTo>
                    <a:lnTo>
                      <a:pt x="127" y="7"/>
                    </a:lnTo>
                    <a:lnTo>
                      <a:pt x="63" y="3"/>
                    </a:lnTo>
                    <a:lnTo>
                      <a:pt x="0" y="0"/>
                    </a:lnTo>
                    <a:lnTo>
                      <a:pt x="0" y="1072"/>
                    </a:lnTo>
                    <a:lnTo>
                      <a:pt x="0" y="1072"/>
                    </a:lnTo>
                    <a:lnTo>
                      <a:pt x="41" y="1075"/>
                    </a:lnTo>
                    <a:lnTo>
                      <a:pt x="80" y="1080"/>
                    </a:lnTo>
                    <a:lnTo>
                      <a:pt x="119" y="1087"/>
                    </a:lnTo>
                    <a:lnTo>
                      <a:pt x="158" y="1097"/>
                    </a:lnTo>
                    <a:lnTo>
                      <a:pt x="158" y="109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ï$ḷíďê"/>
              <p:cNvSpPr>
                <a:spLocks/>
              </p:cNvSpPr>
              <p:nvPr/>
            </p:nvSpPr>
            <p:spPr bwMode="auto">
              <a:xfrm>
                <a:off x="3631380" y="2789038"/>
                <a:ext cx="760095" cy="760095"/>
              </a:xfrm>
              <a:custGeom>
                <a:avLst/>
                <a:gdLst>
                  <a:gd name="T0" fmla="*/ 113 w 980"/>
                  <a:gd name="T1" fmla="*/ 981 h 981"/>
                  <a:gd name="T2" fmla="*/ 980 w 980"/>
                  <a:gd name="T3" fmla="*/ 349 h 981"/>
                  <a:gd name="T4" fmla="*/ 980 w 980"/>
                  <a:gd name="T5" fmla="*/ 349 h 981"/>
                  <a:gd name="T6" fmla="*/ 942 w 980"/>
                  <a:gd name="T7" fmla="*/ 301 h 981"/>
                  <a:gd name="T8" fmla="*/ 902 w 980"/>
                  <a:gd name="T9" fmla="*/ 254 h 981"/>
                  <a:gd name="T10" fmla="*/ 860 w 980"/>
                  <a:gd name="T11" fmla="*/ 208 h 981"/>
                  <a:gd name="T12" fmla="*/ 817 w 980"/>
                  <a:gd name="T13" fmla="*/ 162 h 981"/>
                  <a:gd name="T14" fmla="*/ 773 w 980"/>
                  <a:gd name="T15" fmla="*/ 119 h 981"/>
                  <a:gd name="T16" fmla="*/ 727 w 980"/>
                  <a:gd name="T17" fmla="*/ 78 h 981"/>
                  <a:gd name="T18" fmla="*/ 679 w 980"/>
                  <a:gd name="T19" fmla="*/ 39 h 981"/>
                  <a:gd name="T20" fmla="*/ 631 w 980"/>
                  <a:gd name="T21" fmla="*/ 0 h 981"/>
                  <a:gd name="T22" fmla="*/ 0 w 980"/>
                  <a:gd name="T23" fmla="*/ 868 h 981"/>
                  <a:gd name="T24" fmla="*/ 0 w 980"/>
                  <a:gd name="T25" fmla="*/ 868 h 981"/>
                  <a:gd name="T26" fmla="*/ 30 w 980"/>
                  <a:gd name="T27" fmla="*/ 893 h 981"/>
                  <a:gd name="T28" fmla="*/ 59 w 980"/>
                  <a:gd name="T29" fmla="*/ 921 h 981"/>
                  <a:gd name="T30" fmla="*/ 86 w 980"/>
                  <a:gd name="T31" fmla="*/ 950 h 981"/>
                  <a:gd name="T32" fmla="*/ 113 w 980"/>
                  <a:gd name="T33" fmla="*/ 981 h 981"/>
                  <a:gd name="T34" fmla="*/ 113 w 980"/>
                  <a:gd name="T35"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113" y="981"/>
                    </a:moveTo>
                    <a:lnTo>
                      <a:pt x="980" y="349"/>
                    </a:lnTo>
                    <a:lnTo>
                      <a:pt x="980" y="349"/>
                    </a:lnTo>
                    <a:lnTo>
                      <a:pt x="942" y="301"/>
                    </a:lnTo>
                    <a:lnTo>
                      <a:pt x="902" y="254"/>
                    </a:lnTo>
                    <a:lnTo>
                      <a:pt x="860" y="208"/>
                    </a:lnTo>
                    <a:lnTo>
                      <a:pt x="817" y="162"/>
                    </a:lnTo>
                    <a:lnTo>
                      <a:pt x="773" y="119"/>
                    </a:lnTo>
                    <a:lnTo>
                      <a:pt x="727" y="78"/>
                    </a:lnTo>
                    <a:lnTo>
                      <a:pt x="679" y="39"/>
                    </a:lnTo>
                    <a:lnTo>
                      <a:pt x="631" y="0"/>
                    </a:lnTo>
                    <a:lnTo>
                      <a:pt x="0" y="868"/>
                    </a:lnTo>
                    <a:lnTo>
                      <a:pt x="0" y="868"/>
                    </a:lnTo>
                    <a:lnTo>
                      <a:pt x="30" y="893"/>
                    </a:lnTo>
                    <a:lnTo>
                      <a:pt x="59" y="921"/>
                    </a:lnTo>
                    <a:lnTo>
                      <a:pt x="86" y="950"/>
                    </a:lnTo>
                    <a:lnTo>
                      <a:pt x="113" y="981"/>
                    </a:lnTo>
                    <a:lnTo>
                      <a:pt x="113" y="9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ïşlïḋé"/>
              <p:cNvSpPr>
                <a:spLocks/>
              </p:cNvSpPr>
              <p:nvPr/>
            </p:nvSpPr>
            <p:spPr bwMode="auto">
              <a:xfrm>
                <a:off x="3829935" y="3511904"/>
                <a:ext cx="851618" cy="378496"/>
              </a:xfrm>
              <a:custGeom>
                <a:avLst/>
                <a:gdLst>
                  <a:gd name="T0" fmla="*/ 25 w 1098"/>
                  <a:gd name="T1" fmla="*/ 488 h 488"/>
                  <a:gd name="T2" fmla="*/ 1098 w 1098"/>
                  <a:gd name="T3" fmla="*/ 488 h 488"/>
                  <a:gd name="T4" fmla="*/ 1098 w 1098"/>
                  <a:gd name="T5" fmla="*/ 488 h 488"/>
                  <a:gd name="T6" fmla="*/ 1095 w 1098"/>
                  <a:gd name="T7" fmla="*/ 425 h 488"/>
                  <a:gd name="T8" fmla="*/ 1090 w 1098"/>
                  <a:gd name="T9" fmla="*/ 363 h 488"/>
                  <a:gd name="T10" fmla="*/ 1085 w 1098"/>
                  <a:gd name="T11" fmla="*/ 300 h 488"/>
                  <a:gd name="T12" fmla="*/ 1075 w 1098"/>
                  <a:gd name="T13" fmla="*/ 239 h 488"/>
                  <a:gd name="T14" fmla="*/ 1064 w 1098"/>
                  <a:gd name="T15" fmla="*/ 178 h 488"/>
                  <a:gd name="T16" fmla="*/ 1052 w 1098"/>
                  <a:gd name="T17" fmla="*/ 118 h 488"/>
                  <a:gd name="T18" fmla="*/ 1038 w 1098"/>
                  <a:gd name="T19" fmla="*/ 58 h 488"/>
                  <a:gd name="T20" fmla="*/ 1020 w 1098"/>
                  <a:gd name="T21" fmla="*/ 0 h 488"/>
                  <a:gd name="T22" fmla="*/ 0 w 1098"/>
                  <a:gd name="T23" fmla="*/ 331 h 488"/>
                  <a:gd name="T24" fmla="*/ 0 w 1098"/>
                  <a:gd name="T25" fmla="*/ 331 h 488"/>
                  <a:gd name="T26" fmla="*/ 9 w 1098"/>
                  <a:gd name="T27" fmla="*/ 370 h 488"/>
                  <a:gd name="T28" fmla="*/ 16 w 1098"/>
                  <a:gd name="T29" fmla="*/ 409 h 488"/>
                  <a:gd name="T30" fmla="*/ 21 w 1098"/>
                  <a:gd name="T31" fmla="*/ 448 h 488"/>
                  <a:gd name="T32" fmla="*/ 25 w 1098"/>
                  <a:gd name="T33" fmla="*/ 488 h 488"/>
                  <a:gd name="T34" fmla="*/ 25 w 1098"/>
                  <a:gd name="T35" fmla="*/ 48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8">
                    <a:moveTo>
                      <a:pt x="25" y="488"/>
                    </a:moveTo>
                    <a:lnTo>
                      <a:pt x="1098" y="488"/>
                    </a:lnTo>
                    <a:lnTo>
                      <a:pt x="1098" y="488"/>
                    </a:lnTo>
                    <a:lnTo>
                      <a:pt x="1095" y="425"/>
                    </a:lnTo>
                    <a:lnTo>
                      <a:pt x="1090" y="363"/>
                    </a:lnTo>
                    <a:lnTo>
                      <a:pt x="1085" y="300"/>
                    </a:lnTo>
                    <a:lnTo>
                      <a:pt x="1075" y="239"/>
                    </a:lnTo>
                    <a:lnTo>
                      <a:pt x="1064" y="178"/>
                    </a:lnTo>
                    <a:lnTo>
                      <a:pt x="1052" y="118"/>
                    </a:lnTo>
                    <a:lnTo>
                      <a:pt x="1038" y="58"/>
                    </a:lnTo>
                    <a:lnTo>
                      <a:pt x="1020" y="0"/>
                    </a:lnTo>
                    <a:lnTo>
                      <a:pt x="0" y="331"/>
                    </a:lnTo>
                    <a:lnTo>
                      <a:pt x="0" y="331"/>
                    </a:lnTo>
                    <a:lnTo>
                      <a:pt x="9" y="370"/>
                    </a:lnTo>
                    <a:lnTo>
                      <a:pt x="16" y="409"/>
                    </a:lnTo>
                    <a:lnTo>
                      <a:pt x="21" y="448"/>
                    </a:lnTo>
                    <a:lnTo>
                      <a:pt x="25" y="488"/>
                    </a:lnTo>
                    <a:lnTo>
                      <a:pt x="25" y="48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iṡḷiďê"/>
              <p:cNvSpPr>
                <a:spLocks/>
              </p:cNvSpPr>
              <p:nvPr/>
            </p:nvSpPr>
            <p:spPr bwMode="auto">
              <a:xfrm>
                <a:off x="2846465" y="4495373"/>
                <a:ext cx="380048" cy="850066"/>
              </a:xfrm>
              <a:custGeom>
                <a:avLst/>
                <a:gdLst>
                  <a:gd name="T0" fmla="*/ 332 w 490"/>
                  <a:gd name="T1" fmla="*/ 0 h 1097"/>
                  <a:gd name="T2" fmla="*/ 0 w 490"/>
                  <a:gd name="T3" fmla="*/ 1020 h 1097"/>
                  <a:gd name="T4" fmla="*/ 0 w 490"/>
                  <a:gd name="T5" fmla="*/ 1020 h 1097"/>
                  <a:gd name="T6" fmla="*/ 60 w 490"/>
                  <a:gd name="T7" fmla="*/ 1037 h 1097"/>
                  <a:gd name="T8" fmla="*/ 119 w 490"/>
                  <a:gd name="T9" fmla="*/ 1051 h 1097"/>
                  <a:gd name="T10" fmla="*/ 179 w 490"/>
                  <a:gd name="T11" fmla="*/ 1063 h 1097"/>
                  <a:gd name="T12" fmla="*/ 240 w 490"/>
                  <a:gd name="T13" fmla="*/ 1074 h 1097"/>
                  <a:gd name="T14" fmla="*/ 302 w 490"/>
                  <a:gd name="T15" fmla="*/ 1084 h 1097"/>
                  <a:gd name="T16" fmla="*/ 363 w 490"/>
                  <a:gd name="T17" fmla="*/ 1090 h 1097"/>
                  <a:gd name="T18" fmla="*/ 427 w 490"/>
                  <a:gd name="T19" fmla="*/ 1094 h 1097"/>
                  <a:gd name="T20" fmla="*/ 490 w 490"/>
                  <a:gd name="T21" fmla="*/ 1097 h 1097"/>
                  <a:gd name="T22" fmla="*/ 490 w 490"/>
                  <a:gd name="T23" fmla="*/ 25 h 1097"/>
                  <a:gd name="T24" fmla="*/ 490 w 490"/>
                  <a:gd name="T25" fmla="*/ 25 h 1097"/>
                  <a:gd name="T26" fmla="*/ 449 w 490"/>
                  <a:gd name="T27" fmla="*/ 22 h 1097"/>
                  <a:gd name="T28" fmla="*/ 410 w 490"/>
                  <a:gd name="T29" fmla="*/ 17 h 1097"/>
                  <a:gd name="T30" fmla="*/ 371 w 490"/>
                  <a:gd name="T31" fmla="*/ 8 h 1097"/>
                  <a:gd name="T32" fmla="*/ 332 w 490"/>
                  <a:gd name="T33" fmla="*/ 0 h 1097"/>
                  <a:gd name="T34" fmla="*/ 332 w 490"/>
                  <a:gd name="T35"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332" y="0"/>
                    </a:moveTo>
                    <a:lnTo>
                      <a:pt x="0" y="1020"/>
                    </a:lnTo>
                    <a:lnTo>
                      <a:pt x="0" y="1020"/>
                    </a:lnTo>
                    <a:lnTo>
                      <a:pt x="60" y="1037"/>
                    </a:lnTo>
                    <a:lnTo>
                      <a:pt x="119" y="1051"/>
                    </a:lnTo>
                    <a:lnTo>
                      <a:pt x="179" y="1063"/>
                    </a:lnTo>
                    <a:lnTo>
                      <a:pt x="240" y="1074"/>
                    </a:lnTo>
                    <a:lnTo>
                      <a:pt x="302" y="1084"/>
                    </a:lnTo>
                    <a:lnTo>
                      <a:pt x="363" y="1090"/>
                    </a:lnTo>
                    <a:lnTo>
                      <a:pt x="427" y="1094"/>
                    </a:lnTo>
                    <a:lnTo>
                      <a:pt x="490" y="1097"/>
                    </a:lnTo>
                    <a:lnTo>
                      <a:pt x="490" y="25"/>
                    </a:lnTo>
                    <a:lnTo>
                      <a:pt x="490" y="25"/>
                    </a:lnTo>
                    <a:lnTo>
                      <a:pt x="449" y="22"/>
                    </a:lnTo>
                    <a:lnTo>
                      <a:pt x="410" y="17"/>
                    </a:lnTo>
                    <a:lnTo>
                      <a:pt x="371" y="8"/>
                    </a:lnTo>
                    <a:lnTo>
                      <a:pt x="332" y="0"/>
                    </a:lnTo>
                    <a:lnTo>
                      <a:pt x="332" y="0"/>
                    </a:lnTo>
                    <a:close/>
                  </a:path>
                </a:pathLst>
              </a:custGeom>
              <a:solidFill>
                <a:schemeClr val="bg1"/>
              </a:solidFill>
              <a:ln>
                <a:noFill/>
              </a:ln>
            </p:spPr>
            <p:txBody>
              <a:bodyPr anchor="ctr"/>
              <a:lstStyle/>
              <a:p>
                <a:pPr algn="ctr"/>
                <a:endParaRPr/>
              </a:p>
            </p:txBody>
          </p:sp>
          <p:sp>
            <p:nvSpPr>
              <p:cNvPr id="65" name="ïslïďê"/>
              <p:cNvSpPr>
                <a:spLocks/>
              </p:cNvSpPr>
              <p:nvPr/>
            </p:nvSpPr>
            <p:spPr bwMode="auto">
              <a:xfrm>
                <a:off x="3470053" y="2576522"/>
                <a:ext cx="600321" cy="848514"/>
              </a:xfrm>
              <a:custGeom>
                <a:avLst/>
                <a:gdLst>
                  <a:gd name="T0" fmla="*/ 141 w 773"/>
                  <a:gd name="T1" fmla="*/ 1094 h 1094"/>
                  <a:gd name="T2" fmla="*/ 773 w 773"/>
                  <a:gd name="T3" fmla="*/ 226 h 1094"/>
                  <a:gd name="T4" fmla="*/ 773 w 773"/>
                  <a:gd name="T5" fmla="*/ 226 h 1094"/>
                  <a:gd name="T6" fmla="*/ 721 w 773"/>
                  <a:gd name="T7" fmla="*/ 191 h 1094"/>
                  <a:gd name="T8" fmla="*/ 668 w 773"/>
                  <a:gd name="T9" fmla="*/ 158 h 1094"/>
                  <a:gd name="T10" fmla="*/ 616 w 773"/>
                  <a:gd name="T11" fmla="*/ 127 h 1094"/>
                  <a:gd name="T12" fmla="*/ 561 w 773"/>
                  <a:gd name="T13" fmla="*/ 98 h 1094"/>
                  <a:gd name="T14" fmla="*/ 506 w 773"/>
                  <a:gd name="T15" fmla="*/ 71 h 1094"/>
                  <a:gd name="T16" fmla="*/ 448 w 773"/>
                  <a:gd name="T17" fmla="*/ 45 h 1094"/>
                  <a:gd name="T18" fmla="*/ 390 w 773"/>
                  <a:gd name="T19" fmla="*/ 23 h 1094"/>
                  <a:gd name="T20" fmla="*/ 332 w 773"/>
                  <a:gd name="T21" fmla="*/ 0 h 1094"/>
                  <a:gd name="T22" fmla="*/ 0 w 773"/>
                  <a:gd name="T23" fmla="*/ 1021 h 1094"/>
                  <a:gd name="T24" fmla="*/ 0 w 773"/>
                  <a:gd name="T25" fmla="*/ 1021 h 1094"/>
                  <a:gd name="T26" fmla="*/ 36 w 773"/>
                  <a:gd name="T27" fmla="*/ 1036 h 1094"/>
                  <a:gd name="T28" fmla="*/ 73 w 773"/>
                  <a:gd name="T29" fmla="*/ 1053 h 1094"/>
                  <a:gd name="T30" fmla="*/ 108 w 773"/>
                  <a:gd name="T31" fmla="*/ 1072 h 1094"/>
                  <a:gd name="T32" fmla="*/ 141 w 773"/>
                  <a:gd name="T33" fmla="*/ 1094 h 1094"/>
                  <a:gd name="T34" fmla="*/ 141 w 773"/>
                  <a:gd name="T35" fmla="*/ 109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4">
                    <a:moveTo>
                      <a:pt x="141" y="1094"/>
                    </a:moveTo>
                    <a:lnTo>
                      <a:pt x="773" y="226"/>
                    </a:lnTo>
                    <a:lnTo>
                      <a:pt x="773" y="226"/>
                    </a:lnTo>
                    <a:lnTo>
                      <a:pt x="721" y="191"/>
                    </a:lnTo>
                    <a:lnTo>
                      <a:pt x="668" y="158"/>
                    </a:lnTo>
                    <a:lnTo>
                      <a:pt x="616" y="127"/>
                    </a:lnTo>
                    <a:lnTo>
                      <a:pt x="561" y="98"/>
                    </a:lnTo>
                    <a:lnTo>
                      <a:pt x="506" y="71"/>
                    </a:lnTo>
                    <a:lnTo>
                      <a:pt x="448" y="45"/>
                    </a:lnTo>
                    <a:lnTo>
                      <a:pt x="390" y="23"/>
                    </a:lnTo>
                    <a:lnTo>
                      <a:pt x="332" y="0"/>
                    </a:lnTo>
                    <a:lnTo>
                      <a:pt x="0" y="1021"/>
                    </a:lnTo>
                    <a:lnTo>
                      <a:pt x="0" y="1021"/>
                    </a:lnTo>
                    <a:lnTo>
                      <a:pt x="36" y="1036"/>
                    </a:lnTo>
                    <a:lnTo>
                      <a:pt x="73" y="1053"/>
                    </a:lnTo>
                    <a:lnTo>
                      <a:pt x="108" y="1072"/>
                    </a:lnTo>
                    <a:lnTo>
                      <a:pt x="141" y="1094"/>
                    </a:lnTo>
                    <a:lnTo>
                      <a:pt x="141" y="109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ṡḻíḋe"/>
              <p:cNvSpPr>
                <a:spLocks/>
              </p:cNvSpPr>
              <p:nvPr/>
            </p:nvSpPr>
            <p:spPr bwMode="auto">
              <a:xfrm>
                <a:off x="3288561" y="4495373"/>
                <a:ext cx="380048" cy="850066"/>
              </a:xfrm>
              <a:custGeom>
                <a:avLst/>
                <a:gdLst>
                  <a:gd name="T0" fmla="*/ 0 w 490"/>
                  <a:gd name="T1" fmla="*/ 25 h 1097"/>
                  <a:gd name="T2" fmla="*/ 0 w 490"/>
                  <a:gd name="T3" fmla="*/ 1097 h 1097"/>
                  <a:gd name="T4" fmla="*/ 0 w 490"/>
                  <a:gd name="T5" fmla="*/ 1097 h 1097"/>
                  <a:gd name="T6" fmla="*/ 63 w 490"/>
                  <a:gd name="T7" fmla="*/ 1094 h 1097"/>
                  <a:gd name="T8" fmla="*/ 127 w 490"/>
                  <a:gd name="T9" fmla="*/ 1090 h 1097"/>
                  <a:gd name="T10" fmla="*/ 188 w 490"/>
                  <a:gd name="T11" fmla="*/ 1084 h 1097"/>
                  <a:gd name="T12" fmla="*/ 250 w 490"/>
                  <a:gd name="T13" fmla="*/ 1074 h 1097"/>
                  <a:gd name="T14" fmla="*/ 311 w 490"/>
                  <a:gd name="T15" fmla="*/ 1063 h 1097"/>
                  <a:gd name="T16" fmla="*/ 371 w 490"/>
                  <a:gd name="T17" fmla="*/ 1051 h 1097"/>
                  <a:gd name="T18" fmla="*/ 430 w 490"/>
                  <a:gd name="T19" fmla="*/ 1037 h 1097"/>
                  <a:gd name="T20" fmla="*/ 490 w 490"/>
                  <a:gd name="T21" fmla="*/ 1020 h 1097"/>
                  <a:gd name="T22" fmla="*/ 158 w 490"/>
                  <a:gd name="T23" fmla="*/ 0 h 1097"/>
                  <a:gd name="T24" fmla="*/ 158 w 490"/>
                  <a:gd name="T25" fmla="*/ 0 h 1097"/>
                  <a:gd name="T26" fmla="*/ 119 w 490"/>
                  <a:gd name="T27" fmla="*/ 8 h 1097"/>
                  <a:gd name="T28" fmla="*/ 80 w 490"/>
                  <a:gd name="T29" fmla="*/ 17 h 1097"/>
                  <a:gd name="T30" fmla="*/ 41 w 490"/>
                  <a:gd name="T31" fmla="*/ 22 h 1097"/>
                  <a:gd name="T32" fmla="*/ 0 w 490"/>
                  <a:gd name="T33" fmla="*/ 25 h 1097"/>
                  <a:gd name="T34" fmla="*/ 0 w 490"/>
                  <a:gd name="T35" fmla="*/ 25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0" y="25"/>
                    </a:moveTo>
                    <a:lnTo>
                      <a:pt x="0" y="1097"/>
                    </a:lnTo>
                    <a:lnTo>
                      <a:pt x="0" y="1097"/>
                    </a:lnTo>
                    <a:lnTo>
                      <a:pt x="63" y="1094"/>
                    </a:lnTo>
                    <a:lnTo>
                      <a:pt x="127" y="1090"/>
                    </a:lnTo>
                    <a:lnTo>
                      <a:pt x="188" y="1084"/>
                    </a:lnTo>
                    <a:lnTo>
                      <a:pt x="250" y="1074"/>
                    </a:lnTo>
                    <a:lnTo>
                      <a:pt x="311" y="1063"/>
                    </a:lnTo>
                    <a:lnTo>
                      <a:pt x="371" y="1051"/>
                    </a:lnTo>
                    <a:lnTo>
                      <a:pt x="430" y="1037"/>
                    </a:lnTo>
                    <a:lnTo>
                      <a:pt x="490" y="1020"/>
                    </a:lnTo>
                    <a:lnTo>
                      <a:pt x="158" y="0"/>
                    </a:lnTo>
                    <a:lnTo>
                      <a:pt x="158" y="0"/>
                    </a:lnTo>
                    <a:lnTo>
                      <a:pt x="119" y="8"/>
                    </a:lnTo>
                    <a:lnTo>
                      <a:pt x="80" y="17"/>
                    </a:lnTo>
                    <a:lnTo>
                      <a:pt x="41" y="22"/>
                    </a:lnTo>
                    <a:lnTo>
                      <a:pt x="0" y="25"/>
                    </a:lnTo>
                    <a:lnTo>
                      <a:pt x="0" y="25"/>
                    </a:lnTo>
                    <a:close/>
                  </a:path>
                </a:pathLst>
              </a:custGeom>
              <a:solidFill>
                <a:schemeClr val="bg1"/>
              </a:solidFill>
              <a:ln>
                <a:noFill/>
              </a:ln>
            </p:spPr>
            <p:txBody>
              <a:bodyPr anchor="ctr"/>
              <a:lstStyle/>
              <a:p>
                <a:pPr algn="ctr"/>
                <a:endParaRPr/>
              </a:p>
            </p:txBody>
          </p:sp>
          <p:sp>
            <p:nvSpPr>
              <p:cNvPr id="67" name="iṣḷîďê"/>
              <p:cNvSpPr>
                <a:spLocks/>
              </p:cNvSpPr>
              <p:nvPr/>
            </p:nvSpPr>
            <p:spPr bwMode="auto">
              <a:xfrm>
                <a:off x="3829935" y="3952448"/>
                <a:ext cx="851618" cy="380047"/>
              </a:xfrm>
              <a:custGeom>
                <a:avLst/>
                <a:gdLst>
                  <a:gd name="T0" fmla="*/ 25 w 1098"/>
                  <a:gd name="T1" fmla="*/ 0 h 489"/>
                  <a:gd name="T2" fmla="*/ 25 w 1098"/>
                  <a:gd name="T3" fmla="*/ 0 h 489"/>
                  <a:gd name="T4" fmla="*/ 21 w 1098"/>
                  <a:gd name="T5" fmla="*/ 40 h 489"/>
                  <a:gd name="T6" fmla="*/ 16 w 1098"/>
                  <a:gd name="T7" fmla="*/ 80 h 489"/>
                  <a:gd name="T8" fmla="*/ 9 w 1098"/>
                  <a:gd name="T9" fmla="*/ 119 h 489"/>
                  <a:gd name="T10" fmla="*/ 0 w 1098"/>
                  <a:gd name="T11" fmla="*/ 157 h 489"/>
                  <a:gd name="T12" fmla="*/ 1020 w 1098"/>
                  <a:gd name="T13" fmla="*/ 489 h 489"/>
                  <a:gd name="T14" fmla="*/ 1020 w 1098"/>
                  <a:gd name="T15" fmla="*/ 489 h 489"/>
                  <a:gd name="T16" fmla="*/ 1038 w 1098"/>
                  <a:gd name="T17" fmla="*/ 430 h 489"/>
                  <a:gd name="T18" fmla="*/ 1052 w 1098"/>
                  <a:gd name="T19" fmla="*/ 371 h 489"/>
                  <a:gd name="T20" fmla="*/ 1064 w 1098"/>
                  <a:gd name="T21" fmla="*/ 310 h 489"/>
                  <a:gd name="T22" fmla="*/ 1075 w 1098"/>
                  <a:gd name="T23" fmla="*/ 250 h 489"/>
                  <a:gd name="T24" fmla="*/ 1085 w 1098"/>
                  <a:gd name="T25" fmla="*/ 188 h 489"/>
                  <a:gd name="T26" fmla="*/ 1090 w 1098"/>
                  <a:gd name="T27" fmla="*/ 126 h 489"/>
                  <a:gd name="T28" fmla="*/ 1095 w 1098"/>
                  <a:gd name="T29" fmla="*/ 63 h 489"/>
                  <a:gd name="T30" fmla="*/ 1098 w 1098"/>
                  <a:gd name="T31" fmla="*/ 0 h 489"/>
                  <a:gd name="T32" fmla="*/ 25 w 1098"/>
                  <a:gd name="T33"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8" h="489">
                    <a:moveTo>
                      <a:pt x="25" y="0"/>
                    </a:moveTo>
                    <a:lnTo>
                      <a:pt x="25" y="0"/>
                    </a:lnTo>
                    <a:lnTo>
                      <a:pt x="21" y="40"/>
                    </a:lnTo>
                    <a:lnTo>
                      <a:pt x="16" y="80"/>
                    </a:lnTo>
                    <a:lnTo>
                      <a:pt x="9" y="119"/>
                    </a:lnTo>
                    <a:lnTo>
                      <a:pt x="0" y="157"/>
                    </a:lnTo>
                    <a:lnTo>
                      <a:pt x="1020" y="489"/>
                    </a:lnTo>
                    <a:lnTo>
                      <a:pt x="1020" y="489"/>
                    </a:lnTo>
                    <a:lnTo>
                      <a:pt x="1038" y="430"/>
                    </a:lnTo>
                    <a:lnTo>
                      <a:pt x="1052" y="371"/>
                    </a:lnTo>
                    <a:lnTo>
                      <a:pt x="1064" y="310"/>
                    </a:lnTo>
                    <a:lnTo>
                      <a:pt x="1075" y="250"/>
                    </a:lnTo>
                    <a:lnTo>
                      <a:pt x="1085" y="188"/>
                    </a:lnTo>
                    <a:lnTo>
                      <a:pt x="1090" y="126"/>
                    </a:lnTo>
                    <a:lnTo>
                      <a:pt x="1095" y="63"/>
                    </a:lnTo>
                    <a:lnTo>
                      <a:pt x="1098" y="0"/>
                    </a:lnTo>
                    <a:lnTo>
                      <a:pt x="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S1íḋe"/>
              <p:cNvSpPr>
                <a:spLocks/>
              </p:cNvSpPr>
              <p:nvPr/>
            </p:nvSpPr>
            <p:spPr bwMode="auto">
              <a:xfrm>
                <a:off x="3755477" y="4133941"/>
                <a:ext cx="846963" cy="600319"/>
              </a:xfrm>
              <a:custGeom>
                <a:avLst/>
                <a:gdLst>
                  <a:gd name="T0" fmla="*/ 0 w 1093"/>
                  <a:gd name="T1" fmla="*/ 143 h 773"/>
                  <a:gd name="T2" fmla="*/ 868 w 1093"/>
                  <a:gd name="T3" fmla="*/ 773 h 773"/>
                  <a:gd name="T4" fmla="*/ 868 w 1093"/>
                  <a:gd name="T5" fmla="*/ 773 h 773"/>
                  <a:gd name="T6" fmla="*/ 902 w 1093"/>
                  <a:gd name="T7" fmla="*/ 722 h 773"/>
                  <a:gd name="T8" fmla="*/ 934 w 1093"/>
                  <a:gd name="T9" fmla="*/ 670 h 773"/>
                  <a:gd name="T10" fmla="*/ 965 w 1093"/>
                  <a:gd name="T11" fmla="*/ 616 h 773"/>
                  <a:gd name="T12" fmla="*/ 995 w 1093"/>
                  <a:gd name="T13" fmla="*/ 561 h 773"/>
                  <a:gd name="T14" fmla="*/ 1022 w 1093"/>
                  <a:gd name="T15" fmla="*/ 506 h 773"/>
                  <a:gd name="T16" fmla="*/ 1047 w 1093"/>
                  <a:gd name="T17" fmla="*/ 449 h 773"/>
                  <a:gd name="T18" fmla="*/ 1071 w 1093"/>
                  <a:gd name="T19" fmla="*/ 392 h 773"/>
                  <a:gd name="T20" fmla="*/ 1093 w 1093"/>
                  <a:gd name="T21" fmla="*/ 332 h 773"/>
                  <a:gd name="T22" fmla="*/ 73 w 1093"/>
                  <a:gd name="T23" fmla="*/ 0 h 773"/>
                  <a:gd name="T24" fmla="*/ 73 w 1093"/>
                  <a:gd name="T25" fmla="*/ 0 h 773"/>
                  <a:gd name="T26" fmla="*/ 57 w 1093"/>
                  <a:gd name="T27" fmla="*/ 38 h 773"/>
                  <a:gd name="T28" fmla="*/ 39 w 1093"/>
                  <a:gd name="T29" fmla="*/ 74 h 773"/>
                  <a:gd name="T30" fmla="*/ 20 w 1093"/>
                  <a:gd name="T31" fmla="*/ 109 h 773"/>
                  <a:gd name="T32" fmla="*/ 0 w 1093"/>
                  <a:gd name="T33" fmla="*/ 143 h 773"/>
                  <a:gd name="T34" fmla="*/ 0 w 1093"/>
                  <a:gd name="T35" fmla="*/ 143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3">
                    <a:moveTo>
                      <a:pt x="0" y="143"/>
                    </a:moveTo>
                    <a:lnTo>
                      <a:pt x="868" y="773"/>
                    </a:lnTo>
                    <a:lnTo>
                      <a:pt x="868" y="773"/>
                    </a:lnTo>
                    <a:lnTo>
                      <a:pt x="902" y="722"/>
                    </a:lnTo>
                    <a:lnTo>
                      <a:pt x="934" y="670"/>
                    </a:lnTo>
                    <a:lnTo>
                      <a:pt x="965" y="616"/>
                    </a:lnTo>
                    <a:lnTo>
                      <a:pt x="995" y="561"/>
                    </a:lnTo>
                    <a:lnTo>
                      <a:pt x="1022" y="506"/>
                    </a:lnTo>
                    <a:lnTo>
                      <a:pt x="1047" y="449"/>
                    </a:lnTo>
                    <a:lnTo>
                      <a:pt x="1071" y="392"/>
                    </a:lnTo>
                    <a:lnTo>
                      <a:pt x="1093" y="332"/>
                    </a:lnTo>
                    <a:lnTo>
                      <a:pt x="73" y="0"/>
                    </a:lnTo>
                    <a:lnTo>
                      <a:pt x="73" y="0"/>
                    </a:lnTo>
                    <a:lnTo>
                      <a:pt x="57" y="38"/>
                    </a:lnTo>
                    <a:lnTo>
                      <a:pt x="39" y="74"/>
                    </a:lnTo>
                    <a:lnTo>
                      <a:pt x="20" y="109"/>
                    </a:lnTo>
                    <a:lnTo>
                      <a:pt x="0" y="143"/>
                    </a:lnTo>
                    <a:lnTo>
                      <a:pt x="0" y="1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šľïḓe"/>
              <p:cNvSpPr>
                <a:spLocks/>
              </p:cNvSpPr>
              <p:nvPr/>
            </p:nvSpPr>
            <p:spPr bwMode="auto">
              <a:xfrm>
                <a:off x="1912633" y="4133941"/>
                <a:ext cx="846963" cy="600319"/>
              </a:xfrm>
              <a:custGeom>
                <a:avLst/>
                <a:gdLst>
                  <a:gd name="T0" fmla="*/ 1020 w 1093"/>
                  <a:gd name="T1" fmla="*/ 0 h 773"/>
                  <a:gd name="T2" fmla="*/ 0 w 1093"/>
                  <a:gd name="T3" fmla="*/ 332 h 773"/>
                  <a:gd name="T4" fmla="*/ 0 w 1093"/>
                  <a:gd name="T5" fmla="*/ 332 h 773"/>
                  <a:gd name="T6" fmla="*/ 22 w 1093"/>
                  <a:gd name="T7" fmla="*/ 392 h 773"/>
                  <a:gd name="T8" fmla="*/ 46 w 1093"/>
                  <a:gd name="T9" fmla="*/ 449 h 773"/>
                  <a:gd name="T10" fmla="*/ 71 w 1093"/>
                  <a:gd name="T11" fmla="*/ 506 h 773"/>
                  <a:gd name="T12" fmla="*/ 98 w 1093"/>
                  <a:gd name="T13" fmla="*/ 561 h 773"/>
                  <a:gd name="T14" fmla="*/ 128 w 1093"/>
                  <a:gd name="T15" fmla="*/ 616 h 773"/>
                  <a:gd name="T16" fmla="*/ 159 w 1093"/>
                  <a:gd name="T17" fmla="*/ 670 h 773"/>
                  <a:gd name="T18" fmla="*/ 191 w 1093"/>
                  <a:gd name="T19" fmla="*/ 722 h 773"/>
                  <a:gd name="T20" fmla="*/ 225 w 1093"/>
                  <a:gd name="T21" fmla="*/ 773 h 773"/>
                  <a:gd name="T22" fmla="*/ 1093 w 1093"/>
                  <a:gd name="T23" fmla="*/ 143 h 773"/>
                  <a:gd name="T24" fmla="*/ 1093 w 1093"/>
                  <a:gd name="T25" fmla="*/ 143 h 773"/>
                  <a:gd name="T26" fmla="*/ 1073 w 1093"/>
                  <a:gd name="T27" fmla="*/ 109 h 773"/>
                  <a:gd name="T28" fmla="*/ 1054 w 1093"/>
                  <a:gd name="T29" fmla="*/ 74 h 773"/>
                  <a:gd name="T30" fmla="*/ 1036 w 1093"/>
                  <a:gd name="T31" fmla="*/ 38 h 773"/>
                  <a:gd name="T32" fmla="*/ 1020 w 1093"/>
                  <a:gd name="T33" fmla="*/ 0 h 773"/>
                  <a:gd name="T34" fmla="*/ 1020 w 1093"/>
                  <a:gd name="T35"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3">
                    <a:moveTo>
                      <a:pt x="1020" y="0"/>
                    </a:moveTo>
                    <a:lnTo>
                      <a:pt x="0" y="332"/>
                    </a:lnTo>
                    <a:lnTo>
                      <a:pt x="0" y="332"/>
                    </a:lnTo>
                    <a:lnTo>
                      <a:pt x="22" y="392"/>
                    </a:lnTo>
                    <a:lnTo>
                      <a:pt x="46" y="449"/>
                    </a:lnTo>
                    <a:lnTo>
                      <a:pt x="71" y="506"/>
                    </a:lnTo>
                    <a:lnTo>
                      <a:pt x="98" y="561"/>
                    </a:lnTo>
                    <a:lnTo>
                      <a:pt x="128" y="616"/>
                    </a:lnTo>
                    <a:lnTo>
                      <a:pt x="159" y="670"/>
                    </a:lnTo>
                    <a:lnTo>
                      <a:pt x="191" y="722"/>
                    </a:lnTo>
                    <a:lnTo>
                      <a:pt x="225" y="773"/>
                    </a:lnTo>
                    <a:lnTo>
                      <a:pt x="1093" y="143"/>
                    </a:lnTo>
                    <a:lnTo>
                      <a:pt x="1093" y="143"/>
                    </a:lnTo>
                    <a:lnTo>
                      <a:pt x="1073" y="109"/>
                    </a:lnTo>
                    <a:lnTo>
                      <a:pt x="1054" y="74"/>
                    </a:lnTo>
                    <a:lnTo>
                      <a:pt x="1036" y="38"/>
                    </a:lnTo>
                    <a:lnTo>
                      <a:pt x="1020" y="0"/>
                    </a:lnTo>
                    <a:lnTo>
                      <a:pt x="1020" y="0"/>
                    </a:lnTo>
                    <a:close/>
                  </a:path>
                </a:pathLst>
              </a:custGeom>
              <a:solidFill>
                <a:schemeClr val="bg1"/>
              </a:solidFill>
              <a:ln>
                <a:noFill/>
              </a:ln>
            </p:spPr>
            <p:txBody>
              <a:bodyPr anchor="ctr"/>
              <a:lstStyle/>
              <a:p>
                <a:pPr algn="ctr"/>
                <a:endParaRPr/>
              </a:p>
            </p:txBody>
          </p:sp>
          <p:sp>
            <p:nvSpPr>
              <p:cNvPr id="70" name="ïśľíḍé"/>
              <p:cNvSpPr>
                <a:spLocks/>
              </p:cNvSpPr>
              <p:nvPr/>
            </p:nvSpPr>
            <p:spPr bwMode="auto">
              <a:xfrm>
                <a:off x="3631380" y="4295267"/>
                <a:ext cx="760095" cy="760095"/>
              </a:xfrm>
              <a:custGeom>
                <a:avLst/>
                <a:gdLst>
                  <a:gd name="T0" fmla="*/ 0 w 980"/>
                  <a:gd name="T1" fmla="*/ 113 h 981"/>
                  <a:gd name="T2" fmla="*/ 631 w 980"/>
                  <a:gd name="T3" fmla="*/ 981 h 981"/>
                  <a:gd name="T4" fmla="*/ 631 w 980"/>
                  <a:gd name="T5" fmla="*/ 981 h 981"/>
                  <a:gd name="T6" fmla="*/ 679 w 980"/>
                  <a:gd name="T7" fmla="*/ 942 h 981"/>
                  <a:gd name="T8" fmla="*/ 727 w 980"/>
                  <a:gd name="T9" fmla="*/ 902 h 981"/>
                  <a:gd name="T10" fmla="*/ 773 w 980"/>
                  <a:gd name="T11" fmla="*/ 860 h 981"/>
                  <a:gd name="T12" fmla="*/ 817 w 980"/>
                  <a:gd name="T13" fmla="*/ 817 h 981"/>
                  <a:gd name="T14" fmla="*/ 860 w 980"/>
                  <a:gd name="T15" fmla="*/ 773 h 981"/>
                  <a:gd name="T16" fmla="*/ 902 w 980"/>
                  <a:gd name="T17" fmla="*/ 727 h 981"/>
                  <a:gd name="T18" fmla="*/ 942 w 980"/>
                  <a:gd name="T19" fmla="*/ 680 h 981"/>
                  <a:gd name="T20" fmla="*/ 980 w 980"/>
                  <a:gd name="T21" fmla="*/ 631 h 981"/>
                  <a:gd name="T22" fmla="*/ 113 w 980"/>
                  <a:gd name="T23" fmla="*/ 0 h 981"/>
                  <a:gd name="T24" fmla="*/ 113 w 980"/>
                  <a:gd name="T25" fmla="*/ 0 h 981"/>
                  <a:gd name="T26" fmla="*/ 86 w 980"/>
                  <a:gd name="T27" fmla="*/ 31 h 981"/>
                  <a:gd name="T28" fmla="*/ 59 w 980"/>
                  <a:gd name="T29" fmla="*/ 60 h 981"/>
                  <a:gd name="T30" fmla="*/ 30 w 980"/>
                  <a:gd name="T31" fmla="*/ 88 h 981"/>
                  <a:gd name="T32" fmla="*/ 0 w 980"/>
                  <a:gd name="T33" fmla="*/ 113 h 981"/>
                  <a:gd name="T34" fmla="*/ 0 w 980"/>
                  <a:gd name="T35" fmla="*/ 113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0" y="113"/>
                    </a:moveTo>
                    <a:lnTo>
                      <a:pt x="631" y="981"/>
                    </a:lnTo>
                    <a:lnTo>
                      <a:pt x="631" y="981"/>
                    </a:lnTo>
                    <a:lnTo>
                      <a:pt x="679" y="942"/>
                    </a:lnTo>
                    <a:lnTo>
                      <a:pt x="727" y="902"/>
                    </a:lnTo>
                    <a:lnTo>
                      <a:pt x="773" y="860"/>
                    </a:lnTo>
                    <a:lnTo>
                      <a:pt x="817" y="817"/>
                    </a:lnTo>
                    <a:lnTo>
                      <a:pt x="860" y="773"/>
                    </a:lnTo>
                    <a:lnTo>
                      <a:pt x="902" y="727"/>
                    </a:lnTo>
                    <a:lnTo>
                      <a:pt x="942" y="680"/>
                    </a:lnTo>
                    <a:lnTo>
                      <a:pt x="980" y="631"/>
                    </a:lnTo>
                    <a:lnTo>
                      <a:pt x="113" y="0"/>
                    </a:lnTo>
                    <a:lnTo>
                      <a:pt x="113" y="0"/>
                    </a:lnTo>
                    <a:lnTo>
                      <a:pt x="86" y="31"/>
                    </a:lnTo>
                    <a:lnTo>
                      <a:pt x="59" y="60"/>
                    </a:lnTo>
                    <a:lnTo>
                      <a:pt x="30" y="88"/>
                    </a:lnTo>
                    <a:lnTo>
                      <a:pt x="0" y="113"/>
                    </a:lnTo>
                    <a:lnTo>
                      <a:pt x="0" y="1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ïSlïḍé"/>
              <p:cNvSpPr>
                <a:spLocks/>
              </p:cNvSpPr>
              <p:nvPr/>
            </p:nvSpPr>
            <p:spPr bwMode="auto">
              <a:xfrm>
                <a:off x="3470053" y="4419364"/>
                <a:ext cx="600321" cy="846963"/>
              </a:xfrm>
              <a:custGeom>
                <a:avLst/>
                <a:gdLst>
                  <a:gd name="T0" fmla="*/ 0 w 773"/>
                  <a:gd name="T1" fmla="*/ 73 h 1093"/>
                  <a:gd name="T2" fmla="*/ 332 w 773"/>
                  <a:gd name="T3" fmla="*/ 1093 h 1093"/>
                  <a:gd name="T4" fmla="*/ 332 w 773"/>
                  <a:gd name="T5" fmla="*/ 1093 h 1093"/>
                  <a:gd name="T6" fmla="*/ 390 w 773"/>
                  <a:gd name="T7" fmla="*/ 1071 h 1093"/>
                  <a:gd name="T8" fmla="*/ 448 w 773"/>
                  <a:gd name="T9" fmla="*/ 1049 h 1093"/>
                  <a:gd name="T10" fmla="*/ 506 w 773"/>
                  <a:gd name="T11" fmla="*/ 1023 h 1093"/>
                  <a:gd name="T12" fmla="*/ 561 w 773"/>
                  <a:gd name="T13" fmla="*/ 995 h 1093"/>
                  <a:gd name="T14" fmla="*/ 616 w 773"/>
                  <a:gd name="T15" fmla="*/ 967 h 1093"/>
                  <a:gd name="T16" fmla="*/ 668 w 773"/>
                  <a:gd name="T17" fmla="*/ 936 h 1093"/>
                  <a:gd name="T18" fmla="*/ 721 w 773"/>
                  <a:gd name="T19" fmla="*/ 902 h 1093"/>
                  <a:gd name="T20" fmla="*/ 773 w 773"/>
                  <a:gd name="T21" fmla="*/ 868 h 1093"/>
                  <a:gd name="T22" fmla="*/ 141 w 773"/>
                  <a:gd name="T23" fmla="*/ 0 h 1093"/>
                  <a:gd name="T24" fmla="*/ 141 w 773"/>
                  <a:gd name="T25" fmla="*/ 0 h 1093"/>
                  <a:gd name="T26" fmla="*/ 108 w 773"/>
                  <a:gd name="T27" fmla="*/ 22 h 1093"/>
                  <a:gd name="T28" fmla="*/ 73 w 773"/>
                  <a:gd name="T29" fmla="*/ 41 h 1093"/>
                  <a:gd name="T30" fmla="*/ 36 w 773"/>
                  <a:gd name="T31" fmla="*/ 58 h 1093"/>
                  <a:gd name="T32" fmla="*/ 0 w 773"/>
                  <a:gd name="T33" fmla="*/ 73 h 1093"/>
                  <a:gd name="T34" fmla="*/ 0 w 773"/>
                  <a:gd name="T35" fmla="*/ 73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3">
                    <a:moveTo>
                      <a:pt x="0" y="73"/>
                    </a:moveTo>
                    <a:lnTo>
                      <a:pt x="332" y="1093"/>
                    </a:lnTo>
                    <a:lnTo>
                      <a:pt x="332" y="1093"/>
                    </a:lnTo>
                    <a:lnTo>
                      <a:pt x="390" y="1071"/>
                    </a:lnTo>
                    <a:lnTo>
                      <a:pt x="448" y="1049"/>
                    </a:lnTo>
                    <a:lnTo>
                      <a:pt x="506" y="1023"/>
                    </a:lnTo>
                    <a:lnTo>
                      <a:pt x="561" y="995"/>
                    </a:lnTo>
                    <a:lnTo>
                      <a:pt x="616" y="967"/>
                    </a:lnTo>
                    <a:lnTo>
                      <a:pt x="668" y="936"/>
                    </a:lnTo>
                    <a:lnTo>
                      <a:pt x="721" y="902"/>
                    </a:lnTo>
                    <a:lnTo>
                      <a:pt x="773" y="868"/>
                    </a:lnTo>
                    <a:lnTo>
                      <a:pt x="141" y="0"/>
                    </a:lnTo>
                    <a:lnTo>
                      <a:pt x="141" y="0"/>
                    </a:lnTo>
                    <a:lnTo>
                      <a:pt x="108" y="22"/>
                    </a:lnTo>
                    <a:lnTo>
                      <a:pt x="73" y="41"/>
                    </a:lnTo>
                    <a:lnTo>
                      <a:pt x="36" y="58"/>
                    </a:lnTo>
                    <a:lnTo>
                      <a:pt x="0" y="73"/>
                    </a:lnTo>
                    <a:lnTo>
                      <a:pt x="0" y="73"/>
                    </a:lnTo>
                    <a:close/>
                  </a:path>
                </a:pathLst>
              </a:custGeom>
              <a:solidFill>
                <a:schemeClr val="bg1"/>
              </a:solidFill>
              <a:ln>
                <a:noFill/>
              </a:ln>
            </p:spPr>
            <p:txBody>
              <a:bodyPr anchor="ctr"/>
              <a:lstStyle/>
              <a:p>
                <a:pPr algn="ctr"/>
                <a:endParaRPr/>
              </a:p>
            </p:txBody>
          </p:sp>
          <p:sp>
            <p:nvSpPr>
              <p:cNvPr id="72" name="iṩḷiḓé"/>
              <p:cNvSpPr>
                <a:spLocks/>
              </p:cNvSpPr>
              <p:nvPr/>
            </p:nvSpPr>
            <p:spPr bwMode="auto">
              <a:xfrm>
                <a:off x="1833521" y="3952448"/>
                <a:ext cx="851618" cy="380047"/>
              </a:xfrm>
              <a:custGeom>
                <a:avLst/>
                <a:gdLst>
                  <a:gd name="T0" fmla="*/ 1073 w 1098"/>
                  <a:gd name="T1" fmla="*/ 0 h 489"/>
                  <a:gd name="T2" fmla="*/ 0 w 1098"/>
                  <a:gd name="T3" fmla="*/ 0 h 489"/>
                  <a:gd name="T4" fmla="*/ 0 w 1098"/>
                  <a:gd name="T5" fmla="*/ 0 h 489"/>
                  <a:gd name="T6" fmla="*/ 3 w 1098"/>
                  <a:gd name="T7" fmla="*/ 63 h 489"/>
                  <a:gd name="T8" fmla="*/ 8 w 1098"/>
                  <a:gd name="T9" fmla="*/ 126 h 489"/>
                  <a:gd name="T10" fmla="*/ 13 w 1098"/>
                  <a:gd name="T11" fmla="*/ 188 h 489"/>
                  <a:gd name="T12" fmla="*/ 23 w 1098"/>
                  <a:gd name="T13" fmla="*/ 250 h 489"/>
                  <a:gd name="T14" fmla="*/ 34 w 1098"/>
                  <a:gd name="T15" fmla="*/ 310 h 489"/>
                  <a:gd name="T16" fmla="*/ 46 w 1098"/>
                  <a:gd name="T17" fmla="*/ 371 h 489"/>
                  <a:gd name="T18" fmla="*/ 60 w 1098"/>
                  <a:gd name="T19" fmla="*/ 430 h 489"/>
                  <a:gd name="T20" fmla="*/ 78 w 1098"/>
                  <a:gd name="T21" fmla="*/ 489 h 489"/>
                  <a:gd name="T22" fmla="*/ 1098 w 1098"/>
                  <a:gd name="T23" fmla="*/ 157 h 489"/>
                  <a:gd name="T24" fmla="*/ 1098 w 1098"/>
                  <a:gd name="T25" fmla="*/ 157 h 489"/>
                  <a:gd name="T26" fmla="*/ 1089 w 1098"/>
                  <a:gd name="T27" fmla="*/ 119 h 489"/>
                  <a:gd name="T28" fmla="*/ 1082 w 1098"/>
                  <a:gd name="T29" fmla="*/ 80 h 489"/>
                  <a:gd name="T30" fmla="*/ 1077 w 1098"/>
                  <a:gd name="T31" fmla="*/ 40 h 489"/>
                  <a:gd name="T32" fmla="*/ 1073 w 1098"/>
                  <a:gd name="T33" fmla="*/ 0 h 489"/>
                  <a:gd name="T34" fmla="*/ 1073 w 1098"/>
                  <a:gd name="T35"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9">
                    <a:moveTo>
                      <a:pt x="1073" y="0"/>
                    </a:moveTo>
                    <a:lnTo>
                      <a:pt x="0" y="0"/>
                    </a:lnTo>
                    <a:lnTo>
                      <a:pt x="0" y="0"/>
                    </a:lnTo>
                    <a:lnTo>
                      <a:pt x="3" y="63"/>
                    </a:lnTo>
                    <a:lnTo>
                      <a:pt x="8" y="126"/>
                    </a:lnTo>
                    <a:lnTo>
                      <a:pt x="13" y="188"/>
                    </a:lnTo>
                    <a:lnTo>
                      <a:pt x="23" y="250"/>
                    </a:lnTo>
                    <a:lnTo>
                      <a:pt x="34" y="310"/>
                    </a:lnTo>
                    <a:lnTo>
                      <a:pt x="46" y="371"/>
                    </a:lnTo>
                    <a:lnTo>
                      <a:pt x="60" y="430"/>
                    </a:lnTo>
                    <a:lnTo>
                      <a:pt x="78" y="489"/>
                    </a:lnTo>
                    <a:lnTo>
                      <a:pt x="1098" y="157"/>
                    </a:lnTo>
                    <a:lnTo>
                      <a:pt x="1098" y="157"/>
                    </a:lnTo>
                    <a:lnTo>
                      <a:pt x="1089" y="119"/>
                    </a:lnTo>
                    <a:lnTo>
                      <a:pt x="1082" y="80"/>
                    </a:lnTo>
                    <a:lnTo>
                      <a:pt x="1077" y="40"/>
                    </a:lnTo>
                    <a:lnTo>
                      <a:pt x="1073" y="0"/>
                    </a:lnTo>
                    <a:lnTo>
                      <a:pt x="1073" y="0"/>
                    </a:lnTo>
                    <a:close/>
                  </a:path>
                </a:pathLst>
              </a:custGeom>
              <a:solidFill>
                <a:schemeClr val="bg1"/>
              </a:solidFill>
              <a:ln>
                <a:noFill/>
              </a:ln>
            </p:spPr>
            <p:txBody>
              <a:bodyPr anchor="ctr"/>
              <a:lstStyle/>
              <a:p>
                <a:pPr algn="ctr"/>
                <a:endParaRPr/>
              </a:p>
            </p:txBody>
          </p:sp>
          <p:sp>
            <p:nvSpPr>
              <p:cNvPr id="73" name="ïṩľiḓê"/>
              <p:cNvSpPr>
                <a:spLocks/>
              </p:cNvSpPr>
              <p:nvPr/>
            </p:nvSpPr>
            <p:spPr bwMode="auto">
              <a:xfrm>
                <a:off x="2446251" y="4419364"/>
                <a:ext cx="598769" cy="846963"/>
              </a:xfrm>
              <a:custGeom>
                <a:avLst/>
                <a:gdLst>
                  <a:gd name="T0" fmla="*/ 631 w 772"/>
                  <a:gd name="T1" fmla="*/ 0 h 1093"/>
                  <a:gd name="T2" fmla="*/ 0 w 772"/>
                  <a:gd name="T3" fmla="*/ 868 h 1093"/>
                  <a:gd name="T4" fmla="*/ 0 w 772"/>
                  <a:gd name="T5" fmla="*/ 868 h 1093"/>
                  <a:gd name="T6" fmla="*/ 51 w 772"/>
                  <a:gd name="T7" fmla="*/ 902 h 1093"/>
                  <a:gd name="T8" fmla="*/ 104 w 772"/>
                  <a:gd name="T9" fmla="*/ 936 h 1093"/>
                  <a:gd name="T10" fmla="*/ 156 w 772"/>
                  <a:gd name="T11" fmla="*/ 967 h 1093"/>
                  <a:gd name="T12" fmla="*/ 211 w 772"/>
                  <a:gd name="T13" fmla="*/ 995 h 1093"/>
                  <a:gd name="T14" fmla="*/ 266 w 772"/>
                  <a:gd name="T15" fmla="*/ 1023 h 1093"/>
                  <a:gd name="T16" fmla="*/ 324 w 772"/>
                  <a:gd name="T17" fmla="*/ 1049 h 1093"/>
                  <a:gd name="T18" fmla="*/ 382 w 772"/>
                  <a:gd name="T19" fmla="*/ 1071 h 1093"/>
                  <a:gd name="T20" fmla="*/ 440 w 772"/>
                  <a:gd name="T21" fmla="*/ 1093 h 1093"/>
                  <a:gd name="T22" fmla="*/ 772 w 772"/>
                  <a:gd name="T23" fmla="*/ 73 h 1093"/>
                  <a:gd name="T24" fmla="*/ 772 w 772"/>
                  <a:gd name="T25" fmla="*/ 73 h 1093"/>
                  <a:gd name="T26" fmla="*/ 736 w 772"/>
                  <a:gd name="T27" fmla="*/ 58 h 1093"/>
                  <a:gd name="T28" fmla="*/ 699 w 772"/>
                  <a:gd name="T29" fmla="*/ 41 h 1093"/>
                  <a:gd name="T30" fmla="*/ 664 w 772"/>
                  <a:gd name="T31" fmla="*/ 22 h 1093"/>
                  <a:gd name="T32" fmla="*/ 631 w 772"/>
                  <a:gd name="T33" fmla="*/ 0 h 1093"/>
                  <a:gd name="T34" fmla="*/ 631 w 772"/>
                  <a:gd name="T35" fmla="*/ 0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093">
                    <a:moveTo>
                      <a:pt x="631" y="0"/>
                    </a:moveTo>
                    <a:lnTo>
                      <a:pt x="0" y="868"/>
                    </a:lnTo>
                    <a:lnTo>
                      <a:pt x="0" y="868"/>
                    </a:lnTo>
                    <a:lnTo>
                      <a:pt x="51" y="902"/>
                    </a:lnTo>
                    <a:lnTo>
                      <a:pt x="104" y="936"/>
                    </a:lnTo>
                    <a:lnTo>
                      <a:pt x="156" y="967"/>
                    </a:lnTo>
                    <a:lnTo>
                      <a:pt x="211" y="995"/>
                    </a:lnTo>
                    <a:lnTo>
                      <a:pt x="266" y="1023"/>
                    </a:lnTo>
                    <a:lnTo>
                      <a:pt x="324" y="1049"/>
                    </a:lnTo>
                    <a:lnTo>
                      <a:pt x="382" y="1071"/>
                    </a:lnTo>
                    <a:lnTo>
                      <a:pt x="440" y="1093"/>
                    </a:lnTo>
                    <a:lnTo>
                      <a:pt x="772" y="73"/>
                    </a:lnTo>
                    <a:lnTo>
                      <a:pt x="772" y="73"/>
                    </a:lnTo>
                    <a:lnTo>
                      <a:pt x="736" y="58"/>
                    </a:lnTo>
                    <a:lnTo>
                      <a:pt x="699" y="41"/>
                    </a:lnTo>
                    <a:lnTo>
                      <a:pt x="664" y="22"/>
                    </a:lnTo>
                    <a:lnTo>
                      <a:pt x="631" y="0"/>
                    </a:lnTo>
                    <a:lnTo>
                      <a:pt x="631" y="0"/>
                    </a:lnTo>
                    <a:close/>
                  </a:path>
                </a:pathLst>
              </a:custGeom>
              <a:solidFill>
                <a:schemeClr val="bg1"/>
              </a:solidFill>
              <a:ln>
                <a:noFill/>
              </a:ln>
            </p:spPr>
            <p:txBody>
              <a:bodyPr anchor="ctr"/>
              <a:lstStyle/>
              <a:p>
                <a:pPr algn="ctr"/>
                <a:endParaRPr/>
              </a:p>
            </p:txBody>
          </p:sp>
          <p:sp>
            <p:nvSpPr>
              <p:cNvPr id="74" name="ïṣḻïde"/>
              <p:cNvSpPr>
                <a:spLocks/>
              </p:cNvSpPr>
              <p:nvPr/>
            </p:nvSpPr>
            <p:spPr bwMode="auto">
              <a:xfrm>
                <a:off x="1833521" y="3511904"/>
                <a:ext cx="851618" cy="378496"/>
              </a:xfrm>
              <a:custGeom>
                <a:avLst/>
                <a:gdLst>
                  <a:gd name="T0" fmla="*/ 1098 w 1098"/>
                  <a:gd name="T1" fmla="*/ 331 h 488"/>
                  <a:gd name="T2" fmla="*/ 78 w 1098"/>
                  <a:gd name="T3" fmla="*/ 0 h 488"/>
                  <a:gd name="T4" fmla="*/ 78 w 1098"/>
                  <a:gd name="T5" fmla="*/ 0 h 488"/>
                  <a:gd name="T6" fmla="*/ 60 w 1098"/>
                  <a:gd name="T7" fmla="*/ 58 h 488"/>
                  <a:gd name="T8" fmla="*/ 46 w 1098"/>
                  <a:gd name="T9" fmla="*/ 118 h 488"/>
                  <a:gd name="T10" fmla="*/ 34 w 1098"/>
                  <a:gd name="T11" fmla="*/ 178 h 488"/>
                  <a:gd name="T12" fmla="*/ 23 w 1098"/>
                  <a:gd name="T13" fmla="*/ 239 h 488"/>
                  <a:gd name="T14" fmla="*/ 13 w 1098"/>
                  <a:gd name="T15" fmla="*/ 300 h 488"/>
                  <a:gd name="T16" fmla="*/ 8 w 1098"/>
                  <a:gd name="T17" fmla="*/ 363 h 488"/>
                  <a:gd name="T18" fmla="*/ 3 w 1098"/>
                  <a:gd name="T19" fmla="*/ 425 h 488"/>
                  <a:gd name="T20" fmla="*/ 0 w 1098"/>
                  <a:gd name="T21" fmla="*/ 488 h 488"/>
                  <a:gd name="T22" fmla="*/ 1073 w 1098"/>
                  <a:gd name="T23" fmla="*/ 488 h 488"/>
                  <a:gd name="T24" fmla="*/ 1073 w 1098"/>
                  <a:gd name="T25" fmla="*/ 488 h 488"/>
                  <a:gd name="T26" fmla="*/ 1077 w 1098"/>
                  <a:gd name="T27" fmla="*/ 448 h 488"/>
                  <a:gd name="T28" fmla="*/ 1082 w 1098"/>
                  <a:gd name="T29" fmla="*/ 409 h 488"/>
                  <a:gd name="T30" fmla="*/ 1089 w 1098"/>
                  <a:gd name="T31" fmla="*/ 370 h 488"/>
                  <a:gd name="T32" fmla="*/ 1098 w 1098"/>
                  <a:gd name="T33" fmla="*/ 331 h 488"/>
                  <a:gd name="T34" fmla="*/ 1098 w 1098"/>
                  <a:gd name="T35" fmla="*/ 331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8">
                    <a:moveTo>
                      <a:pt x="1098" y="331"/>
                    </a:moveTo>
                    <a:lnTo>
                      <a:pt x="78" y="0"/>
                    </a:lnTo>
                    <a:lnTo>
                      <a:pt x="78" y="0"/>
                    </a:lnTo>
                    <a:lnTo>
                      <a:pt x="60" y="58"/>
                    </a:lnTo>
                    <a:lnTo>
                      <a:pt x="46" y="118"/>
                    </a:lnTo>
                    <a:lnTo>
                      <a:pt x="34" y="178"/>
                    </a:lnTo>
                    <a:lnTo>
                      <a:pt x="23" y="239"/>
                    </a:lnTo>
                    <a:lnTo>
                      <a:pt x="13" y="300"/>
                    </a:lnTo>
                    <a:lnTo>
                      <a:pt x="8" y="363"/>
                    </a:lnTo>
                    <a:lnTo>
                      <a:pt x="3" y="425"/>
                    </a:lnTo>
                    <a:lnTo>
                      <a:pt x="0" y="488"/>
                    </a:lnTo>
                    <a:lnTo>
                      <a:pt x="1073" y="488"/>
                    </a:lnTo>
                    <a:lnTo>
                      <a:pt x="1073" y="488"/>
                    </a:lnTo>
                    <a:lnTo>
                      <a:pt x="1077" y="448"/>
                    </a:lnTo>
                    <a:lnTo>
                      <a:pt x="1082" y="409"/>
                    </a:lnTo>
                    <a:lnTo>
                      <a:pt x="1089" y="370"/>
                    </a:lnTo>
                    <a:lnTo>
                      <a:pt x="1098" y="331"/>
                    </a:lnTo>
                    <a:lnTo>
                      <a:pt x="1098" y="331"/>
                    </a:lnTo>
                    <a:close/>
                  </a:path>
                </a:pathLst>
              </a:custGeom>
              <a:solidFill>
                <a:schemeClr val="bg1"/>
              </a:solidFill>
              <a:ln>
                <a:noFill/>
              </a:ln>
            </p:spPr>
            <p:txBody>
              <a:bodyPr anchor="ctr"/>
              <a:lstStyle/>
              <a:p>
                <a:pPr algn="ctr"/>
                <a:endParaRPr/>
              </a:p>
            </p:txBody>
          </p:sp>
          <p:sp>
            <p:nvSpPr>
              <p:cNvPr id="75" name="íşļîḍe"/>
              <p:cNvSpPr>
                <a:spLocks/>
              </p:cNvSpPr>
              <p:nvPr/>
            </p:nvSpPr>
            <p:spPr bwMode="auto">
              <a:xfrm>
                <a:off x="2444700" y="2576522"/>
                <a:ext cx="600321" cy="848514"/>
              </a:xfrm>
              <a:custGeom>
                <a:avLst/>
                <a:gdLst>
                  <a:gd name="T0" fmla="*/ 773 w 773"/>
                  <a:gd name="T1" fmla="*/ 1021 h 1094"/>
                  <a:gd name="T2" fmla="*/ 441 w 773"/>
                  <a:gd name="T3" fmla="*/ 0 h 1094"/>
                  <a:gd name="T4" fmla="*/ 441 w 773"/>
                  <a:gd name="T5" fmla="*/ 0 h 1094"/>
                  <a:gd name="T6" fmla="*/ 383 w 773"/>
                  <a:gd name="T7" fmla="*/ 23 h 1094"/>
                  <a:gd name="T8" fmla="*/ 325 w 773"/>
                  <a:gd name="T9" fmla="*/ 45 h 1094"/>
                  <a:gd name="T10" fmla="*/ 267 w 773"/>
                  <a:gd name="T11" fmla="*/ 71 h 1094"/>
                  <a:gd name="T12" fmla="*/ 212 w 773"/>
                  <a:gd name="T13" fmla="*/ 98 h 1094"/>
                  <a:gd name="T14" fmla="*/ 157 w 773"/>
                  <a:gd name="T15" fmla="*/ 127 h 1094"/>
                  <a:gd name="T16" fmla="*/ 105 w 773"/>
                  <a:gd name="T17" fmla="*/ 158 h 1094"/>
                  <a:gd name="T18" fmla="*/ 52 w 773"/>
                  <a:gd name="T19" fmla="*/ 191 h 1094"/>
                  <a:gd name="T20" fmla="*/ 0 w 773"/>
                  <a:gd name="T21" fmla="*/ 226 h 1094"/>
                  <a:gd name="T22" fmla="*/ 632 w 773"/>
                  <a:gd name="T23" fmla="*/ 1094 h 1094"/>
                  <a:gd name="T24" fmla="*/ 632 w 773"/>
                  <a:gd name="T25" fmla="*/ 1094 h 1094"/>
                  <a:gd name="T26" fmla="*/ 665 w 773"/>
                  <a:gd name="T27" fmla="*/ 1072 h 1094"/>
                  <a:gd name="T28" fmla="*/ 700 w 773"/>
                  <a:gd name="T29" fmla="*/ 1053 h 1094"/>
                  <a:gd name="T30" fmla="*/ 737 w 773"/>
                  <a:gd name="T31" fmla="*/ 1036 h 1094"/>
                  <a:gd name="T32" fmla="*/ 773 w 773"/>
                  <a:gd name="T33" fmla="*/ 1021 h 1094"/>
                  <a:gd name="T34" fmla="*/ 773 w 773"/>
                  <a:gd name="T35" fmla="*/ 1021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4">
                    <a:moveTo>
                      <a:pt x="773" y="1021"/>
                    </a:moveTo>
                    <a:lnTo>
                      <a:pt x="441" y="0"/>
                    </a:lnTo>
                    <a:lnTo>
                      <a:pt x="441" y="0"/>
                    </a:lnTo>
                    <a:lnTo>
                      <a:pt x="383" y="23"/>
                    </a:lnTo>
                    <a:lnTo>
                      <a:pt x="325" y="45"/>
                    </a:lnTo>
                    <a:lnTo>
                      <a:pt x="267" y="71"/>
                    </a:lnTo>
                    <a:lnTo>
                      <a:pt x="212" y="98"/>
                    </a:lnTo>
                    <a:lnTo>
                      <a:pt x="157" y="127"/>
                    </a:lnTo>
                    <a:lnTo>
                      <a:pt x="105" y="158"/>
                    </a:lnTo>
                    <a:lnTo>
                      <a:pt x="52" y="191"/>
                    </a:lnTo>
                    <a:lnTo>
                      <a:pt x="0" y="226"/>
                    </a:lnTo>
                    <a:lnTo>
                      <a:pt x="632" y="1094"/>
                    </a:lnTo>
                    <a:lnTo>
                      <a:pt x="632" y="1094"/>
                    </a:lnTo>
                    <a:lnTo>
                      <a:pt x="665" y="1072"/>
                    </a:lnTo>
                    <a:lnTo>
                      <a:pt x="700" y="1053"/>
                    </a:lnTo>
                    <a:lnTo>
                      <a:pt x="737" y="1036"/>
                    </a:lnTo>
                    <a:lnTo>
                      <a:pt x="773" y="1021"/>
                    </a:lnTo>
                    <a:lnTo>
                      <a:pt x="773" y="1021"/>
                    </a:lnTo>
                    <a:close/>
                  </a:path>
                </a:pathLst>
              </a:custGeom>
              <a:solidFill>
                <a:schemeClr val="bg1"/>
              </a:solidFill>
              <a:ln>
                <a:noFill/>
              </a:ln>
            </p:spPr>
            <p:txBody>
              <a:bodyPr anchor="ctr"/>
              <a:lstStyle/>
              <a:p>
                <a:pPr algn="ctr"/>
                <a:endParaRPr/>
              </a:p>
            </p:txBody>
          </p:sp>
          <p:sp>
            <p:nvSpPr>
              <p:cNvPr id="76" name="îšliḓê"/>
              <p:cNvSpPr>
                <a:spLocks/>
              </p:cNvSpPr>
              <p:nvPr/>
            </p:nvSpPr>
            <p:spPr bwMode="auto">
              <a:xfrm>
                <a:off x="1912633" y="3110139"/>
                <a:ext cx="846963" cy="598769"/>
              </a:xfrm>
              <a:custGeom>
                <a:avLst/>
                <a:gdLst>
                  <a:gd name="T0" fmla="*/ 1093 w 1093"/>
                  <a:gd name="T1" fmla="*/ 630 h 771"/>
                  <a:gd name="T2" fmla="*/ 225 w 1093"/>
                  <a:gd name="T3" fmla="*/ 0 h 771"/>
                  <a:gd name="T4" fmla="*/ 225 w 1093"/>
                  <a:gd name="T5" fmla="*/ 0 h 771"/>
                  <a:gd name="T6" fmla="*/ 191 w 1093"/>
                  <a:gd name="T7" fmla="*/ 51 h 771"/>
                  <a:gd name="T8" fmla="*/ 159 w 1093"/>
                  <a:gd name="T9" fmla="*/ 103 h 771"/>
                  <a:gd name="T10" fmla="*/ 128 w 1093"/>
                  <a:gd name="T11" fmla="*/ 157 h 771"/>
                  <a:gd name="T12" fmla="*/ 98 w 1093"/>
                  <a:gd name="T13" fmla="*/ 211 h 771"/>
                  <a:gd name="T14" fmla="*/ 71 w 1093"/>
                  <a:gd name="T15" fmla="*/ 267 h 771"/>
                  <a:gd name="T16" fmla="*/ 46 w 1093"/>
                  <a:gd name="T17" fmla="*/ 324 h 771"/>
                  <a:gd name="T18" fmla="*/ 22 w 1093"/>
                  <a:gd name="T19" fmla="*/ 381 h 771"/>
                  <a:gd name="T20" fmla="*/ 0 w 1093"/>
                  <a:gd name="T21" fmla="*/ 441 h 771"/>
                  <a:gd name="T22" fmla="*/ 1020 w 1093"/>
                  <a:gd name="T23" fmla="*/ 771 h 771"/>
                  <a:gd name="T24" fmla="*/ 1020 w 1093"/>
                  <a:gd name="T25" fmla="*/ 771 h 771"/>
                  <a:gd name="T26" fmla="*/ 1036 w 1093"/>
                  <a:gd name="T27" fmla="*/ 735 h 771"/>
                  <a:gd name="T28" fmla="*/ 1054 w 1093"/>
                  <a:gd name="T29" fmla="*/ 699 h 771"/>
                  <a:gd name="T30" fmla="*/ 1073 w 1093"/>
                  <a:gd name="T31" fmla="*/ 664 h 771"/>
                  <a:gd name="T32" fmla="*/ 1093 w 1093"/>
                  <a:gd name="T33" fmla="*/ 630 h 771"/>
                  <a:gd name="T34" fmla="*/ 1093 w 1093"/>
                  <a:gd name="T35" fmla="*/ 63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1">
                    <a:moveTo>
                      <a:pt x="1093" y="630"/>
                    </a:moveTo>
                    <a:lnTo>
                      <a:pt x="225" y="0"/>
                    </a:lnTo>
                    <a:lnTo>
                      <a:pt x="225" y="0"/>
                    </a:lnTo>
                    <a:lnTo>
                      <a:pt x="191" y="51"/>
                    </a:lnTo>
                    <a:lnTo>
                      <a:pt x="159" y="103"/>
                    </a:lnTo>
                    <a:lnTo>
                      <a:pt x="128" y="157"/>
                    </a:lnTo>
                    <a:lnTo>
                      <a:pt x="98" y="211"/>
                    </a:lnTo>
                    <a:lnTo>
                      <a:pt x="71" y="267"/>
                    </a:lnTo>
                    <a:lnTo>
                      <a:pt x="46" y="324"/>
                    </a:lnTo>
                    <a:lnTo>
                      <a:pt x="22" y="381"/>
                    </a:lnTo>
                    <a:lnTo>
                      <a:pt x="0" y="441"/>
                    </a:lnTo>
                    <a:lnTo>
                      <a:pt x="1020" y="771"/>
                    </a:lnTo>
                    <a:lnTo>
                      <a:pt x="1020" y="771"/>
                    </a:lnTo>
                    <a:lnTo>
                      <a:pt x="1036" y="735"/>
                    </a:lnTo>
                    <a:lnTo>
                      <a:pt x="1054" y="699"/>
                    </a:lnTo>
                    <a:lnTo>
                      <a:pt x="1073" y="664"/>
                    </a:lnTo>
                    <a:lnTo>
                      <a:pt x="1093" y="630"/>
                    </a:lnTo>
                    <a:lnTo>
                      <a:pt x="1093" y="630"/>
                    </a:lnTo>
                    <a:close/>
                  </a:path>
                </a:pathLst>
              </a:custGeom>
              <a:solidFill>
                <a:schemeClr val="bg1"/>
              </a:solidFill>
              <a:ln>
                <a:noFill/>
              </a:ln>
            </p:spPr>
            <p:txBody>
              <a:bodyPr anchor="ctr"/>
              <a:lstStyle/>
              <a:p>
                <a:pPr algn="ctr"/>
                <a:endParaRPr/>
              </a:p>
            </p:txBody>
          </p:sp>
          <p:sp>
            <p:nvSpPr>
              <p:cNvPr id="77" name="îśļíḋê"/>
              <p:cNvSpPr>
                <a:spLocks/>
              </p:cNvSpPr>
              <p:nvPr/>
            </p:nvSpPr>
            <p:spPr bwMode="auto">
              <a:xfrm>
                <a:off x="2123599" y="2789038"/>
                <a:ext cx="760095" cy="760095"/>
              </a:xfrm>
              <a:custGeom>
                <a:avLst/>
                <a:gdLst>
                  <a:gd name="T0" fmla="*/ 980 w 980"/>
                  <a:gd name="T1" fmla="*/ 868 h 981"/>
                  <a:gd name="T2" fmla="*/ 349 w 980"/>
                  <a:gd name="T3" fmla="*/ 0 h 981"/>
                  <a:gd name="T4" fmla="*/ 349 w 980"/>
                  <a:gd name="T5" fmla="*/ 0 h 981"/>
                  <a:gd name="T6" fmla="*/ 301 w 980"/>
                  <a:gd name="T7" fmla="*/ 39 h 981"/>
                  <a:gd name="T8" fmla="*/ 253 w 980"/>
                  <a:gd name="T9" fmla="*/ 78 h 981"/>
                  <a:gd name="T10" fmla="*/ 207 w 980"/>
                  <a:gd name="T11" fmla="*/ 119 h 981"/>
                  <a:gd name="T12" fmla="*/ 163 w 980"/>
                  <a:gd name="T13" fmla="*/ 162 h 981"/>
                  <a:gd name="T14" fmla="*/ 120 w 980"/>
                  <a:gd name="T15" fmla="*/ 208 h 981"/>
                  <a:gd name="T16" fmla="*/ 78 w 980"/>
                  <a:gd name="T17" fmla="*/ 254 h 981"/>
                  <a:gd name="T18" fmla="*/ 38 w 980"/>
                  <a:gd name="T19" fmla="*/ 301 h 981"/>
                  <a:gd name="T20" fmla="*/ 0 w 980"/>
                  <a:gd name="T21" fmla="*/ 349 h 981"/>
                  <a:gd name="T22" fmla="*/ 867 w 980"/>
                  <a:gd name="T23" fmla="*/ 981 h 981"/>
                  <a:gd name="T24" fmla="*/ 867 w 980"/>
                  <a:gd name="T25" fmla="*/ 981 h 981"/>
                  <a:gd name="T26" fmla="*/ 894 w 980"/>
                  <a:gd name="T27" fmla="*/ 950 h 981"/>
                  <a:gd name="T28" fmla="*/ 921 w 980"/>
                  <a:gd name="T29" fmla="*/ 921 h 981"/>
                  <a:gd name="T30" fmla="*/ 950 w 980"/>
                  <a:gd name="T31" fmla="*/ 893 h 981"/>
                  <a:gd name="T32" fmla="*/ 980 w 980"/>
                  <a:gd name="T33" fmla="*/ 868 h 981"/>
                  <a:gd name="T34" fmla="*/ 980 w 980"/>
                  <a:gd name="T35" fmla="*/ 868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980" y="868"/>
                    </a:moveTo>
                    <a:lnTo>
                      <a:pt x="349" y="0"/>
                    </a:lnTo>
                    <a:lnTo>
                      <a:pt x="349" y="0"/>
                    </a:lnTo>
                    <a:lnTo>
                      <a:pt x="301" y="39"/>
                    </a:lnTo>
                    <a:lnTo>
                      <a:pt x="253" y="78"/>
                    </a:lnTo>
                    <a:lnTo>
                      <a:pt x="207" y="119"/>
                    </a:lnTo>
                    <a:lnTo>
                      <a:pt x="163" y="162"/>
                    </a:lnTo>
                    <a:lnTo>
                      <a:pt x="120" y="208"/>
                    </a:lnTo>
                    <a:lnTo>
                      <a:pt x="78" y="254"/>
                    </a:lnTo>
                    <a:lnTo>
                      <a:pt x="38" y="301"/>
                    </a:lnTo>
                    <a:lnTo>
                      <a:pt x="0" y="349"/>
                    </a:lnTo>
                    <a:lnTo>
                      <a:pt x="867" y="981"/>
                    </a:lnTo>
                    <a:lnTo>
                      <a:pt x="867" y="981"/>
                    </a:lnTo>
                    <a:lnTo>
                      <a:pt x="894" y="950"/>
                    </a:lnTo>
                    <a:lnTo>
                      <a:pt x="921" y="921"/>
                    </a:lnTo>
                    <a:lnTo>
                      <a:pt x="950" y="893"/>
                    </a:lnTo>
                    <a:lnTo>
                      <a:pt x="980" y="868"/>
                    </a:lnTo>
                    <a:lnTo>
                      <a:pt x="980" y="868"/>
                    </a:lnTo>
                    <a:close/>
                  </a:path>
                </a:pathLst>
              </a:custGeom>
              <a:solidFill>
                <a:schemeClr val="bg1"/>
              </a:solidFill>
              <a:ln>
                <a:noFill/>
              </a:ln>
            </p:spPr>
            <p:txBody>
              <a:bodyPr anchor="ctr"/>
              <a:lstStyle/>
              <a:p>
                <a:pPr algn="ctr"/>
                <a:endParaRPr/>
              </a:p>
            </p:txBody>
          </p:sp>
          <p:sp>
            <p:nvSpPr>
              <p:cNvPr id="78" name="îṥ1ïdè"/>
              <p:cNvSpPr>
                <a:spLocks/>
              </p:cNvSpPr>
              <p:nvPr/>
            </p:nvSpPr>
            <p:spPr bwMode="auto">
              <a:xfrm>
                <a:off x="2846465" y="2498961"/>
                <a:ext cx="380048" cy="850066"/>
              </a:xfrm>
              <a:custGeom>
                <a:avLst/>
                <a:gdLst>
                  <a:gd name="T0" fmla="*/ 490 w 490"/>
                  <a:gd name="T1" fmla="*/ 1072 h 1097"/>
                  <a:gd name="T2" fmla="*/ 490 w 490"/>
                  <a:gd name="T3" fmla="*/ 0 h 1097"/>
                  <a:gd name="T4" fmla="*/ 490 w 490"/>
                  <a:gd name="T5" fmla="*/ 0 h 1097"/>
                  <a:gd name="T6" fmla="*/ 427 w 490"/>
                  <a:gd name="T7" fmla="*/ 3 h 1097"/>
                  <a:gd name="T8" fmla="*/ 363 w 490"/>
                  <a:gd name="T9" fmla="*/ 7 h 1097"/>
                  <a:gd name="T10" fmla="*/ 302 w 490"/>
                  <a:gd name="T11" fmla="*/ 13 h 1097"/>
                  <a:gd name="T12" fmla="*/ 240 w 490"/>
                  <a:gd name="T13" fmla="*/ 22 h 1097"/>
                  <a:gd name="T14" fmla="*/ 179 w 490"/>
                  <a:gd name="T15" fmla="*/ 32 h 1097"/>
                  <a:gd name="T16" fmla="*/ 119 w 490"/>
                  <a:gd name="T17" fmla="*/ 46 h 1097"/>
                  <a:gd name="T18" fmla="*/ 60 w 490"/>
                  <a:gd name="T19" fmla="*/ 60 h 1097"/>
                  <a:gd name="T20" fmla="*/ 0 w 490"/>
                  <a:gd name="T21" fmla="*/ 77 h 1097"/>
                  <a:gd name="T22" fmla="*/ 332 w 490"/>
                  <a:gd name="T23" fmla="*/ 1097 h 1097"/>
                  <a:gd name="T24" fmla="*/ 332 w 490"/>
                  <a:gd name="T25" fmla="*/ 1097 h 1097"/>
                  <a:gd name="T26" fmla="*/ 371 w 490"/>
                  <a:gd name="T27" fmla="*/ 1087 h 1097"/>
                  <a:gd name="T28" fmla="*/ 410 w 490"/>
                  <a:gd name="T29" fmla="*/ 1080 h 1097"/>
                  <a:gd name="T30" fmla="*/ 449 w 490"/>
                  <a:gd name="T31" fmla="*/ 1075 h 1097"/>
                  <a:gd name="T32" fmla="*/ 490 w 490"/>
                  <a:gd name="T33" fmla="*/ 1072 h 1097"/>
                  <a:gd name="T34" fmla="*/ 490 w 490"/>
                  <a:gd name="T35" fmla="*/ 107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490" y="1072"/>
                    </a:moveTo>
                    <a:lnTo>
                      <a:pt x="490" y="0"/>
                    </a:lnTo>
                    <a:lnTo>
                      <a:pt x="490" y="0"/>
                    </a:lnTo>
                    <a:lnTo>
                      <a:pt x="427" y="3"/>
                    </a:lnTo>
                    <a:lnTo>
                      <a:pt x="363" y="7"/>
                    </a:lnTo>
                    <a:lnTo>
                      <a:pt x="302" y="13"/>
                    </a:lnTo>
                    <a:lnTo>
                      <a:pt x="240" y="22"/>
                    </a:lnTo>
                    <a:lnTo>
                      <a:pt x="179" y="32"/>
                    </a:lnTo>
                    <a:lnTo>
                      <a:pt x="119" y="46"/>
                    </a:lnTo>
                    <a:lnTo>
                      <a:pt x="60" y="60"/>
                    </a:lnTo>
                    <a:lnTo>
                      <a:pt x="0" y="77"/>
                    </a:lnTo>
                    <a:lnTo>
                      <a:pt x="332" y="1097"/>
                    </a:lnTo>
                    <a:lnTo>
                      <a:pt x="332" y="1097"/>
                    </a:lnTo>
                    <a:lnTo>
                      <a:pt x="371" y="1087"/>
                    </a:lnTo>
                    <a:lnTo>
                      <a:pt x="410" y="1080"/>
                    </a:lnTo>
                    <a:lnTo>
                      <a:pt x="449" y="1075"/>
                    </a:lnTo>
                    <a:lnTo>
                      <a:pt x="490" y="1072"/>
                    </a:lnTo>
                    <a:lnTo>
                      <a:pt x="490" y="1072"/>
                    </a:lnTo>
                    <a:close/>
                  </a:path>
                </a:pathLst>
              </a:custGeom>
              <a:solidFill>
                <a:schemeClr val="bg1"/>
              </a:solidFill>
              <a:ln>
                <a:noFill/>
              </a:ln>
            </p:spPr>
            <p:txBody>
              <a:bodyPr anchor="ctr"/>
              <a:lstStyle/>
              <a:p>
                <a:pPr algn="ctr"/>
                <a:endParaRPr/>
              </a:p>
            </p:txBody>
          </p:sp>
          <p:sp>
            <p:nvSpPr>
              <p:cNvPr id="79" name="îşļíḍê"/>
              <p:cNvSpPr>
                <a:spLocks/>
              </p:cNvSpPr>
              <p:nvPr/>
            </p:nvSpPr>
            <p:spPr bwMode="auto">
              <a:xfrm>
                <a:off x="2123599" y="4295267"/>
                <a:ext cx="760095" cy="760095"/>
              </a:xfrm>
              <a:custGeom>
                <a:avLst/>
                <a:gdLst>
                  <a:gd name="T0" fmla="*/ 867 w 980"/>
                  <a:gd name="T1" fmla="*/ 0 h 981"/>
                  <a:gd name="T2" fmla="*/ 0 w 980"/>
                  <a:gd name="T3" fmla="*/ 631 h 981"/>
                  <a:gd name="T4" fmla="*/ 0 w 980"/>
                  <a:gd name="T5" fmla="*/ 631 h 981"/>
                  <a:gd name="T6" fmla="*/ 38 w 980"/>
                  <a:gd name="T7" fmla="*/ 680 h 981"/>
                  <a:gd name="T8" fmla="*/ 78 w 980"/>
                  <a:gd name="T9" fmla="*/ 727 h 981"/>
                  <a:gd name="T10" fmla="*/ 120 w 980"/>
                  <a:gd name="T11" fmla="*/ 773 h 981"/>
                  <a:gd name="T12" fmla="*/ 163 w 980"/>
                  <a:gd name="T13" fmla="*/ 817 h 981"/>
                  <a:gd name="T14" fmla="*/ 207 w 980"/>
                  <a:gd name="T15" fmla="*/ 860 h 981"/>
                  <a:gd name="T16" fmla="*/ 253 w 980"/>
                  <a:gd name="T17" fmla="*/ 902 h 981"/>
                  <a:gd name="T18" fmla="*/ 301 w 980"/>
                  <a:gd name="T19" fmla="*/ 942 h 981"/>
                  <a:gd name="T20" fmla="*/ 349 w 980"/>
                  <a:gd name="T21" fmla="*/ 981 h 981"/>
                  <a:gd name="T22" fmla="*/ 980 w 980"/>
                  <a:gd name="T23" fmla="*/ 113 h 981"/>
                  <a:gd name="T24" fmla="*/ 980 w 980"/>
                  <a:gd name="T25" fmla="*/ 113 h 981"/>
                  <a:gd name="T26" fmla="*/ 950 w 980"/>
                  <a:gd name="T27" fmla="*/ 88 h 981"/>
                  <a:gd name="T28" fmla="*/ 921 w 980"/>
                  <a:gd name="T29" fmla="*/ 60 h 981"/>
                  <a:gd name="T30" fmla="*/ 894 w 980"/>
                  <a:gd name="T31" fmla="*/ 31 h 981"/>
                  <a:gd name="T32" fmla="*/ 867 w 980"/>
                  <a:gd name="T33" fmla="*/ 0 h 981"/>
                  <a:gd name="T34" fmla="*/ 867 w 980"/>
                  <a:gd name="T35"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867" y="0"/>
                    </a:moveTo>
                    <a:lnTo>
                      <a:pt x="0" y="631"/>
                    </a:lnTo>
                    <a:lnTo>
                      <a:pt x="0" y="631"/>
                    </a:lnTo>
                    <a:lnTo>
                      <a:pt x="38" y="680"/>
                    </a:lnTo>
                    <a:lnTo>
                      <a:pt x="78" y="727"/>
                    </a:lnTo>
                    <a:lnTo>
                      <a:pt x="120" y="773"/>
                    </a:lnTo>
                    <a:lnTo>
                      <a:pt x="163" y="817"/>
                    </a:lnTo>
                    <a:lnTo>
                      <a:pt x="207" y="860"/>
                    </a:lnTo>
                    <a:lnTo>
                      <a:pt x="253" y="902"/>
                    </a:lnTo>
                    <a:lnTo>
                      <a:pt x="301" y="942"/>
                    </a:lnTo>
                    <a:lnTo>
                      <a:pt x="349" y="981"/>
                    </a:lnTo>
                    <a:lnTo>
                      <a:pt x="980" y="113"/>
                    </a:lnTo>
                    <a:lnTo>
                      <a:pt x="980" y="113"/>
                    </a:lnTo>
                    <a:lnTo>
                      <a:pt x="950" y="88"/>
                    </a:lnTo>
                    <a:lnTo>
                      <a:pt x="921" y="60"/>
                    </a:lnTo>
                    <a:lnTo>
                      <a:pt x="894" y="31"/>
                    </a:lnTo>
                    <a:lnTo>
                      <a:pt x="867" y="0"/>
                    </a:lnTo>
                    <a:lnTo>
                      <a:pt x="867" y="0"/>
                    </a:lnTo>
                    <a:close/>
                  </a:path>
                </a:pathLst>
              </a:custGeom>
              <a:solidFill>
                <a:schemeClr val="bg1"/>
              </a:solidFill>
              <a:ln>
                <a:noFill/>
              </a:ln>
            </p:spPr>
            <p:txBody>
              <a:bodyPr anchor="ctr"/>
              <a:lstStyle/>
              <a:p>
                <a:pPr algn="ctr"/>
                <a:endParaRPr/>
              </a:p>
            </p:txBody>
          </p:sp>
        </p:grpSp>
        <p:grpSp>
          <p:nvGrpSpPr>
            <p:cNvPr id="6" name="ïslïďé"/>
            <p:cNvGrpSpPr/>
            <p:nvPr/>
          </p:nvGrpSpPr>
          <p:grpSpPr>
            <a:xfrm>
              <a:off x="2077903" y="1666875"/>
              <a:ext cx="2862421" cy="2879546"/>
              <a:chOff x="907879" y="2281904"/>
              <a:chExt cx="3158296" cy="3287240"/>
            </a:xfrm>
          </p:grpSpPr>
          <p:cxnSp>
            <p:nvCxnSpPr>
              <p:cNvPr id="50" name="Straight Connector 24"/>
              <p:cNvCxnSpPr/>
              <p:nvPr/>
            </p:nvCxnSpPr>
            <p:spPr>
              <a:xfrm flipV="1">
                <a:off x="2482623" y="228190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flipV="1">
                <a:off x="2482623" y="549714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rot="2160000" flipV="1">
                <a:off x="3431504" y="2586790"/>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rot="2160000" flipV="1">
                <a:off x="1537009" y="5185843"/>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rot="4320000" flipV="1">
                <a:off x="4018698" y="3395911"/>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rot="4320000" flipV="1">
                <a:off x="943879" y="4384963"/>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30"/>
              <p:cNvCxnSpPr/>
              <p:nvPr/>
            </p:nvCxnSpPr>
            <p:spPr>
              <a:xfrm rot="19440000">
                <a:off x="3426004" y="519539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31"/>
              <p:cNvCxnSpPr/>
              <p:nvPr/>
            </p:nvCxnSpPr>
            <p:spPr>
              <a:xfrm rot="19440000">
                <a:off x="1539142" y="2584578"/>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32"/>
              <p:cNvCxnSpPr/>
              <p:nvPr/>
            </p:nvCxnSpPr>
            <p:spPr>
              <a:xfrm rot="17280000">
                <a:off x="4030175" y="4369891"/>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33"/>
              <p:cNvCxnSpPr/>
              <p:nvPr/>
            </p:nvCxnSpPr>
            <p:spPr>
              <a:xfrm rot="17280000">
                <a:off x="956790" y="3393699"/>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ïṡ1îḑê"/>
            <p:cNvSpPr/>
            <p:nvPr/>
          </p:nvSpPr>
          <p:spPr>
            <a:xfrm>
              <a:off x="2596233" y="2198416"/>
              <a:ext cx="1849779" cy="18497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šḷîḍè"/>
            <p:cNvSpPr txBox="1">
              <a:spLocks/>
            </p:cNvSpPr>
            <p:nvPr/>
          </p:nvSpPr>
          <p:spPr>
            <a:xfrm>
              <a:off x="2973330" y="3239340"/>
              <a:ext cx="1095586" cy="406324"/>
            </a:xfrm>
            <a:prstGeom prst="rect">
              <a:avLst/>
            </a:prstGeom>
          </p:spPr>
          <p:txBody>
            <a:bodyPr wrap="none" lIns="0" tIns="0" rIns="0" bIns="0">
              <a:noAutofit/>
              <a:scene3d>
                <a:camera prst="orthographicFront"/>
                <a:lightRig rig="threePt" dir="t"/>
              </a:scene3d>
              <a:sp3d contourW="12700">
                <a:bevelT w="0" h="0"/>
              </a:sp3d>
            </a:bodyPr>
            <a:lstStyle/>
            <a:p>
              <a:pPr algn="ctr">
                <a:spcBef>
                  <a:spcPct val="0"/>
                </a:spcBef>
                <a:tabLst>
                  <a:tab pos="180975" algn="l"/>
                </a:tabLst>
              </a:pPr>
              <a:r>
                <a:rPr lang="en-US" altLang="ko-KR" sz="2400" spc="0">
                  <a:solidFill>
                    <a:schemeClr val="tx1">
                      <a:lumMod val="65000"/>
                      <a:lumOff val="35000"/>
                    </a:schemeClr>
                  </a:solidFill>
                  <a:latin typeface="Century Gothic" panose="020B0502020202020204" pitchFamily="34" charset="0"/>
                </a:rPr>
                <a:t>40%</a:t>
              </a:r>
            </a:p>
          </p:txBody>
        </p:sp>
        <p:sp>
          <p:nvSpPr>
            <p:cNvPr id="11" name="iṩḻídè"/>
            <p:cNvSpPr>
              <a:spLocks/>
            </p:cNvSpPr>
            <p:nvPr/>
          </p:nvSpPr>
          <p:spPr bwMode="auto">
            <a:xfrm>
              <a:off x="3236877" y="2524062"/>
              <a:ext cx="573884" cy="57388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accent1"/>
            </a:solidFill>
            <a:ln>
              <a:noFill/>
            </a:ln>
          </p:spPr>
          <p:txBody>
            <a:bodyPr anchor="ctr"/>
            <a:lstStyle/>
            <a:p>
              <a:pPr algn="ctr"/>
              <a:endParaRPr/>
            </a:p>
          </p:txBody>
        </p:sp>
      </p:grpSp>
      <p:sp>
        <p:nvSpPr>
          <p:cNvPr id="85" name="任意多边形 8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p:cNvGrpSpPr/>
          <p:nvPr/>
        </p:nvGrpSpPr>
        <p:grpSpPr>
          <a:xfrm>
            <a:off x="-391195" y="-1"/>
            <a:ext cx="1417774" cy="723901"/>
            <a:chOff x="-391195" y="-1"/>
            <a:chExt cx="1697596" cy="866775"/>
          </a:xfrm>
        </p:grpSpPr>
        <p:sp>
          <p:nvSpPr>
            <p:cNvPr id="90" name="任意多边形 89"/>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94"/>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6" name="直接连接符 95"/>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977109" y="690197"/>
            <a:ext cx="2236510"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貝氏分類器</a:t>
            </a:r>
            <a:endParaRPr lang="zh-CN" altLang="en-US" sz="3200" b="1" dirty="0">
              <a:solidFill>
                <a:schemeClr val="tx2"/>
              </a:solidFill>
              <a:latin typeface="Century Gothic" panose="020B0502020202020204" pitchFamily="34" charset="0"/>
              <a:ea typeface="+mj-ea"/>
            </a:endParaRPr>
          </a:p>
        </p:txBody>
      </p:sp>
      <p:pic>
        <p:nvPicPr>
          <p:cNvPr id="99" name="圖片 98">
            <a:extLst>
              <a:ext uri="{FF2B5EF4-FFF2-40B4-BE49-F238E27FC236}">
                <a16:creationId xmlns:a16="http://schemas.microsoft.com/office/drawing/2014/main" id="{97F0D772-BBCF-4B9E-8858-8D4AA5A4E0E8}"/>
              </a:ext>
            </a:extLst>
          </p:cNvPr>
          <p:cNvPicPr>
            <a:picLocks noChangeAspect="1"/>
          </p:cNvPicPr>
          <p:nvPr/>
        </p:nvPicPr>
        <p:blipFill>
          <a:blip r:embed="rId3"/>
          <a:stretch>
            <a:fillRect/>
          </a:stretch>
        </p:blipFill>
        <p:spPr>
          <a:xfrm>
            <a:off x="2461817" y="1964063"/>
            <a:ext cx="7124700" cy="2714625"/>
          </a:xfrm>
          <a:prstGeom prst="rect">
            <a:avLst/>
          </a:prstGeom>
        </p:spPr>
      </p:pic>
      <p:pic>
        <p:nvPicPr>
          <p:cNvPr id="100" name="圖片 99">
            <a:extLst>
              <a:ext uri="{FF2B5EF4-FFF2-40B4-BE49-F238E27FC236}">
                <a16:creationId xmlns:a16="http://schemas.microsoft.com/office/drawing/2014/main" id="{24F709F4-22B0-424C-A5E0-4FD68D2FDACF}"/>
              </a:ext>
            </a:extLst>
          </p:cNvPr>
          <p:cNvPicPr>
            <a:picLocks noChangeAspect="1"/>
          </p:cNvPicPr>
          <p:nvPr/>
        </p:nvPicPr>
        <p:blipFill>
          <a:blip r:embed="rId4"/>
          <a:stretch>
            <a:fillRect/>
          </a:stretch>
        </p:blipFill>
        <p:spPr>
          <a:xfrm>
            <a:off x="2461817" y="5274268"/>
            <a:ext cx="4743450" cy="857250"/>
          </a:xfrm>
          <a:prstGeom prst="rect">
            <a:avLst/>
          </a:prstGeom>
        </p:spPr>
      </p:pic>
      <p:sp>
        <p:nvSpPr>
          <p:cNvPr id="101" name="文本框 42">
            <a:extLst>
              <a:ext uri="{FF2B5EF4-FFF2-40B4-BE49-F238E27FC236}">
                <a16:creationId xmlns:a16="http://schemas.microsoft.com/office/drawing/2014/main" id="{BE56C083-4F0A-4A9B-B631-6EEE071DCBB8}"/>
              </a:ext>
            </a:extLst>
          </p:cNvPr>
          <p:cNvSpPr txBox="1"/>
          <p:nvPr/>
        </p:nvSpPr>
        <p:spPr>
          <a:xfrm>
            <a:off x="1352693" y="1398157"/>
            <a:ext cx="1415772"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程式碼</a:t>
            </a:r>
            <a:endParaRPr lang="zh-CN" altLang="en-US" sz="3200" b="1" dirty="0">
              <a:solidFill>
                <a:schemeClr val="tx2"/>
              </a:solidFill>
              <a:latin typeface="Century Gothic" panose="020B0502020202020204" pitchFamily="34" charset="0"/>
              <a:ea typeface="+mj-ea"/>
            </a:endParaRPr>
          </a:p>
        </p:txBody>
      </p:sp>
      <p:sp>
        <p:nvSpPr>
          <p:cNvPr id="102" name="文本框 42">
            <a:extLst>
              <a:ext uri="{FF2B5EF4-FFF2-40B4-BE49-F238E27FC236}">
                <a16:creationId xmlns:a16="http://schemas.microsoft.com/office/drawing/2014/main" id="{B6F18E3E-B571-45EC-837E-75783FF8EEF8}"/>
              </a:ext>
            </a:extLst>
          </p:cNvPr>
          <p:cNvSpPr txBox="1"/>
          <p:nvPr/>
        </p:nvSpPr>
        <p:spPr>
          <a:xfrm>
            <a:off x="1404554" y="4629628"/>
            <a:ext cx="1005403"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結果</a:t>
            </a:r>
            <a:endParaRPr lang="zh-CN" altLang="en-US" sz="3200" b="1" dirty="0">
              <a:solidFill>
                <a:schemeClr val="tx2"/>
              </a:solidFill>
              <a:latin typeface="Century Gothic" panose="020B0502020202020204" pitchFamily="34" charset="0"/>
              <a:ea typeface="+mj-ea"/>
            </a:endParaRPr>
          </a:p>
        </p:txBody>
      </p:sp>
      <p:sp>
        <p:nvSpPr>
          <p:cNvPr id="103" name="矩形 102">
            <a:extLst>
              <a:ext uri="{FF2B5EF4-FFF2-40B4-BE49-F238E27FC236}">
                <a16:creationId xmlns:a16="http://schemas.microsoft.com/office/drawing/2014/main" id="{C4583879-269E-49DB-9C91-3526045610FB}"/>
              </a:ext>
            </a:extLst>
          </p:cNvPr>
          <p:cNvSpPr/>
          <p:nvPr/>
        </p:nvSpPr>
        <p:spPr>
          <a:xfrm>
            <a:off x="3280430" y="869221"/>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以下Ｃｏｄｅ皆只貼出重點部分，並非完整程式碼。</a:t>
            </a:r>
            <a:endParaRPr lang="en-US" altLang="zh-CN" sz="1200"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22114070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1000" fill="hold"/>
                                        <p:tgtEl>
                                          <p:spTgt spid="83"/>
                                        </p:tgtEl>
                                        <p:attrNameLst>
                                          <p:attrName>ppt_w</p:attrName>
                                        </p:attrNameLst>
                                      </p:cBhvr>
                                      <p:tavLst>
                                        <p:tav tm="0">
                                          <p:val>
                                            <p:fltVal val="0"/>
                                          </p:val>
                                        </p:tav>
                                        <p:tav tm="100000">
                                          <p:val>
                                            <p:strVal val="#ppt_w"/>
                                          </p:val>
                                        </p:tav>
                                      </p:tavLst>
                                    </p:anim>
                                    <p:anim calcmode="lin" valueType="num">
                                      <p:cBhvr>
                                        <p:cTn id="8" dur="1000" fill="hold"/>
                                        <p:tgtEl>
                                          <p:spTgt spid="83"/>
                                        </p:tgtEl>
                                        <p:attrNameLst>
                                          <p:attrName>ppt_h</p:attrName>
                                        </p:attrNameLst>
                                      </p:cBhvr>
                                      <p:tavLst>
                                        <p:tav tm="0">
                                          <p:val>
                                            <p:fltVal val="0"/>
                                          </p:val>
                                        </p:tav>
                                        <p:tav tm="100000">
                                          <p:val>
                                            <p:strVal val="#ppt_h"/>
                                          </p:val>
                                        </p:tav>
                                      </p:tavLst>
                                    </p:anim>
                                    <p:anim calcmode="lin" valueType="num">
                                      <p:cBhvr>
                                        <p:cTn id="9" dur="1000" fill="hold"/>
                                        <p:tgtEl>
                                          <p:spTgt spid="83"/>
                                        </p:tgtEl>
                                        <p:attrNameLst>
                                          <p:attrName>style.rotation</p:attrName>
                                        </p:attrNameLst>
                                      </p:cBhvr>
                                      <p:tavLst>
                                        <p:tav tm="0">
                                          <p:val>
                                            <p:fltVal val="90"/>
                                          </p:val>
                                        </p:tav>
                                        <p:tav tm="100000">
                                          <p:val>
                                            <p:fltVal val="0"/>
                                          </p:val>
                                        </p:tav>
                                      </p:tavLst>
                                    </p:anim>
                                    <p:animEffect transition="in" filter="fade">
                                      <p:cBhvr>
                                        <p:cTn id="10"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391195" y="-1"/>
            <a:ext cx="1417774" cy="723901"/>
            <a:chOff x="-391195" y="-1"/>
            <a:chExt cx="1697596" cy="866775"/>
          </a:xfrm>
        </p:grpSpPr>
        <p:sp>
          <p:nvSpPr>
            <p:cNvPr id="22" name="任意多边形 21"/>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29644" y="683638"/>
            <a:ext cx="3105337" cy="584775"/>
          </a:xfrm>
          <a:prstGeom prst="rect">
            <a:avLst/>
          </a:prstGeom>
          <a:noFill/>
        </p:spPr>
        <p:txBody>
          <a:bodyPr wrap="none" rtlCol="0">
            <a:spAutoFit/>
            <a:scene3d>
              <a:camera prst="orthographicFront"/>
              <a:lightRig rig="threePt" dir="t"/>
            </a:scene3d>
            <a:sp3d contourW="12700"/>
          </a:bodyPr>
          <a:lstStyle/>
          <a:p>
            <a:pPr algn="ctr"/>
            <a:r>
              <a:rPr lang="en-US" altLang="zh-TW" sz="3200" b="1" dirty="0">
                <a:solidFill>
                  <a:schemeClr val="tx2"/>
                </a:solidFill>
                <a:latin typeface="Century Gothic" panose="020B0502020202020204" pitchFamily="34" charset="0"/>
                <a:ea typeface="+mj-ea"/>
              </a:rPr>
              <a:t>SVM</a:t>
            </a:r>
            <a:r>
              <a:rPr lang="zh-TW" altLang="en-US" sz="3200" b="1" dirty="0">
                <a:solidFill>
                  <a:schemeClr val="tx2"/>
                </a:solidFill>
                <a:latin typeface="Century Gothic" panose="020B0502020202020204" pitchFamily="34" charset="0"/>
                <a:ea typeface="+mj-ea"/>
              </a:rPr>
              <a:t>支援向量機</a:t>
            </a:r>
            <a:endParaRPr lang="zh-CN" altLang="en-US" sz="3200" b="1" dirty="0">
              <a:solidFill>
                <a:schemeClr val="tx2"/>
              </a:solidFill>
              <a:latin typeface="Century Gothic" panose="020B0502020202020204" pitchFamily="34" charset="0"/>
              <a:ea typeface="+mj-ea"/>
            </a:endParaRPr>
          </a:p>
        </p:txBody>
      </p:sp>
      <p:pic>
        <p:nvPicPr>
          <p:cNvPr id="31" name="圖片 30">
            <a:extLst>
              <a:ext uri="{FF2B5EF4-FFF2-40B4-BE49-F238E27FC236}">
                <a16:creationId xmlns:a16="http://schemas.microsoft.com/office/drawing/2014/main" id="{1356925F-9ED3-4202-A991-B2779FFBBBF9}"/>
              </a:ext>
            </a:extLst>
          </p:cNvPr>
          <p:cNvPicPr>
            <a:picLocks noChangeAspect="1"/>
          </p:cNvPicPr>
          <p:nvPr/>
        </p:nvPicPr>
        <p:blipFill>
          <a:blip r:embed="rId4"/>
          <a:stretch>
            <a:fillRect/>
          </a:stretch>
        </p:blipFill>
        <p:spPr>
          <a:xfrm>
            <a:off x="829644" y="3536519"/>
            <a:ext cx="6064932" cy="1389210"/>
          </a:xfrm>
          <a:prstGeom prst="rect">
            <a:avLst/>
          </a:prstGeom>
        </p:spPr>
      </p:pic>
      <p:pic>
        <p:nvPicPr>
          <p:cNvPr id="32" name="圖片 31">
            <a:extLst>
              <a:ext uri="{FF2B5EF4-FFF2-40B4-BE49-F238E27FC236}">
                <a16:creationId xmlns:a16="http://schemas.microsoft.com/office/drawing/2014/main" id="{AC9BBD66-2F53-4BC8-8B03-551BD17280B2}"/>
              </a:ext>
            </a:extLst>
          </p:cNvPr>
          <p:cNvPicPr>
            <a:picLocks noChangeAspect="1"/>
          </p:cNvPicPr>
          <p:nvPr/>
        </p:nvPicPr>
        <p:blipFill>
          <a:blip r:embed="rId5"/>
          <a:stretch>
            <a:fillRect/>
          </a:stretch>
        </p:blipFill>
        <p:spPr>
          <a:xfrm>
            <a:off x="829644" y="5095439"/>
            <a:ext cx="6000817" cy="1380440"/>
          </a:xfrm>
          <a:prstGeom prst="rect">
            <a:avLst/>
          </a:prstGeom>
        </p:spPr>
      </p:pic>
      <p:pic>
        <p:nvPicPr>
          <p:cNvPr id="33" name="圖片 32">
            <a:extLst>
              <a:ext uri="{FF2B5EF4-FFF2-40B4-BE49-F238E27FC236}">
                <a16:creationId xmlns:a16="http://schemas.microsoft.com/office/drawing/2014/main" id="{896E281A-EF9E-4B3F-8D18-C207E08E5ADE}"/>
              </a:ext>
            </a:extLst>
          </p:cNvPr>
          <p:cNvPicPr>
            <a:picLocks noChangeAspect="1"/>
          </p:cNvPicPr>
          <p:nvPr/>
        </p:nvPicPr>
        <p:blipFill>
          <a:blip r:embed="rId6"/>
          <a:stretch>
            <a:fillRect/>
          </a:stretch>
        </p:blipFill>
        <p:spPr>
          <a:xfrm>
            <a:off x="833403" y="1898387"/>
            <a:ext cx="5969166" cy="1526996"/>
          </a:xfrm>
          <a:prstGeom prst="rect">
            <a:avLst/>
          </a:prstGeom>
        </p:spPr>
      </p:pic>
      <p:pic>
        <p:nvPicPr>
          <p:cNvPr id="34" name="圖片 33">
            <a:extLst>
              <a:ext uri="{FF2B5EF4-FFF2-40B4-BE49-F238E27FC236}">
                <a16:creationId xmlns:a16="http://schemas.microsoft.com/office/drawing/2014/main" id="{D03C8C04-9314-48BF-B509-59189E87A314}"/>
              </a:ext>
            </a:extLst>
          </p:cNvPr>
          <p:cNvPicPr>
            <a:picLocks noChangeAspect="1"/>
          </p:cNvPicPr>
          <p:nvPr/>
        </p:nvPicPr>
        <p:blipFill>
          <a:blip r:embed="rId7"/>
          <a:stretch>
            <a:fillRect/>
          </a:stretch>
        </p:blipFill>
        <p:spPr>
          <a:xfrm>
            <a:off x="7377554" y="2312373"/>
            <a:ext cx="4054339" cy="699024"/>
          </a:xfrm>
          <a:prstGeom prst="rect">
            <a:avLst/>
          </a:prstGeom>
        </p:spPr>
      </p:pic>
      <p:pic>
        <p:nvPicPr>
          <p:cNvPr id="35" name="圖片 34">
            <a:extLst>
              <a:ext uri="{FF2B5EF4-FFF2-40B4-BE49-F238E27FC236}">
                <a16:creationId xmlns:a16="http://schemas.microsoft.com/office/drawing/2014/main" id="{7DEC41DF-924C-4418-8BB7-D0EEF12E6232}"/>
              </a:ext>
            </a:extLst>
          </p:cNvPr>
          <p:cNvPicPr>
            <a:picLocks noChangeAspect="1"/>
          </p:cNvPicPr>
          <p:nvPr/>
        </p:nvPicPr>
        <p:blipFill>
          <a:blip r:embed="rId8"/>
          <a:stretch>
            <a:fillRect/>
          </a:stretch>
        </p:blipFill>
        <p:spPr>
          <a:xfrm>
            <a:off x="7353219" y="5482774"/>
            <a:ext cx="3958157" cy="605770"/>
          </a:xfrm>
          <a:prstGeom prst="rect">
            <a:avLst/>
          </a:prstGeom>
        </p:spPr>
      </p:pic>
      <p:pic>
        <p:nvPicPr>
          <p:cNvPr id="36" name="圖片 35">
            <a:extLst>
              <a:ext uri="{FF2B5EF4-FFF2-40B4-BE49-F238E27FC236}">
                <a16:creationId xmlns:a16="http://schemas.microsoft.com/office/drawing/2014/main" id="{2301B854-1E06-4A4D-BF2B-72F2690FBAE7}"/>
              </a:ext>
            </a:extLst>
          </p:cNvPr>
          <p:cNvPicPr>
            <a:picLocks noChangeAspect="1"/>
          </p:cNvPicPr>
          <p:nvPr/>
        </p:nvPicPr>
        <p:blipFill>
          <a:blip r:embed="rId9"/>
          <a:stretch>
            <a:fillRect/>
          </a:stretch>
        </p:blipFill>
        <p:spPr>
          <a:xfrm>
            <a:off x="7377554" y="3902187"/>
            <a:ext cx="4649970" cy="657873"/>
          </a:xfrm>
          <a:prstGeom prst="rect">
            <a:avLst/>
          </a:prstGeom>
        </p:spPr>
      </p:pic>
      <p:sp>
        <p:nvSpPr>
          <p:cNvPr id="37" name="文本框 42">
            <a:extLst>
              <a:ext uri="{FF2B5EF4-FFF2-40B4-BE49-F238E27FC236}">
                <a16:creationId xmlns:a16="http://schemas.microsoft.com/office/drawing/2014/main" id="{3A44C61B-504A-4F42-A545-37DE5202523A}"/>
              </a:ext>
            </a:extLst>
          </p:cNvPr>
          <p:cNvSpPr txBox="1"/>
          <p:nvPr/>
        </p:nvSpPr>
        <p:spPr>
          <a:xfrm>
            <a:off x="744418" y="1293802"/>
            <a:ext cx="1415772"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程式碼</a:t>
            </a:r>
            <a:endParaRPr lang="zh-CN" altLang="en-US" sz="3200" b="1" dirty="0">
              <a:solidFill>
                <a:schemeClr val="tx2"/>
              </a:solidFill>
              <a:latin typeface="Century Gothic" panose="020B0502020202020204" pitchFamily="34" charset="0"/>
              <a:ea typeface="+mj-ea"/>
            </a:endParaRPr>
          </a:p>
        </p:txBody>
      </p:sp>
      <p:sp>
        <p:nvSpPr>
          <p:cNvPr id="39" name="文本框 42">
            <a:extLst>
              <a:ext uri="{FF2B5EF4-FFF2-40B4-BE49-F238E27FC236}">
                <a16:creationId xmlns:a16="http://schemas.microsoft.com/office/drawing/2014/main" id="{8F5C22A8-C25C-4B7B-8082-FB604D996EE1}"/>
              </a:ext>
            </a:extLst>
          </p:cNvPr>
          <p:cNvSpPr txBox="1"/>
          <p:nvPr/>
        </p:nvSpPr>
        <p:spPr>
          <a:xfrm>
            <a:off x="7224985" y="1293802"/>
            <a:ext cx="1005403"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結果</a:t>
            </a:r>
            <a:endParaRPr lang="zh-CN" altLang="en-US" sz="3200" b="1" dirty="0">
              <a:solidFill>
                <a:schemeClr val="tx2"/>
              </a:solidFill>
              <a:latin typeface="Century Gothic" panose="020B0502020202020204" pitchFamily="34" charset="0"/>
              <a:ea typeface="+mj-ea"/>
            </a:endParaRPr>
          </a:p>
        </p:txBody>
      </p:sp>
      <p:sp>
        <p:nvSpPr>
          <p:cNvPr id="45" name="矩形 44">
            <a:extLst>
              <a:ext uri="{FF2B5EF4-FFF2-40B4-BE49-F238E27FC236}">
                <a16:creationId xmlns:a16="http://schemas.microsoft.com/office/drawing/2014/main" id="{01B70F20-CCDE-4BA0-A0C4-2AB6233196BD}"/>
              </a:ext>
            </a:extLst>
          </p:cNvPr>
          <p:cNvSpPr/>
          <p:nvPr/>
        </p:nvSpPr>
        <p:spPr>
          <a:xfrm>
            <a:off x="3904670" y="813866"/>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以下Ｃｏｄｅ皆只貼出重點部分，並非完整程式碼。</a:t>
            </a:r>
            <a:endParaRPr lang="en-US" altLang="zh-CN" sz="1200" dirty="0">
              <a:solidFill>
                <a:schemeClr val="tx1">
                  <a:lumMod val="95000"/>
                  <a:lumOff val="5000"/>
                </a:schemeClr>
              </a:solidFill>
              <a:latin typeface="Century Gothic" panose="020B0502020202020204" pitchFamily="34" charset="0"/>
            </a:endParaRPr>
          </a:p>
        </p:txBody>
      </p:sp>
    </p:spTree>
    <p:custDataLst>
      <p:tags r:id="rId1"/>
    </p:custDataLst>
    <p:extLst>
      <p:ext uri="{BB962C8B-B14F-4D97-AF65-F5344CB8AC3E}">
        <p14:creationId xmlns:p14="http://schemas.microsoft.com/office/powerpoint/2010/main" val="78239241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391195" y="-1"/>
            <a:ext cx="1417774" cy="723901"/>
            <a:chOff x="-391195" y="-1"/>
            <a:chExt cx="1697596" cy="866775"/>
          </a:xfrm>
        </p:grpSpPr>
        <p:sp>
          <p:nvSpPr>
            <p:cNvPr id="22" name="任意多边形 21"/>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36485" y="683638"/>
            <a:ext cx="3491660" cy="584775"/>
          </a:xfrm>
          <a:prstGeom prst="rect">
            <a:avLst/>
          </a:prstGeom>
          <a:noFill/>
        </p:spPr>
        <p:txBody>
          <a:bodyPr wrap="none" rtlCol="0">
            <a:spAutoFit/>
            <a:scene3d>
              <a:camera prst="orthographicFront"/>
              <a:lightRig rig="threePt" dir="t"/>
            </a:scene3d>
            <a:sp3d contourW="12700"/>
          </a:bodyPr>
          <a:lstStyle/>
          <a:p>
            <a:pPr algn="ctr"/>
            <a:r>
              <a:rPr lang="en-US" altLang="zh-TW" sz="3200" b="1" dirty="0">
                <a:solidFill>
                  <a:schemeClr val="tx2"/>
                </a:solidFill>
                <a:latin typeface="Century Gothic" panose="020B0502020202020204" pitchFamily="34" charset="0"/>
                <a:ea typeface="+mj-ea"/>
              </a:rPr>
              <a:t>SGD</a:t>
            </a:r>
            <a:r>
              <a:rPr lang="zh-TW" altLang="en-US" sz="3200" b="1" dirty="0">
                <a:solidFill>
                  <a:schemeClr val="tx2"/>
                </a:solidFill>
                <a:latin typeface="Century Gothic" panose="020B0502020202020204" pitchFamily="34" charset="0"/>
                <a:ea typeface="+mj-ea"/>
              </a:rPr>
              <a:t>隨機梯度下降</a:t>
            </a:r>
            <a:endParaRPr lang="zh-CN" altLang="en-US" sz="3200" b="1" dirty="0">
              <a:solidFill>
                <a:schemeClr val="tx2"/>
              </a:solidFill>
              <a:latin typeface="Century Gothic" panose="020B0502020202020204" pitchFamily="34" charset="0"/>
              <a:ea typeface="+mj-ea"/>
            </a:endParaRPr>
          </a:p>
        </p:txBody>
      </p:sp>
      <p:pic>
        <p:nvPicPr>
          <p:cNvPr id="31" name="圖片 30">
            <a:extLst>
              <a:ext uri="{FF2B5EF4-FFF2-40B4-BE49-F238E27FC236}">
                <a16:creationId xmlns:a16="http://schemas.microsoft.com/office/drawing/2014/main" id="{FB2031B1-481E-40E4-A40A-398E99D74602}"/>
              </a:ext>
            </a:extLst>
          </p:cNvPr>
          <p:cNvPicPr>
            <a:picLocks noChangeAspect="1"/>
          </p:cNvPicPr>
          <p:nvPr/>
        </p:nvPicPr>
        <p:blipFill>
          <a:blip r:embed="rId4"/>
          <a:stretch>
            <a:fillRect/>
          </a:stretch>
        </p:blipFill>
        <p:spPr>
          <a:xfrm>
            <a:off x="1602651" y="1973435"/>
            <a:ext cx="8077200" cy="2076450"/>
          </a:xfrm>
          <a:prstGeom prst="rect">
            <a:avLst/>
          </a:prstGeom>
        </p:spPr>
      </p:pic>
      <p:pic>
        <p:nvPicPr>
          <p:cNvPr id="32" name="圖片 31">
            <a:extLst>
              <a:ext uri="{FF2B5EF4-FFF2-40B4-BE49-F238E27FC236}">
                <a16:creationId xmlns:a16="http://schemas.microsoft.com/office/drawing/2014/main" id="{08E452A9-2BAE-4A6D-A218-C818CF1DF4F9}"/>
              </a:ext>
            </a:extLst>
          </p:cNvPr>
          <p:cNvPicPr>
            <a:picLocks noChangeAspect="1"/>
          </p:cNvPicPr>
          <p:nvPr/>
        </p:nvPicPr>
        <p:blipFill>
          <a:blip r:embed="rId5"/>
          <a:stretch>
            <a:fillRect/>
          </a:stretch>
        </p:blipFill>
        <p:spPr>
          <a:xfrm>
            <a:off x="1602651" y="4921636"/>
            <a:ext cx="4210050" cy="914400"/>
          </a:xfrm>
          <a:prstGeom prst="rect">
            <a:avLst/>
          </a:prstGeom>
        </p:spPr>
      </p:pic>
      <p:sp>
        <p:nvSpPr>
          <p:cNvPr id="33" name="文本框 42">
            <a:extLst>
              <a:ext uri="{FF2B5EF4-FFF2-40B4-BE49-F238E27FC236}">
                <a16:creationId xmlns:a16="http://schemas.microsoft.com/office/drawing/2014/main" id="{4C86E61F-8413-4BCE-9C75-0BAE6F77F06C}"/>
              </a:ext>
            </a:extLst>
          </p:cNvPr>
          <p:cNvSpPr txBox="1"/>
          <p:nvPr/>
        </p:nvSpPr>
        <p:spPr>
          <a:xfrm>
            <a:off x="1142786" y="1371079"/>
            <a:ext cx="1415772"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程式碼</a:t>
            </a:r>
            <a:endParaRPr lang="zh-CN" altLang="en-US" sz="3200" b="1" dirty="0">
              <a:solidFill>
                <a:schemeClr val="tx2"/>
              </a:solidFill>
              <a:latin typeface="Century Gothic" panose="020B0502020202020204" pitchFamily="34" charset="0"/>
              <a:ea typeface="+mj-ea"/>
            </a:endParaRPr>
          </a:p>
        </p:txBody>
      </p:sp>
      <p:sp>
        <p:nvSpPr>
          <p:cNvPr id="34" name="文本框 42">
            <a:extLst>
              <a:ext uri="{FF2B5EF4-FFF2-40B4-BE49-F238E27FC236}">
                <a16:creationId xmlns:a16="http://schemas.microsoft.com/office/drawing/2014/main" id="{C077E804-A689-4F27-A6B6-33BC938B98CA}"/>
              </a:ext>
            </a:extLst>
          </p:cNvPr>
          <p:cNvSpPr txBox="1"/>
          <p:nvPr/>
        </p:nvSpPr>
        <p:spPr>
          <a:xfrm>
            <a:off x="1212557" y="4193373"/>
            <a:ext cx="1005403"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結果</a:t>
            </a:r>
            <a:endParaRPr lang="zh-CN" altLang="en-US" sz="3200" b="1" dirty="0">
              <a:solidFill>
                <a:schemeClr val="tx2"/>
              </a:solidFill>
              <a:latin typeface="Century Gothic" panose="020B0502020202020204" pitchFamily="34" charset="0"/>
              <a:ea typeface="+mj-ea"/>
            </a:endParaRPr>
          </a:p>
        </p:txBody>
      </p:sp>
      <p:sp>
        <p:nvSpPr>
          <p:cNvPr id="41" name="矩形 40">
            <a:extLst>
              <a:ext uri="{FF2B5EF4-FFF2-40B4-BE49-F238E27FC236}">
                <a16:creationId xmlns:a16="http://schemas.microsoft.com/office/drawing/2014/main" id="{FC07F4F0-8CA9-41CF-A753-A3C95487D3FE}"/>
              </a:ext>
            </a:extLst>
          </p:cNvPr>
          <p:cNvSpPr/>
          <p:nvPr/>
        </p:nvSpPr>
        <p:spPr>
          <a:xfrm>
            <a:off x="4128145" y="915798"/>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以下Ｃｏｄｅ皆只貼出重點部分，並非完整程式碼。</a:t>
            </a:r>
            <a:endParaRPr lang="en-US" altLang="zh-CN" sz="1200" dirty="0">
              <a:solidFill>
                <a:schemeClr val="tx1">
                  <a:lumMod val="95000"/>
                  <a:lumOff val="5000"/>
                </a:schemeClr>
              </a:solidFill>
              <a:latin typeface="Century Gothic" panose="020B0502020202020204" pitchFamily="34" charset="0"/>
            </a:endParaRPr>
          </a:p>
        </p:txBody>
      </p:sp>
    </p:spTree>
    <p:custDataLst>
      <p:tags r:id="rId1"/>
    </p:custDataLst>
    <p:extLst>
      <p:ext uri="{BB962C8B-B14F-4D97-AF65-F5344CB8AC3E}">
        <p14:creationId xmlns:p14="http://schemas.microsoft.com/office/powerpoint/2010/main" val="255659306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12E75B12-CB0B-4065-B588-179BDE691BE6}"/>
              </a:ext>
            </a:extLst>
          </p:cNvPr>
          <p:cNvSpPr/>
          <p:nvPr/>
        </p:nvSpPr>
        <p:spPr>
          <a:xfrm rot="2700000">
            <a:off x="-315563" y="-781342"/>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矩形 61">
            <a:extLst>
              <a:ext uri="{FF2B5EF4-FFF2-40B4-BE49-F238E27FC236}">
                <a16:creationId xmlns:a16="http://schemas.microsoft.com/office/drawing/2014/main" id="{8A9D96AF-C402-48D3-92F6-80B5BAC9BEF2}"/>
              </a:ext>
            </a:extLst>
          </p:cNvPr>
          <p:cNvSpPr/>
          <p:nvPr/>
        </p:nvSpPr>
        <p:spPr>
          <a:xfrm rot="2700000">
            <a:off x="7671290" y="3342760"/>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矩形 9">
            <a:extLst>
              <a:ext uri="{FF2B5EF4-FFF2-40B4-BE49-F238E27FC236}">
                <a16:creationId xmlns:a16="http://schemas.microsoft.com/office/drawing/2014/main" id="{89984E0D-A540-4327-A398-8203F78414B7}"/>
              </a:ext>
            </a:extLst>
          </p:cNvPr>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8">
            <a:extLst>
              <a:ext uri="{FF2B5EF4-FFF2-40B4-BE49-F238E27FC236}">
                <a16:creationId xmlns:a16="http://schemas.microsoft.com/office/drawing/2014/main" id="{E37A0C9A-684F-4EAD-A1C1-42BD654750BD}"/>
              </a:ext>
            </a:extLst>
          </p:cNvPr>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9">
            <a:extLst>
              <a:ext uri="{FF2B5EF4-FFF2-40B4-BE49-F238E27FC236}">
                <a16:creationId xmlns:a16="http://schemas.microsoft.com/office/drawing/2014/main" id="{A365D62D-55BD-4B42-ACE4-8FC8F7B9431B}"/>
              </a:ext>
            </a:extLst>
          </p:cNvPr>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0">
            <a:extLst>
              <a:ext uri="{FF2B5EF4-FFF2-40B4-BE49-F238E27FC236}">
                <a16:creationId xmlns:a16="http://schemas.microsoft.com/office/drawing/2014/main" id="{C14211A4-495B-449A-90A3-64C42BA88BB9}"/>
              </a:ext>
            </a:extLst>
          </p:cNvPr>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1">
            <a:extLst>
              <a:ext uri="{FF2B5EF4-FFF2-40B4-BE49-F238E27FC236}">
                <a16:creationId xmlns:a16="http://schemas.microsoft.com/office/drawing/2014/main" id="{E8B999A2-2A75-42D1-B62B-CA54861651A7}"/>
              </a:ext>
            </a:extLst>
          </p:cNvPr>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12">
            <a:extLst>
              <a:ext uri="{FF2B5EF4-FFF2-40B4-BE49-F238E27FC236}">
                <a16:creationId xmlns:a16="http://schemas.microsoft.com/office/drawing/2014/main" id="{F8FC4BAC-7C08-44D5-9057-4EC16D6CFBD7}"/>
              </a:ext>
            </a:extLst>
          </p:cNvPr>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16">
            <a:extLst>
              <a:ext uri="{FF2B5EF4-FFF2-40B4-BE49-F238E27FC236}">
                <a16:creationId xmlns:a16="http://schemas.microsoft.com/office/drawing/2014/main" id="{B13A4D34-62B4-4A2E-9E03-A74A6D25209B}"/>
              </a:ext>
            </a:extLst>
          </p:cNvPr>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17">
            <a:extLst>
              <a:ext uri="{FF2B5EF4-FFF2-40B4-BE49-F238E27FC236}">
                <a16:creationId xmlns:a16="http://schemas.microsoft.com/office/drawing/2014/main" id="{4CF61C80-9ECC-45AE-8D2F-6DFB93C1ADD2}"/>
              </a:ext>
            </a:extLst>
          </p:cNvPr>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18">
            <a:extLst>
              <a:ext uri="{FF2B5EF4-FFF2-40B4-BE49-F238E27FC236}">
                <a16:creationId xmlns:a16="http://schemas.microsoft.com/office/drawing/2014/main" id="{1F607F97-F6D6-4644-B574-144EDA1847E8}"/>
              </a:ext>
            </a:extLst>
          </p:cNvPr>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19">
            <a:extLst>
              <a:ext uri="{FF2B5EF4-FFF2-40B4-BE49-F238E27FC236}">
                <a16:creationId xmlns:a16="http://schemas.microsoft.com/office/drawing/2014/main" id="{DB3DCF3E-F65A-4B39-8ABD-84C4AE7D5F43}"/>
              </a:ext>
            </a:extLst>
          </p:cNvPr>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任意多边形 20">
            <a:extLst>
              <a:ext uri="{FF2B5EF4-FFF2-40B4-BE49-F238E27FC236}">
                <a16:creationId xmlns:a16="http://schemas.microsoft.com/office/drawing/2014/main" id="{C37F85FC-BBD5-40EF-97E9-69D3580C10E7}"/>
              </a:ext>
            </a:extLst>
          </p:cNvPr>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1">
            <a:extLst>
              <a:ext uri="{FF2B5EF4-FFF2-40B4-BE49-F238E27FC236}">
                <a16:creationId xmlns:a16="http://schemas.microsoft.com/office/drawing/2014/main" id="{263029F5-9E75-4CE3-8BE8-29C783ADB1CC}"/>
              </a:ext>
            </a:extLst>
          </p:cNvPr>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2">
            <a:extLst>
              <a:ext uri="{FF2B5EF4-FFF2-40B4-BE49-F238E27FC236}">
                <a16:creationId xmlns:a16="http://schemas.microsoft.com/office/drawing/2014/main" id="{BA9E98C3-A10E-46BE-B443-2A34B840A01A}"/>
              </a:ext>
            </a:extLst>
          </p:cNvPr>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3">
            <a:extLst>
              <a:ext uri="{FF2B5EF4-FFF2-40B4-BE49-F238E27FC236}">
                <a16:creationId xmlns:a16="http://schemas.microsoft.com/office/drawing/2014/main" id="{F75B9A0F-990C-40F8-9DF5-884205E5106C}"/>
              </a:ext>
            </a:extLst>
          </p:cNvPr>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24">
            <a:extLst>
              <a:ext uri="{FF2B5EF4-FFF2-40B4-BE49-F238E27FC236}">
                <a16:creationId xmlns:a16="http://schemas.microsoft.com/office/drawing/2014/main" id="{849CFE3A-4DD5-4B64-89C9-FF6268313759}"/>
              </a:ext>
            </a:extLst>
          </p:cNvPr>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25">
            <a:extLst>
              <a:ext uri="{FF2B5EF4-FFF2-40B4-BE49-F238E27FC236}">
                <a16:creationId xmlns:a16="http://schemas.microsoft.com/office/drawing/2014/main" id="{3CCB147B-83C9-4DAA-9372-0499AD6A3EE9}"/>
              </a:ext>
            </a:extLst>
          </p:cNvPr>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26">
            <a:extLst>
              <a:ext uri="{FF2B5EF4-FFF2-40B4-BE49-F238E27FC236}">
                <a16:creationId xmlns:a16="http://schemas.microsoft.com/office/drawing/2014/main" id="{4664ECDC-8772-4260-8828-2E016D4C71C2}"/>
              </a:ext>
            </a:extLst>
          </p:cNvPr>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27">
            <a:extLst>
              <a:ext uri="{FF2B5EF4-FFF2-40B4-BE49-F238E27FC236}">
                <a16:creationId xmlns:a16="http://schemas.microsoft.com/office/drawing/2014/main" id="{9763AE87-2ACD-4E82-9016-9FEB2C194FBB}"/>
              </a:ext>
            </a:extLst>
          </p:cNvPr>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28">
            <a:extLst>
              <a:ext uri="{FF2B5EF4-FFF2-40B4-BE49-F238E27FC236}">
                <a16:creationId xmlns:a16="http://schemas.microsoft.com/office/drawing/2014/main" id="{C7D55E86-B711-456D-8269-36F21CBA1522}"/>
              </a:ext>
            </a:extLst>
          </p:cNvPr>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29">
            <a:extLst>
              <a:ext uri="{FF2B5EF4-FFF2-40B4-BE49-F238E27FC236}">
                <a16:creationId xmlns:a16="http://schemas.microsoft.com/office/drawing/2014/main" id="{FA3897B2-24B0-4049-A48C-AB19DCAF61CA}"/>
              </a:ext>
            </a:extLst>
          </p:cNvPr>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0">
            <a:extLst>
              <a:ext uri="{FF2B5EF4-FFF2-40B4-BE49-F238E27FC236}">
                <a16:creationId xmlns:a16="http://schemas.microsoft.com/office/drawing/2014/main" id="{D71EB3AC-EDEA-4AA5-A466-B5AB576E4388}"/>
              </a:ext>
            </a:extLst>
          </p:cNvPr>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1">
            <a:extLst>
              <a:ext uri="{FF2B5EF4-FFF2-40B4-BE49-F238E27FC236}">
                <a16:creationId xmlns:a16="http://schemas.microsoft.com/office/drawing/2014/main" id="{FA3DD998-3EC6-4C54-A78C-FD9A39479544}"/>
              </a:ext>
            </a:extLst>
          </p:cNvPr>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2">
            <a:extLst>
              <a:ext uri="{FF2B5EF4-FFF2-40B4-BE49-F238E27FC236}">
                <a16:creationId xmlns:a16="http://schemas.microsoft.com/office/drawing/2014/main" id="{96925622-723C-4FA7-9541-F12B8AE8F04E}"/>
              </a:ext>
            </a:extLst>
          </p:cNvPr>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3">
            <a:extLst>
              <a:ext uri="{FF2B5EF4-FFF2-40B4-BE49-F238E27FC236}">
                <a16:creationId xmlns:a16="http://schemas.microsoft.com/office/drawing/2014/main" id="{506C7C9E-6993-4A6B-82FF-C1F25AF7FEDC}"/>
              </a:ext>
            </a:extLst>
          </p:cNvPr>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34">
            <a:extLst>
              <a:ext uri="{FF2B5EF4-FFF2-40B4-BE49-F238E27FC236}">
                <a16:creationId xmlns:a16="http://schemas.microsoft.com/office/drawing/2014/main" id="{8CFDB822-3A45-438F-8685-7CF56D8570D5}"/>
              </a:ext>
            </a:extLst>
          </p:cNvPr>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35">
            <a:extLst>
              <a:ext uri="{FF2B5EF4-FFF2-40B4-BE49-F238E27FC236}">
                <a16:creationId xmlns:a16="http://schemas.microsoft.com/office/drawing/2014/main" id="{84B6EB2E-35D2-4B94-95CA-308958DA4703}"/>
              </a:ext>
            </a:extLst>
          </p:cNvPr>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36">
            <a:extLst>
              <a:ext uri="{FF2B5EF4-FFF2-40B4-BE49-F238E27FC236}">
                <a16:creationId xmlns:a16="http://schemas.microsoft.com/office/drawing/2014/main" id="{C33CA12E-17C1-412D-A48C-244BA2C70656}"/>
              </a:ext>
            </a:extLst>
          </p:cNvPr>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37">
            <a:extLst>
              <a:ext uri="{FF2B5EF4-FFF2-40B4-BE49-F238E27FC236}">
                <a16:creationId xmlns:a16="http://schemas.microsoft.com/office/drawing/2014/main" id="{50B3E2BC-D285-42B3-84AB-FF4813C1CC2D}"/>
              </a:ext>
            </a:extLst>
          </p:cNvPr>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38">
            <a:extLst>
              <a:ext uri="{FF2B5EF4-FFF2-40B4-BE49-F238E27FC236}">
                <a16:creationId xmlns:a16="http://schemas.microsoft.com/office/drawing/2014/main" id="{00E2F429-50BA-4462-A9BB-A85966931E29}"/>
              </a:ext>
            </a:extLst>
          </p:cNvPr>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39">
            <a:extLst>
              <a:ext uri="{FF2B5EF4-FFF2-40B4-BE49-F238E27FC236}">
                <a16:creationId xmlns:a16="http://schemas.microsoft.com/office/drawing/2014/main" id="{D5D5E9F2-876C-4445-8C9E-242AA7253A53}"/>
              </a:ext>
            </a:extLst>
          </p:cNvPr>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0">
            <a:extLst>
              <a:ext uri="{FF2B5EF4-FFF2-40B4-BE49-F238E27FC236}">
                <a16:creationId xmlns:a16="http://schemas.microsoft.com/office/drawing/2014/main" id="{1A50A9DE-6793-42BF-9287-A4D1ED0EFB93}"/>
              </a:ext>
            </a:extLst>
          </p:cNvPr>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1">
            <a:extLst>
              <a:ext uri="{FF2B5EF4-FFF2-40B4-BE49-F238E27FC236}">
                <a16:creationId xmlns:a16="http://schemas.microsoft.com/office/drawing/2014/main" id="{56D9956B-3179-4B4E-A6DE-75FB342667A5}"/>
              </a:ext>
            </a:extLst>
          </p:cNvPr>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2">
            <a:extLst>
              <a:ext uri="{FF2B5EF4-FFF2-40B4-BE49-F238E27FC236}">
                <a16:creationId xmlns:a16="http://schemas.microsoft.com/office/drawing/2014/main" id="{2EFD7F36-A044-4DEB-A491-4361349ED437}"/>
              </a:ext>
            </a:extLst>
          </p:cNvPr>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3">
            <a:extLst>
              <a:ext uri="{FF2B5EF4-FFF2-40B4-BE49-F238E27FC236}">
                <a16:creationId xmlns:a16="http://schemas.microsoft.com/office/drawing/2014/main" id="{A3AC986A-272E-4765-A834-4B94225D2AB9}"/>
              </a:ext>
            </a:extLst>
          </p:cNvPr>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44">
            <a:extLst>
              <a:ext uri="{FF2B5EF4-FFF2-40B4-BE49-F238E27FC236}">
                <a16:creationId xmlns:a16="http://schemas.microsoft.com/office/drawing/2014/main" id="{9388B304-9A83-48FF-B5A4-230F1F2268EF}"/>
              </a:ext>
            </a:extLst>
          </p:cNvPr>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45">
            <a:extLst>
              <a:ext uri="{FF2B5EF4-FFF2-40B4-BE49-F238E27FC236}">
                <a16:creationId xmlns:a16="http://schemas.microsoft.com/office/drawing/2014/main" id="{7B1D52DE-FEBA-4F46-BA70-56C3F00823D8}"/>
              </a:ext>
            </a:extLst>
          </p:cNvPr>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46">
            <a:extLst>
              <a:ext uri="{FF2B5EF4-FFF2-40B4-BE49-F238E27FC236}">
                <a16:creationId xmlns:a16="http://schemas.microsoft.com/office/drawing/2014/main" id="{99408124-3FF1-410A-8945-6626385D4C71}"/>
              </a:ext>
            </a:extLst>
          </p:cNvPr>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47">
            <a:extLst>
              <a:ext uri="{FF2B5EF4-FFF2-40B4-BE49-F238E27FC236}">
                <a16:creationId xmlns:a16="http://schemas.microsoft.com/office/drawing/2014/main" id="{F815F2C6-73EB-45C7-8110-E93FC6181BC2}"/>
              </a:ext>
            </a:extLst>
          </p:cNvPr>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48">
            <a:extLst>
              <a:ext uri="{FF2B5EF4-FFF2-40B4-BE49-F238E27FC236}">
                <a16:creationId xmlns:a16="http://schemas.microsoft.com/office/drawing/2014/main" id="{09B859CF-3A80-4333-8AC5-033BA5B1D4C8}"/>
              </a:ext>
            </a:extLst>
          </p:cNvPr>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49">
            <a:extLst>
              <a:ext uri="{FF2B5EF4-FFF2-40B4-BE49-F238E27FC236}">
                <a16:creationId xmlns:a16="http://schemas.microsoft.com/office/drawing/2014/main" id="{965ECCF5-4D94-4C89-A807-B79D1FE1033E}"/>
              </a:ext>
            </a:extLst>
          </p:cNvPr>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0">
            <a:extLst>
              <a:ext uri="{FF2B5EF4-FFF2-40B4-BE49-F238E27FC236}">
                <a16:creationId xmlns:a16="http://schemas.microsoft.com/office/drawing/2014/main" id="{3278D32E-40AB-4C7F-8B7B-4231B7F321B2}"/>
              </a:ext>
            </a:extLst>
          </p:cNvPr>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文本框 51">
            <a:extLst>
              <a:ext uri="{FF2B5EF4-FFF2-40B4-BE49-F238E27FC236}">
                <a16:creationId xmlns:a16="http://schemas.microsoft.com/office/drawing/2014/main" id="{6034A6A2-C962-4FB7-BDB2-2C60B2B29B4D}"/>
              </a:ext>
            </a:extLst>
          </p:cNvPr>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Century Gothic" panose="020B0502020202020204" pitchFamily="34" charset="0"/>
                <a:cs typeface="经典综艺体简" panose="02010609000101010101" pitchFamily="49" charset="-122"/>
              </a:rPr>
              <a:t>PART</a:t>
            </a:r>
          </a:p>
          <a:p>
            <a:pPr algn="ctr"/>
            <a:r>
              <a:rPr lang="en-US" altLang="zh-CN" sz="6600" b="1" dirty="0">
                <a:solidFill>
                  <a:schemeClr val="bg1"/>
                </a:solidFill>
                <a:latin typeface="Century Gothic" panose="020B0502020202020204" pitchFamily="34" charset="0"/>
                <a:cs typeface="经典综艺体简" panose="02010609000101010101" pitchFamily="49" charset="-122"/>
              </a:rPr>
              <a:t>0</a:t>
            </a:r>
            <a:r>
              <a:rPr lang="en-US" altLang="zh-TW" sz="6600" b="1" dirty="0">
                <a:solidFill>
                  <a:schemeClr val="bg1"/>
                </a:solidFill>
                <a:latin typeface="Century Gothic" panose="020B0502020202020204" pitchFamily="34" charset="0"/>
                <a:cs typeface="经典综艺体简" panose="02010609000101010101" pitchFamily="49" charset="-122"/>
              </a:rPr>
              <a:t>3</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9" name="文本框 52">
            <a:extLst>
              <a:ext uri="{FF2B5EF4-FFF2-40B4-BE49-F238E27FC236}">
                <a16:creationId xmlns:a16="http://schemas.microsoft.com/office/drawing/2014/main" id="{B7920E77-AB4B-4BB9-9187-E53697E58138}"/>
              </a:ext>
            </a:extLst>
          </p:cNvPr>
          <p:cNvSpPr txBox="1"/>
          <p:nvPr/>
        </p:nvSpPr>
        <p:spPr>
          <a:xfrm>
            <a:off x="6653080" y="2684809"/>
            <a:ext cx="4046301" cy="707886"/>
          </a:xfrm>
          <a:prstGeom prst="rect">
            <a:avLst/>
          </a:prstGeom>
          <a:noFill/>
        </p:spPr>
        <p:txBody>
          <a:bodyPr wrap="none" rtlCol="0">
            <a:spAutoFit/>
            <a:scene3d>
              <a:camera prst="orthographicFront"/>
              <a:lightRig rig="threePt" dir="t"/>
            </a:scene3d>
            <a:sp3d contourW="12700"/>
          </a:bodyPr>
          <a:lstStyle/>
          <a:p>
            <a:pPr lvl="0" defTabSz="914400">
              <a:defRPr/>
            </a:pPr>
            <a:r>
              <a:rPr lang="en-US" altLang="zh-TW" sz="4000" b="1" dirty="0">
                <a:solidFill>
                  <a:schemeClr val="bg1"/>
                </a:solidFill>
                <a:latin typeface="+mj-ea"/>
                <a:cs typeface="经典综艺体简" panose="02010609000101010101" pitchFamily="49" charset="-122"/>
              </a:rPr>
              <a:t>MLP</a:t>
            </a:r>
            <a:r>
              <a:rPr lang="zh-TW" altLang="en-US" sz="4000" b="1" dirty="0">
                <a:solidFill>
                  <a:schemeClr val="bg1"/>
                </a:solidFill>
                <a:latin typeface="+mj-ea"/>
                <a:cs typeface="经典综艺体简" panose="02010609000101010101" pitchFamily="49" charset="-122"/>
              </a:rPr>
              <a:t> 多層感知器</a:t>
            </a:r>
            <a:endParaRPr lang="zh-CN" altLang="en-US" sz="4000" b="1" dirty="0">
              <a:solidFill>
                <a:schemeClr val="bg1"/>
              </a:solidFill>
              <a:latin typeface="+mj-ea"/>
              <a:cs typeface="经典综艺体简" panose="02010609000101010101" pitchFamily="49" charset="-122"/>
            </a:endParaRPr>
          </a:p>
        </p:txBody>
      </p:sp>
      <p:sp>
        <p:nvSpPr>
          <p:cNvPr id="60" name="文本框 53">
            <a:extLst>
              <a:ext uri="{FF2B5EF4-FFF2-40B4-BE49-F238E27FC236}">
                <a16:creationId xmlns:a16="http://schemas.microsoft.com/office/drawing/2014/main" id="{ADF4236B-BEA3-4F6F-B9EC-EA57AD7768D6}"/>
              </a:ext>
            </a:extLst>
          </p:cNvPr>
          <p:cNvSpPr txBox="1"/>
          <p:nvPr/>
        </p:nvSpPr>
        <p:spPr>
          <a:xfrm>
            <a:off x="6653080" y="3413531"/>
            <a:ext cx="4782754" cy="584584"/>
          </a:xfrm>
          <a:prstGeom prst="rect">
            <a:avLst/>
          </a:prstGeom>
          <a:noFill/>
        </p:spPr>
        <p:txBody>
          <a:bodyPr wrap="square" rtlCol="0">
            <a:spAutoFit/>
            <a:scene3d>
              <a:camera prst="orthographicFront"/>
              <a:lightRig rig="threePt" dir="t"/>
            </a:scene3d>
            <a:sp3d contourW="12700"/>
          </a:bodyPr>
          <a:lstStyle/>
          <a:p>
            <a:pPr lvl="0" defTabSz="914400">
              <a:lnSpc>
                <a:spcPct val="120000"/>
              </a:lnSpc>
              <a:defRPr/>
            </a:pPr>
            <a:r>
              <a:rPr lang="en-US" altLang="zh-TW" sz="1400" dirty="0">
                <a:solidFill>
                  <a:schemeClr val="bg1"/>
                </a:solidFill>
                <a:latin typeface="Century Gothic" panose="020B0502020202020204" pitchFamily="34" charset="0"/>
              </a:rPr>
              <a:t>Multilayer Perceptron</a:t>
            </a:r>
          </a:p>
          <a:p>
            <a:pPr lvl="0" defTabSz="914400">
              <a:lnSpc>
                <a:spcPct val="120000"/>
              </a:lnSpc>
              <a:defRPr/>
            </a:pPr>
            <a:r>
              <a:rPr lang="zh-TW" altLang="en-US" sz="1400" dirty="0">
                <a:solidFill>
                  <a:schemeClr val="bg1"/>
                </a:solidFill>
                <a:latin typeface="Century Gothic" panose="020B0502020202020204" pitchFamily="34" charset="0"/>
              </a:rPr>
              <a:t>嘗試用更進階的方法預測</a:t>
            </a:r>
            <a:endParaRPr lang="en-US" altLang="zh-CN" sz="1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331341647"/>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up)">
                                      <p:cBhvr>
                                        <p:cTn id="13" dur="500"/>
                                        <p:tgtEl>
                                          <p:spTgt spid="57"/>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fill="hold"/>
                                        <p:tgtEl>
                                          <p:spTgt spid="59"/>
                                        </p:tgtEl>
                                        <p:attrNameLst>
                                          <p:attrName>ppt_x</p:attrName>
                                        </p:attrNameLst>
                                      </p:cBhvr>
                                      <p:tavLst>
                                        <p:tav tm="0">
                                          <p:val>
                                            <p:strVal val="1+#ppt_w/2"/>
                                          </p:val>
                                        </p:tav>
                                        <p:tav tm="100000">
                                          <p:val>
                                            <p:strVal val="#ppt_x"/>
                                          </p:val>
                                        </p:tav>
                                      </p:tavLst>
                                    </p:anim>
                                    <p:anim calcmode="lin" valueType="num">
                                      <p:cBhvr additive="base">
                                        <p:cTn id="18" dur="500" fill="hold"/>
                                        <p:tgtEl>
                                          <p:spTgt spid="5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750" fill="hold"/>
                                        <p:tgtEl>
                                          <p:spTgt spid="61"/>
                                        </p:tgtEl>
                                        <p:attrNameLst>
                                          <p:attrName>ppt_w</p:attrName>
                                        </p:attrNameLst>
                                      </p:cBhvr>
                                      <p:tavLst>
                                        <p:tav tm="0">
                                          <p:val>
                                            <p:fltVal val="0"/>
                                          </p:val>
                                        </p:tav>
                                        <p:tav tm="100000">
                                          <p:val>
                                            <p:strVal val="#ppt_w"/>
                                          </p:val>
                                        </p:tav>
                                      </p:tavLst>
                                    </p:anim>
                                    <p:anim calcmode="lin" valueType="num">
                                      <p:cBhvr>
                                        <p:cTn id="26" dur="750" fill="hold"/>
                                        <p:tgtEl>
                                          <p:spTgt spid="61"/>
                                        </p:tgtEl>
                                        <p:attrNameLst>
                                          <p:attrName>ppt_h</p:attrName>
                                        </p:attrNameLst>
                                      </p:cBhvr>
                                      <p:tavLst>
                                        <p:tav tm="0">
                                          <p:val>
                                            <p:fltVal val="0"/>
                                          </p:val>
                                        </p:tav>
                                        <p:tav tm="100000">
                                          <p:val>
                                            <p:strVal val="#ppt_h"/>
                                          </p:val>
                                        </p:tav>
                                      </p:tavLst>
                                    </p:anim>
                                    <p:anim calcmode="lin" valueType="num">
                                      <p:cBhvr>
                                        <p:cTn id="27" dur="750" fill="hold"/>
                                        <p:tgtEl>
                                          <p:spTgt spid="61"/>
                                        </p:tgtEl>
                                        <p:attrNameLst>
                                          <p:attrName>style.rotation</p:attrName>
                                        </p:attrNameLst>
                                      </p:cBhvr>
                                      <p:tavLst>
                                        <p:tav tm="0">
                                          <p:val>
                                            <p:fltVal val="360"/>
                                          </p:val>
                                        </p:tav>
                                        <p:tav tm="100000">
                                          <p:val>
                                            <p:fltVal val="0"/>
                                          </p:val>
                                        </p:tav>
                                      </p:tavLst>
                                    </p:anim>
                                    <p:animEffect transition="in" filter="fade">
                                      <p:cBhvr>
                                        <p:cTn id="28" dur="750"/>
                                        <p:tgtEl>
                                          <p:spTgt spid="61"/>
                                        </p:tgtEl>
                                      </p:cBhvr>
                                    </p:animEffect>
                                  </p:childTnLst>
                                </p:cTn>
                              </p:par>
                              <p:par>
                                <p:cTn id="29" presetID="6" presetClass="emph" presetSubtype="0" fill="hold" grpId="1" nodeType="withEffect">
                                  <p:stCondLst>
                                    <p:cond delay="750"/>
                                  </p:stCondLst>
                                  <p:childTnLst>
                                    <p:animScale>
                                      <p:cBhvr>
                                        <p:cTn id="30" dur="500" fill="hold"/>
                                        <p:tgtEl>
                                          <p:spTgt spid="61"/>
                                        </p:tgtEl>
                                      </p:cBhvr>
                                      <p:by x="150000" y="150000"/>
                                    </p:animScale>
                                  </p:childTnLst>
                                </p:cTn>
                              </p:par>
                              <p:par>
                                <p:cTn id="31" presetID="10" presetClass="exit" presetSubtype="0" fill="hold" grpId="2" nodeType="withEffect">
                                  <p:stCondLst>
                                    <p:cond delay="1250"/>
                                  </p:stCondLst>
                                  <p:childTnLst>
                                    <p:animEffect transition="out" filter="fade">
                                      <p:cBhvr>
                                        <p:cTn id="32" dur="500"/>
                                        <p:tgtEl>
                                          <p:spTgt spid="61"/>
                                        </p:tgtEl>
                                      </p:cBhvr>
                                    </p:animEffect>
                                    <p:set>
                                      <p:cBhvr>
                                        <p:cTn id="33" dur="1" fill="hold">
                                          <p:stCondLst>
                                            <p:cond delay="499"/>
                                          </p:stCondLst>
                                        </p:cTn>
                                        <p:tgtEl>
                                          <p:spTgt spid="61"/>
                                        </p:tgtEl>
                                        <p:attrNameLst>
                                          <p:attrName>style.visibility</p:attrName>
                                        </p:attrNameLst>
                                      </p:cBhvr>
                                      <p:to>
                                        <p:strVal val="hidden"/>
                                      </p:to>
                                    </p:set>
                                  </p:childTnLst>
                                </p:cTn>
                              </p:par>
                              <p:par>
                                <p:cTn id="34" presetID="49" presetClass="entr" presetSubtype="0" decel="100000" fill="hold" grpId="0" nodeType="withEffect">
                                  <p:stCondLst>
                                    <p:cond delay="2000"/>
                                  </p:stCondLst>
                                  <p:childTnLst>
                                    <p:set>
                                      <p:cBhvr>
                                        <p:cTn id="35" dur="1" fill="hold">
                                          <p:stCondLst>
                                            <p:cond delay="0"/>
                                          </p:stCondLst>
                                        </p:cTn>
                                        <p:tgtEl>
                                          <p:spTgt spid="62"/>
                                        </p:tgtEl>
                                        <p:attrNameLst>
                                          <p:attrName>style.visibility</p:attrName>
                                        </p:attrNameLst>
                                      </p:cBhvr>
                                      <p:to>
                                        <p:strVal val="visible"/>
                                      </p:to>
                                    </p:set>
                                    <p:anim calcmode="lin" valueType="num">
                                      <p:cBhvr>
                                        <p:cTn id="36" dur="750" fill="hold"/>
                                        <p:tgtEl>
                                          <p:spTgt spid="62"/>
                                        </p:tgtEl>
                                        <p:attrNameLst>
                                          <p:attrName>ppt_w</p:attrName>
                                        </p:attrNameLst>
                                      </p:cBhvr>
                                      <p:tavLst>
                                        <p:tav tm="0">
                                          <p:val>
                                            <p:fltVal val="0"/>
                                          </p:val>
                                        </p:tav>
                                        <p:tav tm="100000">
                                          <p:val>
                                            <p:strVal val="#ppt_w"/>
                                          </p:val>
                                        </p:tav>
                                      </p:tavLst>
                                    </p:anim>
                                    <p:anim calcmode="lin" valueType="num">
                                      <p:cBhvr>
                                        <p:cTn id="37" dur="750" fill="hold"/>
                                        <p:tgtEl>
                                          <p:spTgt spid="62"/>
                                        </p:tgtEl>
                                        <p:attrNameLst>
                                          <p:attrName>ppt_h</p:attrName>
                                        </p:attrNameLst>
                                      </p:cBhvr>
                                      <p:tavLst>
                                        <p:tav tm="0">
                                          <p:val>
                                            <p:fltVal val="0"/>
                                          </p:val>
                                        </p:tav>
                                        <p:tav tm="100000">
                                          <p:val>
                                            <p:strVal val="#ppt_h"/>
                                          </p:val>
                                        </p:tav>
                                      </p:tavLst>
                                    </p:anim>
                                    <p:anim calcmode="lin" valueType="num">
                                      <p:cBhvr>
                                        <p:cTn id="38" dur="750" fill="hold"/>
                                        <p:tgtEl>
                                          <p:spTgt spid="62"/>
                                        </p:tgtEl>
                                        <p:attrNameLst>
                                          <p:attrName>style.rotation</p:attrName>
                                        </p:attrNameLst>
                                      </p:cBhvr>
                                      <p:tavLst>
                                        <p:tav tm="0">
                                          <p:val>
                                            <p:fltVal val="360"/>
                                          </p:val>
                                        </p:tav>
                                        <p:tav tm="100000">
                                          <p:val>
                                            <p:fltVal val="0"/>
                                          </p:val>
                                        </p:tav>
                                      </p:tavLst>
                                    </p:anim>
                                    <p:animEffect transition="in" filter="fade">
                                      <p:cBhvr>
                                        <p:cTn id="39" dur="750"/>
                                        <p:tgtEl>
                                          <p:spTgt spid="62"/>
                                        </p:tgtEl>
                                      </p:cBhvr>
                                    </p:animEffect>
                                  </p:childTnLst>
                                </p:cTn>
                              </p:par>
                              <p:par>
                                <p:cTn id="40" presetID="6" presetClass="emph" presetSubtype="0" fill="hold" grpId="1" nodeType="withEffect">
                                  <p:stCondLst>
                                    <p:cond delay="2750"/>
                                  </p:stCondLst>
                                  <p:childTnLst>
                                    <p:animScale>
                                      <p:cBhvr>
                                        <p:cTn id="41" dur="500" fill="hold"/>
                                        <p:tgtEl>
                                          <p:spTgt spid="62"/>
                                        </p:tgtEl>
                                      </p:cBhvr>
                                      <p:by x="150000" y="150000"/>
                                    </p:animScale>
                                  </p:childTnLst>
                                </p:cTn>
                              </p:par>
                              <p:par>
                                <p:cTn id="42" presetID="10" presetClass="exit" presetSubtype="0" fill="hold" grpId="2" nodeType="withEffect">
                                  <p:stCondLst>
                                    <p:cond delay="3250"/>
                                  </p:stCondLst>
                                  <p:childTnLst>
                                    <p:animEffect transition="out" filter="fade">
                                      <p:cBhvr>
                                        <p:cTn id="43" dur="500"/>
                                        <p:tgtEl>
                                          <p:spTgt spid="62"/>
                                        </p:tgtEl>
                                      </p:cBhvr>
                                    </p:animEffect>
                                    <p:set>
                                      <p:cBhvr>
                                        <p:cTn id="44"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1" grpId="2" animBg="1"/>
      <p:bldP spid="62" grpId="0" animBg="1"/>
      <p:bldP spid="62" grpId="1" animBg="1"/>
      <p:bldP spid="62" grpId="2" animBg="1"/>
      <p:bldP spid="58" grpId="0"/>
      <p:bldP spid="59"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Connector 65"/>
          <p:cNvCxnSpPr/>
          <p:nvPr/>
        </p:nvCxnSpPr>
        <p:spPr>
          <a:xfrm>
            <a:off x="2239422" y="5797879"/>
            <a:ext cx="1709208"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837964" y="4640808"/>
            <a:ext cx="2051052"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333962" y="3236007"/>
            <a:ext cx="1709208"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743345" y="2100435"/>
            <a:ext cx="1709208"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572778" y="4903796"/>
            <a:ext cx="1132512" cy="1066137"/>
            <a:chOff x="6139503" y="4871969"/>
            <a:chExt cx="1192668" cy="1122553"/>
          </a:xfrm>
          <a:effectLst/>
        </p:grpSpPr>
        <p:sp>
          <p:nvSpPr>
            <p:cNvPr id="6" name="Rounded Rectangle 5"/>
            <p:cNvSpPr>
              <a:spLocks noChangeArrowheads="1"/>
            </p:cNvSpPr>
            <p:nvPr/>
          </p:nvSpPr>
          <p:spPr bwMode="auto">
            <a:xfrm>
              <a:off x="6139503" y="4871969"/>
              <a:ext cx="1192668" cy="1122553"/>
            </a:xfrm>
            <a:prstGeom prst="roundRect">
              <a:avLst>
                <a:gd name="adj" fmla="val 9375"/>
              </a:avLst>
            </a:prstGeom>
            <a:solidFill>
              <a:schemeClr val="accent4"/>
            </a:solidFill>
            <a:ln w="9525">
              <a:noFill/>
              <a:round/>
              <a:headEnd/>
              <a:tailEnd/>
            </a:ln>
            <a:effec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endParaRPr lang="id-ID"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TextBox 21"/>
            <p:cNvSpPr txBox="1">
              <a:spLocks noChangeArrowheads="1"/>
            </p:cNvSpPr>
            <p:nvPr/>
          </p:nvSpPr>
          <p:spPr bwMode="auto">
            <a:xfrm>
              <a:off x="6356738" y="5179787"/>
              <a:ext cx="771726" cy="56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r>
                <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r>
                <a:rPr lang="zh-TW" altLang="en-US"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４</a:t>
              </a:r>
              <a:endPar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7"/>
          <p:cNvGrpSpPr/>
          <p:nvPr/>
        </p:nvGrpSpPr>
        <p:grpSpPr>
          <a:xfrm>
            <a:off x="1839249" y="3837668"/>
            <a:ext cx="1132512" cy="1066138"/>
            <a:chOff x="6420131" y="3749417"/>
            <a:chExt cx="1192668" cy="1122553"/>
          </a:xfrm>
          <a:effectLst/>
        </p:grpSpPr>
        <p:sp>
          <p:nvSpPr>
            <p:cNvPr id="9" name="Rounded Rectangle 8"/>
            <p:cNvSpPr>
              <a:spLocks noChangeArrowheads="1"/>
            </p:cNvSpPr>
            <p:nvPr/>
          </p:nvSpPr>
          <p:spPr bwMode="auto">
            <a:xfrm>
              <a:off x="6420131" y="3749417"/>
              <a:ext cx="1192668" cy="1122553"/>
            </a:xfrm>
            <a:prstGeom prst="roundRect">
              <a:avLst>
                <a:gd name="adj" fmla="val 9375"/>
              </a:avLst>
            </a:prstGeom>
            <a:solidFill>
              <a:schemeClr val="accent3"/>
            </a:solidFill>
            <a:ln w="9525">
              <a:noFill/>
              <a:round/>
              <a:headEnd/>
              <a:tailEnd/>
            </a:ln>
            <a:effec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endParaRPr lang="id-ID"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TextBox 22"/>
            <p:cNvSpPr txBox="1">
              <a:spLocks noChangeArrowheads="1"/>
            </p:cNvSpPr>
            <p:nvPr/>
          </p:nvSpPr>
          <p:spPr bwMode="auto">
            <a:xfrm>
              <a:off x="6672040" y="4034884"/>
              <a:ext cx="771726" cy="56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r>
                <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r>
                <a:rPr lang="zh-TW" altLang="en-US"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３</a:t>
              </a:r>
              <a:endPar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10"/>
          <p:cNvGrpSpPr/>
          <p:nvPr/>
        </p:nvGrpSpPr>
        <p:grpSpPr>
          <a:xfrm>
            <a:off x="1439542" y="2771541"/>
            <a:ext cx="1132512" cy="1066135"/>
            <a:chOff x="5999190" y="2626865"/>
            <a:chExt cx="1192668" cy="1122553"/>
          </a:xfrm>
          <a:effectLst/>
        </p:grpSpPr>
        <p:sp>
          <p:nvSpPr>
            <p:cNvPr id="12" name="Rounded Rectangle 11"/>
            <p:cNvSpPr>
              <a:spLocks noChangeArrowheads="1"/>
            </p:cNvSpPr>
            <p:nvPr/>
          </p:nvSpPr>
          <p:spPr bwMode="auto">
            <a:xfrm>
              <a:off x="5999190" y="2626865"/>
              <a:ext cx="1192668" cy="1122553"/>
            </a:xfrm>
            <a:prstGeom prst="roundRect">
              <a:avLst>
                <a:gd name="adj" fmla="val 9375"/>
              </a:avLst>
            </a:prstGeom>
            <a:solidFill>
              <a:schemeClr val="accent2"/>
            </a:solidFill>
            <a:ln w="9525">
              <a:noFill/>
              <a:round/>
              <a:headEnd/>
              <a:tailEnd/>
            </a:ln>
            <a:effec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endParaRPr lang="id-ID"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extBox 23"/>
            <p:cNvSpPr txBox="1">
              <a:spLocks noChangeArrowheads="1"/>
            </p:cNvSpPr>
            <p:nvPr/>
          </p:nvSpPr>
          <p:spPr bwMode="auto">
            <a:xfrm>
              <a:off x="6231728" y="2895665"/>
              <a:ext cx="771726" cy="56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r>
                <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r>
                <a:rPr lang="zh-TW" altLang="en-US"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２</a:t>
              </a:r>
              <a:endPar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 name="Group 13"/>
          <p:cNvGrpSpPr/>
          <p:nvPr/>
        </p:nvGrpSpPr>
        <p:grpSpPr>
          <a:xfrm>
            <a:off x="873290" y="1764814"/>
            <a:ext cx="1132512" cy="1066137"/>
            <a:chOff x="5402860" y="1566869"/>
            <a:chExt cx="1192668" cy="1122553"/>
          </a:xfrm>
          <a:effectLst/>
        </p:grpSpPr>
        <p:sp>
          <p:nvSpPr>
            <p:cNvPr id="15" name="Rounded Rectangle 14"/>
            <p:cNvSpPr>
              <a:spLocks noChangeArrowheads="1"/>
            </p:cNvSpPr>
            <p:nvPr/>
          </p:nvSpPr>
          <p:spPr bwMode="auto">
            <a:xfrm rot="20684149">
              <a:off x="5402860" y="1566869"/>
              <a:ext cx="1192668" cy="1122553"/>
            </a:xfrm>
            <a:prstGeom prst="roundRect">
              <a:avLst>
                <a:gd name="adj" fmla="val 9375"/>
              </a:avLst>
            </a:prstGeom>
            <a:solidFill>
              <a:schemeClr val="accent1"/>
            </a:solidFill>
            <a:ln w="9525">
              <a:noFill/>
              <a:round/>
              <a:headEnd/>
              <a:tailEnd/>
            </a:ln>
            <a:effec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endParaRPr lang="id-ID"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24"/>
            <p:cNvSpPr txBox="1">
              <a:spLocks noChangeArrowheads="1"/>
            </p:cNvSpPr>
            <p:nvPr/>
          </p:nvSpPr>
          <p:spPr bwMode="auto">
            <a:xfrm rot="20681241">
              <a:off x="5613324" y="1796986"/>
              <a:ext cx="771726" cy="56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pPr>
              <a:r>
                <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r>
                <a:rPr lang="zh-TW" altLang="en-US"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１</a:t>
              </a:r>
              <a:endParaRPr lang="nb-NO" altLang="id-ID" sz="266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7" name="Group 26"/>
          <p:cNvGrpSpPr>
            <a:grpSpLocks noChangeAspect="1"/>
          </p:cNvGrpSpPr>
          <p:nvPr/>
        </p:nvGrpSpPr>
        <p:grpSpPr>
          <a:xfrm>
            <a:off x="2902664" y="1727280"/>
            <a:ext cx="854606" cy="854768"/>
            <a:chOff x="5385173" y="1917525"/>
            <a:chExt cx="1440000" cy="1440000"/>
          </a:xfrm>
        </p:grpSpPr>
        <p:sp>
          <p:nvSpPr>
            <p:cNvPr id="28" name="Oval 27"/>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28"/>
            <p:cNvSpPr/>
            <p:nvPr/>
          </p:nvSpPr>
          <p:spPr>
            <a:xfrm>
              <a:off x="5475173" y="2007525"/>
              <a:ext cx="1260000" cy="12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0" name="Group 29"/>
          <p:cNvGrpSpPr>
            <a:grpSpLocks noChangeAspect="1"/>
          </p:cNvGrpSpPr>
          <p:nvPr/>
        </p:nvGrpSpPr>
        <p:grpSpPr>
          <a:xfrm>
            <a:off x="3832451" y="5353139"/>
            <a:ext cx="854606" cy="854768"/>
            <a:chOff x="5385173" y="1917525"/>
            <a:chExt cx="1440000" cy="1440000"/>
          </a:xfrm>
        </p:grpSpPr>
        <p:sp>
          <p:nvSpPr>
            <p:cNvPr id="31" name="Oval 30"/>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Oval 31"/>
            <p:cNvSpPr/>
            <p:nvPr/>
          </p:nvSpPr>
          <p:spPr>
            <a:xfrm>
              <a:off x="5475175" y="2007525"/>
              <a:ext cx="1260001" cy="1260000"/>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3" name="Group 32"/>
          <p:cNvGrpSpPr>
            <a:grpSpLocks noChangeAspect="1"/>
          </p:cNvGrpSpPr>
          <p:nvPr/>
        </p:nvGrpSpPr>
        <p:grpSpPr>
          <a:xfrm>
            <a:off x="4686399" y="4211665"/>
            <a:ext cx="854606" cy="854768"/>
            <a:chOff x="5385173" y="1917525"/>
            <a:chExt cx="1440000" cy="1440000"/>
          </a:xfrm>
        </p:grpSpPr>
        <p:sp>
          <p:nvSpPr>
            <p:cNvPr id="34" name="Oval 33"/>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Oval 34"/>
            <p:cNvSpPr/>
            <p:nvPr/>
          </p:nvSpPr>
          <p:spPr>
            <a:xfrm>
              <a:off x="5475173" y="2007525"/>
              <a:ext cx="1260000" cy="1260000"/>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5"/>
          <p:cNvGrpSpPr>
            <a:grpSpLocks noChangeAspect="1"/>
          </p:cNvGrpSpPr>
          <p:nvPr/>
        </p:nvGrpSpPr>
        <p:grpSpPr>
          <a:xfrm>
            <a:off x="3657341" y="2742656"/>
            <a:ext cx="854606" cy="854768"/>
            <a:chOff x="5385173" y="1917525"/>
            <a:chExt cx="1440000" cy="1440000"/>
          </a:xfrm>
        </p:grpSpPr>
        <p:sp>
          <p:nvSpPr>
            <p:cNvPr id="37" name="Oval 36"/>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Oval 37"/>
            <p:cNvSpPr/>
            <p:nvPr/>
          </p:nvSpPr>
          <p:spPr>
            <a:xfrm>
              <a:off x="5475173" y="2007525"/>
              <a:ext cx="1260000" cy="12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3" name="Group 42"/>
          <p:cNvGrpSpPr/>
          <p:nvPr/>
        </p:nvGrpSpPr>
        <p:grpSpPr>
          <a:xfrm>
            <a:off x="4051179" y="5621048"/>
            <a:ext cx="410559" cy="313850"/>
            <a:chOff x="5516563" y="84138"/>
            <a:chExt cx="1414463" cy="1081087"/>
          </a:xfrm>
          <a:solidFill>
            <a:schemeClr val="bg1"/>
          </a:solidFill>
        </p:grpSpPr>
        <p:sp>
          <p:nvSpPr>
            <p:cNvPr id="44" name="Freeform 13"/>
            <p:cNvSpPr>
              <a:spLocks noEditPoints="1"/>
            </p:cNvSpPr>
            <p:nvPr/>
          </p:nvSpPr>
          <p:spPr bwMode="auto">
            <a:xfrm>
              <a:off x="5688013" y="249238"/>
              <a:ext cx="896938" cy="698500"/>
            </a:xfrm>
            <a:custGeom>
              <a:avLst/>
              <a:gdLst>
                <a:gd name="T0" fmla="*/ 214 w 239"/>
                <a:gd name="T1" fmla="*/ 9 h 186"/>
                <a:gd name="T2" fmla="*/ 120 w 239"/>
                <a:gd name="T3" fmla="*/ 0 h 186"/>
                <a:gd name="T4" fmla="*/ 26 w 239"/>
                <a:gd name="T5" fmla="*/ 9 h 186"/>
                <a:gd name="T6" fmla="*/ 17 w 239"/>
                <a:gd name="T7" fmla="*/ 17 h 186"/>
                <a:gd name="T8" fmla="*/ 17 w 239"/>
                <a:gd name="T9" fmla="*/ 169 h 186"/>
                <a:gd name="T10" fmla="*/ 26 w 239"/>
                <a:gd name="T11" fmla="*/ 177 h 186"/>
                <a:gd name="T12" fmla="*/ 120 w 239"/>
                <a:gd name="T13" fmla="*/ 186 h 186"/>
                <a:gd name="T14" fmla="*/ 214 w 239"/>
                <a:gd name="T15" fmla="*/ 177 h 186"/>
                <a:gd name="T16" fmla="*/ 222 w 239"/>
                <a:gd name="T17" fmla="*/ 169 h 186"/>
                <a:gd name="T18" fmla="*/ 222 w 239"/>
                <a:gd name="T19" fmla="*/ 17 h 186"/>
                <a:gd name="T20" fmla="*/ 214 w 239"/>
                <a:gd name="T21" fmla="*/ 9 h 186"/>
                <a:gd name="T22" fmla="*/ 211 w 239"/>
                <a:gd name="T23" fmla="*/ 165 h 186"/>
                <a:gd name="T24" fmla="*/ 28 w 239"/>
                <a:gd name="T25" fmla="*/ 165 h 186"/>
                <a:gd name="T26" fmla="*/ 28 w 239"/>
                <a:gd name="T27" fmla="*/ 21 h 186"/>
                <a:gd name="T28" fmla="*/ 211 w 239"/>
                <a:gd name="T29" fmla="*/ 21 h 186"/>
                <a:gd name="T30" fmla="*/ 211 w 239"/>
                <a:gd name="T31" fmla="*/ 16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14"/>
            <p:cNvSpPr>
              <a:spLocks noEditPoints="1"/>
            </p:cNvSpPr>
            <p:nvPr/>
          </p:nvSpPr>
          <p:spPr bwMode="auto">
            <a:xfrm>
              <a:off x="5516563" y="84138"/>
              <a:ext cx="1414463" cy="1081087"/>
            </a:xfrm>
            <a:custGeom>
              <a:avLst/>
              <a:gdLst>
                <a:gd name="T0" fmla="*/ 359 w 377"/>
                <a:gd name="T1" fmla="*/ 27 h 288"/>
                <a:gd name="T2" fmla="*/ 340 w 377"/>
                <a:gd name="T3" fmla="*/ 9 h 288"/>
                <a:gd name="T4" fmla="*/ 189 w 377"/>
                <a:gd name="T5" fmla="*/ 0 h 288"/>
                <a:gd name="T6" fmla="*/ 37 w 377"/>
                <a:gd name="T7" fmla="*/ 9 h 288"/>
                <a:gd name="T8" fmla="*/ 18 w 377"/>
                <a:gd name="T9" fmla="*/ 27 h 288"/>
                <a:gd name="T10" fmla="*/ 18 w 377"/>
                <a:gd name="T11" fmla="*/ 250 h 288"/>
                <a:gd name="T12" fmla="*/ 37 w 377"/>
                <a:gd name="T13" fmla="*/ 267 h 288"/>
                <a:gd name="T14" fmla="*/ 110 w 377"/>
                <a:gd name="T15" fmla="*/ 274 h 288"/>
                <a:gd name="T16" fmla="*/ 108 w 377"/>
                <a:gd name="T17" fmla="*/ 276 h 288"/>
                <a:gd name="T18" fmla="*/ 189 w 377"/>
                <a:gd name="T19" fmla="*/ 288 h 288"/>
                <a:gd name="T20" fmla="*/ 269 w 377"/>
                <a:gd name="T21" fmla="*/ 276 h 288"/>
                <a:gd name="T22" fmla="*/ 267 w 377"/>
                <a:gd name="T23" fmla="*/ 274 h 288"/>
                <a:gd name="T24" fmla="*/ 340 w 377"/>
                <a:gd name="T25" fmla="*/ 267 h 288"/>
                <a:gd name="T26" fmla="*/ 359 w 377"/>
                <a:gd name="T27" fmla="*/ 250 h 288"/>
                <a:gd name="T28" fmla="*/ 359 w 377"/>
                <a:gd name="T29" fmla="*/ 27 h 288"/>
                <a:gd name="T30" fmla="*/ 337 w 377"/>
                <a:gd name="T31" fmla="*/ 244 h 288"/>
                <a:gd name="T32" fmla="*/ 40 w 377"/>
                <a:gd name="T33" fmla="*/ 244 h 288"/>
                <a:gd name="T34" fmla="*/ 40 w 377"/>
                <a:gd name="T35" fmla="*/ 32 h 288"/>
                <a:gd name="T36" fmla="*/ 337 w 377"/>
                <a:gd name="T37" fmla="*/ 32 h 288"/>
                <a:gd name="T38" fmla="*/ 337 w 377"/>
                <a:gd name="T39" fmla="*/ 2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15"/>
            <p:cNvSpPr>
              <a:spLocks noEditPoints="1"/>
            </p:cNvSpPr>
            <p:nvPr/>
          </p:nvSpPr>
          <p:spPr bwMode="auto">
            <a:xfrm>
              <a:off x="6611938" y="301625"/>
              <a:ext cx="131763" cy="128587"/>
            </a:xfrm>
            <a:custGeom>
              <a:avLst/>
              <a:gdLst>
                <a:gd name="T0" fmla="*/ 17 w 35"/>
                <a:gd name="T1" fmla="*/ 34 h 34"/>
                <a:gd name="T2" fmla="*/ 35 w 35"/>
                <a:gd name="T3" fmla="*/ 17 h 34"/>
                <a:gd name="T4" fmla="*/ 17 w 35"/>
                <a:gd name="T5" fmla="*/ 0 h 34"/>
                <a:gd name="T6" fmla="*/ 0 w 35"/>
                <a:gd name="T7" fmla="*/ 17 h 34"/>
                <a:gd name="T8" fmla="*/ 17 w 35"/>
                <a:gd name="T9" fmla="*/ 34 h 34"/>
                <a:gd name="T10" fmla="*/ 17 w 35"/>
                <a:gd name="T11" fmla="*/ 11 h 34"/>
                <a:gd name="T12" fmla="*/ 23 w 35"/>
                <a:gd name="T13" fmla="*/ 17 h 34"/>
                <a:gd name="T14" fmla="*/ 17 w 35"/>
                <a:gd name="T15" fmla="*/ 23 h 34"/>
                <a:gd name="T16" fmla="*/ 12 w 35"/>
                <a:gd name="T17" fmla="*/ 17 h 34"/>
                <a:gd name="T18" fmla="*/ 17 w 3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16"/>
            <p:cNvSpPr>
              <a:spLocks/>
            </p:cNvSpPr>
            <p:nvPr/>
          </p:nvSpPr>
          <p:spPr bwMode="auto">
            <a:xfrm>
              <a:off x="6570663" y="860425"/>
              <a:ext cx="173038" cy="46037"/>
            </a:xfrm>
            <a:custGeom>
              <a:avLst/>
              <a:gdLst>
                <a:gd name="T0" fmla="*/ 40 w 46"/>
                <a:gd name="T1" fmla="*/ 0 h 12"/>
                <a:gd name="T2" fmla="*/ 5 w 46"/>
                <a:gd name="T3" fmla="*/ 0 h 12"/>
                <a:gd name="T4" fmla="*/ 0 w 46"/>
                <a:gd name="T5" fmla="*/ 6 h 12"/>
                <a:gd name="T6" fmla="*/ 5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17"/>
            <p:cNvSpPr>
              <a:spLocks/>
            </p:cNvSpPr>
            <p:nvPr/>
          </p:nvSpPr>
          <p:spPr bwMode="auto">
            <a:xfrm>
              <a:off x="6611938" y="733425"/>
              <a:ext cx="173038" cy="41275"/>
            </a:xfrm>
            <a:custGeom>
              <a:avLst/>
              <a:gdLst>
                <a:gd name="T0" fmla="*/ 40 w 46"/>
                <a:gd name="T1" fmla="*/ 0 h 11"/>
                <a:gd name="T2" fmla="*/ 6 w 46"/>
                <a:gd name="T3" fmla="*/ 0 h 11"/>
                <a:gd name="T4" fmla="*/ 0 w 46"/>
                <a:gd name="T5" fmla="*/ 5 h 11"/>
                <a:gd name="T6" fmla="*/ 6 w 46"/>
                <a:gd name="T7" fmla="*/ 11 h 11"/>
                <a:gd name="T8" fmla="*/ 40 w 46"/>
                <a:gd name="T9" fmla="*/ 11 h 11"/>
                <a:gd name="T10" fmla="*/ 46 w 46"/>
                <a:gd name="T11" fmla="*/ 5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18"/>
            <p:cNvSpPr>
              <a:spLocks/>
            </p:cNvSpPr>
            <p:nvPr/>
          </p:nvSpPr>
          <p:spPr bwMode="auto">
            <a:xfrm>
              <a:off x="6611938" y="601663"/>
              <a:ext cx="173038" cy="46037"/>
            </a:xfrm>
            <a:custGeom>
              <a:avLst/>
              <a:gdLst>
                <a:gd name="T0" fmla="*/ 40 w 46"/>
                <a:gd name="T1" fmla="*/ 0 h 12"/>
                <a:gd name="T2" fmla="*/ 6 w 46"/>
                <a:gd name="T3" fmla="*/ 0 h 12"/>
                <a:gd name="T4" fmla="*/ 0 w 46"/>
                <a:gd name="T5" fmla="*/ 6 h 12"/>
                <a:gd name="T6" fmla="*/ 6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19"/>
            <p:cNvSpPr>
              <a:spLocks/>
            </p:cNvSpPr>
            <p:nvPr/>
          </p:nvSpPr>
          <p:spPr bwMode="auto">
            <a:xfrm>
              <a:off x="5880100" y="422275"/>
              <a:ext cx="258763" cy="179387"/>
            </a:xfrm>
            <a:custGeom>
              <a:avLst/>
              <a:gdLst>
                <a:gd name="T0" fmla="*/ 63 w 69"/>
                <a:gd name="T1" fmla="*/ 0 h 48"/>
                <a:gd name="T2" fmla="*/ 10 w 69"/>
                <a:gd name="T3" fmla="*/ 4 h 48"/>
                <a:gd name="T4" fmla="*/ 3 w 69"/>
                <a:gd name="T5" fmla="*/ 10 h 48"/>
                <a:gd name="T6" fmla="*/ 0 w 69"/>
                <a:gd name="T7" fmla="*/ 42 h 48"/>
                <a:gd name="T8" fmla="*/ 5 w 69"/>
                <a:gd name="T9" fmla="*/ 48 h 48"/>
                <a:gd name="T10" fmla="*/ 11 w 69"/>
                <a:gd name="T11" fmla="*/ 42 h 48"/>
                <a:gd name="T12" fmla="*/ 13 w 69"/>
                <a:gd name="T13" fmla="*/ 21 h 48"/>
                <a:gd name="T14" fmla="*/ 20 w 69"/>
                <a:gd name="T15" fmla="*/ 14 h 48"/>
                <a:gd name="T16" fmla="*/ 63 w 69"/>
                <a:gd name="T17" fmla="*/ 11 h 48"/>
                <a:gd name="T18" fmla="*/ 69 w 69"/>
                <a:gd name="T19" fmla="*/ 5 h 48"/>
                <a:gd name="T20" fmla="*/ 63 w 69"/>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5" name="TextBox 54"/>
          <p:cNvSpPr txBox="1"/>
          <p:nvPr/>
        </p:nvSpPr>
        <p:spPr>
          <a:xfrm>
            <a:off x="4797711" y="5286867"/>
            <a:ext cx="1676352" cy="314958"/>
          </a:xfrm>
          <a:prstGeom prst="rect">
            <a:avLst/>
          </a:prstGeom>
          <a:noFill/>
        </p:spPr>
        <p:txBody>
          <a:bodyPr wrap="square" lIns="0" tIns="0" rIns="0" bIns="0" rtlCol="0">
            <a:spAutoFit/>
          </a:bodyPr>
          <a:lstStyle/>
          <a:p>
            <a:pPr algn="just">
              <a:lnSpc>
                <a:spcPct val="120000"/>
              </a:lnSpc>
            </a:pPr>
            <a:r>
              <a:rPr lang="zh-TW"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結果預測</a:t>
            </a:r>
            <a:endParaRPr lang="id-ID"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TextBox 55"/>
          <p:cNvSpPr txBox="1"/>
          <p:nvPr/>
        </p:nvSpPr>
        <p:spPr>
          <a:xfrm>
            <a:off x="5638793" y="4202292"/>
            <a:ext cx="1676352" cy="314958"/>
          </a:xfrm>
          <a:prstGeom prst="rect">
            <a:avLst/>
          </a:prstGeom>
          <a:noFill/>
        </p:spPr>
        <p:txBody>
          <a:bodyPr wrap="square" lIns="0" tIns="0" rIns="0" bIns="0" rtlCol="0">
            <a:spAutoFit/>
          </a:bodyPr>
          <a:lstStyle/>
          <a:p>
            <a:pPr algn="just">
              <a:lnSpc>
                <a:spcPct val="120000"/>
              </a:lnSpc>
            </a:pPr>
            <a:r>
              <a:rPr lang="zh-TW"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建立模型</a:t>
            </a:r>
            <a:endParaRPr lang="id-ID"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TextBox 56"/>
          <p:cNvSpPr txBox="1"/>
          <p:nvPr/>
        </p:nvSpPr>
        <p:spPr>
          <a:xfrm>
            <a:off x="4623665" y="2688456"/>
            <a:ext cx="3961041" cy="314958"/>
          </a:xfrm>
          <a:prstGeom prst="rect">
            <a:avLst/>
          </a:prstGeom>
          <a:noFill/>
        </p:spPr>
        <p:txBody>
          <a:bodyPr wrap="square" lIns="0" tIns="0" rIns="0" bIns="0" rtlCol="0">
            <a:spAutoFit/>
          </a:bodyPr>
          <a:lstStyle/>
          <a:p>
            <a:pPr algn="just">
              <a:lnSpc>
                <a:spcPct val="120000"/>
              </a:lnSpc>
            </a:pPr>
            <a:r>
              <a:rPr lang="en-US" altLang="zh-TW"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One-hot Encoding</a:t>
            </a:r>
            <a:endParaRPr lang="id-ID"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TextBox 57"/>
          <p:cNvSpPr txBox="1"/>
          <p:nvPr/>
        </p:nvSpPr>
        <p:spPr>
          <a:xfrm>
            <a:off x="3901824" y="1629281"/>
            <a:ext cx="2194175" cy="314958"/>
          </a:xfrm>
          <a:prstGeom prst="rect">
            <a:avLst/>
          </a:prstGeom>
          <a:noFill/>
        </p:spPr>
        <p:txBody>
          <a:bodyPr wrap="square" lIns="0" tIns="0" rIns="0" bIns="0" rtlCol="0">
            <a:spAutoFit/>
          </a:bodyPr>
          <a:lstStyle/>
          <a:p>
            <a:pPr algn="just">
              <a:lnSpc>
                <a:spcPct val="120000"/>
              </a:lnSpc>
            </a:pPr>
            <a:r>
              <a:rPr lang="zh-TW"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資料裁切</a:t>
            </a:r>
            <a:r>
              <a:rPr lang="en-US" altLang="zh-TW"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TW"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均一化</a:t>
            </a:r>
            <a:endParaRPr lang="id-ID"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TextBox 58"/>
          <p:cNvSpPr txBox="1"/>
          <p:nvPr/>
        </p:nvSpPr>
        <p:spPr>
          <a:xfrm>
            <a:off x="3907296" y="1967819"/>
            <a:ext cx="4527436" cy="424090"/>
          </a:xfrm>
          <a:prstGeom prst="rect">
            <a:avLst/>
          </a:prstGeom>
          <a:noFill/>
        </p:spPr>
        <p:txBody>
          <a:bodyPr wrap="square" lIns="0" tIns="0" rIns="0" bIns="0" numCol="1" spcCol="256032">
            <a:spAutoFit/>
          </a:bodyPr>
          <a:lstStyle/>
          <a:p>
            <a:pPr algn="just">
              <a:lnSpc>
                <a:spcPct val="120000"/>
              </a:lnSpc>
              <a:defRPr/>
            </a:pPr>
            <a:r>
              <a:rPr lang="zh-TW"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將資料分為訓練集</a:t>
            </a:r>
            <a:r>
              <a:rPr lang="en-US" altLang="zh-TW"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(train)</a:t>
            </a:r>
            <a:r>
              <a:rPr lang="zh-TW"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TW"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TW"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測試集</a:t>
            </a:r>
            <a:r>
              <a:rPr lang="en-US" altLang="zh-TW"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(test)</a:t>
            </a:r>
          </a:p>
          <a:p>
            <a:pPr algn="just">
              <a:lnSpc>
                <a:spcPct val="120000"/>
              </a:lnSpc>
              <a:defRPr/>
            </a:pPr>
            <a:r>
              <a:rPr lang="zh-TW" alt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並將資料做均一化讓各特徵值狀況更接近使預測結果更容易</a:t>
            </a:r>
            <a:r>
              <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p>
        </p:txBody>
      </p:sp>
      <p:sp>
        <p:nvSpPr>
          <p:cNvPr id="60" name="TextBox 59"/>
          <p:cNvSpPr txBox="1"/>
          <p:nvPr/>
        </p:nvSpPr>
        <p:spPr>
          <a:xfrm>
            <a:off x="4627416" y="3035131"/>
            <a:ext cx="3034351" cy="202491"/>
          </a:xfrm>
          <a:prstGeom prst="rect">
            <a:avLst/>
          </a:prstGeom>
          <a:noFill/>
        </p:spPr>
        <p:txBody>
          <a:bodyPr wrap="square" lIns="0" tIns="0" rIns="0" bIns="0" numCol="1" spcCol="256032">
            <a:spAutoFit/>
          </a:bodyPr>
          <a:lstStyle/>
          <a:p>
            <a:pPr algn="just">
              <a:lnSpc>
                <a:spcPct val="120000"/>
              </a:lnSpc>
              <a:defRPr sz="1800">
                <a:solidFill>
                  <a:srgbClr val="000000"/>
                </a:solidFill>
              </a:defRPr>
            </a:pPr>
            <a:r>
              <a:rPr lang="zh-TW" altLang="en-US" sz="12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使用單熱編碼，使速度上有比較好的效果</a:t>
            </a:r>
            <a:endParaRPr lang="zh-CN" altLang="en-US" sz="12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60"/>
          <p:cNvSpPr txBox="1"/>
          <p:nvPr/>
        </p:nvSpPr>
        <p:spPr>
          <a:xfrm>
            <a:off x="5638810" y="4587266"/>
            <a:ext cx="2506296" cy="224998"/>
          </a:xfrm>
          <a:prstGeom prst="rect">
            <a:avLst/>
          </a:prstGeom>
          <a:noFill/>
        </p:spPr>
        <p:txBody>
          <a:bodyPr wrap="square" lIns="0" tIns="0" rIns="0" bIns="0" numCol="1" spcCol="256032">
            <a:spAutoFit/>
          </a:bodyPr>
          <a:lstStyle/>
          <a:p>
            <a:pPr algn="just">
              <a:lnSpc>
                <a:spcPct val="120000"/>
              </a:lnSpc>
              <a:defRPr sz="1800">
                <a:solidFill>
                  <a:srgbClr val="000000"/>
                </a:solidFill>
              </a:defRPr>
            </a:pPr>
            <a:r>
              <a:rPr lang="zh-TW" altLang="en-US" sz="1333"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詳情請見下頁</a:t>
            </a:r>
            <a:endParaRPr lang="zh-CN" altLang="en-US" sz="106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61"/>
          <p:cNvSpPr txBox="1"/>
          <p:nvPr/>
        </p:nvSpPr>
        <p:spPr>
          <a:xfrm>
            <a:off x="4794965" y="5644562"/>
            <a:ext cx="2566769" cy="202491"/>
          </a:xfrm>
          <a:prstGeom prst="rect">
            <a:avLst/>
          </a:prstGeom>
          <a:noFill/>
        </p:spPr>
        <p:txBody>
          <a:bodyPr wrap="square" lIns="0" tIns="0" rIns="0" bIns="0" numCol="1" spcCol="256032">
            <a:spAutoFit/>
          </a:bodyPr>
          <a:lstStyle/>
          <a:p>
            <a:pPr algn="just">
              <a:lnSpc>
                <a:spcPct val="120000"/>
              </a:lnSpc>
              <a:defRPr sz="1800">
                <a:solidFill>
                  <a:srgbClr val="000000"/>
                </a:solidFill>
              </a:defRPr>
            </a:pPr>
            <a:r>
              <a:rPr lang="zh-TW" altLang="en-US" sz="12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參考請看後幾頁</a:t>
            </a:r>
            <a:endParaRPr lang="zh-CN" altLang="en-US" sz="12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32">
            <a:extLst>
              <a:ext uri="{FF2B5EF4-FFF2-40B4-BE49-F238E27FC236}">
                <a16:creationId xmlns:a16="http://schemas.microsoft.com/office/drawing/2014/main" id="{93964435-79EA-47CC-8AA7-F1ACA3886929}"/>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33">
            <a:extLst>
              <a:ext uri="{FF2B5EF4-FFF2-40B4-BE49-F238E27FC236}">
                <a16:creationId xmlns:a16="http://schemas.microsoft.com/office/drawing/2014/main" id="{8FE744F7-1904-4891-96BD-30F30F024E0C}"/>
              </a:ext>
            </a:extLst>
          </p:cNvPr>
          <p:cNvGrpSpPr/>
          <p:nvPr/>
        </p:nvGrpSpPr>
        <p:grpSpPr>
          <a:xfrm>
            <a:off x="-391195" y="-1"/>
            <a:ext cx="1417774" cy="723901"/>
            <a:chOff x="-391195" y="-1"/>
            <a:chExt cx="1697596" cy="866775"/>
          </a:xfrm>
        </p:grpSpPr>
        <p:sp>
          <p:nvSpPr>
            <p:cNvPr id="69" name="任意多边形 34">
              <a:extLst>
                <a:ext uri="{FF2B5EF4-FFF2-40B4-BE49-F238E27FC236}">
                  <a16:creationId xmlns:a16="http://schemas.microsoft.com/office/drawing/2014/main" id="{91AE3A6E-1ADF-4A88-A011-84DA8363BA89}"/>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44">
              <a:extLst>
                <a:ext uri="{FF2B5EF4-FFF2-40B4-BE49-F238E27FC236}">
                  <a16:creationId xmlns:a16="http://schemas.microsoft.com/office/drawing/2014/main" id="{14BCF0BF-491C-446F-9D2A-D1034756216A}"/>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48">
              <a:extLst>
                <a:ext uri="{FF2B5EF4-FFF2-40B4-BE49-F238E27FC236}">
                  <a16:creationId xmlns:a16="http://schemas.microsoft.com/office/drawing/2014/main" id="{9405BB69-5FF2-4A0C-A87D-7E098C82EFFF}"/>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49">
              <a:extLst>
                <a:ext uri="{FF2B5EF4-FFF2-40B4-BE49-F238E27FC236}">
                  <a16:creationId xmlns:a16="http://schemas.microsoft.com/office/drawing/2014/main" id="{71B0A353-B8CB-400F-9FEB-5842F0707F2D}"/>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50">
              <a:extLst>
                <a:ext uri="{FF2B5EF4-FFF2-40B4-BE49-F238E27FC236}">
                  <a16:creationId xmlns:a16="http://schemas.microsoft.com/office/drawing/2014/main" id="{00D41256-7112-475D-BF64-56E36411C259}"/>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51">
              <a:extLst>
                <a:ext uri="{FF2B5EF4-FFF2-40B4-BE49-F238E27FC236}">
                  <a16:creationId xmlns:a16="http://schemas.microsoft.com/office/drawing/2014/main" id="{536DA064-F7F9-4EE0-A3F8-D1DE75775983}"/>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5" name="直接连接符 52">
            <a:extLst>
              <a:ext uri="{FF2B5EF4-FFF2-40B4-BE49-F238E27FC236}">
                <a16:creationId xmlns:a16="http://schemas.microsoft.com/office/drawing/2014/main" id="{D49E1D6B-88CA-48FC-B134-716C9CCF7E43}"/>
              </a:ext>
            </a:extLst>
          </p:cNvPr>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6" name="文本框 53">
            <a:extLst>
              <a:ext uri="{FF2B5EF4-FFF2-40B4-BE49-F238E27FC236}">
                <a16:creationId xmlns:a16="http://schemas.microsoft.com/office/drawing/2014/main" id="{EF23D2A1-7AA1-48B4-BDDB-0BE095546EEA}"/>
              </a:ext>
            </a:extLst>
          </p:cNvPr>
          <p:cNvSpPr txBox="1"/>
          <p:nvPr/>
        </p:nvSpPr>
        <p:spPr>
          <a:xfrm>
            <a:off x="874526" y="683638"/>
            <a:ext cx="3015569"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處理</a:t>
            </a:r>
            <a:r>
              <a:rPr lang="en-US" altLang="zh-TW" sz="3200" b="1" dirty="0">
                <a:solidFill>
                  <a:schemeClr val="tx2"/>
                </a:solidFill>
                <a:latin typeface="Century Gothic" panose="020B0502020202020204" pitchFamily="34" charset="0"/>
                <a:ea typeface="+mj-ea"/>
              </a:rPr>
              <a:t>MLP</a:t>
            </a:r>
            <a:r>
              <a:rPr lang="zh-TW" altLang="en-US" sz="3200" b="1" dirty="0">
                <a:solidFill>
                  <a:schemeClr val="tx2"/>
                </a:solidFill>
                <a:latin typeface="Century Gothic" panose="020B0502020202020204" pitchFamily="34" charset="0"/>
                <a:ea typeface="+mj-ea"/>
              </a:rPr>
              <a:t>小過程</a:t>
            </a:r>
            <a:endParaRPr lang="zh-CN" altLang="en-US" sz="3200" b="1" dirty="0">
              <a:solidFill>
                <a:schemeClr val="tx2"/>
              </a:solidFill>
              <a:latin typeface="Century Gothic" panose="020B0502020202020204" pitchFamily="34" charset="0"/>
              <a:ea typeface="+mj-ea"/>
            </a:endParaRPr>
          </a:p>
        </p:txBody>
      </p:sp>
      <p:sp>
        <p:nvSpPr>
          <p:cNvPr id="78" name="Freeform 13">
            <a:extLst>
              <a:ext uri="{FF2B5EF4-FFF2-40B4-BE49-F238E27FC236}">
                <a16:creationId xmlns:a16="http://schemas.microsoft.com/office/drawing/2014/main" id="{A0442ED3-42DC-4D09-921B-5A3EA099328A}"/>
              </a:ext>
            </a:extLst>
          </p:cNvPr>
          <p:cNvSpPr>
            <a:spLocks noChangeAspect="1" noEditPoints="1"/>
          </p:cNvSpPr>
          <p:nvPr/>
        </p:nvSpPr>
        <p:spPr bwMode="auto">
          <a:xfrm>
            <a:off x="4933449" y="4395338"/>
            <a:ext cx="402025" cy="391579"/>
          </a:xfrm>
          <a:custGeom>
            <a:avLst/>
            <a:gdLst>
              <a:gd name="T0" fmla="*/ 161 w 226"/>
              <a:gd name="T1" fmla="*/ 0 h 220"/>
              <a:gd name="T2" fmla="*/ 96 w 226"/>
              <a:gd name="T3" fmla="*/ 47 h 220"/>
              <a:gd name="T4" fmla="*/ 95 w 226"/>
              <a:gd name="T5" fmla="*/ 47 h 220"/>
              <a:gd name="T6" fmla="*/ 24 w 226"/>
              <a:gd name="T7" fmla="*/ 119 h 220"/>
              <a:gd name="T8" fmla="*/ 1 w 226"/>
              <a:gd name="T9" fmla="*/ 189 h 220"/>
              <a:gd name="T10" fmla="*/ 24 w 226"/>
              <a:gd name="T11" fmla="*/ 220 h 220"/>
              <a:gd name="T12" fmla="*/ 90 w 226"/>
              <a:gd name="T13" fmla="*/ 203 h 220"/>
              <a:gd name="T14" fmla="*/ 207 w 226"/>
              <a:gd name="T15" fmla="*/ 91 h 220"/>
              <a:gd name="T16" fmla="*/ 110 w 226"/>
              <a:gd name="T17" fmla="*/ 164 h 220"/>
              <a:gd name="T18" fmla="*/ 170 w 226"/>
              <a:gd name="T19" fmla="*/ 81 h 220"/>
              <a:gd name="T20" fmla="*/ 163 w 226"/>
              <a:gd name="T21" fmla="*/ 115 h 220"/>
              <a:gd name="T22" fmla="*/ 110 w 226"/>
              <a:gd name="T23" fmla="*/ 169 h 220"/>
              <a:gd name="T24" fmla="*/ 102 w 226"/>
              <a:gd name="T25" fmla="*/ 139 h 220"/>
              <a:gd name="T26" fmla="*/ 79 w 226"/>
              <a:gd name="T27" fmla="*/ 117 h 220"/>
              <a:gd name="T28" fmla="*/ 159 w 226"/>
              <a:gd name="T29" fmla="*/ 61 h 220"/>
              <a:gd name="T30" fmla="*/ 102 w 226"/>
              <a:gd name="T31" fmla="*/ 139 h 220"/>
              <a:gd name="T32" fmla="*/ 52 w 226"/>
              <a:gd name="T33" fmla="*/ 110 h 220"/>
              <a:gd name="T34" fmla="*/ 137 w 226"/>
              <a:gd name="T35" fmla="*/ 49 h 220"/>
              <a:gd name="T36" fmla="*/ 29 w 226"/>
              <a:gd name="T37" fmla="*/ 205 h 220"/>
              <a:gd name="T38" fmla="*/ 14 w 226"/>
              <a:gd name="T39" fmla="*/ 196 h 220"/>
              <a:gd name="T40" fmla="*/ 22 w 226"/>
              <a:gd name="T41" fmla="*/ 166 h 220"/>
              <a:gd name="T42" fmla="*/ 54 w 226"/>
              <a:gd name="T43" fmla="*/ 199 h 220"/>
              <a:gd name="T44" fmla="*/ 61 w 226"/>
              <a:gd name="T45" fmla="*/ 197 h 220"/>
              <a:gd name="T46" fmla="*/ 24 w 226"/>
              <a:gd name="T47" fmla="*/ 159 h 220"/>
              <a:gd name="T48" fmla="*/ 33 w 226"/>
              <a:gd name="T49" fmla="*/ 129 h 220"/>
              <a:gd name="T50" fmla="*/ 89 w 226"/>
              <a:gd name="T51" fmla="*/ 189 h 220"/>
              <a:gd name="T52" fmla="*/ 61 w 226"/>
              <a:gd name="T53" fmla="*/ 197 h 220"/>
              <a:gd name="T54" fmla="*/ 186 w 226"/>
              <a:gd name="T55" fmla="*/ 93 h 220"/>
              <a:gd name="T56" fmla="*/ 168 w 226"/>
              <a:gd name="T57" fmla="*/ 52 h 220"/>
              <a:gd name="T58" fmla="*/ 139 w 226"/>
              <a:gd name="T59" fmla="*/ 23 h 220"/>
              <a:gd name="T60" fmla="*/ 192 w 226"/>
              <a:gd name="T61" fmla="*/ 27 h 220"/>
              <a:gd name="T62" fmla="*/ 197 w 226"/>
              <a:gd name="T63" fmla="*/ 8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6" h="220">
                <a:moveTo>
                  <a:pt x="202" y="18"/>
                </a:moveTo>
                <a:cubicBezTo>
                  <a:pt x="191" y="6"/>
                  <a:pt x="176" y="0"/>
                  <a:pt x="161" y="0"/>
                </a:cubicBezTo>
                <a:cubicBezTo>
                  <a:pt x="149" y="0"/>
                  <a:pt x="137" y="5"/>
                  <a:pt x="129" y="13"/>
                </a:cubicBezTo>
                <a:cubicBezTo>
                  <a:pt x="96" y="47"/>
                  <a:pt x="96" y="47"/>
                  <a:pt x="96" y="47"/>
                </a:cubicBezTo>
                <a:cubicBezTo>
                  <a:pt x="96" y="47"/>
                  <a:pt x="95" y="47"/>
                  <a:pt x="95" y="47"/>
                </a:cubicBezTo>
                <a:cubicBezTo>
                  <a:pt x="95" y="47"/>
                  <a:pt x="95" y="47"/>
                  <a:pt x="95" y="47"/>
                </a:cubicBezTo>
                <a:cubicBezTo>
                  <a:pt x="95" y="47"/>
                  <a:pt x="95" y="47"/>
                  <a:pt x="95" y="47"/>
                </a:cubicBezTo>
                <a:cubicBezTo>
                  <a:pt x="24" y="119"/>
                  <a:pt x="24" y="119"/>
                  <a:pt x="24" y="119"/>
                </a:cubicBezTo>
                <a:cubicBezTo>
                  <a:pt x="21" y="122"/>
                  <a:pt x="19" y="126"/>
                  <a:pt x="17" y="130"/>
                </a:cubicBezTo>
                <a:cubicBezTo>
                  <a:pt x="1" y="189"/>
                  <a:pt x="1" y="189"/>
                  <a:pt x="1" y="189"/>
                </a:cubicBezTo>
                <a:cubicBezTo>
                  <a:pt x="1" y="189"/>
                  <a:pt x="0" y="194"/>
                  <a:pt x="0" y="196"/>
                </a:cubicBezTo>
                <a:cubicBezTo>
                  <a:pt x="0" y="209"/>
                  <a:pt x="11" y="220"/>
                  <a:pt x="24" y="220"/>
                </a:cubicBezTo>
                <a:cubicBezTo>
                  <a:pt x="27" y="220"/>
                  <a:pt x="32" y="219"/>
                  <a:pt x="32" y="219"/>
                </a:cubicBezTo>
                <a:cubicBezTo>
                  <a:pt x="90" y="203"/>
                  <a:pt x="90" y="203"/>
                  <a:pt x="90" y="203"/>
                </a:cubicBezTo>
                <a:cubicBezTo>
                  <a:pt x="95" y="202"/>
                  <a:pt x="99" y="200"/>
                  <a:pt x="102" y="196"/>
                </a:cubicBezTo>
                <a:cubicBezTo>
                  <a:pt x="207" y="91"/>
                  <a:pt x="207" y="91"/>
                  <a:pt x="207" y="91"/>
                </a:cubicBezTo>
                <a:cubicBezTo>
                  <a:pt x="226" y="72"/>
                  <a:pt x="224" y="40"/>
                  <a:pt x="202" y="18"/>
                </a:cubicBezTo>
                <a:close/>
                <a:moveTo>
                  <a:pt x="110" y="164"/>
                </a:moveTo>
                <a:cubicBezTo>
                  <a:pt x="110" y="157"/>
                  <a:pt x="108" y="151"/>
                  <a:pt x="105" y="146"/>
                </a:cubicBezTo>
                <a:cubicBezTo>
                  <a:pt x="170" y="81"/>
                  <a:pt x="170" y="81"/>
                  <a:pt x="170" y="81"/>
                </a:cubicBezTo>
                <a:cubicBezTo>
                  <a:pt x="174" y="93"/>
                  <a:pt x="172" y="106"/>
                  <a:pt x="163" y="115"/>
                </a:cubicBezTo>
                <a:cubicBezTo>
                  <a:pt x="163" y="115"/>
                  <a:pt x="163" y="115"/>
                  <a:pt x="163" y="115"/>
                </a:cubicBezTo>
                <a:cubicBezTo>
                  <a:pt x="163" y="115"/>
                  <a:pt x="163" y="115"/>
                  <a:pt x="163" y="115"/>
                </a:cubicBezTo>
                <a:cubicBezTo>
                  <a:pt x="110" y="169"/>
                  <a:pt x="110" y="169"/>
                  <a:pt x="110" y="169"/>
                </a:cubicBezTo>
                <a:cubicBezTo>
                  <a:pt x="110" y="167"/>
                  <a:pt x="110" y="165"/>
                  <a:pt x="110" y="164"/>
                </a:cubicBezTo>
                <a:close/>
                <a:moveTo>
                  <a:pt x="102" y="139"/>
                </a:moveTo>
                <a:cubicBezTo>
                  <a:pt x="99" y="135"/>
                  <a:pt x="96" y="131"/>
                  <a:pt x="93" y="127"/>
                </a:cubicBezTo>
                <a:cubicBezTo>
                  <a:pt x="88" y="123"/>
                  <a:pt x="84" y="120"/>
                  <a:pt x="79" y="117"/>
                </a:cubicBezTo>
                <a:cubicBezTo>
                  <a:pt x="144" y="52"/>
                  <a:pt x="144" y="52"/>
                  <a:pt x="144" y="52"/>
                </a:cubicBezTo>
                <a:cubicBezTo>
                  <a:pt x="149" y="54"/>
                  <a:pt x="154" y="57"/>
                  <a:pt x="159" y="61"/>
                </a:cubicBezTo>
                <a:cubicBezTo>
                  <a:pt x="162" y="65"/>
                  <a:pt x="165" y="69"/>
                  <a:pt x="167" y="74"/>
                </a:cubicBezTo>
                <a:lnTo>
                  <a:pt x="102" y="139"/>
                </a:lnTo>
                <a:close/>
                <a:moveTo>
                  <a:pt x="72" y="114"/>
                </a:moveTo>
                <a:cubicBezTo>
                  <a:pt x="66" y="111"/>
                  <a:pt x="59" y="110"/>
                  <a:pt x="52" y="110"/>
                </a:cubicBezTo>
                <a:cubicBezTo>
                  <a:pt x="105" y="56"/>
                  <a:pt x="105" y="56"/>
                  <a:pt x="105" y="56"/>
                </a:cubicBezTo>
                <a:cubicBezTo>
                  <a:pt x="113" y="48"/>
                  <a:pt x="125" y="46"/>
                  <a:pt x="137" y="49"/>
                </a:cubicBezTo>
                <a:lnTo>
                  <a:pt x="72" y="114"/>
                </a:lnTo>
                <a:close/>
                <a:moveTo>
                  <a:pt x="29" y="205"/>
                </a:moveTo>
                <a:cubicBezTo>
                  <a:pt x="28" y="206"/>
                  <a:pt x="26" y="206"/>
                  <a:pt x="24" y="206"/>
                </a:cubicBezTo>
                <a:cubicBezTo>
                  <a:pt x="18" y="206"/>
                  <a:pt x="14" y="202"/>
                  <a:pt x="14" y="196"/>
                </a:cubicBezTo>
                <a:cubicBezTo>
                  <a:pt x="14" y="195"/>
                  <a:pt x="14" y="193"/>
                  <a:pt x="14" y="192"/>
                </a:cubicBezTo>
                <a:cubicBezTo>
                  <a:pt x="22" y="166"/>
                  <a:pt x="22" y="166"/>
                  <a:pt x="22" y="166"/>
                </a:cubicBezTo>
                <a:cubicBezTo>
                  <a:pt x="30" y="166"/>
                  <a:pt x="38" y="169"/>
                  <a:pt x="45" y="175"/>
                </a:cubicBezTo>
                <a:cubicBezTo>
                  <a:pt x="51" y="182"/>
                  <a:pt x="55" y="191"/>
                  <a:pt x="54" y="199"/>
                </a:cubicBezTo>
                <a:lnTo>
                  <a:pt x="29" y="205"/>
                </a:lnTo>
                <a:close/>
                <a:moveTo>
                  <a:pt x="61" y="197"/>
                </a:moveTo>
                <a:cubicBezTo>
                  <a:pt x="61" y="188"/>
                  <a:pt x="57" y="178"/>
                  <a:pt x="50" y="170"/>
                </a:cubicBezTo>
                <a:cubicBezTo>
                  <a:pt x="42" y="163"/>
                  <a:pt x="33" y="159"/>
                  <a:pt x="24" y="159"/>
                </a:cubicBezTo>
                <a:cubicBezTo>
                  <a:pt x="30" y="134"/>
                  <a:pt x="30" y="134"/>
                  <a:pt x="30" y="134"/>
                </a:cubicBezTo>
                <a:cubicBezTo>
                  <a:pt x="31" y="132"/>
                  <a:pt x="32" y="131"/>
                  <a:pt x="33" y="129"/>
                </a:cubicBezTo>
                <a:cubicBezTo>
                  <a:pt x="47" y="119"/>
                  <a:pt x="68" y="122"/>
                  <a:pt x="83" y="137"/>
                </a:cubicBezTo>
                <a:cubicBezTo>
                  <a:pt x="98" y="153"/>
                  <a:pt x="101" y="175"/>
                  <a:pt x="89" y="189"/>
                </a:cubicBezTo>
                <a:cubicBezTo>
                  <a:pt x="88" y="190"/>
                  <a:pt x="87" y="190"/>
                  <a:pt x="86" y="190"/>
                </a:cubicBezTo>
                <a:lnTo>
                  <a:pt x="61" y="197"/>
                </a:lnTo>
                <a:close/>
                <a:moveTo>
                  <a:pt x="197" y="81"/>
                </a:moveTo>
                <a:cubicBezTo>
                  <a:pt x="186" y="93"/>
                  <a:pt x="186" y="93"/>
                  <a:pt x="186" y="93"/>
                </a:cubicBezTo>
                <a:cubicBezTo>
                  <a:pt x="186" y="91"/>
                  <a:pt x="186" y="90"/>
                  <a:pt x="186" y="88"/>
                </a:cubicBezTo>
                <a:cubicBezTo>
                  <a:pt x="185" y="75"/>
                  <a:pt x="178" y="62"/>
                  <a:pt x="168" y="52"/>
                </a:cubicBezTo>
                <a:cubicBezTo>
                  <a:pt x="157" y="41"/>
                  <a:pt x="142" y="34"/>
                  <a:pt x="127" y="34"/>
                </a:cubicBezTo>
                <a:cubicBezTo>
                  <a:pt x="139" y="23"/>
                  <a:pt x="139" y="23"/>
                  <a:pt x="139" y="23"/>
                </a:cubicBezTo>
                <a:cubicBezTo>
                  <a:pt x="145" y="17"/>
                  <a:pt x="153" y="14"/>
                  <a:pt x="161" y="14"/>
                </a:cubicBezTo>
                <a:cubicBezTo>
                  <a:pt x="172" y="14"/>
                  <a:pt x="184" y="19"/>
                  <a:pt x="192" y="27"/>
                </a:cubicBezTo>
                <a:cubicBezTo>
                  <a:pt x="201" y="36"/>
                  <a:pt x="205" y="46"/>
                  <a:pt x="206" y="56"/>
                </a:cubicBezTo>
                <a:cubicBezTo>
                  <a:pt x="207" y="66"/>
                  <a:pt x="204" y="75"/>
                  <a:pt x="197" y="81"/>
                </a:cubicBezTo>
                <a:close/>
              </a:path>
            </a:pathLst>
          </a:custGeom>
          <a:solidFill>
            <a:schemeClr val="bg1"/>
          </a:solidFill>
          <a:ln>
            <a:noFill/>
          </a:ln>
        </p:spPr>
        <p:txBody>
          <a:bodyPr vert="horz" wrap="square" lIns="86825" tIns="43411" rIns="86825" bIns="43411"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9" name="Group 38">
            <a:extLst>
              <a:ext uri="{FF2B5EF4-FFF2-40B4-BE49-F238E27FC236}">
                <a16:creationId xmlns:a16="http://schemas.microsoft.com/office/drawing/2014/main" id="{5D158766-3CFD-46FD-8BF0-78C9328C31B3}"/>
              </a:ext>
            </a:extLst>
          </p:cNvPr>
          <p:cNvGrpSpPr>
            <a:grpSpLocks noChangeAspect="1"/>
          </p:cNvGrpSpPr>
          <p:nvPr/>
        </p:nvGrpSpPr>
        <p:grpSpPr>
          <a:xfrm>
            <a:off x="3863490" y="2953157"/>
            <a:ext cx="462913" cy="463001"/>
            <a:chOff x="-2771775" y="66675"/>
            <a:chExt cx="827087" cy="827088"/>
          </a:xfrm>
          <a:solidFill>
            <a:schemeClr val="bg1"/>
          </a:solidFill>
        </p:grpSpPr>
        <p:sp>
          <p:nvSpPr>
            <p:cNvPr id="80" name="Freeform 19">
              <a:extLst>
                <a:ext uri="{FF2B5EF4-FFF2-40B4-BE49-F238E27FC236}">
                  <a16:creationId xmlns:a16="http://schemas.microsoft.com/office/drawing/2014/main" id="{42506D1A-EC26-42C7-9D92-25720FA5ED7A}"/>
                </a:ext>
              </a:extLst>
            </p:cNvPr>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20">
              <a:extLst>
                <a:ext uri="{FF2B5EF4-FFF2-40B4-BE49-F238E27FC236}">
                  <a16:creationId xmlns:a16="http://schemas.microsoft.com/office/drawing/2014/main" id="{686AC4B6-3771-4E59-B097-C4AD3C1ECA20}"/>
                </a:ext>
              </a:extLst>
            </p:cNvPr>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21">
              <a:extLst>
                <a:ext uri="{FF2B5EF4-FFF2-40B4-BE49-F238E27FC236}">
                  <a16:creationId xmlns:a16="http://schemas.microsoft.com/office/drawing/2014/main" id="{5BF99386-2A23-4328-A484-EBC5E34C62E4}"/>
                </a:ext>
              </a:extLst>
            </p:cNvPr>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2082" tIns="61040" rIns="122082" bIns="61040" numCol="1" anchor="t" anchorCtr="0" compatLnSpc="1">
              <a:prstTxWarp prst="textNoShape">
                <a:avLst/>
              </a:prstTxWarp>
            </a:bodyPr>
            <a:lstStyle/>
            <a:p>
              <a:pPr algn="just">
                <a:lnSpc>
                  <a:spcPct val="120000"/>
                </a:lnSpc>
              </a:pP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3" name="Freeform: Shape 127">
            <a:extLst>
              <a:ext uri="{FF2B5EF4-FFF2-40B4-BE49-F238E27FC236}">
                <a16:creationId xmlns:a16="http://schemas.microsoft.com/office/drawing/2014/main" id="{F4B2E512-3F3D-4F52-8D22-6653135CEDEF}"/>
              </a:ext>
            </a:extLst>
          </p:cNvPr>
          <p:cNvSpPr>
            <a:spLocks/>
          </p:cNvSpPr>
          <p:nvPr/>
        </p:nvSpPr>
        <p:spPr bwMode="auto">
          <a:xfrm>
            <a:off x="3080253" y="1922372"/>
            <a:ext cx="446368" cy="439899"/>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anchor="ctr"/>
          <a:lstStyle/>
          <a:p>
            <a:pPr algn="ctr"/>
            <a:endParaRPr sz="2400"/>
          </a:p>
        </p:txBody>
      </p:sp>
      <p:pic>
        <p:nvPicPr>
          <p:cNvPr id="3" name="圖片 2">
            <a:extLst>
              <a:ext uri="{FF2B5EF4-FFF2-40B4-BE49-F238E27FC236}">
                <a16:creationId xmlns:a16="http://schemas.microsoft.com/office/drawing/2014/main" id="{49AAB485-3D8F-41A7-9882-DC1B68F36651}"/>
              </a:ext>
            </a:extLst>
          </p:cNvPr>
          <p:cNvPicPr>
            <a:picLocks noChangeAspect="1"/>
          </p:cNvPicPr>
          <p:nvPr/>
        </p:nvPicPr>
        <p:blipFill>
          <a:blip r:embed="rId4"/>
          <a:stretch>
            <a:fillRect/>
          </a:stretch>
        </p:blipFill>
        <p:spPr>
          <a:xfrm>
            <a:off x="4939651" y="3314591"/>
            <a:ext cx="4750987" cy="573722"/>
          </a:xfrm>
          <a:prstGeom prst="rect">
            <a:avLst/>
          </a:prstGeom>
        </p:spPr>
      </p:pic>
      <p:pic>
        <p:nvPicPr>
          <p:cNvPr id="17" name="圖片 16">
            <a:extLst>
              <a:ext uri="{FF2B5EF4-FFF2-40B4-BE49-F238E27FC236}">
                <a16:creationId xmlns:a16="http://schemas.microsoft.com/office/drawing/2014/main" id="{FB93A437-5440-4BCC-8779-063EB628DADC}"/>
              </a:ext>
            </a:extLst>
          </p:cNvPr>
          <p:cNvPicPr>
            <a:picLocks noChangeAspect="1"/>
          </p:cNvPicPr>
          <p:nvPr/>
        </p:nvPicPr>
        <p:blipFill>
          <a:blip r:embed="rId5"/>
          <a:stretch>
            <a:fillRect/>
          </a:stretch>
        </p:blipFill>
        <p:spPr>
          <a:xfrm>
            <a:off x="7680055" y="2493362"/>
            <a:ext cx="3961041" cy="545598"/>
          </a:xfrm>
          <a:prstGeom prst="rect">
            <a:avLst/>
          </a:prstGeom>
        </p:spPr>
      </p:pic>
      <p:pic>
        <p:nvPicPr>
          <p:cNvPr id="19" name="圖片 18">
            <a:extLst>
              <a:ext uri="{FF2B5EF4-FFF2-40B4-BE49-F238E27FC236}">
                <a16:creationId xmlns:a16="http://schemas.microsoft.com/office/drawing/2014/main" id="{74B9F0F0-9FD2-4F4B-B22A-553CD5205D93}"/>
              </a:ext>
            </a:extLst>
          </p:cNvPr>
          <p:cNvPicPr>
            <a:picLocks noChangeAspect="1"/>
          </p:cNvPicPr>
          <p:nvPr/>
        </p:nvPicPr>
        <p:blipFill>
          <a:blip r:embed="rId6"/>
          <a:stretch>
            <a:fillRect/>
          </a:stretch>
        </p:blipFill>
        <p:spPr>
          <a:xfrm>
            <a:off x="6891958" y="1522840"/>
            <a:ext cx="4632866" cy="614328"/>
          </a:xfrm>
          <a:prstGeom prst="rect">
            <a:avLst/>
          </a:prstGeom>
        </p:spPr>
      </p:pic>
      <p:sp>
        <p:nvSpPr>
          <p:cNvPr id="84" name="矩形 83">
            <a:extLst>
              <a:ext uri="{FF2B5EF4-FFF2-40B4-BE49-F238E27FC236}">
                <a16:creationId xmlns:a16="http://schemas.microsoft.com/office/drawing/2014/main" id="{97B0257D-7912-4615-92C5-41E5E5FA8860}"/>
              </a:ext>
            </a:extLst>
          </p:cNvPr>
          <p:cNvSpPr/>
          <p:nvPr/>
        </p:nvSpPr>
        <p:spPr>
          <a:xfrm>
            <a:off x="3894138" y="843128"/>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簡單列出執行過程中重要的幾個小細處理</a:t>
            </a:r>
            <a:r>
              <a:rPr lang="en-US" altLang="zh-TW" sz="1200" dirty="0">
                <a:solidFill>
                  <a:schemeClr val="tx1">
                    <a:lumMod val="95000"/>
                    <a:lumOff val="5000"/>
                  </a:schemeClr>
                </a:solidFill>
                <a:latin typeface="Century Gothic" panose="020B0502020202020204" pitchFamily="34" charset="0"/>
              </a:rPr>
              <a:t>&amp;</a:t>
            </a:r>
            <a:r>
              <a:rPr lang="zh-TW" altLang="en-US" sz="1200" dirty="0">
                <a:solidFill>
                  <a:schemeClr val="tx1">
                    <a:lumMod val="95000"/>
                    <a:lumOff val="5000"/>
                  </a:schemeClr>
                </a:solidFill>
                <a:latin typeface="Century Gothic" panose="020B0502020202020204" pitchFamily="34" charset="0"/>
              </a:rPr>
              <a:t>步驟</a:t>
            </a:r>
            <a:r>
              <a:rPr lang="en-US" altLang="zh-TW" sz="1200" dirty="0">
                <a:solidFill>
                  <a:schemeClr val="tx1">
                    <a:lumMod val="95000"/>
                    <a:lumOff val="5000"/>
                  </a:schemeClr>
                </a:solidFill>
                <a:latin typeface="Century Gothic" panose="020B0502020202020204" pitchFamily="34" charset="0"/>
              </a:rPr>
              <a:t>&amp;</a:t>
            </a:r>
            <a:r>
              <a:rPr lang="zh-TW" altLang="en-US" sz="1200" dirty="0">
                <a:solidFill>
                  <a:schemeClr val="tx1">
                    <a:lumMod val="95000"/>
                    <a:lumOff val="5000"/>
                  </a:schemeClr>
                </a:solidFill>
                <a:latin typeface="Century Gothic" panose="020B0502020202020204" pitchFamily="34" charset="0"/>
              </a:rPr>
              <a:t>局部程式碼</a:t>
            </a:r>
            <a:endParaRPr lang="en-US" altLang="zh-CN" sz="1200" dirty="0">
              <a:solidFill>
                <a:schemeClr val="tx1">
                  <a:lumMod val="95000"/>
                  <a:lumOff val="5000"/>
                </a:schemeClr>
              </a:solidFill>
              <a:latin typeface="Century Gothic" panose="020B0502020202020204" pitchFamily="34" charset="0"/>
            </a:endParaRPr>
          </a:p>
        </p:txBody>
      </p:sp>
      <p:pic>
        <p:nvPicPr>
          <p:cNvPr id="21" name="圖片 20">
            <a:extLst>
              <a:ext uri="{FF2B5EF4-FFF2-40B4-BE49-F238E27FC236}">
                <a16:creationId xmlns:a16="http://schemas.microsoft.com/office/drawing/2014/main" id="{F26B187B-80E8-410E-8932-EC91169F6DF5}"/>
              </a:ext>
            </a:extLst>
          </p:cNvPr>
          <p:cNvPicPr>
            <a:picLocks noChangeAspect="1"/>
          </p:cNvPicPr>
          <p:nvPr/>
        </p:nvPicPr>
        <p:blipFill>
          <a:blip r:embed="rId7"/>
          <a:stretch>
            <a:fillRect/>
          </a:stretch>
        </p:blipFill>
        <p:spPr>
          <a:xfrm>
            <a:off x="6891958" y="3920329"/>
            <a:ext cx="4375133" cy="336079"/>
          </a:xfrm>
          <a:prstGeom prst="rect">
            <a:avLst/>
          </a:prstGeom>
        </p:spPr>
      </p:pic>
    </p:spTree>
    <p:custDataLst>
      <p:tags r:id="rId1"/>
    </p:custDataLst>
    <p:extLst>
      <p:ext uri="{BB962C8B-B14F-4D97-AF65-F5344CB8AC3E}">
        <p14:creationId xmlns:p14="http://schemas.microsoft.com/office/powerpoint/2010/main" val="2780414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16" presetClass="entr" presetSubtype="37"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outVertical)">
                                      <p:cBhvr>
                                        <p:cTn id="27" dur="1000"/>
                                        <p:tgtEl>
                                          <p:spTgt spid="27"/>
                                        </p:tgtEl>
                                      </p:cBhvr>
                                    </p:animEffect>
                                  </p:childTnLst>
                                </p:cTn>
                              </p:par>
                            </p:childTnLst>
                          </p:cTn>
                        </p:par>
                        <p:par>
                          <p:cTn id="28" fill="hold">
                            <p:stCondLst>
                              <p:cond delay="3000"/>
                            </p:stCondLst>
                            <p:childTnLst>
                              <p:par>
                                <p:cTn id="29" presetID="16" presetClass="entr" presetSubtype="37"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outVertical)">
                                      <p:cBhvr>
                                        <p:cTn id="31" dur="1000"/>
                                        <p:tgtEl>
                                          <p:spTgt spid="30"/>
                                        </p:tgtEl>
                                      </p:cBhvr>
                                    </p:animEffect>
                                  </p:childTnLst>
                                </p:cTn>
                              </p:par>
                            </p:childTnLst>
                          </p:cTn>
                        </p:par>
                        <p:par>
                          <p:cTn id="32" fill="hold">
                            <p:stCondLst>
                              <p:cond delay="4000"/>
                            </p:stCondLst>
                            <p:childTnLst>
                              <p:par>
                                <p:cTn id="33" presetID="16" presetClass="entr" presetSubtype="37"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barn(outVertical)">
                                      <p:cBhvr>
                                        <p:cTn id="35" dur="1000"/>
                                        <p:tgtEl>
                                          <p:spTgt spid="33"/>
                                        </p:tgtEl>
                                      </p:cBhvr>
                                    </p:animEffect>
                                  </p:childTnLst>
                                </p:cTn>
                              </p:par>
                            </p:childTnLst>
                          </p:cTn>
                        </p:par>
                        <p:par>
                          <p:cTn id="36" fill="hold">
                            <p:stCondLst>
                              <p:cond delay="5000"/>
                            </p:stCondLst>
                            <p:childTnLst>
                              <p:par>
                                <p:cTn id="37" presetID="16" presetClass="entr" presetSubtype="37"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outVertical)">
                                      <p:cBhvr>
                                        <p:cTn id="39" dur="1000"/>
                                        <p:tgtEl>
                                          <p:spTgt spid="36"/>
                                        </p:tgtEl>
                                      </p:cBhvr>
                                    </p:animEffect>
                                  </p:childTnLst>
                                </p:cTn>
                              </p:par>
                            </p:childTnLst>
                          </p:cTn>
                        </p:par>
                        <p:par>
                          <p:cTn id="40" fill="hold">
                            <p:stCondLst>
                              <p:cond delay="6000"/>
                            </p:stCondLst>
                            <p:childTnLst>
                              <p:par>
                                <p:cTn id="41" presetID="53" presetClass="entr" presetSubtype="16" fill="hold" nodeType="after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p:cTn id="43" dur="500" fill="hold"/>
                                        <p:tgtEl>
                                          <p:spTgt spid="43"/>
                                        </p:tgtEl>
                                        <p:attrNameLst>
                                          <p:attrName>ppt_w</p:attrName>
                                        </p:attrNameLst>
                                      </p:cBhvr>
                                      <p:tavLst>
                                        <p:tav tm="0">
                                          <p:val>
                                            <p:fltVal val="0"/>
                                          </p:val>
                                        </p:tav>
                                        <p:tav tm="100000">
                                          <p:val>
                                            <p:strVal val="#ppt_w"/>
                                          </p:val>
                                        </p:tav>
                                      </p:tavLst>
                                    </p:anim>
                                    <p:anim calcmode="lin" valueType="num">
                                      <p:cBhvr>
                                        <p:cTn id="44" dur="500" fill="hold"/>
                                        <p:tgtEl>
                                          <p:spTgt spid="43"/>
                                        </p:tgtEl>
                                        <p:attrNameLst>
                                          <p:attrName>ppt_h</p:attrName>
                                        </p:attrNameLst>
                                      </p:cBhvr>
                                      <p:tavLst>
                                        <p:tav tm="0">
                                          <p:val>
                                            <p:fltVal val="0"/>
                                          </p:val>
                                        </p:tav>
                                        <p:tav tm="100000">
                                          <p:val>
                                            <p:strVal val="#ppt_h"/>
                                          </p:val>
                                        </p:tav>
                                      </p:tavLst>
                                    </p:anim>
                                    <p:animEffect transition="in" filter="fade">
                                      <p:cBhvr>
                                        <p:cTn id="45" dur="500"/>
                                        <p:tgtEl>
                                          <p:spTgt spid="43"/>
                                        </p:tgtEl>
                                      </p:cBhvr>
                                    </p:animEffect>
                                  </p:childTnLst>
                                </p:cTn>
                              </p:par>
                            </p:childTnLst>
                          </p:cTn>
                        </p:par>
                        <p:par>
                          <p:cTn id="46" fill="hold">
                            <p:stCondLst>
                              <p:cond delay="6500"/>
                            </p:stCondLst>
                            <p:childTnLst>
                              <p:par>
                                <p:cTn id="47" presetID="22" presetClass="entr" presetSubtype="8" fill="hold" grpId="0" nodeType="after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500"/>
                                        <p:tgtEl>
                                          <p:spTgt spid="55"/>
                                        </p:tgtEl>
                                      </p:cBhvr>
                                    </p:animEffect>
                                  </p:childTnLst>
                                </p:cTn>
                              </p:par>
                            </p:childTnLst>
                          </p:cTn>
                        </p:par>
                        <p:par>
                          <p:cTn id="50" fill="hold">
                            <p:stCondLst>
                              <p:cond delay="7000"/>
                            </p:stCondLst>
                            <p:childTnLst>
                              <p:par>
                                <p:cTn id="51" presetID="22" presetClass="entr" presetSubtype="8" fill="hold" grpId="0" nodeType="after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wipe(left)">
                                      <p:cBhvr>
                                        <p:cTn id="53" dur="500"/>
                                        <p:tgtEl>
                                          <p:spTgt spid="56"/>
                                        </p:tgtEl>
                                      </p:cBhvr>
                                    </p:animEffect>
                                  </p:childTnLst>
                                </p:cTn>
                              </p:par>
                            </p:childTnLst>
                          </p:cTn>
                        </p:par>
                        <p:par>
                          <p:cTn id="54" fill="hold">
                            <p:stCondLst>
                              <p:cond delay="7500"/>
                            </p:stCondLst>
                            <p:childTnLst>
                              <p:par>
                                <p:cTn id="55" presetID="22" presetClass="entr" presetSubtype="8" fill="hold" grpId="0" nodeType="after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wipe(left)">
                                      <p:cBhvr>
                                        <p:cTn id="57" dur="500"/>
                                        <p:tgtEl>
                                          <p:spTgt spid="57"/>
                                        </p:tgtEl>
                                      </p:cBhvr>
                                    </p:animEffect>
                                  </p:childTnLst>
                                </p:cTn>
                              </p:par>
                            </p:childTnLst>
                          </p:cTn>
                        </p:par>
                        <p:par>
                          <p:cTn id="58" fill="hold">
                            <p:stCondLst>
                              <p:cond delay="8000"/>
                            </p:stCondLst>
                            <p:childTnLst>
                              <p:par>
                                <p:cTn id="59" presetID="22" presetClass="entr" presetSubtype="8" fill="hold" grpId="0" nodeType="after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left)">
                                      <p:cBhvr>
                                        <p:cTn id="61" dur="500"/>
                                        <p:tgtEl>
                                          <p:spTgt spid="58"/>
                                        </p:tgtEl>
                                      </p:cBhvr>
                                    </p:animEffect>
                                  </p:childTnLst>
                                </p:cTn>
                              </p:par>
                            </p:childTnLst>
                          </p:cTn>
                        </p:par>
                        <p:par>
                          <p:cTn id="62" fill="hold">
                            <p:stCondLst>
                              <p:cond delay="8500"/>
                            </p:stCondLst>
                            <p:childTnLst>
                              <p:par>
                                <p:cTn id="63" presetID="2" presetClass="entr" presetSubtype="2" fill="hold" grpId="0" nodeType="afterEffect">
                                  <p:stCondLst>
                                    <p:cond delay="0"/>
                                  </p:stCondLst>
                                  <p:childTnLst>
                                    <p:set>
                                      <p:cBhvr>
                                        <p:cTn id="64" dur="1" fill="hold">
                                          <p:stCondLst>
                                            <p:cond delay="0"/>
                                          </p:stCondLst>
                                        </p:cTn>
                                        <p:tgtEl>
                                          <p:spTgt spid="59"/>
                                        </p:tgtEl>
                                        <p:attrNameLst>
                                          <p:attrName>style.visibility</p:attrName>
                                        </p:attrNameLst>
                                      </p:cBhvr>
                                      <p:to>
                                        <p:strVal val="visible"/>
                                      </p:to>
                                    </p:set>
                                    <p:anim calcmode="lin" valueType="num">
                                      <p:cBhvr additive="base">
                                        <p:cTn id="65" dur="500" fill="hold"/>
                                        <p:tgtEl>
                                          <p:spTgt spid="59"/>
                                        </p:tgtEl>
                                        <p:attrNameLst>
                                          <p:attrName>ppt_x</p:attrName>
                                        </p:attrNameLst>
                                      </p:cBhvr>
                                      <p:tavLst>
                                        <p:tav tm="0">
                                          <p:val>
                                            <p:strVal val="1+#ppt_w/2"/>
                                          </p:val>
                                        </p:tav>
                                        <p:tav tm="100000">
                                          <p:val>
                                            <p:strVal val="#ppt_x"/>
                                          </p:val>
                                        </p:tav>
                                      </p:tavLst>
                                    </p:anim>
                                    <p:anim calcmode="lin" valueType="num">
                                      <p:cBhvr additive="base">
                                        <p:cTn id="66" dur="500" fill="hold"/>
                                        <p:tgtEl>
                                          <p:spTgt spid="59"/>
                                        </p:tgtEl>
                                        <p:attrNameLst>
                                          <p:attrName>ppt_y</p:attrName>
                                        </p:attrNameLst>
                                      </p:cBhvr>
                                      <p:tavLst>
                                        <p:tav tm="0">
                                          <p:val>
                                            <p:strVal val="#ppt_y"/>
                                          </p:val>
                                        </p:tav>
                                        <p:tav tm="100000">
                                          <p:val>
                                            <p:strVal val="#ppt_y"/>
                                          </p:val>
                                        </p:tav>
                                      </p:tavLst>
                                    </p:anim>
                                  </p:childTnLst>
                                </p:cTn>
                              </p:par>
                            </p:childTnLst>
                          </p:cTn>
                        </p:par>
                        <p:par>
                          <p:cTn id="67" fill="hold">
                            <p:stCondLst>
                              <p:cond delay="9000"/>
                            </p:stCondLst>
                            <p:childTnLst>
                              <p:par>
                                <p:cTn id="68" presetID="2" presetClass="entr" presetSubtype="2" fill="hold" grpId="0" nodeType="afterEffect">
                                  <p:stCondLst>
                                    <p:cond delay="0"/>
                                  </p:stCondLst>
                                  <p:childTnLst>
                                    <p:set>
                                      <p:cBhvr>
                                        <p:cTn id="69" dur="1" fill="hold">
                                          <p:stCondLst>
                                            <p:cond delay="0"/>
                                          </p:stCondLst>
                                        </p:cTn>
                                        <p:tgtEl>
                                          <p:spTgt spid="60"/>
                                        </p:tgtEl>
                                        <p:attrNameLst>
                                          <p:attrName>style.visibility</p:attrName>
                                        </p:attrNameLst>
                                      </p:cBhvr>
                                      <p:to>
                                        <p:strVal val="visible"/>
                                      </p:to>
                                    </p:set>
                                    <p:anim calcmode="lin" valueType="num">
                                      <p:cBhvr additive="base">
                                        <p:cTn id="70" dur="500" fill="hold"/>
                                        <p:tgtEl>
                                          <p:spTgt spid="60"/>
                                        </p:tgtEl>
                                        <p:attrNameLst>
                                          <p:attrName>ppt_x</p:attrName>
                                        </p:attrNameLst>
                                      </p:cBhvr>
                                      <p:tavLst>
                                        <p:tav tm="0">
                                          <p:val>
                                            <p:strVal val="1+#ppt_w/2"/>
                                          </p:val>
                                        </p:tav>
                                        <p:tav tm="100000">
                                          <p:val>
                                            <p:strVal val="#ppt_x"/>
                                          </p:val>
                                        </p:tav>
                                      </p:tavLst>
                                    </p:anim>
                                    <p:anim calcmode="lin" valueType="num">
                                      <p:cBhvr additive="base">
                                        <p:cTn id="71" dur="500" fill="hold"/>
                                        <p:tgtEl>
                                          <p:spTgt spid="60"/>
                                        </p:tgtEl>
                                        <p:attrNameLst>
                                          <p:attrName>ppt_y</p:attrName>
                                        </p:attrNameLst>
                                      </p:cBhvr>
                                      <p:tavLst>
                                        <p:tav tm="0">
                                          <p:val>
                                            <p:strVal val="#ppt_y"/>
                                          </p:val>
                                        </p:tav>
                                        <p:tav tm="100000">
                                          <p:val>
                                            <p:strVal val="#ppt_y"/>
                                          </p:val>
                                        </p:tav>
                                      </p:tavLst>
                                    </p:anim>
                                  </p:childTnLst>
                                </p:cTn>
                              </p:par>
                            </p:childTnLst>
                          </p:cTn>
                        </p:par>
                        <p:par>
                          <p:cTn id="72" fill="hold">
                            <p:stCondLst>
                              <p:cond delay="9500"/>
                            </p:stCondLst>
                            <p:childTnLst>
                              <p:par>
                                <p:cTn id="73" presetID="2" presetClass="entr" presetSubtype="2"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 calcmode="lin" valueType="num">
                                      <p:cBhvr additive="base">
                                        <p:cTn id="75" dur="500" fill="hold"/>
                                        <p:tgtEl>
                                          <p:spTgt spid="61"/>
                                        </p:tgtEl>
                                        <p:attrNameLst>
                                          <p:attrName>ppt_x</p:attrName>
                                        </p:attrNameLst>
                                      </p:cBhvr>
                                      <p:tavLst>
                                        <p:tav tm="0">
                                          <p:val>
                                            <p:strVal val="1+#ppt_w/2"/>
                                          </p:val>
                                        </p:tav>
                                        <p:tav tm="100000">
                                          <p:val>
                                            <p:strVal val="#ppt_x"/>
                                          </p:val>
                                        </p:tav>
                                      </p:tavLst>
                                    </p:anim>
                                    <p:anim calcmode="lin" valueType="num">
                                      <p:cBhvr additive="base">
                                        <p:cTn id="76" dur="500" fill="hold"/>
                                        <p:tgtEl>
                                          <p:spTgt spid="61"/>
                                        </p:tgtEl>
                                        <p:attrNameLst>
                                          <p:attrName>ppt_y</p:attrName>
                                        </p:attrNameLst>
                                      </p:cBhvr>
                                      <p:tavLst>
                                        <p:tav tm="0">
                                          <p:val>
                                            <p:strVal val="#ppt_y"/>
                                          </p:val>
                                        </p:tav>
                                        <p:tav tm="100000">
                                          <p:val>
                                            <p:strVal val="#ppt_y"/>
                                          </p:val>
                                        </p:tav>
                                      </p:tavLst>
                                    </p:anim>
                                  </p:childTnLst>
                                </p:cTn>
                              </p:par>
                            </p:childTnLst>
                          </p:cTn>
                        </p:par>
                        <p:par>
                          <p:cTn id="77" fill="hold">
                            <p:stCondLst>
                              <p:cond delay="10000"/>
                            </p:stCondLst>
                            <p:childTnLst>
                              <p:par>
                                <p:cTn id="78" presetID="2" presetClass="entr" presetSubtype="2" fill="hold" grpId="0" nodeType="afterEffect">
                                  <p:stCondLst>
                                    <p:cond delay="0"/>
                                  </p:stCondLst>
                                  <p:childTnLst>
                                    <p:set>
                                      <p:cBhvr>
                                        <p:cTn id="79" dur="1" fill="hold">
                                          <p:stCondLst>
                                            <p:cond delay="0"/>
                                          </p:stCondLst>
                                        </p:cTn>
                                        <p:tgtEl>
                                          <p:spTgt spid="62"/>
                                        </p:tgtEl>
                                        <p:attrNameLst>
                                          <p:attrName>style.visibility</p:attrName>
                                        </p:attrNameLst>
                                      </p:cBhvr>
                                      <p:to>
                                        <p:strVal val="visible"/>
                                      </p:to>
                                    </p:set>
                                    <p:anim calcmode="lin" valueType="num">
                                      <p:cBhvr additive="base">
                                        <p:cTn id="80" dur="500" fill="hold"/>
                                        <p:tgtEl>
                                          <p:spTgt spid="62"/>
                                        </p:tgtEl>
                                        <p:attrNameLst>
                                          <p:attrName>ppt_x</p:attrName>
                                        </p:attrNameLst>
                                      </p:cBhvr>
                                      <p:tavLst>
                                        <p:tav tm="0">
                                          <p:val>
                                            <p:strVal val="1+#ppt_w/2"/>
                                          </p:val>
                                        </p:tav>
                                        <p:tav tm="100000">
                                          <p:val>
                                            <p:strVal val="#ppt_x"/>
                                          </p:val>
                                        </p:tav>
                                      </p:tavLst>
                                    </p:anim>
                                    <p:anim calcmode="lin" valueType="num">
                                      <p:cBhvr additive="base">
                                        <p:cTn id="81" dur="500" fill="hold"/>
                                        <p:tgtEl>
                                          <p:spTgt spid="62"/>
                                        </p:tgtEl>
                                        <p:attrNameLst>
                                          <p:attrName>ppt_y</p:attrName>
                                        </p:attrNameLst>
                                      </p:cBhvr>
                                      <p:tavLst>
                                        <p:tav tm="0">
                                          <p:val>
                                            <p:strVal val="#ppt_y"/>
                                          </p:val>
                                        </p:tav>
                                        <p:tav tm="100000">
                                          <p:val>
                                            <p:strVal val="#ppt_y"/>
                                          </p:val>
                                        </p:tav>
                                      </p:tavLst>
                                    </p:anim>
                                  </p:childTnLst>
                                </p:cTn>
                              </p:par>
                              <p:par>
                                <p:cTn id="82" presetID="31" presetClass="entr" presetSubtype="0" fill="hold" nodeType="withEffect">
                                  <p:stCondLst>
                                    <p:cond delay="1000"/>
                                  </p:stCondLst>
                                  <p:childTnLst>
                                    <p:set>
                                      <p:cBhvr>
                                        <p:cTn id="83" dur="1" fill="hold">
                                          <p:stCondLst>
                                            <p:cond delay="0"/>
                                          </p:stCondLst>
                                        </p:cTn>
                                        <p:tgtEl>
                                          <p:spTgt spid="63"/>
                                        </p:tgtEl>
                                        <p:attrNameLst>
                                          <p:attrName>style.visibility</p:attrName>
                                        </p:attrNameLst>
                                      </p:cBhvr>
                                      <p:to>
                                        <p:strVal val="visible"/>
                                      </p:to>
                                    </p:set>
                                    <p:anim calcmode="lin" valueType="num">
                                      <p:cBhvr>
                                        <p:cTn id="84" dur="1000" fill="hold"/>
                                        <p:tgtEl>
                                          <p:spTgt spid="63"/>
                                        </p:tgtEl>
                                        <p:attrNameLst>
                                          <p:attrName>ppt_w</p:attrName>
                                        </p:attrNameLst>
                                      </p:cBhvr>
                                      <p:tavLst>
                                        <p:tav tm="0">
                                          <p:val>
                                            <p:fltVal val="0"/>
                                          </p:val>
                                        </p:tav>
                                        <p:tav tm="100000">
                                          <p:val>
                                            <p:strVal val="#ppt_w"/>
                                          </p:val>
                                        </p:tav>
                                      </p:tavLst>
                                    </p:anim>
                                    <p:anim calcmode="lin" valueType="num">
                                      <p:cBhvr>
                                        <p:cTn id="85" dur="1000" fill="hold"/>
                                        <p:tgtEl>
                                          <p:spTgt spid="63"/>
                                        </p:tgtEl>
                                        <p:attrNameLst>
                                          <p:attrName>ppt_h</p:attrName>
                                        </p:attrNameLst>
                                      </p:cBhvr>
                                      <p:tavLst>
                                        <p:tav tm="0">
                                          <p:val>
                                            <p:fltVal val="0"/>
                                          </p:val>
                                        </p:tav>
                                        <p:tav tm="100000">
                                          <p:val>
                                            <p:strVal val="#ppt_h"/>
                                          </p:val>
                                        </p:tav>
                                      </p:tavLst>
                                    </p:anim>
                                    <p:anim calcmode="lin" valueType="num">
                                      <p:cBhvr>
                                        <p:cTn id="86" dur="1000" fill="hold"/>
                                        <p:tgtEl>
                                          <p:spTgt spid="63"/>
                                        </p:tgtEl>
                                        <p:attrNameLst>
                                          <p:attrName>style.rotation</p:attrName>
                                        </p:attrNameLst>
                                      </p:cBhvr>
                                      <p:tavLst>
                                        <p:tav tm="0">
                                          <p:val>
                                            <p:fltVal val="90"/>
                                          </p:val>
                                        </p:tav>
                                        <p:tav tm="100000">
                                          <p:val>
                                            <p:fltVal val="0"/>
                                          </p:val>
                                        </p:tav>
                                      </p:tavLst>
                                    </p:anim>
                                    <p:animEffect transition="in" filter="fade">
                                      <p:cBhvr>
                                        <p:cTn id="87" dur="1000"/>
                                        <p:tgtEl>
                                          <p:spTgt spid="63"/>
                                        </p:tgtEl>
                                      </p:cBhvr>
                                    </p:animEffect>
                                  </p:childTnLst>
                                </p:cTn>
                              </p:par>
                              <p:par>
                                <p:cTn id="88" presetID="31" presetClass="entr" presetSubtype="0" fill="hold" nodeType="withEffect">
                                  <p:stCondLst>
                                    <p:cond delay="1000"/>
                                  </p:stCondLst>
                                  <p:childTnLst>
                                    <p:set>
                                      <p:cBhvr>
                                        <p:cTn id="89" dur="1" fill="hold">
                                          <p:stCondLst>
                                            <p:cond delay="0"/>
                                          </p:stCondLst>
                                        </p:cTn>
                                        <p:tgtEl>
                                          <p:spTgt spid="64"/>
                                        </p:tgtEl>
                                        <p:attrNameLst>
                                          <p:attrName>style.visibility</p:attrName>
                                        </p:attrNameLst>
                                      </p:cBhvr>
                                      <p:to>
                                        <p:strVal val="visible"/>
                                      </p:to>
                                    </p:set>
                                    <p:anim calcmode="lin" valueType="num">
                                      <p:cBhvr>
                                        <p:cTn id="90" dur="1000" fill="hold"/>
                                        <p:tgtEl>
                                          <p:spTgt spid="64"/>
                                        </p:tgtEl>
                                        <p:attrNameLst>
                                          <p:attrName>ppt_w</p:attrName>
                                        </p:attrNameLst>
                                      </p:cBhvr>
                                      <p:tavLst>
                                        <p:tav tm="0">
                                          <p:val>
                                            <p:fltVal val="0"/>
                                          </p:val>
                                        </p:tav>
                                        <p:tav tm="100000">
                                          <p:val>
                                            <p:strVal val="#ppt_w"/>
                                          </p:val>
                                        </p:tav>
                                      </p:tavLst>
                                    </p:anim>
                                    <p:anim calcmode="lin" valueType="num">
                                      <p:cBhvr>
                                        <p:cTn id="91" dur="1000" fill="hold"/>
                                        <p:tgtEl>
                                          <p:spTgt spid="64"/>
                                        </p:tgtEl>
                                        <p:attrNameLst>
                                          <p:attrName>ppt_h</p:attrName>
                                        </p:attrNameLst>
                                      </p:cBhvr>
                                      <p:tavLst>
                                        <p:tav tm="0">
                                          <p:val>
                                            <p:fltVal val="0"/>
                                          </p:val>
                                        </p:tav>
                                        <p:tav tm="100000">
                                          <p:val>
                                            <p:strVal val="#ppt_h"/>
                                          </p:val>
                                        </p:tav>
                                      </p:tavLst>
                                    </p:anim>
                                    <p:anim calcmode="lin" valueType="num">
                                      <p:cBhvr>
                                        <p:cTn id="92" dur="1000" fill="hold"/>
                                        <p:tgtEl>
                                          <p:spTgt spid="64"/>
                                        </p:tgtEl>
                                        <p:attrNameLst>
                                          <p:attrName>style.rotation</p:attrName>
                                        </p:attrNameLst>
                                      </p:cBhvr>
                                      <p:tavLst>
                                        <p:tav tm="0">
                                          <p:val>
                                            <p:fltVal val="90"/>
                                          </p:val>
                                        </p:tav>
                                        <p:tav tm="100000">
                                          <p:val>
                                            <p:fltVal val="0"/>
                                          </p:val>
                                        </p:tav>
                                      </p:tavLst>
                                    </p:anim>
                                    <p:animEffect transition="in" filter="fade">
                                      <p:cBhvr>
                                        <p:cTn id="93" dur="1000"/>
                                        <p:tgtEl>
                                          <p:spTgt spid="64"/>
                                        </p:tgtEl>
                                      </p:cBhvr>
                                    </p:animEffect>
                                  </p:childTnLst>
                                </p:cTn>
                              </p:par>
                              <p:par>
                                <p:cTn id="94" presetID="31" presetClass="entr" presetSubtype="0" fill="hold" nodeType="withEffect">
                                  <p:stCondLst>
                                    <p:cond delay="1000"/>
                                  </p:stCondLst>
                                  <p:childTnLst>
                                    <p:set>
                                      <p:cBhvr>
                                        <p:cTn id="95" dur="1" fill="hold">
                                          <p:stCondLst>
                                            <p:cond delay="0"/>
                                          </p:stCondLst>
                                        </p:cTn>
                                        <p:tgtEl>
                                          <p:spTgt spid="65"/>
                                        </p:tgtEl>
                                        <p:attrNameLst>
                                          <p:attrName>style.visibility</p:attrName>
                                        </p:attrNameLst>
                                      </p:cBhvr>
                                      <p:to>
                                        <p:strVal val="visible"/>
                                      </p:to>
                                    </p:set>
                                    <p:anim calcmode="lin" valueType="num">
                                      <p:cBhvr>
                                        <p:cTn id="96" dur="1000" fill="hold"/>
                                        <p:tgtEl>
                                          <p:spTgt spid="65"/>
                                        </p:tgtEl>
                                        <p:attrNameLst>
                                          <p:attrName>ppt_w</p:attrName>
                                        </p:attrNameLst>
                                      </p:cBhvr>
                                      <p:tavLst>
                                        <p:tav tm="0">
                                          <p:val>
                                            <p:fltVal val="0"/>
                                          </p:val>
                                        </p:tav>
                                        <p:tav tm="100000">
                                          <p:val>
                                            <p:strVal val="#ppt_w"/>
                                          </p:val>
                                        </p:tav>
                                      </p:tavLst>
                                    </p:anim>
                                    <p:anim calcmode="lin" valueType="num">
                                      <p:cBhvr>
                                        <p:cTn id="97" dur="1000" fill="hold"/>
                                        <p:tgtEl>
                                          <p:spTgt spid="65"/>
                                        </p:tgtEl>
                                        <p:attrNameLst>
                                          <p:attrName>ppt_h</p:attrName>
                                        </p:attrNameLst>
                                      </p:cBhvr>
                                      <p:tavLst>
                                        <p:tav tm="0">
                                          <p:val>
                                            <p:fltVal val="0"/>
                                          </p:val>
                                        </p:tav>
                                        <p:tav tm="100000">
                                          <p:val>
                                            <p:strVal val="#ppt_h"/>
                                          </p:val>
                                        </p:tav>
                                      </p:tavLst>
                                    </p:anim>
                                    <p:anim calcmode="lin" valueType="num">
                                      <p:cBhvr>
                                        <p:cTn id="98" dur="1000" fill="hold"/>
                                        <p:tgtEl>
                                          <p:spTgt spid="65"/>
                                        </p:tgtEl>
                                        <p:attrNameLst>
                                          <p:attrName>style.rotation</p:attrName>
                                        </p:attrNameLst>
                                      </p:cBhvr>
                                      <p:tavLst>
                                        <p:tav tm="0">
                                          <p:val>
                                            <p:fltVal val="90"/>
                                          </p:val>
                                        </p:tav>
                                        <p:tav tm="100000">
                                          <p:val>
                                            <p:fltVal val="0"/>
                                          </p:val>
                                        </p:tav>
                                      </p:tavLst>
                                    </p:anim>
                                    <p:animEffect transition="in" filter="fade">
                                      <p:cBhvr>
                                        <p:cTn id="99" dur="1000"/>
                                        <p:tgtEl>
                                          <p:spTgt spid="65"/>
                                        </p:tgtEl>
                                      </p:cBhvr>
                                    </p:animEffect>
                                  </p:childTnLst>
                                </p:cTn>
                              </p:par>
                              <p:par>
                                <p:cTn id="100" presetID="31" presetClass="entr" presetSubtype="0" fill="hold" nodeType="withEffect">
                                  <p:stCondLst>
                                    <p:cond delay="1000"/>
                                  </p:stCondLst>
                                  <p:childTnLst>
                                    <p:set>
                                      <p:cBhvr>
                                        <p:cTn id="101" dur="1" fill="hold">
                                          <p:stCondLst>
                                            <p:cond delay="0"/>
                                          </p:stCondLst>
                                        </p:cTn>
                                        <p:tgtEl>
                                          <p:spTgt spid="66"/>
                                        </p:tgtEl>
                                        <p:attrNameLst>
                                          <p:attrName>style.visibility</p:attrName>
                                        </p:attrNameLst>
                                      </p:cBhvr>
                                      <p:to>
                                        <p:strVal val="visible"/>
                                      </p:to>
                                    </p:set>
                                    <p:anim calcmode="lin" valueType="num">
                                      <p:cBhvr>
                                        <p:cTn id="102" dur="1000" fill="hold"/>
                                        <p:tgtEl>
                                          <p:spTgt spid="66"/>
                                        </p:tgtEl>
                                        <p:attrNameLst>
                                          <p:attrName>ppt_w</p:attrName>
                                        </p:attrNameLst>
                                      </p:cBhvr>
                                      <p:tavLst>
                                        <p:tav tm="0">
                                          <p:val>
                                            <p:fltVal val="0"/>
                                          </p:val>
                                        </p:tav>
                                        <p:tav tm="100000">
                                          <p:val>
                                            <p:strVal val="#ppt_w"/>
                                          </p:val>
                                        </p:tav>
                                      </p:tavLst>
                                    </p:anim>
                                    <p:anim calcmode="lin" valueType="num">
                                      <p:cBhvr>
                                        <p:cTn id="103" dur="1000" fill="hold"/>
                                        <p:tgtEl>
                                          <p:spTgt spid="66"/>
                                        </p:tgtEl>
                                        <p:attrNameLst>
                                          <p:attrName>ppt_h</p:attrName>
                                        </p:attrNameLst>
                                      </p:cBhvr>
                                      <p:tavLst>
                                        <p:tav tm="0">
                                          <p:val>
                                            <p:fltVal val="0"/>
                                          </p:val>
                                        </p:tav>
                                        <p:tav tm="100000">
                                          <p:val>
                                            <p:strVal val="#ppt_h"/>
                                          </p:val>
                                        </p:tav>
                                      </p:tavLst>
                                    </p:anim>
                                    <p:anim calcmode="lin" valueType="num">
                                      <p:cBhvr>
                                        <p:cTn id="104" dur="1000" fill="hold"/>
                                        <p:tgtEl>
                                          <p:spTgt spid="66"/>
                                        </p:tgtEl>
                                        <p:attrNameLst>
                                          <p:attrName>style.rotation</p:attrName>
                                        </p:attrNameLst>
                                      </p:cBhvr>
                                      <p:tavLst>
                                        <p:tav tm="0">
                                          <p:val>
                                            <p:fltVal val="90"/>
                                          </p:val>
                                        </p:tav>
                                        <p:tav tm="100000">
                                          <p:val>
                                            <p:fltVal val="0"/>
                                          </p:val>
                                        </p:tav>
                                      </p:tavLst>
                                    </p:anim>
                                    <p:animEffect transition="in" filter="fade">
                                      <p:cBhvr>
                                        <p:cTn id="105" dur="1000"/>
                                        <p:tgtEl>
                                          <p:spTgt spid="66"/>
                                        </p:tgtEl>
                                      </p:cBhvr>
                                    </p:animEffect>
                                  </p:childTnLst>
                                </p:cTn>
                              </p:par>
                            </p:childTnLst>
                          </p:cTn>
                        </p:par>
                        <p:par>
                          <p:cTn id="106" fill="hold">
                            <p:stCondLst>
                              <p:cond delay="12000"/>
                            </p:stCondLst>
                            <p:childTnLst>
                              <p:par>
                                <p:cTn id="107" presetID="53" presetClass="entr" presetSubtype="16" fill="hold" grpId="0" nodeType="afterEffect">
                                  <p:stCondLst>
                                    <p:cond delay="0"/>
                                  </p:stCondLst>
                                  <p:childTnLst>
                                    <p:set>
                                      <p:cBhvr>
                                        <p:cTn id="108" dur="1" fill="hold">
                                          <p:stCondLst>
                                            <p:cond delay="0"/>
                                          </p:stCondLst>
                                        </p:cTn>
                                        <p:tgtEl>
                                          <p:spTgt spid="78"/>
                                        </p:tgtEl>
                                        <p:attrNameLst>
                                          <p:attrName>style.visibility</p:attrName>
                                        </p:attrNameLst>
                                      </p:cBhvr>
                                      <p:to>
                                        <p:strVal val="visible"/>
                                      </p:to>
                                    </p:set>
                                    <p:anim calcmode="lin" valueType="num">
                                      <p:cBhvr>
                                        <p:cTn id="109" dur="500" fill="hold"/>
                                        <p:tgtEl>
                                          <p:spTgt spid="78"/>
                                        </p:tgtEl>
                                        <p:attrNameLst>
                                          <p:attrName>ppt_w</p:attrName>
                                        </p:attrNameLst>
                                      </p:cBhvr>
                                      <p:tavLst>
                                        <p:tav tm="0">
                                          <p:val>
                                            <p:fltVal val="0"/>
                                          </p:val>
                                        </p:tav>
                                        <p:tav tm="100000">
                                          <p:val>
                                            <p:strVal val="#ppt_w"/>
                                          </p:val>
                                        </p:tav>
                                      </p:tavLst>
                                    </p:anim>
                                    <p:anim calcmode="lin" valueType="num">
                                      <p:cBhvr>
                                        <p:cTn id="110" dur="500" fill="hold"/>
                                        <p:tgtEl>
                                          <p:spTgt spid="78"/>
                                        </p:tgtEl>
                                        <p:attrNameLst>
                                          <p:attrName>ppt_h</p:attrName>
                                        </p:attrNameLst>
                                      </p:cBhvr>
                                      <p:tavLst>
                                        <p:tav tm="0">
                                          <p:val>
                                            <p:fltVal val="0"/>
                                          </p:val>
                                        </p:tav>
                                        <p:tav tm="100000">
                                          <p:val>
                                            <p:strVal val="#ppt_h"/>
                                          </p:val>
                                        </p:tav>
                                      </p:tavLst>
                                    </p:anim>
                                    <p:animEffect transition="in" filter="fade">
                                      <p:cBhvr>
                                        <p:cTn id="111" dur="500"/>
                                        <p:tgtEl>
                                          <p:spTgt spid="78"/>
                                        </p:tgtEl>
                                      </p:cBhvr>
                                    </p:animEffect>
                                  </p:childTnLst>
                                </p:cTn>
                              </p:par>
                            </p:childTnLst>
                          </p:cTn>
                        </p:par>
                        <p:par>
                          <p:cTn id="112" fill="hold">
                            <p:stCondLst>
                              <p:cond delay="12500"/>
                            </p:stCondLst>
                            <p:childTnLst>
                              <p:par>
                                <p:cTn id="113" presetID="53" presetClass="entr" presetSubtype="16" fill="hold" nodeType="afterEffect">
                                  <p:stCondLst>
                                    <p:cond delay="0"/>
                                  </p:stCondLst>
                                  <p:childTnLst>
                                    <p:set>
                                      <p:cBhvr>
                                        <p:cTn id="114" dur="1" fill="hold">
                                          <p:stCondLst>
                                            <p:cond delay="0"/>
                                          </p:stCondLst>
                                        </p:cTn>
                                        <p:tgtEl>
                                          <p:spTgt spid="79"/>
                                        </p:tgtEl>
                                        <p:attrNameLst>
                                          <p:attrName>style.visibility</p:attrName>
                                        </p:attrNameLst>
                                      </p:cBhvr>
                                      <p:to>
                                        <p:strVal val="visible"/>
                                      </p:to>
                                    </p:set>
                                    <p:anim calcmode="lin" valueType="num">
                                      <p:cBhvr>
                                        <p:cTn id="115" dur="500" fill="hold"/>
                                        <p:tgtEl>
                                          <p:spTgt spid="79"/>
                                        </p:tgtEl>
                                        <p:attrNameLst>
                                          <p:attrName>ppt_w</p:attrName>
                                        </p:attrNameLst>
                                      </p:cBhvr>
                                      <p:tavLst>
                                        <p:tav tm="0">
                                          <p:val>
                                            <p:fltVal val="0"/>
                                          </p:val>
                                        </p:tav>
                                        <p:tav tm="100000">
                                          <p:val>
                                            <p:strVal val="#ppt_w"/>
                                          </p:val>
                                        </p:tav>
                                      </p:tavLst>
                                    </p:anim>
                                    <p:anim calcmode="lin" valueType="num">
                                      <p:cBhvr>
                                        <p:cTn id="116" dur="500" fill="hold"/>
                                        <p:tgtEl>
                                          <p:spTgt spid="79"/>
                                        </p:tgtEl>
                                        <p:attrNameLst>
                                          <p:attrName>ppt_h</p:attrName>
                                        </p:attrNameLst>
                                      </p:cBhvr>
                                      <p:tavLst>
                                        <p:tav tm="0">
                                          <p:val>
                                            <p:fltVal val="0"/>
                                          </p:val>
                                        </p:tav>
                                        <p:tav tm="100000">
                                          <p:val>
                                            <p:strVal val="#ppt_h"/>
                                          </p:val>
                                        </p:tav>
                                      </p:tavLst>
                                    </p:anim>
                                    <p:animEffect transition="in" filter="fade">
                                      <p:cBhvr>
                                        <p:cTn id="11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p:bldP spid="60" grpId="0"/>
      <p:bldP spid="61" grpId="0"/>
      <p:bldP spid="62" grpId="0"/>
      <p:bldP spid="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46"/>
          <p:cNvCxnSpPr/>
          <p:nvPr/>
        </p:nvCxnSpPr>
        <p:spPr>
          <a:xfrm>
            <a:off x="7707908" y="4309740"/>
            <a:ext cx="3558723"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任意多边形 32"/>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391195" y="-1"/>
            <a:ext cx="1417774" cy="723901"/>
            <a:chOff x="-391195" y="-1"/>
            <a:chExt cx="1697596" cy="866775"/>
          </a:xfrm>
        </p:grpSpPr>
        <p:sp>
          <p:nvSpPr>
            <p:cNvPr id="35" name="任意多边形 34"/>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3" name="直接连接符 52"/>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99401" y="692516"/>
            <a:ext cx="4435830" cy="584775"/>
          </a:xfrm>
          <a:prstGeom prst="rect">
            <a:avLst/>
          </a:prstGeom>
          <a:noFill/>
        </p:spPr>
        <p:txBody>
          <a:bodyPr wrap="none" rtlCol="0">
            <a:spAutoFit/>
            <a:scene3d>
              <a:camera prst="orthographicFront"/>
              <a:lightRig rig="threePt" dir="t"/>
            </a:scene3d>
            <a:sp3d contourW="12700"/>
          </a:bodyPr>
          <a:lstStyle/>
          <a:p>
            <a:pPr algn="ctr"/>
            <a:r>
              <a:rPr lang="en-US" altLang="zh-TW" sz="3200" b="1" dirty="0">
                <a:solidFill>
                  <a:schemeClr val="tx2"/>
                </a:solidFill>
                <a:latin typeface="Century Gothic" panose="020B0502020202020204" pitchFamily="34" charset="0"/>
                <a:ea typeface="+mj-ea"/>
              </a:rPr>
              <a:t>MLP</a:t>
            </a:r>
            <a:r>
              <a:rPr lang="zh-TW" altLang="en-US" sz="3200" b="1" dirty="0">
                <a:solidFill>
                  <a:schemeClr val="tx2"/>
                </a:solidFill>
                <a:latin typeface="Century Gothic" panose="020B0502020202020204" pitchFamily="34" charset="0"/>
                <a:ea typeface="+mj-ea"/>
              </a:rPr>
              <a:t>程式片段</a:t>
            </a:r>
            <a:r>
              <a:rPr lang="en-US" altLang="zh-TW" sz="3200" b="1" dirty="0">
                <a:solidFill>
                  <a:schemeClr val="tx2"/>
                </a:solidFill>
                <a:latin typeface="Century Gothic" panose="020B0502020202020204" pitchFamily="34" charset="0"/>
                <a:ea typeface="+mj-ea"/>
              </a:rPr>
              <a:t>/</a:t>
            </a:r>
            <a:r>
              <a:rPr lang="zh-TW" altLang="en-US" sz="3200" b="1" dirty="0">
                <a:solidFill>
                  <a:schemeClr val="tx2"/>
                </a:solidFill>
                <a:latin typeface="Century Gothic" panose="020B0502020202020204" pitchFamily="34" charset="0"/>
                <a:ea typeface="+mj-ea"/>
              </a:rPr>
              <a:t>訓練結果</a:t>
            </a:r>
            <a:endParaRPr lang="zh-CN" altLang="en-US" sz="3200" b="1" dirty="0">
              <a:solidFill>
                <a:schemeClr val="tx2"/>
              </a:solidFill>
              <a:latin typeface="Century Gothic" panose="020B0502020202020204" pitchFamily="34" charset="0"/>
              <a:ea typeface="+mj-ea"/>
            </a:endParaRPr>
          </a:p>
        </p:txBody>
      </p:sp>
      <p:pic>
        <p:nvPicPr>
          <p:cNvPr id="14" name="圖片 13">
            <a:extLst>
              <a:ext uri="{FF2B5EF4-FFF2-40B4-BE49-F238E27FC236}">
                <a16:creationId xmlns:a16="http://schemas.microsoft.com/office/drawing/2014/main" id="{9B205928-7269-426F-9447-343490C7D20F}"/>
              </a:ext>
            </a:extLst>
          </p:cNvPr>
          <p:cNvPicPr>
            <a:picLocks noChangeAspect="1"/>
          </p:cNvPicPr>
          <p:nvPr/>
        </p:nvPicPr>
        <p:blipFill>
          <a:blip r:embed="rId3"/>
          <a:stretch>
            <a:fillRect/>
          </a:stretch>
        </p:blipFill>
        <p:spPr>
          <a:xfrm>
            <a:off x="7716192" y="3454747"/>
            <a:ext cx="4328535" cy="419136"/>
          </a:xfrm>
          <a:prstGeom prst="rect">
            <a:avLst/>
          </a:prstGeom>
        </p:spPr>
      </p:pic>
      <p:pic>
        <p:nvPicPr>
          <p:cNvPr id="16" name="圖片 15">
            <a:extLst>
              <a:ext uri="{FF2B5EF4-FFF2-40B4-BE49-F238E27FC236}">
                <a16:creationId xmlns:a16="http://schemas.microsoft.com/office/drawing/2014/main" id="{595D4677-D122-4DBA-8724-058EA90D7BF5}"/>
              </a:ext>
            </a:extLst>
          </p:cNvPr>
          <p:cNvPicPr>
            <a:picLocks noChangeAspect="1"/>
          </p:cNvPicPr>
          <p:nvPr/>
        </p:nvPicPr>
        <p:blipFill>
          <a:blip r:embed="rId4"/>
          <a:stretch>
            <a:fillRect/>
          </a:stretch>
        </p:blipFill>
        <p:spPr>
          <a:xfrm>
            <a:off x="566714" y="1400873"/>
            <a:ext cx="6748485" cy="5275541"/>
          </a:xfrm>
          <a:prstGeom prst="rect">
            <a:avLst/>
          </a:prstGeom>
        </p:spPr>
      </p:pic>
      <p:pic>
        <p:nvPicPr>
          <p:cNvPr id="18" name="圖片 17">
            <a:extLst>
              <a:ext uri="{FF2B5EF4-FFF2-40B4-BE49-F238E27FC236}">
                <a16:creationId xmlns:a16="http://schemas.microsoft.com/office/drawing/2014/main" id="{5D8324D3-C6D6-43CA-B3D2-C0156438DE44}"/>
              </a:ext>
            </a:extLst>
          </p:cNvPr>
          <p:cNvPicPr>
            <a:picLocks noChangeAspect="1"/>
          </p:cNvPicPr>
          <p:nvPr/>
        </p:nvPicPr>
        <p:blipFill>
          <a:blip r:embed="rId5"/>
          <a:stretch>
            <a:fillRect/>
          </a:stretch>
        </p:blipFill>
        <p:spPr>
          <a:xfrm>
            <a:off x="7763798" y="1726159"/>
            <a:ext cx="1752845" cy="1238423"/>
          </a:xfrm>
          <a:prstGeom prst="rect">
            <a:avLst/>
          </a:prstGeom>
        </p:spPr>
      </p:pic>
      <p:sp>
        <p:nvSpPr>
          <p:cNvPr id="56" name="矩形 55">
            <a:extLst>
              <a:ext uri="{FF2B5EF4-FFF2-40B4-BE49-F238E27FC236}">
                <a16:creationId xmlns:a16="http://schemas.microsoft.com/office/drawing/2014/main" id="{D5246215-175D-462A-8483-58DF83CC9422}"/>
              </a:ext>
            </a:extLst>
          </p:cNvPr>
          <p:cNvSpPr/>
          <p:nvPr/>
        </p:nvSpPr>
        <p:spPr>
          <a:xfrm>
            <a:off x="5035231" y="692515"/>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以下Ｃｏｄｅ皆只貼出重點部分，並非完整程式碼。</a:t>
            </a:r>
            <a:endParaRPr lang="en-US" altLang="zh-CN" sz="1200" dirty="0">
              <a:solidFill>
                <a:schemeClr val="tx1">
                  <a:lumMod val="95000"/>
                  <a:lumOff val="5000"/>
                </a:schemeClr>
              </a:solidFill>
              <a:latin typeface="Century Gothic" panose="020B0502020202020204" pitchFamily="34" charset="0"/>
            </a:endParaRPr>
          </a:p>
        </p:txBody>
      </p:sp>
      <p:sp>
        <p:nvSpPr>
          <p:cNvPr id="57" name="矩形 56">
            <a:extLst>
              <a:ext uri="{FF2B5EF4-FFF2-40B4-BE49-F238E27FC236}">
                <a16:creationId xmlns:a16="http://schemas.microsoft.com/office/drawing/2014/main" id="{A23D50F2-53D3-449C-AF07-83863B34633D}"/>
              </a:ext>
            </a:extLst>
          </p:cNvPr>
          <p:cNvSpPr/>
          <p:nvPr/>
        </p:nvSpPr>
        <p:spPr>
          <a:xfrm>
            <a:off x="9323083" y="5230614"/>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訓練過程，可參考左邊連結。</a:t>
            </a:r>
            <a:endParaRPr lang="en-US" altLang="zh-CN" sz="1200" dirty="0">
              <a:solidFill>
                <a:schemeClr val="tx1">
                  <a:lumMod val="95000"/>
                  <a:lumOff val="5000"/>
                </a:schemeClr>
              </a:solidFill>
              <a:latin typeface="Century Gothic" panose="020B0502020202020204" pitchFamily="34" charset="0"/>
            </a:endParaRPr>
          </a:p>
        </p:txBody>
      </p:sp>
      <p:sp>
        <p:nvSpPr>
          <p:cNvPr id="58" name="矩形 57">
            <a:extLst>
              <a:ext uri="{FF2B5EF4-FFF2-40B4-BE49-F238E27FC236}">
                <a16:creationId xmlns:a16="http://schemas.microsoft.com/office/drawing/2014/main" id="{951E99D5-C3E5-4569-9808-D160757E5403}"/>
              </a:ext>
            </a:extLst>
          </p:cNvPr>
          <p:cNvSpPr/>
          <p:nvPr/>
        </p:nvSpPr>
        <p:spPr>
          <a:xfrm>
            <a:off x="9624428" y="1740257"/>
            <a:ext cx="1531251" cy="369332"/>
          </a:xfrm>
          <a:prstGeom prst="rect">
            <a:avLst/>
          </a:prstGeom>
        </p:spPr>
        <p:txBody>
          <a:bodyPr wrap="square">
            <a:spAutoFit/>
            <a:scene3d>
              <a:camera prst="orthographicFront"/>
              <a:lightRig rig="threePt" dir="t"/>
            </a:scene3d>
            <a:sp3d contourW="12700"/>
          </a:bodyPr>
          <a:lstStyle/>
          <a:p>
            <a:r>
              <a:rPr lang="zh-TW" altLang="en-US" dirty="0">
                <a:solidFill>
                  <a:schemeClr val="tx1">
                    <a:lumMod val="95000"/>
                    <a:lumOff val="5000"/>
                  </a:schemeClr>
                </a:solidFill>
                <a:latin typeface="Century Gothic" panose="020B0502020202020204" pitchFamily="34" charset="0"/>
              </a:rPr>
              <a:t>△</a:t>
            </a:r>
            <a:r>
              <a:rPr lang="zh-TW" altLang="en-US" sz="1400" dirty="0">
                <a:solidFill>
                  <a:schemeClr val="tx1">
                    <a:lumMod val="95000"/>
                    <a:lumOff val="5000"/>
                  </a:schemeClr>
                </a:solidFill>
                <a:latin typeface="Century Gothic" panose="020B0502020202020204" pitchFamily="34" charset="0"/>
              </a:rPr>
              <a:t>　變數數量</a:t>
            </a:r>
            <a:endParaRPr lang="en-US" altLang="zh-CN" sz="1400" dirty="0">
              <a:solidFill>
                <a:schemeClr val="tx1">
                  <a:lumMod val="95000"/>
                  <a:lumOff val="5000"/>
                </a:schemeClr>
              </a:solidFill>
              <a:latin typeface="Century Gothic" panose="020B0502020202020204" pitchFamily="34" charset="0"/>
            </a:endParaRPr>
          </a:p>
        </p:txBody>
      </p:sp>
      <p:sp>
        <p:nvSpPr>
          <p:cNvPr id="60" name="矩形 59">
            <a:extLst>
              <a:ext uri="{FF2B5EF4-FFF2-40B4-BE49-F238E27FC236}">
                <a16:creationId xmlns:a16="http://schemas.microsoft.com/office/drawing/2014/main" id="{BC9511A6-2645-4896-BC9D-A6778ACBEFE5}"/>
              </a:ext>
            </a:extLst>
          </p:cNvPr>
          <p:cNvSpPr/>
          <p:nvPr/>
        </p:nvSpPr>
        <p:spPr>
          <a:xfrm>
            <a:off x="9624429" y="2161703"/>
            <a:ext cx="1531251" cy="369332"/>
          </a:xfrm>
          <a:prstGeom prst="rect">
            <a:avLst/>
          </a:prstGeom>
        </p:spPr>
        <p:txBody>
          <a:bodyPr wrap="square">
            <a:spAutoFit/>
            <a:scene3d>
              <a:camera prst="orthographicFront"/>
              <a:lightRig rig="threePt" dir="t"/>
            </a:scene3d>
            <a:sp3d contourW="12700"/>
          </a:bodyPr>
          <a:lstStyle/>
          <a:p>
            <a:r>
              <a:rPr lang="zh-TW" altLang="en-US" dirty="0">
                <a:solidFill>
                  <a:schemeClr val="tx1">
                    <a:lumMod val="95000"/>
                    <a:lumOff val="5000"/>
                  </a:schemeClr>
                </a:solidFill>
                <a:latin typeface="Century Gothic" panose="020B0502020202020204" pitchFamily="34" charset="0"/>
              </a:rPr>
              <a:t>△</a:t>
            </a:r>
            <a:r>
              <a:rPr lang="zh-TW" altLang="en-US" sz="1400" dirty="0">
                <a:solidFill>
                  <a:schemeClr val="tx1">
                    <a:lumMod val="95000"/>
                    <a:lumOff val="5000"/>
                  </a:schemeClr>
                </a:solidFill>
                <a:latin typeface="Century Gothic" panose="020B0502020202020204" pitchFamily="34" charset="0"/>
              </a:rPr>
              <a:t>　分類數</a:t>
            </a:r>
            <a:endParaRPr lang="en-US" altLang="zh-CN" sz="1400" dirty="0">
              <a:solidFill>
                <a:schemeClr val="tx1">
                  <a:lumMod val="95000"/>
                  <a:lumOff val="5000"/>
                </a:schemeClr>
              </a:solidFill>
              <a:latin typeface="Century Gothic" panose="020B0502020202020204" pitchFamily="34" charset="0"/>
            </a:endParaRPr>
          </a:p>
        </p:txBody>
      </p:sp>
      <p:sp>
        <p:nvSpPr>
          <p:cNvPr id="61" name="矩形 60">
            <a:extLst>
              <a:ext uri="{FF2B5EF4-FFF2-40B4-BE49-F238E27FC236}">
                <a16:creationId xmlns:a16="http://schemas.microsoft.com/office/drawing/2014/main" id="{C68616A6-B892-4DC6-B0E6-6BEFAE1B60C6}"/>
              </a:ext>
            </a:extLst>
          </p:cNvPr>
          <p:cNvSpPr/>
          <p:nvPr/>
        </p:nvSpPr>
        <p:spPr>
          <a:xfrm>
            <a:off x="7682443" y="4036160"/>
            <a:ext cx="3668400" cy="523220"/>
          </a:xfrm>
          <a:prstGeom prst="rect">
            <a:avLst/>
          </a:prstGeom>
        </p:spPr>
        <p:txBody>
          <a:bodyPr wrap="square">
            <a:spAutoFit/>
            <a:scene3d>
              <a:camera prst="orthographicFront"/>
              <a:lightRig rig="threePt" dir="t"/>
            </a:scene3d>
            <a:sp3d contourW="12700"/>
          </a:bodyPr>
          <a:lstStyle/>
          <a:p>
            <a:r>
              <a:rPr lang="zh-TW" altLang="en-US" sz="1400" dirty="0">
                <a:solidFill>
                  <a:schemeClr val="tx1">
                    <a:lumMod val="95000"/>
                    <a:lumOff val="5000"/>
                  </a:schemeClr>
                </a:solidFill>
                <a:latin typeface="Century Gothic" panose="020B0502020202020204" pitchFamily="34" charset="0"/>
              </a:rPr>
              <a:t>↑ ↑ ↑ 　經過訓練後，最後結果  ↑ ↑ ↑</a:t>
            </a:r>
            <a:endParaRPr lang="en-US" altLang="zh-TW" sz="1400" dirty="0">
              <a:solidFill>
                <a:schemeClr val="tx1">
                  <a:lumMod val="95000"/>
                  <a:lumOff val="5000"/>
                </a:schemeClr>
              </a:solidFill>
              <a:latin typeface="Century Gothic" panose="020B0502020202020204" pitchFamily="34" charset="0"/>
            </a:endParaRPr>
          </a:p>
          <a:p>
            <a:r>
              <a:rPr lang="en-US" altLang="zh-TW" sz="1400" dirty="0">
                <a:solidFill>
                  <a:schemeClr val="tx1">
                    <a:lumMod val="95000"/>
                    <a:lumOff val="5000"/>
                  </a:schemeClr>
                </a:solidFill>
                <a:latin typeface="Century Gothic" panose="020B0502020202020204" pitchFamily="34" charset="0"/>
              </a:rPr>
              <a:t>(</a:t>
            </a:r>
            <a:r>
              <a:rPr lang="zh-TW" altLang="en-US" sz="1400" dirty="0">
                <a:solidFill>
                  <a:schemeClr val="tx1">
                    <a:lumMod val="95000"/>
                    <a:lumOff val="5000"/>
                  </a:schemeClr>
                </a:solidFill>
                <a:latin typeface="Century Gothic" panose="020B0502020202020204" pitchFamily="34" charset="0"/>
              </a:rPr>
              <a:t>有多訓練幾次，挑選不錯的時候截圖供參考</a:t>
            </a:r>
            <a:r>
              <a:rPr lang="en-US" altLang="zh-TW" sz="1400" dirty="0">
                <a:solidFill>
                  <a:schemeClr val="tx1">
                    <a:lumMod val="95000"/>
                    <a:lumOff val="5000"/>
                  </a:schemeClr>
                </a:solidFill>
                <a:latin typeface="Century Gothic" panose="020B0502020202020204" pitchFamily="34" charset="0"/>
              </a:rPr>
              <a:t>)</a:t>
            </a:r>
            <a:endParaRPr lang="en-US" altLang="zh-CN" sz="1400" dirty="0">
              <a:solidFill>
                <a:schemeClr val="tx1">
                  <a:lumMod val="95000"/>
                  <a:lumOff val="5000"/>
                </a:schemeClr>
              </a:solidFill>
              <a:latin typeface="Century Gothic" panose="020B0502020202020204" pitchFamily="34" charset="0"/>
            </a:endParaRPr>
          </a:p>
        </p:txBody>
      </p:sp>
      <p:pic>
        <p:nvPicPr>
          <p:cNvPr id="20" name="圖片 19">
            <a:extLst>
              <a:ext uri="{FF2B5EF4-FFF2-40B4-BE49-F238E27FC236}">
                <a16:creationId xmlns:a16="http://schemas.microsoft.com/office/drawing/2014/main" id="{3F70CFA7-8423-41A3-99A9-6972A9B4020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9340" y="4799758"/>
            <a:ext cx="1365727" cy="1365727"/>
          </a:xfrm>
          <a:prstGeom prst="rect">
            <a:avLst/>
          </a:prstGeom>
        </p:spPr>
      </p:pic>
      <p:sp>
        <p:nvSpPr>
          <p:cNvPr id="62" name="矩形 61">
            <a:extLst>
              <a:ext uri="{FF2B5EF4-FFF2-40B4-BE49-F238E27FC236}">
                <a16:creationId xmlns:a16="http://schemas.microsoft.com/office/drawing/2014/main" id="{2D10DB31-4E78-4436-A5C1-240BCC97C4BD}"/>
              </a:ext>
            </a:extLst>
          </p:cNvPr>
          <p:cNvSpPr/>
          <p:nvPr/>
        </p:nvSpPr>
        <p:spPr>
          <a:xfrm>
            <a:off x="5035230" y="1010205"/>
            <a:ext cx="5590097"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a:t>
            </a:r>
            <a:r>
              <a:rPr lang="en-US" altLang="zh-TW" sz="1200" dirty="0">
                <a:solidFill>
                  <a:schemeClr val="tx1">
                    <a:lumMod val="95000"/>
                    <a:lumOff val="5000"/>
                  </a:schemeClr>
                </a:solidFill>
                <a:latin typeface="Century Gothic" panose="020B0502020202020204" pitchFamily="34" charset="0"/>
              </a:rPr>
              <a:t>epochs</a:t>
            </a:r>
            <a:r>
              <a:rPr lang="zh-TW" altLang="en-US" sz="1200" dirty="0">
                <a:solidFill>
                  <a:schemeClr val="tx1">
                    <a:lumMod val="95000"/>
                    <a:lumOff val="5000"/>
                  </a:schemeClr>
                </a:solidFill>
                <a:latin typeface="Century Gothic" panose="020B0502020202020204" pitchFamily="34" charset="0"/>
              </a:rPr>
              <a:t>、神經元參數沒有調很高，主要為簡單小訓練，其結果也是不錯的</a:t>
            </a:r>
            <a:endParaRPr lang="en-US" altLang="zh-CN" sz="1200"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189703456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EE5A38C9-F0F6-47A1-B6AF-EFEAFB4F6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16" y="1412214"/>
            <a:ext cx="8647099" cy="4189596"/>
          </a:xfrm>
          <a:prstGeom prst="rect">
            <a:avLst/>
          </a:prstGeom>
        </p:spPr>
      </p:pic>
      <p:grpSp>
        <p:nvGrpSpPr>
          <p:cNvPr id="2" name="组合 1"/>
          <p:cNvGrpSpPr/>
          <p:nvPr/>
        </p:nvGrpSpPr>
        <p:grpSpPr>
          <a:xfrm>
            <a:off x="6096000" y="4782177"/>
            <a:ext cx="4638744" cy="1183053"/>
            <a:chOff x="4174438" y="1358044"/>
            <a:chExt cx="2583470" cy="677137"/>
          </a:xfrm>
        </p:grpSpPr>
        <p:grpSp>
          <p:nvGrpSpPr>
            <p:cNvPr id="5" name="Group 124"/>
            <p:cNvGrpSpPr/>
            <p:nvPr/>
          </p:nvGrpSpPr>
          <p:grpSpPr>
            <a:xfrm>
              <a:off x="4174438" y="1358044"/>
              <a:ext cx="526650" cy="520006"/>
              <a:chOff x="4278627" y="2160179"/>
              <a:chExt cx="619349" cy="611534"/>
            </a:xfrm>
          </p:grpSpPr>
          <p:sp>
            <p:nvSpPr>
              <p:cNvPr id="21" name="Oval 126"/>
              <p:cNvSpPr/>
              <p:nvPr/>
            </p:nvSpPr>
            <p:spPr>
              <a:xfrm flipV="1">
                <a:off x="4278627" y="2160179"/>
                <a:ext cx="619349" cy="611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22" name="Freeform: Shape 127"/>
              <p:cNvSpPr>
                <a:spLocks/>
              </p:cNvSpPr>
              <p:nvPr/>
            </p:nvSpPr>
            <p:spPr bwMode="auto">
              <a:xfrm>
                <a:off x="4423690" y="2297908"/>
                <a:ext cx="329215" cy="320391"/>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anchor="ctr"/>
              <a:lstStyle/>
              <a:p>
                <a:pPr algn="ctr"/>
                <a:endParaRPr sz="2400"/>
              </a:p>
            </p:txBody>
          </p:sp>
        </p:grpSp>
        <p:grpSp>
          <p:nvGrpSpPr>
            <p:cNvPr id="6" name="Group 137"/>
            <p:cNvGrpSpPr/>
            <p:nvPr/>
          </p:nvGrpSpPr>
          <p:grpSpPr>
            <a:xfrm>
              <a:off x="4598231" y="1385578"/>
              <a:ext cx="2159677" cy="649603"/>
              <a:chOff x="8601584" y="1451933"/>
              <a:chExt cx="2196245" cy="866137"/>
            </a:xfrm>
          </p:grpSpPr>
          <p:sp>
            <p:nvSpPr>
              <p:cNvPr id="19" name="TextBox 138"/>
              <p:cNvSpPr txBox="1">
                <a:spLocks/>
              </p:cNvSpPr>
              <p:nvPr/>
            </p:nvSpPr>
            <p:spPr bwMode="auto">
              <a:xfrm>
                <a:off x="8601584" y="1451933"/>
                <a:ext cx="2196244" cy="309958"/>
              </a:xfrm>
              <a:prstGeom prst="rect">
                <a:avLst/>
              </a:prstGeom>
              <a:noFill/>
            </p:spPr>
            <p:txBody>
              <a:bodyPr wrap="none" lIns="288000" tIns="0" rIns="480000" bIns="0" anchor="ctr" anchorCtr="0">
                <a:normAutofit/>
              </a:bodyPr>
              <a:lstStyle/>
              <a:p>
                <a:pPr algn="l" latinLnBrk="0"/>
                <a:r>
                  <a:rPr lang="zh-TW" altLang="en-US" sz="2000" dirty="0">
                    <a:solidFill>
                      <a:schemeClr val="tx1">
                        <a:lumMod val="95000"/>
                        <a:lumOff val="5000"/>
                      </a:schemeClr>
                    </a:solidFill>
                    <a:ea typeface="微软雅黑" panose="020B0503020204020204" pitchFamily="34" charset="-122"/>
                  </a:rPr>
                  <a:t>包含類神經模型、過程、歷史資料</a:t>
                </a:r>
                <a:r>
                  <a:rPr lang="en-US" altLang="zh-TW" sz="2000" dirty="0">
                    <a:solidFill>
                      <a:schemeClr val="tx1">
                        <a:lumMod val="95000"/>
                        <a:lumOff val="5000"/>
                      </a:schemeClr>
                    </a:solidFill>
                    <a:ea typeface="微软雅黑" panose="020B0503020204020204" pitchFamily="34" charset="-122"/>
                  </a:rPr>
                  <a:t>…</a:t>
                </a:r>
                <a:r>
                  <a:rPr lang="zh-TW" altLang="en-US" sz="2000" dirty="0">
                    <a:solidFill>
                      <a:schemeClr val="tx1">
                        <a:lumMod val="95000"/>
                        <a:lumOff val="5000"/>
                      </a:schemeClr>
                    </a:solidFill>
                    <a:ea typeface="微软雅黑" panose="020B0503020204020204" pitchFamily="34" charset="-122"/>
                  </a:rPr>
                  <a:t>等</a:t>
                </a:r>
                <a:endParaRPr lang="zh-CN" altLang="en-US" sz="2000" dirty="0">
                  <a:solidFill>
                    <a:schemeClr val="tx1">
                      <a:lumMod val="95000"/>
                      <a:lumOff val="5000"/>
                    </a:schemeClr>
                  </a:solidFill>
                  <a:ea typeface="微软雅黑" panose="020B0503020204020204" pitchFamily="34" charset="-122"/>
                </a:endParaRPr>
              </a:p>
            </p:txBody>
          </p:sp>
          <p:sp>
            <p:nvSpPr>
              <p:cNvPr id="20" name="TextBox 139"/>
              <p:cNvSpPr txBox="1">
                <a:spLocks/>
              </p:cNvSpPr>
              <p:nvPr/>
            </p:nvSpPr>
            <p:spPr bwMode="auto">
              <a:xfrm>
                <a:off x="8601585" y="1761891"/>
                <a:ext cx="2196244" cy="556179"/>
              </a:xfrm>
              <a:prstGeom prst="rect">
                <a:avLst/>
              </a:prstGeom>
              <a:noFill/>
            </p:spPr>
            <p:txBody>
              <a:bodyPr wrap="square" lIns="288000" tIns="0" rIns="480000" bIns="0">
                <a:normAutofit/>
              </a:bodyPr>
              <a:lstStyle/>
              <a:p>
                <a:pPr algn="l" latinLnBrk="0">
                  <a:lnSpc>
                    <a:spcPct val="120000"/>
                  </a:lnSpc>
                </a:pPr>
                <a:r>
                  <a:rPr lang="en-US" altLang="zh-TW" sz="1400" dirty="0">
                    <a:solidFill>
                      <a:schemeClr val="tx1">
                        <a:lumMod val="85000"/>
                        <a:lumOff val="15000"/>
                      </a:schemeClr>
                    </a:solidFill>
                    <a:ea typeface="微软雅黑" panose="020B0503020204020204" pitchFamily="34" charset="-122"/>
                  </a:rPr>
                  <a:t>(</a:t>
                </a:r>
                <a:r>
                  <a:rPr lang="zh-TW" altLang="en-US" sz="1400" dirty="0">
                    <a:solidFill>
                      <a:schemeClr val="tx1">
                        <a:lumMod val="85000"/>
                        <a:lumOff val="15000"/>
                      </a:schemeClr>
                    </a:solidFill>
                    <a:ea typeface="微软雅黑" panose="020B0503020204020204" pitchFamily="34" charset="-122"/>
                  </a:rPr>
                  <a:t>能夠更好了解架構，幫助調整及優化</a:t>
                </a:r>
                <a:r>
                  <a:rPr lang="en-US" altLang="zh-TW" sz="1400" dirty="0">
                    <a:solidFill>
                      <a:schemeClr val="tx1">
                        <a:lumMod val="85000"/>
                        <a:lumOff val="15000"/>
                      </a:schemeClr>
                    </a:solidFill>
                    <a:ea typeface="微软雅黑" panose="020B0503020204020204" pitchFamily="34" charset="-122"/>
                  </a:rPr>
                  <a:t>)</a:t>
                </a:r>
                <a:endParaRPr lang="zh-CN" altLang="en-US" sz="1400" dirty="0">
                  <a:solidFill>
                    <a:schemeClr val="tx1">
                      <a:lumMod val="85000"/>
                      <a:lumOff val="15000"/>
                    </a:schemeClr>
                  </a:solidFill>
                  <a:ea typeface="微软雅黑" panose="020B0503020204020204" pitchFamily="34" charset="-122"/>
                </a:endParaRPr>
              </a:p>
            </p:txBody>
          </p:sp>
        </p:grpSp>
      </p:grpSp>
      <p:sp>
        <p:nvSpPr>
          <p:cNvPr id="39" name="任意多边形 26">
            <a:extLst>
              <a:ext uri="{FF2B5EF4-FFF2-40B4-BE49-F238E27FC236}">
                <a16:creationId xmlns:a16="http://schemas.microsoft.com/office/drawing/2014/main" id="{7E618638-5F78-4B91-96DD-650A388D6BD0}"/>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27">
            <a:extLst>
              <a:ext uri="{FF2B5EF4-FFF2-40B4-BE49-F238E27FC236}">
                <a16:creationId xmlns:a16="http://schemas.microsoft.com/office/drawing/2014/main" id="{BA7C1AC0-688B-4987-8E7F-B09146221613}"/>
              </a:ext>
            </a:extLst>
          </p:cNvPr>
          <p:cNvGrpSpPr/>
          <p:nvPr/>
        </p:nvGrpSpPr>
        <p:grpSpPr>
          <a:xfrm>
            <a:off x="-391195" y="-1"/>
            <a:ext cx="1417774" cy="723901"/>
            <a:chOff x="-391195" y="-1"/>
            <a:chExt cx="1697596" cy="866775"/>
          </a:xfrm>
        </p:grpSpPr>
        <p:sp>
          <p:nvSpPr>
            <p:cNvPr id="41" name="任意多边形 28">
              <a:extLst>
                <a:ext uri="{FF2B5EF4-FFF2-40B4-BE49-F238E27FC236}">
                  <a16:creationId xmlns:a16="http://schemas.microsoft.com/office/drawing/2014/main" id="{D1D45E24-37C9-4A58-A250-168AF0E630FD}"/>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29">
              <a:extLst>
                <a:ext uri="{FF2B5EF4-FFF2-40B4-BE49-F238E27FC236}">
                  <a16:creationId xmlns:a16="http://schemas.microsoft.com/office/drawing/2014/main" id="{F589E0DB-0DA4-4016-813A-9186907DF3E4}"/>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30">
              <a:extLst>
                <a:ext uri="{FF2B5EF4-FFF2-40B4-BE49-F238E27FC236}">
                  <a16:creationId xmlns:a16="http://schemas.microsoft.com/office/drawing/2014/main" id="{80FD6AAE-3A4C-4CD8-AD81-16BCAB3DE74F}"/>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31">
              <a:extLst>
                <a:ext uri="{FF2B5EF4-FFF2-40B4-BE49-F238E27FC236}">
                  <a16:creationId xmlns:a16="http://schemas.microsoft.com/office/drawing/2014/main" id="{F50C2F1A-E6D3-4743-9133-F074CA1488F2}"/>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32">
              <a:extLst>
                <a:ext uri="{FF2B5EF4-FFF2-40B4-BE49-F238E27FC236}">
                  <a16:creationId xmlns:a16="http://schemas.microsoft.com/office/drawing/2014/main" id="{B5B23D2E-BC7C-4087-94FF-AC993D1291DB}"/>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33">
              <a:extLst>
                <a:ext uri="{FF2B5EF4-FFF2-40B4-BE49-F238E27FC236}">
                  <a16:creationId xmlns:a16="http://schemas.microsoft.com/office/drawing/2014/main" id="{26218903-531A-4B33-B25D-5C3A27DA4DAC}"/>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7" name="直接连接符 34">
            <a:extLst>
              <a:ext uri="{FF2B5EF4-FFF2-40B4-BE49-F238E27FC236}">
                <a16:creationId xmlns:a16="http://schemas.microsoft.com/office/drawing/2014/main" id="{D31009B7-F68B-4A54-9651-59099849CDD9}"/>
              </a:ext>
            </a:extLst>
          </p:cNvPr>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文本框 35">
            <a:extLst>
              <a:ext uri="{FF2B5EF4-FFF2-40B4-BE49-F238E27FC236}">
                <a16:creationId xmlns:a16="http://schemas.microsoft.com/office/drawing/2014/main" id="{60CB83DD-E714-4881-8E44-62CD288C64B0}"/>
              </a:ext>
            </a:extLst>
          </p:cNvPr>
          <p:cNvSpPr txBox="1"/>
          <p:nvPr/>
        </p:nvSpPr>
        <p:spPr>
          <a:xfrm>
            <a:off x="872127" y="683638"/>
            <a:ext cx="3020379" cy="584775"/>
          </a:xfrm>
          <a:prstGeom prst="rect">
            <a:avLst/>
          </a:prstGeom>
          <a:noFill/>
        </p:spPr>
        <p:txBody>
          <a:bodyPr wrap="none" rtlCol="0">
            <a:spAutoFit/>
            <a:scene3d>
              <a:camera prst="orthographicFront"/>
              <a:lightRig rig="threePt" dir="t"/>
            </a:scene3d>
            <a:sp3d contourW="12700"/>
          </a:bodyPr>
          <a:lstStyle/>
          <a:p>
            <a:pPr algn="ctr"/>
            <a:r>
              <a:rPr lang="en-US" altLang="zh-TW" sz="3200" b="1" dirty="0">
                <a:solidFill>
                  <a:schemeClr val="tx2"/>
                </a:solidFill>
                <a:latin typeface="Century Gothic" panose="020B0502020202020204" pitchFamily="34" charset="0"/>
                <a:ea typeface="+mj-ea"/>
              </a:rPr>
              <a:t>TensorBoard-1</a:t>
            </a:r>
            <a:endParaRPr lang="zh-CN" altLang="en-US" sz="3200" b="1" dirty="0">
              <a:solidFill>
                <a:schemeClr val="tx2"/>
              </a:solidFill>
              <a:latin typeface="Century Gothic" panose="020B0502020202020204" pitchFamily="34" charset="0"/>
              <a:ea typeface="+mj-ea"/>
            </a:endParaRPr>
          </a:p>
        </p:txBody>
      </p:sp>
      <p:cxnSp>
        <p:nvCxnSpPr>
          <p:cNvPr id="54" name="直線單箭頭接點 53">
            <a:extLst>
              <a:ext uri="{FF2B5EF4-FFF2-40B4-BE49-F238E27FC236}">
                <a16:creationId xmlns:a16="http://schemas.microsoft.com/office/drawing/2014/main" id="{F59B61B9-570F-4F05-822F-D836D0E9F566}"/>
              </a:ext>
            </a:extLst>
          </p:cNvPr>
          <p:cNvCxnSpPr>
            <a:cxnSpLocks/>
          </p:cNvCxnSpPr>
          <p:nvPr/>
        </p:nvCxnSpPr>
        <p:spPr>
          <a:xfrm flipV="1">
            <a:off x="4286086" y="3320249"/>
            <a:ext cx="2323203" cy="10564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04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任意多边形 26">
            <a:extLst>
              <a:ext uri="{FF2B5EF4-FFF2-40B4-BE49-F238E27FC236}">
                <a16:creationId xmlns:a16="http://schemas.microsoft.com/office/drawing/2014/main" id="{7E618638-5F78-4B91-96DD-650A388D6BD0}"/>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27">
            <a:extLst>
              <a:ext uri="{FF2B5EF4-FFF2-40B4-BE49-F238E27FC236}">
                <a16:creationId xmlns:a16="http://schemas.microsoft.com/office/drawing/2014/main" id="{BA7C1AC0-688B-4987-8E7F-B09146221613}"/>
              </a:ext>
            </a:extLst>
          </p:cNvPr>
          <p:cNvGrpSpPr/>
          <p:nvPr/>
        </p:nvGrpSpPr>
        <p:grpSpPr>
          <a:xfrm>
            <a:off x="-391195" y="-1"/>
            <a:ext cx="1417774" cy="723901"/>
            <a:chOff x="-391195" y="-1"/>
            <a:chExt cx="1697596" cy="866775"/>
          </a:xfrm>
        </p:grpSpPr>
        <p:sp>
          <p:nvSpPr>
            <p:cNvPr id="41" name="任意多边形 28">
              <a:extLst>
                <a:ext uri="{FF2B5EF4-FFF2-40B4-BE49-F238E27FC236}">
                  <a16:creationId xmlns:a16="http://schemas.microsoft.com/office/drawing/2014/main" id="{D1D45E24-37C9-4A58-A250-168AF0E630FD}"/>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29">
              <a:extLst>
                <a:ext uri="{FF2B5EF4-FFF2-40B4-BE49-F238E27FC236}">
                  <a16:creationId xmlns:a16="http://schemas.microsoft.com/office/drawing/2014/main" id="{F589E0DB-0DA4-4016-813A-9186907DF3E4}"/>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30">
              <a:extLst>
                <a:ext uri="{FF2B5EF4-FFF2-40B4-BE49-F238E27FC236}">
                  <a16:creationId xmlns:a16="http://schemas.microsoft.com/office/drawing/2014/main" id="{80FD6AAE-3A4C-4CD8-AD81-16BCAB3DE74F}"/>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31">
              <a:extLst>
                <a:ext uri="{FF2B5EF4-FFF2-40B4-BE49-F238E27FC236}">
                  <a16:creationId xmlns:a16="http://schemas.microsoft.com/office/drawing/2014/main" id="{F50C2F1A-E6D3-4743-9133-F074CA1488F2}"/>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32">
              <a:extLst>
                <a:ext uri="{FF2B5EF4-FFF2-40B4-BE49-F238E27FC236}">
                  <a16:creationId xmlns:a16="http://schemas.microsoft.com/office/drawing/2014/main" id="{B5B23D2E-BC7C-4087-94FF-AC993D1291DB}"/>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33">
              <a:extLst>
                <a:ext uri="{FF2B5EF4-FFF2-40B4-BE49-F238E27FC236}">
                  <a16:creationId xmlns:a16="http://schemas.microsoft.com/office/drawing/2014/main" id="{26218903-531A-4B33-B25D-5C3A27DA4DAC}"/>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7" name="直接连接符 34">
            <a:extLst>
              <a:ext uri="{FF2B5EF4-FFF2-40B4-BE49-F238E27FC236}">
                <a16:creationId xmlns:a16="http://schemas.microsoft.com/office/drawing/2014/main" id="{D31009B7-F68B-4A54-9651-59099849CDD9}"/>
              </a:ext>
            </a:extLst>
          </p:cNvPr>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文本框 35">
            <a:extLst>
              <a:ext uri="{FF2B5EF4-FFF2-40B4-BE49-F238E27FC236}">
                <a16:creationId xmlns:a16="http://schemas.microsoft.com/office/drawing/2014/main" id="{60CB83DD-E714-4881-8E44-62CD288C64B0}"/>
              </a:ext>
            </a:extLst>
          </p:cNvPr>
          <p:cNvSpPr txBox="1"/>
          <p:nvPr/>
        </p:nvSpPr>
        <p:spPr>
          <a:xfrm>
            <a:off x="872127" y="683638"/>
            <a:ext cx="3020379" cy="584775"/>
          </a:xfrm>
          <a:prstGeom prst="rect">
            <a:avLst/>
          </a:prstGeom>
          <a:noFill/>
        </p:spPr>
        <p:txBody>
          <a:bodyPr wrap="none" rtlCol="0">
            <a:spAutoFit/>
            <a:scene3d>
              <a:camera prst="orthographicFront"/>
              <a:lightRig rig="threePt" dir="t"/>
            </a:scene3d>
            <a:sp3d contourW="12700"/>
          </a:bodyPr>
          <a:lstStyle/>
          <a:p>
            <a:pPr algn="ctr"/>
            <a:r>
              <a:rPr lang="en-US" altLang="zh-TW" sz="3200" b="1" dirty="0">
                <a:solidFill>
                  <a:schemeClr val="tx2"/>
                </a:solidFill>
                <a:latin typeface="Century Gothic" panose="020B0502020202020204" pitchFamily="34" charset="0"/>
                <a:ea typeface="+mj-ea"/>
              </a:rPr>
              <a:t>TensorBoard-2</a:t>
            </a:r>
            <a:endParaRPr lang="zh-CN" altLang="en-US" sz="3200" b="1" dirty="0">
              <a:solidFill>
                <a:schemeClr val="tx2"/>
              </a:solidFill>
              <a:latin typeface="Century Gothic" panose="020B0502020202020204" pitchFamily="34" charset="0"/>
              <a:ea typeface="+mj-ea"/>
            </a:endParaRPr>
          </a:p>
        </p:txBody>
      </p:sp>
      <p:pic>
        <p:nvPicPr>
          <p:cNvPr id="51" name="圖片 50">
            <a:extLst>
              <a:ext uri="{FF2B5EF4-FFF2-40B4-BE49-F238E27FC236}">
                <a16:creationId xmlns:a16="http://schemas.microsoft.com/office/drawing/2014/main" id="{9DC6D586-53AC-460B-B276-9E43AA45A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676" y="3690810"/>
            <a:ext cx="4251243" cy="2517073"/>
          </a:xfrm>
          <a:prstGeom prst="rect">
            <a:avLst/>
          </a:prstGeom>
        </p:spPr>
      </p:pic>
      <p:pic>
        <p:nvPicPr>
          <p:cNvPr id="53" name="圖片 52">
            <a:extLst>
              <a:ext uri="{FF2B5EF4-FFF2-40B4-BE49-F238E27FC236}">
                <a16:creationId xmlns:a16="http://schemas.microsoft.com/office/drawing/2014/main" id="{6C175949-D003-44E3-A06D-ED07BD3230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61954" y="833355"/>
            <a:ext cx="4488546" cy="2517073"/>
          </a:xfrm>
          <a:prstGeom prst="rect">
            <a:avLst/>
          </a:prstGeom>
        </p:spPr>
      </p:pic>
      <p:pic>
        <p:nvPicPr>
          <p:cNvPr id="23" name="圖片 22">
            <a:extLst>
              <a:ext uri="{FF2B5EF4-FFF2-40B4-BE49-F238E27FC236}">
                <a16:creationId xmlns:a16="http://schemas.microsoft.com/office/drawing/2014/main" id="{B50761BC-8B8B-4B05-A628-C97B499054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418" y="1671209"/>
            <a:ext cx="4488547" cy="4043290"/>
          </a:xfrm>
          <a:prstGeom prst="rect">
            <a:avLst/>
          </a:prstGeom>
        </p:spPr>
      </p:pic>
      <p:grpSp>
        <p:nvGrpSpPr>
          <p:cNvPr id="24" name="群組 23">
            <a:extLst>
              <a:ext uri="{FF2B5EF4-FFF2-40B4-BE49-F238E27FC236}">
                <a16:creationId xmlns:a16="http://schemas.microsoft.com/office/drawing/2014/main" id="{37C4A1D4-4421-4000-9C42-36FC2B5B8405}"/>
              </a:ext>
            </a:extLst>
          </p:cNvPr>
          <p:cNvGrpSpPr/>
          <p:nvPr/>
        </p:nvGrpSpPr>
        <p:grpSpPr>
          <a:xfrm>
            <a:off x="9959535" y="1038940"/>
            <a:ext cx="1805907" cy="2003504"/>
            <a:chOff x="9859351" y="1556660"/>
            <a:chExt cx="2133781" cy="2408269"/>
          </a:xfrm>
        </p:grpSpPr>
        <p:grpSp>
          <p:nvGrpSpPr>
            <p:cNvPr id="50" name="组合 25">
              <a:extLst>
                <a:ext uri="{FF2B5EF4-FFF2-40B4-BE49-F238E27FC236}">
                  <a16:creationId xmlns:a16="http://schemas.microsoft.com/office/drawing/2014/main" id="{A65AF50B-5738-44E6-8382-AD363FAA9EEE}"/>
                </a:ext>
              </a:extLst>
            </p:cNvPr>
            <p:cNvGrpSpPr/>
            <p:nvPr/>
          </p:nvGrpSpPr>
          <p:grpSpPr>
            <a:xfrm>
              <a:off x="9990073" y="1556660"/>
              <a:ext cx="1872340" cy="1872340"/>
              <a:chOff x="8871487" y="2159000"/>
              <a:chExt cx="1872340" cy="1872340"/>
            </a:xfrm>
          </p:grpSpPr>
          <p:sp>
            <p:nvSpPr>
              <p:cNvPr id="52" name="圆: 空心 15">
                <a:extLst>
                  <a:ext uri="{FF2B5EF4-FFF2-40B4-BE49-F238E27FC236}">
                    <a16:creationId xmlns:a16="http://schemas.microsoft.com/office/drawing/2014/main" id="{5A0ED0A5-175C-46DC-B2FE-A3CA89D9E7C3}"/>
                  </a:ext>
                </a:extLst>
              </p:cNvPr>
              <p:cNvSpPr/>
              <p:nvPr/>
            </p:nvSpPr>
            <p:spPr>
              <a:xfrm>
                <a:off x="8871487" y="2159000"/>
                <a:ext cx="1872340" cy="1872340"/>
              </a:xfrm>
              <a:prstGeom prst="donut">
                <a:avLst>
                  <a:gd name="adj" fmla="val 14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Century Gothic" panose="020B0502020202020204" pitchFamily="34" charset="0"/>
                </a:endParaRPr>
              </a:p>
            </p:txBody>
          </p:sp>
          <p:sp>
            <p:nvSpPr>
              <p:cNvPr id="54" name="弧形 53">
                <a:extLst>
                  <a:ext uri="{FF2B5EF4-FFF2-40B4-BE49-F238E27FC236}">
                    <a16:creationId xmlns:a16="http://schemas.microsoft.com/office/drawing/2014/main" id="{066539B6-1398-4033-A3A3-02B75159BA68}"/>
                  </a:ext>
                </a:extLst>
              </p:cNvPr>
              <p:cNvSpPr/>
              <p:nvPr/>
            </p:nvSpPr>
            <p:spPr>
              <a:xfrm>
                <a:off x="9010990" y="2298503"/>
                <a:ext cx="1593334" cy="1593334"/>
              </a:xfrm>
              <a:prstGeom prst="arc">
                <a:avLst>
                  <a:gd name="adj1" fmla="val 4753725"/>
                  <a:gd name="adj2" fmla="val 4096530"/>
                </a:avLst>
              </a:prstGeom>
              <a:ln w="101600" cap="rnd">
                <a:solidFill>
                  <a:schemeClr val="bg1"/>
                </a:solidFill>
                <a:round/>
              </a:ln>
              <a:effectLst>
                <a:outerShdw blurRad="215900" dist="38100" dir="8100000" algn="tr" rotWithShape="0">
                  <a:prstClr val="black">
                    <a:alpha val="33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2"/>
                  </a:solidFill>
                  <a:latin typeface="Century Gothic" panose="020B0502020202020204" pitchFamily="34" charset="0"/>
                </a:endParaRPr>
              </a:p>
            </p:txBody>
          </p:sp>
          <p:sp>
            <p:nvSpPr>
              <p:cNvPr id="55" name="文本框 28">
                <a:extLst>
                  <a:ext uri="{FF2B5EF4-FFF2-40B4-BE49-F238E27FC236}">
                    <a16:creationId xmlns:a16="http://schemas.microsoft.com/office/drawing/2014/main" id="{50C00C0B-D2A9-4D39-A13C-6B14589BE23B}"/>
                  </a:ext>
                </a:extLst>
              </p:cNvPr>
              <p:cNvSpPr txBox="1"/>
              <p:nvPr/>
            </p:nvSpPr>
            <p:spPr>
              <a:xfrm>
                <a:off x="9242095" y="2802363"/>
                <a:ext cx="1131120" cy="702916"/>
              </a:xfrm>
              <a:prstGeom prst="rect">
                <a:avLst/>
              </a:prstGeom>
              <a:noFill/>
            </p:spPr>
            <p:txBody>
              <a:bodyPr wrap="none" rtlCol="0">
                <a:spAutoFit/>
                <a:scene3d>
                  <a:camera prst="orthographicFront"/>
                  <a:lightRig rig="threePt" dir="t"/>
                </a:scene3d>
                <a:sp3d contourW="12700"/>
              </a:bodyPr>
              <a:lstStyle/>
              <a:p>
                <a:pPr algn="ctr"/>
                <a:r>
                  <a:rPr lang="en-US" altLang="zh-TW" sz="3200" dirty="0">
                    <a:solidFill>
                      <a:schemeClr val="accent2"/>
                    </a:solidFill>
                    <a:latin typeface="Century Gothic" panose="020B0502020202020204" pitchFamily="34" charset="0"/>
                    <a:ea typeface="时尚中黑简体" panose="01010104010101010101" pitchFamily="2" charset="-122"/>
                  </a:rPr>
                  <a:t>99</a:t>
                </a:r>
                <a:r>
                  <a:rPr lang="en-US" altLang="zh-CN" sz="3200" dirty="0">
                    <a:solidFill>
                      <a:schemeClr val="accent2"/>
                    </a:solidFill>
                    <a:latin typeface="Century Gothic" panose="020B0502020202020204" pitchFamily="34" charset="0"/>
                    <a:ea typeface="时尚中黑简体" panose="01010104010101010101" pitchFamily="2" charset="-122"/>
                  </a:rPr>
                  <a:t>%</a:t>
                </a:r>
                <a:endParaRPr lang="zh-CN" altLang="en-US" sz="3200" dirty="0">
                  <a:solidFill>
                    <a:schemeClr val="accent2"/>
                  </a:solidFill>
                  <a:latin typeface="Century Gothic" panose="020B0502020202020204" pitchFamily="34" charset="0"/>
                  <a:ea typeface="时尚中黑简体" panose="01010104010101010101" pitchFamily="2" charset="-122"/>
                </a:endParaRPr>
              </a:p>
            </p:txBody>
          </p:sp>
        </p:grpSp>
        <p:sp>
          <p:nvSpPr>
            <p:cNvPr id="56" name="文本框 30">
              <a:extLst>
                <a:ext uri="{FF2B5EF4-FFF2-40B4-BE49-F238E27FC236}">
                  <a16:creationId xmlns:a16="http://schemas.microsoft.com/office/drawing/2014/main" id="{548352D0-0917-426F-9507-9914D9FBE796}"/>
                </a:ext>
              </a:extLst>
            </p:cNvPr>
            <p:cNvSpPr txBox="1"/>
            <p:nvPr/>
          </p:nvSpPr>
          <p:spPr>
            <a:xfrm>
              <a:off x="9859351" y="359559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TW" b="1" dirty="0">
                  <a:solidFill>
                    <a:schemeClr val="tx1">
                      <a:lumMod val="75000"/>
                      <a:lumOff val="25000"/>
                    </a:schemeClr>
                  </a:solidFill>
                  <a:latin typeface="Century Gothic" panose="020B0502020202020204" pitchFamily="34" charset="0"/>
                </a:rPr>
                <a:t>Accuracy</a:t>
              </a:r>
              <a:endParaRPr lang="zh-CN" altLang="en-US" b="1" dirty="0">
                <a:solidFill>
                  <a:schemeClr val="tx1">
                    <a:lumMod val="75000"/>
                    <a:lumOff val="25000"/>
                  </a:schemeClr>
                </a:solidFill>
                <a:latin typeface="Century Gothic" panose="020B0502020202020204" pitchFamily="34" charset="0"/>
              </a:endParaRPr>
            </a:p>
          </p:txBody>
        </p:sp>
      </p:grpSp>
      <p:grpSp>
        <p:nvGrpSpPr>
          <p:cNvPr id="57" name="群組 56">
            <a:extLst>
              <a:ext uri="{FF2B5EF4-FFF2-40B4-BE49-F238E27FC236}">
                <a16:creationId xmlns:a16="http://schemas.microsoft.com/office/drawing/2014/main" id="{D7147368-F22E-45D7-AC64-74D3F727D3C1}"/>
              </a:ext>
            </a:extLst>
          </p:cNvPr>
          <p:cNvGrpSpPr/>
          <p:nvPr/>
        </p:nvGrpSpPr>
        <p:grpSpPr>
          <a:xfrm>
            <a:off x="9959535" y="3943927"/>
            <a:ext cx="1805908" cy="2080718"/>
            <a:chOff x="6266329" y="2679700"/>
            <a:chExt cx="2133781" cy="2408269"/>
          </a:xfrm>
        </p:grpSpPr>
        <p:grpSp>
          <p:nvGrpSpPr>
            <p:cNvPr id="58" name="组合 21">
              <a:extLst>
                <a:ext uri="{FF2B5EF4-FFF2-40B4-BE49-F238E27FC236}">
                  <a16:creationId xmlns:a16="http://schemas.microsoft.com/office/drawing/2014/main" id="{E29E7C05-2803-49EE-B963-113928A81319}"/>
                </a:ext>
              </a:extLst>
            </p:cNvPr>
            <p:cNvGrpSpPr/>
            <p:nvPr/>
          </p:nvGrpSpPr>
          <p:grpSpPr>
            <a:xfrm>
              <a:off x="6397050" y="2679700"/>
              <a:ext cx="1872340" cy="1872340"/>
              <a:chOff x="6397050" y="2159000"/>
              <a:chExt cx="1872340" cy="1872340"/>
            </a:xfrm>
          </p:grpSpPr>
          <p:sp>
            <p:nvSpPr>
              <p:cNvPr id="60" name="圆: 空心 12">
                <a:extLst>
                  <a:ext uri="{FF2B5EF4-FFF2-40B4-BE49-F238E27FC236}">
                    <a16:creationId xmlns:a16="http://schemas.microsoft.com/office/drawing/2014/main" id="{DF5947BF-BF77-4F17-AF11-91A2C7EDA874}"/>
                  </a:ext>
                </a:extLst>
              </p:cNvPr>
              <p:cNvSpPr/>
              <p:nvPr/>
            </p:nvSpPr>
            <p:spPr>
              <a:xfrm>
                <a:off x="6397050" y="2159000"/>
                <a:ext cx="1872340" cy="1872340"/>
              </a:xfrm>
              <a:prstGeom prst="donut">
                <a:avLst>
                  <a:gd name="adj" fmla="val 1447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Century Gothic" panose="020B0502020202020204" pitchFamily="34" charset="0"/>
                </a:endParaRPr>
              </a:p>
            </p:txBody>
          </p:sp>
          <p:sp>
            <p:nvSpPr>
              <p:cNvPr id="61" name="弧形 60">
                <a:extLst>
                  <a:ext uri="{FF2B5EF4-FFF2-40B4-BE49-F238E27FC236}">
                    <a16:creationId xmlns:a16="http://schemas.microsoft.com/office/drawing/2014/main" id="{1156CB6A-5ADE-4A6E-82F9-9E3A41C14FC9}"/>
                  </a:ext>
                </a:extLst>
              </p:cNvPr>
              <p:cNvSpPr/>
              <p:nvPr/>
            </p:nvSpPr>
            <p:spPr>
              <a:xfrm>
                <a:off x="6536553" y="2298503"/>
                <a:ext cx="1593334" cy="1593334"/>
              </a:xfrm>
              <a:prstGeom prst="arc">
                <a:avLst>
                  <a:gd name="adj1" fmla="val 19868912"/>
                  <a:gd name="adj2" fmla="val 19999186"/>
                </a:avLst>
              </a:prstGeom>
              <a:ln w="101600" cap="rnd">
                <a:solidFill>
                  <a:schemeClr val="bg1"/>
                </a:solidFill>
                <a:round/>
              </a:ln>
              <a:effectLst>
                <a:outerShdw blurRad="215900" dist="38100" dir="8100000" algn="tr" rotWithShape="0">
                  <a:prstClr val="black">
                    <a:alpha val="33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solidFill>
                  <a:latin typeface="Century Gothic" panose="020B0502020202020204" pitchFamily="34" charset="0"/>
                </a:endParaRPr>
              </a:p>
            </p:txBody>
          </p:sp>
          <p:sp>
            <p:nvSpPr>
              <p:cNvPr id="62" name="文本框 24">
                <a:extLst>
                  <a:ext uri="{FF2B5EF4-FFF2-40B4-BE49-F238E27FC236}">
                    <a16:creationId xmlns:a16="http://schemas.microsoft.com/office/drawing/2014/main" id="{5D08AFBD-4DCF-4CAE-82E8-FEC1D5B85D45}"/>
                  </a:ext>
                </a:extLst>
              </p:cNvPr>
              <p:cNvSpPr txBox="1"/>
              <p:nvPr/>
            </p:nvSpPr>
            <p:spPr>
              <a:xfrm>
                <a:off x="6740629" y="2802364"/>
                <a:ext cx="1359865" cy="605586"/>
              </a:xfrm>
              <a:prstGeom prst="rect">
                <a:avLst/>
              </a:prstGeom>
              <a:noFill/>
            </p:spPr>
            <p:txBody>
              <a:bodyPr wrap="square" rtlCol="0">
                <a:spAutoFit/>
                <a:scene3d>
                  <a:camera prst="orthographicFront"/>
                  <a:lightRig rig="threePt" dir="t"/>
                </a:scene3d>
                <a:sp3d contourW="12700"/>
              </a:bodyPr>
              <a:lstStyle/>
              <a:p>
                <a:pPr algn="ctr"/>
                <a:r>
                  <a:rPr lang="en-US" altLang="zh-TW" sz="2800" dirty="0">
                    <a:solidFill>
                      <a:schemeClr val="accent1"/>
                    </a:solidFill>
                    <a:latin typeface="Century Gothic" panose="020B0502020202020204" pitchFamily="34" charset="0"/>
                    <a:ea typeface="时尚中黑简体" panose="01010104010101010101" pitchFamily="2" charset="-122"/>
                  </a:rPr>
                  <a:t>0.09</a:t>
                </a:r>
                <a:r>
                  <a:rPr lang="en-US" altLang="zh-CN" sz="2800" dirty="0">
                    <a:solidFill>
                      <a:schemeClr val="accent1"/>
                    </a:solidFill>
                    <a:latin typeface="Century Gothic" panose="020B0502020202020204" pitchFamily="34" charset="0"/>
                    <a:ea typeface="时尚中黑简体" panose="01010104010101010101" pitchFamily="2" charset="-122"/>
                  </a:rPr>
                  <a:t>%</a:t>
                </a:r>
                <a:endParaRPr lang="zh-CN" altLang="en-US" sz="2800" dirty="0">
                  <a:solidFill>
                    <a:schemeClr val="accent1"/>
                  </a:solidFill>
                  <a:latin typeface="Century Gothic" panose="020B0502020202020204" pitchFamily="34" charset="0"/>
                  <a:ea typeface="时尚中黑简体" panose="01010104010101010101" pitchFamily="2" charset="-122"/>
                </a:endParaRPr>
              </a:p>
            </p:txBody>
          </p:sp>
        </p:grpSp>
        <p:sp>
          <p:nvSpPr>
            <p:cNvPr id="59" name="文本框 36">
              <a:extLst>
                <a:ext uri="{FF2B5EF4-FFF2-40B4-BE49-F238E27FC236}">
                  <a16:creationId xmlns:a16="http://schemas.microsoft.com/office/drawing/2014/main" id="{9AED751B-9B01-4CE8-8CEF-8CC391B6E1CC}"/>
                </a:ext>
              </a:extLst>
            </p:cNvPr>
            <p:cNvSpPr txBox="1"/>
            <p:nvPr/>
          </p:nvSpPr>
          <p:spPr>
            <a:xfrm>
              <a:off x="6266329" y="4718637"/>
              <a:ext cx="2133781" cy="369332"/>
            </a:xfrm>
            <a:prstGeom prst="rect">
              <a:avLst/>
            </a:prstGeom>
            <a:noFill/>
          </p:spPr>
          <p:txBody>
            <a:bodyPr wrap="square" rtlCol="0">
              <a:spAutoFit/>
              <a:scene3d>
                <a:camera prst="orthographicFront"/>
                <a:lightRig rig="threePt" dir="t"/>
              </a:scene3d>
              <a:sp3d contourW="12700"/>
            </a:bodyPr>
            <a:lstStyle/>
            <a:p>
              <a:pPr algn="ctr"/>
              <a:r>
                <a:rPr lang="en-US" altLang="zh-TW" b="1" dirty="0">
                  <a:solidFill>
                    <a:schemeClr val="tx1">
                      <a:lumMod val="75000"/>
                      <a:lumOff val="25000"/>
                    </a:schemeClr>
                  </a:solidFill>
                  <a:latin typeface="Century Gothic" panose="020B0502020202020204" pitchFamily="34" charset="0"/>
                </a:rPr>
                <a:t>LOSS</a:t>
              </a:r>
              <a:endParaRPr lang="zh-CN" altLang="en-US" b="1" dirty="0">
                <a:solidFill>
                  <a:schemeClr val="tx1">
                    <a:lumMod val="75000"/>
                    <a:lumOff val="25000"/>
                  </a:schemeClr>
                </a:solidFill>
                <a:latin typeface="Century Gothic" panose="020B0502020202020204" pitchFamily="34" charset="0"/>
              </a:endParaRPr>
            </a:p>
          </p:txBody>
        </p:sp>
      </p:grpSp>
      <p:sp>
        <p:nvSpPr>
          <p:cNvPr id="63" name="矩形 62">
            <a:extLst>
              <a:ext uri="{FF2B5EF4-FFF2-40B4-BE49-F238E27FC236}">
                <a16:creationId xmlns:a16="http://schemas.microsoft.com/office/drawing/2014/main" id="{F664FD1A-653A-4768-98A0-B659157D1EE8}"/>
              </a:ext>
            </a:extLst>
          </p:cNvPr>
          <p:cNvSpPr/>
          <p:nvPr/>
        </p:nvSpPr>
        <p:spPr>
          <a:xfrm>
            <a:off x="872127" y="1174921"/>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模型請參考前頁設定</a:t>
            </a:r>
            <a:endParaRPr lang="en-US" altLang="zh-CN" sz="1200" dirty="0">
              <a:solidFill>
                <a:schemeClr val="tx1">
                  <a:lumMod val="95000"/>
                  <a:lumOff val="5000"/>
                </a:schemeClr>
              </a:solidFill>
              <a:latin typeface="Century Gothic" panose="020B0502020202020204" pitchFamily="34" charset="0"/>
            </a:endParaRPr>
          </a:p>
        </p:txBody>
      </p:sp>
      <p:cxnSp>
        <p:nvCxnSpPr>
          <p:cNvPr id="26" name="直線單箭頭接點 25">
            <a:extLst>
              <a:ext uri="{FF2B5EF4-FFF2-40B4-BE49-F238E27FC236}">
                <a16:creationId xmlns:a16="http://schemas.microsoft.com/office/drawing/2014/main" id="{4F15A69C-D37E-435E-A5AE-F30A1ECB08D4}"/>
              </a:ext>
            </a:extLst>
          </p:cNvPr>
          <p:cNvCxnSpPr/>
          <p:nvPr/>
        </p:nvCxnSpPr>
        <p:spPr>
          <a:xfrm flipV="1">
            <a:off x="4898645" y="2583402"/>
            <a:ext cx="710021" cy="3639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a:extLst>
              <a:ext uri="{FF2B5EF4-FFF2-40B4-BE49-F238E27FC236}">
                <a16:creationId xmlns:a16="http://schemas.microsoft.com/office/drawing/2014/main" id="{27C33A63-E771-4F39-8441-BDD53EF2CE56}"/>
              </a:ext>
            </a:extLst>
          </p:cNvPr>
          <p:cNvCxnSpPr>
            <a:cxnSpLocks/>
          </p:cNvCxnSpPr>
          <p:nvPr/>
        </p:nvCxnSpPr>
        <p:spPr>
          <a:xfrm>
            <a:off x="5023518" y="4580056"/>
            <a:ext cx="726091" cy="2493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57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2700000">
            <a:off x="-2228743" y="2716767"/>
            <a:ext cx="3796239" cy="37962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矩形 5"/>
          <p:cNvSpPr/>
          <p:nvPr/>
        </p:nvSpPr>
        <p:spPr>
          <a:xfrm rot="2700000">
            <a:off x="4393110" y="-321325"/>
            <a:ext cx="5268941" cy="5268941"/>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矩形 7"/>
          <p:cNvSpPr/>
          <p:nvPr/>
        </p:nvSpPr>
        <p:spPr>
          <a:xfrm rot="2700000">
            <a:off x="6185755" y="3736325"/>
            <a:ext cx="5268941" cy="5268941"/>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文本框 8"/>
          <p:cNvSpPr txBox="1"/>
          <p:nvPr/>
        </p:nvSpPr>
        <p:spPr>
          <a:xfrm>
            <a:off x="1289612" y="2587734"/>
            <a:ext cx="2609796" cy="1200329"/>
          </a:xfrm>
          <a:prstGeom prst="rect">
            <a:avLst/>
          </a:prstGeom>
          <a:noFill/>
        </p:spPr>
        <p:txBody>
          <a:bodyPr wrap="square" rtlCol="0">
            <a:spAutoFit/>
          </a:bodyPr>
          <a:lstStyle/>
          <a:p>
            <a:pPr algn="dist"/>
            <a:r>
              <a:rPr lang="zh-TW" altLang="en-US" sz="7200" b="1" dirty="0">
                <a:solidFill>
                  <a:schemeClr val="accent2"/>
                </a:solidFill>
                <a:cs typeface="+mn-ea"/>
                <a:sym typeface="+mn-lt"/>
              </a:rPr>
              <a:t>目錄</a:t>
            </a:r>
            <a:endParaRPr lang="en-US" altLang="zh-CN" sz="4000" b="1" dirty="0">
              <a:solidFill>
                <a:schemeClr val="accent1"/>
              </a:solidFill>
              <a:cs typeface="+mn-ea"/>
              <a:sym typeface="+mn-lt"/>
            </a:endParaRPr>
          </a:p>
        </p:txBody>
      </p:sp>
      <p:grpSp>
        <p:nvGrpSpPr>
          <p:cNvPr id="10" name="组合 9"/>
          <p:cNvGrpSpPr/>
          <p:nvPr/>
        </p:nvGrpSpPr>
        <p:grpSpPr>
          <a:xfrm>
            <a:off x="2233364" y="3763122"/>
            <a:ext cx="2162619" cy="640494"/>
            <a:chOff x="4094019" y="3169227"/>
            <a:chExt cx="3768436" cy="926468"/>
          </a:xfrm>
        </p:grpSpPr>
        <p:cxnSp>
          <p:nvCxnSpPr>
            <p:cNvPr id="11" name="直接连接符 10"/>
            <p:cNvCxnSpPr/>
            <p:nvPr/>
          </p:nvCxnSpPr>
          <p:spPr>
            <a:xfrm>
              <a:off x="4094019" y="3169227"/>
              <a:ext cx="367838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184073" y="4095695"/>
              <a:ext cx="367838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759175" y="7500789"/>
            <a:ext cx="816249" cy="707886"/>
          </a:xfrm>
          <a:prstGeom prst="rect">
            <a:avLst/>
          </a:prstGeom>
          <a:noFill/>
        </p:spPr>
        <p:txBody>
          <a:bodyPr wrap="none" rtlCol="0">
            <a:spAutoFit/>
          </a:bodyPr>
          <a:lstStyle/>
          <a:p>
            <a:r>
              <a:rPr lang="en-US" altLang="zh-CN" sz="4000" b="1" i="1" dirty="0">
                <a:solidFill>
                  <a:srgbClr val="436575"/>
                </a:solidFill>
                <a:cs typeface="+mn-ea"/>
                <a:sym typeface="+mn-lt"/>
              </a:rPr>
              <a:t>01</a:t>
            </a:r>
            <a:endParaRPr lang="zh-CN" altLang="en-US" sz="4000" b="1" i="1" dirty="0">
              <a:solidFill>
                <a:srgbClr val="436575"/>
              </a:solidFill>
              <a:cs typeface="+mn-ea"/>
              <a:sym typeface="+mn-lt"/>
            </a:endParaRPr>
          </a:p>
        </p:txBody>
      </p:sp>
      <p:grpSp>
        <p:nvGrpSpPr>
          <p:cNvPr id="34" name="组合 67">
            <a:extLst>
              <a:ext uri="{FF2B5EF4-FFF2-40B4-BE49-F238E27FC236}">
                <a16:creationId xmlns:a16="http://schemas.microsoft.com/office/drawing/2014/main" id="{E025AD6A-67E6-4B2F-8D0B-AD742F965FFF}"/>
              </a:ext>
            </a:extLst>
          </p:cNvPr>
          <p:cNvGrpSpPr/>
          <p:nvPr/>
        </p:nvGrpSpPr>
        <p:grpSpPr>
          <a:xfrm>
            <a:off x="5685499" y="758105"/>
            <a:ext cx="5671747" cy="752752"/>
            <a:chOff x="1112363" y="2469469"/>
            <a:chExt cx="4709474" cy="868137"/>
          </a:xfrm>
        </p:grpSpPr>
        <p:grpSp>
          <p:nvGrpSpPr>
            <p:cNvPr id="35" name="组合 35">
              <a:extLst>
                <a:ext uri="{FF2B5EF4-FFF2-40B4-BE49-F238E27FC236}">
                  <a16:creationId xmlns:a16="http://schemas.microsoft.com/office/drawing/2014/main" id="{105B5653-A930-4F62-BA7C-9A3A62F0AE3A}"/>
                </a:ext>
              </a:extLst>
            </p:cNvPr>
            <p:cNvGrpSpPr/>
            <p:nvPr/>
          </p:nvGrpSpPr>
          <p:grpSpPr>
            <a:xfrm>
              <a:off x="1112363" y="2469469"/>
              <a:ext cx="4709474" cy="868137"/>
              <a:chOff x="806160" y="2046513"/>
              <a:chExt cx="3927022" cy="723901"/>
            </a:xfrm>
          </p:grpSpPr>
          <p:sp>
            <p:nvSpPr>
              <p:cNvPr id="39" name="任意多边形 34">
                <a:extLst>
                  <a:ext uri="{FF2B5EF4-FFF2-40B4-BE49-F238E27FC236}">
                    <a16:creationId xmlns:a16="http://schemas.microsoft.com/office/drawing/2014/main" id="{D557C2A5-49B6-4ECF-851C-76B40CB77F92}"/>
                  </a:ext>
                </a:extLst>
              </p:cNvPr>
              <p:cNvSpPr/>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26">
                <a:extLst>
                  <a:ext uri="{FF2B5EF4-FFF2-40B4-BE49-F238E27FC236}">
                    <a16:creationId xmlns:a16="http://schemas.microsoft.com/office/drawing/2014/main" id="{10349EBB-1CED-418A-A64A-83794BC74F75}"/>
                  </a:ext>
                </a:extLst>
              </p:cNvPr>
              <p:cNvGrpSpPr/>
              <p:nvPr/>
            </p:nvGrpSpPr>
            <p:grpSpPr>
              <a:xfrm>
                <a:off x="806160" y="2046513"/>
                <a:ext cx="1417774" cy="723901"/>
                <a:chOff x="-391195" y="-1"/>
                <a:chExt cx="1697596" cy="866775"/>
              </a:xfrm>
            </p:grpSpPr>
            <p:sp>
              <p:nvSpPr>
                <p:cNvPr id="41" name="任意多边形 27">
                  <a:extLst>
                    <a:ext uri="{FF2B5EF4-FFF2-40B4-BE49-F238E27FC236}">
                      <a16:creationId xmlns:a16="http://schemas.microsoft.com/office/drawing/2014/main" id="{612C58D0-2614-438A-98D4-8852BBC96B63}"/>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28">
                  <a:extLst>
                    <a:ext uri="{FF2B5EF4-FFF2-40B4-BE49-F238E27FC236}">
                      <a16:creationId xmlns:a16="http://schemas.microsoft.com/office/drawing/2014/main" id="{A7E46D22-A7C9-4908-B07F-90D51C54923E}"/>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29">
                  <a:extLst>
                    <a:ext uri="{FF2B5EF4-FFF2-40B4-BE49-F238E27FC236}">
                      <a16:creationId xmlns:a16="http://schemas.microsoft.com/office/drawing/2014/main" id="{A37BF049-375E-4C24-B7ED-9407A680E3DA}"/>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30">
                  <a:extLst>
                    <a:ext uri="{FF2B5EF4-FFF2-40B4-BE49-F238E27FC236}">
                      <a16:creationId xmlns:a16="http://schemas.microsoft.com/office/drawing/2014/main" id="{A44CF747-873C-42D6-8524-2ADFD3CBB3BF}"/>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31">
                  <a:extLst>
                    <a:ext uri="{FF2B5EF4-FFF2-40B4-BE49-F238E27FC236}">
                      <a16:creationId xmlns:a16="http://schemas.microsoft.com/office/drawing/2014/main" id="{1D9D6DF2-704C-45C4-B22F-F4AE7CD29B12}"/>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32">
                  <a:extLst>
                    <a:ext uri="{FF2B5EF4-FFF2-40B4-BE49-F238E27FC236}">
                      <a16:creationId xmlns:a16="http://schemas.microsoft.com/office/drawing/2014/main" id="{27BF8831-747A-429F-8A74-4307FF382F5A}"/>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6" name="文本框 64">
              <a:extLst>
                <a:ext uri="{FF2B5EF4-FFF2-40B4-BE49-F238E27FC236}">
                  <a16:creationId xmlns:a16="http://schemas.microsoft.com/office/drawing/2014/main" id="{E175A678-5CD8-4981-BB88-50A609926F02}"/>
                </a:ext>
              </a:extLst>
            </p:cNvPr>
            <p:cNvSpPr txBox="1"/>
            <p:nvPr/>
          </p:nvSpPr>
          <p:spPr>
            <a:xfrm>
              <a:off x="2833568" y="2644232"/>
              <a:ext cx="749639" cy="603421"/>
            </a:xfrm>
            <a:prstGeom prst="rect">
              <a:avLst/>
            </a:prstGeom>
            <a:noFill/>
          </p:spPr>
          <p:txBody>
            <a:bodyPr wrap="none" rtlCol="0">
              <a:spAutoFit/>
              <a:scene3d>
                <a:camera prst="orthographicFront"/>
                <a:lightRig rig="threePt" dir="t"/>
              </a:scene3d>
              <a:sp3d contourW="12700"/>
            </a:bodyPr>
            <a:lstStyle/>
            <a:p>
              <a:pPr lvl="0" defTabSz="914400">
                <a:defRPr/>
              </a:pPr>
              <a:r>
                <a:rPr lang="zh-TW" altLang="en-US" sz="2800" b="1" dirty="0">
                  <a:solidFill>
                    <a:schemeClr val="bg1"/>
                  </a:solidFill>
                  <a:latin typeface="+mj-ea"/>
                  <a:ea typeface="+mj-ea"/>
                  <a:cs typeface="经典综艺体简" panose="02010609000101010101" pitchFamily="49" charset="-122"/>
                </a:rPr>
                <a:t>簡介</a:t>
              </a:r>
              <a:endParaRPr kumimoji="0" lang="zh-CN" altLang="en-US" sz="2800" b="1" i="0" u="none" strike="noStrike" kern="1200" cap="none" spc="0" normalizeH="0" baseline="0" noProof="0" dirty="0">
                <a:ln>
                  <a:noFill/>
                </a:ln>
                <a:solidFill>
                  <a:schemeClr val="bg1"/>
                </a:solidFill>
                <a:effectLst/>
                <a:uLnTx/>
                <a:uFillTx/>
                <a:latin typeface="+mj-ea"/>
                <a:ea typeface="+mj-ea"/>
                <a:cs typeface="经典综艺体简" panose="02010609000101010101" pitchFamily="49" charset="-122"/>
              </a:endParaRPr>
            </a:p>
          </p:txBody>
        </p:sp>
        <p:sp>
          <p:nvSpPr>
            <p:cNvPr id="38" name="文本框 66">
              <a:extLst>
                <a:ext uri="{FF2B5EF4-FFF2-40B4-BE49-F238E27FC236}">
                  <a16:creationId xmlns:a16="http://schemas.microsoft.com/office/drawing/2014/main" id="{CB2DA4C8-370D-43F1-9FB3-0C046B425846}"/>
                </a:ext>
              </a:extLst>
            </p:cNvPr>
            <p:cNvSpPr txBox="1"/>
            <p:nvPr/>
          </p:nvSpPr>
          <p:spPr>
            <a:xfrm>
              <a:off x="1308583" y="2586176"/>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grpSp>
        <p:nvGrpSpPr>
          <p:cNvPr id="47" name="组合 68">
            <a:extLst>
              <a:ext uri="{FF2B5EF4-FFF2-40B4-BE49-F238E27FC236}">
                <a16:creationId xmlns:a16="http://schemas.microsoft.com/office/drawing/2014/main" id="{0573E1FD-289D-4BB9-A29F-12FB4BCAEFEA}"/>
              </a:ext>
            </a:extLst>
          </p:cNvPr>
          <p:cNvGrpSpPr/>
          <p:nvPr/>
        </p:nvGrpSpPr>
        <p:grpSpPr>
          <a:xfrm>
            <a:off x="5685499" y="3725409"/>
            <a:ext cx="5671747" cy="752752"/>
            <a:chOff x="1112363" y="2469469"/>
            <a:chExt cx="4709474" cy="868137"/>
          </a:xfrm>
        </p:grpSpPr>
        <p:grpSp>
          <p:nvGrpSpPr>
            <p:cNvPr id="48" name="组合 69">
              <a:extLst>
                <a:ext uri="{FF2B5EF4-FFF2-40B4-BE49-F238E27FC236}">
                  <a16:creationId xmlns:a16="http://schemas.microsoft.com/office/drawing/2014/main" id="{B6E544E7-1DDE-4CFF-8A84-F492E2D74889}"/>
                </a:ext>
              </a:extLst>
            </p:cNvPr>
            <p:cNvGrpSpPr/>
            <p:nvPr/>
          </p:nvGrpSpPr>
          <p:grpSpPr>
            <a:xfrm>
              <a:off x="1112363" y="2469469"/>
              <a:ext cx="4709474" cy="868137"/>
              <a:chOff x="806160" y="2046513"/>
              <a:chExt cx="3927022" cy="723901"/>
            </a:xfrm>
          </p:grpSpPr>
          <p:sp>
            <p:nvSpPr>
              <p:cNvPr id="52" name="任意多边形 73">
                <a:extLst>
                  <a:ext uri="{FF2B5EF4-FFF2-40B4-BE49-F238E27FC236}">
                    <a16:creationId xmlns:a16="http://schemas.microsoft.com/office/drawing/2014/main" id="{8C6645CE-A80B-4EC5-8A53-17CDA17F6672}"/>
                  </a:ext>
                </a:extLst>
              </p:cNvPr>
              <p:cNvSpPr/>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74">
                <a:extLst>
                  <a:ext uri="{FF2B5EF4-FFF2-40B4-BE49-F238E27FC236}">
                    <a16:creationId xmlns:a16="http://schemas.microsoft.com/office/drawing/2014/main" id="{4300221E-4B0E-44DB-B492-4D7B7353951C}"/>
                  </a:ext>
                </a:extLst>
              </p:cNvPr>
              <p:cNvGrpSpPr/>
              <p:nvPr/>
            </p:nvGrpSpPr>
            <p:grpSpPr>
              <a:xfrm>
                <a:off x="806160" y="2046513"/>
                <a:ext cx="1417774" cy="723901"/>
                <a:chOff x="-391195" y="-1"/>
                <a:chExt cx="1697596" cy="866775"/>
              </a:xfrm>
            </p:grpSpPr>
            <p:sp>
              <p:nvSpPr>
                <p:cNvPr id="54" name="任意多边形 75">
                  <a:extLst>
                    <a:ext uri="{FF2B5EF4-FFF2-40B4-BE49-F238E27FC236}">
                      <a16:creationId xmlns:a16="http://schemas.microsoft.com/office/drawing/2014/main" id="{00228CA8-1EEF-45CB-8C3F-29A2C95B6661}"/>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76">
                  <a:extLst>
                    <a:ext uri="{FF2B5EF4-FFF2-40B4-BE49-F238E27FC236}">
                      <a16:creationId xmlns:a16="http://schemas.microsoft.com/office/drawing/2014/main" id="{2BE4A7BA-A341-49B6-BCED-8DC774DF4EA5}"/>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77">
                  <a:extLst>
                    <a:ext uri="{FF2B5EF4-FFF2-40B4-BE49-F238E27FC236}">
                      <a16:creationId xmlns:a16="http://schemas.microsoft.com/office/drawing/2014/main" id="{802374B0-D717-437F-B360-75CCDEECDB69}"/>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78">
                  <a:extLst>
                    <a:ext uri="{FF2B5EF4-FFF2-40B4-BE49-F238E27FC236}">
                      <a16:creationId xmlns:a16="http://schemas.microsoft.com/office/drawing/2014/main" id="{88133E69-BE51-46BC-AB98-CA734AF7075A}"/>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79">
                  <a:extLst>
                    <a:ext uri="{FF2B5EF4-FFF2-40B4-BE49-F238E27FC236}">
                      <a16:creationId xmlns:a16="http://schemas.microsoft.com/office/drawing/2014/main" id="{0C2A6DB5-A2DC-47BC-B0DE-57BCCB4F4137}"/>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80">
                  <a:extLst>
                    <a:ext uri="{FF2B5EF4-FFF2-40B4-BE49-F238E27FC236}">
                      <a16:creationId xmlns:a16="http://schemas.microsoft.com/office/drawing/2014/main" id="{6DEEFBB2-C8DF-455A-B114-B68ED532F720}"/>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9" name="文本框 70">
              <a:extLst>
                <a:ext uri="{FF2B5EF4-FFF2-40B4-BE49-F238E27FC236}">
                  <a16:creationId xmlns:a16="http://schemas.microsoft.com/office/drawing/2014/main" id="{3C70174D-448B-4D78-9A6B-16484A10EF57}"/>
                </a:ext>
              </a:extLst>
            </p:cNvPr>
            <p:cNvSpPr txBox="1"/>
            <p:nvPr/>
          </p:nvSpPr>
          <p:spPr>
            <a:xfrm>
              <a:off x="2833568" y="2644232"/>
              <a:ext cx="2309614" cy="603421"/>
            </a:xfrm>
            <a:prstGeom prst="rect">
              <a:avLst/>
            </a:prstGeom>
            <a:noFill/>
          </p:spPr>
          <p:txBody>
            <a:bodyPr wrap="none" rtlCol="0">
              <a:spAutoFit/>
              <a:scene3d>
                <a:camera prst="orthographicFront"/>
                <a:lightRig rig="threePt" dir="t"/>
              </a:scene3d>
              <a:sp3d contourW="12700"/>
            </a:bodyPr>
            <a:lstStyle/>
            <a:p>
              <a:pPr lvl="0" defTabSz="914400">
                <a:defRPr/>
              </a:pPr>
              <a:r>
                <a:rPr lang="en-US" altLang="zh-TW" sz="2800" b="1" dirty="0">
                  <a:solidFill>
                    <a:schemeClr val="bg1"/>
                  </a:solidFill>
                  <a:latin typeface="+mj-ea"/>
                  <a:ea typeface="+mj-ea"/>
                  <a:cs typeface="经典综艺体简" panose="02010609000101010101" pitchFamily="49" charset="-122"/>
                </a:rPr>
                <a:t>MLP</a:t>
              </a:r>
              <a:r>
                <a:rPr lang="zh-TW" altLang="en-US" sz="2800" b="1" dirty="0">
                  <a:solidFill>
                    <a:schemeClr val="bg1"/>
                  </a:solidFill>
                  <a:latin typeface="+mj-ea"/>
                  <a:ea typeface="+mj-ea"/>
                  <a:cs typeface="经典综艺体简" panose="02010609000101010101" pitchFamily="49" charset="-122"/>
                </a:rPr>
                <a:t>多層感知機</a:t>
              </a:r>
              <a:endParaRPr kumimoji="0" lang="zh-CN" altLang="en-US" sz="2800" b="1" i="0" u="none" strike="noStrike" kern="1200" cap="none" spc="0" normalizeH="0" baseline="0" noProof="0" dirty="0">
                <a:ln>
                  <a:noFill/>
                </a:ln>
                <a:solidFill>
                  <a:schemeClr val="bg1"/>
                </a:solidFill>
                <a:effectLst/>
                <a:uLnTx/>
                <a:uFillTx/>
                <a:latin typeface="+mj-ea"/>
                <a:ea typeface="+mj-ea"/>
                <a:cs typeface="经典综艺体简" panose="02010609000101010101" pitchFamily="49" charset="-122"/>
              </a:endParaRPr>
            </a:p>
          </p:txBody>
        </p:sp>
        <p:sp>
          <p:nvSpPr>
            <p:cNvPr id="51" name="文本框 72">
              <a:extLst>
                <a:ext uri="{FF2B5EF4-FFF2-40B4-BE49-F238E27FC236}">
                  <a16:creationId xmlns:a16="http://schemas.microsoft.com/office/drawing/2014/main" id="{95280F7A-4370-4E60-93D0-3A94CB615E1D}"/>
                </a:ext>
              </a:extLst>
            </p:cNvPr>
            <p:cNvSpPr txBox="1"/>
            <p:nvPr/>
          </p:nvSpPr>
          <p:spPr>
            <a:xfrm>
              <a:off x="1308583" y="2586176"/>
              <a:ext cx="367633" cy="745403"/>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TW" sz="3600" b="1" i="1" dirty="0">
                  <a:solidFill>
                    <a:schemeClr val="accent2"/>
                  </a:solidFill>
                  <a:latin typeface="Century Gothic" panose="020B0502020202020204" pitchFamily="34" charset="0"/>
                  <a:ea typeface="+mj-ea"/>
                  <a:cs typeface="经典综艺体简" panose="02010609000101010101" pitchFamily="49" charset="-122"/>
                </a:rPr>
                <a:t>3</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grpSp>
        <p:nvGrpSpPr>
          <p:cNvPr id="60" name="组合 81">
            <a:extLst>
              <a:ext uri="{FF2B5EF4-FFF2-40B4-BE49-F238E27FC236}">
                <a16:creationId xmlns:a16="http://schemas.microsoft.com/office/drawing/2014/main" id="{036AC4EC-0CFC-4CD7-8493-3595C4F2BDC1}"/>
              </a:ext>
            </a:extLst>
          </p:cNvPr>
          <p:cNvGrpSpPr/>
          <p:nvPr/>
        </p:nvGrpSpPr>
        <p:grpSpPr>
          <a:xfrm>
            <a:off x="5685499" y="2241757"/>
            <a:ext cx="5671747" cy="752752"/>
            <a:chOff x="1112363" y="2469469"/>
            <a:chExt cx="4709474" cy="868137"/>
          </a:xfrm>
        </p:grpSpPr>
        <p:grpSp>
          <p:nvGrpSpPr>
            <p:cNvPr id="61" name="组合 82">
              <a:extLst>
                <a:ext uri="{FF2B5EF4-FFF2-40B4-BE49-F238E27FC236}">
                  <a16:creationId xmlns:a16="http://schemas.microsoft.com/office/drawing/2014/main" id="{BC61D15C-26AC-49A9-B2DC-BB77F68D207D}"/>
                </a:ext>
              </a:extLst>
            </p:cNvPr>
            <p:cNvGrpSpPr/>
            <p:nvPr/>
          </p:nvGrpSpPr>
          <p:grpSpPr>
            <a:xfrm>
              <a:off x="1112363" y="2469469"/>
              <a:ext cx="4709474" cy="868137"/>
              <a:chOff x="806160" y="2046513"/>
              <a:chExt cx="3927022" cy="723901"/>
            </a:xfrm>
          </p:grpSpPr>
          <p:sp>
            <p:nvSpPr>
              <p:cNvPr id="65" name="任意多边形 86">
                <a:extLst>
                  <a:ext uri="{FF2B5EF4-FFF2-40B4-BE49-F238E27FC236}">
                    <a16:creationId xmlns:a16="http://schemas.microsoft.com/office/drawing/2014/main" id="{F9E3681A-7D8A-4A72-87E2-960826E865D3}"/>
                  </a:ext>
                </a:extLst>
              </p:cNvPr>
              <p:cNvSpPr/>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87">
                <a:extLst>
                  <a:ext uri="{FF2B5EF4-FFF2-40B4-BE49-F238E27FC236}">
                    <a16:creationId xmlns:a16="http://schemas.microsoft.com/office/drawing/2014/main" id="{1B01C17B-8C5C-4FEB-BF3C-1DD012FA4990}"/>
                  </a:ext>
                </a:extLst>
              </p:cNvPr>
              <p:cNvGrpSpPr/>
              <p:nvPr/>
            </p:nvGrpSpPr>
            <p:grpSpPr>
              <a:xfrm>
                <a:off x="806160" y="2046513"/>
                <a:ext cx="1417774" cy="723901"/>
                <a:chOff x="-391195" y="-1"/>
                <a:chExt cx="1697596" cy="866775"/>
              </a:xfrm>
            </p:grpSpPr>
            <p:sp>
              <p:nvSpPr>
                <p:cNvPr id="67" name="任意多边形 88">
                  <a:extLst>
                    <a:ext uri="{FF2B5EF4-FFF2-40B4-BE49-F238E27FC236}">
                      <a16:creationId xmlns:a16="http://schemas.microsoft.com/office/drawing/2014/main" id="{D7BDBE21-B883-4798-AD20-5E38FFB7F474}"/>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89">
                  <a:extLst>
                    <a:ext uri="{FF2B5EF4-FFF2-40B4-BE49-F238E27FC236}">
                      <a16:creationId xmlns:a16="http://schemas.microsoft.com/office/drawing/2014/main" id="{DB97F850-4D6C-4A07-A795-D01F92934A8B}"/>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90">
                  <a:extLst>
                    <a:ext uri="{FF2B5EF4-FFF2-40B4-BE49-F238E27FC236}">
                      <a16:creationId xmlns:a16="http://schemas.microsoft.com/office/drawing/2014/main" id="{3FE75BE2-A639-4DDB-8001-CB0CE6A7AAD1}"/>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91">
                  <a:extLst>
                    <a:ext uri="{FF2B5EF4-FFF2-40B4-BE49-F238E27FC236}">
                      <a16:creationId xmlns:a16="http://schemas.microsoft.com/office/drawing/2014/main" id="{7B4D43DC-8067-4EC3-B88E-C4532B83A4BD}"/>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92">
                  <a:extLst>
                    <a:ext uri="{FF2B5EF4-FFF2-40B4-BE49-F238E27FC236}">
                      <a16:creationId xmlns:a16="http://schemas.microsoft.com/office/drawing/2014/main" id="{5E98D266-90D9-4954-B7F2-020B8FB649A8}"/>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93">
                  <a:extLst>
                    <a:ext uri="{FF2B5EF4-FFF2-40B4-BE49-F238E27FC236}">
                      <a16:creationId xmlns:a16="http://schemas.microsoft.com/office/drawing/2014/main" id="{F78F2011-10D9-4548-9E84-6EF9047EF73E}"/>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2" name="文本框 83">
              <a:extLst>
                <a:ext uri="{FF2B5EF4-FFF2-40B4-BE49-F238E27FC236}">
                  <a16:creationId xmlns:a16="http://schemas.microsoft.com/office/drawing/2014/main" id="{6C0911A6-A879-4DE1-AE63-BCFB5F93DBB2}"/>
                </a:ext>
              </a:extLst>
            </p:cNvPr>
            <p:cNvSpPr txBox="1"/>
            <p:nvPr/>
          </p:nvSpPr>
          <p:spPr>
            <a:xfrm>
              <a:off x="2833568" y="2644232"/>
              <a:ext cx="1345944" cy="603421"/>
            </a:xfrm>
            <a:prstGeom prst="rect">
              <a:avLst/>
            </a:prstGeom>
            <a:noFill/>
          </p:spPr>
          <p:txBody>
            <a:bodyPr wrap="none" rtlCol="0">
              <a:spAutoFit/>
              <a:scene3d>
                <a:camera prst="orthographicFront"/>
                <a:lightRig rig="threePt" dir="t"/>
              </a:scene3d>
              <a:sp3d contourW="12700"/>
            </a:bodyPr>
            <a:lstStyle/>
            <a:p>
              <a:pPr lvl="0" defTabSz="914400">
                <a:defRPr/>
              </a:pPr>
              <a:r>
                <a:rPr kumimoji="0" lang="zh-TW" altLang="en-US" sz="2800" b="1" i="0" u="none" strike="noStrike" kern="1200" cap="none" spc="0" normalizeH="0" baseline="0" noProof="0" dirty="0">
                  <a:ln>
                    <a:noFill/>
                  </a:ln>
                  <a:solidFill>
                    <a:schemeClr val="bg1"/>
                  </a:solidFill>
                  <a:effectLst/>
                  <a:uLnTx/>
                  <a:uFillTx/>
                  <a:latin typeface="+mj-ea"/>
                  <a:ea typeface="+mj-ea"/>
                  <a:cs typeface="经典综艺体简" panose="02010609000101010101" pitchFamily="49" charset="-122"/>
                </a:rPr>
                <a:t>機器學習</a:t>
              </a:r>
              <a:endParaRPr kumimoji="0" lang="zh-CN" altLang="en-US" sz="2800" b="1" i="0" u="none" strike="noStrike" kern="1200" cap="none" spc="0" normalizeH="0" baseline="0" noProof="0" dirty="0">
                <a:ln>
                  <a:noFill/>
                </a:ln>
                <a:solidFill>
                  <a:schemeClr val="bg1"/>
                </a:solidFill>
                <a:effectLst/>
                <a:uLnTx/>
                <a:uFillTx/>
                <a:latin typeface="+mj-ea"/>
                <a:ea typeface="+mj-ea"/>
                <a:cs typeface="经典综艺体简" panose="02010609000101010101" pitchFamily="49" charset="-122"/>
              </a:endParaRPr>
            </a:p>
          </p:txBody>
        </p:sp>
        <p:sp>
          <p:nvSpPr>
            <p:cNvPr id="64" name="文本框 85">
              <a:extLst>
                <a:ext uri="{FF2B5EF4-FFF2-40B4-BE49-F238E27FC236}">
                  <a16:creationId xmlns:a16="http://schemas.microsoft.com/office/drawing/2014/main" id="{226FEC47-2B0E-4DD4-BC9F-EE2040E3101E}"/>
                </a:ext>
              </a:extLst>
            </p:cNvPr>
            <p:cNvSpPr txBox="1"/>
            <p:nvPr/>
          </p:nvSpPr>
          <p:spPr>
            <a:xfrm>
              <a:off x="1308583" y="2586176"/>
              <a:ext cx="367633" cy="745403"/>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TW" sz="3600" b="1" i="1" dirty="0">
                  <a:solidFill>
                    <a:schemeClr val="accent2"/>
                  </a:solidFill>
                  <a:latin typeface="Century Gothic" panose="020B0502020202020204" pitchFamily="34" charset="0"/>
                  <a:ea typeface="+mj-ea"/>
                  <a:cs typeface="经典综艺体简" panose="02010609000101010101" pitchFamily="49" charset="-122"/>
                </a:rPr>
                <a:t>2</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grpSp>
        <p:nvGrpSpPr>
          <p:cNvPr id="73" name="组合 94">
            <a:extLst>
              <a:ext uri="{FF2B5EF4-FFF2-40B4-BE49-F238E27FC236}">
                <a16:creationId xmlns:a16="http://schemas.microsoft.com/office/drawing/2014/main" id="{1DB3F1E9-3C03-4AD3-9A87-00AC8B733293}"/>
              </a:ext>
            </a:extLst>
          </p:cNvPr>
          <p:cNvGrpSpPr/>
          <p:nvPr/>
        </p:nvGrpSpPr>
        <p:grpSpPr>
          <a:xfrm>
            <a:off x="5685499" y="5209060"/>
            <a:ext cx="5671747" cy="752752"/>
            <a:chOff x="1112363" y="2469469"/>
            <a:chExt cx="4709474" cy="868137"/>
          </a:xfrm>
        </p:grpSpPr>
        <p:grpSp>
          <p:nvGrpSpPr>
            <p:cNvPr id="74" name="组合 95">
              <a:extLst>
                <a:ext uri="{FF2B5EF4-FFF2-40B4-BE49-F238E27FC236}">
                  <a16:creationId xmlns:a16="http://schemas.microsoft.com/office/drawing/2014/main" id="{7A135CAD-B3BB-48A0-A8A0-D3D6C0DD65C3}"/>
                </a:ext>
              </a:extLst>
            </p:cNvPr>
            <p:cNvGrpSpPr/>
            <p:nvPr/>
          </p:nvGrpSpPr>
          <p:grpSpPr>
            <a:xfrm>
              <a:off x="1112363" y="2469469"/>
              <a:ext cx="4709474" cy="868137"/>
              <a:chOff x="806160" y="2046513"/>
              <a:chExt cx="3927022" cy="723901"/>
            </a:xfrm>
          </p:grpSpPr>
          <p:sp>
            <p:nvSpPr>
              <p:cNvPr id="78" name="任意多边形 99">
                <a:extLst>
                  <a:ext uri="{FF2B5EF4-FFF2-40B4-BE49-F238E27FC236}">
                    <a16:creationId xmlns:a16="http://schemas.microsoft.com/office/drawing/2014/main" id="{747FB191-78D9-476D-82FA-C925F1ECC4D8}"/>
                  </a:ext>
                </a:extLst>
              </p:cNvPr>
              <p:cNvSpPr/>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100">
                <a:extLst>
                  <a:ext uri="{FF2B5EF4-FFF2-40B4-BE49-F238E27FC236}">
                    <a16:creationId xmlns:a16="http://schemas.microsoft.com/office/drawing/2014/main" id="{DC114E27-FB29-4C13-A87D-BE13D70BB553}"/>
                  </a:ext>
                </a:extLst>
              </p:cNvPr>
              <p:cNvGrpSpPr/>
              <p:nvPr/>
            </p:nvGrpSpPr>
            <p:grpSpPr>
              <a:xfrm>
                <a:off x="806160" y="2046513"/>
                <a:ext cx="1417774" cy="723901"/>
                <a:chOff x="-391195" y="-1"/>
                <a:chExt cx="1697596" cy="866775"/>
              </a:xfrm>
            </p:grpSpPr>
            <p:sp>
              <p:nvSpPr>
                <p:cNvPr id="80" name="任意多边形 101">
                  <a:extLst>
                    <a:ext uri="{FF2B5EF4-FFF2-40B4-BE49-F238E27FC236}">
                      <a16:creationId xmlns:a16="http://schemas.microsoft.com/office/drawing/2014/main" id="{41C9C643-1B76-4EEC-8726-2D8F5BC329AA}"/>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102">
                  <a:extLst>
                    <a:ext uri="{FF2B5EF4-FFF2-40B4-BE49-F238E27FC236}">
                      <a16:creationId xmlns:a16="http://schemas.microsoft.com/office/drawing/2014/main" id="{02124EB4-446E-474F-B292-FA62FF0F5662}"/>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103">
                  <a:extLst>
                    <a:ext uri="{FF2B5EF4-FFF2-40B4-BE49-F238E27FC236}">
                      <a16:creationId xmlns:a16="http://schemas.microsoft.com/office/drawing/2014/main" id="{C0F60310-508A-4839-BCF2-3AAF8F9FA7DC}"/>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任意多边形 104">
                  <a:extLst>
                    <a:ext uri="{FF2B5EF4-FFF2-40B4-BE49-F238E27FC236}">
                      <a16:creationId xmlns:a16="http://schemas.microsoft.com/office/drawing/2014/main" id="{5B961AEB-9D27-4E05-9136-DD67B7DBFB82}"/>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105">
                  <a:extLst>
                    <a:ext uri="{FF2B5EF4-FFF2-40B4-BE49-F238E27FC236}">
                      <a16:creationId xmlns:a16="http://schemas.microsoft.com/office/drawing/2014/main" id="{ACC5EC9A-664B-4792-8639-158615822A26}"/>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任意多边形 106">
                  <a:extLst>
                    <a:ext uri="{FF2B5EF4-FFF2-40B4-BE49-F238E27FC236}">
                      <a16:creationId xmlns:a16="http://schemas.microsoft.com/office/drawing/2014/main" id="{49591818-1E87-4516-9CAE-750ACC66759E}"/>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5" name="文本框 96">
              <a:extLst>
                <a:ext uri="{FF2B5EF4-FFF2-40B4-BE49-F238E27FC236}">
                  <a16:creationId xmlns:a16="http://schemas.microsoft.com/office/drawing/2014/main" id="{5D629501-1A64-4264-89FE-93AF15A6A488}"/>
                </a:ext>
              </a:extLst>
            </p:cNvPr>
            <p:cNvSpPr txBox="1"/>
            <p:nvPr/>
          </p:nvSpPr>
          <p:spPr>
            <a:xfrm>
              <a:off x="2833568" y="2644232"/>
              <a:ext cx="749639" cy="603421"/>
            </a:xfrm>
            <a:prstGeom prst="rect">
              <a:avLst/>
            </a:prstGeom>
            <a:noFill/>
          </p:spPr>
          <p:txBody>
            <a:bodyPr wrap="none" rtlCol="0">
              <a:spAutoFit/>
              <a:scene3d>
                <a:camera prst="orthographicFront"/>
                <a:lightRig rig="threePt" dir="t"/>
              </a:scene3d>
              <a:sp3d contourW="12700"/>
            </a:bodyPr>
            <a:lstStyle/>
            <a:p>
              <a:pPr lvl="0" defTabSz="914400">
                <a:defRPr/>
              </a:pPr>
              <a:r>
                <a:rPr lang="zh-TW" altLang="en-US" sz="2800" b="1" dirty="0">
                  <a:solidFill>
                    <a:schemeClr val="bg1"/>
                  </a:solidFill>
                  <a:latin typeface="+mj-ea"/>
                  <a:ea typeface="+mj-ea"/>
                  <a:cs typeface="经典综艺体简" panose="02010609000101010101" pitchFamily="49" charset="-122"/>
                </a:rPr>
                <a:t>總結</a:t>
              </a:r>
              <a:endParaRPr kumimoji="0" lang="zh-CN" altLang="en-US" sz="2800" b="1" i="0" u="none" strike="noStrike" kern="1200" cap="none" spc="0" normalizeH="0" baseline="0" noProof="0" dirty="0">
                <a:ln>
                  <a:noFill/>
                </a:ln>
                <a:solidFill>
                  <a:schemeClr val="bg1"/>
                </a:solidFill>
                <a:effectLst/>
                <a:uLnTx/>
                <a:uFillTx/>
                <a:latin typeface="+mj-ea"/>
                <a:ea typeface="+mj-ea"/>
                <a:cs typeface="经典综艺体简" panose="02010609000101010101" pitchFamily="49" charset="-122"/>
              </a:endParaRPr>
            </a:p>
          </p:txBody>
        </p:sp>
        <p:sp>
          <p:nvSpPr>
            <p:cNvPr id="77" name="文本框 98">
              <a:extLst>
                <a:ext uri="{FF2B5EF4-FFF2-40B4-BE49-F238E27FC236}">
                  <a16:creationId xmlns:a16="http://schemas.microsoft.com/office/drawing/2014/main" id="{3C01D363-B1C9-41CD-BADD-9A5EFFCC9CD6}"/>
                </a:ext>
              </a:extLst>
            </p:cNvPr>
            <p:cNvSpPr txBox="1"/>
            <p:nvPr/>
          </p:nvSpPr>
          <p:spPr>
            <a:xfrm>
              <a:off x="1308583" y="2586176"/>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sp>
        <p:nvSpPr>
          <p:cNvPr id="86" name="矩形 85">
            <a:extLst>
              <a:ext uri="{FF2B5EF4-FFF2-40B4-BE49-F238E27FC236}">
                <a16:creationId xmlns:a16="http://schemas.microsoft.com/office/drawing/2014/main" id="{D7F0E428-94EA-4ECC-AE2C-0894C3163DD0}"/>
              </a:ext>
            </a:extLst>
          </p:cNvPr>
          <p:cNvSpPr/>
          <p:nvPr/>
        </p:nvSpPr>
        <p:spPr>
          <a:xfrm>
            <a:off x="1734049" y="3765904"/>
            <a:ext cx="3249431" cy="633187"/>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3200" b="1" dirty="0">
                <a:solidFill>
                  <a:schemeClr val="accent1"/>
                </a:solidFill>
                <a:latin typeface="+mn-ea"/>
              </a:rPr>
              <a:t>CONTENTS</a:t>
            </a:r>
            <a:endParaRPr lang="zh-CN" altLang="en-US" sz="3200" b="1" dirty="0">
              <a:solidFill>
                <a:schemeClr val="accent1"/>
              </a:solidFill>
              <a:latin typeface="+mn-ea"/>
            </a:endParaRPr>
          </a:p>
        </p:txBody>
      </p:sp>
      <p:sp>
        <p:nvSpPr>
          <p:cNvPr id="87" name="文本框 52">
            <a:extLst>
              <a:ext uri="{FF2B5EF4-FFF2-40B4-BE49-F238E27FC236}">
                <a16:creationId xmlns:a16="http://schemas.microsoft.com/office/drawing/2014/main" id="{091F2990-D92B-4938-8A49-7059910A3CBB}"/>
              </a:ext>
            </a:extLst>
          </p:cNvPr>
          <p:cNvSpPr txBox="1"/>
          <p:nvPr/>
        </p:nvSpPr>
        <p:spPr>
          <a:xfrm>
            <a:off x="1392908" y="1455611"/>
            <a:ext cx="1210588" cy="707886"/>
          </a:xfrm>
          <a:prstGeom prst="rect">
            <a:avLst/>
          </a:prstGeom>
          <a:noFill/>
        </p:spPr>
        <p:txBody>
          <a:bodyPr wrap="none" rtlCol="0">
            <a:spAutoFit/>
            <a:scene3d>
              <a:camera prst="orthographicFront"/>
              <a:lightRig rig="threePt" dir="t"/>
            </a:scene3d>
            <a:sp3d contourW="12700"/>
          </a:bodyPr>
          <a:lstStyle/>
          <a:p>
            <a:pPr lvl="0" defTabSz="914400">
              <a:defRPr/>
            </a:pPr>
            <a:r>
              <a:rPr lang="zh-TW" altLang="en-US" sz="4000" b="1" dirty="0">
                <a:solidFill>
                  <a:schemeClr val="bg1"/>
                </a:solidFill>
                <a:latin typeface="+mj-ea"/>
                <a:ea typeface="+mj-ea"/>
                <a:cs typeface="经典综艺体简" panose="02010609000101010101" pitchFamily="49" charset="-122"/>
              </a:rPr>
              <a:t>簡介</a:t>
            </a:r>
            <a:endParaRPr lang="zh-CN" altLang="en-US" sz="4000" b="1" dirty="0">
              <a:solidFill>
                <a:schemeClr val="bg1"/>
              </a:solidFill>
              <a:latin typeface="+mj-ea"/>
              <a:ea typeface="+mj-ea"/>
              <a:cs typeface="经典综艺体简" panose="0201060900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 calcmode="lin" valueType="num">
                                      <p:cBhvr>
                                        <p:cTn id="9" dur="750" fill="hold"/>
                                        <p:tgtEl>
                                          <p:spTgt spid="5"/>
                                        </p:tgtEl>
                                        <p:attrNameLst>
                                          <p:attrName>style.rotation</p:attrName>
                                        </p:attrNameLst>
                                      </p:cBhvr>
                                      <p:tavLst>
                                        <p:tav tm="0">
                                          <p:val>
                                            <p:fltVal val="360"/>
                                          </p:val>
                                        </p:tav>
                                        <p:tav tm="100000">
                                          <p:val>
                                            <p:fltVal val="0"/>
                                          </p:val>
                                        </p:tav>
                                      </p:tavLst>
                                    </p:anim>
                                    <p:animEffect transition="in" filter="fade">
                                      <p:cBhvr>
                                        <p:cTn id="10" dur="750"/>
                                        <p:tgtEl>
                                          <p:spTgt spid="5"/>
                                        </p:tgtEl>
                                      </p:cBhvr>
                                    </p:animEffect>
                                  </p:childTnLst>
                                </p:cTn>
                              </p:par>
                              <p:par>
                                <p:cTn id="11" presetID="6" presetClass="emph" presetSubtype="0" fill="hold" grpId="1" nodeType="withEffect">
                                  <p:stCondLst>
                                    <p:cond delay="750"/>
                                  </p:stCondLst>
                                  <p:childTnLst>
                                    <p:animScale>
                                      <p:cBhvr>
                                        <p:cTn id="12" dur="500" fill="hold"/>
                                        <p:tgtEl>
                                          <p:spTgt spid="5"/>
                                        </p:tgtEl>
                                      </p:cBhvr>
                                      <p:by x="150000" y="150000"/>
                                    </p:animScale>
                                  </p:childTnLst>
                                </p:cTn>
                              </p:par>
                              <p:par>
                                <p:cTn id="13" presetID="10" presetClass="exit" presetSubtype="0" fill="hold" grpId="2" nodeType="withEffect">
                                  <p:stCondLst>
                                    <p:cond delay="1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49" presetClass="entr" presetSubtype="0"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750" fill="hold"/>
                                        <p:tgtEl>
                                          <p:spTgt spid="6"/>
                                        </p:tgtEl>
                                        <p:attrNameLst>
                                          <p:attrName>ppt_w</p:attrName>
                                        </p:attrNameLst>
                                      </p:cBhvr>
                                      <p:tavLst>
                                        <p:tav tm="0">
                                          <p:val>
                                            <p:fltVal val="0"/>
                                          </p:val>
                                        </p:tav>
                                        <p:tav tm="100000">
                                          <p:val>
                                            <p:strVal val="#ppt_w"/>
                                          </p:val>
                                        </p:tav>
                                      </p:tavLst>
                                    </p:anim>
                                    <p:anim calcmode="lin" valueType="num">
                                      <p:cBhvr>
                                        <p:cTn id="19" dur="750" fill="hold"/>
                                        <p:tgtEl>
                                          <p:spTgt spid="6"/>
                                        </p:tgtEl>
                                        <p:attrNameLst>
                                          <p:attrName>ppt_h</p:attrName>
                                        </p:attrNameLst>
                                      </p:cBhvr>
                                      <p:tavLst>
                                        <p:tav tm="0">
                                          <p:val>
                                            <p:fltVal val="0"/>
                                          </p:val>
                                        </p:tav>
                                        <p:tav tm="100000">
                                          <p:val>
                                            <p:strVal val="#ppt_h"/>
                                          </p:val>
                                        </p:tav>
                                      </p:tavLst>
                                    </p:anim>
                                    <p:anim calcmode="lin" valueType="num">
                                      <p:cBhvr>
                                        <p:cTn id="20" dur="750" fill="hold"/>
                                        <p:tgtEl>
                                          <p:spTgt spid="6"/>
                                        </p:tgtEl>
                                        <p:attrNameLst>
                                          <p:attrName>style.rotation</p:attrName>
                                        </p:attrNameLst>
                                      </p:cBhvr>
                                      <p:tavLst>
                                        <p:tav tm="0">
                                          <p:val>
                                            <p:fltVal val="360"/>
                                          </p:val>
                                        </p:tav>
                                        <p:tav tm="100000">
                                          <p:val>
                                            <p:fltVal val="0"/>
                                          </p:val>
                                        </p:tav>
                                      </p:tavLst>
                                    </p:anim>
                                    <p:animEffect transition="in" filter="fade">
                                      <p:cBhvr>
                                        <p:cTn id="21" dur="750"/>
                                        <p:tgtEl>
                                          <p:spTgt spid="6"/>
                                        </p:tgtEl>
                                      </p:cBhvr>
                                    </p:animEffect>
                                  </p:childTnLst>
                                </p:cTn>
                              </p:par>
                              <p:par>
                                <p:cTn id="22" presetID="6" presetClass="emph" presetSubtype="0" fill="hold" grpId="1" nodeType="withEffect">
                                  <p:stCondLst>
                                    <p:cond delay="750"/>
                                  </p:stCondLst>
                                  <p:childTnLst>
                                    <p:animScale>
                                      <p:cBhvr>
                                        <p:cTn id="23" dur="500" fill="hold"/>
                                        <p:tgtEl>
                                          <p:spTgt spid="6"/>
                                        </p:tgtEl>
                                      </p:cBhvr>
                                      <p:by x="150000" y="150000"/>
                                    </p:animScale>
                                  </p:childTnLst>
                                </p:cTn>
                              </p:par>
                              <p:par>
                                <p:cTn id="24" presetID="10" presetClass="exit" presetSubtype="0" fill="hold" grpId="2" nodeType="withEffect">
                                  <p:stCondLst>
                                    <p:cond delay="125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49" presetClass="entr" presetSubtype="0" decel="10000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750" fill="hold"/>
                                        <p:tgtEl>
                                          <p:spTgt spid="8"/>
                                        </p:tgtEl>
                                        <p:attrNameLst>
                                          <p:attrName>ppt_w</p:attrName>
                                        </p:attrNameLst>
                                      </p:cBhvr>
                                      <p:tavLst>
                                        <p:tav tm="0">
                                          <p:val>
                                            <p:fltVal val="0"/>
                                          </p:val>
                                        </p:tav>
                                        <p:tav tm="100000">
                                          <p:val>
                                            <p:strVal val="#ppt_w"/>
                                          </p:val>
                                        </p:tav>
                                      </p:tavLst>
                                    </p:anim>
                                    <p:anim calcmode="lin" valueType="num">
                                      <p:cBhvr>
                                        <p:cTn id="30" dur="750" fill="hold"/>
                                        <p:tgtEl>
                                          <p:spTgt spid="8"/>
                                        </p:tgtEl>
                                        <p:attrNameLst>
                                          <p:attrName>ppt_h</p:attrName>
                                        </p:attrNameLst>
                                      </p:cBhvr>
                                      <p:tavLst>
                                        <p:tav tm="0">
                                          <p:val>
                                            <p:fltVal val="0"/>
                                          </p:val>
                                        </p:tav>
                                        <p:tav tm="100000">
                                          <p:val>
                                            <p:strVal val="#ppt_h"/>
                                          </p:val>
                                        </p:tav>
                                      </p:tavLst>
                                    </p:anim>
                                    <p:anim calcmode="lin" valueType="num">
                                      <p:cBhvr>
                                        <p:cTn id="31" dur="750" fill="hold"/>
                                        <p:tgtEl>
                                          <p:spTgt spid="8"/>
                                        </p:tgtEl>
                                        <p:attrNameLst>
                                          <p:attrName>style.rotation</p:attrName>
                                        </p:attrNameLst>
                                      </p:cBhvr>
                                      <p:tavLst>
                                        <p:tav tm="0">
                                          <p:val>
                                            <p:fltVal val="360"/>
                                          </p:val>
                                        </p:tav>
                                        <p:tav tm="100000">
                                          <p:val>
                                            <p:fltVal val="0"/>
                                          </p:val>
                                        </p:tav>
                                      </p:tavLst>
                                    </p:anim>
                                    <p:animEffect transition="in" filter="fade">
                                      <p:cBhvr>
                                        <p:cTn id="32" dur="750"/>
                                        <p:tgtEl>
                                          <p:spTgt spid="8"/>
                                        </p:tgtEl>
                                      </p:cBhvr>
                                    </p:animEffect>
                                  </p:childTnLst>
                                </p:cTn>
                              </p:par>
                              <p:par>
                                <p:cTn id="33" presetID="6" presetClass="emph" presetSubtype="0" fill="hold" grpId="1" nodeType="withEffect">
                                  <p:stCondLst>
                                    <p:cond delay="750"/>
                                  </p:stCondLst>
                                  <p:childTnLst>
                                    <p:animScale>
                                      <p:cBhvr>
                                        <p:cTn id="34" dur="500" fill="hold"/>
                                        <p:tgtEl>
                                          <p:spTgt spid="8"/>
                                        </p:tgtEl>
                                      </p:cBhvr>
                                      <p:by x="150000" y="150000"/>
                                    </p:animScale>
                                  </p:childTnLst>
                                </p:cTn>
                              </p:par>
                              <p:par>
                                <p:cTn id="35" presetID="10" presetClass="exit" presetSubtype="0" fill="hold" grpId="2" nodeType="withEffect">
                                  <p:stCondLst>
                                    <p:cond delay="125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par>
                          <p:cTn id="38" fill="hold">
                            <p:stCondLst>
                              <p:cond delay="1750"/>
                            </p:stCondLst>
                            <p:childTnLst>
                              <p:par>
                                <p:cTn id="39" presetID="1" presetClass="entr" presetSubtype="0"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par>
                          <p:cTn id="41" fill="hold">
                            <p:stCondLst>
                              <p:cond delay="1750"/>
                            </p:stCondLst>
                            <p:childTnLst>
                              <p:par>
                                <p:cTn id="42" presetID="12" presetClass="entr" presetSubtype="8" fill="hold" nodeType="after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500"/>
                                        <p:tgtEl>
                                          <p:spTgt spid="34"/>
                                        </p:tgtEl>
                                        <p:attrNameLst>
                                          <p:attrName>ppt_x</p:attrName>
                                        </p:attrNameLst>
                                      </p:cBhvr>
                                      <p:tavLst>
                                        <p:tav tm="0">
                                          <p:val>
                                            <p:strVal val="#ppt_x-#ppt_w*1.125000"/>
                                          </p:val>
                                        </p:tav>
                                        <p:tav tm="100000">
                                          <p:val>
                                            <p:strVal val="#ppt_x"/>
                                          </p:val>
                                        </p:tav>
                                      </p:tavLst>
                                    </p:anim>
                                    <p:animEffect transition="in" filter="wipe(right)">
                                      <p:cBhvr>
                                        <p:cTn id="45" dur="500"/>
                                        <p:tgtEl>
                                          <p:spTgt spid="34"/>
                                        </p:tgtEl>
                                      </p:cBhvr>
                                    </p:animEffect>
                                  </p:childTnLst>
                                </p:cTn>
                              </p:par>
                            </p:childTnLst>
                          </p:cTn>
                        </p:par>
                        <p:par>
                          <p:cTn id="46" fill="hold">
                            <p:stCondLst>
                              <p:cond delay="2250"/>
                            </p:stCondLst>
                            <p:childTnLst>
                              <p:par>
                                <p:cTn id="47" presetID="12" presetClass="entr" presetSubtype="8"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p:tgtEl>
                                          <p:spTgt spid="47"/>
                                        </p:tgtEl>
                                        <p:attrNameLst>
                                          <p:attrName>ppt_x</p:attrName>
                                        </p:attrNameLst>
                                      </p:cBhvr>
                                      <p:tavLst>
                                        <p:tav tm="0">
                                          <p:val>
                                            <p:strVal val="#ppt_x-#ppt_w*1.125000"/>
                                          </p:val>
                                        </p:tav>
                                        <p:tav tm="100000">
                                          <p:val>
                                            <p:strVal val="#ppt_x"/>
                                          </p:val>
                                        </p:tav>
                                      </p:tavLst>
                                    </p:anim>
                                    <p:animEffect transition="in" filter="wipe(right)">
                                      <p:cBhvr>
                                        <p:cTn id="50" dur="500"/>
                                        <p:tgtEl>
                                          <p:spTgt spid="47"/>
                                        </p:tgtEl>
                                      </p:cBhvr>
                                    </p:animEffect>
                                  </p:childTnLst>
                                </p:cTn>
                              </p:par>
                            </p:childTnLst>
                          </p:cTn>
                        </p:par>
                        <p:par>
                          <p:cTn id="51" fill="hold">
                            <p:stCondLst>
                              <p:cond delay="2750"/>
                            </p:stCondLst>
                            <p:childTnLst>
                              <p:par>
                                <p:cTn id="52" presetID="12" presetClass="entr" presetSubtype="8" fill="hold" nodeType="afterEffect">
                                  <p:stCondLst>
                                    <p:cond delay="0"/>
                                  </p:stCondLst>
                                  <p:childTnLst>
                                    <p:set>
                                      <p:cBhvr>
                                        <p:cTn id="53" dur="1" fill="hold">
                                          <p:stCondLst>
                                            <p:cond delay="0"/>
                                          </p:stCondLst>
                                        </p:cTn>
                                        <p:tgtEl>
                                          <p:spTgt spid="60"/>
                                        </p:tgtEl>
                                        <p:attrNameLst>
                                          <p:attrName>style.visibility</p:attrName>
                                        </p:attrNameLst>
                                      </p:cBhvr>
                                      <p:to>
                                        <p:strVal val="visible"/>
                                      </p:to>
                                    </p:set>
                                    <p:anim calcmode="lin" valueType="num">
                                      <p:cBhvr additive="base">
                                        <p:cTn id="54" dur="500"/>
                                        <p:tgtEl>
                                          <p:spTgt spid="60"/>
                                        </p:tgtEl>
                                        <p:attrNameLst>
                                          <p:attrName>ppt_x</p:attrName>
                                        </p:attrNameLst>
                                      </p:cBhvr>
                                      <p:tavLst>
                                        <p:tav tm="0">
                                          <p:val>
                                            <p:strVal val="#ppt_x-#ppt_w*1.125000"/>
                                          </p:val>
                                        </p:tav>
                                        <p:tav tm="100000">
                                          <p:val>
                                            <p:strVal val="#ppt_x"/>
                                          </p:val>
                                        </p:tav>
                                      </p:tavLst>
                                    </p:anim>
                                    <p:animEffect transition="in" filter="wipe(right)">
                                      <p:cBhvr>
                                        <p:cTn id="55" dur="500"/>
                                        <p:tgtEl>
                                          <p:spTgt spid="60"/>
                                        </p:tgtEl>
                                      </p:cBhvr>
                                    </p:animEffect>
                                  </p:childTnLst>
                                </p:cTn>
                              </p:par>
                            </p:childTnLst>
                          </p:cTn>
                        </p:par>
                        <p:par>
                          <p:cTn id="56" fill="hold">
                            <p:stCondLst>
                              <p:cond delay="3250"/>
                            </p:stCondLst>
                            <p:childTnLst>
                              <p:par>
                                <p:cTn id="57" presetID="12" presetClass="entr" presetSubtype="8" fill="hold" nodeType="afterEffect">
                                  <p:stCondLst>
                                    <p:cond delay="0"/>
                                  </p:stCondLst>
                                  <p:childTnLst>
                                    <p:set>
                                      <p:cBhvr>
                                        <p:cTn id="58" dur="1" fill="hold">
                                          <p:stCondLst>
                                            <p:cond delay="0"/>
                                          </p:stCondLst>
                                        </p:cTn>
                                        <p:tgtEl>
                                          <p:spTgt spid="73"/>
                                        </p:tgtEl>
                                        <p:attrNameLst>
                                          <p:attrName>style.visibility</p:attrName>
                                        </p:attrNameLst>
                                      </p:cBhvr>
                                      <p:to>
                                        <p:strVal val="visible"/>
                                      </p:to>
                                    </p:set>
                                    <p:anim calcmode="lin" valueType="num">
                                      <p:cBhvr additive="base">
                                        <p:cTn id="59" dur="500"/>
                                        <p:tgtEl>
                                          <p:spTgt spid="73"/>
                                        </p:tgtEl>
                                        <p:attrNameLst>
                                          <p:attrName>ppt_x</p:attrName>
                                        </p:attrNameLst>
                                      </p:cBhvr>
                                      <p:tavLst>
                                        <p:tav tm="0">
                                          <p:val>
                                            <p:strVal val="#ppt_x-#ppt_w*1.125000"/>
                                          </p:val>
                                        </p:tav>
                                        <p:tav tm="100000">
                                          <p:val>
                                            <p:strVal val="#ppt_x"/>
                                          </p:val>
                                        </p:tav>
                                      </p:tavLst>
                                    </p:anim>
                                    <p:animEffect transition="in" filter="wipe(right)">
                                      <p:cBhvr>
                                        <p:cTn id="60" dur="500"/>
                                        <p:tgtEl>
                                          <p:spTgt spid="73"/>
                                        </p:tgtEl>
                                      </p:cBhvr>
                                    </p:animEffect>
                                  </p:childTnLst>
                                </p:cTn>
                              </p:par>
                            </p:childTnLst>
                          </p:cTn>
                        </p:par>
                        <p:par>
                          <p:cTn id="61" fill="hold">
                            <p:stCondLst>
                              <p:cond delay="3750"/>
                            </p:stCondLst>
                            <p:childTnLst>
                              <p:par>
                                <p:cTn id="62" presetID="2" presetClass="entr" presetSubtype="2" fill="hold" grpId="0" nodeType="afterEffect">
                                  <p:stCondLst>
                                    <p:cond delay="0"/>
                                  </p:stCondLst>
                                  <p:childTnLst>
                                    <p:set>
                                      <p:cBhvr>
                                        <p:cTn id="63" dur="1" fill="hold">
                                          <p:stCondLst>
                                            <p:cond delay="0"/>
                                          </p:stCondLst>
                                        </p:cTn>
                                        <p:tgtEl>
                                          <p:spTgt spid="87"/>
                                        </p:tgtEl>
                                        <p:attrNameLst>
                                          <p:attrName>style.visibility</p:attrName>
                                        </p:attrNameLst>
                                      </p:cBhvr>
                                      <p:to>
                                        <p:strVal val="visible"/>
                                      </p:to>
                                    </p:set>
                                    <p:anim calcmode="lin" valueType="num">
                                      <p:cBhvr additive="base">
                                        <p:cTn id="64" dur="500" fill="hold"/>
                                        <p:tgtEl>
                                          <p:spTgt spid="87"/>
                                        </p:tgtEl>
                                        <p:attrNameLst>
                                          <p:attrName>ppt_x</p:attrName>
                                        </p:attrNameLst>
                                      </p:cBhvr>
                                      <p:tavLst>
                                        <p:tav tm="0">
                                          <p:val>
                                            <p:strVal val="1+#ppt_w/2"/>
                                          </p:val>
                                        </p:tav>
                                        <p:tav tm="100000">
                                          <p:val>
                                            <p:strVal val="#ppt_x"/>
                                          </p:val>
                                        </p:tav>
                                      </p:tavLst>
                                    </p:anim>
                                    <p:anim calcmode="lin" valueType="num">
                                      <p:cBhvr additive="base">
                                        <p:cTn id="65"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8" grpId="0" animBg="1"/>
      <p:bldP spid="8" grpId="1" animBg="1"/>
      <p:bldP spid="8" grpId="2" animBg="1"/>
      <p:bldP spid="33" grpId="0"/>
      <p:bldP spid="8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77FA5C2B-FFED-4D49-B442-C0BB62F87AEC}"/>
              </a:ext>
            </a:extLst>
          </p:cNvPr>
          <p:cNvPicPr>
            <a:picLocks noChangeAspect="1"/>
          </p:cNvPicPr>
          <p:nvPr/>
        </p:nvPicPr>
        <p:blipFill>
          <a:blip r:embed="rId3"/>
          <a:stretch>
            <a:fillRect/>
          </a:stretch>
        </p:blipFill>
        <p:spPr>
          <a:xfrm>
            <a:off x="873290" y="1599369"/>
            <a:ext cx="8632808" cy="3735432"/>
          </a:xfrm>
          <a:prstGeom prst="rect">
            <a:avLst/>
          </a:prstGeom>
        </p:spPr>
      </p:pic>
      <p:cxnSp>
        <p:nvCxnSpPr>
          <p:cNvPr id="16" name="直接连接符 15"/>
          <p:cNvCxnSpPr/>
          <p:nvPr/>
        </p:nvCxnSpPr>
        <p:spPr>
          <a:xfrm>
            <a:off x="3056643" y="3369401"/>
            <a:ext cx="14980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群組 3">
            <a:extLst>
              <a:ext uri="{FF2B5EF4-FFF2-40B4-BE49-F238E27FC236}">
                <a16:creationId xmlns:a16="http://schemas.microsoft.com/office/drawing/2014/main" id="{8270770E-AE89-4C56-A031-20BE675F9C32}"/>
              </a:ext>
            </a:extLst>
          </p:cNvPr>
          <p:cNvGrpSpPr/>
          <p:nvPr/>
        </p:nvGrpSpPr>
        <p:grpSpPr>
          <a:xfrm>
            <a:off x="8467854" y="3957881"/>
            <a:ext cx="2498511" cy="2350790"/>
            <a:chOff x="7526820" y="3369401"/>
            <a:chExt cx="3455471" cy="3464620"/>
          </a:xfrm>
        </p:grpSpPr>
        <p:sp>
          <p:nvSpPr>
            <p:cNvPr id="9" name="椭圆 8"/>
            <p:cNvSpPr/>
            <p:nvPr/>
          </p:nvSpPr>
          <p:spPr>
            <a:xfrm>
              <a:off x="7526820" y="3378550"/>
              <a:ext cx="3455471" cy="3455471"/>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latin typeface="Arial"/>
                <a:ea typeface="微软雅黑"/>
              </a:endParaRPr>
            </a:p>
          </p:txBody>
        </p:sp>
        <p:cxnSp>
          <p:nvCxnSpPr>
            <p:cNvPr id="17" name="直接连接符 16"/>
            <p:cNvCxnSpPr/>
            <p:nvPr/>
          </p:nvCxnSpPr>
          <p:spPr>
            <a:xfrm>
              <a:off x="7590543" y="3369401"/>
              <a:ext cx="14980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973353" y="4400765"/>
              <a:ext cx="2668070" cy="1246278"/>
            </a:xfrm>
            <a:prstGeom prst="rect">
              <a:avLst/>
            </a:prstGeom>
          </p:spPr>
          <p:txBody>
            <a:bodyPr wrap="square">
              <a:spAutoFit/>
              <a:scene3d>
                <a:camera prst="orthographicFront"/>
                <a:lightRig rig="threePt" dir="t"/>
              </a:scene3d>
              <a:sp3d contourW="12700"/>
            </a:bodyPr>
            <a:lstStyle/>
            <a:p>
              <a:pPr algn="ctr">
                <a:lnSpc>
                  <a:spcPct val="120000"/>
                </a:lnSpc>
              </a:pPr>
              <a:r>
                <a:rPr lang="zh-TW" altLang="en-US" sz="1400" dirty="0">
                  <a:solidFill>
                    <a:schemeClr val="bg1"/>
                  </a:solidFill>
                </a:rPr>
                <a:t>只要使用者輸入資料</a:t>
              </a:r>
              <a:endParaRPr lang="en-US" altLang="zh-TW" sz="1400" dirty="0">
                <a:solidFill>
                  <a:schemeClr val="bg1"/>
                </a:solidFill>
              </a:endParaRPr>
            </a:p>
            <a:p>
              <a:pPr algn="ctr">
                <a:lnSpc>
                  <a:spcPct val="120000"/>
                </a:lnSpc>
              </a:pPr>
              <a:r>
                <a:rPr lang="zh-TW" altLang="en-US" sz="1400" dirty="0">
                  <a:solidFill>
                    <a:schemeClr val="bg1"/>
                  </a:solidFill>
                </a:rPr>
                <a:t>點擊預測</a:t>
              </a:r>
              <a:endParaRPr lang="en-US" altLang="zh-TW" sz="1400" dirty="0">
                <a:solidFill>
                  <a:schemeClr val="bg1"/>
                </a:solidFill>
              </a:endParaRPr>
            </a:p>
            <a:p>
              <a:pPr algn="ctr">
                <a:lnSpc>
                  <a:spcPct val="120000"/>
                </a:lnSpc>
              </a:pPr>
              <a:r>
                <a:rPr lang="zh-TW" altLang="en-US" sz="1400" dirty="0">
                  <a:solidFill>
                    <a:schemeClr val="bg1"/>
                  </a:solidFill>
                </a:rPr>
                <a:t>即可預測 肥胖水平</a:t>
              </a:r>
              <a:endParaRPr lang="en-US" altLang="zh-CN" sz="1400" dirty="0">
                <a:solidFill>
                  <a:schemeClr val="bg1"/>
                </a:solidFill>
              </a:endParaRPr>
            </a:p>
          </p:txBody>
        </p:sp>
      </p:grpSp>
      <p:sp>
        <p:nvSpPr>
          <p:cNvPr id="27" name="任意多边形 2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391195" y="-1"/>
            <a:ext cx="1417774" cy="723901"/>
            <a:chOff x="-391195" y="-1"/>
            <a:chExt cx="1697596" cy="866775"/>
          </a:xfrm>
        </p:grpSpPr>
        <p:sp>
          <p:nvSpPr>
            <p:cNvPr id="29" name="任意多边形 28"/>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5" name="直接连接符 34"/>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26579" y="678314"/>
            <a:ext cx="1826141"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結果運用</a:t>
            </a:r>
            <a:endParaRPr lang="zh-CN" altLang="en-US" sz="3200" b="1" dirty="0">
              <a:solidFill>
                <a:schemeClr val="tx2"/>
              </a:solidFill>
              <a:latin typeface="Century Gothic" panose="020B0502020202020204" pitchFamily="34" charset="0"/>
              <a:ea typeface="+mj-ea"/>
            </a:endParaRPr>
          </a:p>
        </p:txBody>
      </p:sp>
      <p:sp>
        <p:nvSpPr>
          <p:cNvPr id="38" name="矩形 37">
            <a:extLst>
              <a:ext uri="{FF2B5EF4-FFF2-40B4-BE49-F238E27FC236}">
                <a16:creationId xmlns:a16="http://schemas.microsoft.com/office/drawing/2014/main" id="{B385CE6A-BBFA-4118-92E5-1106831AFC4A}"/>
              </a:ext>
            </a:extLst>
          </p:cNvPr>
          <p:cNvSpPr/>
          <p:nvPr/>
        </p:nvSpPr>
        <p:spPr>
          <a:xfrm>
            <a:off x="2852719" y="910570"/>
            <a:ext cx="6744397"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只要將訓練好的模型與權重運用，結合</a:t>
            </a:r>
            <a:r>
              <a:rPr lang="en-US" altLang="zh-TW" sz="1200" dirty="0" err="1">
                <a:solidFill>
                  <a:schemeClr val="tx1">
                    <a:lumMod val="95000"/>
                    <a:lumOff val="5000"/>
                  </a:schemeClr>
                </a:solidFill>
                <a:latin typeface="Century Gothic" panose="020B0502020202020204" pitchFamily="34" charset="0"/>
              </a:rPr>
              <a:t>tknter</a:t>
            </a:r>
            <a:r>
              <a:rPr lang="zh-TW" altLang="en-US" sz="1200" dirty="0">
                <a:solidFill>
                  <a:schemeClr val="tx1">
                    <a:lumMod val="95000"/>
                    <a:lumOff val="5000"/>
                  </a:schemeClr>
                </a:solidFill>
                <a:latin typeface="Century Gothic" panose="020B0502020202020204" pitchFamily="34" charset="0"/>
              </a:rPr>
              <a:t>呈現，讓使用者輸入資料集就可以直接預測</a:t>
            </a:r>
            <a:endParaRPr lang="en-US" altLang="zh-CN" sz="1200" dirty="0">
              <a:solidFill>
                <a:schemeClr val="tx1">
                  <a:lumMod val="95000"/>
                  <a:lumOff val="5000"/>
                </a:schemeClr>
              </a:solidFill>
              <a:latin typeface="Century Gothic" panose="020B0502020202020204" pitchFamily="34" charset="0"/>
            </a:endParaRPr>
          </a:p>
        </p:txBody>
      </p:sp>
      <p:grpSp>
        <p:nvGrpSpPr>
          <p:cNvPr id="26" name="组合 25"/>
          <p:cNvGrpSpPr/>
          <p:nvPr/>
        </p:nvGrpSpPr>
        <p:grpSpPr>
          <a:xfrm rot="18919636">
            <a:off x="6992849" y="3812560"/>
            <a:ext cx="1852094" cy="1852092"/>
            <a:chOff x="5146577" y="2705101"/>
            <a:chExt cx="1852094" cy="1852092"/>
          </a:xfrm>
          <a:effectLst/>
        </p:grpSpPr>
        <p:sp>
          <p:nvSpPr>
            <p:cNvPr id="10" name="椭圆 9"/>
            <p:cNvSpPr/>
            <p:nvPr/>
          </p:nvSpPr>
          <p:spPr>
            <a:xfrm>
              <a:off x="5146577" y="2705101"/>
              <a:ext cx="1852094" cy="185209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latin typeface="Arial"/>
                <a:ea typeface="微软雅黑"/>
              </a:endParaRPr>
            </a:p>
          </p:txBody>
        </p:sp>
        <p:cxnSp>
          <p:nvCxnSpPr>
            <p:cNvPr id="11" name="直接连接符 10"/>
            <p:cNvCxnSpPr>
              <a:cxnSpLocks/>
            </p:cNvCxnSpPr>
            <p:nvPr/>
          </p:nvCxnSpPr>
          <p:spPr>
            <a:xfrm flipH="1">
              <a:off x="5585379" y="3102653"/>
              <a:ext cx="974488" cy="105698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椭圆 12"/>
            <p:cNvSpPr/>
            <p:nvPr/>
          </p:nvSpPr>
          <p:spPr>
            <a:xfrm rot="16200000">
              <a:off x="5585379" y="3139623"/>
              <a:ext cx="396240" cy="322299"/>
            </a:xfrm>
            <a:custGeom>
              <a:avLst/>
              <a:gdLst>
                <a:gd name="T0" fmla="*/ 130 w 256"/>
                <a:gd name="T1" fmla="*/ 8 h 208"/>
                <a:gd name="T2" fmla="*/ 130 w 256"/>
                <a:gd name="T3" fmla="*/ 37 h 208"/>
                <a:gd name="T4" fmla="*/ 177 w 256"/>
                <a:gd name="T5" fmla="*/ 84 h 208"/>
                <a:gd name="T6" fmla="*/ 21 w 256"/>
                <a:gd name="T7" fmla="*/ 84 h 208"/>
                <a:gd name="T8" fmla="*/ 0 w 256"/>
                <a:gd name="T9" fmla="*/ 105 h 208"/>
                <a:gd name="T10" fmla="*/ 21 w 256"/>
                <a:gd name="T11" fmla="*/ 126 h 208"/>
                <a:gd name="T12" fmla="*/ 177 w 256"/>
                <a:gd name="T13" fmla="*/ 126 h 208"/>
                <a:gd name="T14" fmla="*/ 130 w 256"/>
                <a:gd name="T15" fmla="*/ 173 h 208"/>
                <a:gd name="T16" fmla="*/ 130 w 256"/>
                <a:gd name="T17" fmla="*/ 202 h 208"/>
                <a:gd name="T18" fmla="*/ 144 w 256"/>
                <a:gd name="T19" fmla="*/ 208 h 208"/>
                <a:gd name="T20" fmla="*/ 159 w 256"/>
                <a:gd name="T21" fmla="*/ 202 h 208"/>
                <a:gd name="T22" fmla="*/ 256 w 256"/>
                <a:gd name="T23" fmla="*/ 105 h 208"/>
                <a:gd name="T24" fmla="*/ 159 w 256"/>
                <a:gd name="T25" fmla="*/ 8 h 208"/>
                <a:gd name="T26" fmla="*/ 130 w 256"/>
                <a:gd name="T27" fmla="*/ 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08">
                  <a:moveTo>
                    <a:pt x="130" y="8"/>
                  </a:moveTo>
                  <a:cubicBezTo>
                    <a:pt x="122" y="16"/>
                    <a:pt x="122" y="29"/>
                    <a:pt x="130" y="37"/>
                  </a:cubicBezTo>
                  <a:cubicBezTo>
                    <a:pt x="177" y="84"/>
                    <a:pt x="177" y="84"/>
                    <a:pt x="177" y="84"/>
                  </a:cubicBezTo>
                  <a:cubicBezTo>
                    <a:pt x="21" y="84"/>
                    <a:pt x="21" y="84"/>
                    <a:pt x="21" y="84"/>
                  </a:cubicBezTo>
                  <a:cubicBezTo>
                    <a:pt x="9" y="84"/>
                    <a:pt x="0" y="94"/>
                    <a:pt x="0" y="105"/>
                  </a:cubicBezTo>
                  <a:cubicBezTo>
                    <a:pt x="0" y="116"/>
                    <a:pt x="9" y="126"/>
                    <a:pt x="21" y="126"/>
                  </a:cubicBezTo>
                  <a:cubicBezTo>
                    <a:pt x="177" y="126"/>
                    <a:pt x="177" y="126"/>
                    <a:pt x="177" y="126"/>
                  </a:cubicBezTo>
                  <a:cubicBezTo>
                    <a:pt x="130" y="173"/>
                    <a:pt x="130" y="173"/>
                    <a:pt x="130" y="173"/>
                  </a:cubicBezTo>
                  <a:cubicBezTo>
                    <a:pt x="122" y="181"/>
                    <a:pt x="122" y="194"/>
                    <a:pt x="130" y="202"/>
                  </a:cubicBezTo>
                  <a:cubicBezTo>
                    <a:pt x="134" y="206"/>
                    <a:pt x="139" y="208"/>
                    <a:pt x="144" y="208"/>
                  </a:cubicBezTo>
                  <a:cubicBezTo>
                    <a:pt x="150" y="208"/>
                    <a:pt x="155" y="206"/>
                    <a:pt x="159" y="202"/>
                  </a:cubicBezTo>
                  <a:cubicBezTo>
                    <a:pt x="256" y="105"/>
                    <a:pt x="256" y="105"/>
                    <a:pt x="256" y="105"/>
                  </a:cubicBezTo>
                  <a:cubicBezTo>
                    <a:pt x="159" y="8"/>
                    <a:pt x="159" y="8"/>
                    <a:pt x="159" y="8"/>
                  </a:cubicBezTo>
                  <a:cubicBezTo>
                    <a:pt x="151" y="0"/>
                    <a:pt x="138" y="0"/>
                    <a:pt x="130" y="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椭圆 13"/>
            <p:cNvSpPr/>
            <p:nvPr/>
          </p:nvSpPr>
          <p:spPr>
            <a:xfrm rot="5400000">
              <a:off x="6215597" y="3800369"/>
              <a:ext cx="396240" cy="322299"/>
            </a:xfrm>
            <a:custGeom>
              <a:avLst/>
              <a:gdLst>
                <a:gd name="T0" fmla="*/ 130 w 256"/>
                <a:gd name="T1" fmla="*/ 8 h 208"/>
                <a:gd name="T2" fmla="*/ 130 w 256"/>
                <a:gd name="T3" fmla="*/ 37 h 208"/>
                <a:gd name="T4" fmla="*/ 177 w 256"/>
                <a:gd name="T5" fmla="*/ 84 h 208"/>
                <a:gd name="T6" fmla="*/ 21 w 256"/>
                <a:gd name="T7" fmla="*/ 84 h 208"/>
                <a:gd name="T8" fmla="*/ 0 w 256"/>
                <a:gd name="T9" fmla="*/ 105 h 208"/>
                <a:gd name="T10" fmla="*/ 21 w 256"/>
                <a:gd name="T11" fmla="*/ 126 h 208"/>
                <a:gd name="T12" fmla="*/ 177 w 256"/>
                <a:gd name="T13" fmla="*/ 126 h 208"/>
                <a:gd name="T14" fmla="*/ 130 w 256"/>
                <a:gd name="T15" fmla="*/ 173 h 208"/>
                <a:gd name="T16" fmla="*/ 130 w 256"/>
                <a:gd name="T17" fmla="*/ 202 h 208"/>
                <a:gd name="T18" fmla="*/ 144 w 256"/>
                <a:gd name="T19" fmla="*/ 208 h 208"/>
                <a:gd name="T20" fmla="*/ 159 w 256"/>
                <a:gd name="T21" fmla="*/ 202 h 208"/>
                <a:gd name="T22" fmla="*/ 256 w 256"/>
                <a:gd name="T23" fmla="*/ 105 h 208"/>
                <a:gd name="T24" fmla="*/ 159 w 256"/>
                <a:gd name="T25" fmla="*/ 8 h 208"/>
                <a:gd name="T26" fmla="*/ 130 w 256"/>
                <a:gd name="T27" fmla="*/ 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08">
                  <a:moveTo>
                    <a:pt x="130" y="8"/>
                  </a:moveTo>
                  <a:cubicBezTo>
                    <a:pt x="122" y="16"/>
                    <a:pt x="122" y="29"/>
                    <a:pt x="130" y="37"/>
                  </a:cubicBezTo>
                  <a:cubicBezTo>
                    <a:pt x="177" y="84"/>
                    <a:pt x="177" y="84"/>
                    <a:pt x="177" y="84"/>
                  </a:cubicBezTo>
                  <a:cubicBezTo>
                    <a:pt x="21" y="84"/>
                    <a:pt x="21" y="84"/>
                    <a:pt x="21" y="84"/>
                  </a:cubicBezTo>
                  <a:cubicBezTo>
                    <a:pt x="9" y="84"/>
                    <a:pt x="0" y="94"/>
                    <a:pt x="0" y="105"/>
                  </a:cubicBezTo>
                  <a:cubicBezTo>
                    <a:pt x="0" y="116"/>
                    <a:pt x="9" y="126"/>
                    <a:pt x="21" y="126"/>
                  </a:cubicBezTo>
                  <a:cubicBezTo>
                    <a:pt x="177" y="126"/>
                    <a:pt x="177" y="126"/>
                    <a:pt x="177" y="126"/>
                  </a:cubicBezTo>
                  <a:cubicBezTo>
                    <a:pt x="130" y="173"/>
                    <a:pt x="130" y="173"/>
                    <a:pt x="130" y="173"/>
                  </a:cubicBezTo>
                  <a:cubicBezTo>
                    <a:pt x="122" y="181"/>
                    <a:pt x="122" y="194"/>
                    <a:pt x="130" y="202"/>
                  </a:cubicBezTo>
                  <a:cubicBezTo>
                    <a:pt x="134" y="206"/>
                    <a:pt x="139" y="208"/>
                    <a:pt x="144" y="208"/>
                  </a:cubicBezTo>
                  <a:cubicBezTo>
                    <a:pt x="150" y="208"/>
                    <a:pt x="155" y="206"/>
                    <a:pt x="159" y="202"/>
                  </a:cubicBezTo>
                  <a:cubicBezTo>
                    <a:pt x="256" y="105"/>
                    <a:pt x="256" y="105"/>
                    <a:pt x="256" y="105"/>
                  </a:cubicBezTo>
                  <a:cubicBezTo>
                    <a:pt x="159" y="8"/>
                    <a:pt x="159" y="8"/>
                    <a:pt x="159" y="8"/>
                  </a:cubicBezTo>
                  <a:cubicBezTo>
                    <a:pt x="151" y="0"/>
                    <a:pt x="138" y="0"/>
                    <a:pt x="130" y="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5" name="矩形 24">
            <a:extLst>
              <a:ext uri="{FF2B5EF4-FFF2-40B4-BE49-F238E27FC236}">
                <a16:creationId xmlns:a16="http://schemas.microsoft.com/office/drawing/2014/main" id="{21774FC0-D18F-4F42-928B-E7C906F45DB1}"/>
              </a:ext>
            </a:extLst>
          </p:cNvPr>
          <p:cNvSpPr/>
          <p:nvPr/>
        </p:nvSpPr>
        <p:spPr>
          <a:xfrm>
            <a:off x="800948" y="5456995"/>
            <a:ext cx="6235883"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以上為簡單測試版</a:t>
            </a:r>
            <a:endParaRPr lang="en-US" altLang="zh-CN" sz="1200"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2860148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style.rotation</p:attrName>
                                        </p:attrNameLst>
                                      </p:cBhvr>
                                      <p:tavLst>
                                        <p:tav tm="0">
                                          <p:val>
                                            <p:fltVal val="90"/>
                                          </p:val>
                                        </p:tav>
                                        <p:tav tm="100000">
                                          <p:val>
                                            <p:fltVal val="0"/>
                                          </p:val>
                                        </p:tav>
                                      </p:tavLst>
                                    </p:anim>
                                    <p:animEffect transition="in" filter="fade">
                                      <p:cBhvr>
                                        <p:cTn id="1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12E75B12-CB0B-4065-B588-179BDE691BE6}"/>
              </a:ext>
            </a:extLst>
          </p:cNvPr>
          <p:cNvSpPr/>
          <p:nvPr/>
        </p:nvSpPr>
        <p:spPr>
          <a:xfrm rot="2700000">
            <a:off x="-315563" y="-781342"/>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矩形 61">
            <a:extLst>
              <a:ext uri="{FF2B5EF4-FFF2-40B4-BE49-F238E27FC236}">
                <a16:creationId xmlns:a16="http://schemas.microsoft.com/office/drawing/2014/main" id="{8A9D96AF-C402-48D3-92F6-80B5BAC9BEF2}"/>
              </a:ext>
            </a:extLst>
          </p:cNvPr>
          <p:cNvSpPr/>
          <p:nvPr/>
        </p:nvSpPr>
        <p:spPr>
          <a:xfrm rot="2700000">
            <a:off x="7671290" y="3342760"/>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矩形 9">
            <a:extLst>
              <a:ext uri="{FF2B5EF4-FFF2-40B4-BE49-F238E27FC236}">
                <a16:creationId xmlns:a16="http://schemas.microsoft.com/office/drawing/2014/main" id="{89984E0D-A540-4327-A398-8203F78414B7}"/>
              </a:ext>
            </a:extLst>
          </p:cNvPr>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8">
            <a:extLst>
              <a:ext uri="{FF2B5EF4-FFF2-40B4-BE49-F238E27FC236}">
                <a16:creationId xmlns:a16="http://schemas.microsoft.com/office/drawing/2014/main" id="{E37A0C9A-684F-4EAD-A1C1-42BD654750BD}"/>
              </a:ext>
            </a:extLst>
          </p:cNvPr>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9">
            <a:extLst>
              <a:ext uri="{FF2B5EF4-FFF2-40B4-BE49-F238E27FC236}">
                <a16:creationId xmlns:a16="http://schemas.microsoft.com/office/drawing/2014/main" id="{A365D62D-55BD-4B42-ACE4-8FC8F7B9431B}"/>
              </a:ext>
            </a:extLst>
          </p:cNvPr>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0">
            <a:extLst>
              <a:ext uri="{FF2B5EF4-FFF2-40B4-BE49-F238E27FC236}">
                <a16:creationId xmlns:a16="http://schemas.microsoft.com/office/drawing/2014/main" id="{C14211A4-495B-449A-90A3-64C42BA88BB9}"/>
              </a:ext>
            </a:extLst>
          </p:cNvPr>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1">
            <a:extLst>
              <a:ext uri="{FF2B5EF4-FFF2-40B4-BE49-F238E27FC236}">
                <a16:creationId xmlns:a16="http://schemas.microsoft.com/office/drawing/2014/main" id="{E8B999A2-2A75-42D1-B62B-CA54861651A7}"/>
              </a:ext>
            </a:extLst>
          </p:cNvPr>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12">
            <a:extLst>
              <a:ext uri="{FF2B5EF4-FFF2-40B4-BE49-F238E27FC236}">
                <a16:creationId xmlns:a16="http://schemas.microsoft.com/office/drawing/2014/main" id="{F8FC4BAC-7C08-44D5-9057-4EC16D6CFBD7}"/>
              </a:ext>
            </a:extLst>
          </p:cNvPr>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16">
            <a:extLst>
              <a:ext uri="{FF2B5EF4-FFF2-40B4-BE49-F238E27FC236}">
                <a16:creationId xmlns:a16="http://schemas.microsoft.com/office/drawing/2014/main" id="{B13A4D34-62B4-4A2E-9E03-A74A6D25209B}"/>
              </a:ext>
            </a:extLst>
          </p:cNvPr>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17">
            <a:extLst>
              <a:ext uri="{FF2B5EF4-FFF2-40B4-BE49-F238E27FC236}">
                <a16:creationId xmlns:a16="http://schemas.microsoft.com/office/drawing/2014/main" id="{4CF61C80-9ECC-45AE-8D2F-6DFB93C1ADD2}"/>
              </a:ext>
            </a:extLst>
          </p:cNvPr>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18">
            <a:extLst>
              <a:ext uri="{FF2B5EF4-FFF2-40B4-BE49-F238E27FC236}">
                <a16:creationId xmlns:a16="http://schemas.microsoft.com/office/drawing/2014/main" id="{1F607F97-F6D6-4644-B574-144EDA1847E8}"/>
              </a:ext>
            </a:extLst>
          </p:cNvPr>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19">
            <a:extLst>
              <a:ext uri="{FF2B5EF4-FFF2-40B4-BE49-F238E27FC236}">
                <a16:creationId xmlns:a16="http://schemas.microsoft.com/office/drawing/2014/main" id="{DB3DCF3E-F65A-4B39-8ABD-84C4AE7D5F43}"/>
              </a:ext>
            </a:extLst>
          </p:cNvPr>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任意多边形 20">
            <a:extLst>
              <a:ext uri="{FF2B5EF4-FFF2-40B4-BE49-F238E27FC236}">
                <a16:creationId xmlns:a16="http://schemas.microsoft.com/office/drawing/2014/main" id="{C37F85FC-BBD5-40EF-97E9-69D3580C10E7}"/>
              </a:ext>
            </a:extLst>
          </p:cNvPr>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1">
            <a:extLst>
              <a:ext uri="{FF2B5EF4-FFF2-40B4-BE49-F238E27FC236}">
                <a16:creationId xmlns:a16="http://schemas.microsoft.com/office/drawing/2014/main" id="{263029F5-9E75-4CE3-8BE8-29C783ADB1CC}"/>
              </a:ext>
            </a:extLst>
          </p:cNvPr>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2">
            <a:extLst>
              <a:ext uri="{FF2B5EF4-FFF2-40B4-BE49-F238E27FC236}">
                <a16:creationId xmlns:a16="http://schemas.microsoft.com/office/drawing/2014/main" id="{BA9E98C3-A10E-46BE-B443-2A34B840A01A}"/>
              </a:ext>
            </a:extLst>
          </p:cNvPr>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3">
            <a:extLst>
              <a:ext uri="{FF2B5EF4-FFF2-40B4-BE49-F238E27FC236}">
                <a16:creationId xmlns:a16="http://schemas.microsoft.com/office/drawing/2014/main" id="{F75B9A0F-990C-40F8-9DF5-884205E5106C}"/>
              </a:ext>
            </a:extLst>
          </p:cNvPr>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24">
            <a:extLst>
              <a:ext uri="{FF2B5EF4-FFF2-40B4-BE49-F238E27FC236}">
                <a16:creationId xmlns:a16="http://schemas.microsoft.com/office/drawing/2014/main" id="{849CFE3A-4DD5-4B64-89C9-FF6268313759}"/>
              </a:ext>
            </a:extLst>
          </p:cNvPr>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25">
            <a:extLst>
              <a:ext uri="{FF2B5EF4-FFF2-40B4-BE49-F238E27FC236}">
                <a16:creationId xmlns:a16="http://schemas.microsoft.com/office/drawing/2014/main" id="{3CCB147B-83C9-4DAA-9372-0499AD6A3EE9}"/>
              </a:ext>
            </a:extLst>
          </p:cNvPr>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26">
            <a:extLst>
              <a:ext uri="{FF2B5EF4-FFF2-40B4-BE49-F238E27FC236}">
                <a16:creationId xmlns:a16="http://schemas.microsoft.com/office/drawing/2014/main" id="{4664ECDC-8772-4260-8828-2E016D4C71C2}"/>
              </a:ext>
            </a:extLst>
          </p:cNvPr>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27">
            <a:extLst>
              <a:ext uri="{FF2B5EF4-FFF2-40B4-BE49-F238E27FC236}">
                <a16:creationId xmlns:a16="http://schemas.microsoft.com/office/drawing/2014/main" id="{9763AE87-2ACD-4E82-9016-9FEB2C194FBB}"/>
              </a:ext>
            </a:extLst>
          </p:cNvPr>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28">
            <a:extLst>
              <a:ext uri="{FF2B5EF4-FFF2-40B4-BE49-F238E27FC236}">
                <a16:creationId xmlns:a16="http://schemas.microsoft.com/office/drawing/2014/main" id="{C7D55E86-B711-456D-8269-36F21CBA1522}"/>
              </a:ext>
            </a:extLst>
          </p:cNvPr>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29">
            <a:extLst>
              <a:ext uri="{FF2B5EF4-FFF2-40B4-BE49-F238E27FC236}">
                <a16:creationId xmlns:a16="http://schemas.microsoft.com/office/drawing/2014/main" id="{FA3897B2-24B0-4049-A48C-AB19DCAF61CA}"/>
              </a:ext>
            </a:extLst>
          </p:cNvPr>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0">
            <a:extLst>
              <a:ext uri="{FF2B5EF4-FFF2-40B4-BE49-F238E27FC236}">
                <a16:creationId xmlns:a16="http://schemas.microsoft.com/office/drawing/2014/main" id="{D71EB3AC-EDEA-4AA5-A466-B5AB576E4388}"/>
              </a:ext>
            </a:extLst>
          </p:cNvPr>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1">
            <a:extLst>
              <a:ext uri="{FF2B5EF4-FFF2-40B4-BE49-F238E27FC236}">
                <a16:creationId xmlns:a16="http://schemas.microsoft.com/office/drawing/2014/main" id="{FA3DD998-3EC6-4C54-A78C-FD9A39479544}"/>
              </a:ext>
            </a:extLst>
          </p:cNvPr>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2">
            <a:extLst>
              <a:ext uri="{FF2B5EF4-FFF2-40B4-BE49-F238E27FC236}">
                <a16:creationId xmlns:a16="http://schemas.microsoft.com/office/drawing/2014/main" id="{96925622-723C-4FA7-9541-F12B8AE8F04E}"/>
              </a:ext>
            </a:extLst>
          </p:cNvPr>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3">
            <a:extLst>
              <a:ext uri="{FF2B5EF4-FFF2-40B4-BE49-F238E27FC236}">
                <a16:creationId xmlns:a16="http://schemas.microsoft.com/office/drawing/2014/main" id="{506C7C9E-6993-4A6B-82FF-C1F25AF7FEDC}"/>
              </a:ext>
            </a:extLst>
          </p:cNvPr>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34">
            <a:extLst>
              <a:ext uri="{FF2B5EF4-FFF2-40B4-BE49-F238E27FC236}">
                <a16:creationId xmlns:a16="http://schemas.microsoft.com/office/drawing/2014/main" id="{8CFDB822-3A45-438F-8685-7CF56D8570D5}"/>
              </a:ext>
            </a:extLst>
          </p:cNvPr>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35">
            <a:extLst>
              <a:ext uri="{FF2B5EF4-FFF2-40B4-BE49-F238E27FC236}">
                <a16:creationId xmlns:a16="http://schemas.microsoft.com/office/drawing/2014/main" id="{84B6EB2E-35D2-4B94-95CA-308958DA4703}"/>
              </a:ext>
            </a:extLst>
          </p:cNvPr>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36">
            <a:extLst>
              <a:ext uri="{FF2B5EF4-FFF2-40B4-BE49-F238E27FC236}">
                <a16:creationId xmlns:a16="http://schemas.microsoft.com/office/drawing/2014/main" id="{C33CA12E-17C1-412D-A48C-244BA2C70656}"/>
              </a:ext>
            </a:extLst>
          </p:cNvPr>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37">
            <a:extLst>
              <a:ext uri="{FF2B5EF4-FFF2-40B4-BE49-F238E27FC236}">
                <a16:creationId xmlns:a16="http://schemas.microsoft.com/office/drawing/2014/main" id="{50B3E2BC-D285-42B3-84AB-FF4813C1CC2D}"/>
              </a:ext>
            </a:extLst>
          </p:cNvPr>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38">
            <a:extLst>
              <a:ext uri="{FF2B5EF4-FFF2-40B4-BE49-F238E27FC236}">
                <a16:creationId xmlns:a16="http://schemas.microsoft.com/office/drawing/2014/main" id="{00E2F429-50BA-4462-A9BB-A85966931E29}"/>
              </a:ext>
            </a:extLst>
          </p:cNvPr>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39">
            <a:extLst>
              <a:ext uri="{FF2B5EF4-FFF2-40B4-BE49-F238E27FC236}">
                <a16:creationId xmlns:a16="http://schemas.microsoft.com/office/drawing/2014/main" id="{D5D5E9F2-876C-4445-8C9E-242AA7253A53}"/>
              </a:ext>
            </a:extLst>
          </p:cNvPr>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0">
            <a:extLst>
              <a:ext uri="{FF2B5EF4-FFF2-40B4-BE49-F238E27FC236}">
                <a16:creationId xmlns:a16="http://schemas.microsoft.com/office/drawing/2014/main" id="{1A50A9DE-6793-42BF-9287-A4D1ED0EFB93}"/>
              </a:ext>
            </a:extLst>
          </p:cNvPr>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1">
            <a:extLst>
              <a:ext uri="{FF2B5EF4-FFF2-40B4-BE49-F238E27FC236}">
                <a16:creationId xmlns:a16="http://schemas.microsoft.com/office/drawing/2014/main" id="{56D9956B-3179-4B4E-A6DE-75FB342667A5}"/>
              </a:ext>
            </a:extLst>
          </p:cNvPr>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2">
            <a:extLst>
              <a:ext uri="{FF2B5EF4-FFF2-40B4-BE49-F238E27FC236}">
                <a16:creationId xmlns:a16="http://schemas.microsoft.com/office/drawing/2014/main" id="{2EFD7F36-A044-4DEB-A491-4361349ED437}"/>
              </a:ext>
            </a:extLst>
          </p:cNvPr>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3">
            <a:extLst>
              <a:ext uri="{FF2B5EF4-FFF2-40B4-BE49-F238E27FC236}">
                <a16:creationId xmlns:a16="http://schemas.microsoft.com/office/drawing/2014/main" id="{A3AC986A-272E-4765-A834-4B94225D2AB9}"/>
              </a:ext>
            </a:extLst>
          </p:cNvPr>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44">
            <a:extLst>
              <a:ext uri="{FF2B5EF4-FFF2-40B4-BE49-F238E27FC236}">
                <a16:creationId xmlns:a16="http://schemas.microsoft.com/office/drawing/2014/main" id="{9388B304-9A83-48FF-B5A4-230F1F2268EF}"/>
              </a:ext>
            </a:extLst>
          </p:cNvPr>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45">
            <a:extLst>
              <a:ext uri="{FF2B5EF4-FFF2-40B4-BE49-F238E27FC236}">
                <a16:creationId xmlns:a16="http://schemas.microsoft.com/office/drawing/2014/main" id="{7B1D52DE-FEBA-4F46-BA70-56C3F00823D8}"/>
              </a:ext>
            </a:extLst>
          </p:cNvPr>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46">
            <a:extLst>
              <a:ext uri="{FF2B5EF4-FFF2-40B4-BE49-F238E27FC236}">
                <a16:creationId xmlns:a16="http://schemas.microsoft.com/office/drawing/2014/main" id="{99408124-3FF1-410A-8945-6626385D4C71}"/>
              </a:ext>
            </a:extLst>
          </p:cNvPr>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47">
            <a:extLst>
              <a:ext uri="{FF2B5EF4-FFF2-40B4-BE49-F238E27FC236}">
                <a16:creationId xmlns:a16="http://schemas.microsoft.com/office/drawing/2014/main" id="{F815F2C6-73EB-45C7-8110-E93FC6181BC2}"/>
              </a:ext>
            </a:extLst>
          </p:cNvPr>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48">
            <a:extLst>
              <a:ext uri="{FF2B5EF4-FFF2-40B4-BE49-F238E27FC236}">
                <a16:creationId xmlns:a16="http://schemas.microsoft.com/office/drawing/2014/main" id="{09B859CF-3A80-4333-8AC5-033BA5B1D4C8}"/>
              </a:ext>
            </a:extLst>
          </p:cNvPr>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49">
            <a:extLst>
              <a:ext uri="{FF2B5EF4-FFF2-40B4-BE49-F238E27FC236}">
                <a16:creationId xmlns:a16="http://schemas.microsoft.com/office/drawing/2014/main" id="{965ECCF5-4D94-4C89-A807-B79D1FE1033E}"/>
              </a:ext>
            </a:extLst>
          </p:cNvPr>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0">
            <a:extLst>
              <a:ext uri="{FF2B5EF4-FFF2-40B4-BE49-F238E27FC236}">
                <a16:creationId xmlns:a16="http://schemas.microsoft.com/office/drawing/2014/main" id="{3278D32E-40AB-4C7F-8B7B-4231B7F321B2}"/>
              </a:ext>
            </a:extLst>
          </p:cNvPr>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文本框 51">
            <a:extLst>
              <a:ext uri="{FF2B5EF4-FFF2-40B4-BE49-F238E27FC236}">
                <a16:creationId xmlns:a16="http://schemas.microsoft.com/office/drawing/2014/main" id="{6034A6A2-C962-4FB7-BDB2-2C60B2B29B4D}"/>
              </a:ext>
            </a:extLst>
          </p:cNvPr>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Century Gothic" panose="020B0502020202020204" pitchFamily="34" charset="0"/>
                <a:cs typeface="经典综艺体简" panose="02010609000101010101" pitchFamily="49" charset="-122"/>
              </a:rPr>
              <a:t>PART</a:t>
            </a:r>
          </a:p>
          <a:p>
            <a:pPr algn="ctr"/>
            <a:r>
              <a:rPr lang="en-US" altLang="zh-CN" sz="6600" b="1" dirty="0">
                <a:solidFill>
                  <a:schemeClr val="bg1"/>
                </a:solidFill>
                <a:latin typeface="Century Gothic" panose="020B0502020202020204" pitchFamily="34" charset="0"/>
                <a:cs typeface="经典综艺体简" panose="02010609000101010101" pitchFamily="49" charset="-122"/>
              </a:rPr>
              <a:t>0</a:t>
            </a:r>
            <a:r>
              <a:rPr lang="en-US" altLang="zh-TW" sz="6600" b="1" dirty="0">
                <a:solidFill>
                  <a:schemeClr val="bg1"/>
                </a:solidFill>
                <a:latin typeface="Century Gothic" panose="020B0502020202020204" pitchFamily="34" charset="0"/>
                <a:cs typeface="经典综艺体简" panose="02010609000101010101" pitchFamily="49" charset="-122"/>
              </a:rPr>
              <a:t>4</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9" name="文本框 52">
            <a:extLst>
              <a:ext uri="{FF2B5EF4-FFF2-40B4-BE49-F238E27FC236}">
                <a16:creationId xmlns:a16="http://schemas.microsoft.com/office/drawing/2014/main" id="{B7920E77-AB4B-4BB9-9187-E53697E58138}"/>
              </a:ext>
            </a:extLst>
          </p:cNvPr>
          <p:cNvSpPr txBox="1"/>
          <p:nvPr/>
        </p:nvSpPr>
        <p:spPr>
          <a:xfrm>
            <a:off x="6653080" y="2684809"/>
            <a:ext cx="1210588" cy="707886"/>
          </a:xfrm>
          <a:prstGeom prst="rect">
            <a:avLst/>
          </a:prstGeom>
          <a:noFill/>
        </p:spPr>
        <p:txBody>
          <a:bodyPr wrap="none" rtlCol="0">
            <a:spAutoFit/>
            <a:scene3d>
              <a:camera prst="orthographicFront"/>
              <a:lightRig rig="threePt" dir="t"/>
            </a:scene3d>
            <a:sp3d contourW="12700"/>
          </a:bodyPr>
          <a:lstStyle/>
          <a:p>
            <a:pPr lvl="0" defTabSz="914400">
              <a:defRPr/>
            </a:pPr>
            <a:r>
              <a:rPr lang="zh-TW" altLang="en-US" sz="4000" b="1" dirty="0">
                <a:solidFill>
                  <a:schemeClr val="bg1"/>
                </a:solidFill>
                <a:latin typeface="+mj-ea"/>
                <a:cs typeface="经典综艺体简" panose="02010609000101010101" pitchFamily="49" charset="-122"/>
              </a:rPr>
              <a:t>總結</a:t>
            </a:r>
            <a:endParaRPr lang="zh-CN" altLang="en-US" sz="4000" b="1" dirty="0">
              <a:solidFill>
                <a:schemeClr val="bg1"/>
              </a:solidFill>
              <a:latin typeface="+mj-ea"/>
              <a:cs typeface="经典综艺体简" panose="02010609000101010101" pitchFamily="49" charset="-122"/>
            </a:endParaRPr>
          </a:p>
        </p:txBody>
      </p:sp>
      <p:sp>
        <p:nvSpPr>
          <p:cNvPr id="60" name="文本框 53">
            <a:extLst>
              <a:ext uri="{FF2B5EF4-FFF2-40B4-BE49-F238E27FC236}">
                <a16:creationId xmlns:a16="http://schemas.microsoft.com/office/drawing/2014/main" id="{ADF4236B-BEA3-4F6F-B9EC-EA57AD7768D6}"/>
              </a:ext>
            </a:extLst>
          </p:cNvPr>
          <p:cNvSpPr txBox="1"/>
          <p:nvPr/>
        </p:nvSpPr>
        <p:spPr>
          <a:xfrm>
            <a:off x="6653080" y="3413531"/>
            <a:ext cx="4782754" cy="326051"/>
          </a:xfrm>
          <a:prstGeom prst="rect">
            <a:avLst/>
          </a:prstGeom>
          <a:noFill/>
        </p:spPr>
        <p:txBody>
          <a:bodyPr wrap="square" rtlCol="0">
            <a:spAutoFit/>
            <a:scene3d>
              <a:camera prst="orthographicFront"/>
              <a:lightRig rig="threePt" dir="t"/>
            </a:scene3d>
            <a:sp3d contourW="12700"/>
          </a:bodyPr>
          <a:lstStyle/>
          <a:p>
            <a:pPr lvl="0" defTabSz="914400">
              <a:lnSpc>
                <a:spcPct val="120000"/>
              </a:lnSpc>
              <a:defRPr/>
            </a:pPr>
            <a:r>
              <a:rPr lang="zh-TW" altLang="en-US" sz="1400" dirty="0">
                <a:solidFill>
                  <a:schemeClr val="bg1"/>
                </a:solidFill>
                <a:latin typeface="Century Gothic" panose="020B0502020202020204" pitchFamily="34" charset="0"/>
              </a:rPr>
              <a:t>資料整合整理、結語</a:t>
            </a:r>
            <a:endParaRPr lang="en-US" altLang="zh-CN" sz="1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198546274"/>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up)">
                                      <p:cBhvr>
                                        <p:cTn id="13" dur="500"/>
                                        <p:tgtEl>
                                          <p:spTgt spid="57"/>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fill="hold"/>
                                        <p:tgtEl>
                                          <p:spTgt spid="59"/>
                                        </p:tgtEl>
                                        <p:attrNameLst>
                                          <p:attrName>ppt_x</p:attrName>
                                        </p:attrNameLst>
                                      </p:cBhvr>
                                      <p:tavLst>
                                        <p:tav tm="0">
                                          <p:val>
                                            <p:strVal val="1+#ppt_w/2"/>
                                          </p:val>
                                        </p:tav>
                                        <p:tav tm="100000">
                                          <p:val>
                                            <p:strVal val="#ppt_x"/>
                                          </p:val>
                                        </p:tav>
                                      </p:tavLst>
                                    </p:anim>
                                    <p:anim calcmode="lin" valueType="num">
                                      <p:cBhvr additive="base">
                                        <p:cTn id="18" dur="500" fill="hold"/>
                                        <p:tgtEl>
                                          <p:spTgt spid="5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750" fill="hold"/>
                                        <p:tgtEl>
                                          <p:spTgt spid="61"/>
                                        </p:tgtEl>
                                        <p:attrNameLst>
                                          <p:attrName>ppt_w</p:attrName>
                                        </p:attrNameLst>
                                      </p:cBhvr>
                                      <p:tavLst>
                                        <p:tav tm="0">
                                          <p:val>
                                            <p:fltVal val="0"/>
                                          </p:val>
                                        </p:tav>
                                        <p:tav tm="100000">
                                          <p:val>
                                            <p:strVal val="#ppt_w"/>
                                          </p:val>
                                        </p:tav>
                                      </p:tavLst>
                                    </p:anim>
                                    <p:anim calcmode="lin" valueType="num">
                                      <p:cBhvr>
                                        <p:cTn id="26" dur="750" fill="hold"/>
                                        <p:tgtEl>
                                          <p:spTgt spid="61"/>
                                        </p:tgtEl>
                                        <p:attrNameLst>
                                          <p:attrName>ppt_h</p:attrName>
                                        </p:attrNameLst>
                                      </p:cBhvr>
                                      <p:tavLst>
                                        <p:tav tm="0">
                                          <p:val>
                                            <p:fltVal val="0"/>
                                          </p:val>
                                        </p:tav>
                                        <p:tav tm="100000">
                                          <p:val>
                                            <p:strVal val="#ppt_h"/>
                                          </p:val>
                                        </p:tav>
                                      </p:tavLst>
                                    </p:anim>
                                    <p:anim calcmode="lin" valueType="num">
                                      <p:cBhvr>
                                        <p:cTn id="27" dur="750" fill="hold"/>
                                        <p:tgtEl>
                                          <p:spTgt spid="61"/>
                                        </p:tgtEl>
                                        <p:attrNameLst>
                                          <p:attrName>style.rotation</p:attrName>
                                        </p:attrNameLst>
                                      </p:cBhvr>
                                      <p:tavLst>
                                        <p:tav tm="0">
                                          <p:val>
                                            <p:fltVal val="360"/>
                                          </p:val>
                                        </p:tav>
                                        <p:tav tm="100000">
                                          <p:val>
                                            <p:fltVal val="0"/>
                                          </p:val>
                                        </p:tav>
                                      </p:tavLst>
                                    </p:anim>
                                    <p:animEffect transition="in" filter="fade">
                                      <p:cBhvr>
                                        <p:cTn id="28" dur="750"/>
                                        <p:tgtEl>
                                          <p:spTgt spid="61"/>
                                        </p:tgtEl>
                                      </p:cBhvr>
                                    </p:animEffect>
                                  </p:childTnLst>
                                </p:cTn>
                              </p:par>
                              <p:par>
                                <p:cTn id="29" presetID="6" presetClass="emph" presetSubtype="0" fill="hold" grpId="1" nodeType="withEffect">
                                  <p:stCondLst>
                                    <p:cond delay="750"/>
                                  </p:stCondLst>
                                  <p:childTnLst>
                                    <p:animScale>
                                      <p:cBhvr>
                                        <p:cTn id="30" dur="500" fill="hold"/>
                                        <p:tgtEl>
                                          <p:spTgt spid="61"/>
                                        </p:tgtEl>
                                      </p:cBhvr>
                                      <p:by x="150000" y="150000"/>
                                    </p:animScale>
                                  </p:childTnLst>
                                </p:cTn>
                              </p:par>
                              <p:par>
                                <p:cTn id="31" presetID="10" presetClass="exit" presetSubtype="0" fill="hold" grpId="2" nodeType="withEffect">
                                  <p:stCondLst>
                                    <p:cond delay="1250"/>
                                  </p:stCondLst>
                                  <p:childTnLst>
                                    <p:animEffect transition="out" filter="fade">
                                      <p:cBhvr>
                                        <p:cTn id="32" dur="500"/>
                                        <p:tgtEl>
                                          <p:spTgt spid="61"/>
                                        </p:tgtEl>
                                      </p:cBhvr>
                                    </p:animEffect>
                                    <p:set>
                                      <p:cBhvr>
                                        <p:cTn id="33" dur="1" fill="hold">
                                          <p:stCondLst>
                                            <p:cond delay="499"/>
                                          </p:stCondLst>
                                        </p:cTn>
                                        <p:tgtEl>
                                          <p:spTgt spid="61"/>
                                        </p:tgtEl>
                                        <p:attrNameLst>
                                          <p:attrName>style.visibility</p:attrName>
                                        </p:attrNameLst>
                                      </p:cBhvr>
                                      <p:to>
                                        <p:strVal val="hidden"/>
                                      </p:to>
                                    </p:set>
                                  </p:childTnLst>
                                </p:cTn>
                              </p:par>
                              <p:par>
                                <p:cTn id="34" presetID="49" presetClass="entr" presetSubtype="0" decel="100000" fill="hold" grpId="0" nodeType="withEffect">
                                  <p:stCondLst>
                                    <p:cond delay="2000"/>
                                  </p:stCondLst>
                                  <p:childTnLst>
                                    <p:set>
                                      <p:cBhvr>
                                        <p:cTn id="35" dur="1" fill="hold">
                                          <p:stCondLst>
                                            <p:cond delay="0"/>
                                          </p:stCondLst>
                                        </p:cTn>
                                        <p:tgtEl>
                                          <p:spTgt spid="62"/>
                                        </p:tgtEl>
                                        <p:attrNameLst>
                                          <p:attrName>style.visibility</p:attrName>
                                        </p:attrNameLst>
                                      </p:cBhvr>
                                      <p:to>
                                        <p:strVal val="visible"/>
                                      </p:to>
                                    </p:set>
                                    <p:anim calcmode="lin" valueType="num">
                                      <p:cBhvr>
                                        <p:cTn id="36" dur="750" fill="hold"/>
                                        <p:tgtEl>
                                          <p:spTgt spid="62"/>
                                        </p:tgtEl>
                                        <p:attrNameLst>
                                          <p:attrName>ppt_w</p:attrName>
                                        </p:attrNameLst>
                                      </p:cBhvr>
                                      <p:tavLst>
                                        <p:tav tm="0">
                                          <p:val>
                                            <p:fltVal val="0"/>
                                          </p:val>
                                        </p:tav>
                                        <p:tav tm="100000">
                                          <p:val>
                                            <p:strVal val="#ppt_w"/>
                                          </p:val>
                                        </p:tav>
                                      </p:tavLst>
                                    </p:anim>
                                    <p:anim calcmode="lin" valueType="num">
                                      <p:cBhvr>
                                        <p:cTn id="37" dur="750" fill="hold"/>
                                        <p:tgtEl>
                                          <p:spTgt spid="62"/>
                                        </p:tgtEl>
                                        <p:attrNameLst>
                                          <p:attrName>ppt_h</p:attrName>
                                        </p:attrNameLst>
                                      </p:cBhvr>
                                      <p:tavLst>
                                        <p:tav tm="0">
                                          <p:val>
                                            <p:fltVal val="0"/>
                                          </p:val>
                                        </p:tav>
                                        <p:tav tm="100000">
                                          <p:val>
                                            <p:strVal val="#ppt_h"/>
                                          </p:val>
                                        </p:tav>
                                      </p:tavLst>
                                    </p:anim>
                                    <p:anim calcmode="lin" valueType="num">
                                      <p:cBhvr>
                                        <p:cTn id="38" dur="750" fill="hold"/>
                                        <p:tgtEl>
                                          <p:spTgt spid="62"/>
                                        </p:tgtEl>
                                        <p:attrNameLst>
                                          <p:attrName>style.rotation</p:attrName>
                                        </p:attrNameLst>
                                      </p:cBhvr>
                                      <p:tavLst>
                                        <p:tav tm="0">
                                          <p:val>
                                            <p:fltVal val="360"/>
                                          </p:val>
                                        </p:tav>
                                        <p:tav tm="100000">
                                          <p:val>
                                            <p:fltVal val="0"/>
                                          </p:val>
                                        </p:tav>
                                      </p:tavLst>
                                    </p:anim>
                                    <p:animEffect transition="in" filter="fade">
                                      <p:cBhvr>
                                        <p:cTn id="39" dur="750"/>
                                        <p:tgtEl>
                                          <p:spTgt spid="62"/>
                                        </p:tgtEl>
                                      </p:cBhvr>
                                    </p:animEffect>
                                  </p:childTnLst>
                                </p:cTn>
                              </p:par>
                              <p:par>
                                <p:cTn id="40" presetID="6" presetClass="emph" presetSubtype="0" fill="hold" grpId="1" nodeType="withEffect">
                                  <p:stCondLst>
                                    <p:cond delay="2750"/>
                                  </p:stCondLst>
                                  <p:childTnLst>
                                    <p:animScale>
                                      <p:cBhvr>
                                        <p:cTn id="41" dur="500" fill="hold"/>
                                        <p:tgtEl>
                                          <p:spTgt spid="62"/>
                                        </p:tgtEl>
                                      </p:cBhvr>
                                      <p:by x="150000" y="150000"/>
                                    </p:animScale>
                                  </p:childTnLst>
                                </p:cTn>
                              </p:par>
                              <p:par>
                                <p:cTn id="42" presetID="10" presetClass="exit" presetSubtype="0" fill="hold" grpId="2" nodeType="withEffect">
                                  <p:stCondLst>
                                    <p:cond delay="3250"/>
                                  </p:stCondLst>
                                  <p:childTnLst>
                                    <p:animEffect transition="out" filter="fade">
                                      <p:cBhvr>
                                        <p:cTn id="43" dur="500"/>
                                        <p:tgtEl>
                                          <p:spTgt spid="62"/>
                                        </p:tgtEl>
                                      </p:cBhvr>
                                    </p:animEffect>
                                    <p:set>
                                      <p:cBhvr>
                                        <p:cTn id="44"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1" grpId="2" animBg="1"/>
      <p:bldP spid="62" grpId="0" animBg="1"/>
      <p:bldP spid="62" grpId="1" animBg="1"/>
      <p:bldP spid="62" grpId="2" animBg="1"/>
      <p:bldP spid="58" grpId="0"/>
      <p:bldP spid="59" grpId="0"/>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b6b2a64-4832-4a49-972c-a93d3e9b3988"/>
          <p:cNvGrpSpPr>
            <a:grpSpLocks noChangeAspect="1"/>
          </p:cNvGrpSpPr>
          <p:nvPr/>
        </p:nvGrpSpPr>
        <p:grpSpPr>
          <a:xfrm>
            <a:off x="323308" y="1500603"/>
            <a:ext cx="11377461" cy="4079655"/>
            <a:chOff x="981663" y="1873470"/>
            <a:chExt cx="10651143" cy="4079655"/>
          </a:xfrm>
        </p:grpSpPr>
        <p:sp>
          <p:nvSpPr>
            <p:cNvPr id="4" name="Straight Connector 1"/>
            <p:cNvSpPr>
              <a:spLocks/>
            </p:cNvSpPr>
            <p:nvPr/>
          </p:nvSpPr>
          <p:spPr bwMode="auto">
            <a:xfrm>
              <a:off x="1320800" y="5010150"/>
              <a:ext cx="9833769" cy="0"/>
            </a:xfrm>
            <a:prstGeom prst="line">
              <a:avLst/>
            </a:prstGeom>
            <a:noFill/>
            <a:ln w="25400">
              <a:solidFill>
                <a:srgbClr val="E6E5E5">
                  <a:alpha val="59999"/>
                </a:srgbClr>
              </a:solidFill>
              <a:miter lim="800000"/>
              <a:headEnd/>
              <a:tailEnd/>
            </a:ln>
            <a:extLst>
              <a:ext uri="{909E8E84-426E-40dd-AFC4-6F175D3DCCD1}">
                <a14:hiddenFill xmlns:a14="http://schemas.microsoft.com/office/drawing/2010/main" xmlns:p14="http://schemas.microsoft.com/office/powerpoint/2010/main" xmlns:lc="http://schemas.openxmlformats.org/drawingml/2006/lockedCanvas" xmlns="">
                  <a:noFill/>
                </a14:hiddenFill>
              </a:ext>
            </a:extLst>
          </p:spPr>
          <p:txBody>
            <a:bodyPr anchor="ctr"/>
            <a:lstStyle/>
            <a:p>
              <a:pPr algn="ctr"/>
              <a:endParaRPr sz="2400"/>
            </a:p>
          </p:txBody>
        </p:sp>
        <p:sp>
          <p:nvSpPr>
            <p:cNvPr id="5" name="Straight Connector 2"/>
            <p:cNvSpPr>
              <a:spLocks/>
            </p:cNvSpPr>
            <p:nvPr/>
          </p:nvSpPr>
          <p:spPr bwMode="auto">
            <a:xfrm>
              <a:off x="1322388" y="4349750"/>
              <a:ext cx="9834563" cy="0"/>
            </a:xfrm>
            <a:prstGeom prst="line">
              <a:avLst/>
            </a:prstGeom>
            <a:noFill/>
            <a:ln w="25400">
              <a:solidFill>
                <a:srgbClr val="E6E5E5">
                  <a:alpha val="59999"/>
                </a:srgbClr>
              </a:solidFill>
              <a:miter lim="800000"/>
              <a:headEnd/>
              <a:tailEnd/>
            </a:ln>
            <a:extLst>
              <a:ext uri="{909E8E84-426E-40dd-AFC4-6F175D3DCCD1}">
                <a14:hiddenFill xmlns:a14="http://schemas.microsoft.com/office/drawing/2010/main" xmlns:p14="http://schemas.microsoft.com/office/powerpoint/2010/main" xmlns:lc="http://schemas.openxmlformats.org/drawingml/2006/lockedCanvas" xmlns="">
                  <a:noFill/>
                </a14:hiddenFill>
              </a:ext>
            </a:extLst>
          </p:spPr>
          <p:txBody>
            <a:bodyPr anchor="ctr"/>
            <a:lstStyle/>
            <a:p>
              <a:pPr algn="ctr"/>
              <a:endParaRPr sz="2400"/>
            </a:p>
          </p:txBody>
        </p:sp>
        <p:sp>
          <p:nvSpPr>
            <p:cNvPr id="6" name="Straight Connector 3"/>
            <p:cNvSpPr>
              <a:spLocks/>
            </p:cNvSpPr>
            <p:nvPr/>
          </p:nvSpPr>
          <p:spPr bwMode="auto">
            <a:xfrm>
              <a:off x="1322388" y="3651250"/>
              <a:ext cx="9834563" cy="0"/>
            </a:xfrm>
            <a:prstGeom prst="line">
              <a:avLst/>
            </a:prstGeom>
            <a:noFill/>
            <a:ln w="25400">
              <a:solidFill>
                <a:srgbClr val="E6E5E5">
                  <a:alpha val="59999"/>
                </a:srgbClr>
              </a:solidFill>
              <a:miter lim="800000"/>
              <a:headEnd/>
              <a:tailEnd/>
            </a:ln>
            <a:extLst>
              <a:ext uri="{909E8E84-426E-40dd-AFC4-6F175D3DCCD1}">
                <a14:hiddenFill xmlns:a14="http://schemas.microsoft.com/office/drawing/2010/main" xmlns:p14="http://schemas.microsoft.com/office/powerpoint/2010/main" xmlns:lc="http://schemas.openxmlformats.org/drawingml/2006/lockedCanvas" xmlns="">
                  <a:noFill/>
                </a14:hiddenFill>
              </a:ext>
            </a:extLst>
          </p:spPr>
          <p:txBody>
            <a:bodyPr anchor="ctr"/>
            <a:lstStyle/>
            <a:p>
              <a:pPr algn="ctr"/>
              <a:endParaRPr sz="2400"/>
            </a:p>
          </p:txBody>
        </p:sp>
        <p:sp>
          <p:nvSpPr>
            <p:cNvPr id="7" name="Straight Connector 4"/>
            <p:cNvSpPr>
              <a:spLocks/>
            </p:cNvSpPr>
            <p:nvPr/>
          </p:nvSpPr>
          <p:spPr bwMode="auto">
            <a:xfrm>
              <a:off x="1322388" y="2940050"/>
              <a:ext cx="9834563" cy="0"/>
            </a:xfrm>
            <a:prstGeom prst="line">
              <a:avLst/>
            </a:prstGeom>
            <a:noFill/>
            <a:ln w="25400">
              <a:solidFill>
                <a:srgbClr val="E6E5E5">
                  <a:alpha val="59999"/>
                </a:srgbClr>
              </a:solidFill>
              <a:miter lim="800000"/>
              <a:headEnd/>
              <a:tailEnd/>
            </a:ln>
            <a:extLst>
              <a:ext uri="{909E8E84-426E-40dd-AFC4-6F175D3DCCD1}">
                <a14:hiddenFill xmlns:a14="http://schemas.microsoft.com/office/drawing/2010/main" xmlns:p14="http://schemas.microsoft.com/office/powerpoint/2010/main" xmlns:lc="http://schemas.openxmlformats.org/drawingml/2006/lockedCanvas" xmlns="">
                  <a:noFill/>
                </a14:hiddenFill>
              </a:ext>
            </a:extLst>
          </p:spPr>
          <p:txBody>
            <a:bodyPr anchor="ctr"/>
            <a:lstStyle/>
            <a:p>
              <a:pPr algn="ctr"/>
              <a:endParaRPr sz="2400"/>
            </a:p>
          </p:txBody>
        </p:sp>
        <p:sp>
          <p:nvSpPr>
            <p:cNvPr id="8" name="Straight Connector 5"/>
            <p:cNvSpPr>
              <a:spLocks/>
            </p:cNvSpPr>
            <p:nvPr/>
          </p:nvSpPr>
          <p:spPr bwMode="auto">
            <a:xfrm flipV="1">
              <a:off x="1055273" y="2224141"/>
              <a:ext cx="10368796" cy="34818"/>
            </a:xfrm>
            <a:prstGeom prst="line">
              <a:avLst/>
            </a:prstGeom>
            <a:noFill/>
            <a:ln w="25400">
              <a:solidFill>
                <a:srgbClr val="E6E5E5">
                  <a:alpha val="59999"/>
                </a:srgbClr>
              </a:solidFill>
              <a:miter lim="800000"/>
              <a:headEnd/>
              <a:tailEnd/>
            </a:ln>
            <a:extLst>
              <a:ext uri="{909E8E84-426E-40dd-AFC4-6F175D3DCCD1}">
                <a14:hiddenFill xmlns:a14="http://schemas.microsoft.com/office/drawing/2010/main" xmlns:p14="http://schemas.microsoft.com/office/powerpoint/2010/main" xmlns:lc="http://schemas.openxmlformats.org/drawingml/2006/lockedCanvas" xmlns="">
                  <a:noFill/>
                </a14:hiddenFill>
              </a:ext>
            </a:extLst>
          </p:spPr>
          <p:txBody>
            <a:bodyPr anchor="ctr"/>
            <a:lstStyle/>
            <a:p>
              <a:pPr algn="ctr"/>
              <a:endParaRPr sz="2400"/>
            </a:p>
          </p:txBody>
        </p:sp>
        <p:sp>
          <p:nvSpPr>
            <p:cNvPr id="9" name="Freeform: Shape 6"/>
            <p:cNvSpPr>
              <a:spLocks/>
            </p:cNvSpPr>
            <p:nvPr/>
          </p:nvSpPr>
          <p:spPr bwMode="auto">
            <a:xfrm>
              <a:off x="1329532" y="2198688"/>
              <a:ext cx="10303274" cy="3194050"/>
            </a:xfrm>
            <a:custGeom>
              <a:avLst/>
              <a:gdLst>
                <a:gd name="T0" fmla="*/ 2147483647 w 21501"/>
                <a:gd name="T1" fmla="*/ 0 h 21600"/>
                <a:gd name="T2" fmla="*/ 2147483647 w 21501"/>
                <a:gd name="T3" fmla="*/ 2147483647 h 21600"/>
                <a:gd name="T4" fmla="*/ 2147483647 w 21501"/>
                <a:gd name="T5" fmla="*/ 2147483647 h 21600"/>
                <a:gd name="T6" fmla="*/ 2147483647 w 21501"/>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01" h="21600">
                  <a:moveTo>
                    <a:pt x="2" y="0"/>
                  </a:moveTo>
                  <a:lnTo>
                    <a:pt x="2" y="18531"/>
                  </a:lnTo>
                  <a:cubicBezTo>
                    <a:pt x="2" y="18531"/>
                    <a:pt x="-99" y="21600"/>
                    <a:pt x="1080" y="21600"/>
                  </a:cubicBezTo>
                  <a:cubicBezTo>
                    <a:pt x="2260" y="21600"/>
                    <a:pt x="21501" y="21585"/>
                    <a:pt x="21501" y="21585"/>
                  </a:cubicBezTo>
                </a:path>
              </a:pathLst>
            </a:custGeom>
            <a:noFill/>
            <a:ln w="25400" cap="flat">
              <a:solidFill>
                <a:srgbClr val="CDCCCC"/>
              </a:solidFill>
              <a:prstDash val="solid"/>
              <a:miter lim="800000"/>
              <a:headEnd type="none" w="med" len="med"/>
              <a:tailEnd type="none" w="med" len="med"/>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Lst>
          </p:spPr>
          <p:txBody>
            <a:bodyPr anchor="ctr"/>
            <a:lstStyle/>
            <a:p>
              <a:pPr algn="ctr"/>
              <a:endParaRPr sz="2400"/>
            </a:p>
          </p:txBody>
        </p:sp>
        <p:sp>
          <p:nvSpPr>
            <p:cNvPr id="10" name="Rectangle 7"/>
            <p:cNvSpPr>
              <a:spLocks/>
            </p:cNvSpPr>
            <p:nvPr/>
          </p:nvSpPr>
          <p:spPr bwMode="auto">
            <a:xfrm>
              <a:off x="1029358" y="4906276"/>
              <a:ext cx="19236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solidFill>
                    <a:srgbClr val="495869"/>
                  </a:solidFill>
                </a:rPr>
                <a:t>20</a:t>
              </a:r>
            </a:p>
          </p:txBody>
        </p:sp>
        <p:sp>
          <p:nvSpPr>
            <p:cNvPr id="11" name="Rectangle 8"/>
            <p:cNvSpPr>
              <a:spLocks/>
            </p:cNvSpPr>
            <p:nvPr/>
          </p:nvSpPr>
          <p:spPr bwMode="auto">
            <a:xfrm>
              <a:off x="1029755" y="4245876"/>
              <a:ext cx="19236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solidFill>
                    <a:srgbClr val="495869"/>
                  </a:solidFill>
                </a:rPr>
                <a:t>40</a:t>
              </a:r>
            </a:p>
          </p:txBody>
        </p:sp>
        <p:sp>
          <p:nvSpPr>
            <p:cNvPr id="12" name="Rectangle 9"/>
            <p:cNvSpPr>
              <a:spLocks/>
            </p:cNvSpPr>
            <p:nvPr/>
          </p:nvSpPr>
          <p:spPr bwMode="auto">
            <a:xfrm>
              <a:off x="1029755" y="3585476"/>
              <a:ext cx="19236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solidFill>
                    <a:srgbClr val="495869"/>
                  </a:solidFill>
                </a:rPr>
                <a:t>60</a:t>
              </a:r>
            </a:p>
          </p:txBody>
        </p:sp>
        <p:sp>
          <p:nvSpPr>
            <p:cNvPr id="13" name="Rectangle 10"/>
            <p:cNvSpPr>
              <a:spLocks/>
            </p:cNvSpPr>
            <p:nvPr/>
          </p:nvSpPr>
          <p:spPr bwMode="auto">
            <a:xfrm>
              <a:off x="1029755" y="2925076"/>
              <a:ext cx="19236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solidFill>
                    <a:srgbClr val="495869"/>
                  </a:solidFill>
                </a:rPr>
                <a:t>80</a:t>
              </a:r>
            </a:p>
          </p:txBody>
        </p:sp>
        <p:sp>
          <p:nvSpPr>
            <p:cNvPr id="14" name="Rectangle 11"/>
            <p:cNvSpPr>
              <a:spLocks/>
            </p:cNvSpPr>
            <p:nvPr/>
          </p:nvSpPr>
          <p:spPr bwMode="auto">
            <a:xfrm>
              <a:off x="981664" y="2264676"/>
              <a:ext cx="288542"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solidFill>
                    <a:srgbClr val="495869"/>
                  </a:solidFill>
                </a:rPr>
                <a:t>100</a:t>
              </a:r>
            </a:p>
          </p:txBody>
        </p:sp>
        <p:sp>
          <p:nvSpPr>
            <p:cNvPr id="15" name="Rectangle 12"/>
            <p:cNvSpPr>
              <a:spLocks/>
            </p:cNvSpPr>
            <p:nvPr/>
          </p:nvSpPr>
          <p:spPr bwMode="auto">
            <a:xfrm>
              <a:off x="981663" y="1873470"/>
              <a:ext cx="1231106" cy="246221"/>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zh-TW" altLang="en-US" sz="2133" dirty="0">
                  <a:solidFill>
                    <a:srgbClr val="495869"/>
                  </a:solidFill>
                  <a:ea typeface="微软雅黑" panose="020B0503020204020204" pitchFamily="34" charset="-122"/>
                </a:rPr>
                <a:t>準確率</a:t>
              </a:r>
              <a:endParaRPr lang="zh-CN" altLang="en-US" sz="2133" dirty="0">
                <a:solidFill>
                  <a:srgbClr val="495869"/>
                </a:solidFill>
                <a:ea typeface="微软雅黑" panose="020B0503020204020204" pitchFamily="34" charset="-122"/>
              </a:endParaRPr>
            </a:p>
          </p:txBody>
        </p:sp>
        <p:sp>
          <p:nvSpPr>
            <p:cNvPr id="16" name="Rectangle: Rounded Corners 13"/>
            <p:cNvSpPr>
              <a:spLocks/>
            </p:cNvSpPr>
            <p:nvPr/>
          </p:nvSpPr>
          <p:spPr bwMode="auto">
            <a:xfrm>
              <a:off x="1730151" y="2206625"/>
              <a:ext cx="635000" cy="3054350"/>
            </a:xfrm>
            <a:prstGeom prst="roundRect">
              <a:avLst>
                <a:gd name="adj" fmla="val 50000"/>
              </a:avLst>
            </a:prstGeom>
            <a:solidFill>
              <a:srgbClr val="E6E6E6"/>
            </a:solidFill>
            <a:ln w="25400">
              <a:solidFill>
                <a:schemeClr val="tx1">
                  <a:alpha val="0"/>
                </a:schemeClr>
              </a:solidFill>
              <a:miter lim="800000"/>
              <a:headEnd/>
              <a:tailEnd/>
            </a:ln>
          </p:spPr>
          <p:txBody>
            <a:bodyPr anchor="ctr"/>
            <a:lstStyle/>
            <a:p>
              <a:pPr algn="ctr"/>
              <a:endParaRPr sz="2400"/>
            </a:p>
          </p:txBody>
        </p:sp>
        <p:sp>
          <p:nvSpPr>
            <p:cNvPr id="17" name="Rectangle: Rounded Corners 14"/>
            <p:cNvSpPr>
              <a:spLocks/>
            </p:cNvSpPr>
            <p:nvPr/>
          </p:nvSpPr>
          <p:spPr bwMode="auto">
            <a:xfrm>
              <a:off x="2832100" y="2197100"/>
              <a:ext cx="635000" cy="3054350"/>
            </a:xfrm>
            <a:prstGeom prst="roundRect">
              <a:avLst>
                <a:gd name="adj" fmla="val 50000"/>
              </a:avLst>
            </a:prstGeom>
            <a:solidFill>
              <a:srgbClr val="E6E6E6"/>
            </a:solidFill>
            <a:ln w="25400">
              <a:solidFill>
                <a:schemeClr val="tx1">
                  <a:alpha val="0"/>
                </a:schemeClr>
              </a:solidFill>
              <a:miter lim="800000"/>
              <a:headEnd/>
              <a:tailEnd/>
            </a:ln>
          </p:spPr>
          <p:txBody>
            <a:bodyPr anchor="ctr"/>
            <a:lstStyle/>
            <a:p>
              <a:pPr algn="ctr"/>
              <a:endParaRPr sz="2400"/>
            </a:p>
          </p:txBody>
        </p:sp>
        <p:sp>
          <p:nvSpPr>
            <p:cNvPr id="18" name="Rectangle: Rounded Corners 15"/>
            <p:cNvSpPr>
              <a:spLocks/>
            </p:cNvSpPr>
            <p:nvPr/>
          </p:nvSpPr>
          <p:spPr bwMode="auto">
            <a:xfrm>
              <a:off x="3860800" y="2197100"/>
              <a:ext cx="635000" cy="3054350"/>
            </a:xfrm>
            <a:prstGeom prst="roundRect">
              <a:avLst>
                <a:gd name="adj" fmla="val 50000"/>
              </a:avLst>
            </a:prstGeom>
            <a:solidFill>
              <a:schemeClr val="accent5">
                <a:lumMod val="20000"/>
                <a:lumOff val="80000"/>
              </a:schemeClr>
            </a:solidFill>
            <a:ln w="25400">
              <a:solidFill>
                <a:schemeClr val="tx1">
                  <a:alpha val="0"/>
                </a:schemeClr>
              </a:solidFill>
              <a:miter lim="800000"/>
              <a:headEnd/>
              <a:tailEnd/>
            </a:ln>
          </p:spPr>
          <p:txBody>
            <a:bodyPr anchor="ctr"/>
            <a:lstStyle/>
            <a:p>
              <a:pPr algn="ctr"/>
              <a:endParaRPr sz="2400"/>
            </a:p>
          </p:txBody>
        </p:sp>
        <p:sp>
          <p:nvSpPr>
            <p:cNvPr id="19" name="Rectangle: Rounded Corners 16"/>
            <p:cNvSpPr>
              <a:spLocks/>
            </p:cNvSpPr>
            <p:nvPr/>
          </p:nvSpPr>
          <p:spPr bwMode="auto">
            <a:xfrm>
              <a:off x="4876800" y="2197100"/>
              <a:ext cx="635000" cy="3054350"/>
            </a:xfrm>
            <a:prstGeom prst="roundRect">
              <a:avLst>
                <a:gd name="adj" fmla="val 50000"/>
              </a:avLst>
            </a:prstGeom>
            <a:solidFill>
              <a:schemeClr val="accent3">
                <a:lumMod val="20000"/>
                <a:lumOff val="80000"/>
              </a:schemeClr>
            </a:solidFill>
            <a:ln w="25400">
              <a:solidFill>
                <a:schemeClr val="tx1">
                  <a:alpha val="0"/>
                </a:schemeClr>
              </a:solidFill>
              <a:miter lim="800000"/>
              <a:headEnd/>
              <a:tailEnd/>
            </a:ln>
          </p:spPr>
          <p:txBody>
            <a:bodyPr anchor="ctr"/>
            <a:lstStyle/>
            <a:p>
              <a:pPr algn="ctr"/>
              <a:endParaRPr sz="2400"/>
            </a:p>
          </p:txBody>
        </p:sp>
        <p:sp>
          <p:nvSpPr>
            <p:cNvPr id="20" name="Rectangle: Rounded Corners 17"/>
            <p:cNvSpPr>
              <a:spLocks/>
            </p:cNvSpPr>
            <p:nvPr/>
          </p:nvSpPr>
          <p:spPr bwMode="auto">
            <a:xfrm>
              <a:off x="5899150" y="2197100"/>
              <a:ext cx="635000" cy="3054350"/>
            </a:xfrm>
            <a:prstGeom prst="roundRect">
              <a:avLst>
                <a:gd name="adj" fmla="val 50000"/>
              </a:avLst>
            </a:prstGeom>
            <a:solidFill>
              <a:schemeClr val="accent2">
                <a:lumMod val="20000"/>
                <a:lumOff val="80000"/>
              </a:schemeClr>
            </a:solidFill>
            <a:ln w="25400">
              <a:solidFill>
                <a:schemeClr val="tx1">
                  <a:alpha val="0"/>
                </a:schemeClr>
              </a:solidFill>
              <a:miter lim="800000"/>
              <a:headEnd/>
              <a:tailEnd/>
            </a:ln>
          </p:spPr>
          <p:txBody>
            <a:bodyPr anchor="ctr"/>
            <a:lstStyle/>
            <a:p>
              <a:pPr algn="ctr"/>
              <a:endParaRPr sz="2400"/>
            </a:p>
          </p:txBody>
        </p:sp>
        <p:sp>
          <p:nvSpPr>
            <p:cNvPr id="21" name="Rectangle: Rounded Corners 18"/>
            <p:cNvSpPr>
              <a:spLocks/>
            </p:cNvSpPr>
            <p:nvPr/>
          </p:nvSpPr>
          <p:spPr bwMode="auto">
            <a:xfrm>
              <a:off x="6896100" y="2206625"/>
              <a:ext cx="635000" cy="3054350"/>
            </a:xfrm>
            <a:prstGeom prst="roundRect">
              <a:avLst>
                <a:gd name="adj" fmla="val 50000"/>
              </a:avLst>
            </a:prstGeom>
            <a:solidFill>
              <a:schemeClr val="accent1">
                <a:lumMod val="20000"/>
                <a:lumOff val="80000"/>
              </a:schemeClr>
            </a:solidFill>
            <a:ln w="25400">
              <a:solidFill>
                <a:schemeClr val="tx1">
                  <a:alpha val="0"/>
                </a:schemeClr>
              </a:solidFill>
              <a:miter lim="800000"/>
              <a:headEnd/>
              <a:tailEnd/>
            </a:ln>
          </p:spPr>
          <p:txBody>
            <a:bodyPr anchor="ctr"/>
            <a:lstStyle/>
            <a:p>
              <a:pPr algn="ctr"/>
              <a:endParaRPr sz="2400"/>
            </a:p>
          </p:txBody>
        </p:sp>
        <p:sp>
          <p:nvSpPr>
            <p:cNvPr id="22" name="Oval 19"/>
            <p:cNvSpPr>
              <a:spLocks/>
            </p:cNvSpPr>
            <p:nvPr/>
          </p:nvSpPr>
          <p:spPr bwMode="auto">
            <a:xfrm>
              <a:off x="1787265" y="3028950"/>
              <a:ext cx="520700" cy="520700"/>
            </a:xfrm>
            <a:prstGeom prst="ellipse">
              <a:avLst/>
            </a:prstGeom>
            <a:solidFill>
              <a:srgbClr val="AFB6BA"/>
            </a:solidFill>
            <a:ln w="25400">
              <a:solidFill>
                <a:schemeClr val="tx1">
                  <a:alpha val="0"/>
                </a:schemeClr>
              </a:solidFill>
              <a:miter lim="800000"/>
              <a:headEnd/>
              <a:tailEnd/>
            </a:ln>
          </p:spPr>
          <p:txBody>
            <a:bodyPr anchor="ctr"/>
            <a:lstStyle/>
            <a:p>
              <a:pPr algn="ctr"/>
              <a:endParaRPr sz="2400"/>
            </a:p>
          </p:txBody>
        </p:sp>
        <p:sp>
          <p:nvSpPr>
            <p:cNvPr id="23" name="Rectangle: Rounded Corners 20"/>
            <p:cNvSpPr>
              <a:spLocks/>
            </p:cNvSpPr>
            <p:nvPr/>
          </p:nvSpPr>
          <p:spPr bwMode="auto">
            <a:xfrm>
              <a:off x="2036600" y="3509062"/>
              <a:ext cx="42800" cy="1751913"/>
            </a:xfrm>
            <a:prstGeom prst="roundRect">
              <a:avLst>
                <a:gd name="adj" fmla="val 50000"/>
              </a:avLst>
            </a:prstGeom>
            <a:solidFill>
              <a:srgbClr val="AFB6BA"/>
            </a:solidFill>
            <a:ln w="25400">
              <a:solidFill>
                <a:schemeClr val="tx1">
                  <a:alpha val="0"/>
                </a:schemeClr>
              </a:solidFill>
              <a:miter lim="800000"/>
              <a:headEnd/>
              <a:tailEnd/>
            </a:ln>
          </p:spPr>
          <p:txBody>
            <a:bodyPr anchor="ctr"/>
            <a:lstStyle/>
            <a:p>
              <a:pPr algn="ctr"/>
              <a:endParaRPr sz="2400"/>
            </a:p>
          </p:txBody>
        </p:sp>
        <p:sp>
          <p:nvSpPr>
            <p:cNvPr id="24" name="Oval 21"/>
            <p:cNvSpPr>
              <a:spLocks/>
            </p:cNvSpPr>
            <p:nvPr/>
          </p:nvSpPr>
          <p:spPr bwMode="auto">
            <a:xfrm>
              <a:off x="1984151" y="5337175"/>
              <a:ext cx="139700" cy="139700"/>
            </a:xfrm>
            <a:prstGeom prst="ellipse">
              <a:avLst/>
            </a:prstGeom>
            <a:solidFill>
              <a:srgbClr val="AFB6BA"/>
            </a:solidFill>
            <a:ln w="25400">
              <a:solidFill>
                <a:schemeClr val="tx1">
                  <a:alpha val="0"/>
                </a:schemeClr>
              </a:solidFill>
              <a:miter lim="800000"/>
              <a:headEnd/>
              <a:tailEnd/>
            </a:ln>
          </p:spPr>
          <p:txBody>
            <a:bodyPr anchor="ctr"/>
            <a:lstStyle/>
            <a:p>
              <a:pPr algn="ctr"/>
              <a:endParaRPr sz="2400"/>
            </a:p>
          </p:txBody>
        </p:sp>
        <p:sp>
          <p:nvSpPr>
            <p:cNvPr id="25" name="Oval 22"/>
            <p:cNvSpPr>
              <a:spLocks/>
            </p:cNvSpPr>
            <p:nvPr/>
          </p:nvSpPr>
          <p:spPr bwMode="auto">
            <a:xfrm>
              <a:off x="2892442" y="4752959"/>
              <a:ext cx="520700" cy="520700"/>
            </a:xfrm>
            <a:prstGeom prst="ellipse">
              <a:avLst/>
            </a:prstGeom>
            <a:solidFill>
              <a:srgbClr val="839494"/>
            </a:solidFill>
            <a:ln w="25400">
              <a:solidFill>
                <a:schemeClr val="tx1">
                  <a:alpha val="0"/>
                </a:schemeClr>
              </a:solidFill>
              <a:miter lim="800000"/>
              <a:headEnd/>
              <a:tailEnd/>
            </a:ln>
          </p:spPr>
          <p:txBody>
            <a:bodyPr anchor="ctr"/>
            <a:lstStyle/>
            <a:p>
              <a:pPr algn="ctr"/>
              <a:endParaRPr sz="2400"/>
            </a:p>
          </p:txBody>
        </p:sp>
        <p:sp>
          <p:nvSpPr>
            <p:cNvPr id="26" name="Rectangle: Rounded Corners 23"/>
            <p:cNvSpPr>
              <a:spLocks/>
            </p:cNvSpPr>
            <p:nvPr/>
          </p:nvSpPr>
          <p:spPr bwMode="auto">
            <a:xfrm>
              <a:off x="3132200" y="4906276"/>
              <a:ext cx="42800" cy="345174"/>
            </a:xfrm>
            <a:prstGeom prst="roundRect">
              <a:avLst>
                <a:gd name="adj" fmla="val 50000"/>
              </a:avLst>
            </a:prstGeom>
            <a:solidFill>
              <a:srgbClr val="839494"/>
            </a:solidFill>
            <a:ln w="25400">
              <a:solidFill>
                <a:schemeClr val="tx1">
                  <a:alpha val="0"/>
                </a:schemeClr>
              </a:solidFill>
              <a:miter lim="800000"/>
              <a:headEnd/>
              <a:tailEnd/>
            </a:ln>
          </p:spPr>
          <p:txBody>
            <a:bodyPr anchor="ctr"/>
            <a:lstStyle/>
            <a:p>
              <a:pPr algn="ctr"/>
              <a:endParaRPr sz="2400"/>
            </a:p>
          </p:txBody>
        </p:sp>
        <p:sp>
          <p:nvSpPr>
            <p:cNvPr id="27" name="Oval 24"/>
            <p:cNvSpPr>
              <a:spLocks/>
            </p:cNvSpPr>
            <p:nvPr/>
          </p:nvSpPr>
          <p:spPr bwMode="auto">
            <a:xfrm>
              <a:off x="3079750" y="5327650"/>
              <a:ext cx="139700" cy="139700"/>
            </a:xfrm>
            <a:prstGeom prst="ellipse">
              <a:avLst/>
            </a:prstGeom>
            <a:solidFill>
              <a:srgbClr val="839494"/>
            </a:solidFill>
            <a:ln w="25400">
              <a:solidFill>
                <a:schemeClr val="tx1">
                  <a:alpha val="0"/>
                </a:schemeClr>
              </a:solidFill>
              <a:miter lim="800000"/>
              <a:headEnd/>
              <a:tailEnd/>
            </a:ln>
          </p:spPr>
          <p:txBody>
            <a:bodyPr anchor="ctr"/>
            <a:lstStyle/>
            <a:p>
              <a:pPr algn="ctr"/>
              <a:endParaRPr sz="2400"/>
            </a:p>
          </p:txBody>
        </p:sp>
        <p:sp>
          <p:nvSpPr>
            <p:cNvPr id="28" name="Oval 25"/>
            <p:cNvSpPr>
              <a:spLocks/>
            </p:cNvSpPr>
            <p:nvPr/>
          </p:nvSpPr>
          <p:spPr bwMode="auto">
            <a:xfrm>
              <a:off x="3934049" y="3057187"/>
              <a:ext cx="520700" cy="520700"/>
            </a:xfrm>
            <a:prstGeom prst="ellipse">
              <a:avLst/>
            </a:prstGeom>
            <a:solidFill>
              <a:schemeClr val="accent4"/>
            </a:solidFill>
            <a:ln w="25400">
              <a:solidFill>
                <a:schemeClr val="tx1">
                  <a:alpha val="0"/>
                </a:schemeClr>
              </a:solidFill>
              <a:miter lim="800000"/>
              <a:headEnd/>
              <a:tailEnd/>
            </a:ln>
          </p:spPr>
          <p:txBody>
            <a:bodyPr anchor="ctr"/>
            <a:lstStyle/>
            <a:p>
              <a:pPr algn="ctr"/>
              <a:endParaRPr sz="2400"/>
            </a:p>
          </p:txBody>
        </p:sp>
        <p:sp>
          <p:nvSpPr>
            <p:cNvPr id="29" name="Rectangle: Rounded Corners 26"/>
            <p:cNvSpPr>
              <a:spLocks/>
            </p:cNvSpPr>
            <p:nvPr/>
          </p:nvSpPr>
          <p:spPr bwMode="auto">
            <a:xfrm>
              <a:off x="4159250" y="3521424"/>
              <a:ext cx="57150" cy="1736376"/>
            </a:xfrm>
            <a:prstGeom prst="roundRect">
              <a:avLst>
                <a:gd name="adj" fmla="val 50000"/>
              </a:avLst>
            </a:prstGeom>
            <a:solidFill>
              <a:schemeClr val="accent4"/>
            </a:solidFill>
            <a:ln w="25400">
              <a:solidFill>
                <a:schemeClr val="tx1">
                  <a:alpha val="0"/>
                </a:schemeClr>
              </a:solidFill>
              <a:miter lim="800000"/>
              <a:headEnd/>
              <a:tailEnd/>
            </a:ln>
          </p:spPr>
          <p:txBody>
            <a:bodyPr anchor="ctr"/>
            <a:lstStyle/>
            <a:p>
              <a:pPr algn="ctr"/>
              <a:endParaRPr sz="2400"/>
            </a:p>
          </p:txBody>
        </p:sp>
        <p:sp>
          <p:nvSpPr>
            <p:cNvPr id="30" name="Oval 27"/>
            <p:cNvSpPr>
              <a:spLocks/>
            </p:cNvSpPr>
            <p:nvPr/>
          </p:nvSpPr>
          <p:spPr bwMode="auto">
            <a:xfrm>
              <a:off x="4121150" y="5327650"/>
              <a:ext cx="139700" cy="139700"/>
            </a:xfrm>
            <a:prstGeom prst="ellipse">
              <a:avLst/>
            </a:prstGeom>
            <a:solidFill>
              <a:schemeClr val="accent4"/>
            </a:solidFill>
            <a:ln w="25400">
              <a:solidFill>
                <a:schemeClr val="tx1">
                  <a:alpha val="0"/>
                </a:schemeClr>
              </a:solidFill>
              <a:miter lim="800000"/>
              <a:headEnd/>
              <a:tailEnd/>
            </a:ln>
          </p:spPr>
          <p:txBody>
            <a:bodyPr anchor="ctr"/>
            <a:lstStyle/>
            <a:p>
              <a:pPr algn="ctr"/>
              <a:endParaRPr sz="2400"/>
            </a:p>
          </p:txBody>
        </p:sp>
        <p:sp>
          <p:nvSpPr>
            <p:cNvPr id="31" name="Oval 28"/>
            <p:cNvSpPr>
              <a:spLocks/>
            </p:cNvSpPr>
            <p:nvPr/>
          </p:nvSpPr>
          <p:spPr bwMode="auto">
            <a:xfrm>
              <a:off x="4945060" y="2662847"/>
              <a:ext cx="520700" cy="520700"/>
            </a:xfrm>
            <a:prstGeom prst="ellipse">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32" name="Rectangle: Rounded Corners 29"/>
            <p:cNvSpPr>
              <a:spLocks/>
            </p:cNvSpPr>
            <p:nvPr/>
          </p:nvSpPr>
          <p:spPr bwMode="auto">
            <a:xfrm>
              <a:off x="5162550" y="3175000"/>
              <a:ext cx="57150" cy="2076450"/>
            </a:xfrm>
            <a:prstGeom prst="roundRect">
              <a:avLst>
                <a:gd name="adj" fmla="val 50000"/>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33" name="Oval 30"/>
            <p:cNvSpPr>
              <a:spLocks/>
            </p:cNvSpPr>
            <p:nvPr/>
          </p:nvSpPr>
          <p:spPr bwMode="auto">
            <a:xfrm>
              <a:off x="5124450" y="5327650"/>
              <a:ext cx="139700" cy="139700"/>
            </a:xfrm>
            <a:prstGeom prst="ellipse">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34" name="Oval 31"/>
            <p:cNvSpPr>
              <a:spLocks/>
            </p:cNvSpPr>
            <p:nvPr/>
          </p:nvSpPr>
          <p:spPr bwMode="auto">
            <a:xfrm>
              <a:off x="5973364" y="3727556"/>
              <a:ext cx="520700" cy="520700"/>
            </a:xfrm>
            <a:prstGeom prst="ellipse">
              <a:avLst/>
            </a:prstGeom>
            <a:solidFill>
              <a:schemeClr val="accent2"/>
            </a:solidFill>
            <a:ln w="25400">
              <a:solidFill>
                <a:schemeClr val="tx1">
                  <a:alpha val="0"/>
                </a:schemeClr>
              </a:solidFill>
              <a:miter lim="800000"/>
              <a:headEnd/>
              <a:tailEnd/>
            </a:ln>
          </p:spPr>
          <p:txBody>
            <a:bodyPr anchor="ctr"/>
            <a:lstStyle/>
            <a:p>
              <a:pPr algn="ctr"/>
              <a:endParaRPr sz="2400"/>
            </a:p>
          </p:txBody>
        </p:sp>
        <p:sp>
          <p:nvSpPr>
            <p:cNvPr id="35" name="Rectangle: Rounded Corners 32"/>
            <p:cNvSpPr>
              <a:spLocks/>
            </p:cNvSpPr>
            <p:nvPr/>
          </p:nvSpPr>
          <p:spPr bwMode="auto">
            <a:xfrm>
              <a:off x="6211950" y="4057650"/>
              <a:ext cx="42800" cy="1193800"/>
            </a:xfrm>
            <a:prstGeom prst="roundRect">
              <a:avLst>
                <a:gd name="adj" fmla="val 50000"/>
              </a:avLst>
            </a:prstGeom>
            <a:solidFill>
              <a:schemeClr val="accent2"/>
            </a:solidFill>
            <a:ln w="25400">
              <a:solidFill>
                <a:schemeClr val="tx1">
                  <a:alpha val="0"/>
                </a:schemeClr>
              </a:solidFill>
              <a:miter lim="800000"/>
              <a:headEnd/>
              <a:tailEnd/>
            </a:ln>
          </p:spPr>
          <p:txBody>
            <a:bodyPr anchor="ctr"/>
            <a:lstStyle/>
            <a:p>
              <a:pPr algn="ctr"/>
              <a:endParaRPr sz="2400"/>
            </a:p>
          </p:txBody>
        </p:sp>
        <p:sp>
          <p:nvSpPr>
            <p:cNvPr id="36" name="Oval 33"/>
            <p:cNvSpPr>
              <a:spLocks/>
            </p:cNvSpPr>
            <p:nvPr/>
          </p:nvSpPr>
          <p:spPr bwMode="auto">
            <a:xfrm>
              <a:off x="6159500" y="5327650"/>
              <a:ext cx="139700" cy="139700"/>
            </a:xfrm>
            <a:prstGeom prst="ellipse">
              <a:avLst/>
            </a:prstGeom>
            <a:solidFill>
              <a:schemeClr val="accent2"/>
            </a:solidFill>
            <a:ln w="25400">
              <a:solidFill>
                <a:schemeClr val="tx1">
                  <a:alpha val="0"/>
                </a:schemeClr>
              </a:solidFill>
              <a:miter lim="800000"/>
              <a:headEnd/>
              <a:tailEnd/>
            </a:ln>
          </p:spPr>
          <p:txBody>
            <a:bodyPr anchor="ctr"/>
            <a:lstStyle/>
            <a:p>
              <a:pPr algn="ctr"/>
              <a:endParaRPr sz="2400"/>
            </a:p>
          </p:txBody>
        </p:sp>
        <p:sp>
          <p:nvSpPr>
            <p:cNvPr id="37" name="Oval 34"/>
            <p:cNvSpPr>
              <a:spLocks/>
            </p:cNvSpPr>
            <p:nvPr/>
          </p:nvSpPr>
          <p:spPr bwMode="auto">
            <a:xfrm>
              <a:off x="6979832" y="3879850"/>
              <a:ext cx="520700" cy="520700"/>
            </a:xfrm>
            <a:prstGeom prst="ellipse">
              <a:avLst/>
            </a:prstGeom>
            <a:solidFill>
              <a:schemeClr val="accent1"/>
            </a:solidFill>
            <a:ln w="25400">
              <a:solidFill>
                <a:schemeClr val="tx1">
                  <a:alpha val="0"/>
                </a:schemeClr>
              </a:solidFill>
              <a:miter lim="800000"/>
              <a:headEnd/>
              <a:tailEnd/>
            </a:ln>
          </p:spPr>
          <p:txBody>
            <a:bodyPr anchor="ctr"/>
            <a:lstStyle/>
            <a:p>
              <a:pPr algn="ctr"/>
              <a:endParaRPr sz="2400"/>
            </a:p>
          </p:txBody>
        </p:sp>
        <p:sp>
          <p:nvSpPr>
            <p:cNvPr id="38" name="Rectangle: Rounded Corners 35"/>
            <p:cNvSpPr>
              <a:spLocks/>
            </p:cNvSpPr>
            <p:nvPr/>
          </p:nvSpPr>
          <p:spPr bwMode="auto">
            <a:xfrm>
              <a:off x="7226300" y="4085430"/>
              <a:ext cx="44449" cy="1166019"/>
            </a:xfrm>
            <a:prstGeom prst="roundRect">
              <a:avLst>
                <a:gd name="adj" fmla="val 50000"/>
              </a:avLst>
            </a:prstGeom>
            <a:solidFill>
              <a:schemeClr val="accent1"/>
            </a:solidFill>
            <a:ln w="25400">
              <a:solidFill>
                <a:schemeClr val="tx1">
                  <a:alpha val="0"/>
                </a:schemeClr>
              </a:solidFill>
              <a:miter lim="800000"/>
              <a:headEnd/>
              <a:tailEnd/>
            </a:ln>
          </p:spPr>
          <p:txBody>
            <a:bodyPr anchor="ctr"/>
            <a:lstStyle/>
            <a:p>
              <a:pPr algn="ctr"/>
              <a:endParaRPr sz="2400"/>
            </a:p>
          </p:txBody>
        </p:sp>
        <p:sp>
          <p:nvSpPr>
            <p:cNvPr id="39" name="Oval 36"/>
            <p:cNvSpPr>
              <a:spLocks/>
            </p:cNvSpPr>
            <p:nvPr/>
          </p:nvSpPr>
          <p:spPr bwMode="auto">
            <a:xfrm>
              <a:off x="7175500" y="5327650"/>
              <a:ext cx="139700" cy="139700"/>
            </a:xfrm>
            <a:prstGeom prst="ellipse">
              <a:avLst/>
            </a:prstGeom>
            <a:solidFill>
              <a:schemeClr val="accent1"/>
            </a:solidFill>
            <a:ln w="25400">
              <a:solidFill>
                <a:schemeClr val="tx1">
                  <a:alpha val="0"/>
                </a:schemeClr>
              </a:solidFill>
              <a:miter lim="800000"/>
              <a:headEnd/>
              <a:tailEnd/>
            </a:ln>
          </p:spPr>
          <p:txBody>
            <a:bodyPr anchor="ctr"/>
            <a:lstStyle/>
            <a:p>
              <a:pPr algn="ctr"/>
              <a:endParaRPr sz="2400"/>
            </a:p>
          </p:txBody>
        </p:sp>
        <p:sp>
          <p:nvSpPr>
            <p:cNvPr id="40" name="Rectangle 37"/>
            <p:cNvSpPr>
              <a:spLocks/>
            </p:cNvSpPr>
            <p:nvPr/>
          </p:nvSpPr>
          <p:spPr bwMode="auto">
            <a:xfrm>
              <a:off x="1863465" y="3214588"/>
              <a:ext cx="346249"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pPr algn="l"/>
              <a:r>
                <a:rPr lang="en-US" altLang="zh-TW" dirty="0">
                  <a:solidFill>
                    <a:srgbClr val="FFFEFE"/>
                  </a:solidFill>
                </a:rPr>
                <a:t>73</a:t>
              </a:r>
              <a:r>
                <a:rPr lang="en-US" dirty="0">
                  <a:solidFill>
                    <a:srgbClr val="FFFEFE"/>
                  </a:solidFill>
                </a:rPr>
                <a:t>%</a:t>
              </a:r>
            </a:p>
          </p:txBody>
        </p:sp>
        <p:sp>
          <p:nvSpPr>
            <p:cNvPr id="41" name="Rectangle 38"/>
            <p:cNvSpPr>
              <a:spLocks/>
            </p:cNvSpPr>
            <p:nvPr/>
          </p:nvSpPr>
          <p:spPr bwMode="auto">
            <a:xfrm>
              <a:off x="2977730" y="4905613"/>
              <a:ext cx="34625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1</a:t>
              </a:r>
              <a:r>
                <a:rPr lang="en-US" dirty="0">
                  <a:solidFill>
                    <a:srgbClr val="FFFEFE"/>
                  </a:solidFill>
                </a:rPr>
                <a:t>2%</a:t>
              </a:r>
            </a:p>
          </p:txBody>
        </p:sp>
        <p:sp>
          <p:nvSpPr>
            <p:cNvPr id="42" name="Rectangle 39"/>
            <p:cNvSpPr>
              <a:spLocks/>
            </p:cNvSpPr>
            <p:nvPr/>
          </p:nvSpPr>
          <p:spPr bwMode="auto">
            <a:xfrm>
              <a:off x="4042309" y="3200963"/>
              <a:ext cx="34625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73</a:t>
              </a:r>
              <a:r>
                <a:rPr lang="en-US" dirty="0">
                  <a:solidFill>
                    <a:srgbClr val="FFFEFE"/>
                  </a:solidFill>
                </a:rPr>
                <a:t>%</a:t>
              </a:r>
            </a:p>
          </p:txBody>
        </p:sp>
        <p:sp>
          <p:nvSpPr>
            <p:cNvPr id="43" name="Rectangle 40"/>
            <p:cNvSpPr>
              <a:spLocks/>
            </p:cNvSpPr>
            <p:nvPr/>
          </p:nvSpPr>
          <p:spPr bwMode="auto">
            <a:xfrm>
              <a:off x="5034270" y="2800273"/>
              <a:ext cx="34625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83</a:t>
              </a:r>
              <a:r>
                <a:rPr lang="en-US" dirty="0">
                  <a:solidFill>
                    <a:srgbClr val="FFFEFE"/>
                  </a:solidFill>
                </a:rPr>
                <a:t>%</a:t>
              </a:r>
            </a:p>
          </p:txBody>
        </p:sp>
        <p:sp>
          <p:nvSpPr>
            <p:cNvPr id="44" name="Rectangle 41"/>
            <p:cNvSpPr>
              <a:spLocks/>
            </p:cNvSpPr>
            <p:nvPr/>
          </p:nvSpPr>
          <p:spPr bwMode="auto">
            <a:xfrm>
              <a:off x="6062575" y="3877682"/>
              <a:ext cx="34625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55</a:t>
              </a:r>
              <a:r>
                <a:rPr lang="en-US" dirty="0">
                  <a:solidFill>
                    <a:srgbClr val="FFFEFE"/>
                  </a:solidFill>
                </a:rPr>
                <a:t>%</a:t>
              </a:r>
            </a:p>
          </p:txBody>
        </p:sp>
        <p:sp>
          <p:nvSpPr>
            <p:cNvPr id="45" name="Rectangle 42"/>
            <p:cNvSpPr>
              <a:spLocks/>
            </p:cNvSpPr>
            <p:nvPr/>
          </p:nvSpPr>
          <p:spPr bwMode="auto">
            <a:xfrm>
              <a:off x="7075391" y="4023626"/>
              <a:ext cx="34625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46</a:t>
              </a:r>
              <a:r>
                <a:rPr lang="en-US" dirty="0">
                  <a:solidFill>
                    <a:srgbClr val="FFFEFE"/>
                  </a:solidFill>
                </a:rPr>
                <a:t>%</a:t>
              </a:r>
            </a:p>
          </p:txBody>
        </p:sp>
        <p:sp>
          <p:nvSpPr>
            <p:cNvPr id="46" name="Rectangle 43"/>
            <p:cNvSpPr>
              <a:spLocks/>
            </p:cNvSpPr>
            <p:nvPr/>
          </p:nvSpPr>
          <p:spPr bwMode="auto">
            <a:xfrm>
              <a:off x="1660301" y="5514975"/>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pPr algn="ctr"/>
              <a:r>
                <a:rPr lang="en-US" altLang="zh-TW" sz="1333" b="1" dirty="0">
                  <a:solidFill>
                    <a:schemeClr val="dk1">
                      <a:lumMod val="100000"/>
                    </a:schemeClr>
                  </a:solidFill>
                  <a:ea typeface="微软雅黑" panose="020B0503020204020204" pitchFamily="34" charset="-122"/>
                </a:rPr>
                <a:t>KNN</a:t>
              </a:r>
              <a:endParaRPr lang="zh-CN" altLang="en-US" sz="1333" b="1" dirty="0">
                <a:solidFill>
                  <a:schemeClr val="dk1">
                    <a:lumMod val="100000"/>
                  </a:schemeClr>
                </a:solidFill>
                <a:ea typeface="微软雅黑" panose="020B0503020204020204" pitchFamily="34" charset="-122"/>
              </a:endParaRPr>
            </a:p>
          </p:txBody>
        </p:sp>
        <p:sp>
          <p:nvSpPr>
            <p:cNvPr id="47" name="Rectangle 44"/>
            <p:cNvSpPr>
              <a:spLocks/>
            </p:cNvSpPr>
            <p:nvPr/>
          </p:nvSpPr>
          <p:spPr bwMode="auto">
            <a:xfrm>
              <a:off x="2762250" y="5505450"/>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r>
                <a:rPr lang="en-US" altLang="zh-TW" sz="1333" b="1" dirty="0">
                  <a:solidFill>
                    <a:schemeClr val="dk1">
                      <a:lumMod val="100000"/>
                    </a:schemeClr>
                  </a:solidFill>
                  <a:ea typeface="微软雅黑" panose="020B0503020204020204" pitchFamily="34" charset="-122"/>
                </a:rPr>
                <a:t>K-means</a:t>
              </a:r>
              <a:endParaRPr lang="zh-CN" altLang="en-US" sz="1333" b="1" dirty="0">
                <a:solidFill>
                  <a:schemeClr val="dk1">
                    <a:lumMod val="100000"/>
                  </a:schemeClr>
                </a:solidFill>
                <a:ea typeface="微软雅黑" panose="020B0503020204020204" pitchFamily="34" charset="-122"/>
              </a:endParaRPr>
            </a:p>
          </p:txBody>
        </p:sp>
        <p:sp>
          <p:nvSpPr>
            <p:cNvPr id="48" name="Rectangle 45"/>
            <p:cNvSpPr>
              <a:spLocks/>
            </p:cNvSpPr>
            <p:nvPr/>
          </p:nvSpPr>
          <p:spPr bwMode="auto">
            <a:xfrm>
              <a:off x="3797300" y="5505450"/>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pPr algn="ctr"/>
              <a:r>
                <a:rPr lang="zh-TW" altLang="en-US" sz="1333" b="1" dirty="0">
                  <a:solidFill>
                    <a:schemeClr val="dk1">
                      <a:lumMod val="100000"/>
                    </a:schemeClr>
                  </a:solidFill>
                  <a:ea typeface="微软雅黑" panose="020B0503020204020204" pitchFamily="34" charset="-122"/>
                </a:rPr>
                <a:t>決策樹</a:t>
              </a:r>
              <a:endParaRPr lang="zh-CN" altLang="en-US" sz="1333" b="1" dirty="0">
                <a:solidFill>
                  <a:schemeClr val="dk1">
                    <a:lumMod val="100000"/>
                  </a:schemeClr>
                </a:solidFill>
                <a:ea typeface="微软雅黑" panose="020B0503020204020204" pitchFamily="34" charset="-122"/>
              </a:endParaRPr>
            </a:p>
          </p:txBody>
        </p:sp>
        <p:sp>
          <p:nvSpPr>
            <p:cNvPr id="49" name="Rectangle 46"/>
            <p:cNvSpPr>
              <a:spLocks/>
            </p:cNvSpPr>
            <p:nvPr/>
          </p:nvSpPr>
          <p:spPr bwMode="auto">
            <a:xfrm>
              <a:off x="4819650" y="5505450"/>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r>
                <a:rPr lang="zh-TW" altLang="en-US" sz="1333" b="1" dirty="0">
                  <a:solidFill>
                    <a:schemeClr val="dk1">
                      <a:lumMod val="100000"/>
                    </a:schemeClr>
                  </a:solidFill>
                  <a:ea typeface="微软雅黑" panose="020B0503020204020204" pitchFamily="34" charset="-122"/>
                </a:rPr>
                <a:t>隨機森林</a:t>
              </a:r>
              <a:endParaRPr lang="zh-CN" altLang="en-US" sz="1333" b="1" dirty="0">
                <a:solidFill>
                  <a:schemeClr val="dk1">
                    <a:lumMod val="100000"/>
                  </a:schemeClr>
                </a:solidFill>
                <a:ea typeface="微软雅黑" panose="020B0503020204020204" pitchFamily="34" charset="-122"/>
              </a:endParaRPr>
            </a:p>
          </p:txBody>
        </p:sp>
        <p:sp>
          <p:nvSpPr>
            <p:cNvPr id="50" name="Rectangle 47"/>
            <p:cNvSpPr>
              <a:spLocks/>
            </p:cNvSpPr>
            <p:nvPr/>
          </p:nvSpPr>
          <p:spPr bwMode="auto">
            <a:xfrm>
              <a:off x="5835650" y="5505450"/>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r>
                <a:rPr lang="zh-TW" altLang="en-US" sz="1333" b="1" dirty="0">
                  <a:solidFill>
                    <a:schemeClr val="dk1">
                      <a:lumMod val="100000"/>
                    </a:schemeClr>
                  </a:solidFill>
                  <a:ea typeface="微软雅黑" panose="020B0503020204020204" pitchFamily="34" charset="-122"/>
                </a:rPr>
                <a:t>貝氏分類器</a:t>
              </a:r>
              <a:endParaRPr lang="zh-CN" altLang="en-US" sz="1333" b="1" dirty="0">
                <a:solidFill>
                  <a:schemeClr val="dk1">
                    <a:lumMod val="100000"/>
                  </a:schemeClr>
                </a:solidFill>
                <a:ea typeface="微软雅黑" panose="020B0503020204020204" pitchFamily="34" charset="-122"/>
              </a:endParaRPr>
            </a:p>
          </p:txBody>
        </p:sp>
        <p:sp>
          <p:nvSpPr>
            <p:cNvPr id="51" name="Rectangle 48"/>
            <p:cNvSpPr>
              <a:spLocks/>
            </p:cNvSpPr>
            <p:nvPr/>
          </p:nvSpPr>
          <p:spPr bwMode="auto">
            <a:xfrm>
              <a:off x="6870700" y="5505450"/>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pPr algn="ctr"/>
              <a:r>
                <a:rPr lang="en-US" altLang="zh-TW" sz="1333" b="1" dirty="0">
                  <a:solidFill>
                    <a:schemeClr val="dk1">
                      <a:lumMod val="100000"/>
                    </a:schemeClr>
                  </a:solidFill>
                  <a:ea typeface="微软雅黑" panose="020B0503020204020204" pitchFamily="34" charset="-122"/>
                </a:rPr>
                <a:t>SVC</a:t>
              </a:r>
              <a:endParaRPr lang="zh-CN" altLang="en-US" sz="1333" b="1" dirty="0">
                <a:solidFill>
                  <a:schemeClr val="dk1">
                    <a:lumMod val="100000"/>
                  </a:schemeClr>
                </a:solidFill>
                <a:ea typeface="微软雅黑" panose="020B0503020204020204" pitchFamily="34" charset="-122"/>
              </a:endParaRPr>
            </a:p>
          </p:txBody>
        </p:sp>
        <p:sp>
          <p:nvSpPr>
            <p:cNvPr id="52" name="Rectangle: Rounded Corners 49"/>
            <p:cNvSpPr>
              <a:spLocks/>
            </p:cNvSpPr>
            <p:nvPr/>
          </p:nvSpPr>
          <p:spPr bwMode="auto">
            <a:xfrm>
              <a:off x="7962900" y="2190750"/>
              <a:ext cx="635000" cy="3054350"/>
            </a:xfrm>
            <a:prstGeom prst="roundRect">
              <a:avLst>
                <a:gd name="adj" fmla="val 50000"/>
              </a:avLst>
            </a:prstGeom>
            <a:solidFill>
              <a:schemeClr val="accent6">
                <a:lumMod val="20000"/>
                <a:lumOff val="80000"/>
              </a:schemeClr>
            </a:solidFill>
            <a:ln w="25400">
              <a:solidFill>
                <a:schemeClr val="tx1">
                  <a:alpha val="0"/>
                </a:schemeClr>
              </a:solidFill>
              <a:miter lim="800000"/>
              <a:headEnd/>
              <a:tailEnd/>
            </a:ln>
          </p:spPr>
          <p:txBody>
            <a:bodyPr anchor="ctr"/>
            <a:lstStyle/>
            <a:p>
              <a:pPr algn="ctr"/>
              <a:endParaRPr sz="2400"/>
            </a:p>
          </p:txBody>
        </p:sp>
        <p:sp>
          <p:nvSpPr>
            <p:cNvPr id="53" name="Rectangle: Rounded Corners 50"/>
            <p:cNvSpPr>
              <a:spLocks/>
            </p:cNvSpPr>
            <p:nvPr/>
          </p:nvSpPr>
          <p:spPr bwMode="auto">
            <a:xfrm>
              <a:off x="8991600" y="2190750"/>
              <a:ext cx="635000" cy="3054350"/>
            </a:xfrm>
            <a:prstGeom prst="roundRect">
              <a:avLst>
                <a:gd name="adj" fmla="val 50000"/>
              </a:avLst>
            </a:prstGeom>
            <a:solidFill>
              <a:srgbClr val="E6E6E6"/>
            </a:solidFill>
            <a:ln w="25400">
              <a:solidFill>
                <a:schemeClr val="tx1">
                  <a:alpha val="0"/>
                </a:schemeClr>
              </a:solidFill>
              <a:miter lim="800000"/>
              <a:headEnd/>
              <a:tailEnd/>
            </a:ln>
          </p:spPr>
          <p:txBody>
            <a:bodyPr anchor="ctr"/>
            <a:lstStyle/>
            <a:p>
              <a:pPr algn="ctr"/>
              <a:endParaRPr sz="2400"/>
            </a:p>
          </p:txBody>
        </p:sp>
        <p:sp>
          <p:nvSpPr>
            <p:cNvPr id="54" name="Rectangle: Rounded Corners 51"/>
            <p:cNvSpPr>
              <a:spLocks/>
            </p:cNvSpPr>
            <p:nvPr/>
          </p:nvSpPr>
          <p:spPr bwMode="auto">
            <a:xfrm>
              <a:off x="10007600" y="2190750"/>
              <a:ext cx="635000" cy="3054350"/>
            </a:xfrm>
            <a:prstGeom prst="roundRect">
              <a:avLst>
                <a:gd name="adj" fmla="val 50000"/>
              </a:avLst>
            </a:prstGeom>
            <a:solidFill>
              <a:srgbClr val="E6E6E6"/>
            </a:solidFill>
            <a:ln w="25400">
              <a:solidFill>
                <a:schemeClr val="tx1">
                  <a:alpha val="0"/>
                </a:schemeClr>
              </a:solidFill>
              <a:miter lim="800000"/>
              <a:headEnd/>
              <a:tailEnd/>
            </a:ln>
          </p:spPr>
          <p:txBody>
            <a:bodyPr anchor="ctr"/>
            <a:lstStyle/>
            <a:p>
              <a:pPr algn="ctr"/>
              <a:endParaRPr sz="2400"/>
            </a:p>
          </p:txBody>
        </p:sp>
        <p:sp>
          <p:nvSpPr>
            <p:cNvPr id="55" name="Oval 52"/>
            <p:cNvSpPr>
              <a:spLocks/>
            </p:cNvSpPr>
            <p:nvPr/>
          </p:nvSpPr>
          <p:spPr bwMode="auto">
            <a:xfrm>
              <a:off x="8013422" y="3281411"/>
              <a:ext cx="520700" cy="520700"/>
            </a:xfrm>
            <a:prstGeom prst="ellipse">
              <a:avLst/>
            </a:prstGeom>
            <a:solidFill>
              <a:srgbClr val="839494"/>
            </a:solidFill>
            <a:ln w="25400">
              <a:solidFill>
                <a:schemeClr val="tx1">
                  <a:alpha val="0"/>
                </a:schemeClr>
              </a:solidFill>
              <a:miter lim="800000"/>
              <a:headEnd/>
              <a:tailEnd/>
            </a:ln>
          </p:spPr>
          <p:txBody>
            <a:bodyPr anchor="ctr"/>
            <a:lstStyle/>
            <a:p>
              <a:pPr algn="ctr"/>
              <a:endParaRPr sz="2400"/>
            </a:p>
          </p:txBody>
        </p:sp>
        <p:sp>
          <p:nvSpPr>
            <p:cNvPr id="56" name="Rectangle: Rounded Corners 53"/>
            <p:cNvSpPr>
              <a:spLocks/>
            </p:cNvSpPr>
            <p:nvPr/>
          </p:nvSpPr>
          <p:spPr bwMode="auto">
            <a:xfrm>
              <a:off x="8248650" y="3733800"/>
              <a:ext cx="57150" cy="1511300"/>
            </a:xfrm>
            <a:prstGeom prst="roundRect">
              <a:avLst>
                <a:gd name="adj" fmla="val 50000"/>
              </a:avLst>
            </a:prstGeom>
            <a:solidFill>
              <a:srgbClr val="839494"/>
            </a:solidFill>
            <a:ln w="25400">
              <a:solidFill>
                <a:schemeClr val="tx1">
                  <a:alpha val="0"/>
                </a:schemeClr>
              </a:solidFill>
              <a:miter lim="800000"/>
              <a:headEnd/>
              <a:tailEnd/>
            </a:ln>
          </p:spPr>
          <p:txBody>
            <a:bodyPr anchor="ctr"/>
            <a:lstStyle/>
            <a:p>
              <a:pPr algn="ctr"/>
              <a:endParaRPr sz="2400"/>
            </a:p>
          </p:txBody>
        </p:sp>
        <p:sp>
          <p:nvSpPr>
            <p:cNvPr id="57" name="Oval 54"/>
            <p:cNvSpPr>
              <a:spLocks/>
            </p:cNvSpPr>
            <p:nvPr/>
          </p:nvSpPr>
          <p:spPr bwMode="auto">
            <a:xfrm>
              <a:off x="8210550" y="5321300"/>
              <a:ext cx="139700" cy="139700"/>
            </a:xfrm>
            <a:prstGeom prst="ellipse">
              <a:avLst/>
            </a:prstGeom>
            <a:solidFill>
              <a:srgbClr val="839494"/>
            </a:solidFill>
            <a:ln w="25400">
              <a:solidFill>
                <a:schemeClr val="tx1">
                  <a:alpha val="0"/>
                </a:schemeClr>
              </a:solidFill>
              <a:miter lim="800000"/>
              <a:headEnd/>
              <a:tailEnd/>
            </a:ln>
          </p:spPr>
          <p:txBody>
            <a:bodyPr anchor="ctr"/>
            <a:lstStyle/>
            <a:p>
              <a:pPr algn="ctr"/>
              <a:endParaRPr sz="2400"/>
            </a:p>
          </p:txBody>
        </p:sp>
        <p:sp>
          <p:nvSpPr>
            <p:cNvPr id="58" name="Oval 55"/>
            <p:cNvSpPr>
              <a:spLocks/>
            </p:cNvSpPr>
            <p:nvPr/>
          </p:nvSpPr>
          <p:spPr bwMode="auto">
            <a:xfrm>
              <a:off x="9064537" y="3697287"/>
              <a:ext cx="520700" cy="520700"/>
            </a:xfrm>
            <a:prstGeom prst="ellipse">
              <a:avLst/>
            </a:prstGeom>
            <a:solidFill>
              <a:schemeClr val="accent4">
                <a:lumMod val="75000"/>
              </a:schemeClr>
            </a:solidFill>
            <a:ln w="25400">
              <a:solidFill>
                <a:schemeClr val="tx1">
                  <a:alpha val="0"/>
                </a:schemeClr>
              </a:solidFill>
              <a:miter lim="800000"/>
              <a:headEnd/>
              <a:tailEnd/>
            </a:ln>
          </p:spPr>
          <p:txBody>
            <a:bodyPr anchor="ctr"/>
            <a:lstStyle/>
            <a:p>
              <a:pPr algn="ctr"/>
              <a:endParaRPr sz="2400"/>
            </a:p>
          </p:txBody>
        </p:sp>
        <p:sp>
          <p:nvSpPr>
            <p:cNvPr id="59" name="Rectangle: Rounded Corners 56"/>
            <p:cNvSpPr>
              <a:spLocks/>
            </p:cNvSpPr>
            <p:nvPr/>
          </p:nvSpPr>
          <p:spPr bwMode="auto">
            <a:xfrm>
              <a:off x="9290050" y="4013200"/>
              <a:ext cx="57150" cy="1238250"/>
            </a:xfrm>
            <a:prstGeom prst="roundRect">
              <a:avLst>
                <a:gd name="adj" fmla="val 50000"/>
              </a:avLst>
            </a:prstGeom>
            <a:solidFill>
              <a:schemeClr val="accent4">
                <a:lumMod val="75000"/>
              </a:schemeClr>
            </a:solidFill>
            <a:ln w="25400">
              <a:solidFill>
                <a:schemeClr val="tx1">
                  <a:alpha val="0"/>
                </a:schemeClr>
              </a:solidFill>
              <a:miter lim="800000"/>
              <a:headEnd/>
              <a:tailEnd/>
            </a:ln>
          </p:spPr>
          <p:txBody>
            <a:bodyPr anchor="ctr"/>
            <a:lstStyle/>
            <a:p>
              <a:pPr algn="ctr"/>
              <a:endParaRPr sz="2400"/>
            </a:p>
          </p:txBody>
        </p:sp>
        <p:sp>
          <p:nvSpPr>
            <p:cNvPr id="60" name="Oval 57"/>
            <p:cNvSpPr>
              <a:spLocks/>
            </p:cNvSpPr>
            <p:nvPr/>
          </p:nvSpPr>
          <p:spPr bwMode="auto">
            <a:xfrm>
              <a:off x="9251950" y="5321300"/>
              <a:ext cx="139700" cy="139700"/>
            </a:xfrm>
            <a:prstGeom prst="ellipse">
              <a:avLst/>
            </a:prstGeom>
            <a:solidFill>
              <a:schemeClr val="accent4">
                <a:lumMod val="75000"/>
              </a:schemeClr>
            </a:solidFill>
            <a:ln w="25400">
              <a:solidFill>
                <a:schemeClr val="tx1">
                  <a:alpha val="0"/>
                </a:schemeClr>
              </a:solidFill>
              <a:miter lim="800000"/>
              <a:headEnd/>
              <a:tailEnd/>
            </a:ln>
          </p:spPr>
          <p:txBody>
            <a:bodyPr anchor="ctr"/>
            <a:lstStyle/>
            <a:p>
              <a:pPr algn="ctr"/>
              <a:endParaRPr sz="2400"/>
            </a:p>
          </p:txBody>
        </p:sp>
        <p:sp>
          <p:nvSpPr>
            <p:cNvPr id="61" name="Oval 58"/>
            <p:cNvSpPr>
              <a:spLocks/>
            </p:cNvSpPr>
            <p:nvPr/>
          </p:nvSpPr>
          <p:spPr bwMode="auto">
            <a:xfrm>
              <a:off x="10059898" y="3836645"/>
              <a:ext cx="520700" cy="520700"/>
            </a:xfrm>
            <a:prstGeom prst="ellipse">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62" name="Rectangle: Rounded Corners 59"/>
            <p:cNvSpPr>
              <a:spLocks/>
            </p:cNvSpPr>
            <p:nvPr/>
          </p:nvSpPr>
          <p:spPr bwMode="auto">
            <a:xfrm>
              <a:off x="10293350" y="3947424"/>
              <a:ext cx="57150" cy="1297675"/>
            </a:xfrm>
            <a:prstGeom prst="roundRect">
              <a:avLst>
                <a:gd name="adj" fmla="val 50000"/>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63" name="Oval 60"/>
            <p:cNvSpPr>
              <a:spLocks/>
            </p:cNvSpPr>
            <p:nvPr/>
          </p:nvSpPr>
          <p:spPr bwMode="auto">
            <a:xfrm>
              <a:off x="10255250" y="5321300"/>
              <a:ext cx="139700" cy="139700"/>
            </a:xfrm>
            <a:prstGeom prst="ellipse">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64" name="Rectangle 61"/>
            <p:cNvSpPr>
              <a:spLocks/>
            </p:cNvSpPr>
            <p:nvPr/>
          </p:nvSpPr>
          <p:spPr bwMode="auto">
            <a:xfrm>
              <a:off x="8115332" y="3425187"/>
              <a:ext cx="34625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69</a:t>
              </a:r>
              <a:r>
                <a:rPr lang="en-US" dirty="0">
                  <a:solidFill>
                    <a:srgbClr val="FFFEFE"/>
                  </a:solidFill>
                </a:rPr>
                <a:t>%</a:t>
              </a:r>
            </a:p>
          </p:txBody>
        </p:sp>
        <p:sp>
          <p:nvSpPr>
            <p:cNvPr id="65" name="Rectangle 62"/>
            <p:cNvSpPr>
              <a:spLocks/>
            </p:cNvSpPr>
            <p:nvPr/>
          </p:nvSpPr>
          <p:spPr bwMode="auto">
            <a:xfrm>
              <a:off x="9172798" y="3841063"/>
              <a:ext cx="34625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55</a:t>
              </a:r>
              <a:r>
                <a:rPr lang="en-US" dirty="0">
                  <a:solidFill>
                    <a:srgbClr val="FFFEFE"/>
                  </a:solidFill>
                </a:rPr>
                <a:t>%</a:t>
              </a:r>
            </a:p>
          </p:txBody>
        </p:sp>
        <p:sp>
          <p:nvSpPr>
            <p:cNvPr id="66" name="Rectangle 63"/>
            <p:cNvSpPr>
              <a:spLocks/>
            </p:cNvSpPr>
            <p:nvPr/>
          </p:nvSpPr>
          <p:spPr bwMode="auto">
            <a:xfrm>
              <a:off x="10149108" y="3974071"/>
              <a:ext cx="346250"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48</a:t>
              </a:r>
              <a:r>
                <a:rPr lang="en-US" dirty="0">
                  <a:solidFill>
                    <a:srgbClr val="FFFEFE"/>
                  </a:solidFill>
                </a:rPr>
                <a:t>%</a:t>
              </a:r>
            </a:p>
          </p:txBody>
        </p:sp>
        <p:sp>
          <p:nvSpPr>
            <p:cNvPr id="67" name="Rectangle 64"/>
            <p:cNvSpPr>
              <a:spLocks/>
            </p:cNvSpPr>
            <p:nvPr/>
          </p:nvSpPr>
          <p:spPr bwMode="auto">
            <a:xfrm>
              <a:off x="7893050" y="5499100"/>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pPr algn="ctr"/>
              <a:r>
                <a:rPr lang="en-US" altLang="zh-TW" sz="1333" b="1" dirty="0">
                  <a:solidFill>
                    <a:schemeClr val="dk1">
                      <a:lumMod val="100000"/>
                    </a:schemeClr>
                  </a:solidFill>
                  <a:ea typeface="微软雅黑" panose="020B0503020204020204" pitchFamily="34" charset="-122"/>
                </a:rPr>
                <a:t>Non-</a:t>
              </a:r>
              <a:r>
                <a:rPr lang="en-US" altLang="zh-TW" sz="1333" b="1" dirty="0" err="1">
                  <a:solidFill>
                    <a:schemeClr val="dk1">
                      <a:lumMod val="100000"/>
                    </a:schemeClr>
                  </a:solidFill>
                  <a:ea typeface="微软雅黑" panose="020B0503020204020204" pitchFamily="34" charset="-122"/>
                </a:rPr>
                <a:t>linerSVC</a:t>
              </a:r>
              <a:endParaRPr lang="zh-CN" altLang="en-US" sz="1333" b="1" dirty="0">
                <a:solidFill>
                  <a:schemeClr val="dk1">
                    <a:lumMod val="100000"/>
                  </a:schemeClr>
                </a:solidFill>
                <a:ea typeface="微软雅黑" panose="020B0503020204020204" pitchFamily="34" charset="-122"/>
              </a:endParaRPr>
            </a:p>
          </p:txBody>
        </p:sp>
        <p:sp>
          <p:nvSpPr>
            <p:cNvPr id="68" name="Rectangle 65"/>
            <p:cNvSpPr>
              <a:spLocks/>
            </p:cNvSpPr>
            <p:nvPr/>
          </p:nvSpPr>
          <p:spPr bwMode="auto">
            <a:xfrm>
              <a:off x="8928100" y="5499100"/>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pPr algn="ctr"/>
              <a:r>
                <a:rPr lang="en-US" altLang="zh-CN" sz="1333" b="1" dirty="0" err="1">
                  <a:solidFill>
                    <a:schemeClr val="dk1">
                      <a:lumMod val="100000"/>
                    </a:schemeClr>
                  </a:solidFill>
                  <a:ea typeface="微软雅黑" panose="020B0503020204020204" pitchFamily="34" charset="-122"/>
                </a:rPr>
                <a:t>linerSVC</a:t>
              </a:r>
              <a:endParaRPr lang="zh-CN" altLang="en-US" sz="1333" b="1" dirty="0">
                <a:solidFill>
                  <a:schemeClr val="dk1">
                    <a:lumMod val="100000"/>
                  </a:schemeClr>
                </a:solidFill>
                <a:ea typeface="微软雅黑" panose="020B0503020204020204" pitchFamily="34" charset="-122"/>
              </a:endParaRPr>
            </a:p>
          </p:txBody>
        </p:sp>
        <p:sp>
          <p:nvSpPr>
            <p:cNvPr id="69" name="Rectangle 66"/>
            <p:cNvSpPr>
              <a:spLocks/>
            </p:cNvSpPr>
            <p:nvPr/>
          </p:nvSpPr>
          <p:spPr bwMode="auto">
            <a:xfrm>
              <a:off x="9950450" y="5499100"/>
              <a:ext cx="781050"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pPr algn="ctr"/>
              <a:r>
                <a:rPr lang="en-US" altLang="zh-TW" sz="1333" b="1" dirty="0">
                  <a:solidFill>
                    <a:schemeClr val="dk1">
                      <a:lumMod val="100000"/>
                    </a:schemeClr>
                  </a:solidFill>
                  <a:ea typeface="微软雅黑" panose="020B0503020204020204" pitchFamily="34" charset="-122"/>
                </a:rPr>
                <a:t>SVD</a:t>
              </a:r>
              <a:endParaRPr lang="zh-CN" altLang="en-US" sz="1333" b="1" dirty="0">
                <a:solidFill>
                  <a:schemeClr val="dk1">
                    <a:lumMod val="100000"/>
                  </a:schemeClr>
                </a:solidFill>
                <a:ea typeface="微软雅黑" panose="020B0503020204020204" pitchFamily="34" charset="-122"/>
              </a:endParaRPr>
            </a:p>
          </p:txBody>
        </p:sp>
      </p:grpSp>
      <p:sp>
        <p:nvSpPr>
          <p:cNvPr id="84" name="任意多边形 26">
            <a:extLst>
              <a:ext uri="{FF2B5EF4-FFF2-40B4-BE49-F238E27FC236}">
                <a16:creationId xmlns:a16="http://schemas.microsoft.com/office/drawing/2014/main" id="{475E4B64-6058-4502-A10A-38DF12C41AB1}"/>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27">
            <a:extLst>
              <a:ext uri="{FF2B5EF4-FFF2-40B4-BE49-F238E27FC236}">
                <a16:creationId xmlns:a16="http://schemas.microsoft.com/office/drawing/2014/main" id="{4C380267-7507-4140-A249-E8BB7296D144}"/>
              </a:ext>
            </a:extLst>
          </p:cNvPr>
          <p:cNvGrpSpPr/>
          <p:nvPr/>
        </p:nvGrpSpPr>
        <p:grpSpPr>
          <a:xfrm>
            <a:off x="-391195" y="-1"/>
            <a:ext cx="1417774" cy="723901"/>
            <a:chOff x="-391195" y="-1"/>
            <a:chExt cx="1697596" cy="866775"/>
          </a:xfrm>
        </p:grpSpPr>
        <p:sp>
          <p:nvSpPr>
            <p:cNvPr id="86" name="任意多边形 28">
              <a:extLst>
                <a:ext uri="{FF2B5EF4-FFF2-40B4-BE49-F238E27FC236}">
                  <a16:creationId xmlns:a16="http://schemas.microsoft.com/office/drawing/2014/main" id="{E18E87CD-E883-4B3B-9459-7BA1715436F8}"/>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29">
              <a:extLst>
                <a:ext uri="{FF2B5EF4-FFF2-40B4-BE49-F238E27FC236}">
                  <a16:creationId xmlns:a16="http://schemas.microsoft.com/office/drawing/2014/main" id="{79DE8813-D5E7-444D-AC29-F2E0A8C96403}"/>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30">
              <a:extLst>
                <a:ext uri="{FF2B5EF4-FFF2-40B4-BE49-F238E27FC236}">
                  <a16:creationId xmlns:a16="http://schemas.microsoft.com/office/drawing/2014/main" id="{63BC3523-7724-4AC4-9734-8913FED4BEE3}"/>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31">
              <a:extLst>
                <a:ext uri="{FF2B5EF4-FFF2-40B4-BE49-F238E27FC236}">
                  <a16:creationId xmlns:a16="http://schemas.microsoft.com/office/drawing/2014/main" id="{DE68AAC4-3531-42BE-BFA3-E213E44C2029}"/>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32">
              <a:extLst>
                <a:ext uri="{FF2B5EF4-FFF2-40B4-BE49-F238E27FC236}">
                  <a16:creationId xmlns:a16="http://schemas.microsoft.com/office/drawing/2014/main" id="{DE53B982-0D9C-4587-AA6F-82987789C486}"/>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33">
              <a:extLst>
                <a:ext uri="{FF2B5EF4-FFF2-40B4-BE49-F238E27FC236}">
                  <a16:creationId xmlns:a16="http://schemas.microsoft.com/office/drawing/2014/main" id="{1A55B048-D6C5-4CAE-A702-06172A3E2C26}"/>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2" name="直接连接符 34">
            <a:extLst>
              <a:ext uri="{FF2B5EF4-FFF2-40B4-BE49-F238E27FC236}">
                <a16:creationId xmlns:a16="http://schemas.microsoft.com/office/drawing/2014/main" id="{F9D81A20-472B-4231-ADDE-22BBB1F9619E}"/>
              </a:ext>
            </a:extLst>
          </p:cNvPr>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93" name="文本框 35">
            <a:extLst>
              <a:ext uri="{FF2B5EF4-FFF2-40B4-BE49-F238E27FC236}">
                <a16:creationId xmlns:a16="http://schemas.microsoft.com/office/drawing/2014/main" id="{478BCFC5-A330-4E22-BB66-5DECDE537CA0}"/>
              </a:ext>
            </a:extLst>
          </p:cNvPr>
          <p:cNvSpPr txBox="1"/>
          <p:nvPr/>
        </p:nvSpPr>
        <p:spPr>
          <a:xfrm>
            <a:off x="1026578" y="683637"/>
            <a:ext cx="1826141"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綜合整理</a:t>
            </a:r>
            <a:endParaRPr lang="zh-CN" altLang="en-US" sz="3200" b="1" dirty="0">
              <a:solidFill>
                <a:schemeClr val="tx2"/>
              </a:solidFill>
              <a:latin typeface="Century Gothic" panose="020B0502020202020204" pitchFamily="34" charset="0"/>
              <a:ea typeface="+mj-ea"/>
            </a:endParaRPr>
          </a:p>
        </p:txBody>
      </p:sp>
      <p:grpSp>
        <p:nvGrpSpPr>
          <p:cNvPr id="2" name="群組 1">
            <a:extLst>
              <a:ext uri="{FF2B5EF4-FFF2-40B4-BE49-F238E27FC236}">
                <a16:creationId xmlns:a16="http://schemas.microsoft.com/office/drawing/2014/main" id="{83BAE05D-EA71-407E-B98D-10A42E75372A}"/>
              </a:ext>
            </a:extLst>
          </p:cNvPr>
          <p:cNvGrpSpPr/>
          <p:nvPr/>
        </p:nvGrpSpPr>
        <p:grpSpPr>
          <a:xfrm>
            <a:off x="10921991" y="1804817"/>
            <a:ext cx="834311" cy="3746500"/>
            <a:chOff x="8179539" y="788991"/>
            <a:chExt cx="834311" cy="3746500"/>
          </a:xfrm>
        </p:grpSpPr>
        <p:sp>
          <p:nvSpPr>
            <p:cNvPr id="96" name="Rectangle: Rounded Corners 16">
              <a:extLst>
                <a:ext uri="{FF2B5EF4-FFF2-40B4-BE49-F238E27FC236}">
                  <a16:creationId xmlns:a16="http://schemas.microsoft.com/office/drawing/2014/main" id="{428D84A7-A42B-4227-B86B-774B86D25741}"/>
                </a:ext>
              </a:extLst>
            </p:cNvPr>
            <p:cNvSpPr>
              <a:spLocks/>
            </p:cNvSpPr>
            <p:nvPr/>
          </p:nvSpPr>
          <p:spPr bwMode="auto">
            <a:xfrm>
              <a:off x="8240586" y="788991"/>
              <a:ext cx="678302" cy="3054350"/>
            </a:xfrm>
            <a:prstGeom prst="roundRect">
              <a:avLst>
                <a:gd name="adj" fmla="val 50000"/>
              </a:avLst>
            </a:prstGeom>
            <a:solidFill>
              <a:schemeClr val="accent3">
                <a:lumMod val="20000"/>
                <a:lumOff val="80000"/>
              </a:schemeClr>
            </a:solidFill>
            <a:ln w="25400">
              <a:solidFill>
                <a:schemeClr val="tx1">
                  <a:alpha val="0"/>
                </a:schemeClr>
              </a:solidFill>
              <a:miter lim="800000"/>
              <a:headEnd/>
              <a:tailEnd/>
            </a:ln>
          </p:spPr>
          <p:txBody>
            <a:bodyPr anchor="ctr"/>
            <a:lstStyle/>
            <a:p>
              <a:pPr algn="ctr"/>
              <a:endParaRPr sz="2400"/>
            </a:p>
          </p:txBody>
        </p:sp>
        <p:sp>
          <p:nvSpPr>
            <p:cNvPr id="97" name="Oval 28">
              <a:extLst>
                <a:ext uri="{FF2B5EF4-FFF2-40B4-BE49-F238E27FC236}">
                  <a16:creationId xmlns:a16="http://schemas.microsoft.com/office/drawing/2014/main" id="{1E54A5BF-D98E-4F4B-AF94-86CD93B0780F}"/>
                </a:ext>
              </a:extLst>
            </p:cNvPr>
            <p:cNvSpPr>
              <a:spLocks/>
            </p:cNvSpPr>
            <p:nvPr/>
          </p:nvSpPr>
          <p:spPr bwMode="auto">
            <a:xfrm>
              <a:off x="8325042" y="827091"/>
              <a:ext cx="556207" cy="520700"/>
            </a:xfrm>
            <a:prstGeom prst="ellipse">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98" name="Rectangle: Rounded Corners 29">
              <a:extLst>
                <a:ext uri="{FF2B5EF4-FFF2-40B4-BE49-F238E27FC236}">
                  <a16:creationId xmlns:a16="http://schemas.microsoft.com/office/drawing/2014/main" id="{BF5EB69F-1A1D-4F2E-8BD1-26C9854C42F5}"/>
                </a:ext>
              </a:extLst>
            </p:cNvPr>
            <p:cNvSpPr>
              <a:spLocks/>
            </p:cNvSpPr>
            <p:nvPr/>
          </p:nvSpPr>
          <p:spPr bwMode="auto">
            <a:xfrm>
              <a:off x="8561150" y="1274154"/>
              <a:ext cx="45719" cy="2569187"/>
            </a:xfrm>
            <a:prstGeom prst="roundRect">
              <a:avLst>
                <a:gd name="adj" fmla="val 50000"/>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99" name="Oval 30">
              <a:extLst>
                <a:ext uri="{FF2B5EF4-FFF2-40B4-BE49-F238E27FC236}">
                  <a16:creationId xmlns:a16="http://schemas.microsoft.com/office/drawing/2014/main" id="{D42FDADD-21F7-4C21-9AC3-834C4F8B6331}"/>
                </a:ext>
              </a:extLst>
            </p:cNvPr>
            <p:cNvSpPr>
              <a:spLocks/>
            </p:cNvSpPr>
            <p:nvPr/>
          </p:nvSpPr>
          <p:spPr bwMode="auto">
            <a:xfrm>
              <a:off x="8505124" y="3919541"/>
              <a:ext cx="149226" cy="139700"/>
            </a:xfrm>
            <a:prstGeom prst="ellipse">
              <a:avLst/>
            </a:prstGeom>
            <a:solidFill>
              <a:schemeClr val="accent3"/>
            </a:solidFill>
            <a:ln w="25400">
              <a:solidFill>
                <a:schemeClr val="tx1">
                  <a:alpha val="0"/>
                </a:schemeClr>
              </a:solidFill>
              <a:miter lim="800000"/>
              <a:headEnd/>
              <a:tailEnd/>
            </a:ln>
          </p:spPr>
          <p:txBody>
            <a:bodyPr anchor="ctr"/>
            <a:lstStyle/>
            <a:p>
              <a:pPr algn="ctr"/>
              <a:endParaRPr sz="2400"/>
            </a:p>
          </p:txBody>
        </p:sp>
        <p:sp>
          <p:nvSpPr>
            <p:cNvPr id="100" name="Rectangle 40">
              <a:extLst>
                <a:ext uri="{FF2B5EF4-FFF2-40B4-BE49-F238E27FC236}">
                  <a16:creationId xmlns:a16="http://schemas.microsoft.com/office/drawing/2014/main" id="{8EAA56D3-FF17-445B-8755-9D356B69F6B9}"/>
                </a:ext>
              </a:extLst>
            </p:cNvPr>
            <p:cNvSpPr>
              <a:spLocks/>
            </p:cNvSpPr>
            <p:nvPr/>
          </p:nvSpPr>
          <p:spPr bwMode="auto">
            <a:xfrm>
              <a:off x="8420335" y="964517"/>
              <a:ext cx="369861" cy="207749"/>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chor="ctr">
              <a:normAutofit fontScale="92500" lnSpcReduction="20000"/>
            </a:bodyPr>
            <a:lstStyle/>
            <a:p>
              <a:r>
                <a:rPr lang="en-US" altLang="zh-TW" dirty="0">
                  <a:solidFill>
                    <a:srgbClr val="FFFEFE"/>
                  </a:solidFill>
                </a:rPr>
                <a:t>99</a:t>
              </a:r>
              <a:r>
                <a:rPr lang="en-US" dirty="0">
                  <a:solidFill>
                    <a:srgbClr val="FFFEFE"/>
                  </a:solidFill>
                </a:rPr>
                <a:t>%</a:t>
              </a:r>
            </a:p>
          </p:txBody>
        </p:sp>
        <p:sp>
          <p:nvSpPr>
            <p:cNvPr id="101" name="Rectangle 46">
              <a:extLst>
                <a:ext uri="{FF2B5EF4-FFF2-40B4-BE49-F238E27FC236}">
                  <a16:creationId xmlns:a16="http://schemas.microsoft.com/office/drawing/2014/main" id="{EC1D26F1-CA53-4F99-803C-451D633D8906}"/>
                </a:ext>
              </a:extLst>
            </p:cNvPr>
            <p:cNvSpPr>
              <a:spLocks/>
            </p:cNvSpPr>
            <p:nvPr/>
          </p:nvSpPr>
          <p:spPr bwMode="auto">
            <a:xfrm>
              <a:off x="8179539" y="4097341"/>
              <a:ext cx="834311" cy="438150"/>
            </a:xfrm>
            <a:prstGeom prst="rect">
              <a:avLst/>
            </a:prstGeom>
            <a:noFill/>
            <a:ln>
              <a:noFill/>
            </a:ln>
            <a:extLst>
              <a:ext uri="{909E8E84-426E-40dd-AFC4-6F175D3DCCD1}">
                <a14:hiddenFill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4="http://schemas.microsoft.com/office/drawing/2010/main" xmlns:p14="http://schemas.microsoft.com/office/powerpoint/2010/main" xmlns:lc="http://schemas.openxmlformats.org/drawingml/2006/lockedCanvas" xmlns="" w="12700">
                  <a:solidFill>
                    <a:schemeClr val="tx1"/>
                  </a:solidFill>
                  <a:miter lim="800000"/>
                  <a:headEnd/>
                  <a:tailEnd/>
                </a14:hiddenLine>
              </a:ext>
            </a:extLst>
          </p:spPr>
          <p:txBody>
            <a:bodyPr wrap="none" lIns="0" tIns="0" rIns="0" bIns="0">
              <a:normAutofit/>
            </a:bodyPr>
            <a:lstStyle/>
            <a:p>
              <a:pPr algn="ctr"/>
              <a:r>
                <a:rPr lang="en-US" altLang="zh-TW" sz="1333" b="1" dirty="0">
                  <a:solidFill>
                    <a:schemeClr val="dk1">
                      <a:lumMod val="100000"/>
                    </a:schemeClr>
                  </a:solidFill>
                  <a:ea typeface="微软雅黑" panose="020B0503020204020204" pitchFamily="34" charset="-122"/>
                </a:rPr>
                <a:t>MLP</a:t>
              </a:r>
            </a:p>
            <a:p>
              <a:pPr algn="ctr"/>
              <a:r>
                <a:rPr lang="zh-TW" altLang="en-US" sz="1333" b="1" dirty="0">
                  <a:solidFill>
                    <a:schemeClr val="dk1">
                      <a:lumMod val="100000"/>
                    </a:schemeClr>
                  </a:solidFill>
                  <a:ea typeface="微软雅黑" panose="020B0503020204020204" pitchFamily="34" charset="-122"/>
                </a:rPr>
                <a:t>多層感知器</a:t>
              </a:r>
              <a:endParaRPr lang="zh-CN" altLang="en-US" sz="1333" b="1" dirty="0">
                <a:solidFill>
                  <a:schemeClr val="dk1">
                    <a:lumMod val="100000"/>
                  </a:schemeClr>
                </a:solidFill>
                <a:ea typeface="微软雅黑" panose="020B0503020204020204" pitchFamily="34" charset="-122"/>
              </a:endParaRPr>
            </a:p>
          </p:txBody>
        </p:sp>
      </p:grpSp>
      <p:sp>
        <p:nvSpPr>
          <p:cNvPr id="95" name="矩形 94">
            <a:extLst>
              <a:ext uri="{FF2B5EF4-FFF2-40B4-BE49-F238E27FC236}">
                <a16:creationId xmlns:a16="http://schemas.microsoft.com/office/drawing/2014/main" id="{F9CEE0F1-8E60-43A0-8744-8C41FE90A7BC}"/>
              </a:ext>
            </a:extLst>
          </p:cNvPr>
          <p:cNvSpPr/>
          <p:nvPr/>
        </p:nvSpPr>
        <p:spPr>
          <a:xfrm>
            <a:off x="6832577" y="5693982"/>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a:t>
            </a:r>
            <a:r>
              <a:rPr lang="en-US" altLang="zh-TW" sz="1200" dirty="0">
                <a:solidFill>
                  <a:schemeClr val="tx1">
                    <a:lumMod val="95000"/>
                    <a:lumOff val="5000"/>
                  </a:schemeClr>
                </a:solidFill>
                <a:latin typeface="Century Gothic" panose="020B0502020202020204" pitchFamily="34" charset="0"/>
              </a:rPr>
              <a:t>MLP</a:t>
            </a:r>
            <a:r>
              <a:rPr lang="zh-TW" altLang="en-US" sz="1200" dirty="0">
                <a:solidFill>
                  <a:schemeClr val="tx1">
                    <a:lumMod val="95000"/>
                    <a:lumOff val="5000"/>
                  </a:schemeClr>
                </a:solidFill>
                <a:latin typeface="Century Gothic" panose="020B0502020202020204" pitchFamily="34" charset="0"/>
              </a:rPr>
              <a:t>的效果較好，經過更好的調整更可以到達</a:t>
            </a:r>
            <a:r>
              <a:rPr lang="en-US" altLang="zh-TW" sz="1200" dirty="0">
                <a:solidFill>
                  <a:schemeClr val="tx1">
                    <a:lumMod val="95000"/>
                    <a:lumOff val="5000"/>
                  </a:schemeClr>
                </a:solidFill>
                <a:latin typeface="Century Gothic" panose="020B0502020202020204" pitchFamily="34" charset="0"/>
              </a:rPr>
              <a:t>100%</a:t>
            </a:r>
            <a:r>
              <a:rPr lang="zh-TW" altLang="en-US" sz="1200" dirty="0">
                <a:solidFill>
                  <a:schemeClr val="tx1">
                    <a:lumMod val="95000"/>
                    <a:lumOff val="5000"/>
                  </a:schemeClr>
                </a:solidFill>
                <a:latin typeface="Century Gothic" panose="020B0502020202020204" pitchFamily="34" charset="0"/>
              </a:rPr>
              <a:t>準確率</a:t>
            </a:r>
            <a:endParaRPr lang="en-US" altLang="zh-CN" sz="1200" dirty="0">
              <a:solidFill>
                <a:schemeClr val="tx1">
                  <a:lumMod val="95000"/>
                  <a:lumOff val="5000"/>
                </a:schemeClr>
              </a:solidFill>
              <a:latin typeface="Century Gothic" panose="020B0502020202020204" pitchFamily="34" charset="0"/>
            </a:endParaRPr>
          </a:p>
        </p:txBody>
      </p:sp>
      <p:sp>
        <p:nvSpPr>
          <p:cNvPr id="102" name="矩形 101">
            <a:extLst>
              <a:ext uri="{FF2B5EF4-FFF2-40B4-BE49-F238E27FC236}">
                <a16:creationId xmlns:a16="http://schemas.microsoft.com/office/drawing/2014/main" id="{B6675DA7-90C0-464F-B486-AFFA1046A039}"/>
              </a:ext>
            </a:extLst>
          </p:cNvPr>
          <p:cNvSpPr/>
          <p:nvPr/>
        </p:nvSpPr>
        <p:spPr>
          <a:xfrm>
            <a:off x="6822642" y="5996579"/>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其他演算法也有其價值，不過準確率較不理想</a:t>
            </a:r>
            <a:endParaRPr lang="en-US" altLang="zh-CN" sz="1200" dirty="0">
              <a:solidFill>
                <a:schemeClr val="tx1">
                  <a:lumMod val="95000"/>
                  <a:lumOff val="5000"/>
                </a:schemeClr>
              </a:solidFill>
              <a:latin typeface="Century Gothic" panose="020B0502020202020204" pitchFamily="34" charset="0"/>
            </a:endParaRPr>
          </a:p>
        </p:txBody>
      </p:sp>
      <p:sp>
        <p:nvSpPr>
          <p:cNvPr id="105" name="矩形 104">
            <a:extLst>
              <a:ext uri="{FF2B5EF4-FFF2-40B4-BE49-F238E27FC236}">
                <a16:creationId xmlns:a16="http://schemas.microsoft.com/office/drawing/2014/main" id="{B23F5DA2-1264-4D4C-AEEB-E6C8C5A30FC0}"/>
              </a:ext>
            </a:extLst>
          </p:cNvPr>
          <p:cNvSpPr/>
          <p:nvPr/>
        </p:nvSpPr>
        <p:spPr>
          <a:xfrm>
            <a:off x="2857937" y="896034"/>
            <a:ext cx="5080000" cy="338554"/>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　以下結果，皆出自於同一筆資料，請參考前幾張運行結果</a:t>
            </a:r>
            <a:endParaRPr lang="en-US" altLang="zh-CN" sz="1200"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280718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任意多边形 26">
            <a:extLst>
              <a:ext uri="{FF2B5EF4-FFF2-40B4-BE49-F238E27FC236}">
                <a16:creationId xmlns:a16="http://schemas.microsoft.com/office/drawing/2014/main" id="{475E4B64-6058-4502-A10A-38DF12C41AB1}"/>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27">
            <a:extLst>
              <a:ext uri="{FF2B5EF4-FFF2-40B4-BE49-F238E27FC236}">
                <a16:creationId xmlns:a16="http://schemas.microsoft.com/office/drawing/2014/main" id="{4C380267-7507-4140-A249-E8BB7296D144}"/>
              </a:ext>
            </a:extLst>
          </p:cNvPr>
          <p:cNvGrpSpPr/>
          <p:nvPr/>
        </p:nvGrpSpPr>
        <p:grpSpPr>
          <a:xfrm>
            <a:off x="-391195" y="-1"/>
            <a:ext cx="1417774" cy="723901"/>
            <a:chOff x="-391195" y="-1"/>
            <a:chExt cx="1697596" cy="866775"/>
          </a:xfrm>
        </p:grpSpPr>
        <p:sp>
          <p:nvSpPr>
            <p:cNvPr id="86" name="任意多边形 28">
              <a:extLst>
                <a:ext uri="{FF2B5EF4-FFF2-40B4-BE49-F238E27FC236}">
                  <a16:creationId xmlns:a16="http://schemas.microsoft.com/office/drawing/2014/main" id="{E18E87CD-E883-4B3B-9459-7BA1715436F8}"/>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29">
              <a:extLst>
                <a:ext uri="{FF2B5EF4-FFF2-40B4-BE49-F238E27FC236}">
                  <a16:creationId xmlns:a16="http://schemas.microsoft.com/office/drawing/2014/main" id="{79DE8813-D5E7-444D-AC29-F2E0A8C96403}"/>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30">
              <a:extLst>
                <a:ext uri="{FF2B5EF4-FFF2-40B4-BE49-F238E27FC236}">
                  <a16:creationId xmlns:a16="http://schemas.microsoft.com/office/drawing/2014/main" id="{63BC3523-7724-4AC4-9734-8913FED4BEE3}"/>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31">
              <a:extLst>
                <a:ext uri="{FF2B5EF4-FFF2-40B4-BE49-F238E27FC236}">
                  <a16:creationId xmlns:a16="http://schemas.microsoft.com/office/drawing/2014/main" id="{DE68AAC4-3531-42BE-BFA3-E213E44C2029}"/>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32">
              <a:extLst>
                <a:ext uri="{FF2B5EF4-FFF2-40B4-BE49-F238E27FC236}">
                  <a16:creationId xmlns:a16="http://schemas.microsoft.com/office/drawing/2014/main" id="{DE53B982-0D9C-4587-AA6F-82987789C486}"/>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33">
              <a:extLst>
                <a:ext uri="{FF2B5EF4-FFF2-40B4-BE49-F238E27FC236}">
                  <a16:creationId xmlns:a16="http://schemas.microsoft.com/office/drawing/2014/main" id="{1A55B048-D6C5-4CAE-A702-06172A3E2C26}"/>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2" name="直接连接符 34">
            <a:extLst>
              <a:ext uri="{FF2B5EF4-FFF2-40B4-BE49-F238E27FC236}">
                <a16:creationId xmlns:a16="http://schemas.microsoft.com/office/drawing/2014/main" id="{F9D81A20-472B-4231-ADDE-22BBB1F9619E}"/>
              </a:ext>
            </a:extLst>
          </p:cNvPr>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93" name="文本框 35">
            <a:extLst>
              <a:ext uri="{FF2B5EF4-FFF2-40B4-BE49-F238E27FC236}">
                <a16:creationId xmlns:a16="http://schemas.microsoft.com/office/drawing/2014/main" id="{478BCFC5-A330-4E22-BB66-5DECDE537CA0}"/>
              </a:ext>
            </a:extLst>
          </p:cNvPr>
          <p:cNvSpPr txBox="1"/>
          <p:nvPr/>
        </p:nvSpPr>
        <p:spPr>
          <a:xfrm>
            <a:off x="871100" y="720047"/>
            <a:ext cx="1005403"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結語</a:t>
            </a:r>
            <a:endParaRPr lang="zh-CN" altLang="en-US" sz="3200" b="1" dirty="0">
              <a:solidFill>
                <a:schemeClr val="tx2"/>
              </a:solidFill>
              <a:latin typeface="Century Gothic" panose="020B0502020202020204" pitchFamily="34" charset="0"/>
              <a:ea typeface="+mj-ea"/>
            </a:endParaRPr>
          </a:p>
        </p:txBody>
      </p:sp>
      <p:grpSp>
        <p:nvGrpSpPr>
          <p:cNvPr id="94" name="组合 25">
            <a:extLst>
              <a:ext uri="{FF2B5EF4-FFF2-40B4-BE49-F238E27FC236}">
                <a16:creationId xmlns:a16="http://schemas.microsoft.com/office/drawing/2014/main" id="{7A5DF595-4E25-4593-B881-983FCC6920EE}"/>
              </a:ext>
            </a:extLst>
          </p:cNvPr>
          <p:cNvGrpSpPr/>
          <p:nvPr/>
        </p:nvGrpSpPr>
        <p:grpSpPr>
          <a:xfrm>
            <a:off x="630017" y="1528789"/>
            <a:ext cx="2882251" cy="2079974"/>
            <a:chOff x="918241" y="1494189"/>
            <a:chExt cx="2161688" cy="1559981"/>
          </a:xfrm>
        </p:grpSpPr>
        <p:sp>
          <p:nvSpPr>
            <p:cNvPr id="103" name="MH_SubTitle_1">
              <a:extLst>
                <a:ext uri="{FF2B5EF4-FFF2-40B4-BE49-F238E27FC236}">
                  <a16:creationId xmlns:a16="http://schemas.microsoft.com/office/drawing/2014/main" id="{A34943B9-97B4-4FB6-A5FB-90455232E782}"/>
                </a:ext>
              </a:extLst>
            </p:cNvPr>
            <p:cNvSpPr/>
            <p:nvPr>
              <p:custDataLst>
                <p:tags r:id="rId7"/>
              </p:custDataLst>
            </p:nvPr>
          </p:nvSpPr>
          <p:spPr>
            <a:xfrm>
              <a:off x="918241" y="1494189"/>
              <a:ext cx="2161688" cy="155998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436575"/>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endParaRPr lang="zh-CN" altLang="en-US" sz="1355" dirty="0">
                <a:solidFill>
                  <a:schemeClr val="accent1">
                    <a:lumMod val="75000"/>
                  </a:schemeClr>
                </a:solidFill>
                <a:cs typeface="+mn-ea"/>
                <a:sym typeface="+mn-lt"/>
              </a:endParaRPr>
            </a:p>
          </p:txBody>
        </p:sp>
        <p:sp>
          <p:nvSpPr>
            <p:cNvPr id="104" name="MH_Other_2">
              <a:extLst>
                <a:ext uri="{FF2B5EF4-FFF2-40B4-BE49-F238E27FC236}">
                  <a16:creationId xmlns:a16="http://schemas.microsoft.com/office/drawing/2014/main" id="{21DB94F1-4FF5-43ED-B5F0-0C1BB56677E6}"/>
                </a:ext>
              </a:extLst>
            </p:cNvPr>
            <p:cNvSpPr/>
            <p:nvPr>
              <p:custDataLst>
                <p:tags r:id="rId8"/>
              </p:custDataLst>
            </p:nvPr>
          </p:nvSpPr>
          <p:spPr>
            <a:xfrm>
              <a:off x="1656633" y="1568475"/>
              <a:ext cx="681935" cy="668563"/>
            </a:xfrm>
            <a:prstGeom prst="diamond">
              <a:avLst/>
            </a:prstGeom>
            <a:solidFill>
              <a:srgbClr val="436575"/>
            </a:solidFill>
            <a:ln>
              <a:solidFill>
                <a:srgbClr val="0BB3C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5" dirty="0">
                <a:cs typeface="+mn-ea"/>
                <a:sym typeface="+mn-lt"/>
              </a:endParaRPr>
            </a:p>
          </p:txBody>
        </p:sp>
        <p:sp>
          <p:nvSpPr>
            <p:cNvPr id="107" name="Text Box 10">
              <a:extLst>
                <a:ext uri="{FF2B5EF4-FFF2-40B4-BE49-F238E27FC236}">
                  <a16:creationId xmlns:a16="http://schemas.microsoft.com/office/drawing/2014/main" id="{B44E9713-1A11-4E68-B915-11FA0C7B0AA8}"/>
                </a:ext>
              </a:extLst>
            </p:cNvPr>
            <p:cNvSpPr txBox="1">
              <a:spLocks noChangeArrowheads="1"/>
            </p:cNvSpPr>
            <p:nvPr/>
          </p:nvSpPr>
          <p:spPr bwMode="auto">
            <a:xfrm>
              <a:off x="983585" y="2249072"/>
              <a:ext cx="2029541" cy="643783"/>
            </a:xfrm>
            <a:prstGeom prst="rect">
              <a:avLst/>
            </a:prstGeom>
            <a:noFill/>
            <a:ln w="9525">
              <a:noFill/>
              <a:miter lim="800000"/>
            </a:ln>
          </p:spPr>
          <p:txBody>
            <a:bodyPr wrap="square" lIns="60960" tIns="30480" rIns="60960" bIns="30480">
              <a:spAutoFit/>
            </a:bodyPr>
            <a:lstStyle/>
            <a:p>
              <a:pPr algn="ctr">
                <a:lnSpc>
                  <a:spcPct val="150000"/>
                </a:lnSpc>
                <a:defRPr/>
              </a:pPr>
              <a:r>
                <a:rPr lang="zh-TW" altLang="en-US" sz="1200" dirty="0">
                  <a:solidFill>
                    <a:schemeClr val="tx1">
                      <a:lumMod val="95000"/>
                      <a:lumOff val="5000"/>
                    </a:schemeClr>
                  </a:solidFill>
                  <a:cs typeface="+mn-ea"/>
                  <a:sym typeface="+mn-lt"/>
                </a:rPr>
                <a:t>嘗試幾個學習方法去訓練資料</a:t>
              </a:r>
              <a:endParaRPr lang="en-US" altLang="zh-TW" sz="1200" dirty="0">
                <a:solidFill>
                  <a:schemeClr val="tx1">
                    <a:lumMod val="95000"/>
                    <a:lumOff val="5000"/>
                  </a:schemeClr>
                </a:solidFill>
                <a:cs typeface="+mn-ea"/>
                <a:sym typeface="+mn-lt"/>
              </a:endParaRPr>
            </a:p>
            <a:p>
              <a:pPr algn="ctr">
                <a:lnSpc>
                  <a:spcPct val="150000"/>
                </a:lnSpc>
                <a:defRPr/>
              </a:pPr>
              <a:r>
                <a:rPr lang="zh-TW" altLang="en-US" sz="1200" dirty="0">
                  <a:solidFill>
                    <a:schemeClr val="tx1">
                      <a:lumMod val="95000"/>
                      <a:lumOff val="5000"/>
                    </a:schemeClr>
                  </a:solidFill>
                  <a:cs typeface="+mn-ea"/>
                  <a:sym typeface="+mn-lt"/>
                </a:rPr>
                <a:t>如何挑選合適演算法也是一個問題</a:t>
              </a:r>
              <a:endParaRPr lang="en-US" altLang="zh-TW" sz="1200" dirty="0">
                <a:solidFill>
                  <a:schemeClr val="tx1">
                    <a:lumMod val="95000"/>
                    <a:lumOff val="5000"/>
                  </a:schemeClr>
                </a:solidFill>
                <a:cs typeface="+mn-ea"/>
                <a:sym typeface="+mn-lt"/>
              </a:endParaRPr>
            </a:p>
            <a:p>
              <a:pPr algn="ctr">
                <a:lnSpc>
                  <a:spcPct val="150000"/>
                </a:lnSpc>
                <a:defRPr/>
              </a:pPr>
              <a:r>
                <a:rPr lang="zh-TW" altLang="en-US" sz="1200" dirty="0">
                  <a:solidFill>
                    <a:schemeClr val="tx1">
                      <a:lumMod val="95000"/>
                      <a:lumOff val="5000"/>
                    </a:schemeClr>
                  </a:solidFill>
                  <a:cs typeface="+mn-ea"/>
                  <a:sym typeface="+mn-lt"/>
                </a:rPr>
                <a:t>也要懂得資料內容、將資料預處理</a:t>
              </a:r>
              <a:endParaRPr lang="en-US" altLang="zh-CN" sz="1200" dirty="0">
                <a:solidFill>
                  <a:schemeClr val="tx1">
                    <a:lumMod val="95000"/>
                    <a:lumOff val="5000"/>
                  </a:schemeClr>
                </a:solidFill>
                <a:cs typeface="+mn-ea"/>
                <a:sym typeface="+mn-lt"/>
              </a:endParaRPr>
            </a:p>
          </p:txBody>
        </p:sp>
      </p:grpSp>
      <p:grpSp>
        <p:nvGrpSpPr>
          <p:cNvPr id="108" name="组合 33">
            <a:extLst>
              <a:ext uri="{FF2B5EF4-FFF2-40B4-BE49-F238E27FC236}">
                <a16:creationId xmlns:a16="http://schemas.microsoft.com/office/drawing/2014/main" id="{54BF0E7D-4AAA-48C0-B48C-76D9DD2DCB18}"/>
              </a:ext>
            </a:extLst>
          </p:cNvPr>
          <p:cNvGrpSpPr/>
          <p:nvPr/>
        </p:nvGrpSpPr>
        <p:grpSpPr>
          <a:xfrm>
            <a:off x="3630598" y="1528789"/>
            <a:ext cx="2882252" cy="2079974"/>
            <a:chOff x="3273070" y="1494189"/>
            <a:chExt cx="2161689" cy="1559981"/>
          </a:xfrm>
        </p:grpSpPr>
        <p:sp>
          <p:nvSpPr>
            <p:cNvPr id="109" name="MH_SubTitle_2">
              <a:extLst>
                <a:ext uri="{FF2B5EF4-FFF2-40B4-BE49-F238E27FC236}">
                  <a16:creationId xmlns:a16="http://schemas.microsoft.com/office/drawing/2014/main" id="{E2CD2ACA-A9BE-4E9F-B4D1-8FAACB2A228E}"/>
                </a:ext>
              </a:extLst>
            </p:cNvPr>
            <p:cNvSpPr/>
            <p:nvPr>
              <p:custDataLst>
                <p:tags r:id="rId5"/>
              </p:custDataLst>
            </p:nvPr>
          </p:nvSpPr>
          <p:spPr>
            <a:xfrm>
              <a:off x="3273070" y="1494189"/>
              <a:ext cx="2161689" cy="155998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endParaRPr lang="zh-CN" altLang="en-US" sz="1355" dirty="0">
                <a:solidFill>
                  <a:schemeClr val="accent2">
                    <a:lumMod val="75000"/>
                  </a:schemeClr>
                </a:solidFill>
                <a:cs typeface="+mn-ea"/>
                <a:sym typeface="+mn-lt"/>
              </a:endParaRPr>
            </a:p>
          </p:txBody>
        </p:sp>
        <p:sp>
          <p:nvSpPr>
            <p:cNvPr id="110" name="MH_Other_11">
              <a:extLst>
                <a:ext uri="{FF2B5EF4-FFF2-40B4-BE49-F238E27FC236}">
                  <a16:creationId xmlns:a16="http://schemas.microsoft.com/office/drawing/2014/main" id="{C99B993C-ABD1-4F0D-8048-A3D2B09CC316}"/>
                </a:ext>
              </a:extLst>
            </p:cNvPr>
            <p:cNvSpPr/>
            <p:nvPr>
              <p:custDataLst>
                <p:tags r:id="rId6"/>
              </p:custDataLst>
            </p:nvPr>
          </p:nvSpPr>
          <p:spPr>
            <a:xfrm>
              <a:off x="4011461" y="1568475"/>
              <a:ext cx="683421" cy="668563"/>
            </a:xfrm>
            <a:prstGeom prst="diamond">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5">
                <a:cs typeface="+mn-ea"/>
                <a:sym typeface="+mn-lt"/>
              </a:endParaRPr>
            </a:p>
          </p:txBody>
        </p:sp>
        <p:sp>
          <p:nvSpPr>
            <p:cNvPr id="112" name="Text Box 10">
              <a:extLst>
                <a:ext uri="{FF2B5EF4-FFF2-40B4-BE49-F238E27FC236}">
                  <a16:creationId xmlns:a16="http://schemas.microsoft.com/office/drawing/2014/main" id="{3BAF578E-58D7-4698-8B8A-68998C79096C}"/>
                </a:ext>
              </a:extLst>
            </p:cNvPr>
            <p:cNvSpPr txBox="1">
              <a:spLocks noChangeArrowheads="1"/>
            </p:cNvSpPr>
            <p:nvPr/>
          </p:nvSpPr>
          <p:spPr bwMode="auto">
            <a:xfrm>
              <a:off x="3328952" y="2183850"/>
              <a:ext cx="2029541" cy="851532"/>
            </a:xfrm>
            <a:prstGeom prst="rect">
              <a:avLst/>
            </a:prstGeom>
            <a:noFill/>
            <a:ln w="9525">
              <a:noFill/>
              <a:miter lim="800000"/>
            </a:ln>
          </p:spPr>
          <p:txBody>
            <a:bodyPr wrap="square" lIns="60960" tIns="30480" rIns="60960" bIns="30480">
              <a:spAutoFit/>
            </a:bodyPr>
            <a:lstStyle/>
            <a:p>
              <a:pPr algn="ctr">
                <a:lnSpc>
                  <a:spcPct val="150000"/>
                </a:lnSpc>
                <a:defRPr/>
              </a:pPr>
              <a:r>
                <a:rPr lang="zh-TW" altLang="en-US" sz="1200" dirty="0">
                  <a:solidFill>
                    <a:schemeClr val="tx1">
                      <a:lumMod val="95000"/>
                      <a:lumOff val="5000"/>
                    </a:schemeClr>
                  </a:solidFill>
                  <a:cs typeface="+mn-ea"/>
                  <a:sym typeface="+mn-lt"/>
                </a:rPr>
                <a:t>預測結果方面</a:t>
              </a:r>
              <a:endParaRPr lang="en-US" altLang="zh-TW" sz="1200" dirty="0">
                <a:solidFill>
                  <a:schemeClr val="tx1">
                    <a:lumMod val="95000"/>
                    <a:lumOff val="5000"/>
                  </a:schemeClr>
                </a:solidFill>
                <a:cs typeface="+mn-ea"/>
                <a:sym typeface="+mn-lt"/>
              </a:endParaRPr>
            </a:p>
            <a:p>
              <a:pPr algn="ctr">
                <a:lnSpc>
                  <a:spcPct val="150000"/>
                </a:lnSpc>
                <a:defRPr/>
              </a:pPr>
              <a:r>
                <a:rPr lang="zh-TW" altLang="en-US" sz="1200" dirty="0">
                  <a:solidFill>
                    <a:schemeClr val="tx1">
                      <a:lumMod val="95000"/>
                      <a:lumOff val="5000"/>
                    </a:schemeClr>
                  </a:solidFill>
                  <a:cs typeface="+mn-ea"/>
                  <a:sym typeface="+mn-lt"/>
                </a:rPr>
                <a:t>透過好的演算法不斷訓練</a:t>
              </a:r>
              <a:endParaRPr lang="en-US" altLang="zh-TW" sz="1200" dirty="0">
                <a:solidFill>
                  <a:schemeClr val="tx1">
                    <a:lumMod val="95000"/>
                    <a:lumOff val="5000"/>
                  </a:schemeClr>
                </a:solidFill>
                <a:cs typeface="+mn-ea"/>
                <a:sym typeface="+mn-lt"/>
              </a:endParaRPr>
            </a:p>
            <a:p>
              <a:pPr algn="ctr">
                <a:lnSpc>
                  <a:spcPct val="150000"/>
                </a:lnSpc>
                <a:defRPr/>
              </a:pPr>
              <a:r>
                <a:rPr lang="zh-TW" altLang="en-US" sz="1200" dirty="0">
                  <a:solidFill>
                    <a:schemeClr val="tx1">
                      <a:lumMod val="95000"/>
                      <a:lumOff val="5000"/>
                    </a:schemeClr>
                  </a:solidFill>
                  <a:cs typeface="+mn-ea"/>
                  <a:sym typeface="+mn-lt"/>
                </a:rPr>
                <a:t>準確率可以達到</a:t>
              </a:r>
              <a:r>
                <a:rPr lang="en-US" altLang="zh-TW" sz="1200" dirty="0">
                  <a:solidFill>
                    <a:schemeClr val="tx1">
                      <a:lumMod val="95000"/>
                      <a:lumOff val="5000"/>
                    </a:schemeClr>
                  </a:solidFill>
                  <a:cs typeface="+mn-ea"/>
                  <a:sym typeface="+mn-lt"/>
                </a:rPr>
                <a:t>100%</a:t>
              </a:r>
            </a:p>
            <a:p>
              <a:pPr algn="ctr">
                <a:lnSpc>
                  <a:spcPct val="150000"/>
                </a:lnSpc>
                <a:defRPr/>
              </a:pPr>
              <a:r>
                <a:rPr lang="zh-TW" altLang="en-US" sz="1200" dirty="0">
                  <a:solidFill>
                    <a:schemeClr val="tx1">
                      <a:lumMod val="95000"/>
                      <a:lumOff val="5000"/>
                    </a:schemeClr>
                  </a:solidFill>
                  <a:cs typeface="+mn-ea"/>
                  <a:sym typeface="+mn-lt"/>
                </a:rPr>
                <a:t>對未來使用上有更大的幫助</a:t>
              </a:r>
              <a:endParaRPr lang="en-US" altLang="zh-CN" sz="1200" dirty="0">
                <a:solidFill>
                  <a:schemeClr val="tx1">
                    <a:lumMod val="95000"/>
                    <a:lumOff val="5000"/>
                  </a:schemeClr>
                </a:solidFill>
                <a:cs typeface="+mn-ea"/>
                <a:sym typeface="+mn-lt"/>
              </a:endParaRPr>
            </a:p>
          </p:txBody>
        </p:sp>
      </p:grpSp>
      <p:grpSp>
        <p:nvGrpSpPr>
          <p:cNvPr id="118" name="组合 46">
            <a:extLst>
              <a:ext uri="{FF2B5EF4-FFF2-40B4-BE49-F238E27FC236}">
                <a16:creationId xmlns:a16="http://schemas.microsoft.com/office/drawing/2014/main" id="{9B5EC7DD-DE14-456A-A294-8834F558E318}"/>
              </a:ext>
            </a:extLst>
          </p:cNvPr>
          <p:cNvGrpSpPr/>
          <p:nvPr/>
        </p:nvGrpSpPr>
        <p:grpSpPr>
          <a:xfrm>
            <a:off x="592188" y="3862325"/>
            <a:ext cx="2880271" cy="2079975"/>
            <a:chOff x="2114227" y="3317140"/>
            <a:chExt cx="2160203" cy="1559981"/>
          </a:xfrm>
        </p:grpSpPr>
        <p:sp>
          <p:nvSpPr>
            <p:cNvPr id="119" name="MH_Other_4">
              <a:extLst>
                <a:ext uri="{FF2B5EF4-FFF2-40B4-BE49-F238E27FC236}">
                  <a16:creationId xmlns:a16="http://schemas.microsoft.com/office/drawing/2014/main" id="{549C4E9A-2920-44E4-B673-46ED2BD1CD02}"/>
                </a:ext>
              </a:extLst>
            </p:cNvPr>
            <p:cNvSpPr/>
            <p:nvPr>
              <p:custDataLst>
                <p:tags r:id="rId3"/>
              </p:custDataLst>
            </p:nvPr>
          </p:nvSpPr>
          <p:spPr>
            <a:xfrm flipV="1">
              <a:off x="2852618" y="4134272"/>
              <a:ext cx="681935" cy="670049"/>
            </a:xfrm>
            <a:prstGeom prst="diamond">
              <a:avLst/>
            </a:prstGeom>
            <a:solidFill>
              <a:srgbClr val="88B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5" dirty="0">
                <a:cs typeface="+mn-ea"/>
                <a:sym typeface="+mn-lt"/>
              </a:endParaRPr>
            </a:p>
          </p:txBody>
        </p:sp>
        <p:sp>
          <p:nvSpPr>
            <p:cNvPr id="121" name="MH_SubTitle_4">
              <a:extLst>
                <a:ext uri="{FF2B5EF4-FFF2-40B4-BE49-F238E27FC236}">
                  <a16:creationId xmlns:a16="http://schemas.microsoft.com/office/drawing/2014/main" id="{FBEA3E77-3C31-4A6F-9AC6-EE6CE0EA4A9E}"/>
                </a:ext>
              </a:extLst>
            </p:cNvPr>
            <p:cNvSpPr/>
            <p:nvPr>
              <p:custDataLst>
                <p:tags r:id="rId4"/>
              </p:custDataLst>
            </p:nvPr>
          </p:nvSpPr>
          <p:spPr>
            <a:xfrm>
              <a:off x="2114227" y="3317140"/>
              <a:ext cx="2160203" cy="155998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88B9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endParaRPr lang="zh-CN" altLang="en-US" sz="1355" dirty="0">
                <a:solidFill>
                  <a:schemeClr val="accent4">
                    <a:lumMod val="75000"/>
                  </a:schemeClr>
                </a:solidFill>
                <a:cs typeface="+mn-ea"/>
                <a:sym typeface="+mn-lt"/>
              </a:endParaRPr>
            </a:p>
          </p:txBody>
        </p:sp>
        <p:sp>
          <p:nvSpPr>
            <p:cNvPr id="122" name="Text Box 10">
              <a:extLst>
                <a:ext uri="{FF2B5EF4-FFF2-40B4-BE49-F238E27FC236}">
                  <a16:creationId xmlns:a16="http://schemas.microsoft.com/office/drawing/2014/main" id="{2F017F1F-B383-4121-AE49-8F314B1057AE}"/>
                </a:ext>
              </a:extLst>
            </p:cNvPr>
            <p:cNvSpPr txBox="1">
              <a:spLocks noChangeArrowheads="1"/>
            </p:cNvSpPr>
            <p:nvPr/>
          </p:nvSpPr>
          <p:spPr bwMode="auto">
            <a:xfrm>
              <a:off x="2148398" y="3433863"/>
              <a:ext cx="2029541" cy="644695"/>
            </a:xfrm>
            <a:prstGeom prst="rect">
              <a:avLst/>
            </a:prstGeom>
            <a:noFill/>
            <a:ln w="9525">
              <a:noFill/>
              <a:miter lim="800000"/>
            </a:ln>
          </p:spPr>
          <p:txBody>
            <a:bodyPr wrap="square" lIns="60960" tIns="30480" rIns="60960" bIns="30480">
              <a:spAutoFit/>
            </a:bodyPr>
            <a:lstStyle/>
            <a:p>
              <a:pPr algn="ctr">
                <a:lnSpc>
                  <a:spcPct val="150000"/>
                </a:lnSpc>
                <a:defRPr/>
              </a:pPr>
              <a:r>
                <a:rPr lang="zh-TW" altLang="en-US" sz="1200" dirty="0">
                  <a:solidFill>
                    <a:schemeClr val="tx1">
                      <a:lumMod val="95000"/>
                      <a:lumOff val="5000"/>
                    </a:schemeClr>
                  </a:solidFill>
                  <a:cs typeface="+mn-ea"/>
                  <a:sym typeface="+mn-lt"/>
                </a:rPr>
                <a:t>其他還有更多演算法</a:t>
              </a:r>
              <a:endParaRPr lang="en-US" altLang="zh-TW" sz="1200" dirty="0">
                <a:solidFill>
                  <a:schemeClr val="tx1">
                    <a:lumMod val="95000"/>
                    <a:lumOff val="5000"/>
                  </a:schemeClr>
                </a:solidFill>
                <a:cs typeface="+mn-ea"/>
                <a:sym typeface="+mn-lt"/>
              </a:endParaRPr>
            </a:p>
            <a:p>
              <a:pPr algn="ctr">
                <a:lnSpc>
                  <a:spcPct val="150000"/>
                </a:lnSpc>
                <a:defRPr/>
              </a:pPr>
              <a:r>
                <a:rPr lang="zh-TW" altLang="en-US" sz="1200" dirty="0">
                  <a:solidFill>
                    <a:schemeClr val="tx1">
                      <a:lumMod val="95000"/>
                      <a:lumOff val="5000"/>
                    </a:schemeClr>
                  </a:solidFill>
                  <a:cs typeface="+mn-ea"/>
                  <a:sym typeface="+mn-lt"/>
                </a:rPr>
                <a:t>也可以預測數字類型資料</a:t>
              </a:r>
              <a:r>
                <a:rPr lang="en-US" altLang="zh-TW" sz="1200" dirty="0">
                  <a:solidFill>
                    <a:schemeClr val="tx1">
                      <a:lumMod val="95000"/>
                      <a:lumOff val="5000"/>
                    </a:schemeClr>
                  </a:solidFill>
                  <a:cs typeface="+mn-ea"/>
                  <a:sym typeface="+mn-lt"/>
                </a:rPr>
                <a:t>(ex</a:t>
              </a:r>
              <a:r>
                <a:rPr lang="zh-TW" altLang="en-US" sz="1200" dirty="0">
                  <a:solidFill>
                    <a:schemeClr val="tx1">
                      <a:lumMod val="95000"/>
                      <a:lumOff val="5000"/>
                    </a:schemeClr>
                  </a:solidFill>
                  <a:cs typeface="+mn-ea"/>
                  <a:sym typeface="+mn-lt"/>
                </a:rPr>
                <a:t>房價</a:t>
              </a:r>
              <a:endParaRPr lang="en-US" altLang="zh-TW" sz="1200" dirty="0">
                <a:solidFill>
                  <a:schemeClr val="tx1">
                    <a:lumMod val="95000"/>
                    <a:lumOff val="5000"/>
                  </a:schemeClr>
                </a:solidFill>
                <a:cs typeface="+mn-ea"/>
                <a:sym typeface="+mn-lt"/>
              </a:endParaRPr>
            </a:p>
            <a:p>
              <a:pPr algn="ctr">
                <a:lnSpc>
                  <a:spcPct val="150000"/>
                </a:lnSpc>
                <a:defRPr/>
              </a:pPr>
              <a:r>
                <a:rPr lang="zh-TW" altLang="en-US" sz="1200" dirty="0">
                  <a:solidFill>
                    <a:schemeClr val="tx1">
                      <a:lumMod val="95000"/>
                      <a:lumOff val="5000"/>
                    </a:schemeClr>
                  </a:solidFill>
                  <a:cs typeface="+mn-ea"/>
                  <a:sym typeface="+mn-lt"/>
                </a:rPr>
                <a:t>或是</a:t>
              </a:r>
              <a:r>
                <a:rPr lang="en-US" altLang="zh-TW" sz="1200" dirty="0">
                  <a:solidFill>
                    <a:schemeClr val="tx1">
                      <a:lumMod val="95000"/>
                      <a:lumOff val="5000"/>
                    </a:schemeClr>
                  </a:solidFill>
                  <a:cs typeface="+mn-ea"/>
                  <a:sym typeface="+mn-lt"/>
                </a:rPr>
                <a:t>CNN</a:t>
              </a:r>
              <a:r>
                <a:rPr lang="zh-TW" altLang="en-US" sz="1200" dirty="0">
                  <a:solidFill>
                    <a:schemeClr val="tx1">
                      <a:lumMod val="95000"/>
                      <a:lumOff val="5000"/>
                    </a:schemeClr>
                  </a:solidFill>
                  <a:cs typeface="+mn-ea"/>
                  <a:sym typeface="+mn-lt"/>
                </a:rPr>
                <a:t>做圖片、影像辨識</a:t>
              </a:r>
              <a:endParaRPr lang="en-US" altLang="zh-TW" sz="1200" dirty="0">
                <a:solidFill>
                  <a:schemeClr val="tx1">
                    <a:lumMod val="95000"/>
                    <a:lumOff val="5000"/>
                  </a:schemeClr>
                </a:solidFill>
                <a:cs typeface="+mn-ea"/>
                <a:sym typeface="+mn-lt"/>
              </a:endParaRPr>
            </a:p>
          </p:txBody>
        </p:sp>
      </p:grpSp>
      <p:grpSp>
        <p:nvGrpSpPr>
          <p:cNvPr id="123" name="组合 53">
            <a:extLst>
              <a:ext uri="{FF2B5EF4-FFF2-40B4-BE49-F238E27FC236}">
                <a16:creationId xmlns:a16="http://schemas.microsoft.com/office/drawing/2014/main" id="{644593DF-1C38-45DD-A3BA-F695D947E615}"/>
              </a:ext>
            </a:extLst>
          </p:cNvPr>
          <p:cNvGrpSpPr/>
          <p:nvPr/>
        </p:nvGrpSpPr>
        <p:grpSpPr>
          <a:xfrm>
            <a:off x="3619755" y="3859848"/>
            <a:ext cx="2882251" cy="2079975"/>
            <a:chOff x="4469056" y="3317140"/>
            <a:chExt cx="2161688" cy="1559981"/>
          </a:xfrm>
        </p:grpSpPr>
        <p:sp>
          <p:nvSpPr>
            <p:cNvPr id="124" name="MH_Other_6">
              <a:extLst>
                <a:ext uri="{FF2B5EF4-FFF2-40B4-BE49-F238E27FC236}">
                  <a16:creationId xmlns:a16="http://schemas.microsoft.com/office/drawing/2014/main" id="{459A6B7C-C933-4AA4-996C-9B1CDDBA4CF3}"/>
                </a:ext>
              </a:extLst>
            </p:cNvPr>
            <p:cNvSpPr/>
            <p:nvPr>
              <p:custDataLst>
                <p:tags r:id="rId1"/>
              </p:custDataLst>
            </p:nvPr>
          </p:nvSpPr>
          <p:spPr>
            <a:xfrm flipV="1">
              <a:off x="5207448" y="4134272"/>
              <a:ext cx="681935" cy="670049"/>
            </a:xfrm>
            <a:prstGeom prst="diamond">
              <a:avLst/>
            </a:prstGeom>
            <a:solidFill>
              <a:srgbClr val="2B5A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5">
                <a:cs typeface="+mn-ea"/>
                <a:sym typeface="+mn-lt"/>
              </a:endParaRPr>
            </a:p>
          </p:txBody>
        </p:sp>
        <p:sp>
          <p:nvSpPr>
            <p:cNvPr id="126" name="MH_SubTitle_5">
              <a:extLst>
                <a:ext uri="{FF2B5EF4-FFF2-40B4-BE49-F238E27FC236}">
                  <a16:creationId xmlns:a16="http://schemas.microsoft.com/office/drawing/2014/main" id="{CA0F155A-B4AD-4FE7-B76D-8E5DEC81A929}"/>
                </a:ext>
              </a:extLst>
            </p:cNvPr>
            <p:cNvSpPr/>
            <p:nvPr>
              <p:custDataLst>
                <p:tags r:id="rId2"/>
              </p:custDataLst>
            </p:nvPr>
          </p:nvSpPr>
          <p:spPr>
            <a:xfrm>
              <a:off x="4469056" y="3317140"/>
              <a:ext cx="2161688" cy="155998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2B5A7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endParaRPr lang="zh-CN" altLang="en-US" sz="1355" dirty="0">
                <a:solidFill>
                  <a:schemeClr val="accent5">
                    <a:lumMod val="75000"/>
                  </a:schemeClr>
                </a:solidFill>
                <a:cs typeface="+mn-ea"/>
                <a:sym typeface="+mn-lt"/>
              </a:endParaRPr>
            </a:p>
          </p:txBody>
        </p:sp>
        <p:sp>
          <p:nvSpPr>
            <p:cNvPr id="127" name="Text Box 10">
              <a:extLst>
                <a:ext uri="{FF2B5EF4-FFF2-40B4-BE49-F238E27FC236}">
                  <a16:creationId xmlns:a16="http://schemas.microsoft.com/office/drawing/2014/main" id="{8EDFC8AA-2BC4-4B60-B570-891FCD34303A}"/>
                </a:ext>
              </a:extLst>
            </p:cNvPr>
            <p:cNvSpPr txBox="1">
              <a:spLocks noChangeArrowheads="1"/>
            </p:cNvSpPr>
            <p:nvPr/>
          </p:nvSpPr>
          <p:spPr bwMode="auto">
            <a:xfrm>
              <a:off x="4503226" y="3433863"/>
              <a:ext cx="2029541" cy="643783"/>
            </a:xfrm>
            <a:prstGeom prst="rect">
              <a:avLst/>
            </a:prstGeom>
            <a:noFill/>
            <a:ln w="9525">
              <a:noFill/>
              <a:miter lim="800000"/>
            </a:ln>
          </p:spPr>
          <p:txBody>
            <a:bodyPr wrap="square" lIns="60960" tIns="30480" rIns="60960" bIns="30480">
              <a:spAutoFit/>
            </a:bodyPr>
            <a:lstStyle/>
            <a:p>
              <a:pPr algn="ctr">
                <a:lnSpc>
                  <a:spcPct val="150000"/>
                </a:lnSpc>
                <a:defRPr/>
              </a:pPr>
              <a:r>
                <a:rPr lang="zh-TW" altLang="en-US" sz="1200" dirty="0">
                  <a:solidFill>
                    <a:schemeClr val="tx1">
                      <a:lumMod val="95000"/>
                      <a:lumOff val="5000"/>
                    </a:schemeClr>
                  </a:solidFill>
                  <a:cs typeface="+mn-ea"/>
                  <a:sym typeface="+mn-lt"/>
                </a:rPr>
                <a:t>運用方面，僅為簡單的一個辦法</a:t>
              </a:r>
              <a:endParaRPr lang="en-US" altLang="zh-TW" sz="1200" dirty="0">
                <a:solidFill>
                  <a:schemeClr val="tx1">
                    <a:lumMod val="95000"/>
                    <a:lumOff val="5000"/>
                  </a:schemeClr>
                </a:solidFill>
                <a:cs typeface="+mn-ea"/>
                <a:sym typeface="+mn-lt"/>
              </a:endParaRPr>
            </a:p>
            <a:p>
              <a:pPr algn="ctr">
                <a:lnSpc>
                  <a:spcPct val="150000"/>
                </a:lnSpc>
                <a:defRPr/>
              </a:pPr>
              <a:r>
                <a:rPr lang="zh-TW" altLang="en-US" sz="1200" dirty="0">
                  <a:solidFill>
                    <a:schemeClr val="tx1">
                      <a:lumMod val="95000"/>
                      <a:lumOff val="5000"/>
                    </a:schemeClr>
                  </a:solidFill>
                  <a:cs typeface="+mn-ea"/>
                  <a:sym typeface="+mn-lt"/>
                </a:rPr>
                <a:t>將結果結合圖形化介面，使其可視化</a:t>
              </a:r>
              <a:endParaRPr lang="en-US" altLang="zh-TW" sz="1200" dirty="0">
                <a:solidFill>
                  <a:schemeClr val="tx1">
                    <a:lumMod val="95000"/>
                    <a:lumOff val="5000"/>
                  </a:schemeClr>
                </a:solidFill>
                <a:cs typeface="+mn-ea"/>
                <a:sym typeface="+mn-lt"/>
              </a:endParaRPr>
            </a:p>
            <a:p>
              <a:pPr algn="ctr">
                <a:lnSpc>
                  <a:spcPct val="150000"/>
                </a:lnSpc>
                <a:defRPr/>
              </a:pPr>
              <a:r>
                <a:rPr lang="zh-TW" altLang="en-US" sz="1200" dirty="0">
                  <a:solidFill>
                    <a:schemeClr val="tx1">
                      <a:lumMod val="95000"/>
                      <a:lumOff val="5000"/>
                    </a:schemeClr>
                  </a:solidFill>
                  <a:cs typeface="+mn-ea"/>
                  <a:sym typeface="+mn-lt"/>
                </a:rPr>
                <a:t>可以用在很多領域去預測不同東西</a:t>
              </a:r>
              <a:endParaRPr lang="en-US" altLang="zh-CN" sz="1200" dirty="0">
                <a:solidFill>
                  <a:schemeClr val="tx1">
                    <a:lumMod val="95000"/>
                    <a:lumOff val="5000"/>
                  </a:schemeClr>
                </a:solidFill>
                <a:cs typeface="+mn-ea"/>
                <a:sym typeface="+mn-lt"/>
              </a:endParaRPr>
            </a:p>
          </p:txBody>
        </p:sp>
      </p:grpSp>
      <p:grpSp>
        <p:nvGrpSpPr>
          <p:cNvPr id="2" name="群組 1">
            <a:extLst>
              <a:ext uri="{FF2B5EF4-FFF2-40B4-BE49-F238E27FC236}">
                <a16:creationId xmlns:a16="http://schemas.microsoft.com/office/drawing/2014/main" id="{3D8FECD7-0E12-49C6-9C24-7D6792AA6733}"/>
              </a:ext>
            </a:extLst>
          </p:cNvPr>
          <p:cNvGrpSpPr/>
          <p:nvPr/>
        </p:nvGrpSpPr>
        <p:grpSpPr>
          <a:xfrm>
            <a:off x="6785553" y="720047"/>
            <a:ext cx="4592689" cy="5119315"/>
            <a:chOff x="7168709" y="1218443"/>
            <a:chExt cx="4592689" cy="5119315"/>
          </a:xfrm>
        </p:grpSpPr>
        <p:sp>
          <p:nvSpPr>
            <p:cNvPr id="33" name="矩形 32">
              <a:extLst>
                <a:ext uri="{FF2B5EF4-FFF2-40B4-BE49-F238E27FC236}">
                  <a16:creationId xmlns:a16="http://schemas.microsoft.com/office/drawing/2014/main" id="{B2E2B09E-F7D4-4596-936D-236A5261079A}"/>
                </a:ext>
              </a:extLst>
            </p:cNvPr>
            <p:cNvSpPr/>
            <p:nvPr/>
          </p:nvSpPr>
          <p:spPr>
            <a:xfrm>
              <a:off x="7168709" y="1565143"/>
              <a:ext cx="4592689" cy="47726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6" tIns="45698" rIns="91396" bIns="45698" rtlCol="0" anchor="ctr"/>
            <a:lstStyle/>
            <a:p>
              <a:pPr algn="ctr"/>
              <a:endParaRPr lang="zh-CN" altLang="en-US" sz="2399"/>
            </a:p>
          </p:txBody>
        </p:sp>
        <p:sp>
          <p:nvSpPr>
            <p:cNvPr id="34" name="TextBox 3">
              <a:extLst>
                <a:ext uri="{FF2B5EF4-FFF2-40B4-BE49-F238E27FC236}">
                  <a16:creationId xmlns:a16="http://schemas.microsoft.com/office/drawing/2014/main" id="{14D99A11-F9BE-413D-83CD-0F8B4C4036D6}"/>
                </a:ext>
              </a:extLst>
            </p:cNvPr>
            <p:cNvSpPr txBox="1"/>
            <p:nvPr/>
          </p:nvSpPr>
          <p:spPr>
            <a:xfrm>
              <a:off x="7249090" y="2092178"/>
              <a:ext cx="4398961" cy="3639752"/>
            </a:xfrm>
            <a:prstGeom prst="rect">
              <a:avLst/>
            </a:prstGeom>
            <a:noFill/>
          </p:spPr>
          <p:txBody>
            <a:bodyPr wrap="square" lIns="121830" tIns="60915" rIns="121830" bIns="60915" rtlCol="0">
              <a:spAutoFit/>
            </a:bodyPr>
            <a:lstStyle/>
            <a:p>
              <a:pPr algn="just">
                <a:lnSpc>
                  <a:spcPct val="150000"/>
                </a:lnSpc>
              </a:pPr>
              <a:r>
                <a:rPr lang="zh-TW" altLang="en-US" sz="1400" dirty="0">
                  <a:latin typeface="微软雅黑" panose="020B0503020204020204" pitchFamily="34" charset="-122"/>
                  <a:ea typeface="微软雅黑" panose="020B0503020204020204" pitchFamily="34" charset="-122"/>
                </a:rPr>
                <a:t>以上皆為本人參與</a:t>
              </a:r>
              <a:r>
                <a:rPr lang="en-US" altLang="zh-TW" sz="1400" dirty="0">
                  <a:latin typeface="微软雅黑" panose="020B0503020204020204" pitchFamily="34" charset="-122"/>
                  <a:ea typeface="微软雅黑" panose="020B0503020204020204" pitchFamily="34" charset="-122"/>
                </a:rPr>
                <a:t>python</a:t>
              </a:r>
              <a:r>
                <a:rPr lang="zh-TW" altLang="en-US" sz="1400" dirty="0">
                  <a:latin typeface="微软雅黑" panose="020B0503020204020204" pitchFamily="34" charset="-122"/>
                  <a:ea typeface="微软雅黑" panose="020B0503020204020204" pitchFamily="34" charset="-122"/>
                </a:rPr>
                <a:t>技術應用班關於機器學習上實作之成果小展示。</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en-US" altLang="zh-TW" sz="1400" dirty="0">
                  <a:latin typeface="微软雅黑" panose="020B0503020204020204" pitchFamily="34" charset="-122"/>
                  <a:ea typeface="微软雅黑" panose="020B0503020204020204" pitchFamily="34" charset="-122"/>
                </a:rPr>
                <a:t>	</a:t>
              </a:r>
              <a:r>
                <a:rPr lang="zh-TW" altLang="en-US" sz="1400" dirty="0">
                  <a:latin typeface="微软雅黑" panose="020B0503020204020204" pitchFamily="34" charset="-122"/>
                  <a:ea typeface="微软雅黑" panose="020B0503020204020204" pitchFamily="34" charset="-122"/>
                </a:rPr>
                <a:t>未來人工智慧、機器學習依然是很重要的學問，</a:t>
              </a:r>
              <a:r>
                <a:rPr lang="zh-TW" altLang="en-US" sz="1400" dirty="0"/>
                <a:t>透過學習、訓練資料去判斷、分析人類的行為或未來趨勢等，以上所有內容主要運用</a:t>
              </a:r>
              <a:r>
                <a:rPr lang="en-US" altLang="zh-TW" sz="1400" dirty="0"/>
                <a:t>python</a:t>
              </a:r>
              <a:r>
                <a:rPr lang="zh-TW" altLang="en-US" sz="1400" dirty="0"/>
                <a:t>撰寫，除了練習自己的程式設計能力，也嘗試了解現在夯的領域，</a:t>
              </a:r>
              <a:endParaRPr lang="en-US" altLang="zh-TW" sz="1400" dirty="0"/>
            </a:p>
            <a:p>
              <a:pPr algn="just">
                <a:lnSpc>
                  <a:spcPct val="150000"/>
                </a:lnSpc>
              </a:pPr>
              <a:r>
                <a:rPr lang="en-US" altLang="zh-TW" sz="1400" dirty="0">
                  <a:latin typeface="微软雅黑" panose="020B0503020204020204" pitchFamily="34" charset="-122"/>
                  <a:ea typeface="微软雅黑" panose="020B0503020204020204" pitchFamily="34" charset="-122"/>
                </a:rPr>
                <a:t>	</a:t>
              </a:r>
              <a:r>
                <a:rPr lang="zh-TW" altLang="en-US" sz="1400" dirty="0">
                  <a:latin typeface="微软雅黑" panose="020B0503020204020204" pitchFamily="34" charset="-122"/>
                  <a:ea typeface="微软雅黑" panose="020B0503020204020204" pitchFamily="34" charset="-122"/>
                </a:rPr>
                <a:t>另外，</a:t>
              </a:r>
              <a:r>
                <a:rPr lang="en-US" altLang="zh-TW" sz="1400" dirty="0">
                  <a:latin typeface="微软雅黑" panose="020B0503020204020204" pitchFamily="34" charset="-122"/>
                  <a:ea typeface="微软雅黑" panose="020B0503020204020204" pitchFamily="34" charset="-122"/>
                </a:rPr>
                <a:t>python</a:t>
              </a:r>
              <a:r>
                <a:rPr lang="zh-TW" altLang="en-US" sz="1400" dirty="0">
                  <a:latin typeface="微软雅黑" panose="020B0503020204020204" pitchFamily="34" charset="-122"/>
                  <a:ea typeface="微软雅黑" panose="020B0503020204020204" pitchFamily="34" charset="-122"/>
                </a:rPr>
                <a:t>的使用上也很廣，除了人工智慧以外，在資料科學上</a:t>
              </a:r>
              <a:r>
                <a:rPr lang="en-US" altLang="zh-TW" sz="1400" dirty="0">
                  <a:latin typeface="微软雅黑" panose="020B0503020204020204" pitchFamily="34" charset="-122"/>
                  <a:ea typeface="微软雅黑" panose="020B0503020204020204" pitchFamily="34" charset="-122"/>
                </a:rPr>
                <a:t>(</a:t>
              </a:r>
              <a:r>
                <a:rPr lang="zh-TW" altLang="en-US" sz="1400" dirty="0">
                  <a:latin typeface="微软雅黑" panose="020B0503020204020204" pitchFamily="34" charset="-122"/>
                  <a:ea typeface="微软雅黑" panose="020B0503020204020204" pitchFamily="34" charset="-122"/>
                </a:rPr>
                <a:t>資料處理、清洗</a:t>
              </a:r>
              <a:r>
                <a:rPr lang="en-US" altLang="zh-TW" sz="1400" dirty="0">
                  <a:latin typeface="微软雅黑" panose="020B0503020204020204" pitchFamily="34" charset="-122"/>
                  <a:ea typeface="微软雅黑" panose="020B0503020204020204" pitchFamily="34" charset="-122"/>
                </a:rPr>
                <a:t>)</a:t>
              </a:r>
              <a:r>
                <a:rPr lang="zh-TW" altLang="en-US" sz="1400" dirty="0">
                  <a:latin typeface="微软雅黑" panose="020B0503020204020204" pitchFamily="34" charset="-122"/>
                  <a:ea typeface="微软雅黑" panose="020B0503020204020204" pitchFamily="34" charset="-122"/>
                </a:rPr>
                <a:t>上也很方便用，像是爬蟲相關技術等，</a:t>
              </a:r>
              <a:r>
                <a:rPr lang="en-US" altLang="zh-TW" sz="1400" dirty="0">
                  <a:latin typeface="微软雅黑" panose="020B0503020204020204" pitchFamily="34" charset="-122"/>
                  <a:ea typeface="微软雅黑" panose="020B0503020204020204" pitchFamily="34" charset="-122"/>
                </a:rPr>
                <a:t>CNN</a:t>
              </a:r>
              <a:r>
                <a:rPr lang="zh-TW" altLang="en-US" sz="1400" dirty="0">
                  <a:latin typeface="微软雅黑" panose="020B0503020204020204" pitchFamily="34" charset="-122"/>
                  <a:ea typeface="微软雅黑" panose="020B0503020204020204" pitchFamily="34" charset="-122"/>
                </a:rPr>
                <a:t>、</a:t>
              </a:r>
              <a:r>
                <a:rPr lang="en-US" altLang="zh-TW" sz="1400" dirty="0">
                  <a:latin typeface="微软雅黑" panose="020B0503020204020204" pitchFamily="34" charset="-122"/>
                  <a:ea typeface="微软雅黑" panose="020B0503020204020204" pitchFamily="34" charset="-122"/>
                </a:rPr>
                <a:t>OpenCV</a:t>
              </a:r>
              <a:r>
                <a:rPr lang="zh-TW" altLang="en-US" sz="1400" dirty="0">
                  <a:latin typeface="微软雅黑" panose="020B0503020204020204" pitchFamily="34" charset="-122"/>
                  <a:ea typeface="微软雅黑" panose="020B0503020204020204" pitchFamily="34" charset="-122"/>
                </a:rPr>
                <a:t>、</a:t>
              </a:r>
              <a:r>
                <a:rPr lang="en-US" altLang="zh-TW" sz="1400" dirty="0" err="1">
                  <a:latin typeface="微软雅黑" panose="020B0503020204020204" pitchFamily="34" charset="-122"/>
                  <a:ea typeface="微软雅黑" panose="020B0503020204020204" pitchFamily="34" charset="-122"/>
                </a:rPr>
                <a:t>YoLo</a:t>
              </a:r>
              <a:r>
                <a:rPr lang="zh-TW" altLang="en-US" sz="1400" dirty="0">
                  <a:latin typeface="微软雅黑" panose="020B0503020204020204" pitchFamily="34" charset="-122"/>
                  <a:ea typeface="微软雅黑" panose="020B0503020204020204" pitchFamily="34" charset="-122"/>
                </a:rPr>
                <a:t>這些都在這段時間有學習到，期待未來自己有更多運用，程式能力更加精進</a:t>
              </a:r>
              <a:r>
                <a:rPr lang="en-US" altLang="zh-TW"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35" name="标题 1">
              <a:extLst>
                <a:ext uri="{FF2B5EF4-FFF2-40B4-BE49-F238E27FC236}">
                  <a16:creationId xmlns:a16="http://schemas.microsoft.com/office/drawing/2014/main" id="{A69F469F-44DC-4BA4-BB6C-62D19E45310A}"/>
                </a:ext>
              </a:extLst>
            </p:cNvPr>
            <p:cNvSpPr txBox="1">
              <a:spLocks/>
            </p:cNvSpPr>
            <p:nvPr/>
          </p:nvSpPr>
          <p:spPr>
            <a:xfrm>
              <a:off x="7335273" y="1218443"/>
              <a:ext cx="2907000" cy="631039"/>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zh-TW" altLang="en-US" sz="3199" b="1" dirty="0">
                  <a:solidFill>
                    <a:schemeClr val="accent2"/>
                  </a:solidFill>
                  <a:latin typeface="微软雅黑" panose="020B0503020204020204" pitchFamily="34" charset="-122"/>
                  <a:ea typeface="微软雅黑" panose="020B0503020204020204" pitchFamily="34" charset="-122"/>
                </a:rPr>
                <a:t>小心得</a:t>
              </a:r>
              <a:endParaRPr lang="zh-CN" altLang="en-US" sz="3199" b="1" dirty="0">
                <a:solidFill>
                  <a:schemeClr val="accent2"/>
                </a:solidFill>
                <a:latin typeface="微软雅黑" panose="020B0503020204020204" pitchFamily="34" charset="-122"/>
                <a:ea typeface="微软雅黑" panose="020B0503020204020204" pitchFamily="34" charset="-122"/>
              </a:endParaRPr>
            </a:p>
          </p:txBody>
        </p:sp>
      </p:grpSp>
      <p:sp>
        <p:nvSpPr>
          <p:cNvPr id="38" name="文本框 66">
            <a:extLst>
              <a:ext uri="{FF2B5EF4-FFF2-40B4-BE49-F238E27FC236}">
                <a16:creationId xmlns:a16="http://schemas.microsoft.com/office/drawing/2014/main" id="{90129562-92B5-4FC1-93D2-0A4038EEDB81}"/>
              </a:ext>
            </a:extLst>
          </p:cNvPr>
          <p:cNvSpPr txBox="1"/>
          <p:nvPr/>
        </p:nvSpPr>
        <p:spPr>
          <a:xfrm>
            <a:off x="1849096" y="1727147"/>
            <a:ext cx="533216" cy="560427"/>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39" name="文本框 66">
            <a:extLst>
              <a:ext uri="{FF2B5EF4-FFF2-40B4-BE49-F238E27FC236}">
                <a16:creationId xmlns:a16="http://schemas.microsoft.com/office/drawing/2014/main" id="{C86E2D46-1F51-4DD6-8566-9CECAA00AA34}"/>
              </a:ext>
            </a:extLst>
          </p:cNvPr>
          <p:cNvSpPr txBox="1"/>
          <p:nvPr/>
        </p:nvSpPr>
        <p:spPr>
          <a:xfrm>
            <a:off x="4839710" y="1758448"/>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TW" sz="3600" b="1" i="1" dirty="0">
                <a:solidFill>
                  <a:schemeClr val="accent2"/>
                </a:solidFill>
                <a:latin typeface="Century Gothic" panose="020B0502020202020204" pitchFamily="34" charset="0"/>
                <a:ea typeface="+mj-ea"/>
                <a:cs typeface="经典综艺体简" panose="02010609000101010101" pitchFamily="49" charset="-122"/>
              </a:rPr>
              <a:t>2</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40" name="文本框 66">
            <a:extLst>
              <a:ext uri="{FF2B5EF4-FFF2-40B4-BE49-F238E27FC236}">
                <a16:creationId xmlns:a16="http://schemas.microsoft.com/office/drawing/2014/main" id="{58610ED1-0407-4F5A-883A-19CFD353B991}"/>
              </a:ext>
            </a:extLst>
          </p:cNvPr>
          <p:cNvSpPr txBox="1"/>
          <p:nvPr/>
        </p:nvSpPr>
        <p:spPr>
          <a:xfrm>
            <a:off x="1809957" y="5066139"/>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TW"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41" name="文本框 66">
            <a:extLst>
              <a:ext uri="{FF2B5EF4-FFF2-40B4-BE49-F238E27FC236}">
                <a16:creationId xmlns:a16="http://schemas.microsoft.com/office/drawing/2014/main" id="{03CCB7BC-611E-4BF9-8CA5-02284EFC7214}"/>
              </a:ext>
            </a:extLst>
          </p:cNvPr>
          <p:cNvSpPr txBox="1"/>
          <p:nvPr/>
        </p:nvSpPr>
        <p:spPr>
          <a:xfrm>
            <a:off x="4836760" y="5072891"/>
            <a:ext cx="442750" cy="64633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TW"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3600" b="1" i="1" u="none" strike="noStrike" kern="1200" cap="none" spc="0" normalizeH="0" baseline="0" noProof="0" dirty="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pic>
        <p:nvPicPr>
          <p:cNvPr id="4" name="圖片 3">
            <a:extLst>
              <a:ext uri="{FF2B5EF4-FFF2-40B4-BE49-F238E27FC236}">
                <a16:creationId xmlns:a16="http://schemas.microsoft.com/office/drawing/2014/main" id="{2FF81E26-B5AB-4437-A62A-D57D73DA343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678693" y="4923509"/>
            <a:ext cx="1356327" cy="1356327"/>
          </a:xfrm>
          <a:prstGeom prst="rect">
            <a:avLst/>
          </a:prstGeom>
        </p:spPr>
      </p:pic>
      <p:sp>
        <p:nvSpPr>
          <p:cNvPr id="42" name="矩形 41">
            <a:extLst>
              <a:ext uri="{FF2B5EF4-FFF2-40B4-BE49-F238E27FC236}">
                <a16:creationId xmlns:a16="http://schemas.microsoft.com/office/drawing/2014/main" id="{6F1CA04C-C3DC-4021-89DB-14D8B7084D1E}"/>
              </a:ext>
            </a:extLst>
          </p:cNvPr>
          <p:cNvSpPr/>
          <p:nvPr/>
        </p:nvSpPr>
        <p:spPr>
          <a:xfrm>
            <a:off x="6458373" y="5784546"/>
            <a:ext cx="3669884" cy="523220"/>
          </a:xfrm>
          <a:prstGeom prst="rect">
            <a:avLst/>
          </a:prstGeom>
        </p:spPr>
        <p:txBody>
          <a:bodyPr wrap="square">
            <a:spAutoFit/>
            <a:scene3d>
              <a:camera prst="orthographicFront"/>
              <a:lightRig rig="threePt" dir="t"/>
            </a:scene3d>
            <a:sp3d contourW="12700"/>
          </a:bodyPr>
          <a:lstStyle/>
          <a:p>
            <a:r>
              <a:rPr lang="zh-TW" altLang="en-US" sz="16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存放一些學習至今其他程式碼練習小作品→</a:t>
            </a:r>
            <a:endParaRPr lang="en-US" altLang="zh-TW" sz="1200" dirty="0">
              <a:solidFill>
                <a:schemeClr val="tx1">
                  <a:lumMod val="95000"/>
                  <a:lumOff val="5000"/>
                </a:schemeClr>
              </a:solidFill>
              <a:latin typeface="Century Gothic" panose="020B0502020202020204" pitchFamily="34" charset="0"/>
            </a:endParaRPr>
          </a:p>
          <a:p>
            <a:r>
              <a:rPr lang="zh-TW" altLang="en-US" sz="1200" dirty="0">
                <a:solidFill>
                  <a:schemeClr val="tx1">
                    <a:lumMod val="95000"/>
                    <a:lumOff val="5000"/>
                  </a:schemeClr>
                </a:solidFill>
                <a:latin typeface="Century Gothic" panose="020B0502020202020204" pitchFamily="34" charset="0"/>
              </a:rPr>
              <a:t> </a:t>
            </a:r>
            <a:r>
              <a:rPr lang="en-US" altLang="zh-TW" sz="1200" dirty="0">
                <a:solidFill>
                  <a:schemeClr val="tx1">
                    <a:lumMod val="95000"/>
                    <a:lumOff val="5000"/>
                  </a:schemeClr>
                </a:solidFill>
                <a:latin typeface="Century Gothic" panose="020B0502020202020204" pitchFamily="34" charset="0"/>
              </a:rPr>
              <a:t>(</a:t>
            </a:r>
            <a:r>
              <a:rPr lang="zh-TW" altLang="en-US" sz="1200" dirty="0">
                <a:solidFill>
                  <a:schemeClr val="tx1">
                    <a:lumMod val="95000"/>
                    <a:lumOff val="5000"/>
                  </a:schemeClr>
                </a:solidFill>
                <a:latin typeface="Century Gothic" panose="020B0502020202020204" pitchFamily="34" charset="0"/>
              </a:rPr>
              <a:t>主要為資料備份，僅供參考，持續整理中</a:t>
            </a:r>
            <a:r>
              <a:rPr lang="en-US" altLang="zh-TW" sz="1200" dirty="0">
                <a:solidFill>
                  <a:schemeClr val="tx1">
                    <a:lumMod val="95000"/>
                    <a:lumOff val="5000"/>
                  </a:schemeClr>
                </a:solidFill>
                <a:latin typeface="Century Gothic" panose="020B0502020202020204" pitchFamily="34" charset="0"/>
              </a:rPr>
              <a:t>…)</a:t>
            </a:r>
            <a:endParaRPr lang="en-US" altLang="zh-CN" sz="1200"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385999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94"/>
                                        </p:tgtEl>
                                        <p:attrNameLst>
                                          <p:attrName>style.visibility</p:attrName>
                                        </p:attrNameLst>
                                      </p:cBhvr>
                                      <p:to>
                                        <p:strVal val="visible"/>
                                      </p:to>
                                    </p:set>
                                    <p:animScale>
                                      <p:cBhvr>
                                        <p:cTn id="7" dur="1000" decel="50000" fill="hold">
                                          <p:stCondLst>
                                            <p:cond delay="0"/>
                                          </p:stCondLst>
                                        </p:cTn>
                                        <p:tgtEl>
                                          <p:spTgt spid="9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94"/>
                                        </p:tgtEl>
                                        <p:attrNameLst>
                                          <p:attrName>ppt_x</p:attrName>
                                          <p:attrName>ppt_y</p:attrName>
                                        </p:attrNameLst>
                                      </p:cBhvr>
                                    </p:animMotion>
                                    <p:animEffect transition="in" filter="fade">
                                      <p:cBhvr>
                                        <p:cTn id="9" dur="1000"/>
                                        <p:tgtEl>
                                          <p:spTgt spid="94"/>
                                        </p:tgtEl>
                                      </p:cBhvr>
                                    </p:animEffect>
                                  </p:childTnLst>
                                </p:cTn>
                              </p:par>
                              <p:par>
                                <p:cTn id="10" presetID="52" presetClass="entr" presetSubtype="0" fill="hold" nodeType="withEffect">
                                  <p:stCondLst>
                                    <p:cond delay="500"/>
                                  </p:stCondLst>
                                  <p:childTnLst>
                                    <p:set>
                                      <p:cBhvr>
                                        <p:cTn id="11" dur="1" fill="hold">
                                          <p:stCondLst>
                                            <p:cond delay="0"/>
                                          </p:stCondLst>
                                        </p:cTn>
                                        <p:tgtEl>
                                          <p:spTgt spid="108"/>
                                        </p:tgtEl>
                                        <p:attrNameLst>
                                          <p:attrName>style.visibility</p:attrName>
                                        </p:attrNameLst>
                                      </p:cBhvr>
                                      <p:to>
                                        <p:strVal val="visible"/>
                                      </p:to>
                                    </p:set>
                                    <p:animScale>
                                      <p:cBhvr>
                                        <p:cTn id="12" dur="1000" decel="50000" fill="hold">
                                          <p:stCondLst>
                                            <p:cond delay="0"/>
                                          </p:stCondLst>
                                        </p:cTn>
                                        <p:tgtEl>
                                          <p:spTgt spid="10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08"/>
                                        </p:tgtEl>
                                        <p:attrNameLst>
                                          <p:attrName>ppt_x</p:attrName>
                                          <p:attrName>ppt_y</p:attrName>
                                        </p:attrNameLst>
                                      </p:cBhvr>
                                    </p:animMotion>
                                    <p:animEffect transition="in" filter="fade">
                                      <p:cBhvr>
                                        <p:cTn id="14" dur="1000"/>
                                        <p:tgtEl>
                                          <p:spTgt spid="108"/>
                                        </p:tgtEl>
                                      </p:cBhvr>
                                    </p:animEffect>
                                  </p:childTnLst>
                                </p:cTn>
                              </p:par>
                              <p:par>
                                <p:cTn id="15" presetID="52" presetClass="entr" presetSubtype="0" fill="hold" nodeType="withEffect">
                                  <p:stCondLst>
                                    <p:cond delay="1500"/>
                                  </p:stCondLst>
                                  <p:childTnLst>
                                    <p:set>
                                      <p:cBhvr>
                                        <p:cTn id="16" dur="1" fill="hold">
                                          <p:stCondLst>
                                            <p:cond delay="0"/>
                                          </p:stCondLst>
                                        </p:cTn>
                                        <p:tgtEl>
                                          <p:spTgt spid="118"/>
                                        </p:tgtEl>
                                        <p:attrNameLst>
                                          <p:attrName>style.visibility</p:attrName>
                                        </p:attrNameLst>
                                      </p:cBhvr>
                                      <p:to>
                                        <p:strVal val="visible"/>
                                      </p:to>
                                    </p:set>
                                    <p:animScale>
                                      <p:cBhvr>
                                        <p:cTn id="17" dur="1000" decel="50000" fill="hold">
                                          <p:stCondLst>
                                            <p:cond delay="0"/>
                                          </p:stCondLst>
                                        </p:cTn>
                                        <p:tgtEl>
                                          <p:spTgt spid="1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18"/>
                                        </p:tgtEl>
                                        <p:attrNameLst>
                                          <p:attrName>ppt_x</p:attrName>
                                          <p:attrName>ppt_y</p:attrName>
                                        </p:attrNameLst>
                                      </p:cBhvr>
                                    </p:animMotion>
                                    <p:animEffect transition="in" filter="fade">
                                      <p:cBhvr>
                                        <p:cTn id="19" dur="1000"/>
                                        <p:tgtEl>
                                          <p:spTgt spid="118"/>
                                        </p:tgtEl>
                                      </p:cBhvr>
                                    </p:animEffect>
                                  </p:childTnLst>
                                </p:cTn>
                              </p:par>
                              <p:par>
                                <p:cTn id="20" presetID="52" presetClass="entr" presetSubtype="0" fill="hold" nodeType="withEffect">
                                  <p:stCondLst>
                                    <p:cond delay="2000"/>
                                  </p:stCondLst>
                                  <p:childTnLst>
                                    <p:set>
                                      <p:cBhvr>
                                        <p:cTn id="21" dur="1" fill="hold">
                                          <p:stCondLst>
                                            <p:cond delay="0"/>
                                          </p:stCondLst>
                                        </p:cTn>
                                        <p:tgtEl>
                                          <p:spTgt spid="123"/>
                                        </p:tgtEl>
                                        <p:attrNameLst>
                                          <p:attrName>style.visibility</p:attrName>
                                        </p:attrNameLst>
                                      </p:cBhvr>
                                      <p:to>
                                        <p:strVal val="visible"/>
                                      </p:to>
                                    </p:set>
                                    <p:animScale>
                                      <p:cBhvr>
                                        <p:cTn id="22" dur="1000" decel="50000" fill="hold">
                                          <p:stCondLst>
                                            <p:cond delay="0"/>
                                          </p:stCondLst>
                                        </p:cTn>
                                        <p:tgtEl>
                                          <p:spTgt spid="1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23"/>
                                        </p:tgtEl>
                                        <p:attrNameLst>
                                          <p:attrName>ppt_x</p:attrName>
                                          <p:attrName>ppt_y</p:attrName>
                                        </p:attrNameLst>
                                      </p:cBhvr>
                                    </p:animMotion>
                                    <p:animEffect transition="in" filter="fade">
                                      <p:cBhvr>
                                        <p:cTn id="24"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2700000">
            <a:off x="-315563" y="-936654"/>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矩形 15"/>
          <p:cNvSpPr/>
          <p:nvPr/>
        </p:nvSpPr>
        <p:spPr>
          <a:xfrm rot="2700000">
            <a:off x="7671290" y="2775832"/>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框 1"/>
          <p:cNvSpPr txBox="1"/>
          <p:nvPr/>
        </p:nvSpPr>
        <p:spPr>
          <a:xfrm>
            <a:off x="2116192" y="6032311"/>
            <a:ext cx="3095434" cy="369332"/>
          </a:xfrm>
          <a:prstGeom prst="rect">
            <a:avLst/>
          </a:prstGeom>
          <a:noFill/>
        </p:spPr>
        <p:txBody>
          <a:bodyPr wrap="square" rtlCol="0">
            <a:spAutoFit/>
          </a:bodyPr>
          <a:lstStyle/>
          <a:p>
            <a:r>
              <a:rPr lang="en-US" altLang="zh-CN" dirty="0">
                <a:solidFill>
                  <a:srgbClr val="F6F6F7"/>
                </a:solidFill>
              </a:rPr>
              <a:t>https://www.ypppt.com/</a:t>
            </a:r>
            <a:endParaRPr lang="zh-CN" altLang="en-US" dirty="0">
              <a:solidFill>
                <a:srgbClr val="F6F6F7"/>
              </a:solidFill>
            </a:endParaRPr>
          </a:p>
        </p:txBody>
      </p:sp>
      <p:sp>
        <p:nvSpPr>
          <p:cNvPr id="87" name="矩形 86">
            <a:extLst>
              <a:ext uri="{FF2B5EF4-FFF2-40B4-BE49-F238E27FC236}">
                <a16:creationId xmlns:a16="http://schemas.microsoft.com/office/drawing/2014/main" id="{49D7903F-E40F-4F58-A907-7E0B43E936D2}"/>
              </a:ext>
            </a:extLst>
          </p:cNvPr>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连接符 3">
            <a:extLst>
              <a:ext uri="{FF2B5EF4-FFF2-40B4-BE49-F238E27FC236}">
                <a16:creationId xmlns:a16="http://schemas.microsoft.com/office/drawing/2014/main" id="{3A5FF65B-6462-40BA-AF39-53120F93F20F}"/>
              </a:ext>
            </a:extLst>
          </p:cNvPr>
          <p:cNvCxnSpPr/>
          <p:nvPr/>
        </p:nvCxnSpPr>
        <p:spPr>
          <a:xfrm>
            <a:off x="3518115" y="7525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直接连接符 5">
            <a:extLst>
              <a:ext uri="{FF2B5EF4-FFF2-40B4-BE49-F238E27FC236}">
                <a16:creationId xmlns:a16="http://schemas.microsoft.com/office/drawing/2014/main" id="{E3C30AEB-06F6-467A-ACF9-9319EE1668F9}"/>
              </a:ext>
            </a:extLst>
          </p:cNvPr>
          <p:cNvCxnSpPr/>
          <p:nvPr/>
        </p:nvCxnSpPr>
        <p:spPr>
          <a:xfrm>
            <a:off x="4711485" y="10612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接连接符 7">
            <a:extLst>
              <a:ext uri="{FF2B5EF4-FFF2-40B4-BE49-F238E27FC236}">
                <a16:creationId xmlns:a16="http://schemas.microsoft.com/office/drawing/2014/main" id="{8ABB718E-9939-4FC0-91C8-96751E9D5AF7}"/>
              </a:ext>
            </a:extLst>
          </p:cNvPr>
          <p:cNvCxnSpPr/>
          <p:nvPr/>
        </p:nvCxnSpPr>
        <p:spPr>
          <a:xfrm>
            <a:off x="6096000" y="1370012"/>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1" name="平行四边形 9">
            <a:extLst>
              <a:ext uri="{FF2B5EF4-FFF2-40B4-BE49-F238E27FC236}">
                <a16:creationId xmlns:a16="http://schemas.microsoft.com/office/drawing/2014/main" id="{1D544950-0363-4CB9-96A1-75F61C933229}"/>
              </a:ext>
            </a:extLst>
          </p:cNvPr>
          <p:cNvSpPr/>
          <p:nvPr/>
        </p:nvSpPr>
        <p:spPr>
          <a:xfrm>
            <a:off x="874713" y="1920551"/>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12">
            <a:extLst>
              <a:ext uri="{FF2B5EF4-FFF2-40B4-BE49-F238E27FC236}">
                <a16:creationId xmlns:a16="http://schemas.microsoft.com/office/drawing/2014/main" id="{6B3F5B21-C9A7-4DBA-ADBE-2482DDCA2C2C}"/>
              </a:ext>
            </a:extLst>
          </p:cNvPr>
          <p:cNvSpPr/>
          <p:nvPr/>
        </p:nvSpPr>
        <p:spPr>
          <a:xfrm>
            <a:off x="9362328"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13">
            <a:extLst>
              <a:ext uri="{FF2B5EF4-FFF2-40B4-BE49-F238E27FC236}">
                <a16:creationId xmlns:a16="http://schemas.microsoft.com/office/drawing/2014/main" id="{88B06CD0-E529-403C-8299-98DF87E803C8}"/>
              </a:ext>
            </a:extLst>
          </p:cNvPr>
          <p:cNvSpPr/>
          <p:nvPr/>
        </p:nvSpPr>
        <p:spPr>
          <a:xfrm>
            <a:off x="9784960"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14">
            <a:extLst>
              <a:ext uri="{FF2B5EF4-FFF2-40B4-BE49-F238E27FC236}">
                <a16:creationId xmlns:a16="http://schemas.microsoft.com/office/drawing/2014/main" id="{AF6AA52C-2D75-4716-A5B1-A11D77AA58E9}"/>
              </a:ext>
            </a:extLst>
          </p:cNvPr>
          <p:cNvSpPr/>
          <p:nvPr/>
        </p:nvSpPr>
        <p:spPr>
          <a:xfrm>
            <a:off x="10207593"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15">
            <a:extLst>
              <a:ext uri="{FF2B5EF4-FFF2-40B4-BE49-F238E27FC236}">
                <a16:creationId xmlns:a16="http://schemas.microsoft.com/office/drawing/2014/main" id="{09672F37-2F2A-4BD0-9984-CE36424B3BDB}"/>
              </a:ext>
            </a:extLst>
          </p:cNvPr>
          <p:cNvSpPr/>
          <p:nvPr/>
        </p:nvSpPr>
        <p:spPr>
          <a:xfrm>
            <a:off x="10630227"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23">
            <a:extLst>
              <a:ext uri="{FF2B5EF4-FFF2-40B4-BE49-F238E27FC236}">
                <a16:creationId xmlns:a16="http://schemas.microsoft.com/office/drawing/2014/main" id="{164D64CC-0A54-4E40-87CE-DCFA9264DE32}"/>
              </a:ext>
            </a:extLst>
          </p:cNvPr>
          <p:cNvSpPr/>
          <p:nvPr/>
        </p:nvSpPr>
        <p:spPr>
          <a:xfrm>
            <a:off x="9208610"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24">
            <a:extLst>
              <a:ext uri="{FF2B5EF4-FFF2-40B4-BE49-F238E27FC236}">
                <a16:creationId xmlns:a16="http://schemas.microsoft.com/office/drawing/2014/main" id="{6BF6DE38-725B-4270-B280-63295DC3D385}"/>
              </a:ext>
            </a:extLst>
          </p:cNvPr>
          <p:cNvSpPr/>
          <p:nvPr/>
        </p:nvSpPr>
        <p:spPr>
          <a:xfrm>
            <a:off x="90970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25">
            <a:extLst>
              <a:ext uri="{FF2B5EF4-FFF2-40B4-BE49-F238E27FC236}">
                <a16:creationId xmlns:a16="http://schemas.microsoft.com/office/drawing/2014/main" id="{45AF0BD0-E8FA-4309-B0CE-B7C3B0412CBD}"/>
              </a:ext>
            </a:extLst>
          </p:cNvPr>
          <p:cNvSpPr/>
          <p:nvPr/>
        </p:nvSpPr>
        <p:spPr>
          <a:xfrm>
            <a:off x="89854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26">
            <a:extLst>
              <a:ext uri="{FF2B5EF4-FFF2-40B4-BE49-F238E27FC236}">
                <a16:creationId xmlns:a16="http://schemas.microsoft.com/office/drawing/2014/main" id="{6D100A03-8508-435B-8C33-10FC252C5B33}"/>
              </a:ext>
            </a:extLst>
          </p:cNvPr>
          <p:cNvSpPr/>
          <p:nvPr/>
        </p:nvSpPr>
        <p:spPr>
          <a:xfrm>
            <a:off x="88738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27">
            <a:extLst>
              <a:ext uri="{FF2B5EF4-FFF2-40B4-BE49-F238E27FC236}">
                <a16:creationId xmlns:a16="http://schemas.microsoft.com/office/drawing/2014/main" id="{3DA3D712-6614-4C9B-97DF-2E3939C16C94}"/>
              </a:ext>
            </a:extLst>
          </p:cNvPr>
          <p:cNvSpPr/>
          <p:nvPr/>
        </p:nvSpPr>
        <p:spPr>
          <a:xfrm>
            <a:off x="87622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28">
            <a:extLst>
              <a:ext uri="{FF2B5EF4-FFF2-40B4-BE49-F238E27FC236}">
                <a16:creationId xmlns:a16="http://schemas.microsoft.com/office/drawing/2014/main" id="{F007D3F2-3AD5-4B60-B33C-ED289001F099}"/>
              </a:ext>
            </a:extLst>
          </p:cNvPr>
          <p:cNvSpPr/>
          <p:nvPr/>
        </p:nvSpPr>
        <p:spPr>
          <a:xfrm>
            <a:off x="86506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29">
            <a:extLst>
              <a:ext uri="{FF2B5EF4-FFF2-40B4-BE49-F238E27FC236}">
                <a16:creationId xmlns:a16="http://schemas.microsoft.com/office/drawing/2014/main" id="{833E23F1-E6AC-4D15-84AD-4204B1842167}"/>
              </a:ext>
            </a:extLst>
          </p:cNvPr>
          <p:cNvSpPr/>
          <p:nvPr/>
        </p:nvSpPr>
        <p:spPr>
          <a:xfrm>
            <a:off x="85391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30">
            <a:extLst>
              <a:ext uri="{FF2B5EF4-FFF2-40B4-BE49-F238E27FC236}">
                <a16:creationId xmlns:a16="http://schemas.microsoft.com/office/drawing/2014/main" id="{D0425E85-6DCA-4033-9C0E-343B64F167C5}"/>
              </a:ext>
            </a:extLst>
          </p:cNvPr>
          <p:cNvSpPr/>
          <p:nvPr/>
        </p:nvSpPr>
        <p:spPr>
          <a:xfrm>
            <a:off x="84275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31">
            <a:extLst>
              <a:ext uri="{FF2B5EF4-FFF2-40B4-BE49-F238E27FC236}">
                <a16:creationId xmlns:a16="http://schemas.microsoft.com/office/drawing/2014/main" id="{23FE87D8-A912-4C27-B535-717352ABDAC6}"/>
              </a:ext>
            </a:extLst>
          </p:cNvPr>
          <p:cNvSpPr/>
          <p:nvPr/>
        </p:nvSpPr>
        <p:spPr>
          <a:xfrm>
            <a:off x="83159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32">
            <a:extLst>
              <a:ext uri="{FF2B5EF4-FFF2-40B4-BE49-F238E27FC236}">
                <a16:creationId xmlns:a16="http://schemas.microsoft.com/office/drawing/2014/main" id="{A0DAFF26-277A-44B9-B1F7-9DB09B67D505}"/>
              </a:ext>
            </a:extLst>
          </p:cNvPr>
          <p:cNvSpPr/>
          <p:nvPr/>
        </p:nvSpPr>
        <p:spPr>
          <a:xfrm>
            <a:off x="82043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33">
            <a:extLst>
              <a:ext uri="{FF2B5EF4-FFF2-40B4-BE49-F238E27FC236}">
                <a16:creationId xmlns:a16="http://schemas.microsoft.com/office/drawing/2014/main" id="{1C18DBEF-92EE-40E1-A8B2-920E66264159}"/>
              </a:ext>
            </a:extLst>
          </p:cNvPr>
          <p:cNvSpPr/>
          <p:nvPr/>
        </p:nvSpPr>
        <p:spPr>
          <a:xfrm>
            <a:off x="809276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34">
            <a:extLst>
              <a:ext uri="{FF2B5EF4-FFF2-40B4-BE49-F238E27FC236}">
                <a16:creationId xmlns:a16="http://schemas.microsoft.com/office/drawing/2014/main" id="{37D49C92-C823-4618-A7D6-50100BD4FF0A}"/>
              </a:ext>
            </a:extLst>
          </p:cNvPr>
          <p:cNvSpPr/>
          <p:nvPr/>
        </p:nvSpPr>
        <p:spPr>
          <a:xfrm>
            <a:off x="798117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35">
            <a:extLst>
              <a:ext uri="{FF2B5EF4-FFF2-40B4-BE49-F238E27FC236}">
                <a16:creationId xmlns:a16="http://schemas.microsoft.com/office/drawing/2014/main" id="{A79E645C-1B17-49FC-A7F3-075674E358AF}"/>
              </a:ext>
            </a:extLst>
          </p:cNvPr>
          <p:cNvSpPr/>
          <p:nvPr/>
        </p:nvSpPr>
        <p:spPr>
          <a:xfrm>
            <a:off x="786959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任意多边形 36">
            <a:extLst>
              <a:ext uri="{FF2B5EF4-FFF2-40B4-BE49-F238E27FC236}">
                <a16:creationId xmlns:a16="http://schemas.microsoft.com/office/drawing/2014/main" id="{F1A7F093-2B75-4077-B372-BF71FD9337FA}"/>
              </a:ext>
            </a:extLst>
          </p:cNvPr>
          <p:cNvSpPr/>
          <p:nvPr/>
        </p:nvSpPr>
        <p:spPr>
          <a:xfrm>
            <a:off x="775800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任意多边形 37">
            <a:extLst>
              <a:ext uri="{FF2B5EF4-FFF2-40B4-BE49-F238E27FC236}">
                <a16:creationId xmlns:a16="http://schemas.microsoft.com/office/drawing/2014/main" id="{B2529697-3444-459D-B037-366DDC7DBEB4}"/>
              </a:ext>
            </a:extLst>
          </p:cNvPr>
          <p:cNvSpPr/>
          <p:nvPr/>
        </p:nvSpPr>
        <p:spPr>
          <a:xfrm>
            <a:off x="764642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任意多边形 38">
            <a:extLst>
              <a:ext uri="{FF2B5EF4-FFF2-40B4-BE49-F238E27FC236}">
                <a16:creationId xmlns:a16="http://schemas.microsoft.com/office/drawing/2014/main" id="{82E7981B-222E-4BC6-9C36-7FD5BC86641C}"/>
              </a:ext>
            </a:extLst>
          </p:cNvPr>
          <p:cNvSpPr/>
          <p:nvPr/>
        </p:nvSpPr>
        <p:spPr>
          <a:xfrm>
            <a:off x="753483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39">
            <a:extLst>
              <a:ext uri="{FF2B5EF4-FFF2-40B4-BE49-F238E27FC236}">
                <a16:creationId xmlns:a16="http://schemas.microsoft.com/office/drawing/2014/main" id="{FA5AADFB-0DA0-416C-A063-134DA770C5BC}"/>
              </a:ext>
            </a:extLst>
          </p:cNvPr>
          <p:cNvSpPr/>
          <p:nvPr/>
        </p:nvSpPr>
        <p:spPr>
          <a:xfrm>
            <a:off x="742325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40">
            <a:extLst>
              <a:ext uri="{FF2B5EF4-FFF2-40B4-BE49-F238E27FC236}">
                <a16:creationId xmlns:a16="http://schemas.microsoft.com/office/drawing/2014/main" id="{DAF35298-4D8C-4DCF-9119-1290281E40B4}"/>
              </a:ext>
            </a:extLst>
          </p:cNvPr>
          <p:cNvSpPr/>
          <p:nvPr/>
        </p:nvSpPr>
        <p:spPr>
          <a:xfrm>
            <a:off x="731166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任意多边形 41">
            <a:extLst>
              <a:ext uri="{FF2B5EF4-FFF2-40B4-BE49-F238E27FC236}">
                <a16:creationId xmlns:a16="http://schemas.microsoft.com/office/drawing/2014/main" id="{B4E29A7A-DF10-4BE6-9CDC-DA63F2C83D35}"/>
              </a:ext>
            </a:extLst>
          </p:cNvPr>
          <p:cNvSpPr/>
          <p:nvPr/>
        </p:nvSpPr>
        <p:spPr>
          <a:xfrm>
            <a:off x="720008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42">
            <a:extLst>
              <a:ext uri="{FF2B5EF4-FFF2-40B4-BE49-F238E27FC236}">
                <a16:creationId xmlns:a16="http://schemas.microsoft.com/office/drawing/2014/main" id="{C7B49CD9-C055-4165-997F-4B4826678D35}"/>
              </a:ext>
            </a:extLst>
          </p:cNvPr>
          <p:cNvSpPr/>
          <p:nvPr/>
        </p:nvSpPr>
        <p:spPr>
          <a:xfrm>
            <a:off x="708849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43">
            <a:extLst>
              <a:ext uri="{FF2B5EF4-FFF2-40B4-BE49-F238E27FC236}">
                <a16:creationId xmlns:a16="http://schemas.microsoft.com/office/drawing/2014/main" id="{C4943FEC-B208-4085-AF32-12964EA3582F}"/>
              </a:ext>
            </a:extLst>
          </p:cNvPr>
          <p:cNvSpPr/>
          <p:nvPr/>
        </p:nvSpPr>
        <p:spPr>
          <a:xfrm>
            <a:off x="697691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44">
            <a:extLst>
              <a:ext uri="{FF2B5EF4-FFF2-40B4-BE49-F238E27FC236}">
                <a16:creationId xmlns:a16="http://schemas.microsoft.com/office/drawing/2014/main" id="{1346631C-CDA3-4860-85BF-B13B2BB8412C}"/>
              </a:ext>
            </a:extLst>
          </p:cNvPr>
          <p:cNvSpPr/>
          <p:nvPr/>
        </p:nvSpPr>
        <p:spPr>
          <a:xfrm>
            <a:off x="68653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任意多边形 45">
            <a:extLst>
              <a:ext uri="{FF2B5EF4-FFF2-40B4-BE49-F238E27FC236}">
                <a16:creationId xmlns:a16="http://schemas.microsoft.com/office/drawing/2014/main" id="{A755EA68-787A-450D-A92B-360B51AD76A8}"/>
              </a:ext>
            </a:extLst>
          </p:cNvPr>
          <p:cNvSpPr/>
          <p:nvPr/>
        </p:nvSpPr>
        <p:spPr>
          <a:xfrm>
            <a:off x="67537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46">
            <a:extLst>
              <a:ext uri="{FF2B5EF4-FFF2-40B4-BE49-F238E27FC236}">
                <a16:creationId xmlns:a16="http://schemas.microsoft.com/office/drawing/2014/main" id="{007805C0-A93D-44AF-BA51-26A54079F73F}"/>
              </a:ext>
            </a:extLst>
          </p:cNvPr>
          <p:cNvSpPr/>
          <p:nvPr/>
        </p:nvSpPr>
        <p:spPr>
          <a:xfrm>
            <a:off x="66421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47">
            <a:extLst>
              <a:ext uri="{FF2B5EF4-FFF2-40B4-BE49-F238E27FC236}">
                <a16:creationId xmlns:a16="http://schemas.microsoft.com/office/drawing/2014/main" id="{CDEE2E36-B8F7-4693-A700-CFEE70A2607C}"/>
              </a:ext>
            </a:extLst>
          </p:cNvPr>
          <p:cNvSpPr/>
          <p:nvPr/>
        </p:nvSpPr>
        <p:spPr>
          <a:xfrm>
            <a:off x="65305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48">
            <a:extLst>
              <a:ext uri="{FF2B5EF4-FFF2-40B4-BE49-F238E27FC236}">
                <a16:creationId xmlns:a16="http://schemas.microsoft.com/office/drawing/2014/main" id="{99E0BBF1-248B-4E55-BD77-E56B7E58631A}"/>
              </a:ext>
            </a:extLst>
          </p:cNvPr>
          <p:cNvSpPr/>
          <p:nvPr/>
        </p:nvSpPr>
        <p:spPr>
          <a:xfrm>
            <a:off x="64189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49">
            <a:extLst>
              <a:ext uri="{FF2B5EF4-FFF2-40B4-BE49-F238E27FC236}">
                <a16:creationId xmlns:a16="http://schemas.microsoft.com/office/drawing/2014/main" id="{674C6674-B2B5-4910-91BA-207AB128AC73}"/>
              </a:ext>
            </a:extLst>
          </p:cNvPr>
          <p:cNvSpPr/>
          <p:nvPr/>
        </p:nvSpPr>
        <p:spPr>
          <a:xfrm>
            <a:off x="63074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50">
            <a:extLst>
              <a:ext uri="{FF2B5EF4-FFF2-40B4-BE49-F238E27FC236}">
                <a16:creationId xmlns:a16="http://schemas.microsoft.com/office/drawing/2014/main" id="{C7DF8A35-D527-4087-B1BE-57A7C3835B56}"/>
              </a:ext>
            </a:extLst>
          </p:cNvPr>
          <p:cNvSpPr/>
          <p:nvPr/>
        </p:nvSpPr>
        <p:spPr>
          <a:xfrm>
            <a:off x="61958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任意多边形 51">
            <a:extLst>
              <a:ext uri="{FF2B5EF4-FFF2-40B4-BE49-F238E27FC236}">
                <a16:creationId xmlns:a16="http://schemas.microsoft.com/office/drawing/2014/main" id="{BE3EDEF8-A8A3-480A-8572-18AC08258841}"/>
              </a:ext>
            </a:extLst>
          </p:cNvPr>
          <p:cNvSpPr/>
          <p:nvPr/>
        </p:nvSpPr>
        <p:spPr>
          <a:xfrm>
            <a:off x="60842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52">
            <a:extLst>
              <a:ext uri="{FF2B5EF4-FFF2-40B4-BE49-F238E27FC236}">
                <a16:creationId xmlns:a16="http://schemas.microsoft.com/office/drawing/2014/main" id="{3F46D94B-0991-4BE8-8C4F-3E146DE1BDDA}"/>
              </a:ext>
            </a:extLst>
          </p:cNvPr>
          <p:cNvSpPr/>
          <p:nvPr/>
        </p:nvSpPr>
        <p:spPr>
          <a:xfrm>
            <a:off x="59726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6" name="组合 73">
            <a:extLst>
              <a:ext uri="{FF2B5EF4-FFF2-40B4-BE49-F238E27FC236}">
                <a16:creationId xmlns:a16="http://schemas.microsoft.com/office/drawing/2014/main" id="{64CB388B-06A8-429F-AFBF-839FED31DD77}"/>
              </a:ext>
            </a:extLst>
          </p:cNvPr>
          <p:cNvGrpSpPr/>
          <p:nvPr/>
        </p:nvGrpSpPr>
        <p:grpSpPr>
          <a:xfrm>
            <a:off x="-176691" y="1758480"/>
            <a:ext cx="1106331" cy="254302"/>
            <a:chOff x="-115731" y="1766100"/>
            <a:chExt cx="1106331" cy="254302"/>
          </a:xfrm>
          <a:solidFill>
            <a:schemeClr val="accent1"/>
          </a:solidFill>
        </p:grpSpPr>
        <p:sp>
          <p:nvSpPr>
            <p:cNvPr id="127" name="任意多边形 53">
              <a:extLst>
                <a:ext uri="{FF2B5EF4-FFF2-40B4-BE49-F238E27FC236}">
                  <a16:creationId xmlns:a16="http://schemas.microsoft.com/office/drawing/2014/main" id="{991B676D-C9AB-4811-B1F0-DDC0BF2ED93C}"/>
                </a:ext>
              </a:extLst>
            </p:cNvPr>
            <p:cNvSpPr/>
            <p:nvPr/>
          </p:nvSpPr>
          <p:spPr>
            <a:xfrm>
              <a:off x="35922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任意多边形 54">
              <a:extLst>
                <a:ext uri="{FF2B5EF4-FFF2-40B4-BE49-F238E27FC236}">
                  <a16:creationId xmlns:a16="http://schemas.microsoft.com/office/drawing/2014/main" id="{256F1242-9516-4E23-93E2-2AB4E392E79A}"/>
                </a:ext>
              </a:extLst>
            </p:cNvPr>
            <p:cNvSpPr/>
            <p:nvPr/>
          </p:nvSpPr>
          <p:spPr>
            <a:xfrm>
              <a:off x="29985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任意多边形 55">
              <a:extLst>
                <a:ext uri="{FF2B5EF4-FFF2-40B4-BE49-F238E27FC236}">
                  <a16:creationId xmlns:a16="http://schemas.microsoft.com/office/drawing/2014/main" id="{3289A1A4-785A-43A1-95B9-31E2B576F5D3}"/>
                </a:ext>
              </a:extLst>
            </p:cNvPr>
            <p:cNvSpPr/>
            <p:nvPr/>
          </p:nvSpPr>
          <p:spPr>
            <a:xfrm>
              <a:off x="24048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任意多边形 56">
              <a:extLst>
                <a:ext uri="{FF2B5EF4-FFF2-40B4-BE49-F238E27FC236}">
                  <a16:creationId xmlns:a16="http://schemas.microsoft.com/office/drawing/2014/main" id="{1CE5545F-6561-4A05-A307-15393EB8A202}"/>
                </a:ext>
              </a:extLst>
            </p:cNvPr>
            <p:cNvSpPr/>
            <p:nvPr/>
          </p:nvSpPr>
          <p:spPr>
            <a:xfrm>
              <a:off x="18111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任意多边形 57">
              <a:extLst>
                <a:ext uri="{FF2B5EF4-FFF2-40B4-BE49-F238E27FC236}">
                  <a16:creationId xmlns:a16="http://schemas.microsoft.com/office/drawing/2014/main" id="{0BA885AF-F946-4DF0-BC7F-EF0B7A6EE598}"/>
                </a:ext>
              </a:extLst>
            </p:cNvPr>
            <p:cNvSpPr/>
            <p:nvPr/>
          </p:nvSpPr>
          <p:spPr>
            <a:xfrm>
              <a:off x="12174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任意多边形 58">
              <a:extLst>
                <a:ext uri="{FF2B5EF4-FFF2-40B4-BE49-F238E27FC236}">
                  <a16:creationId xmlns:a16="http://schemas.microsoft.com/office/drawing/2014/main" id="{19CFB130-58D3-4AA0-9BD3-497583A667A2}"/>
                </a:ext>
              </a:extLst>
            </p:cNvPr>
            <p:cNvSpPr/>
            <p:nvPr/>
          </p:nvSpPr>
          <p:spPr>
            <a:xfrm>
              <a:off x="6237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59">
              <a:extLst>
                <a:ext uri="{FF2B5EF4-FFF2-40B4-BE49-F238E27FC236}">
                  <a16:creationId xmlns:a16="http://schemas.microsoft.com/office/drawing/2014/main" id="{92AE995E-C53C-4015-9C96-18329B9D8B50}"/>
                </a:ext>
              </a:extLst>
            </p:cNvPr>
            <p:cNvSpPr/>
            <p:nvPr/>
          </p:nvSpPr>
          <p:spPr>
            <a:xfrm>
              <a:off x="300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60">
              <a:extLst>
                <a:ext uri="{FF2B5EF4-FFF2-40B4-BE49-F238E27FC236}">
                  <a16:creationId xmlns:a16="http://schemas.microsoft.com/office/drawing/2014/main" id="{56F88A72-56DD-4A71-B746-208E03BD2C91}"/>
                </a:ext>
              </a:extLst>
            </p:cNvPr>
            <p:cNvSpPr/>
            <p:nvPr/>
          </p:nvSpPr>
          <p:spPr>
            <a:xfrm>
              <a:off x="-5636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61">
              <a:extLst>
                <a:ext uri="{FF2B5EF4-FFF2-40B4-BE49-F238E27FC236}">
                  <a16:creationId xmlns:a16="http://schemas.microsoft.com/office/drawing/2014/main" id="{C809F8DE-CCA0-4B67-AF7B-825F0571A004}"/>
                </a:ext>
              </a:extLst>
            </p:cNvPr>
            <p:cNvSpPr/>
            <p:nvPr/>
          </p:nvSpPr>
          <p:spPr>
            <a:xfrm>
              <a:off x="-11573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64">
              <a:extLst>
                <a:ext uri="{FF2B5EF4-FFF2-40B4-BE49-F238E27FC236}">
                  <a16:creationId xmlns:a16="http://schemas.microsoft.com/office/drawing/2014/main" id="{73F3197A-823E-449A-8F4D-E536DE21A373}"/>
                </a:ext>
              </a:extLst>
            </p:cNvPr>
            <p:cNvSpPr/>
            <p:nvPr/>
          </p:nvSpPr>
          <p:spPr>
            <a:xfrm>
              <a:off x="89353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65">
              <a:extLst>
                <a:ext uri="{FF2B5EF4-FFF2-40B4-BE49-F238E27FC236}">
                  <a16:creationId xmlns:a16="http://schemas.microsoft.com/office/drawing/2014/main" id="{6AC36628-A328-4D1C-B598-B211DA487A1A}"/>
                </a:ext>
              </a:extLst>
            </p:cNvPr>
            <p:cNvSpPr/>
            <p:nvPr/>
          </p:nvSpPr>
          <p:spPr>
            <a:xfrm>
              <a:off x="83417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66">
              <a:extLst>
                <a:ext uri="{FF2B5EF4-FFF2-40B4-BE49-F238E27FC236}">
                  <a16:creationId xmlns:a16="http://schemas.microsoft.com/office/drawing/2014/main" id="{DE604A58-D632-4A90-9446-4CFCCB4B74CB}"/>
                </a:ext>
              </a:extLst>
            </p:cNvPr>
            <p:cNvSpPr/>
            <p:nvPr/>
          </p:nvSpPr>
          <p:spPr>
            <a:xfrm>
              <a:off x="77480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67">
              <a:extLst>
                <a:ext uri="{FF2B5EF4-FFF2-40B4-BE49-F238E27FC236}">
                  <a16:creationId xmlns:a16="http://schemas.microsoft.com/office/drawing/2014/main" id="{78823181-34E1-4170-BA48-CD7BDF042D6E}"/>
                </a:ext>
              </a:extLst>
            </p:cNvPr>
            <p:cNvSpPr/>
            <p:nvPr/>
          </p:nvSpPr>
          <p:spPr>
            <a:xfrm>
              <a:off x="71543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68">
              <a:extLst>
                <a:ext uri="{FF2B5EF4-FFF2-40B4-BE49-F238E27FC236}">
                  <a16:creationId xmlns:a16="http://schemas.microsoft.com/office/drawing/2014/main" id="{B828D4E6-6E08-46C2-8881-628C303AF268}"/>
                </a:ext>
              </a:extLst>
            </p:cNvPr>
            <p:cNvSpPr/>
            <p:nvPr/>
          </p:nvSpPr>
          <p:spPr>
            <a:xfrm>
              <a:off x="65606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任意多边形 69">
              <a:extLst>
                <a:ext uri="{FF2B5EF4-FFF2-40B4-BE49-F238E27FC236}">
                  <a16:creationId xmlns:a16="http://schemas.microsoft.com/office/drawing/2014/main" id="{3B987685-B1AD-48C3-89F0-1954F3A8F0CC}"/>
                </a:ext>
              </a:extLst>
            </p:cNvPr>
            <p:cNvSpPr/>
            <p:nvPr/>
          </p:nvSpPr>
          <p:spPr>
            <a:xfrm>
              <a:off x="59669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任意多边形 70">
              <a:extLst>
                <a:ext uri="{FF2B5EF4-FFF2-40B4-BE49-F238E27FC236}">
                  <a16:creationId xmlns:a16="http://schemas.microsoft.com/office/drawing/2014/main" id="{90D0ABF5-E402-4C6A-8064-04137588351C}"/>
                </a:ext>
              </a:extLst>
            </p:cNvPr>
            <p:cNvSpPr/>
            <p:nvPr/>
          </p:nvSpPr>
          <p:spPr>
            <a:xfrm>
              <a:off x="53732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任意多边形 71">
              <a:extLst>
                <a:ext uri="{FF2B5EF4-FFF2-40B4-BE49-F238E27FC236}">
                  <a16:creationId xmlns:a16="http://schemas.microsoft.com/office/drawing/2014/main" id="{C938D308-F62C-4876-8821-ECDB68B13066}"/>
                </a:ext>
              </a:extLst>
            </p:cNvPr>
            <p:cNvSpPr/>
            <p:nvPr/>
          </p:nvSpPr>
          <p:spPr>
            <a:xfrm>
              <a:off x="477959"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72">
              <a:extLst>
                <a:ext uri="{FF2B5EF4-FFF2-40B4-BE49-F238E27FC236}">
                  <a16:creationId xmlns:a16="http://schemas.microsoft.com/office/drawing/2014/main" id="{A19D1319-3447-4C85-A6C1-4958BA27277F}"/>
                </a:ext>
              </a:extLst>
            </p:cNvPr>
            <p:cNvSpPr/>
            <p:nvPr/>
          </p:nvSpPr>
          <p:spPr>
            <a:xfrm>
              <a:off x="418590"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5" name="矩形 144">
            <a:extLst>
              <a:ext uri="{FF2B5EF4-FFF2-40B4-BE49-F238E27FC236}">
                <a16:creationId xmlns:a16="http://schemas.microsoft.com/office/drawing/2014/main" id="{CE466B1C-7BBB-45C4-B249-E7A5636C50EC}"/>
              </a:ext>
            </a:extLst>
          </p:cNvPr>
          <p:cNvSpPr/>
          <p:nvPr/>
        </p:nvSpPr>
        <p:spPr>
          <a:xfrm>
            <a:off x="799154" y="2685545"/>
            <a:ext cx="8779581" cy="1106457"/>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TW" altLang="en-US" sz="6000" b="1" dirty="0">
                <a:solidFill>
                  <a:schemeClr val="bg1"/>
                </a:solidFill>
                <a:latin typeface="+mn-ea"/>
              </a:rPr>
              <a:t>感謝觀看</a:t>
            </a:r>
            <a:endParaRPr lang="zh-CN" altLang="en-US" sz="6000" b="1" dirty="0">
              <a:solidFill>
                <a:schemeClr val="bg1"/>
              </a:solidFill>
              <a:latin typeface="+mn-ea"/>
            </a:endParaRPr>
          </a:p>
        </p:txBody>
      </p:sp>
      <p:sp>
        <p:nvSpPr>
          <p:cNvPr id="146" name="矩形 145">
            <a:extLst>
              <a:ext uri="{FF2B5EF4-FFF2-40B4-BE49-F238E27FC236}">
                <a16:creationId xmlns:a16="http://schemas.microsoft.com/office/drawing/2014/main" id="{12222A14-26B9-4017-9D8A-A482C88DC91A}"/>
              </a:ext>
            </a:extLst>
          </p:cNvPr>
          <p:cNvSpPr/>
          <p:nvPr/>
        </p:nvSpPr>
        <p:spPr>
          <a:xfrm>
            <a:off x="810906" y="3792002"/>
            <a:ext cx="6697556" cy="430374"/>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en-US" altLang="zh-TW" sz="2000" dirty="0">
                <a:solidFill>
                  <a:schemeClr val="accent1"/>
                </a:solidFill>
                <a:latin typeface="+mn-ea"/>
              </a:rPr>
              <a:t>2021-03-04</a:t>
            </a:r>
            <a:r>
              <a:rPr lang="zh-TW" altLang="en-US" sz="2000" dirty="0">
                <a:solidFill>
                  <a:schemeClr val="accent1"/>
                </a:solidFill>
                <a:latin typeface="+mn-ea"/>
              </a:rPr>
              <a:t> </a:t>
            </a:r>
            <a:r>
              <a:rPr lang="en-US" altLang="zh-TW" sz="2000" dirty="0">
                <a:solidFill>
                  <a:schemeClr val="accent1"/>
                </a:solidFill>
                <a:latin typeface="+mn-ea"/>
              </a:rPr>
              <a:t>~</a:t>
            </a:r>
            <a:r>
              <a:rPr lang="zh-TW" altLang="en-US" sz="2000" dirty="0">
                <a:solidFill>
                  <a:schemeClr val="accent1"/>
                </a:solidFill>
                <a:latin typeface="+mn-ea"/>
              </a:rPr>
              <a:t> </a:t>
            </a:r>
            <a:r>
              <a:rPr lang="en-US" altLang="zh-TW" sz="2000" dirty="0">
                <a:solidFill>
                  <a:schemeClr val="accent1"/>
                </a:solidFill>
                <a:latin typeface="+mn-ea"/>
              </a:rPr>
              <a:t>2021-06-09</a:t>
            </a:r>
            <a:endParaRPr lang="zh-CN" altLang="en-US" sz="2000" dirty="0">
              <a:solidFill>
                <a:schemeClr val="accent1"/>
              </a:solidFill>
              <a:latin typeface="+mn-ea"/>
            </a:endParaRPr>
          </a:p>
        </p:txBody>
      </p:sp>
    </p:spTree>
    <p:extLst>
      <p:ext uri="{BB962C8B-B14F-4D97-AF65-F5344CB8AC3E}">
        <p14:creationId xmlns:p14="http://schemas.microsoft.com/office/powerpoint/2010/main" val="3109836842"/>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360"/>
                                          </p:val>
                                        </p:tav>
                                        <p:tav tm="100000">
                                          <p:val>
                                            <p:fltVal val="0"/>
                                          </p:val>
                                        </p:tav>
                                      </p:tavLst>
                                    </p:anim>
                                    <p:animEffect transition="in" filter="fade">
                                      <p:cBhvr>
                                        <p:cTn id="10" dur="750"/>
                                        <p:tgtEl>
                                          <p:spTgt spid="14"/>
                                        </p:tgtEl>
                                      </p:cBhvr>
                                    </p:animEffect>
                                  </p:childTnLst>
                                </p:cTn>
                              </p:par>
                              <p:par>
                                <p:cTn id="11" presetID="6" presetClass="emph" presetSubtype="0" fill="hold" grpId="1" nodeType="withEffect">
                                  <p:stCondLst>
                                    <p:cond delay="750"/>
                                  </p:stCondLst>
                                  <p:childTnLst>
                                    <p:animScale>
                                      <p:cBhvr>
                                        <p:cTn id="12" dur="500" fill="hold"/>
                                        <p:tgtEl>
                                          <p:spTgt spid="14"/>
                                        </p:tgtEl>
                                      </p:cBhvr>
                                      <p:by x="150000" y="150000"/>
                                    </p:animScale>
                                  </p:childTnLst>
                                </p:cTn>
                              </p:par>
                              <p:par>
                                <p:cTn id="13" presetID="10" presetClass="exit" presetSubtype="0" fill="hold" grpId="2" nodeType="withEffect">
                                  <p:stCondLst>
                                    <p:cond delay="125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49" presetClass="entr" presetSubtype="0" decel="100000" fill="hold" grpId="0" nodeType="withEffect">
                                  <p:stCondLst>
                                    <p:cond delay="2000"/>
                                  </p:stCondLst>
                                  <p:childTnLst>
                                    <p:set>
                                      <p:cBhvr>
                                        <p:cTn id="17" dur="1" fill="hold">
                                          <p:stCondLst>
                                            <p:cond delay="0"/>
                                          </p:stCondLst>
                                        </p:cTn>
                                        <p:tgtEl>
                                          <p:spTgt spid="16"/>
                                        </p:tgtEl>
                                        <p:attrNameLst>
                                          <p:attrName>style.visibility</p:attrName>
                                        </p:attrNameLst>
                                      </p:cBhvr>
                                      <p:to>
                                        <p:strVal val="visible"/>
                                      </p:to>
                                    </p:set>
                                    <p:anim calcmode="lin" valueType="num">
                                      <p:cBhvr>
                                        <p:cTn id="18" dur="750" fill="hold"/>
                                        <p:tgtEl>
                                          <p:spTgt spid="16"/>
                                        </p:tgtEl>
                                        <p:attrNameLst>
                                          <p:attrName>ppt_w</p:attrName>
                                        </p:attrNameLst>
                                      </p:cBhvr>
                                      <p:tavLst>
                                        <p:tav tm="0">
                                          <p:val>
                                            <p:fltVal val="0"/>
                                          </p:val>
                                        </p:tav>
                                        <p:tav tm="100000">
                                          <p:val>
                                            <p:strVal val="#ppt_w"/>
                                          </p:val>
                                        </p:tav>
                                      </p:tavLst>
                                    </p:anim>
                                    <p:anim calcmode="lin" valueType="num">
                                      <p:cBhvr>
                                        <p:cTn id="19" dur="750" fill="hold"/>
                                        <p:tgtEl>
                                          <p:spTgt spid="16"/>
                                        </p:tgtEl>
                                        <p:attrNameLst>
                                          <p:attrName>ppt_h</p:attrName>
                                        </p:attrNameLst>
                                      </p:cBhvr>
                                      <p:tavLst>
                                        <p:tav tm="0">
                                          <p:val>
                                            <p:fltVal val="0"/>
                                          </p:val>
                                        </p:tav>
                                        <p:tav tm="100000">
                                          <p:val>
                                            <p:strVal val="#ppt_h"/>
                                          </p:val>
                                        </p:tav>
                                      </p:tavLst>
                                    </p:anim>
                                    <p:anim calcmode="lin" valueType="num">
                                      <p:cBhvr>
                                        <p:cTn id="20" dur="750" fill="hold"/>
                                        <p:tgtEl>
                                          <p:spTgt spid="16"/>
                                        </p:tgtEl>
                                        <p:attrNameLst>
                                          <p:attrName>style.rotation</p:attrName>
                                        </p:attrNameLst>
                                      </p:cBhvr>
                                      <p:tavLst>
                                        <p:tav tm="0">
                                          <p:val>
                                            <p:fltVal val="360"/>
                                          </p:val>
                                        </p:tav>
                                        <p:tav tm="100000">
                                          <p:val>
                                            <p:fltVal val="0"/>
                                          </p:val>
                                        </p:tav>
                                      </p:tavLst>
                                    </p:anim>
                                    <p:animEffect transition="in" filter="fade">
                                      <p:cBhvr>
                                        <p:cTn id="21" dur="750"/>
                                        <p:tgtEl>
                                          <p:spTgt spid="16"/>
                                        </p:tgtEl>
                                      </p:cBhvr>
                                    </p:animEffect>
                                  </p:childTnLst>
                                </p:cTn>
                              </p:par>
                              <p:par>
                                <p:cTn id="22" presetID="6" presetClass="emph" presetSubtype="0" fill="hold" grpId="1" nodeType="withEffect">
                                  <p:stCondLst>
                                    <p:cond delay="2750"/>
                                  </p:stCondLst>
                                  <p:childTnLst>
                                    <p:animScale>
                                      <p:cBhvr>
                                        <p:cTn id="23" dur="500" fill="hold"/>
                                        <p:tgtEl>
                                          <p:spTgt spid="16"/>
                                        </p:tgtEl>
                                      </p:cBhvr>
                                      <p:by x="150000" y="150000"/>
                                    </p:animScale>
                                  </p:childTnLst>
                                </p:cTn>
                              </p:par>
                              <p:par>
                                <p:cTn id="24" presetID="10" presetClass="exit" presetSubtype="0" fill="hold" grpId="2" nodeType="withEffect">
                                  <p:stCondLst>
                                    <p:cond delay="3250"/>
                                  </p:stCondLst>
                                  <p:childTnLst>
                                    <p:animEffect transition="out" filter="fade">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par>
                          <p:cTn id="27" fill="hold">
                            <p:stCondLst>
                              <p:cond delay="3750"/>
                            </p:stCondLst>
                            <p:childTnLst>
                              <p:par>
                                <p:cTn id="28" presetID="2" presetClass="entr" presetSubtype="2" fill="hold" nodeType="afterEffect">
                                  <p:stCondLst>
                                    <p:cond delay="0"/>
                                  </p:stCondLst>
                                  <p:childTnLst>
                                    <p:set>
                                      <p:cBhvr>
                                        <p:cTn id="29" dur="1" fill="hold">
                                          <p:stCondLst>
                                            <p:cond delay="0"/>
                                          </p:stCondLst>
                                        </p:cTn>
                                        <p:tgtEl>
                                          <p:spTgt spid="88"/>
                                        </p:tgtEl>
                                        <p:attrNameLst>
                                          <p:attrName>style.visibility</p:attrName>
                                        </p:attrNameLst>
                                      </p:cBhvr>
                                      <p:to>
                                        <p:strVal val="visible"/>
                                      </p:to>
                                    </p:set>
                                    <p:anim calcmode="lin" valueType="num">
                                      <p:cBhvr additive="base">
                                        <p:cTn id="30" dur="500" fill="hold"/>
                                        <p:tgtEl>
                                          <p:spTgt spid="88"/>
                                        </p:tgtEl>
                                        <p:attrNameLst>
                                          <p:attrName>ppt_x</p:attrName>
                                        </p:attrNameLst>
                                      </p:cBhvr>
                                      <p:tavLst>
                                        <p:tav tm="0">
                                          <p:val>
                                            <p:strVal val="1+#ppt_w/2"/>
                                          </p:val>
                                        </p:tav>
                                        <p:tav tm="100000">
                                          <p:val>
                                            <p:strVal val="#ppt_x"/>
                                          </p:val>
                                        </p:tav>
                                      </p:tavLst>
                                    </p:anim>
                                    <p:anim calcmode="lin" valueType="num">
                                      <p:cBhvr additive="base">
                                        <p:cTn id="31" dur="500" fill="hold"/>
                                        <p:tgtEl>
                                          <p:spTgt spid="88"/>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89"/>
                                        </p:tgtEl>
                                        <p:attrNameLst>
                                          <p:attrName>style.visibility</p:attrName>
                                        </p:attrNameLst>
                                      </p:cBhvr>
                                      <p:to>
                                        <p:strVal val="visible"/>
                                      </p:to>
                                    </p:set>
                                    <p:anim calcmode="lin" valueType="num">
                                      <p:cBhvr additive="base">
                                        <p:cTn id="34" dur="500" fill="hold"/>
                                        <p:tgtEl>
                                          <p:spTgt spid="89"/>
                                        </p:tgtEl>
                                        <p:attrNameLst>
                                          <p:attrName>ppt_x</p:attrName>
                                        </p:attrNameLst>
                                      </p:cBhvr>
                                      <p:tavLst>
                                        <p:tav tm="0">
                                          <p:val>
                                            <p:strVal val="1+#ppt_w/2"/>
                                          </p:val>
                                        </p:tav>
                                        <p:tav tm="100000">
                                          <p:val>
                                            <p:strVal val="#ppt_x"/>
                                          </p:val>
                                        </p:tav>
                                      </p:tavLst>
                                    </p:anim>
                                    <p:anim calcmode="lin" valueType="num">
                                      <p:cBhvr additive="base">
                                        <p:cTn id="35" dur="500" fill="hold"/>
                                        <p:tgtEl>
                                          <p:spTgt spid="89"/>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90"/>
                                        </p:tgtEl>
                                        <p:attrNameLst>
                                          <p:attrName>style.visibility</p:attrName>
                                        </p:attrNameLst>
                                      </p:cBhvr>
                                      <p:to>
                                        <p:strVal val="visible"/>
                                      </p:to>
                                    </p:set>
                                    <p:anim calcmode="lin" valueType="num">
                                      <p:cBhvr additive="base">
                                        <p:cTn id="38" dur="500" fill="hold"/>
                                        <p:tgtEl>
                                          <p:spTgt spid="90"/>
                                        </p:tgtEl>
                                        <p:attrNameLst>
                                          <p:attrName>ppt_x</p:attrName>
                                        </p:attrNameLst>
                                      </p:cBhvr>
                                      <p:tavLst>
                                        <p:tav tm="0">
                                          <p:val>
                                            <p:strVal val="1+#ppt_w/2"/>
                                          </p:val>
                                        </p:tav>
                                        <p:tav tm="100000">
                                          <p:val>
                                            <p:strVal val="#ppt_x"/>
                                          </p:val>
                                        </p:tav>
                                      </p:tavLst>
                                    </p:anim>
                                    <p:anim calcmode="lin" valueType="num">
                                      <p:cBhvr additive="base">
                                        <p:cTn id="39" dur="500" fill="hold"/>
                                        <p:tgtEl>
                                          <p:spTgt spid="90"/>
                                        </p:tgtEl>
                                        <p:attrNameLst>
                                          <p:attrName>ppt_y</p:attrName>
                                        </p:attrNameLst>
                                      </p:cBhvr>
                                      <p:tavLst>
                                        <p:tav tm="0">
                                          <p:val>
                                            <p:strVal val="#ppt_y"/>
                                          </p:val>
                                        </p:tav>
                                        <p:tav tm="100000">
                                          <p:val>
                                            <p:strVal val="#ppt_y"/>
                                          </p:val>
                                        </p:tav>
                                      </p:tavLst>
                                    </p:anim>
                                  </p:childTnLst>
                                </p:cTn>
                              </p:par>
                              <p:par>
                                <p:cTn id="40" presetID="22" presetClass="entr" presetSubtype="8" fill="hold" grpId="0" nodeType="with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wipe(left)">
                                      <p:cBhvr>
                                        <p:cTn id="42" dur="500"/>
                                        <p:tgtEl>
                                          <p:spTgt spid="87"/>
                                        </p:tgtEl>
                                      </p:cBhvr>
                                    </p:animEffect>
                                  </p:childTnLst>
                                </p:cTn>
                              </p:par>
                            </p:childTnLst>
                          </p:cTn>
                        </p:par>
                        <p:par>
                          <p:cTn id="43" fill="hold">
                            <p:stCondLst>
                              <p:cond delay="4250"/>
                            </p:stCondLst>
                            <p:childTnLst>
                              <p:par>
                                <p:cTn id="44" presetID="2" presetClass="entr" presetSubtype="8"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 calcmode="lin" valueType="num">
                                      <p:cBhvr additive="base">
                                        <p:cTn id="46" dur="500" fill="hold"/>
                                        <p:tgtEl>
                                          <p:spTgt spid="126"/>
                                        </p:tgtEl>
                                        <p:attrNameLst>
                                          <p:attrName>ppt_x</p:attrName>
                                        </p:attrNameLst>
                                      </p:cBhvr>
                                      <p:tavLst>
                                        <p:tav tm="0">
                                          <p:val>
                                            <p:strVal val="0-#ppt_w/2"/>
                                          </p:val>
                                        </p:tav>
                                        <p:tav tm="100000">
                                          <p:val>
                                            <p:strVal val="#ppt_x"/>
                                          </p:val>
                                        </p:tav>
                                      </p:tavLst>
                                    </p:anim>
                                    <p:anim calcmode="lin" valueType="num">
                                      <p:cBhvr additive="base">
                                        <p:cTn id="47" dur="500" fill="hold"/>
                                        <p:tgtEl>
                                          <p:spTgt spid="126"/>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91"/>
                                        </p:tgtEl>
                                        <p:attrNameLst>
                                          <p:attrName>style.visibility</p:attrName>
                                        </p:attrNameLst>
                                      </p:cBhvr>
                                      <p:to>
                                        <p:strVal val="visible"/>
                                      </p:to>
                                    </p:set>
                                    <p:anim calcmode="lin" valueType="num">
                                      <p:cBhvr additive="base">
                                        <p:cTn id="50" dur="500" fill="hold"/>
                                        <p:tgtEl>
                                          <p:spTgt spid="91"/>
                                        </p:tgtEl>
                                        <p:attrNameLst>
                                          <p:attrName>ppt_x</p:attrName>
                                        </p:attrNameLst>
                                      </p:cBhvr>
                                      <p:tavLst>
                                        <p:tav tm="0">
                                          <p:val>
                                            <p:strVal val="0-#ppt_w/2"/>
                                          </p:val>
                                        </p:tav>
                                        <p:tav tm="100000">
                                          <p:val>
                                            <p:strVal val="#ppt_x"/>
                                          </p:val>
                                        </p:tav>
                                      </p:tavLst>
                                    </p:anim>
                                    <p:anim calcmode="lin" valueType="num">
                                      <p:cBhvr additive="base">
                                        <p:cTn id="51" dur="500" fill="hold"/>
                                        <p:tgtEl>
                                          <p:spTgt spid="91"/>
                                        </p:tgtEl>
                                        <p:attrNameLst>
                                          <p:attrName>ppt_y</p:attrName>
                                        </p:attrNameLst>
                                      </p:cBhvr>
                                      <p:tavLst>
                                        <p:tav tm="0">
                                          <p:val>
                                            <p:strVal val="#ppt_y"/>
                                          </p:val>
                                        </p:tav>
                                        <p:tav tm="100000">
                                          <p:val>
                                            <p:strVal val="#ppt_y"/>
                                          </p:val>
                                        </p:tav>
                                      </p:tavLst>
                                    </p:anim>
                                  </p:childTnLst>
                                </p:cTn>
                              </p:par>
                            </p:childTnLst>
                          </p:cTn>
                        </p:par>
                        <p:par>
                          <p:cTn id="52" fill="hold">
                            <p:stCondLst>
                              <p:cond delay="4750"/>
                            </p:stCondLst>
                            <p:childTnLst>
                              <p:par>
                                <p:cTn id="53" presetID="2" presetClass="entr" presetSubtype="2" fill="hold" grpId="0" nodeType="afterEffect">
                                  <p:stCondLst>
                                    <p:cond delay="0"/>
                                  </p:stCondLst>
                                  <p:childTnLst>
                                    <p:set>
                                      <p:cBhvr>
                                        <p:cTn id="54" dur="1" fill="hold">
                                          <p:stCondLst>
                                            <p:cond delay="0"/>
                                          </p:stCondLst>
                                        </p:cTn>
                                        <p:tgtEl>
                                          <p:spTgt spid="92"/>
                                        </p:tgtEl>
                                        <p:attrNameLst>
                                          <p:attrName>style.visibility</p:attrName>
                                        </p:attrNameLst>
                                      </p:cBhvr>
                                      <p:to>
                                        <p:strVal val="visible"/>
                                      </p:to>
                                    </p:set>
                                    <p:anim calcmode="lin" valueType="num">
                                      <p:cBhvr additive="base">
                                        <p:cTn id="55" dur="500" fill="hold"/>
                                        <p:tgtEl>
                                          <p:spTgt spid="92"/>
                                        </p:tgtEl>
                                        <p:attrNameLst>
                                          <p:attrName>ppt_x</p:attrName>
                                        </p:attrNameLst>
                                      </p:cBhvr>
                                      <p:tavLst>
                                        <p:tav tm="0">
                                          <p:val>
                                            <p:strVal val="1+#ppt_w/2"/>
                                          </p:val>
                                        </p:tav>
                                        <p:tav tm="100000">
                                          <p:val>
                                            <p:strVal val="#ppt_x"/>
                                          </p:val>
                                        </p:tav>
                                      </p:tavLst>
                                    </p:anim>
                                    <p:anim calcmode="lin" valueType="num">
                                      <p:cBhvr additive="base">
                                        <p:cTn id="56" dur="500" fill="hold"/>
                                        <p:tgtEl>
                                          <p:spTgt spid="92"/>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anim calcmode="lin" valueType="num">
                                      <p:cBhvr additive="base">
                                        <p:cTn id="59" dur="500" fill="hold"/>
                                        <p:tgtEl>
                                          <p:spTgt spid="93"/>
                                        </p:tgtEl>
                                        <p:attrNameLst>
                                          <p:attrName>ppt_x</p:attrName>
                                        </p:attrNameLst>
                                      </p:cBhvr>
                                      <p:tavLst>
                                        <p:tav tm="0">
                                          <p:val>
                                            <p:strVal val="1+#ppt_w/2"/>
                                          </p:val>
                                        </p:tav>
                                        <p:tav tm="100000">
                                          <p:val>
                                            <p:strVal val="#ppt_x"/>
                                          </p:val>
                                        </p:tav>
                                      </p:tavLst>
                                    </p:anim>
                                    <p:anim calcmode="lin" valueType="num">
                                      <p:cBhvr additive="base">
                                        <p:cTn id="60" dur="500" fill="hold"/>
                                        <p:tgtEl>
                                          <p:spTgt spid="93"/>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94"/>
                                        </p:tgtEl>
                                        <p:attrNameLst>
                                          <p:attrName>style.visibility</p:attrName>
                                        </p:attrNameLst>
                                      </p:cBhvr>
                                      <p:to>
                                        <p:strVal val="visible"/>
                                      </p:to>
                                    </p:set>
                                    <p:anim calcmode="lin" valueType="num">
                                      <p:cBhvr additive="base">
                                        <p:cTn id="63" dur="500" fill="hold"/>
                                        <p:tgtEl>
                                          <p:spTgt spid="94"/>
                                        </p:tgtEl>
                                        <p:attrNameLst>
                                          <p:attrName>ppt_x</p:attrName>
                                        </p:attrNameLst>
                                      </p:cBhvr>
                                      <p:tavLst>
                                        <p:tav tm="0">
                                          <p:val>
                                            <p:strVal val="1+#ppt_w/2"/>
                                          </p:val>
                                        </p:tav>
                                        <p:tav tm="100000">
                                          <p:val>
                                            <p:strVal val="#ppt_x"/>
                                          </p:val>
                                        </p:tav>
                                      </p:tavLst>
                                    </p:anim>
                                    <p:anim calcmode="lin" valueType="num">
                                      <p:cBhvr additive="base">
                                        <p:cTn id="64" dur="500" fill="hold"/>
                                        <p:tgtEl>
                                          <p:spTgt spid="94"/>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95"/>
                                        </p:tgtEl>
                                        <p:attrNameLst>
                                          <p:attrName>style.visibility</p:attrName>
                                        </p:attrNameLst>
                                      </p:cBhvr>
                                      <p:to>
                                        <p:strVal val="visible"/>
                                      </p:to>
                                    </p:set>
                                    <p:anim calcmode="lin" valueType="num">
                                      <p:cBhvr additive="base">
                                        <p:cTn id="67" dur="500" fill="hold"/>
                                        <p:tgtEl>
                                          <p:spTgt spid="95"/>
                                        </p:tgtEl>
                                        <p:attrNameLst>
                                          <p:attrName>ppt_x</p:attrName>
                                        </p:attrNameLst>
                                      </p:cBhvr>
                                      <p:tavLst>
                                        <p:tav tm="0">
                                          <p:val>
                                            <p:strVal val="1+#ppt_w/2"/>
                                          </p:val>
                                        </p:tav>
                                        <p:tav tm="100000">
                                          <p:val>
                                            <p:strVal val="#ppt_x"/>
                                          </p:val>
                                        </p:tav>
                                      </p:tavLst>
                                    </p:anim>
                                    <p:anim calcmode="lin" valueType="num">
                                      <p:cBhvr additive="base">
                                        <p:cTn id="68" dur="500" fill="hold"/>
                                        <p:tgtEl>
                                          <p:spTgt spid="95"/>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96"/>
                                        </p:tgtEl>
                                        <p:attrNameLst>
                                          <p:attrName>style.visibility</p:attrName>
                                        </p:attrNameLst>
                                      </p:cBhvr>
                                      <p:to>
                                        <p:strVal val="visible"/>
                                      </p:to>
                                    </p:set>
                                    <p:anim calcmode="lin" valueType="num">
                                      <p:cBhvr additive="base">
                                        <p:cTn id="71" dur="500" fill="hold"/>
                                        <p:tgtEl>
                                          <p:spTgt spid="96"/>
                                        </p:tgtEl>
                                        <p:attrNameLst>
                                          <p:attrName>ppt_x</p:attrName>
                                        </p:attrNameLst>
                                      </p:cBhvr>
                                      <p:tavLst>
                                        <p:tav tm="0">
                                          <p:val>
                                            <p:strVal val="1+#ppt_w/2"/>
                                          </p:val>
                                        </p:tav>
                                        <p:tav tm="100000">
                                          <p:val>
                                            <p:strVal val="#ppt_x"/>
                                          </p:val>
                                        </p:tav>
                                      </p:tavLst>
                                    </p:anim>
                                    <p:anim calcmode="lin" valueType="num">
                                      <p:cBhvr additive="base">
                                        <p:cTn id="72" dur="500" fill="hold"/>
                                        <p:tgtEl>
                                          <p:spTgt spid="96"/>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97"/>
                                        </p:tgtEl>
                                        <p:attrNameLst>
                                          <p:attrName>style.visibility</p:attrName>
                                        </p:attrNameLst>
                                      </p:cBhvr>
                                      <p:to>
                                        <p:strVal val="visible"/>
                                      </p:to>
                                    </p:set>
                                    <p:anim calcmode="lin" valueType="num">
                                      <p:cBhvr additive="base">
                                        <p:cTn id="75" dur="500" fill="hold"/>
                                        <p:tgtEl>
                                          <p:spTgt spid="97"/>
                                        </p:tgtEl>
                                        <p:attrNameLst>
                                          <p:attrName>ppt_x</p:attrName>
                                        </p:attrNameLst>
                                      </p:cBhvr>
                                      <p:tavLst>
                                        <p:tav tm="0">
                                          <p:val>
                                            <p:strVal val="1+#ppt_w/2"/>
                                          </p:val>
                                        </p:tav>
                                        <p:tav tm="100000">
                                          <p:val>
                                            <p:strVal val="#ppt_x"/>
                                          </p:val>
                                        </p:tav>
                                      </p:tavLst>
                                    </p:anim>
                                    <p:anim calcmode="lin" valueType="num">
                                      <p:cBhvr additive="base">
                                        <p:cTn id="76" dur="500" fill="hold"/>
                                        <p:tgtEl>
                                          <p:spTgt spid="97"/>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98"/>
                                        </p:tgtEl>
                                        <p:attrNameLst>
                                          <p:attrName>style.visibility</p:attrName>
                                        </p:attrNameLst>
                                      </p:cBhvr>
                                      <p:to>
                                        <p:strVal val="visible"/>
                                      </p:to>
                                    </p:set>
                                    <p:anim calcmode="lin" valueType="num">
                                      <p:cBhvr additive="base">
                                        <p:cTn id="79" dur="500" fill="hold"/>
                                        <p:tgtEl>
                                          <p:spTgt spid="98"/>
                                        </p:tgtEl>
                                        <p:attrNameLst>
                                          <p:attrName>ppt_x</p:attrName>
                                        </p:attrNameLst>
                                      </p:cBhvr>
                                      <p:tavLst>
                                        <p:tav tm="0">
                                          <p:val>
                                            <p:strVal val="1+#ppt_w/2"/>
                                          </p:val>
                                        </p:tav>
                                        <p:tav tm="100000">
                                          <p:val>
                                            <p:strVal val="#ppt_x"/>
                                          </p:val>
                                        </p:tav>
                                      </p:tavLst>
                                    </p:anim>
                                    <p:anim calcmode="lin" valueType="num">
                                      <p:cBhvr additive="base">
                                        <p:cTn id="80" dur="500" fill="hold"/>
                                        <p:tgtEl>
                                          <p:spTgt spid="98"/>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99"/>
                                        </p:tgtEl>
                                        <p:attrNameLst>
                                          <p:attrName>style.visibility</p:attrName>
                                        </p:attrNameLst>
                                      </p:cBhvr>
                                      <p:to>
                                        <p:strVal val="visible"/>
                                      </p:to>
                                    </p:set>
                                    <p:anim calcmode="lin" valueType="num">
                                      <p:cBhvr additive="base">
                                        <p:cTn id="83" dur="500" fill="hold"/>
                                        <p:tgtEl>
                                          <p:spTgt spid="99"/>
                                        </p:tgtEl>
                                        <p:attrNameLst>
                                          <p:attrName>ppt_x</p:attrName>
                                        </p:attrNameLst>
                                      </p:cBhvr>
                                      <p:tavLst>
                                        <p:tav tm="0">
                                          <p:val>
                                            <p:strVal val="1+#ppt_w/2"/>
                                          </p:val>
                                        </p:tav>
                                        <p:tav tm="100000">
                                          <p:val>
                                            <p:strVal val="#ppt_x"/>
                                          </p:val>
                                        </p:tav>
                                      </p:tavLst>
                                    </p:anim>
                                    <p:anim calcmode="lin" valueType="num">
                                      <p:cBhvr additive="base">
                                        <p:cTn id="84" dur="500" fill="hold"/>
                                        <p:tgtEl>
                                          <p:spTgt spid="99"/>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100"/>
                                        </p:tgtEl>
                                        <p:attrNameLst>
                                          <p:attrName>style.visibility</p:attrName>
                                        </p:attrNameLst>
                                      </p:cBhvr>
                                      <p:to>
                                        <p:strVal val="visible"/>
                                      </p:to>
                                    </p:set>
                                    <p:anim calcmode="lin" valueType="num">
                                      <p:cBhvr additive="base">
                                        <p:cTn id="87" dur="500" fill="hold"/>
                                        <p:tgtEl>
                                          <p:spTgt spid="100"/>
                                        </p:tgtEl>
                                        <p:attrNameLst>
                                          <p:attrName>ppt_x</p:attrName>
                                        </p:attrNameLst>
                                      </p:cBhvr>
                                      <p:tavLst>
                                        <p:tav tm="0">
                                          <p:val>
                                            <p:strVal val="1+#ppt_w/2"/>
                                          </p:val>
                                        </p:tav>
                                        <p:tav tm="100000">
                                          <p:val>
                                            <p:strVal val="#ppt_x"/>
                                          </p:val>
                                        </p:tav>
                                      </p:tavLst>
                                    </p:anim>
                                    <p:anim calcmode="lin" valueType="num">
                                      <p:cBhvr additive="base">
                                        <p:cTn id="88" dur="500" fill="hold"/>
                                        <p:tgtEl>
                                          <p:spTgt spid="100"/>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101"/>
                                        </p:tgtEl>
                                        <p:attrNameLst>
                                          <p:attrName>style.visibility</p:attrName>
                                        </p:attrNameLst>
                                      </p:cBhvr>
                                      <p:to>
                                        <p:strVal val="visible"/>
                                      </p:to>
                                    </p:set>
                                    <p:anim calcmode="lin" valueType="num">
                                      <p:cBhvr additive="base">
                                        <p:cTn id="91" dur="500" fill="hold"/>
                                        <p:tgtEl>
                                          <p:spTgt spid="101"/>
                                        </p:tgtEl>
                                        <p:attrNameLst>
                                          <p:attrName>ppt_x</p:attrName>
                                        </p:attrNameLst>
                                      </p:cBhvr>
                                      <p:tavLst>
                                        <p:tav tm="0">
                                          <p:val>
                                            <p:strVal val="1+#ppt_w/2"/>
                                          </p:val>
                                        </p:tav>
                                        <p:tav tm="100000">
                                          <p:val>
                                            <p:strVal val="#ppt_x"/>
                                          </p:val>
                                        </p:tav>
                                      </p:tavLst>
                                    </p:anim>
                                    <p:anim calcmode="lin" valueType="num">
                                      <p:cBhvr additive="base">
                                        <p:cTn id="92" dur="500" fill="hold"/>
                                        <p:tgtEl>
                                          <p:spTgt spid="101"/>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102"/>
                                        </p:tgtEl>
                                        <p:attrNameLst>
                                          <p:attrName>style.visibility</p:attrName>
                                        </p:attrNameLst>
                                      </p:cBhvr>
                                      <p:to>
                                        <p:strVal val="visible"/>
                                      </p:to>
                                    </p:set>
                                    <p:anim calcmode="lin" valueType="num">
                                      <p:cBhvr additive="base">
                                        <p:cTn id="95" dur="500" fill="hold"/>
                                        <p:tgtEl>
                                          <p:spTgt spid="102"/>
                                        </p:tgtEl>
                                        <p:attrNameLst>
                                          <p:attrName>ppt_x</p:attrName>
                                        </p:attrNameLst>
                                      </p:cBhvr>
                                      <p:tavLst>
                                        <p:tav tm="0">
                                          <p:val>
                                            <p:strVal val="1+#ppt_w/2"/>
                                          </p:val>
                                        </p:tav>
                                        <p:tav tm="100000">
                                          <p:val>
                                            <p:strVal val="#ppt_x"/>
                                          </p:val>
                                        </p:tav>
                                      </p:tavLst>
                                    </p:anim>
                                    <p:anim calcmode="lin" valueType="num">
                                      <p:cBhvr additive="base">
                                        <p:cTn id="96" dur="500" fill="hold"/>
                                        <p:tgtEl>
                                          <p:spTgt spid="102"/>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03"/>
                                        </p:tgtEl>
                                        <p:attrNameLst>
                                          <p:attrName>style.visibility</p:attrName>
                                        </p:attrNameLst>
                                      </p:cBhvr>
                                      <p:to>
                                        <p:strVal val="visible"/>
                                      </p:to>
                                    </p:set>
                                    <p:anim calcmode="lin" valueType="num">
                                      <p:cBhvr additive="base">
                                        <p:cTn id="99" dur="500" fill="hold"/>
                                        <p:tgtEl>
                                          <p:spTgt spid="103"/>
                                        </p:tgtEl>
                                        <p:attrNameLst>
                                          <p:attrName>ppt_x</p:attrName>
                                        </p:attrNameLst>
                                      </p:cBhvr>
                                      <p:tavLst>
                                        <p:tav tm="0">
                                          <p:val>
                                            <p:strVal val="1+#ppt_w/2"/>
                                          </p:val>
                                        </p:tav>
                                        <p:tav tm="100000">
                                          <p:val>
                                            <p:strVal val="#ppt_x"/>
                                          </p:val>
                                        </p:tav>
                                      </p:tavLst>
                                    </p:anim>
                                    <p:anim calcmode="lin" valueType="num">
                                      <p:cBhvr additive="base">
                                        <p:cTn id="100" dur="500" fill="hold"/>
                                        <p:tgtEl>
                                          <p:spTgt spid="103"/>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104"/>
                                        </p:tgtEl>
                                        <p:attrNameLst>
                                          <p:attrName>style.visibility</p:attrName>
                                        </p:attrNameLst>
                                      </p:cBhvr>
                                      <p:to>
                                        <p:strVal val="visible"/>
                                      </p:to>
                                    </p:set>
                                    <p:anim calcmode="lin" valueType="num">
                                      <p:cBhvr additive="base">
                                        <p:cTn id="103" dur="500" fill="hold"/>
                                        <p:tgtEl>
                                          <p:spTgt spid="104"/>
                                        </p:tgtEl>
                                        <p:attrNameLst>
                                          <p:attrName>ppt_x</p:attrName>
                                        </p:attrNameLst>
                                      </p:cBhvr>
                                      <p:tavLst>
                                        <p:tav tm="0">
                                          <p:val>
                                            <p:strVal val="1+#ppt_w/2"/>
                                          </p:val>
                                        </p:tav>
                                        <p:tav tm="100000">
                                          <p:val>
                                            <p:strVal val="#ppt_x"/>
                                          </p:val>
                                        </p:tav>
                                      </p:tavLst>
                                    </p:anim>
                                    <p:anim calcmode="lin" valueType="num">
                                      <p:cBhvr additive="base">
                                        <p:cTn id="104" dur="500" fill="hold"/>
                                        <p:tgtEl>
                                          <p:spTgt spid="104"/>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105"/>
                                        </p:tgtEl>
                                        <p:attrNameLst>
                                          <p:attrName>style.visibility</p:attrName>
                                        </p:attrNameLst>
                                      </p:cBhvr>
                                      <p:to>
                                        <p:strVal val="visible"/>
                                      </p:to>
                                    </p:set>
                                    <p:anim calcmode="lin" valueType="num">
                                      <p:cBhvr additive="base">
                                        <p:cTn id="107" dur="500" fill="hold"/>
                                        <p:tgtEl>
                                          <p:spTgt spid="105"/>
                                        </p:tgtEl>
                                        <p:attrNameLst>
                                          <p:attrName>ppt_x</p:attrName>
                                        </p:attrNameLst>
                                      </p:cBhvr>
                                      <p:tavLst>
                                        <p:tav tm="0">
                                          <p:val>
                                            <p:strVal val="1+#ppt_w/2"/>
                                          </p:val>
                                        </p:tav>
                                        <p:tav tm="100000">
                                          <p:val>
                                            <p:strVal val="#ppt_x"/>
                                          </p:val>
                                        </p:tav>
                                      </p:tavLst>
                                    </p:anim>
                                    <p:anim calcmode="lin" valueType="num">
                                      <p:cBhvr additive="base">
                                        <p:cTn id="108" dur="500" fill="hold"/>
                                        <p:tgtEl>
                                          <p:spTgt spid="105"/>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06"/>
                                        </p:tgtEl>
                                        <p:attrNameLst>
                                          <p:attrName>style.visibility</p:attrName>
                                        </p:attrNameLst>
                                      </p:cBhvr>
                                      <p:to>
                                        <p:strVal val="visible"/>
                                      </p:to>
                                    </p:set>
                                    <p:anim calcmode="lin" valueType="num">
                                      <p:cBhvr additive="base">
                                        <p:cTn id="111" dur="500" fill="hold"/>
                                        <p:tgtEl>
                                          <p:spTgt spid="106"/>
                                        </p:tgtEl>
                                        <p:attrNameLst>
                                          <p:attrName>ppt_x</p:attrName>
                                        </p:attrNameLst>
                                      </p:cBhvr>
                                      <p:tavLst>
                                        <p:tav tm="0">
                                          <p:val>
                                            <p:strVal val="1+#ppt_w/2"/>
                                          </p:val>
                                        </p:tav>
                                        <p:tav tm="100000">
                                          <p:val>
                                            <p:strVal val="#ppt_x"/>
                                          </p:val>
                                        </p:tav>
                                      </p:tavLst>
                                    </p:anim>
                                    <p:anim calcmode="lin" valueType="num">
                                      <p:cBhvr additive="base">
                                        <p:cTn id="112" dur="500" fill="hold"/>
                                        <p:tgtEl>
                                          <p:spTgt spid="106"/>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07"/>
                                        </p:tgtEl>
                                        <p:attrNameLst>
                                          <p:attrName>style.visibility</p:attrName>
                                        </p:attrNameLst>
                                      </p:cBhvr>
                                      <p:to>
                                        <p:strVal val="visible"/>
                                      </p:to>
                                    </p:set>
                                    <p:anim calcmode="lin" valueType="num">
                                      <p:cBhvr additive="base">
                                        <p:cTn id="115" dur="500" fill="hold"/>
                                        <p:tgtEl>
                                          <p:spTgt spid="107"/>
                                        </p:tgtEl>
                                        <p:attrNameLst>
                                          <p:attrName>ppt_x</p:attrName>
                                        </p:attrNameLst>
                                      </p:cBhvr>
                                      <p:tavLst>
                                        <p:tav tm="0">
                                          <p:val>
                                            <p:strVal val="1+#ppt_w/2"/>
                                          </p:val>
                                        </p:tav>
                                        <p:tav tm="100000">
                                          <p:val>
                                            <p:strVal val="#ppt_x"/>
                                          </p:val>
                                        </p:tav>
                                      </p:tavLst>
                                    </p:anim>
                                    <p:anim calcmode="lin" valueType="num">
                                      <p:cBhvr additive="base">
                                        <p:cTn id="116" dur="500" fill="hold"/>
                                        <p:tgtEl>
                                          <p:spTgt spid="107"/>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08"/>
                                        </p:tgtEl>
                                        <p:attrNameLst>
                                          <p:attrName>style.visibility</p:attrName>
                                        </p:attrNameLst>
                                      </p:cBhvr>
                                      <p:to>
                                        <p:strVal val="visible"/>
                                      </p:to>
                                    </p:set>
                                    <p:anim calcmode="lin" valueType="num">
                                      <p:cBhvr additive="base">
                                        <p:cTn id="119" dur="500" fill="hold"/>
                                        <p:tgtEl>
                                          <p:spTgt spid="108"/>
                                        </p:tgtEl>
                                        <p:attrNameLst>
                                          <p:attrName>ppt_x</p:attrName>
                                        </p:attrNameLst>
                                      </p:cBhvr>
                                      <p:tavLst>
                                        <p:tav tm="0">
                                          <p:val>
                                            <p:strVal val="1+#ppt_w/2"/>
                                          </p:val>
                                        </p:tav>
                                        <p:tav tm="100000">
                                          <p:val>
                                            <p:strVal val="#ppt_x"/>
                                          </p:val>
                                        </p:tav>
                                      </p:tavLst>
                                    </p:anim>
                                    <p:anim calcmode="lin" valueType="num">
                                      <p:cBhvr additive="base">
                                        <p:cTn id="120" dur="500" fill="hold"/>
                                        <p:tgtEl>
                                          <p:spTgt spid="108"/>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109"/>
                                        </p:tgtEl>
                                        <p:attrNameLst>
                                          <p:attrName>style.visibility</p:attrName>
                                        </p:attrNameLst>
                                      </p:cBhvr>
                                      <p:to>
                                        <p:strVal val="visible"/>
                                      </p:to>
                                    </p:set>
                                    <p:anim calcmode="lin" valueType="num">
                                      <p:cBhvr additive="base">
                                        <p:cTn id="123" dur="500" fill="hold"/>
                                        <p:tgtEl>
                                          <p:spTgt spid="109"/>
                                        </p:tgtEl>
                                        <p:attrNameLst>
                                          <p:attrName>ppt_x</p:attrName>
                                        </p:attrNameLst>
                                      </p:cBhvr>
                                      <p:tavLst>
                                        <p:tav tm="0">
                                          <p:val>
                                            <p:strVal val="1+#ppt_w/2"/>
                                          </p:val>
                                        </p:tav>
                                        <p:tav tm="100000">
                                          <p:val>
                                            <p:strVal val="#ppt_x"/>
                                          </p:val>
                                        </p:tav>
                                      </p:tavLst>
                                    </p:anim>
                                    <p:anim calcmode="lin" valueType="num">
                                      <p:cBhvr additive="base">
                                        <p:cTn id="124" dur="500" fill="hold"/>
                                        <p:tgtEl>
                                          <p:spTgt spid="109"/>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10"/>
                                        </p:tgtEl>
                                        <p:attrNameLst>
                                          <p:attrName>style.visibility</p:attrName>
                                        </p:attrNameLst>
                                      </p:cBhvr>
                                      <p:to>
                                        <p:strVal val="visible"/>
                                      </p:to>
                                    </p:set>
                                    <p:anim calcmode="lin" valueType="num">
                                      <p:cBhvr additive="base">
                                        <p:cTn id="127" dur="500" fill="hold"/>
                                        <p:tgtEl>
                                          <p:spTgt spid="110"/>
                                        </p:tgtEl>
                                        <p:attrNameLst>
                                          <p:attrName>ppt_x</p:attrName>
                                        </p:attrNameLst>
                                      </p:cBhvr>
                                      <p:tavLst>
                                        <p:tav tm="0">
                                          <p:val>
                                            <p:strVal val="1+#ppt_w/2"/>
                                          </p:val>
                                        </p:tav>
                                        <p:tav tm="100000">
                                          <p:val>
                                            <p:strVal val="#ppt_x"/>
                                          </p:val>
                                        </p:tav>
                                      </p:tavLst>
                                    </p:anim>
                                    <p:anim calcmode="lin" valueType="num">
                                      <p:cBhvr additive="base">
                                        <p:cTn id="128" dur="500" fill="hold"/>
                                        <p:tgtEl>
                                          <p:spTgt spid="110"/>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111"/>
                                        </p:tgtEl>
                                        <p:attrNameLst>
                                          <p:attrName>style.visibility</p:attrName>
                                        </p:attrNameLst>
                                      </p:cBhvr>
                                      <p:to>
                                        <p:strVal val="visible"/>
                                      </p:to>
                                    </p:set>
                                    <p:anim calcmode="lin" valueType="num">
                                      <p:cBhvr additive="base">
                                        <p:cTn id="131" dur="500" fill="hold"/>
                                        <p:tgtEl>
                                          <p:spTgt spid="111"/>
                                        </p:tgtEl>
                                        <p:attrNameLst>
                                          <p:attrName>ppt_x</p:attrName>
                                        </p:attrNameLst>
                                      </p:cBhvr>
                                      <p:tavLst>
                                        <p:tav tm="0">
                                          <p:val>
                                            <p:strVal val="1+#ppt_w/2"/>
                                          </p:val>
                                        </p:tav>
                                        <p:tav tm="100000">
                                          <p:val>
                                            <p:strVal val="#ppt_x"/>
                                          </p:val>
                                        </p:tav>
                                      </p:tavLst>
                                    </p:anim>
                                    <p:anim calcmode="lin" valueType="num">
                                      <p:cBhvr additive="base">
                                        <p:cTn id="132" dur="500" fill="hold"/>
                                        <p:tgtEl>
                                          <p:spTgt spid="111"/>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1+#ppt_w/2"/>
                                          </p:val>
                                        </p:tav>
                                        <p:tav tm="100000">
                                          <p:val>
                                            <p:strVal val="#ppt_x"/>
                                          </p:val>
                                        </p:tav>
                                      </p:tavLst>
                                    </p:anim>
                                    <p:anim calcmode="lin" valueType="num">
                                      <p:cBhvr additive="base">
                                        <p:cTn id="136" dur="500" fill="hold"/>
                                        <p:tgtEl>
                                          <p:spTgt spid="112"/>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113"/>
                                        </p:tgtEl>
                                        <p:attrNameLst>
                                          <p:attrName>style.visibility</p:attrName>
                                        </p:attrNameLst>
                                      </p:cBhvr>
                                      <p:to>
                                        <p:strVal val="visible"/>
                                      </p:to>
                                    </p:set>
                                    <p:anim calcmode="lin" valueType="num">
                                      <p:cBhvr additive="base">
                                        <p:cTn id="139" dur="500" fill="hold"/>
                                        <p:tgtEl>
                                          <p:spTgt spid="113"/>
                                        </p:tgtEl>
                                        <p:attrNameLst>
                                          <p:attrName>ppt_x</p:attrName>
                                        </p:attrNameLst>
                                      </p:cBhvr>
                                      <p:tavLst>
                                        <p:tav tm="0">
                                          <p:val>
                                            <p:strVal val="1+#ppt_w/2"/>
                                          </p:val>
                                        </p:tav>
                                        <p:tav tm="100000">
                                          <p:val>
                                            <p:strVal val="#ppt_x"/>
                                          </p:val>
                                        </p:tav>
                                      </p:tavLst>
                                    </p:anim>
                                    <p:anim calcmode="lin" valueType="num">
                                      <p:cBhvr additive="base">
                                        <p:cTn id="140" dur="500" fill="hold"/>
                                        <p:tgtEl>
                                          <p:spTgt spid="113"/>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114"/>
                                        </p:tgtEl>
                                        <p:attrNameLst>
                                          <p:attrName>style.visibility</p:attrName>
                                        </p:attrNameLst>
                                      </p:cBhvr>
                                      <p:to>
                                        <p:strVal val="visible"/>
                                      </p:to>
                                    </p:set>
                                    <p:anim calcmode="lin" valueType="num">
                                      <p:cBhvr additive="base">
                                        <p:cTn id="143" dur="500" fill="hold"/>
                                        <p:tgtEl>
                                          <p:spTgt spid="114"/>
                                        </p:tgtEl>
                                        <p:attrNameLst>
                                          <p:attrName>ppt_x</p:attrName>
                                        </p:attrNameLst>
                                      </p:cBhvr>
                                      <p:tavLst>
                                        <p:tav tm="0">
                                          <p:val>
                                            <p:strVal val="1+#ppt_w/2"/>
                                          </p:val>
                                        </p:tav>
                                        <p:tav tm="100000">
                                          <p:val>
                                            <p:strVal val="#ppt_x"/>
                                          </p:val>
                                        </p:tav>
                                      </p:tavLst>
                                    </p:anim>
                                    <p:anim calcmode="lin" valueType="num">
                                      <p:cBhvr additive="base">
                                        <p:cTn id="144" dur="500" fill="hold"/>
                                        <p:tgtEl>
                                          <p:spTgt spid="114"/>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115"/>
                                        </p:tgtEl>
                                        <p:attrNameLst>
                                          <p:attrName>style.visibility</p:attrName>
                                        </p:attrNameLst>
                                      </p:cBhvr>
                                      <p:to>
                                        <p:strVal val="visible"/>
                                      </p:to>
                                    </p:set>
                                    <p:anim calcmode="lin" valueType="num">
                                      <p:cBhvr additive="base">
                                        <p:cTn id="147" dur="500" fill="hold"/>
                                        <p:tgtEl>
                                          <p:spTgt spid="115"/>
                                        </p:tgtEl>
                                        <p:attrNameLst>
                                          <p:attrName>ppt_x</p:attrName>
                                        </p:attrNameLst>
                                      </p:cBhvr>
                                      <p:tavLst>
                                        <p:tav tm="0">
                                          <p:val>
                                            <p:strVal val="1+#ppt_w/2"/>
                                          </p:val>
                                        </p:tav>
                                        <p:tav tm="100000">
                                          <p:val>
                                            <p:strVal val="#ppt_x"/>
                                          </p:val>
                                        </p:tav>
                                      </p:tavLst>
                                    </p:anim>
                                    <p:anim calcmode="lin" valueType="num">
                                      <p:cBhvr additive="base">
                                        <p:cTn id="148" dur="500" fill="hold"/>
                                        <p:tgtEl>
                                          <p:spTgt spid="115"/>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116"/>
                                        </p:tgtEl>
                                        <p:attrNameLst>
                                          <p:attrName>style.visibility</p:attrName>
                                        </p:attrNameLst>
                                      </p:cBhvr>
                                      <p:to>
                                        <p:strVal val="visible"/>
                                      </p:to>
                                    </p:set>
                                    <p:anim calcmode="lin" valueType="num">
                                      <p:cBhvr additive="base">
                                        <p:cTn id="151" dur="500" fill="hold"/>
                                        <p:tgtEl>
                                          <p:spTgt spid="116"/>
                                        </p:tgtEl>
                                        <p:attrNameLst>
                                          <p:attrName>ppt_x</p:attrName>
                                        </p:attrNameLst>
                                      </p:cBhvr>
                                      <p:tavLst>
                                        <p:tav tm="0">
                                          <p:val>
                                            <p:strVal val="1+#ppt_w/2"/>
                                          </p:val>
                                        </p:tav>
                                        <p:tav tm="100000">
                                          <p:val>
                                            <p:strVal val="#ppt_x"/>
                                          </p:val>
                                        </p:tav>
                                      </p:tavLst>
                                    </p:anim>
                                    <p:anim calcmode="lin" valueType="num">
                                      <p:cBhvr additive="base">
                                        <p:cTn id="152" dur="500" fill="hold"/>
                                        <p:tgtEl>
                                          <p:spTgt spid="116"/>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117"/>
                                        </p:tgtEl>
                                        <p:attrNameLst>
                                          <p:attrName>style.visibility</p:attrName>
                                        </p:attrNameLst>
                                      </p:cBhvr>
                                      <p:to>
                                        <p:strVal val="visible"/>
                                      </p:to>
                                    </p:set>
                                    <p:anim calcmode="lin" valueType="num">
                                      <p:cBhvr additive="base">
                                        <p:cTn id="155" dur="500" fill="hold"/>
                                        <p:tgtEl>
                                          <p:spTgt spid="117"/>
                                        </p:tgtEl>
                                        <p:attrNameLst>
                                          <p:attrName>ppt_x</p:attrName>
                                        </p:attrNameLst>
                                      </p:cBhvr>
                                      <p:tavLst>
                                        <p:tav tm="0">
                                          <p:val>
                                            <p:strVal val="1+#ppt_w/2"/>
                                          </p:val>
                                        </p:tav>
                                        <p:tav tm="100000">
                                          <p:val>
                                            <p:strVal val="#ppt_x"/>
                                          </p:val>
                                        </p:tav>
                                      </p:tavLst>
                                    </p:anim>
                                    <p:anim calcmode="lin" valueType="num">
                                      <p:cBhvr additive="base">
                                        <p:cTn id="156" dur="500" fill="hold"/>
                                        <p:tgtEl>
                                          <p:spTgt spid="117"/>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0"/>
                                  </p:stCondLst>
                                  <p:childTnLst>
                                    <p:set>
                                      <p:cBhvr>
                                        <p:cTn id="158" dur="1" fill="hold">
                                          <p:stCondLst>
                                            <p:cond delay="0"/>
                                          </p:stCondLst>
                                        </p:cTn>
                                        <p:tgtEl>
                                          <p:spTgt spid="118"/>
                                        </p:tgtEl>
                                        <p:attrNameLst>
                                          <p:attrName>style.visibility</p:attrName>
                                        </p:attrNameLst>
                                      </p:cBhvr>
                                      <p:to>
                                        <p:strVal val="visible"/>
                                      </p:to>
                                    </p:set>
                                    <p:anim calcmode="lin" valueType="num">
                                      <p:cBhvr additive="base">
                                        <p:cTn id="159" dur="500" fill="hold"/>
                                        <p:tgtEl>
                                          <p:spTgt spid="118"/>
                                        </p:tgtEl>
                                        <p:attrNameLst>
                                          <p:attrName>ppt_x</p:attrName>
                                        </p:attrNameLst>
                                      </p:cBhvr>
                                      <p:tavLst>
                                        <p:tav tm="0">
                                          <p:val>
                                            <p:strVal val="1+#ppt_w/2"/>
                                          </p:val>
                                        </p:tav>
                                        <p:tav tm="100000">
                                          <p:val>
                                            <p:strVal val="#ppt_x"/>
                                          </p:val>
                                        </p:tav>
                                      </p:tavLst>
                                    </p:anim>
                                    <p:anim calcmode="lin" valueType="num">
                                      <p:cBhvr additive="base">
                                        <p:cTn id="160" dur="500" fill="hold"/>
                                        <p:tgtEl>
                                          <p:spTgt spid="118"/>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119"/>
                                        </p:tgtEl>
                                        <p:attrNameLst>
                                          <p:attrName>style.visibility</p:attrName>
                                        </p:attrNameLst>
                                      </p:cBhvr>
                                      <p:to>
                                        <p:strVal val="visible"/>
                                      </p:to>
                                    </p:set>
                                    <p:anim calcmode="lin" valueType="num">
                                      <p:cBhvr additive="base">
                                        <p:cTn id="163" dur="500" fill="hold"/>
                                        <p:tgtEl>
                                          <p:spTgt spid="119"/>
                                        </p:tgtEl>
                                        <p:attrNameLst>
                                          <p:attrName>ppt_x</p:attrName>
                                        </p:attrNameLst>
                                      </p:cBhvr>
                                      <p:tavLst>
                                        <p:tav tm="0">
                                          <p:val>
                                            <p:strVal val="1+#ppt_w/2"/>
                                          </p:val>
                                        </p:tav>
                                        <p:tav tm="100000">
                                          <p:val>
                                            <p:strVal val="#ppt_x"/>
                                          </p:val>
                                        </p:tav>
                                      </p:tavLst>
                                    </p:anim>
                                    <p:anim calcmode="lin" valueType="num">
                                      <p:cBhvr additive="base">
                                        <p:cTn id="164" dur="500" fill="hold"/>
                                        <p:tgtEl>
                                          <p:spTgt spid="119"/>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120"/>
                                        </p:tgtEl>
                                        <p:attrNameLst>
                                          <p:attrName>style.visibility</p:attrName>
                                        </p:attrNameLst>
                                      </p:cBhvr>
                                      <p:to>
                                        <p:strVal val="visible"/>
                                      </p:to>
                                    </p:set>
                                    <p:anim calcmode="lin" valueType="num">
                                      <p:cBhvr additive="base">
                                        <p:cTn id="167" dur="500" fill="hold"/>
                                        <p:tgtEl>
                                          <p:spTgt spid="120"/>
                                        </p:tgtEl>
                                        <p:attrNameLst>
                                          <p:attrName>ppt_x</p:attrName>
                                        </p:attrNameLst>
                                      </p:cBhvr>
                                      <p:tavLst>
                                        <p:tav tm="0">
                                          <p:val>
                                            <p:strVal val="1+#ppt_w/2"/>
                                          </p:val>
                                        </p:tav>
                                        <p:tav tm="100000">
                                          <p:val>
                                            <p:strVal val="#ppt_x"/>
                                          </p:val>
                                        </p:tav>
                                      </p:tavLst>
                                    </p:anim>
                                    <p:anim calcmode="lin" valueType="num">
                                      <p:cBhvr additive="base">
                                        <p:cTn id="168" dur="500" fill="hold"/>
                                        <p:tgtEl>
                                          <p:spTgt spid="120"/>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0"/>
                                  </p:stCondLst>
                                  <p:childTnLst>
                                    <p:set>
                                      <p:cBhvr>
                                        <p:cTn id="170" dur="1" fill="hold">
                                          <p:stCondLst>
                                            <p:cond delay="0"/>
                                          </p:stCondLst>
                                        </p:cTn>
                                        <p:tgtEl>
                                          <p:spTgt spid="121"/>
                                        </p:tgtEl>
                                        <p:attrNameLst>
                                          <p:attrName>style.visibility</p:attrName>
                                        </p:attrNameLst>
                                      </p:cBhvr>
                                      <p:to>
                                        <p:strVal val="visible"/>
                                      </p:to>
                                    </p:set>
                                    <p:anim calcmode="lin" valueType="num">
                                      <p:cBhvr additive="base">
                                        <p:cTn id="171" dur="500" fill="hold"/>
                                        <p:tgtEl>
                                          <p:spTgt spid="121"/>
                                        </p:tgtEl>
                                        <p:attrNameLst>
                                          <p:attrName>ppt_x</p:attrName>
                                        </p:attrNameLst>
                                      </p:cBhvr>
                                      <p:tavLst>
                                        <p:tav tm="0">
                                          <p:val>
                                            <p:strVal val="1+#ppt_w/2"/>
                                          </p:val>
                                        </p:tav>
                                        <p:tav tm="100000">
                                          <p:val>
                                            <p:strVal val="#ppt_x"/>
                                          </p:val>
                                        </p:tav>
                                      </p:tavLst>
                                    </p:anim>
                                    <p:anim calcmode="lin" valueType="num">
                                      <p:cBhvr additive="base">
                                        <p:cTn id="172" dur="500" fill="hold"/>
                                        <p:tgtEl>
                                          <p:spTgt spid="121"/>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122"/>
                                        </p:tgtEl>
                                        <p:attrNameLst>
                                          <p:attrName>style.visibility</p:attrName>
                                        </p:attrNameLst>
                                      </p:cBhvr>
                                      <p:to>
                                        <p:strVal val="visible"/>
                                      </p:to>
                                    </p:set>
                                    <p:anim calcmode="lin" valueType="num">
                                      <p:cBhvr additive="base">
                                        <p:cTn id="175" dur="500" fill="hold"/>
                                        <p:tgtEl>
                                          <p:spTgt spid="122"/>
                                        </p:tgtEl>
                                        <p:attrNameLst>
                                          <p:attrName>ppt_x</p:attrName>
                                        </p:attrNameLst>
                                      </p:cBhvr>
                                      <p:tavLst>
                                        <p:tav tm="0">
                                          <p:val>
                                            <p:strVal val="1+#ppt_w/2"/>
                                          </p:val>
                                        </p:tav>
                                        <p:tav tm="100000">
                                          <p:val>
                                            <p:strVal val="#ppt_x"/>
                                          </p:val>
                                        </p:tav>
                                      </p:tavLst>
                                    </p:anim>
                                    <p:anim calcmode="lin" valueType="num">
                                      <p:cBhvr additive="base">
                                        <p:cTn id="176" dur="500" fill="hold"/>
                                        <p:tgtEl>
                                          <p:spTgt spid="122"/>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0"/>
                                  </p:stCondLst>
                                  <p:childTnLst>
                                    <p:set>
                                      <p:cBhvr>
                                        <p:cTn id="178" dur="1" fill="hold">
                                          <p:stCondLst>
                                            <p:cond delay="0"/>
                                          </p:stCondLst>
                                        </p:cTn>
                                        <p:tgtEl>
                                          <p:spTgt spid="123"/>
                                        </p:tgtEl>
                                        <p:attrNameLst>
                                          <p:attrName>style.visibility</p:attrName>
                                        </p:attrNameLst>
                                      </p:cBhvr>
                                      <p:to>
                                        <p:strVal val="visible"/>
                                      </p:to>
                                    </p:set>
                                    <p:anim calcmode="lin" valueType="num">
                                      <p:cBhvr additive="base">
                                        <p:cTn id="179" dur="500" fill="hold"/>
                                        <p:tgtEl>
                                          <p:spTgt spid="123"/>
                                        </p:tgtEl>
                                        <p:attrNameLst>
                                          <p:attrName>ppt_x</p:attrName>
                                        </p:attrNameLst>
                                      </p:cBhvr>
                                      <p:tavLst>
                                        <p:tav tm="0">
                                          <p:val>
                                            <p:strVal val="1+#ppt_w/2"/>
                                          </p:val>
                                        </p:tav>
                                        <p:tav tm="100000">
                                          <p:val>
                                            <p:strVal val="#ppt_x"/>
                                          </p:val>
                                        </p:tav>
                                      </p:tavLst>
                                    </p:anim>
                                    <p:anim calcmode="lin" valueType="num">
                                      <p:cBhvr additive="base">
                                        <p:cTn id="180" dur="500" fill="hold"/>
                                        <p:tgtEl>
                                          <p:spTgt spid="123"/>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124"/>
                                        </p:tgtEl>
                                        <p:attrNameLst>
                                          <p:attrName>style.visibility</p:attrName>
                                        </p:attrNameLst>
                                      </p:cBhvr>
                                      <p:to>
                                        <p:strVal val="visible"/>
                                      </p:to>
                                    </p:set>
                                    <p:anim calcmode="lin" valueType="num">
                                      <p:cBhvr additive="base">
                                        <p:cTn id="183" dur="500" fill="hold"/>
                                        <p:tgtEl>
                                          <p:spTgt spid="124"/>
                                        </p:tgtEl>
                                        <p:attrNameLst>
                                          <p:attrName>ppt_x</p:attrName>
                                        </p:attrNameLst>
                                      </p:cBhvr>
                                      <p:tavLst>
                                        <p:tav tm="0">
                                          <p:val>
                                            <p:strVal val="1+#ppt_w/2"/>
                                          </p:val>
                                        </p:tav>
                                        <p:tav tm="100000">
                                          <p:val>
                                            <p:strVal val="#ppt_x"/>
                                          </p:val>
                                        </p:tav>
                                      </p:tavLst>
                                    </p:anim>
                                    <p:anim calcmode="lin" valueType="num">
                                      <p:cBhvr additive="base">
                                        <p:cTn id="184" dur="500" fill="hold"/>
                                        <p:tgtEl>
                                          <p:spTgt spid="124"/>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0"/>
                                  </p:stCondLst>
                                  <p:childTnLst>
                                    <p:set>
                                      <p:cBhvr>
                                        <p:cTn id="186" dur="1" fill="hold">
                                          <p:stCondLst>
                                            <p:cond delay="0"/>
                                          </p:stCondLst>
                                        </p:cTn>
                                        <p:tgtEl>
                                          <p:spTgt spid="125"/>
                                        </p:tgtEl>
                                        <p:attrNameLst>
                                          <p:attrName>style.visibility</p:attrName>
                                        </p:attrNameLst>
                                      </p:cBhvr>
                                      <p:to>
                                        <p:strVal val="visible"/>
                                      </p:to>
                                    </p:set>
                                    <p:anim calcmode="lin" valueType="num">
                                      <p:cBhvr additive="base">
                                        <p:cTn id="187" dur="500" fill="hold"/>
                                        <p:tgtEl>
                                          <p:spTgt spid="125"/>
                                        </p:tgtEl>
                                        <p:attrNameLst>
                                          <p:attrName>ppt_x</p:attrName>
                                        </p:attrNameLst>
                                      </p:cBhvr>
                                      <p:tavLst>
                                        <p:tav tm="0">
                                          <p:val>
                                            <p:strVal val="1+#ppt_w/2"/>
                                          </p:val>
                                        </p:tav>
                                        <p:tav tm="100000">
                                          <p:val>
                                            <p:strVal val="#ppt_x"/>
                                          </p:val>
                                        </p:tav>
                                      </p:tavLst>
                                    </p:anim>
                                    <p:anim calcmode="lin" valueType="num">
                                      <p:cBhvr additive="base">
                                        <p:cTn id="188" dur="500" fill="hold"/>
                                        <p:tgtEl>
                                          <p:spTgt spid="125"/>
                                        </p:tgtEl>
                                        <p:attrNameLst>
                                          <p:attrName>ppt_y</p:attrName>
                                        </p:attrNameLst>
                                      </p:cBhvr>
                                      <p:tavLst>
                                        <p:tav tm="0">
                                          <p:val>
                                            <p:strVal val="#ppt_y"/>
                                          </p:val>
                                        </p:tav>
                                        <p:tav tm="100000">
                                          <p:val>
                                            <p:strVal val="#ppt_y"/>
                                          </p:val>
                                        </p:tav>
                                      </p:tavLst>
                                    </p:anim>
                                  </p:childTnLst>
                                </p:cTn>
                              </p:par>
                            </p:childTnLst>
                          </p:cTn>
                        </p:par>
                        <p:par>
                          <p:cTn id="189" fill="hold">
                            <p:stCondLst>
                              <p:cond delay="5250"/>
                            </p:stCondLst>
                            <p:childTnLst>
                              <p:par>
                                <p:cTn id="190" presetID="22" presetClass="entr" presetSubtype="8" fill="hold" grpId="0" nodeType="afterEffect">
                                  <p:stCondLst>
                                    <p:cond delay="0"/>
                                  </p:stCondLst>
                                  <p:childTnLst>
                                    <p:set>
                                      <p:cBhvr>
                                        <p:cTn id="191" dur="1" fill="hold">
                                          <p:stCondLst>
                                            <p:cond delay="0"/>
                                          </p:stCondLst>
                                        </p:cTn>
                                        <p:tgtEl>
                                          <p:spTgt spid="145"/>
                                        </p:tgtEl>
                                        <p:attrNameLst>
                                          <p:attrName>style.visibility</p:attrName>
                                        </p:attrNameLst>
                                      </p:cBhvr>
                                      <p:to>
                                        <p:strVal val="visible"/>
                                      </p:to>
                                    </p:set>
                                    <p:animEffect transition="in" filter="wipe(left)">
                                      <p:cBhvr>
                                        <p:cTn id="192" dur="500"/>
                                        <p:tgtEl>
                                          <p:spTgt spid="145"/>
                                        </p:tgtEl>
                                      </p:cBhvr>
                                    </p:animEffect>
                                  </p:childTnLst>
                                </p:cTn>
                              </p:par>
                            </p:childTnLst>
                          </p:cTn>
                        </p:par>
                        <p:par>
                          <p:cTn id="193" fill="hold">
                            <p:stCondLst>
                              <p:cond delay="5750"/>
                            </p:stCondLst>
                            <p:childTnLst>
                              <p:par>
                                <p:cTn id="194" presetID="10" presetClass="entr" presetSubtype="0" fill="hold" grpId="0" nodeType="afterEffect">
                                  <p:stCondLst>
                                    <p:cond delay="0"/>
                                  </p:stCondLst>
                                  <p:childTnLst>
                                    <p:set>
                                      <p:cBhvr>
                                        <p:cTn id="195" dur="1" fill="hold">
                                          <p:stCondLst>
                                            <p:cond delay="0"/>
                                          </p:stCondLst>
                                        </p:cTn>
                                        <p:tgtEl>
                                          <p:spTgt spid="146"/>
                                        </p:tgtEl>
                                        <p:attrNameLst>
                                          <p:attrName>style.visibility</p:attrName>
                                        </p:attrNameLst>
                                      </p:cBhvr>
                                      <p:to>
                                        <p:strVal val="visible"/>
                                      </p:to>
                                    </p:set>
                                    <p:animEffect transition="in" filter="fade">
                                      <p:cBhvr>
                                        <p:cTn id="196"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6" grpId="0" animBg="1"/>
      <p:bldP spid="16" grpId="1" animBg="1"/>
      <p:bldP spid="16" grpId="2" animBg="1"/>
      <p:bldP spid="87"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45" grpId="0"/>
      <p:bldP spid="1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12E75B12-CB0B-4065-B588-179BDE691BE6}"/>
              </a:ext>
            </a:extLst>
          </p:cNvPr>
          <p:cNvSpPr/>
          <p:nvPr/>
        </p:nvSpPr>
        <p:spPr>
          <a:xfrm rot="2700000">
            <a:off x="-315563" y="-781342"/>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矩形 61">
            <a:extLst>
              <a:ext uri="{FF2B5EF4-FFF2-40B4-BE49-F238E27FC236}">
                <a16:creationId xmlns:a16="http://schemas.microsoft.com/office/drawing/2014/main" id="{8A9D96AF-C402-48D3-92F6-80B5BAC9BEF2}"/>
              </a:ext>
            </a:extLst>
          </p:cNvPr>
          <p:cNvSpPr/>
          <p:nvPr/>
        </p:nvSpPr>
        <p:spPr>
          <a:xfrm rot="2700000">
            <a:off x="7671290" y="3342760"/>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矩形 9">
            <a:extLst>
              <a:ext uri="{FF2B5EF4-FFF2-40B4-BE49-F238E27FC236}">
                <a16:creationId xmlns:a16="http://schemas.microsoft.com/office/drawing/2014/main" id="{89984E0D-A540-4327-A398-8203F78414B7}"/>
              </a:ext>
            </a:extLst>
          </p:cNvPr>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8">
            <a:extLst>
              <a:ext uri="{FF2B5EF4-FFF2-40B4-BE49-F238E27FC236}">
                <a16:creationId xmlns:a16="http://schemas.microsoft.com/office/drawing/2014/main" id="{E37A0C9A-684F-4EAD-A1C1-42BD654750BD}"/>
              </a:ext>
            </a:extLst>
          </p:cNvPr>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9">
            <a:extLst>
              <a:ext uri="{FF2B5EF4-FFF2-40B4-BE49-F238E27FC236}">
                <a16:creationId xmlns:a16="http://schemas.microsoft.com/office/drawing/2014/main" id="{A365D62D-55BD-4B42-ACE4-8FC8F7B9431B}"/>
              </a:ext>
            </a:extLst>
          </p:cNvPr>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0">
            <a:extLst>
              <a:ext uri="{FF2B5EF4-FFF2-40B4-BE49-F238E27FC236}">
                <a16:creationId xmlns:a16="http://schemas.microsoft.com/office/drawing/2014/main" id="{C14211A4-495B-449A-90A3-64C42BA88BB9}"/>
              </a:ext>
            </a:extLst>
          </p:cNvPr>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1">
            <a:extLst>
              <a:ext uri="{FF2B5EF4-FFF2-40B4-BE49-F238E27FC236}">
                <a16:creationId xmlns:a16="http://schemas.microsoft.com/office/drawing/2014/main" id="{E8B999A2-2A75-42D1-B62B-CA54861651A7}"/>
              </a:ext>
            </a:extLst>
          </p:cNvPr>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12">
            <a:extLst>
              <a:ext uri="{FF2B5EF4-FFF2-40B4-BE49-F238E27FC236}">
                <a16:creationId xmlns:a16="http://schemas.microsoft.com/office/drawing/2014/main" id="{F8FC4BAC-7C08-44D5-9057-4EC16D6CFBD7}"/>
              </a:ext>
            </a:extLst>
          </p:cNvPr>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16">
            <a:extLst>
              <a:ext uri="{FF2B5EF4-FFF2-40B4-BE49-F238E27FC236}">
                <a16:creationId xmlns:a16="http://schemas.microsoft.com/office/drawing/2014/main" id="{B13A4D34-62B4-4A2E-9E03-A74A6D25209B}"/>
              </a:ext>
            </a:extLst>
          </p:cNvPr>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17">
            <a:extLst>
              <a:ext uri="{FF2B5EF4-FFF2-40B4-BE49-F238E27FC236}">
                <a16:creationId xmlns:a16="http://schemas.microsoft.com/office/drawing/2014/main" id="{4CF61C80-9ECC-45AE-8D2F-6DFB93C1ADD2}"/>
              </a:ext>
            </a:extLst>
          </p:cNvPr>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18">
            <a:extLst>
              <a:ext uri="{FF2B5EF4-FFF2-40B4-BE49-F238E27FC236}">
                <a16:creationId xmlns:a16="http://schemas.microsoft.com/office/drawing/2014/main" id="{1F607F97-F6D6-4644-B574-144EDA1847E8}"/>
              </a:ext>
            </a:extLst>
          </p:cNvPr>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19">
            <a:extLst>
              <a:ext uri="{FF2B5EF4-FFF2-40B4-BE49-F238E27FC236}">
                <a16:creationId xmlns:a16="http://schemas.microsoft.com/office/drawing/2014/main" id="{DB3DCF3E-F65A-4B39-8ABD-84C4AE7D5F43}"/>
              </a:ext>
            </a:extLst>
          </p:cNvPr>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任意多边形 20">
            <a:extLst>
              <a:ext uri="{FF2B5EF4-FFF2-40B4-BE49-F238E27FC236}">
                <a16:creationId xmlns:a16="http://schemas.microsoft.com/office/drawing/2014/main" id="{C37F85FC-BBD5-40EF-97E9-69D3580C10E7}"/>
              </a:ext>
            </a:extLst>
          </p:cNvPr>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1">
            <a:extLst>
              <a:ext uri="{FF2B5EF4-FFF2-40B4-BE49-F238E27FC236}">
                <a16:creationId xmlns:a16="http://schemas.microsoft.com/office/drawing/2014/main" id="{263029F5-9E75-4CE3-8BE8-29C783ADB1CC}"/>
              </a:ext>
            </a:extLst>
          </p:cNvPr>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2">
            <a:extLst>
              <a:ext uri="{FF2B5EF4-FFF2-40B4-BE49-F238E27FC236}">
                <a16:creationId xmlns:a16="http://schemas.microsoft.com/office/drawing/2014/main" id="{BA9E98C3-A10E-46BE-B443-2A34B840A01A}"/>
              </a:ext>
            </a:extLst>
          </p:cNvPr>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3">
            <a:extLst>
              <a:ext uri="{FF2B5EF4-FFF2-40B4-BE49-F238E27FC236}">
                <a16:creationId xmlns:a16="http://schemas.microsoft.com/office/drawing/2014/main" id="{F75B9A0F-990C-40F8-9DF5-884205E5106C}"/>
              </a:ext>
            </a:extLst>
          </p:cNvPr>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24">
            <a:extLst>
              <a:ext uri="{FF2B5EF4-FFF2-40B4-BE49-F238E27FC236}">
                <a16:creationId xmlns:a16="http://schemas.microsoft.com/office/drawing/2014/main" id="{849CFE3A-4DD5-4B64-89C9-FF6268313759}"/>
              </a:ext>
            </a:extLst>
          </p:cNvPr>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25">
            <a:extLst>
              <a:ext uri="{FF2B5EF4-FFF2-40B4-BE49-F238E27FC236}">
                <a16:creationId xmlns:a16="http://schemas.microsoft.com/office/drawing/2014/main" id="{3CCB147B-83C9-4DAA-9372-0499AD6A3EE9}"/>
              </a:ext>
            </a:extLst>
          </p:cNvPr>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26">
            <a:extLst>
              <a:ext uri="{FF2B5EF4-FFF2-40B4-BE49-F238E27FC236}">
                <a16:creationId xmlns:a16="http://schemas.microsoft.com/office/drawing/2014/main" id="{4664ECDC-8772-4260-8828-2E016D4C71C2}"/>
              </a:ext>
            </a:extLst>
          </p:cNvPr>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27">
            <a:extLst>
              <a:ext uri="{FF2B5EF4-FFF2-40B4-BE49-F238E27FC236}">
                <a16:creationId xmlns:a16="http://schemas.microsoft.com/office/drawing/2014/main" id="{9763AE87-2ACD-4E82-9016-9FEB2C194FBB}"/>
              </a:ext>
            </a:extLst>
          </p:cNvPr>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28">
            <a:extLst>
              <a:ext uri="{FF2B5EF4-FFF2-40B4-BE49-F238E27FC236}">
                <a16:creationId xmlns:a16="http://schemas.microsoft.com/office/drawing/2014/main" id="{C7D55E86-B711-456D-8269-36F21CBA1522}"/>
              </a:ext>
            </a:extLst>
          </p:cNvPr>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29">
            <a:extLst>
              <a:ext uri="{FF2B5EF4-FFF2-40B4-BE49-F238E27FC236}">
                <a16:creationId xmlns:a16="http://schemas.microsoft.com/office/drawing/2014/main" id="{FA3897B2-24B0-4049-A48C-AB19DCAF61CA}"/>
              </a:ext>
            </a:extLst>
          </p:cNvPr>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0">
            <a:extLst>
              <a:ext uri="{FF2B5EF4-FFF2-40B4-BE49-F238E27FC236}">
                <a16:creationId xmlns:a16="http://schemas.microsoft.com/office/drawing/2014/main" id="{D71EB3AC-EDEA-4AA5-A466-B5AB576E4388}"/>
              </a:ext>
            </a:extLst>
          </p:cNvPr>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1">
            <a:extLst>
              <a:ext uri="{FF2B5EF4-FFF2-40B4-BE49-F238E27FC236}">
                <a16:creationId xmlns:a16="http://schemas.microsoft.com/office/drawing/2014/main" id="{FA3DD998-3EC6-4C54-A78C-FD9A39479544}"/>
              </a:ext>
            </a:extLst>
          </p:cNvPr>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2">
            <a:extLst>
              <a:ext uri="{FF2B5EF4-FFF2-40B4-BE49-F238E27FC236}">
                <a16:creationId xmlns:a16="http://schemas.microsoft.com/office/drawing/2014/main" id="{96925622-723C-4FA7-9541-F12B8AE8F04E}"/>
              </a:ext>
            </a:extLst>
          </p:cNvPr>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3">
            <a:extLst>
              <a:ext uri="{FF2B5EF4-FFF2-40B4-BE49-F238E27FC236}">
                <a16:creationId xmlns:a16="http://schemas.microsoft.com/office/drawing/2014/main" id="{506C7C9E-6993-4A6B-82FF-C1F25AF7FEDC}"/>
              </a:ext>
            </a:extLst>
          </p:cNvPr>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34">
            <a:extLst>
              <a:ext uri="{FF2B5EF4-FFF2-40B4-BE49-F238E27FC236}">
                <a16:creationId xmlns:a16="http://schemas.microsoft.com/office/drawing/2014/main" id="{8CFDB822-3A45-438F-8685-7CF56D8570D5}"/>
              </a:ext>
            </a:extLst>
          </p:cNvPr>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35">
            <a:extLst>
              <a:ext uri="{FF2B5EF4-FFF2-40B4-BE49-F238E27FC236}">
                <a16:creationId xmlns:a16="http://schemas.microsoft.com/office/drawing/2014/main" id="{84B6EB2E-35D2-4B94-95CA-308958DA4703}"/>
              </a:ext>
            </a:extLst>
          </p:cNvPr>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36">
            <a:extLst>
              <a:ext uri="{FF2B5EF4-FFF2-40B4-BE49-F238E27FC236}">
                <a16:creationId xmlns:a16="http://schemas.microsoft.com/office/drawing/2014/main" id="{C33CA12E-17C1-412D-A48C-244BA2C70656}"/>
              </a:ext>
            </a:extLst>
          </p:cNvPr>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37">
            <a:extLst>
              <a:ext uri="{FF2B5EF4-FFF2-40B4-BE49-F238E27FC236}">
                <a16:creationId xmlns:a16="http://schemas.microsoft.com/office/drawing/2014/main" id="{50B3E2BC-D285-42B3-84AB-FF4813C1CC2D}"/>
              </a:ext>
            </a:extLst>
          </p:cNvPr>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38">
            <a:extLst>
              <a:ext uri="{FF2B5EF4-FFF2-40B4-BE49-F238E27FC236}">
                <a16:creationId xmlns:a16="http://schemas.microsoft.com/office/drawing/2014/main" id="{00E2F429-50BA-4462-A9BB-A85966931E29}"/>
              </a:ext>
            </a:extLst>
          </p:cNvPr>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39">
            <a:extLst>
              <a:ext uri="{FF2B5EF4-FFF2-40B4-BE49-F238E27FC236}">
                <a16:creationId xmlns:a16="http://schemas.microsoft.com/office/drawing/2014/main" id="{D5D5E9F2-876C-4445-8C9E-242AA7253A53}"/>
              </a:ext>
            </a:extLst>
          </p:cNvPr>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0">
            <a:extLst>
              <a:ext uri="{FF2B5EF4-FFF2-40B4-BE49-F238E27FC236}">
                <a16:creationId xmlns:a16="http://schemas.microsoft.com/office/drawing/2014/main" id="{1A50A9DE-6793-42BF-9287-A4D1ED0EFB93}"/>
              </a:ext>
            </a:extLst>
          </p:cNvPr>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1">
            <a:extLst>
              <a:ext uri="{FF2B5EF4-FFF2-40B4-BE49-F238E27FC236}">
                <a16:creationId xmlns:a16="http://schemas.microsoft.com/office/drawing/2014/main" id="{56D9956B-3179-4B4E-A6DE-75FB342667A5}"/>
              </a:ext>
            </a:extLst>
          </p:cNvPr>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2">
            <a:extLst>
              <a:ext uri="{FF2B5EF4-FFF2-40B4-BE49-F238E27FC236}">
                <a16:creationId xmlns:a16="http://schemas.microsoft.com/office/drawing/2014/main" id="{2EFD7F36-A044-4DEB-A491-4361349ED437}"/>
              </a:ext>
            </a:extLst>
          </p:cNvPr>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3">
            <a:extLst>
              <a:ext uri="{FF2B5EF4-FFF2-40B4-BE49-F238E27FC236}">
                <a16:creationId xmlns:a16="http://schemas.microsoft.com/office/drawing/2014/main" id="{A3AC986A-272E-4765-A834-4B94225D2AB9}"/>
              </a:ext>
            </a:extLst>
          </p:cNvPr>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44">
            <a:extLst>
              <a:ext uri="{FF2B5EF4-FFF2-40B4-BE49-F238E27FC236}">
                <a16:creationId xmlns:a16="http://schemas.microsoft.com/office/drawing/2014/main" id="{9388B304-9A83-48FF-B5A4-230F1F2268EF}"/>
              </a:ext>
            </a:extLst>
          </p:cNvPr>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45">
            <a:extLst>
              <a:ext uri="{FF2B5EF4-FFF2-40B4-BE49-F238E27FC236}">
                <a16:creationId xmlns:a16="http://schemas.microsoft.com/office/drawing/2014/main" id="{7B1D52DE-FEBA-4F46-BA70-56C3F00823D8}"/>
              </a:ext>
            </a:extLst>
          </p:cNvPr>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46">
            <a:extLst>
              <a:ext uri="{FF2B5EF4-FFF2-40B4-BE49-F238E27FC236}">
                <a16:creationId xmlns:a16="http://schemas.microsoft.com/office/drawing/2014/main" id="{99408124-3FF1-410A-8945-6626385D4C71}"/>
              </a:ext>
            </a:extLst>
          </p:cNvPr>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47">
            <a:extLst>
              <a:ext uri="{FF2B5EF4-FFF2-40B4-BE49-F238E27FC236}">
                <a16:creationId xmlns:a16="http://schemas.microsoft.com/office/drawing/2014/main" id="{F815F2C6-73EB-45C7-8110-E93FC6181BC2}"/>
              </a:ext>
            </a:extLst>
          </p:cNvPr>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48">
            <a:extLst>
              <a:ext uri="{FF2B5EF4-FFF2-40B4-BE49-F238E27FC236}">
                <a16:creationId xmlns:a16="http://schemas.microsoft.com/office/drawing/2014/main" id="{09B859CF-3A80-4333-8AC5-033BA5B1D4C8}"/>
              </a:ext>
            </a:extLst>
          </p:cNvPr>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49">
            <a:extLst>
              <a:ext uri="{FF2B5EF4-FFF2-40B4-BE49-F238E27FC236}">
                <a16:creationId xmlns:a16="http://schemas.microsoft.com/office/drawing/2014/main" id="{965ECCF5-4D94-4C89-A807-B79D1FE1033E}"/>
              </a:ext>
            </a:extLst>
          </p:cNvPr>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0">
            <a:extLst>
              <a:ext uri="{FF2B5EF4-FFF2-40B4-BE49-F238E27FC236}">
                <a16:creationId xmlns:a16="http://schemas.microsoft.com/office/drawing/2014/main" id="{3278D32E-40AB-4C7F-8B7B-4231B7F321B2}"/>
              </a:ext>
            </a:extLst>
          </p:cNvPr>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文本框 51">
            <a:extLst>
              <a:ext uri="{FF2B5EF4-FFF2-40B4-BE49-F238E27FC236}">
                <a16:creationId xmlns:a16="http://schemas.microsoft.com/office/drawing/2014/main" id="{6034A6A2-C962-4FB7-BDB2-2C60B2B29B4D}"/>
              </a:ext>
            </a:extLst>
          </p:cNvPr>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Century Gothic" panose="020B0502020202020204" pitchFamily="34" charset="0"/>
                <a:cs typeface="经典综艺体简" panose="02010609000101010101" pitchFamily="49" charset="-122"/>
              </a:rPr>
              <a:t>PART</a:t>
            </a:r>
          </a:p>
          <a:p>
            <a:pPr algn="ctr"/>
            <a:r>
              <a:rPr lang="en-US" altLang="zh-CN" sz="6600" b="1" dirty="0">
                <a:solidFill>
                  <a:schemeClr val="bg1"/>
                </a:solidFill>
                <a:latin typeface="Century Gothic" panose="020B0502020202020204" pitchFamily="34" charset="0"/>
                <a:cs typeface="经典综艺体简" panose="02010609000101010101" pitchFamily="49" charset="-122"/>
              </a:rPr>
              <a:t>01</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9" name="文本框 52">
            <a:extLst>
              <a:ext uri="{FF2B5EF4-FFF2-40B4-BE49-F238E27FC236}">
                <a16:creationId xmlns:a16="http://schemas.microsoft.com/office/drawing/2014/main" id="{B7920E77-AB4B-4BB9-9187-E53697E58138}"/>
              </a:ext>
            </a:extLst>
          </p:cNvPr>
          <p:cNvSpPr txBox="1"/>
          <p:nvPr/>
        </p:nvSpPr>
        <p:spPr>
          <a:xfrm>
            <a:off x="6653080" y="2684809"/>
            <a:ext cx="1210588" cy="707886"/>
          </a:xfrm>
          <a:prstGeom prst="rect">
            <a:avLst/>
          </a:prstGeom>
          <a:noFill/>
        </p:spPr>
        <p:txBody>
          <a:bodyPr wrap="none" rtlCol="0">
            <a:spAutoFit/>
            <a:scene3d>
              <a:camera prst="orthographicFront"/>
              <a:lightRig rig="threePt" dir="t"/>
            </a:scene3d>
            <a:sp3d contourW="12700"/>
          </a:bodyPr>
          <a:lstStyle/>
          <a:p>
            <a:pPr lvl="0" defTabSz="914400">
              <a:defRPr/>
            </a:pPr>
            <a:r>
              <a:rPr lang="zh-TW" altLang="en-US" sz="4000" b="1" dirty="0">
                <a:solidFill>
                  <a:schemeClr val="bg1"/>
                </a:solidFill>
                <a:latin typeface="+mj-ea"/>
                <a:ea typeface="+mj-ea"/>
                <a:cs typeface="经典综艺体简" panose="02010609000101010101" pitchFamily="49" charset="-122"/>
              </a:rPr>
              <a:t>簡介</a:t>
            </a:r>
            <a:endParaRPr lang="zh-CN" altLang="en-US" sz="4000" b="1" dirty="0">
              <a:solidFill>
                <a:schemeClr val="bg1"/>
              </a:solidFill>
              <a:latin typeface="+mj-ea"/>
              <a:ea typeface="+mj-ea"/>
              <a:cs typeface="经典综艺体简" panose="02010609000101010101" pitchFamily="49" charset="-122"/>
            </a:endParaRPr>
          </a:p>
        </p:txBody>
      </p:sp>
      <p:sp>
        <p:nvSpPr>
          <p:cNvPr id="60" name="文本框 53">
            <a:extLst>
              <a:ext uri="{FF2B5EF4-FFF2-40B4-BE49-F238E27FC236}">
                <a16:creationId xmlns:a16="http://schemas.microsoft.com/office/drawing/2014/main" id="{ADF4236B-BEA3-4F6F-B9EC-EA57AD7768D6}"/>
              </a:ext>
            </a:extLst>
          </p:cNvPr>
          <p:cNvSpPr txBox="1"/>
          <p:nvPr/>
        </p:nvSpPr>
        <p:spPr>
          <a:xfrm>
            <a:off x="6653080" y="3413531"/>
            <a:ext cx="4782754" cy="32836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schemeClr val="bg1"/>
                </a:solidFill>
                <a:effectLst/>
                <a:uLnTx/>
                <a:uFillTx/>
                <a:latin typeface="Century Gothic" panose="020B0502020202020204" pitchFamily="34" charset="0"/>
                <a:ea typeface="+mj-ea"/>
              </a:rPr>
              <a:t>主要目的、數據簡介、基本資料等</a:t>
            </a:r>
            <a:endParaRPr kumimoji="0" lang="en-US" altLang="zh-CN" sz="1400" b="0" i="0" u="none" strike="noStrike" kern="1200" cap="none" spc="0" normalizeH="0" baseline="0" noProof="0" dirty="0">
              <a:ln>
                <a:noFill/>
              </a:ln>
              <a:solidFill>
                <a:schemeClr val="bg1"/>
              </a:solidFill>
              <a:effectLst/>
              <a:uLnTx/>
              <a:uFillTx/>
              <a:latin typeface="Century Gothic" panose="020B0502020202020204" pitchFamily="34" charset="0"/>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up)">
                                      <p:cBhvr>
                                        <p:cTn id="13" dur="500"/>
                                        <p:tgtEl>
                                          <p:spTgt spid="57"/>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fill="hold"/>
                                        <p:tgtEl>
                                          <p:spTgt spid="59"/>
                                        </p:tgtEl>
                                        <p:attrNameLst>
                                          <p:attrName>ppt_x</p:attrName>
                                        </p:attrNameLst>
                                      </p:cBhvr>
                                      <p:tavLst>
                                        <p:tav tm="0">
                                          <p:val>
                                            <p:strVal val="1+#ppt_w/2"/>
                                          </p:val>
                                        </p:tav>
                                        <p:tav tm="100000">
                                          <p:val>
                                            <p:strVal val="#ppt_x"/>
                                          </p:val>
                                        </p:tav>
                                      </p:tavLst>
                                    </p:anim>
                                    <p:anim calcmode="lin" valueType="num">
                                      <p:cBhvr additive="base">
                                        <p:cTn id="18" dur="500" fill="hold"/>
                                        <p:tgtEl>
                                          <p:spTgt spid="5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750" fill="hold"/>
                                        <p:tgtEl>
                                          <p:spTgt spid="61"/>
                                        </p:tgtEl>
                                        <p:attrNameLst>
                                          <p:attrName>ppt_w</p:attrName>
                                        </p:attrNameLst>
                                      </p:cBhvr>
                                      <p:tavLst>
                                        <p:tav tm="0">
                                          <p:val>
                                            <p:fltVal val="0"/>
                                          </p:val>
                                        </p:tav>
                                        <p:tav tm="100000">
                                          <p:val>
                                            <p:strVal val="#ppt_w"/>
                                          </p:val>
                                        </p:tav>
                                      </p:tavLst>
                                    </p:anim>
                                    <p:anim calcmode="lin" valueType="num">
                                      <p:cBhvr>
                                        <p:cTn id="26" dur="750" fill="hold"/>
                                        <p:tgtEl>
                                          <p:spTgt spid="61"/>
                                        </p:tgtEl>
                                        <p:attrNameLst>
                                          <p:attrName>ppt_h</p:attrName>
                                        </p:attrNameLst>
                                      </p:cBhvr>
                                      <p:tavLst>
                                        <p:tav tm="0">
                                          <p:val>
                                            <p:fltVal val="0"/>
                                          </p:val>
                                        </p:tav>
                                        <p:tav tm="100000">
                                          <p:val>
                                            <p:strVal val="#ppt_h"/>
                                          </p:val>
                                        </p:tav>
                                      </p:tavLst>
                                    </p:anim>
                                    <p:anim calcmode="lin" valueType="num">
                                      <p:cBhvr>
                                        <p:cTn id="27" dur="750" fill="hold"/>
                                        <p:tgtEl>
                                          <p:spTgt spid="61"/>
                                        </p:tgtEl>
                                        <p:attrNameLst>
                                          <p:attrName>style.rotation</p:attrName>
                                        </p:attrNameLst>
                                      </p:cBhvr>
                                      <p:tavLst>
                                        <p:tav tm="0">
                                          <p:val>
                                            <p:fltVal val="360"/>
                                          </p:val>
                                        </p:tav>
                                        <p:tav tm="100000">
                                          <p:val>
                                            <p:fltVal val="0"/>
                                          </p:val>
                                        </p:tav>
                                      </p:tavLst>
                                    </p:anim>
                                    <p:animEffect transition="in" filter="fade">
                                      <p:cBhvr>
                                        <p:cTn id="28" dur="750"/>
                                        <p:tgtEl>
                                          <p:spTgt spid="61"/>
                                        </p:tgtEl>
                                      </p:cBhvr>
                                    </p:animEffect>
                                  </p:childTnLst>
                                </p:cTn>
                              </p:par>
                              <p:par>
                                <p:cTn id="29" presetID="6" presetClass="emph" presetSubtype="0" fill="hold" grpId="1" nodeType="withEffect">
                                  <p:stCondLst>
                                    <p:cond delay="750"/>
                                  </p:stCondLst>
                                  <p:childTnLst>
                                    <p:animScale>
                                      <p:cBhvr>
                                        <p:cTn id="30" dur="500" fill="hold"/>
                                        <p:tgtEl>
                                          <p:spTgt spid="61"/>
                                        </p:tgtEl>
                                      </p:cBhvr>
                                      <p:by x="150000" y="150000"/>
                                    </p:animScale>
                                  </p:childTnLst>
                                </p:cTn>
                              </p:par>
                              <p:par>
                                <p:cTn id="31" presetID="10" presetClass="exit" presetSubtype="0" fill="hold" grpId="2" nodeType="withEffect">
                                  <p:stCondLst>
                                    <p:cond delay="1250"/>
                                  </p:stCondLst>
                                  <p:childTnLst>
                                    <p:animEffect transition="out" filter="fade">
                                      <p:cBhvr>
                                        <p:cTn id="32" dur="500"/>
                                        <p:tgtEl>
                                          <p:spTgt spid="61"/>
                                        </p:tgtEl>
                                      </p:cBhvr>
                                    </p:animEffect>
                                    <p:set>
                                      <p:cBhvr>
                                        <p:cTn id="33" dur="1" fill="hold">
                                          <p:stCondLst>
                                            <p:cond delay="499"/>
                                          </p:stCondLst>
                                        </p:cTn>
                                        <p:tgtEl>
                                          <p:spTgt spid="61"/>
                                        </p:tgtEl>
                                        <p:attrNameLst>
                                          <p:attrName>style.visibility</p:attrName>
                                        </p:attrNameLst>
                                      </p:cBhvr>
                                      <p:to>
                                        <p:strVal val="hidden"/>
                                      </p:to>
                                    </p:set>
                                  </p:childTnLst>
                                </p:cTn>
                              </p:par>
                              <p:par>
                                <p:cTn id="34" presetID="49" presetClass="entr" presetSubtype="0" decel="100000" fill="hold" grpId="0" nodeType="withEffect">
                                  <p:stCondLst>
                                    <p:cond delay="2000"/>
                                  </p:stCondLst>
                                  <p:childTnLst>
                                    <p:set>
                                      <p:cBhvr>
                                        <p:cTn id="35" dur="1" fill="hold">
                                          <p:stCondLst>
                                            <p:cond delay="0"/>
                                          </p:stCondLst>
                                        </p:cTn>
                                        <p:tgtEl>
                                          <p:spTgt spid="62"/>
                                        </p:tgtEl>
                                        <p:attrNameLst>
                                          <p:attrName>style.visibility</p:attrName>
                                        </p:attrNameLst>
                                      </p:cBhvr>
                                      <p:to>
                                        <p:strVal val="visible"/>
                                      </p:to>
                                    </p:set>
                                    <p:anim calcmode="lin" valueType="num">
                                      <p:cBhvr>
                                        <p:cTn id="36" dur="750" fill="hold"/>
                                        <p:tgtEl>
                                          <p:spTgt spid="62"/>
                                        </p:tgtEl>
                                        <p:attrNameLst>
                                          <p:attrName>ppt_w</p:attrName>
                                        </p:attrNameLst>
                                      </p:cBhvr>
                                      <p:tavLst>
                                        <p:tav tm="0">
                                          <p:val>
                                            <p:fltVal val="0"/>
                                          </p:val>
                                        </p:tav>
                                        <p:tav tm="100000">
                                          <p:val>
                                            <p:strVal val="#ppt_w"/>
                                          </p:val>
                                        </p:tav>
                                      </p:tavLst>
                                    </p:anim>
                                    <p:anim calcmode="lin" valueType="num">
                                      <p:cBhvr>
                                        <p:cTn id="37" dur="750" fill="hold"/>
                                        <p:tgtEl>
                                          <p:spTgt spid="62"/>
                                        </p:tgtEl>
                                        <p:attrNameLst>
                                          <p:attrName>ppt_h</p:attrName>
                                        </p:attrNameLst>
                                      </p:cBhvr>
                                      <p:tavLst>
                                        <p:tav tm="0">
                                          <p:val>
                                            <p:fltVal val="0"/>
                                          </p:val>
                                        </p:tav>
                                        <p:tav tm="100000">
                                          <p:val>
                                            <p:strVal val="#ppt_h"/>
                                          </p:val>
                                        </p:tav>
                                      </p:tavLst>
                                    </p:anim>
                                    <p:anim calcmode="lin" valueType="num">
                                      <p:cBhvr>
                                        <p:cTn id="38" dur="750" fill="hold"/>
                                        <p:tgtEl>
                                          <p:spTgt spid="62"/>
                                        </p:tgtEl>
                                        <p:attrNameLst>
                                          <p:attrName>style.rotation</p:attrName>
                                        </p:attrNameLst>
                                      </p:cBhvr>
                                      <p:tavLst>
                                        <p:tav tm="0">
                                          <p:val>
                                            <p:fltVal val="360"/>
                                          </p:val>
                                        </p:tav>
                                        <p:tav tm="100000">
                                          <p:val>
                                            <p:fltVal val="0"/>
                                          </p:val>
                                        </p:tav>
                                      </p:tavLst>
                                    </p:anim>
                                    <p:animEffect transition="in" filter="fade">
                                      <p:cBhvr>
                                        <p:cTn id="39" dur="750"/>
                                        <p:tgtEl>
                                          <p:spTgt spid="62"/>
                                        </p:tgtEl>
                                      </p:cBhvr>
                                    </p:animEffect>
                                  </p:childTnLst>
                                </p:cTn>
                              </p:par>
                              <p:par>
                                <p:cTn id="40" presetID="6" presetClass="emph" presetSubtype="0" fill="hold" grpId="1" nodeType="withEffect">
                                  <p:stCondLst>
                                    <p:cond delay="2750"/>
                                  </p:stCondLst>
                                  <p:childTnLst>
                                    <p:animScale>
                                      <p:cBhvr>
                                        <p:cTn id="41" dur="500" fill="hold"/>
                                        <p:tgtEl>
                                          <p:spTgt spid="62"/>
                                        </p:tgtEl>
                                      </p:cBhvr>
                                      <p:by x="150000" y="150000"/>
                                    </p:animScale>
                                  </p:childTnLst>
                                </p:cTn>
                              </p:par>
                              <p:par>
                                <p:cTn id="42" presetID="10" presetClass="exit" presetSubtype="0" fill="hold" grpId="2" nodeType="withEffect">
                                  <p:stCondLst>
                                    <p:cond delay="3250"/>
                                  </p:stCondLst>
                                  <p:childTnLst>
                                    <p:animEffect transition="out" filter="fade">
                                      <p:cBhvr>
                                        <p:cTn id="43" dur="500"/>
                                        <p:tgtEl>
                                          <p:spTgt spid="62"/>
                                        </p:tgtEl>
                                      </p:cBhvr>
                                    </p:animEffect>
                                    <p:set>
                                      <p:cBhvr>
                                        <p:cTn id="44"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1" grpId="2" animBg="1"/>
      <p:bldP spid="62" grpId="0" animBg="1"/>
      <p:bldP spid="62" grpId="1" animBg="1"/>
      <p:bldP spid="62" grpId="2" animBg="1"/>
      <p:bldP spid="58" grpId="0"/>
      <p:bldP spid="59" grpId="0"/>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a:grpSpLocks/>
          </p:cNvGrpSpPr>
          <p:nvPr/>
        </p:nvGrpSpPr>
        <p:grpSpPr bwMode="auto">
          <a:xfrm>
            <a:off x="5595347" y="5020491"/>
            <a:ext cx="1260000" cy="1260000"/>
            <a:chOff x="5737247" y="806295"/>
            <a:chExt cx="1902050" cy="1900642"/>
          </a:xfrm>
        </p:grpSpPr>
        <p:sp>
          <p:nvSpPr>
            <p:cNvPr id="28" name="Oval 176"/>
            <p:cNvSpPr>
              <a:spLocks noChangeArrowheads="1"/>
            </p:cNvSpPr>
            <p:nvPr/>
          </p:nvSpPr>
          <p:spPr bwMode="auto">
            <a:xfrm>
              <a:off x="5737247" y="806295"/>
              <a:ext cx="1902050" cy="1900642"/>
            </a:xfrm>
            <a:prstGeom prst="ellipse">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sz="1100">
                <a:solidFill>
                  <a:schemeClr val="tx1">
                    <a:lumMod val="65000"/>
                    <a:lumOff val="35000"/>
                  </a:schemeClr>
                </a:solidFill>
                <a:latin typeface="+mn-lt"/>
                <a:ea typeface="+mn-ea"/>
              </a:endParaRPr>
            </a:p>
          </p:txBody>
        </p:sp>
        <p:sp>
          <p:nvSpPr>
            <p:cNvPr id="29" name="文本框 28"/>
            <p:cNvSpPr txBox="1"/>
            <p:nvPr/>
          </p:nvSpPr>
          <p:spPr>
            <a:xfrm>
              <a:off x="5807011" y="1184075"/>
              <a:ext cx="1693028" cy="771839"/>
            </a:xfrm>
            <a:prstGeom prst="rect">
              <a:avLst/>
            </a:prstGeom>
            <a:noFill/>
          </p:spPr>
          <p:txBody>
            <a:bodyPr wrap="none">
              <a:spAutoFit/>
              <a:scene3d>
                <a:camera prst="orthographicFront"/>
                <a:lightRig rig="threePt" dir="t"/>
              </a:scene3d>
              <a:sp3d contourW="12700"/>
            </a:bodyPr>
            <a:lstStyle/>
            <a:p>
              <a:pPr>
                <a:defRPr/>
              </a:pPr>
              <a:r>
                <a:rPr lang="en-US" altLang="zh-TW" sz="3200" dirty="0">
                  <a:ln w="38100">
                    <a:noFill/>
                  </a:ln>
                  <a:solidFill>
                    <a:schemeClr val="accent2"/>
                  </a:solidFill>
                  <a:latin typeface="Arial Black" panose="020B0A04020102020204" pitchFamily="34" charset="0"/>
                  <a:ea typeface="微软雅黑" panose="020B0503020204020204" pitchFamily="34" charset="-122"/>
                </a:rPr>
                <a:t>2111</a:t>
              </a:r>
              <a:endParaRPr lang="zh-CN" altLang="en-US" sz="3200" dirty="0">
                <a:ln w="38100">
                  <a:noFill/>
                </a:ln>
                <a:solidFill>
                  <a:schemeClr val="accent2"/>
                </a:solidFill>
                <a:latin typeface="Arial Black" panose="020B0A04020102020204" pitchFamily="34" charset="0"/>
                <a:ea typeface="微软雅黑" panose="020B0503020204020204" pitchFamily="34" charset="-122"/>
              </a:endParaRPr>
            </a:p>
          </p:txBody>
        </p:sp>
        <p:sp>
          <p:nvSpPr>
            <p:cNvPr id="31" name="矩形 4"/>
            <p:cNvSpPr>
              <a:spLocks noChangeArrowheads="1"/>
            </p:cNvSpPr>
            <p:nvPr/>
          </p:nvSpPr>
          <p:spPr bwMode="auto">
            <a:xfrm>
              <a:off x="6138175" y="1955910"/>
              <a:ext cx="1057508" cy="36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sz="1200" b="1" dirty="0">
                  <a:solidFill>
                    <a:schemeClr val="tx1">
                      <a:lumMod val="65000"/>
                      <a:lumOff val="35000"/>
                    </a:schemeClr>
                  </a:solidFill>
                  <a:cs typeface="Arial" panose="020B0604020202020204" pitchFamily="34" charset="0"/>
                </a:rPr>
                <a:t>資料筆數</a:t>
              </a:r>
              <a:endParaRPr lang="zh-CN" altLang="en-US" sz="1200" b="1" dirty="0">
                <a:solidFill>
                  <a:schemeClr val="tx1">
                    <a:lumMod val="65000"/>
                    <a:lumOff val="35000"/>
                  </a:schemeClr>
                </a:solidFill>
                <a:cs typeface="Arial" panose="020B0604020202020204" pitchFamily="34" charset="0"/>
              </a:endParaRPr>
            </a:p>
          </p:txBody>
        </p:sp>
      </p:grpSp>
      <p:sp>
        <p:nvSpPr>
          <p:cNvPr id="60" name="文本框 66"/>
          <p:cNvSpPr txBox="1">
            <a:spLocks noChangeArrowheads="1"/>
          </p:cNvSpPr>
          <p:nvPr/>
        </p:nvSpPr>
        <p:spPr bwMode="auto">
          <a:xfrm>
            <a:off x="5952098" y="2155545"/>
            <a:ext cx="4578351" cy="102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nSpc>
                <a:spcPts val="1800"/>
              </a:lnSpc>
            </a:pPr>
            <a:r>
              <a:rPr lang="zh-TW" altLang="en-US" sz="1400" dirty="0">
                <a:solidFill>
                  <a:schemeClr val="accent2"/>
                </a:solidFill>
                <a:latin typeface="+mn-ea"/>
                <a:ea typeface="+mn-ea"/>
              </a:rPr>
              <a:t>資料集摘要</a:t>
            </a:r>
            <a:r>
              <a:rPr lang="en-US" altLang="zh-TW" sz="1400" dirty="0">
                <a:solidFill>
                  <a:schemeClr val="accent2"/>
                </a:solidFill>
                <a:latin typeface="+mn-ea"/>
                <a:ea typeface="+mn-ea"/>
              </a:rPr>
              <a:t>:</a:t>
            </a:r>
          </a:p>
          <a:p>
            <a:pPr>
              <a:lnSpc>
                <a:spcPts val="1800"/>
              </a:lnSpc>
            </a:pPr>
            <a:r>
              <a:rPr lang="zh-TW" altLang="en-US" sz="1400" dirty="0">
                <a:solidFill>
                  <a:schemeClr val="accent2"/>
                </a:solidFill>
                <a:latin typeface="+mn-ea"/>
                <a:ea typeface="+mn-ea"/>
              </a:rPr>
              <a:t>該數據集包括根據墨西哥、秘魯和哥倫比亞等國的飲食習慣和身體狀況估計個人肥胖水平的數據。</a:t>
            </a:r>
          </a:p>
          <a:p>
            <a:br>
              <a:rPr lang="zh-TW" altLang="en-US" sz="1200" dirty="0">
                <a:solidFill>
                  <a:schemeClr val="accent2"/>
                </a:solidFill>
                <a:latin typeface="+mn-ea"/>
                <a:ea typeface="+mn-ea"/>
              </a:rPr>
            </a:br>
            <a:endParaRPr lang="zh-CN" altLang="en-US" sz="1200" dirty="0">
              <a:solidFill>
                <a:schemeClr val="accent2"/>
              </a:solidFill>
              <a:latin typeface="+mn-ea"/>
              <a:ea typeface="+mn-ea"/>
            </a:endParaRPr>
          </a:p>
        </p:txBody>
      </p:sp>
      <p:sp>
        <p:nvSpPr>
          <p:cNvPr id="61" name="文本框 60"/>
          <p:cNvSpPr txBox="1">
            <a:spLocks noChangeArrowheads="1"/>
          </p:cNvSpPr>
          <p:nvPr/>
        </p:nvSpPr>
        <p:spPr bwMode="auto">
          <a:xfrm>
            <a:off x="5952098" y="1457358"/>
            <a:ext cx="41360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dirty="0">
                <a:latin typeface="+mj-ea"/>
                <a:ea typeface="+mj-ea"/>
              </a:rPr>
              <a:t>資料集名稱</a:t>
            </a:r>
            <a:r>
              <a:rPr lang="en-US" altLang="zh-TW" dirty="0">
                <a:latin typeface="+mj-ea"/>
                <a:ea typeface="+mj-ea"/>
              </a:rPr>
              <a:t>:</a:t>
            </a:r>
          </a:p>
          <a:p>
            <a:r>
              <a:rPr lang="zh-TW" altLang="en-US" dirty="0">
                <a:latin typeface="+mj-ea"/>
                <a:ea typeface="+mj-ea"/>
              </a:rPr>
              <a:t>根據飲食習慣和身體狀況估計肥胖程度</a:t>
            </a:r>
            <a:endParaRPr lang="zh-CN" altLang="en-US" sz="2667" dirty="0">
              <a:solidFill>
                <a:schemeClr val="tx1">
                  <a:lumMod val="65000"/>
                  <a:lumOff val="35000"/>
                </a:schemeClr>
              </a:solidFill>
              <a:latin typeface="+mj-ea"/>
              <a:ea typeface="+mj-ea"/>
              <a:cs typeface="Arial" panose="020B0604020202020204" pitchFamily="34" charset="0"/>
            </a:endParaRPr>
          </a:p>
        </p:txBody>
      </p:sp>
      <p:sp>
        <p:nvSpPr>
          <p:cNvPr id="67" name="任意多边形 6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391195" y="-1"/>
            <a:ext cx="1417774" cy="723901"/>
            <a:chOff x="-391195" y="-1"/>
            <a:chExt cx="1697596" cy="866775"/>
          </a:xfrm>
        </p:grpSpPr>
        <p:sp>
          <p:nvSpPr>
            <p:cNvPr id="69" name="任意多边形 68"/>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5" name="直接连接符 74"/>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932805" y="759586"/>
            <a:ext cx="1826141"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資料來源</a:t>
            </a:r>
            <a:endParaRPr lang="zh-CN" altLang="en-US" sz="3200" b="1" dirty="0">
              <a:solidFill>
                <a:schemeClr val="tx2"/>
              </a:solidFill>
              <a:latin typeface="Century Gothic" panose="020B0502020202020204" pitchFamily="34" charset="0"/>
              <a:ea typeface="+mj-ea"/>
            </a:endParaRPr>
          </a:p>
        </p:txBody>
      </p:sp>
      <p:pic>
        <p:nvPicPr>
          <p:cNvPr id="4" name="圖片 3">
            <a:extLst>
              <a:ext uri="{FF2B5EF4-FFF2-40B4-BE49-F238E27FC236}">
                <a16:creationId xmlns:a16="http://schemas.microsoft.com/office/drawing/2014/main" id="{2C23086B-C41F-478D-AD27-6A0DC87FA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596" y="3125300"/>
            <a:ext cx="2644303" cy="985394"/>
          </a:xfrm>
          <a:prstGeom prst="rect">
            <a:avLst/>
          </a:prstGeom>
        </p:spPr>
      </p:pic>
      <p:pic>
        <p:nvPicPr>
          <p:cNvPr id="6" name="圖片 5">
            <a:extLst>
              <a:ext uri="{FF2B5EF4-FFF2-40B4-BE49-F238E27FC236}">
                <a16:creationId xmlns:a16="http://schemas.microsoft.com/office/drawing/2014/main" id="{58996BD1-357E-4988-9F72-39B5AE1D67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56081" y="3078703"/>
            <a:ext cx="1250742" cy="1250742"/>
          </a:xfrm>
          <a:prstGeom prst="rect">
            <a:avLst/>
          </a:prstGeom>
        </p:spPr>
      </p:pic>
      <p:sp>
        <p:nvSpPr>
          <p:cNvPr id="78" name="文本框 60">
            <a:extLst>
              <a:ext uri="{FF2B5EF4-FFF2-40B4-BE49-F238E27FC236}">
                <a16:creationId xmlns:a16="http://schemas.microsoft.com/office/drawing/2014/main" id="{C2663A4C-1A39-4D9F-ACBE-F8FE1648B1C8}"/>
              </a:ext>
            </a:extLst>
          </p:cNvPr>
          <p:cNvSpPr txBox="1">
            <a:spLocks noChangeArrowheads="1"/>
          </p:cNvSpPr>
          <p:nvPr/>
        </p:nvSpPr>
        <p:spPr bwMode="auto">
          <a:xfrm>
            <a:off x="5952098" y="4406118"/>
            <a:ext cx="67025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sz="1600" dirty="0">
                <a:latin typeface="+mn-ea"/>
                <a:ea typeface="+mn-ea"/>
              </a:rPr>
              <a:t>資料集來源：</a:t>
            </a:r>
            <a:r>
              <a:rPr lang="en-US" altLang="zh-TW" sz="1600" dirty="0">
                <a:latin typeface="+mn-ea"/>
                <a:ea typeface="+mn-ea"/>
                <a:hlinkClick r:id="rId5"/>
              </a:rPr>
              <a:t>https://reurl.cc/gWW8o4</a:t>
            </a:r>
            <a:r>
              <a:rPr lang="en-US" altLang="zh-TW" sz="1600" dirty="0">
                <a:latin typeface="+mn-ea"/>
                <a:ea typeface="+mn-ea"/>
              </a:rPr>
              <a:t>(</a:t>
            </a:r>
            <a:r>
              <a:rPr lang="zh-TW" altLang="en-US" sz="1600" dirty="0">
                <a:latin typeface="+mn-ea"/>
                <a:ea typeface="+mn-ea"/>
              </a:rPr>
              <a:t>或掃描上面</a:t>
            </a:r>
            <a:r>
              <a:rPr lang="en-US" altLang="zh-TW" sz="1600" dirty="0" err="1">
                <a:latin typeface="+mn-ea"/>
                <a:ea typeface="+mn-ea"/>
              </a:rPr>
              <a:t>QRcode</a:t>
            </a:r>
            <a:r>
              <a:rPr lang="en-US" altLang="zh-TW" sz="1600" dirty="0">
                <a:latin typeface="+mn-ea"/>
                <a:ea typeface="+mn-ea"/>
              </a:rPr>
              <a:t>)</a:t>
            </a:r>
            <a:endParaRPr lang="zh-CN" altLang="en-US" sz="2400" dirty="0">
              <a:solidFill>
                <a:schemeClr val="tx1">
                  <a:lumMod val="65000"/>
                  <a:lumOff val="35000"/>
                </a:schemeClr>
              </a:solidFill>
              <a:latin typeface="+mn-ea"/>
              <a:ea typeface="+mn-ea"/>
              <a:cs typeface="Arial" panose="020B0604020202020204" pitchFamily="34" charset="0"/>
            </a:endParaRPr>
          </a:p>
        </p:txBody>
      </p:sp>
      <p:sp>
        <p:nvSpPr>
          <p:cNvPr id="80" name="文本框 66">
            <a:extLst>
              <a:ext uri="{FF2B5EF4-FFF2-40B4-BE49-F238E27FC236}">
                <a16:creationId xmlns:a16="http://schemas.microsoft.com/office/drawing/2014/main" id="{BD357A6F-1268-4A93-9EA3-6279BAAD18D5}"/>
              </a:ext>
            </a:extLst>
          </p:cNvPr>
          <p:cNvSpPr txBox="1">
            <a:spLocks noChangeArrowheads="1"/>
          </p:cNvSpPr>
          <p:nvPr/>
        </p:nvSpPr>
        <p:spPr bwMode="auto">
          <a:xfrm>
            <a:off x="758736" y="1687644"/>
            <a:ext cx="4578351" cy="134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nSpc>
                <a:spcPts val="2500"/>
              </a:lnSpc>
            </a:pPr>
            <a:r>
              <a:rPr lang="zh-TW" altLang="en-US" sz="2000" dirty="0">
                <a:solidFill>
                  <a:schemeClr val="accent2"/>
                </a:solidFill>
              </a:rPr>
              <a:t>以學習人工智慧領域為目的</a:t>
            </a:r>
            <a:endParaRPr lang="en-US" altLang="zh-TW" sz="2000" dirty="0">
              <a:solidFill>
                <a:schemeClr val="accent2"/>
              </a:solidFill>
            </a:endParaRPr>
          </a:p>
          <a:p>
            <a:pPr>
              <a:lnSpc>
                <a:spcPts val="2500"/>
              </a:lnSpc>
            </a:pPr>
            <a:r>
              <a:rPr lang="zh-TW" altLang="en-US" sz="2000" dirty="0">
                <a:solidFill>
                  <a:schemeClr val="accent2"/>
                </a:solidFill>
              </a:rPr>
              <a:t>嘗試做機器學習、</a:t>
            </a:r>
            <a:r>
              <a:rPr lang="en-US" altLang="zh-TW" sz="2000" dirty="0">
                <a:solidFill>
                  <a:schemeClr val="accent2"/>
                </a:solidFill>
              </a:rPr>
              <a:t>MLP</a:t>
            </a:r>
            <a:r>
              <a:rPr lang="zh-TW" altLang="en-US" sz="2000" dirty="0">
                <a:solidFill>
                  <a:schemeClr val="accent2"/>
                </a:solidFill>
              </a:rPr>
              <a:t>訓練資料</a:t>
            </a:r>
            <a:endParaRPr lang="en-US" altLang="zh-TW" sz="2000" dirty="0">
              <a:solidFill>
                <a:schemeClr val="accent2"/>
              </a:solidFill>
            </a:endParaRPr>
          </a:p>
          <a:p>
            <a:pPr>
              <a:lnSpc>
                <a:spcPts val="2500"/>
              </a:lnSpc>
            </a:pPr>
            <a:r>
              <a:rPr lang="zh-TW" altLang="en-US" sz="2000" dirty="0">
                <a:solidFill>
                  <a:schemeClr val="accent2"/>
                </a:solidFill>
              </a:rPr>
              <a:t>將資料做分類並預測結果</a:t>
            </a:r>
            <a:r>
              <a:rPr lang="en-US" altLang="zh-TW" sz="2000" dirty="0">
                <a:solidFill>
                  <a:schemeClr val="accent2"/>
                </a:solidFill>
              </a:rPr>
              <a:t>(</a:t>
            </a:r>
            <a:r>
              <a:rPr lang="zh-TW" altLang="en-US" sz="2000" dirty="0">
                <a:solidFill>
                  <a:schemeClr val="accent2"/>
                </a:solidFill>
              </a:rPr>
              <a:t>肥胖水平</a:t>
            </a:r>
            <a:r>
              <a:rPr lang="en-US" altLang="zh-TW" sz="2000" dirty="0">
                <a:solidFill>
                  <a:schemeClr val="accent2"/>
                </a:solidFill>
              </a:rPr>
              <a:t>)</a:t>
            </a:r>
            <a:br>
              <a:rPr lang="zh-TW" altLang="en-US" sz="1800" dirty="0">
                <a:solidFill>
                  <a:schemeClr val="accent2"/>
                </a:solidFill>
              </a:rPr>
            </a:br>
            <a:endParaRPr lang="zh-CN" altLang="en-US" sz="1800" dirty="0">
              <a:solidFill>
                <a:schemeClr val="accent2"/>
              </a:solidFill>
              <a:latin typeface="Century Gothic" panose="020B0502020202020204" pitchFamily="34" charset="0"/>
            </a:endParaRPr>
          </a:p>
        </p:txBody>
      </p:sp>
      <p:grpSp>
        <p:nvGrpSpPr>
          <p:cNvPr id="81" name="组合 26">
            <a:extLst>
              <a:ext uri="{FF2B5EF4-FFF2-40B4-BE49-F238E27FC236}">
                <a16:creationId xmlns:a16="http://schemas.microsoft.com/office/drawing/2014/main" id="{02713947-ADA9-46C7-9CF7-EA74D32E37DD}"/>
              </a:ext>
            </a:extLst>
          </p:cNvPr>
          <p:cNvGrpSpPr>
            <a:grpSpLocks/>
          </p:cNvGrpSpPr>
          <p:nvPr/>
        </p:nvGrpSpPr>
        <p:grpSpPr bwMode="auto">
          <a:xfrm>
            <a:off x="8804177" y="5020491"/>
            <a:ext cx="1260000" cy="1260000"/>
            <a:chOff x="5737247" y="806295"/>
            <a:chExt cx="1902050" cy="1900642"/>
          </a:xfrm>
        </p:grpSpPr>
        <p:sp>
          <p:nvSpPr>
            <p:cNvPr id="82" name="Oval 176">
              <a:extLst>
                <a:ext uri="{FF2B5EF4-FFF2-40B4-BE49-F238E27FC236}">
                  <a16:creationId xmlns:a16="http://schemas.microsoft.com/office/drawing/2014/main" id="{D02D0958-CF4F-4E12-8A9F-97062BEC16B0}"/>
                </a:ext>
              </a:extLst>
            </p:cNvPr>
            <p:cNvSpPr>
              <a:spLocks noChangeArrowheads="1"/>
            </p:cNvSpPr>
            <p:nvPr/>
          </p:nvSpPr>
          <p:spPr bwMode="auto">
            <a:xfrm>
              <a:off x="5737247" y="806295"/>
              <a:ext cx="1902050" cy="1900642"/>
            </a:xfrm>
            <a:prstGeom prst="ellipse">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sz="1100">
                <a:solidFill>
                  <a:schemeClr val="tx1">
                    <a:lumMod val="65000"/>
                    <a:lumOff val="35000"/>
                  </a:schemeClr>
                </a:solidFill>
                <a:latin typeface="+mn-lt"/>
                <a:ea typeface="+mn-ea"/>
              </a:endParaRPr>
            </a:p>
          </p:txBody>
        </p:sp>
        <p:sp>
          <p:nvSpPr>
            <p:cNvPr id="83" name="文本框 28">
              <a:extLst>
                <a:ext uri="{FF2B5EF4-FFF2-40B4-BE49-F238E27FC236}">
                  <a16:creationId xmlns:a16="http://schemas.microsoft.com/office/drawing/2014/main" id="{F2FEA8D6-DA67-4CEC-850F-9C3F2B282366}"/>
                </a:ext>
              </a:extLst>
            </p:cNvPr>
            <p:cNvSpPr txBox="1"/>
            <p:nvPr/>
          </p:nvSpPr>
          <p:spPr>
            <a:xfrm>
              <a:off x="5896184" y="1123455"/>
              <a:ext cx="1464240" cy="853087"/>
            </a:xfrm>
            <a:prstGeom prst="rect">
              <a:avLst/>
            </a:prstGeom>
            <a:noFill/>
          </p:spPr>
          <p:txBody>
            <a:bodyPr wrap="none">
              <a:spAutoFit/>
              <a:scene3d>
                <a:camera prst="orthographicFront"/>
                <a:lightRig rig="threePt" dir="t"/>
              </a:scene3d>
              <a:sp3d contourW="12700"/>
            </a:bodyPr>
            <a:lstStyle/>
            <a:p>
              <a:pPr>
                <a:defRPr/>
              </a:pPr>
              <a:r>
                <a:rPr lang="zh-TW" altLang="en-US" sz="3600" dirty="0">
                  <a:ln w="38100">
                    <a:noFill/>
                  </a:ln>
                  <a:solidFill>
                    <a:schemeClr val="accent2"/>
                  </a:solidFill>
                  <a:latin typeface="Arial Black" panose="020B0A04020102020204" pitchFamily="34" charset="0"/>
                  <a:ea typeface="微软雅黑" panose="020B0503020204020204" pitchFamily="34" charset="-122"/>
                </a:rPr>
                <a:t>分類</a:t>
              </a:r>
              <a:endParaRPr lang="zh-CN" altLang="en-US" sz="3600" dirty="0">
                <a:ln w="38100">
                  <a:noFill/>
                </a:ln>
                <a:solidFill>
                  <a:schemeClr val="accent2"/>
                </a:solidFill>
                <a:latin typeface="Arial Black" panose="020B0A04020102020204" pitchFamily="34" charset="0"/>
                <a:ea typeface="微软雅黑" panose="020B0503020204020204" pitchFamily="34" charset="-122"/>
              </a:endParaRPr>
            </a:p>
          </p:txBody>
        </p:sp>
        <p:sp>
          <p:nvSpPr>
            <p:cNvPr id="85" name="矩形 4">
              <a:extLst>
                <a:ext uri="{FF2B5EF4-FFF2-40B4-BE49-F238E27FC236}">
                  <a16:creationId xmlns:a16="http://schemas.microsoft.com/office/drawing/2014/main" id="{B84EA5E7-179C-4939-8628-76704B6875B7}"/>
                </a:ext>
              </a:extLst>
            </p:cNvPr>
            <p:cNvSpPr>
              <a:spLocks noChangeArrowheads="1"/>
            </p:cNvSpPr>
            <p:nvPr/>
          </p:nvSpPr>
          <p:spPr bwMode="auto">
            <a:xfrm>
              <a:off x="6159518" y="1955910"/>
              <a:ext cx="1057507" cy="36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sz="12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執行目標</a:t>
              </a:r>
              <a:endParaRPr lang="zh-CN" altLang="en-US" sz="1200" b="1" dirty="0">
                <a:solidFill>
                  <a:schemeClr val="tx1">
                    <a:lumMod val="65000"/>
                    <a:lumOff val="35000"/>
                  </a:schemeClr>
                </a:solidFill>
                <a:cs typeface="Arial" panose="020B0604020202020204" pitchFamily="34" charset="0"/>
              </a:endParaRPr>
            </a:p>
          </p:txBody>
        </p:sp>
      </p:grpSp>
      <p:grpSp>
        <p:nvGrpSpPr>
          <p:cNvPr id="86" name="组合 26">
            <a:extLst>
              <a:ext uri="{FF2B5EF4-FFF2-40B4-BE49-F238E27FC236}">
                <a16:creationId xmlns:a16="http://schemas.microsoft.com/office/drawing/2014/main" id="{09133A3D-4B6C-4088-AFD7-4E73F271491F}"/>
              </a:ext>
            </a:extLst>
          </p:cNvPr>
          <p:cNvGrpSpPr>
            <a:grpSpLocks/>
          </p:cNvGrpSpPr>
          <p:nvPr/>
        </p:nvGrpSpPr>
        <p:grpSpPr bwMode="auto">
          <a:xfrm>
            <a:off x="10408591" y="5020491"/>
            <a:ext cx="1260000" cy="1260000"/>
            <a:chOff x="5737247" y="806295"/>
            <a:chExt cx="1902050" cy="1900642"/>
          </a:xfrm>
        </p:grpSpPr>
        <p:sp>
          <p:nvSpPr>
            <p:cNvPr id="87" name="Oval 176">
              <a:extLst>
                <a:ext uri="{FF2B5EF4-FFF2-40B4-BE49-F238E27FC236}">
                  <a16:creationId xmlns:a16="http://schemas.microsoft.com/office/drawing/2014/main" id="{F584FAD6-9649-4700-AC7C-32ABA62E215C}"/>
                </a:ext>
              </a:extLst>
            </p:cNvPr>
            <p:cNvSpPr>
              <a:spLocks noChangeArrowheads="1"/>
            </p:cNvSpPr>
            <p:nvPr/>
          </p:nvSpPr>
          <p:spPr bwMode="auto">
            <a:xfrm>
              <a:off x="5737247" y="806295"/>
              <a:ext cx="1902050" cy="1900642"/>
            </a:xfrm>
            <a:prstGeom prst="ellipse">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sz="1100">
                <a:solidFill>
                  <a:schemeClr val="tx1">
                    <a:lumMod val="65000"/>
                    <a:lumOff val="35000"/>
                  </a:schemeClr>
                </a:solidFill>
                <a:latin typeface="+mn-lt"/>
                <a:ea typeface="+mn-ea"/>
              </a:endParaRPr>
            </a:p>
          </p:txBody>
        </p:sp>
        <p:sp>
          <p:nvSpPr>
            <p:cNvPr id="88" name="文本框 28">
              <a:extLst>
                <a:ext uri="{FF2B5EF4-FFF2-40B4-BE49-F238E27FC236}">
                  <a16:creationId xmlns:a16="http://schemas.microsoft.com/office/drawing/2014/main" id="{EBBC4002-D362-4B5C-B173-5EABE368ACE5}"/>
                </a:ext>
              </a:extLst>
            </p:cNvPr>
            <p:cNvSpPr txBox="1"/>
            <p:nvPr/>
          </p:nvSpPr>
          <p:spPr>
            <a:xfrm>
              <a:off x="6254843" y="1087733"/>
              <a:ext cx="854140" cy="853087"/>
            </a:xfrm>
            <a:prstGeom prst="rect">
              <a:avLst/>
            </a:prstGeom>
            <a:noFill/>
          </p:spPr>
          <p:txBody>
            <a:bodyPr wrap="none">
              <a:spAutoFit/>
              <a:scene3d>
                <a:camera prst="orthographicFront"/>
                <a:lightRig rig="threePt" dir="t"/>
              </a:scene3d>
              <a:sp3d contourW="12700"/>
            </a:bodyPr>
            <a:lstStyle/>
            <a:p>
              <a:pPr>
                <a:defRPr/>
              </a:pPr>
              <a:r>
                <a:rPr lang="zh-TW" altLang="en-US" sz="3600" dirty="0">
                  <a:ln w="38100">
                    <a:noFill/>
                  </a:ln>
                  <a:solidFill>
                    <a:schemeClr val="accent2"/>
                  </a:solidFill>
                  <a:latin typeface="Arial Black" panose="020B0A04020102020204" pitchFamily="34" charset="0"/>
                  <a:ea typeface="微软雅黑" panose="020B0503020204020204" pitchFamily="34" charset="-122"/>
                </a:rPr>
                <a:t>無</a:t>
              </a:r>
              <a:endParaRPr lang="zh-CN" altLang="en-US" sz="3600" dirty="0">
                <a:ln w="38100">
                  <a:noFill/>
                </a:ln>
                <a:solidFill>
                  <a:schemeClr val="accent2"/>
                </a:solidFill>
                <a:latin typeface="Arial Black" panose="020B0A04020102020204" pitchFamily="34" charset="0"/>
                <a:ea typeface="微软雅黑" panose="020B0503020204020204" pitchFamily="34" charset="-122"/>
              </a:endParaRPr>
            </a:p>
          </p:txBody>
        </p:sp>
        <p:sp>
          <p:nvSpPr>
            <p:cNvPr id="90" name="矩形 4">
              <a:extLst>
                <a:ext uri="{FF2B5EF4-FFF2-40B4-BE49-F238E27FC236}">
                  <a16:creationId xmlns:a16="http://schemas.microsoft.com/office/drawing/2014/main" id="{385C6F49-92A0-4D8A-931A-E342C5AF8A34}"/>
                </a:ext>
              </a:extLst>
            </p:cNvPr>
            <p:cNvSpPr>
              <a:spLocks noChangeArrowheads="1"/>
            </p:cNvSpPr>
            <p:nvPr/>
          </p:nvSpPr>
          <p:spPr bwMode="auto">
            <a:xfrm>
              <a:off x="6261201" y="1951700"/>
              <a:ext cx="854140" cy="36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sz="12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遺失值</a:t>
              </a:r>
              <a:endParaRPr lang="zh-CN" altLang="en-US" sz="1200" b="1" dirty="0">
                <a:solidFill>
                  <a:schemeClr val="tx1">
                    <a:lumMod val="65000"/>
                    <a:lumOff val="35000"/>
                  </a:schemeClr>
                </a:solidFill>
                <a:cs typeface="Arial" panose="020B0604020202020204" pitchFamily="34" charset="0"/>
              </a:endParaRPr>
            </a:p>
          </p:txBody>
        </p:sp>
      </p:grpSp>
      <p:grpSp>
        <p:nvGrpSpPr>
          <p:cNvPr id="91" name="组合 26">
            <a:extLst>
              <a:ext uri="{FF2B5EF4-FFF2-40B4-BE49-F238E27FC236}">
                <a16:creationId xmlns:a16="http://schemas.microsoft.com/office/drawing/2014/main" id="{42F2BC3A-CEC2-4502-A4DB-E483700C3A02}"/>
              </a:ext>
            </a:extLst>
          </p:cNvPr>
          <p:cNvGrpSpPr>
            <a:grpSpLocks/>
          </p:cNvGrpSpPr>
          <p:nvPr/>
        </p:nvGrpSpPr>
        <p:grpSpPr bwMode="auto">
          <a:xfrm>
            <a:off x="3990931" y="5020491"/>
            <a:ext cx="1260000" cy="1260000"/>
            <a:chOff x="5737248" y="806295"/>
            <a:chExt cx="1902050" cy="1900642"/>
          </a:xfrm>
        </p:grpSpPr>
        <p:sp>
          <p:nvSpPr>
            <p:cNvPr id="92" name="Oval 176">
              <a:extLst>
                <a:ext uri="{FF2B5EF4-FFF2-40B4-BE49-F238E27FC236}">
                  <a16:creationId xmlns:a16="http://schemas.microsoft.com/office/drawing/2014/main" id="{8E4AA819-E27E-4AE3-9CFB-354B3E3481C1}"/>
                </a:ext>
              </a:extLst>
            </p:cNvPr>
            <p:cNvSpPr>
              <a:spLocks noChangeArrowheads="1"/>
            </p:cNvSpPr>
            <p:nvPr/>
          </p:nvSpPr>
          <p:spPr bwMode="auto">
            <a:xfrm>
              <a:off x="5737248" y="806295"/>
              <a:ext cx="1902050" cy="1900642"/>
            </a:xfrm>
            <a:prstGeom prst="ellipse">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sz="1100">
                <a:solidFill>
                  <a:schemeClr val="tx1">
                    <a:lumMod val="65000"/>
                    <a:lumOff val="35000"/>
                  </a:schemeClr>
                </a:solidFill>
                <a:latin typeface="+mn-lt"/>
                <a:ea typeface="+mn-ea"/>
              </a:endParaRPr>
            </a:p>
          </p:txBody>
        </p:sp>
        <p:sp>
          <p:nvSpPr>
            <p:cNvPr id="93" name="文本框 28">
              <a:extLst>
                <a:ext uri="{FF2B5EF4-FFF2-40B4-BE49-F238E27FC236}">
                  <a16:creationId xmlns:a16="http://schemas.microsoft.com/office/drawing/2014/main" id="{A266A22C-1EE8-4924-B8FC-9E72775480E0}"/>
                </a:ext>
              </a:extLst>
            </p:cNvPr>
            <p:cNvSpPr txBox="1"/>
            <p:nvPr/>
          </p:nvSpPr>
          <p:spPr>
            <a:xfrm>
              <a:off x="6095863" y="1087733"/>
              <a:ext cx="1057507" cy="853087"/>
            </a:xfrm>
            <a:prstGeom prst="rect">
              <a:avLst/>
            </a:prstGeom>
            <a:noFill/>
          </p:spPr>
          <p:txBody>
            <a:bodyPr wrap="none">
              <a:spAutoFit/>
              <a:scene3d>
                <a:camera prst="orthographicFront"/>
                <a:lightRig rig="threePt" dir="t"/>
              </a:scene3d>
              <a:sp3d contourW="12700"/>
            </a:bodyPr>
            <a:lstStyle/>
            <a:p>
              <a:pPr>
                <a:defRPr/>
              </a:pPr>
              <a:r>
                <a:rPr lang="en-US" altLang="zh-TW" sz="3600" dirty="0">
                  <a:ln w="38100">
                    <a:noFill/>
                  </a:ln>
                  <a:solidFill>
                    <a:schemeClr val="accent2"/>
                  </a:solidFill>
                  <a:latin typeface="Arial Black" panose="020B0A04020102020204" pitchFamily="34" charset="0"/>
                  <a:ea typeface="微软雅黑" panose="020B0503020204020204" pitchFamily="34" charset="-122"/>
                </a:rPr>
                <a:t>17</a:t>
              </a:r>
              <a:endParaRPr lang="zh-CN" altLang="en-US" sz="3600" dirty="0">
                <a:ln w="38100">
                  <a:noFill/>
                </a:ln>
                <a:solidFill>
                  <a:schemeClr val="accent2"/>
                </a:solidFill>
                <a:latin typeface="Arial Black" panose="020B0A04020102020204" pitchFamily="34" charset="0"/>
                <a:ea typeface="微软雅黑" panose="020B0503020204020204" pitchFamily="34" charset="-122"/>
              </a:endParaRPr>
            </a:p>
          </p:txBody>
        </p:sp>
        <p:sp>
          <p:nvSpPr>
            <p:cNvPr id="95" name="矩形 4">
              <a:extLst>
                <a:ext uri="{FF2B5EF4-FFF2-40B4-BE49-F238E27FC236}">
                  <a16:creationId xmlns:a16="http://schemas.microsoft.com/office/drawing/2014/main" id="{67B9CBA1-8134-478C-9037-F0878D04AB64}"/>
                </a:ext>
              </a:extLst>
            </p:cNvPr>
            <p:cNvSpPr>
              <a:spLocks noChangeArrowheads="1"/>
            </p:cNvSpPr>
            <p:nvPr/>
          </p:nvSpPr>
          <p:spPr bwMode="auto">
            <a:xfrm>
              <a:off x="6130156" y="1955910"/>
              <a:ext cx="1057507" cy="36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sz="12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變數數量</a:t>
              </a:r>
              <a:endParaRPr lang="zh-CN" altLang="en-US" sz="1200" b="1" dirty="0">
                <a:solidFill>
                  <a:schemeClr val="tx1">
                    <a:lumMod val="65000"/>
                    <a:lumOff val="35000"/>
                  </a:schemeClr>
                </a:solidFill>
                <a:cs typeface="Arial" panose="020B0604020202020204" pitchFamily="34" charset="0"/>
              </a:endParaRPr>
            </a:p>
          </p:txBody>
        </p:sp>
      </p:grpSp>
      <p:grpSp>
        <p:nvGrpSpPr>
          <p:cNvPr id="101" name="组合 26">
            <a:extLst>
              <a:ext uri="{FF2B5EF4-FFF2-40B4-BE49-F238E27FC236}">
                <a16:creationId xmlns:a16="http://schemas.microsoft.com/office/drawing/2014/main" id="{69B89C08-19FD-4223-B45B-FD3CC2FCEBD0}"/>
              </a:ext>
            </a:extLst>
          </p:cNvPr>
          <p:cNvGrpSpPr>
            <a:grpSpLocks/>
          </p:cNvGrpSpPr>
          <p:nvPr/>
        </p:nvGrpSpPr>
        <p:grpSpPr bwMode="auto">
          <a:xfrm>
            <a:off x="7199762" y="5020491"/>
            <a:ext cx="1260000" cy="1260000"/>
            <a:chOff x="5737247" y="806295"/>
            <a:chExt cx="1902050" cy="1900642"/>
          </a:xfrm>
        </p:grpSpPr>
        <p:sp>
          <p:nvSpPr>
            <p:cNvPr id="102" name="Oval 176">
              <a:extLst>
                <a:ext uri="{FF2B5EF4-FFF2-40B4-BE49-F238E27FC236}">
                  <a16:creationId xmlns:a16="http://schemas.microsoft.com/office/drawing/2014/main" id="{E62238B6-4D89-4224-820D-71FECB621838}"/>
                </a:ext>
              </a:extLst>
            </p:cNvPr>
            <p:cNvSpPr>
              <a:spLocks noChangeArrowheads="1"/>
            </p:cNvSpPr>
            <p:nvPr/>
          </p:nvSpPr>
          <p:spPr bwMode="auto">
            <a:xfrm>
              <a:off x="5737247" y="806295"/>
              <a:ext cx="1902050" cy="1900642"/>
            </a:xfrm>
            <a:prstGeom prst="ellipse">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lang="zh-CN" altLang="en-US" sz="1100">
                <a:solidFill>
                  <a:schemeClr val="tx1">
                    <a:lumMod val="65000"/>
                    <a:lumOff val="35000"/>
                  </a:schemeClr>
                </a:solidFill>
                <a:latin typeface="+mn-lt"/>
                <a:ea typeface="+mn-ea"/>
              </a:endParaRPr>
            </a:p>
          </p:txBody>
        </p:sp>
        <p:sp>
          <p:nvSpPr>
            <p:cNvPr id="103" name="文本框 28">
              <a:extLst>
                <a:ext uri="{FF2B5EF4-FFF2-40B4-BE49-F238E27FC236}">
                  <a16:creationId xmlns:a16="http://schemas.microsoft.com/office/drawing/2014/main" id="{3B3A8AED-B7CF-46EB-975A-D6908C2D0AE1}"/>
                </a:ext>
              </a:extLst>
            </p:cNvPr>
            <p:cNvSpPr txBox="1"/>
            <p:nvPr/>
          </p:nvSpPr>
          <p:spPr>
            <a:xfrm>
              <a:off x="5960848" y="1006499"/>
              <a:ext cx="1464240" cy="1096824"/>
            </a:xfrm>
            <a:prstGeom prst="rect">
              <a:avLst/>
            </a:prstGeom>
            <a:noFill/>
          </p:spPr>
          <p:txBody>
            <a:bodyPr wrap="none">
              <a:spAutoFit/>
              <a:scene3d>
                <a:camera prst="orthographicFront"/>
                <a:lightRig rig="threePt" dir="t"/>
              </a:scene3d>
              <a:sp3d contourW="12700"/>
            </a:bodyPr>
            <a:lstStyle/>
            <a:p>
              <a:pPr>
                <a:defRPr/>
              </a:pPr>
              <a:r>
                <a:rPr lang="en-US" altLang="zh-TW" sz="2400" dirty="0">
                  <a:ln w="38100">
                    <a:noFill/>
                  </a:ln>
                  <a:solidFill>
                    <a:schemeClr val="accent2"/>
                  </a:solidFill>
                  <a:latin typeface="Arial Black" panose="020B0A04020102020204" pitchFamily="34" charset="0"/>
                  <a:ea typeface="微软雅黑" panose="020B0503020204020204" pitchFamily="34" charset="-122"/>
                </a:rPr>
                <a:t>2019</a:t>
              </a:r>
            </a:p>
            <a:p>
              <a:pPr>
                <a:defRPr/>
              </a:pPr>
              <a:r>
                <a:rPr lang="en-US" altLang="zh-TW" sz="2400" dirty="0">
                  <a:ln w="38100">
                    <a:noFill/>
                  </a:ln>
                  <a:solidFill>
                    <a:schemeClr val="accent2"/>
                  </a:solidFill>
                  <a:latin typeface="Arial Black" panose="020B0A04020102020204" pitchFamily="34" charset="0"/>
                  <a:ea typeface="微软雅黑" panose="020B0503020204020204" pitchFamily="34" charset="-122"/>
                </a:rPr>
                <a:t>08-27</a:t>
              </a:r>
              <a:endParaRPr lang="zh-CN" altLang="en-US" sz="2400" dirty="0">
                <a:ln w="38100">
                  <a:noFill/>
                </a:ln>
                <a:solidFill>
                  <a:schemeClr val="accent2"/>
                </a:solidFill>
                <a:latin typeface="Arial Black" panose="020B0A04020102020204" pitchFamily="34" charset="0"/>
                <a:ea typeface="微软雅黑" panose="020B0503020204020204" pitchFamily="34" charset="-122"/>
              </a:endParaRPr>
            </a:p>
          </p:txBody>
        </p:sp>
        <p:sp>
          <p:nvSpPr>
            <p:cNvPr id="105" name="矩形 4">
              <a:extLst>
                <a:ext uri="{FF2B5EF4-FFF2-40B4-BE49-F238E27FC236}">
                  <a16:creationId xmlns:a16="http://schemas.microsoft.com/office/drawing/2014/main" id="{7352AB88-AED0-49E7-B0A5-36FC0126DE85}"/>
                </a:ext>
              </a:extLst>
            </p:cNvPr>
            <p:cNvSpPr>
              <a:spLocks noChangeArrowheads="1"/>
            </p:cNvSpPr>
            <p:nvPr/>
          </p:nvSpPr>
          <p:spPr bwMode="auto">
            <a:xfrm>
              <a:off x="5929348" y="2043501"/>
              <a:ext cx="1464240" cy="36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sz="12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資料更新日期</a:t>
              </a:r>
              <a:endParaRPr lang="zh-CN" altLang="en-US" sz="1200" b="1" dirty="0">
                <a:solidFill>
                  <a:schemeClr val="tx1">
                    <a:lumMod val="65000"/>
                    <a:lumOff val="35000"/>
                  </a:schemeClr>
                </a:solidFill>
                <a:cs typeface="Arial" panose="020B0604020202020204" pitchFamily="34" charset="0"/>
              </a:endParaRPr>
            </a:p>
          </p:txBody>
        </p:sp>
      </p:grpSp>
      <p:grpSp>
        <p:nvGrpSpPr>
          <p:cNvPr id="3" name="群組 2">
            <a:extLst>
              <a:ext uri="{FF2B5EF4-FFF2-40B4-BE49-F238E27FC236}">
                <a16:creationId xmlns:a16="http://schemas.microsoft.com/office/drawing/2014/main" id="{91FCC35D-A8F2-461B-A8BE-6AE32D5CBD8A}"/>
              </a:ext>
            </a:extLst>
          </p:cNvPr>
          <p:cNvGrpSpPr/>
          <p:nvPr/>
        </p:nvGrpSpPr>
        <p:grpSpPr>
          <a:xfrm>
            <a:off x="812363" y="3015258"/>
            <a:ext cx="4754296" cy="2366360"/>
            <a:chOff x="664698" y="3153169"/>
            <a:chExt cx="4578351" cy="2366360"/>
          </a:xfrm>
        </p:grpSpPr>
        <p:pic>
          <p:nvPicPr>
            <p:cNvPr id="1026" name="Picture 2" descr="Python] Python 輸入輸出(Input/Output) 字串輸出@ 葛瑞斯肯樂活筆記:: 痞客邦::">
              <a:extLst>
                <a:ext uri="{FF2B5EF4-FFF2-40B4-BE49-F238E27FC236}">
                  <a16:creationId xmlns:a16="http://schemas.microsoft.com/office/drawing/2014/main" id="{FC7D0390-A89F-4329-BE15-9B7B8737292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98935" y="3153169"/>
              <a:ext cx="1749475" cy="590921"/>
            </a:xfrm>
            <a:prstGeom prst="rect">
              <a:avLst/>
            </a:prstGeom>
            <a:noFill/>
            <a:extLst>
              <a:ext uri="{909E8E84-426E-40DD-AFC4-6F175D3DCCD1}">
                <a14:hiddenFill xmlns:a14="http://schemas.microsoft.com/office/drawing/2010/main">
                  <a:solidFill>
                    <a:srgbClr val="FFFFFF"/>
                  </a:solidFill>
                </a14:hiddenFill>
              </a:ext>
            </a:extLst>
          </p:spPr>
        </p:pic>
        <p:sp>
          <p:nvSpPr>
            <p:cNvPr id="106" name="文本框 66">
              <a:extLst>
                <a:ext uri="{FF2B5EF4-FFF2-40B4-BE49-F238E27FC236}">
                  <a16:creationId xmlns:a16="http://schemas.microsoft.com/office/drawing/2014/main" id="{8C70BE0B-2448-4141-8F15-971628DFCCF7}"/>
                </a:ext>
              </a:extLst>
            </p:cNvPr>
            <p:cNvSpPr txBox="1">
              <a:spLocks noChangeArrowheads="1"/>
            </p:cNvSpPr>
            <p:nvPr/>
          </p:nvSpPr>
          <p:spPr bwMode="auto">
            <a:xfrm>
              <a:off x="664698" y="3298408"/>
              <a:ext cx="4578351" cy="222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sp3d contourW="12700"/>
            </a:bodyPr>
            <a:lstStyle>
              <a:defPPr>
                <a:defRPr lang="zh-CN"/>
              </a:defPPr>
              <a:lvl1pP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nSpc>
                  <a:spcPts val="2200"/>
                </a:lnSpc>
              </a:pPr>
              <a:r>
                <a:rPr lang="zh-TW" altLang="en-US" sz="1800" dirty="0">
                  <a:solidFill>
                    <a:schemeClr val="accent2"/>
                  </a:solidFill>
                </a:rPr>
                <a:t>主要使用：                         </a:t>
              </a:r>
              <a:r>
                <a:rPr lang="en-US" altLang="zh-TW" sz="1800" dirty="0">
                  <a:solidFill>
                    <a:schemeClr val="accent2"/>
                  </a:solidFill>
                </a:rPr>
                <a:t>3.X</a:t>
              </a:r>
            </a:p>
            <a:p>
              <a:pPr>
                <a:lnSpc>
                  <a:spcPts val="1800"/>
                </a:lnSpc>
              </a:pPr>
              <a:endParaRPr lang="en-US" altLang="zh-TW" sz="1800" dirty="0">
                <a:solidFill>
                  <a:schemeClr val="accent2"/>
                </a:solidFill>
              </a:endParaRPr>
            </a:p>
            <a:p>
              <a:pPr>
                <a:lnSpc>
                  <a:spcPts val="1800"/>
                </a:lnSpc>
              </a:pPr>
              <a:r>
                <a:rPr lang="zh-TW" altLang="en-US" sz="1800" dirty="0">
                  <a:solidFill>
                    <a:schemeClr val="tx1">
                      <a:lumMod val="95000"/>
                      <a:lumOff val="5000"/>
                    </a:schemeClr>
                  </a:solidFill>
                  <a:latin typeface="+mn-ea"/>
                  <a:ea typeface="+mn-ea"/>
                </a:rPr>
                <a:t>● </a:t>
              </a:r>
              <a:r>
                <a:rPr lang="en-US" altLang="zh-TW" sz="1800" dirty="0" err="1">
                  <a:solidFill>
                    <a:schemeClr val="tx1">
                      <a:lumMod val="95000"/>
                      <a:lumOff val="5000"/>
                    </a:schemeClr>
                  </a:solidFill>
                  <a:latin typeface="+mn-ea"/>
                  <a:ea typeface="+mn-ea"/>
                </a:rPr>
                <a:t>Tkinter</a:t>
              </a:r>
              <a:endParaRPr lang="en-US" altLang="zh-TW" sz="1800" dirty="0">
                <a:solidFill>
                  <a:schemeClr val="tx1">
                    <a:lumMod val="95000"/>
                    <a:lumOff val="5000"/>
                  </a:schemeClr>
                </a:solidFill>
                <a:latin typeface="+mn-ea"/>
                <a:ea typeface="+mn-ea"/>
              </a:endParaRPr>
            </a:p>
            <a:p>
              <a:pPr>
                <a:lnSpc>
                  <a:spcPts val="1800"/>
                </a:lnSpc>
              </a:pPr>
              <a:r>
                <a:rPr lang="zh-TW" altLang="en-US" sz="1800" dirty="0">
                  <a:solidFill>
                    <a:schemeClr val="tx1">
                      <a:lumMod val="95000"/>
                      <a:lumOff val="5000"/>
                    </a:schemeClr>
                  </a:solidFill>
                  <a:latin typeface="+mn-ea"/>
                  <a:ea typeface="+mn-ea"/>
                </a:rPr>
                <a:t>● </a:t>
              </a:r>
              <a:r>
                <a:rPr lang="en-US" altLang="zh-TW" sz="1800" dirty="0">
                  <a:solidFill>
                    <a:schemeClr val="tx1">
                      <a:lumMod val="95000"/>
                      <a:lumOff val="5000"/>
                    </a:schemeClr>
                  </a:solidFill>
                  <a:latin typeface="+mn-ea"/>
                  <a:ea typeface="+mn-ea"/>
                </a:rPr>
                <a:t>Pandas</a:t>
              </a:r>
            </a:p>
            <a:p>
              <a:pPr>
                <a:lnSpc>
                  <a:spcPts val="1800"/>
                </a:lnSpc>
              </a:pPr>
              <a:r>
                <a:rPr lang="zh-TW" altLang="en-US" sz="1800" dirty="0">
                  <a:solidFill>
                    <a:schemeClr val="tx1">
                      <a:lumMod val="95000"/>
                      <a:lumOff val="5000"/>
                    </a:schemeClr>
                  </a:solidFill>
                  <a:latin typeface="+mn-ea"/>
                  <a:ea typeface="+mn-ea"/>
                </a:rPr>
                <a:t>● </a:t>
              </a:r>
              <a:r>
                <a:rPr lang="en-US" altLang="zh-TW" sz="1800" dirty="0" err="1">
                  <a:solidFill>
                    <a:schemeClr val="tx1">
                      <a:lumMod val="95000"/>
                      <a:lumOff val="5000"/>
                    </a:schemeClr>
                  </a:solidFill>
                  <a:latin typeface="+mn-ea"/>
                  <a:ea typeface="+mn-ea"/>
                </a:rPr>
                <a:t>Numpy</a:t>
              </a:r>
              <a:endParaRPr lang="en-US" altLang="zh-TW" sz="1800" dirty="0">
                <a:solidFill>
                  <a:schemeClr val="tx1">
                    <a:lumMod val="95000"/>
                    <a:lumOff val="5000"/>
                  </a:schemeClr>
                </a:solidFill>
                <a:latin typeface="+mn-ea"/>
                <a:ea typeface="+mn-ea"/>
              </a:endParaRPr>
            </a:p>
            <a:p>
              <a:pPr>
                <a:lnSpc>
                  <a:spcPts val="1800"/>
                </a:lnSpc>
              </a:pPr>
              <a:r>
                <a:rPr lang="zh-TW" altLang="en-US" sz="1800" dirty="0">
                  <a:solidFill>
                    <a:schemeClr val="tx1">
                      <a:lumMod val="95000"/>
                      <a:lumOff val="5000"/>
                    </a:schemeClr>
                  </a:solidFill>
                  <a:latin typeface="+mn-ea"/>
                </a:rPr>
                <a:t>●</a:t>
              </a:r>
              <a:r>
                <a:rPr lang="en-US" altLang="zh-TW" sz="1800" dirty="0">
                  <a:solidFill>
                    <a:schemeClr val="tx1">
                      <a:lumMod val="95000"/>
                      <a:lumOff val="5000"/>
                    </a:schemeClr>
                  </a:solidFill>
                  <a:latin typeface="+mn-ea"/>
                </a:rPr>
                <a:t> Seaborn</a:t>
              </a:r>
              <a:endParaRPr lang="en-US" altLang="zh-TW" sz="1800" dirty="0">
                <a:solidFill>
                  <a:schemeClr val="tx1">
                    <a:lumMod val="95000"/>
                    <a:lumOff val="5000"/>
                  </a:schemeClr>
                </a:solidFill>
                <a:latin typeface="+mn-ea"/>
                <a:ea typeface="+mn-ea"/>
              </a:endParaRPr>
            </a:p>
            <a:p>
              <a:pPr>
                <a:lnSpc>
                  <a:spcPts val="1800"/>
                </a:lnSpc>
              </a:pPr>
              <a:r>
                <a:rPr lang="zh-TW" altLang="en-US" sz="1800" dirty="0">
                  <a:solidFill>
                    <a:schemeClr val="tx1">
                      <a:lumMod val="95000"/>
                      <a:lumOff val="5000"/>
                    </a:schemeClr>
                  </a:solidFill>
                  <a:latin typeface="+mn-ea"/>
                  <a:ea typeface="+mn-ea"/>
                </a:rPr>
                <a:t>● </a:t>
              </a:r>
              <a:r>
                <a:rPr lang="en-US" altLang="zh-TW" sz="1800" dirty="0" err="1">
                  <a:solidFill>
                    <a:schemeClr val="tx1">
                      <a:lumMod val="95000"/>
                      <a:lumOff val="5000"/>
                    </a:schemeClr>
                  </a:solidFill>
                  <a:latin typeface="+mn-ea"/>
                  <a:ea typeface="+mn-ea"/>
                </a:rPr>
                <a:t>ScikitLearn</a:t>
              </a:r>
              <a:endParaRPr lang="en-US" altLang="zh-TW" sz="1800" dirty="0">
                <a:solidFill>
                  <a:schemeClr val="tx1">
                    <a:lumMod val="95000"/>
                    <a:lumOff val="5000"/>
                  </a:schemeClr>
                </a:solidFill>
                <a:latin typeface="+mn-ea"/>
                <a:ea typeface="+mn-ea"/>
              </a:endParaRPr>
            </a:p>
            <a:p>
              <a:pPr>
                <a:lnSpc>
                  <a:spcPts val="1800"/>
                </a:lnSpc>
              </a:pPr>
              <a:r>
                <a:rPr lang="zh-TW" altLang="en-US" sz="1800" dirty="0">
                  <a:solidFill>
                    <a:schemeClr val="tx1">
                      <a:lumMod val="95000"/>
                      <a:lumOff val="5000"/>
                    </a:schemeClr>
                  </a:solidFill>
                  <a:latin typeface="+mn-ea"/>
                  <a:ea typeface="+mn-ea"/>
                </a:rPr>
                <a:t>● </a:t>
              </a:r>
              <a:r>
                <a:rPr lang="en-US" altLang="zh-TW" sz="1800" dirty="0" err="1">
                  <a:solidFill>
                    <a:schemeClr val="tx1">
                      <a:lumMod val="95000"/>
                      <a:lumOff val="5000"/>
                    </a:schemeClr>
                  </a:solidFill>
                  <a:latin typeface="+mn-ea"/>
                  <a:ea typeface="+mn-ea"/>
                </a:rPr>
                <a:t>Tensorflow</a:t>
              </a:r>
              <a:br>
                <a:rPr lang="zh-TW" altLang="en-US" sz="1800" dirty="0">
                  <a:solidFill>
                    <a:schemeClr val="accent2"/>
                  </a:solidFill>
                </a:rPr>
              </a:br>
              <a:endParaRPr lang="zh-CN" altLang="en-US" sz="1800" dirty="0">
                <a:solidFill>
                  <a:schemeClr val="accent2"/>
                </a:solidFill>
                <a:latin typeface="Century Gothic" panose="020B0502020202020204" pitchFamily="34" charset="0"/>
              </a:endParaRPr>
            </a:p>
          </p:txBody>
        </p:sp>
      </p:grpSp>
      <p:sp>
        <p:nvSpPr>
          <p:cNvPr id="113" name="文本框 75">
            <a:extLst>
              <a:ext uri="{FF2B5EF4-FFF2-40B4-BE49-F238E27FC236}">
                <a16:creationId xmlns:a16="http://schemas.microsoft.com/office/drawing/2014/main" id="{B748C225-290C-4DBA-996F-CDF91C65BE1A}"/>
              </a:ext>
            </a:extLst>
          </p:cNvPr>
          <p:cNvSpPr txBox="1"/>
          <p:nvPr/>
        </p:nvSpPr>
        <p:spPr>
          <a:xfrm>
            <a:off x="758736" y="869139"/>
            <a:ext cx="1826141"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主要目的</a:t>
            </a:r>
            <a:endParaRPr lang="zh-CN" altLang="en-US" sz="3200" b="1" dirty="0">
              <a:solidFill>
                <a:schemeClr val="tx2"/>
              </a:solidFill>
              <a:latin typeface="Century Gothic" panose="020B0502020202020204" pitchFamily="34" charset="0"/>
              <a:ea typeface="+mj-ea"/>
            </a:endParaRPr>
          </a:p>
        </p:txBody>
      </p:sp>
    </p:spTree>
    <p:extLst>
      <p:ext uri="{BB962C8B-B14F-4D97-AF65-F5344CB8AC3E}">
        <p14:creationId xmlns:p14="http://schemas.microsoft.com/office/powerpoint/2010/main" val="25940319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6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2500"/>
                                  </p:stCondLst>
                                  <p:childTnLst>
                                    <p:set>
                                      <p:cBhvr>
                                        <p:cTn id="11" dur="1" fill="hold">
                                          <p:stCondLst>
                                            <p:cond delay="0"/>
                                          </p:stCondLst>
                                        </p:cTn>
                                        <p:tgtEl>
                                          <p:spTgt spid="61"/>
                                        </p:tgtEl>
                                        <p:attrNameLst>
                                          <p:attrName>style.visibility</p:attrName>
                                        </p:attrNameLst>
                                      </p:cBhvr>
                                      <p:to>
                                        <p:strVal val="visible"/>
                                      </p:to>
                                    </p:set>
                                    <p:anim calcmode="lin" valueType="num">
                                      <p:cBhvr additive="base">
                                        <p:cTn id="12" dur="750" fill="hold"/>
                                        <p:tgtEl>
                                          <p:spTgt spid="61"/>
                                        </p:tgtEl>
                                        <p:attrNameLst>
                                          <p:attrName>ppt_x</p:attrName>
                                        </p:attrNameLst>
                                      </p:cBhvr>
                                      <p:tavLst>
                                        <p:tav tm="0">
                                          <p:val>
                                            <p:strVal val="0-#ppt_w/2"/>
                                          </p:val>
                                        </p:tav>
                                        <p:tav tm="100000">
                                          <p:val>
                                            <p:strVal val="#ppt_x"/>
                                          </p:val>
                                        </p:tav>
                                      </p:tavLst>
                                    </p:anim>
                                    <p:anim calcmode="lin" valueType="num">
                                      <p:cBhvr additive="base">
                                        <p:cTn id="13" dur="750" fill="hold"/>
                                        <p:tgtEl>
                                          <p:spTgt spid="6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2800"/>
                                  </p:stCondLst>
                                  <p:childTnLst>
                                    <p:set>
                                      <p:cBhvr>
                                        <p:cTn id="15" dur="1" fill="hold">
                                          <p:stCondLst>
                                            <p:cond delay="0"/>
                                          </p:stCondLst>
                                        </p:cTn>
                                        <p:tgtEl>
                                          <p:spTgt spid="60"/>
                                        </p:tgtEl>
                                        <p:attrNameLst>
                                          <p:attrName>style.visibility</p:attrName>
                                        </p:attrNameLst>
                                      </p:cBhvr>
                                      <p:to>
                                        <p:strVal val="visible"/>
                                      </p:to>
                                    </p:set>
                                    <p:anim calcmode="lin" valueType="num">
                                      <p:cBhvr additive="base">
                                        <p:cTn id="16" dur="750" fill="hold"/>
                                        <p:tgtEl>
                                          <p:spTgt spid="60"/>
                                        </p:tgtEl>
                                        <p:attrNameLst>
                                          <p:attrName>ppt_x</p:attrName>
                                        </p:attrNameLst>
                                      </p:cBhvr>
                                      <p:tavLst>
                                        <p:tav tm="0">
                                          <p:val>
                                            <p:strVal val="0-#ppt_w/2"/>
                                          </p:val>
                                        </p:tav>
                                        <p:tav tm="100000">
                                          <p:val>
                                            <p:strVal val="#ppt_x"/>
                                          </p:val>
                                        </p:tav>
                                      </p:tavLst>
                                    </p:anim>
                                    <p:anim calcmode="lin" valueType="num">
                                      <p:cBhvr additive="base">
                                        <p:cTn id="17" dur="750" fill="hold"/>
                                        <p:tgtEl>
                                          <p:spTgt spid="60"/>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2500"/>
                                  </p:stCondLst>
                                  <p:childTnLst>
                                    <p:set>
                                      <p:cBhvr>
                                        <p:cTn id="19" dur="1" fill="hold">
                                          <p:stCondLst>
                                            <p:cond delay="0"/>
                                          </p:stCondLst>
                                        </p:cTn>
                                        <p:tgtEl>
                                          <p:spTgt spid="78"/>
                                        </p:tgtEl>
                                        <p:attrNameLst>
                                          <p:attrName>style.visibility</p:attrName>
                                        </p:attrNameLst>
                                      </p:cBhvr>
                                      <p:to>
                                        <p:strVal val="visible"/>
                                      </p:to>
                                    </p:set>
                                    <p:anim calcmode="lin" valueType="num">
                                      <p:cBhvr additive="base">
                                        <p:cTn id="20" dur="750" fill="hold"/>
                                        <p:tgtEl>
                                          <p:spTgt spid="78"/>
                                        </p:tgtEl>
                                        <p:attrNameLst>
                                          <p:attrName>ppt_x</p:attrName>
                                        </p:attrNameLst>
                                      </p:cBhvr>
                                      <p:tavLst>
                                        <p:tav tm="0">
                                          <p:val>
                                            <p:strVal val="0-#ppt_w/2"/>
                                          </p:val>
                                        </p:tav>
                                        <p:tav tm="100000">
                                          <p:val>
                                            <p:strVal val="#ppt_x"/>
                                          </p:val>
                                        </p:tav>
                                      </p:tavLst>
                                    </p:anim>
                                    <p:anim calcmode="lin" valueType="num">
                                      <p:cBhvr additive="base">
                                        <p:cTn id="21" dur="750" fill="hold"/>
                                        <p:tgtEl>
                                          <p:spTgt spid="78"/>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2800"/>
                                  </p:stCondLst>
                                  <p:childTnLst>
                                    <p:set>
                                      <p:cBhvr>
                                        <p:cTn id="23" dur="1" fill="hold">
                                          <p:stCondLst>
                                            <p:cond delay="0"/>
                                          </p:stCondLst>
                                        </p:cTn>
                                        <p:tgtEl>
                                          <p:spTgt spid="80"/>
                                        </p:tgtEl>
                                        <p:attrNameLst>
                                          <p:attrName>style.visibility</p:attrName>
                                        </p:attrNameLst>
                                      </p:cBhvr>
                                      <p:to>
                                        <p:strVal val="visible"/>
                                      </p:to>
                                    </p:set>
                                    <p:anim calcmode="lin" valueType="num">
                                      <p:cBhvr additive="base">
                                        <p:cTn id="24" dur="750" fill="hold"/>
                                        <p:tgtEl>
                                          <p:spTgt spid="80"/>
                                        </p:tgtEl>
                                        <p:attrNameLst>
                                          <p:attrName>ppt_x</p:attrName>
                                        </p:attrNameLst>
                                      </p:cBhvr>
                                      <p:tavLst>
                                        <p:tav tm="0">
                                          <p:val>
                                            <p:strVal val="0-#ppt_w/2"/>
                                          </p:val>
                                        </p:tav>
                                        <p:tav tm="100000">
                                          <p:val>
                                            <p:strVal val="#ppt_x"/>
                                          </p:val>
                                        </p:tav>
                                      </p:tavLst>
                                    </p:anim>
                                    <p:anim calcmode="lin" valueType="num">
                                      <p:cBhvr additive="base">
                                        <p:cTn id="25" dur="750" fill="hold"/>
                                        <p:tgtEl>
                                          <p:spTgt spid="80"/>
                                        </p:tgtEl>
                                        <p:attrNameLst>
                                          <p:attrName>ppt_y</p:attrName>
                                        </p:attrNameLst>
                                      </p:cBhvr>
                                      <p:tavLst>
                                        <p:tav tm="0">
                                          <p:val>
                                            <p:strVal val="#ppt_y"/>
                                          </p:val>
                                        </p:tav>
                                        <p:tav tm="100000">
                                          <p:val>
                                            <p:strVal val="#ppt_y"/>
                                          </p:val>
                                        </p:tav>
                                      </p:tavLst>
                                    </p:anim>
                                  </p:childTnLst>
                                </p:cTn>
                              </p:par>
                              <p:par>
                                <p:cTn id="26" presetID="42" presetClass="entr" presetSubtype="0" fill="hold" nodeType="withEffect">
                                  <p:stCondLst>
                                    <p:cond delay="600"/>
                                  </p:stCondLst>
                                  <p:childTnLst>
                                    <p:set>
                                      <p:cBhvr>
                                        <p:cTn id="27" dur="1" fill="hold">
                                          <p:stCondLst>
                                            <p:cond delay="0"/>
                                          </p:stCondLst>
                                        </p:cTn>
                                        <p:tgtEl>
                                          <p:spTgt spid="81"/>
                                        </p:tgtEl>
                                        <p:attrNameLst>
                                          <p:attrName>style.visibility</p:attrName>
                                        </p:attrNameLst>
                                      </p:cBhvr>
                                      <p:to>
                                        <p:strVal val="visible"/>
                                      </p:to>
                                    </p:set>
                                    <p:animEffect transition="in" filter="fade">
                                      <p:cBhvr>
                                        <p:cTn id="28" dur="1000"/>
                                        <p:tgtEl>
                                          <p:spTgt spid="81"/>
                                        </p:tgtEl>
                                      </p:cBhvr>
                                    </p:animEffect>
                                    <p:anim calcmode="lin" valueType="num">
                                      <p:cBhvr>
                                        <p:cTn id="29" dur="1000" fill="hold"/>
                                        <p:tgtEl>
                                          <p:spTgt spid="81"/>
                                        </p:tgtEl>
                                        <p:attrNameLst>
                                          <p:attrName>ppt_x</p:attrName>
                                        </p:attrNameLst>
                                      </p:cBhvr>
                                      <p:tavLst>
                                        <p:tav tm="0">
                                          <p:val>
                                            <p:strVal val="#ppt_x"/>
                                          </p:val>
                                        </p:tav>
                                        <p:tav tm="100000">
                                          <p:val>
                                            <p:strVal val="#ppt_x"/>
                                          </p:val>
                                        </p:tav>
                                      </p:tavLst>
                                    </p:anim>
                                    <p:anim calcmode="lin" valueType="num">
                                      <p:cBhvr>
                                        <p:cTn id="30" dur="1000" fill="hold"/>
                                        <p:tgtEl>
                                          <p:spTgt spid="81"/>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600"/>
                                  </p:stCondLst>
                                  <p:childTnLst>
                                    <p:set>
                                      <p:cBhvr>
                                        <p:cTn id="32" dur="1" fill="hold">
                                          <p:stCondLst>
                                            <p:cond delay="0"/>
                                          </p:stCondLst>
                                        </p:cTn>
                                        <p:tgtEl>
                                          <p:spTgt spid="86"/>
                                        </p:tgtEl>
                                        <p:attrNameLst>
                                          <p:attrName>style.visibility</p:attrName>
                                        </p:attrNameLst>
                                      </p:cBhvr>
                                      <p:to>
                                        <p:strVal val="visible"/>
                                      </p:to>
                                    </p:set>
                                    <p:animEffect transition="in" filter="fade">
                                      <p:cBhvr>
                                        <p:cTn id="33" dur="1000"/>
                                        <p:tgtEl>
                                          <p:spTgt spid="86"/>
                                        </p:tgtEl>
                                      </p:cBhvr>
                                    </p:animEffect>
                                    <p:anim calcmode="lin" valueType="num">
                                      <p:cBhvr>
                                        <p:cTn id="34" dur="1000" fill="hold"/>
                                        <p:tgtEl>
                                          <p:spTgt spid="86"/>
                                        </p:tgtEl>
                                        <p:attrNameLst>
                                          <p:attrName>ppt_x</p:attrName>
                                        </p:attrNameLst>
                                      </p:cBhvr>
                                      <p:tavLst>
                                        <p:tav tm="0">
                                          <p:val>
                                            <p:strVal val="#ppt_x"/>
                                          </p:val>
                                        </p:tav>
                                        <p:tav tm="100000">
                                          <p:val>
                                            <p:strVal val="#ppt_x"/>
                                          </p:val>
                                        </p:tav>
                                      </p:tavLst>
                                    </p:anim>
                                    <p:anim calcmode="lin" valueType="num">
                                      <p:cBhvr>
                                        <p:cTn id="35" dur="1000" fill="hold"/>
                                        <p:tgtEl>
                                          <p:spTgt spid="86"/>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600"/>
                                  </p:stCondLst>
                                  <p:childTnLst>
                                    <p:set>
                                      <p:cBhvr>
                                        <p:cTn id="37" dur="1" fill="hold">
                                          <p:stCondLst>
                                            <p:cond delay="0"/>
                                          </p:stCondLst>
                                        </p:cTn>
                                        <p:tgtEl>
                                          <p:spTgt spid="91"/>
                                        </p:tgtEl>
                                        <p:attrNameLst>
                                          <p:attrName>style.visibility</p:attrName>
                                        </p:attrNameLst>
                                      </p:cBhvr>
                                      <p:to>
                                        <p:strVal val="visible"/>
                                      </p:to>
                                    </p:set>
                                    <p:animEffect transition="in" filter="fade">
                                      <p:cBhvr>
                                        <p:cTn id="38" dur="1000"/>
                                        <p:tgtEl>
                                          <p:spTgt spid="91"/>
                                        </p:tgtEl>
                                      </p:cBhvr>
                                    </p:animEffect>
                                    <p:anim calcmode="lin" valueType="num">
                                      <p:cBhvr>
                                        <p:cTn id="39" dur="1000" fill="hold"/>
                                        <p:tgtEl>
                                          <p:spTgt spid="91"/>
                                        </p:tgtEl>
                                        <p:attrNameLst>
                                          <p:attrName>ppt_x</p:attrName>
                                        </p:attrNameLst>
                                      </p:cBhvr>
                                      <p:tavLst>
                                        <p:tav tm="0">
                                          <p:val>
                                            <p:strVal val="#ppt_x"/>
                                          </p:val>
                                        </p:tav>
                                        <p:tav tm="100000">
                                          <p:val>
                                            <p:strVal val="#ppt_x"/>
                                          </p:val>
                                        </p:tav>
                                      </p:tavLst>
                                    </p:anim>
                                    <p:anim calcmode="lin" valueType="num">
                                      <p:cBhvr>
                                        <p:cTn id="40" dur="1000" fill="hold"/>
                                        <p:tgtEl>
                                          <p:spTgt spid="9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600"/>
                                  </p:stCondLst>
                                  <p:childTnLst>
                                    <p:set>
                                      <p:cBhvr>
                                        <p:cTn id="42" dur="1" fill="hold">
                                          <p:stCondLst>
                                            <p:cond delay="0"/>
                                          </p:stCondLst>
                                        </p:cTn>
                                        <p:tgtEl>
                                          <p:spTgt spid="101"/>
                                        </p:tgtEl>
                                        <p:attrNameLst>
                                          <p:attrName>style.visibility</p:attrName>
                                        </p:attrNameLst>
                                      </p:cBhvr>
                                      <p:to>
                                        <p:strVal val="visible"/>
                                      </p:to>
                                    </p:set>
                                    <p:animEffect transition="in" filter="fade">
                                      <p:cBhvr>
                                        <p:cTn id="43" dur="1000"/>
                                        <p:tgtEl>
                                          <p:spTgt spid="101"/>
                                        </p:tgtEl>
                                      </p:cBhvr>
                                    </p:animEffect>
                                    <p:anim calcmode="lin" valueType="num">
                                      <p:cBhvr>
                                        <p:cTn id="44" dur="1000" fill="hold"/>
                                        <p:tgtEl>
                                          <p:spTgt spid="101"/>
                                        </p:tgtEl>
                                        <p:attrNameLst>
                                          <p:attrName>ppt_x</p:attrName>
                                        </p:attrNameLst>
                                      </p:cBhvr>
                                      <p:tavLst>
                                        <p:tav tm="0">
                                          <p:val>
                                            <p:strVal val="#ppt_x"/>
                                          </p:val>
                                        </p:tav>
                                        <p:tav tm="100000">
                                          <p:val>
                                            <p:strVal val="#ppt_x"/>
                                          </p:val>
                                        </p:tav>
                                      </p:tavLst>
                                    </p:anim>
                                    <p:anim calcmode="lin" valueType="num">
                                      <p:cBhvr>
                                        <p:cTn id="45"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78" grpId="0"/>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36D2239F-BCAB-4340-A372-FC874C39916A}"/>
              </a:ext>
            </a:extLst>
          </p:cNvPr>
          <p:cNvGrpSpPr/>
          <p:nvPr/>
        </p:nvGrpSpPr>
        <p:grpSpPr>
          <a:xfrm>
            <a:off x="441084" y="1487359"/>
            <a:ext cx="2644657" cy="2930370"/>
            <a:chOff x="1703943" y="2324178"/>
            <a:chExt cx="2644657" cy="2930370"/>
          </a:xfrm>
        </p:grpSpPr>
        <p:grpSp>
          <p:nvGrpSpPr>
            <p:cNvPr id="57" name="组合 56"/>
            <p:cNvGrpSpPr/>
            <p:nvPr/>
          </p:nvGrpSpPr>
          <p:grpSpPr>
            <a:xfrm>
              <a:off x="1703943" y="2324178"/>
              <a:ext cx="2644657" cy="2930370"/>
              <a:chOff x="1703943" y="2324178"/>
              <a:chExt cx="2644657" cy="2930370"/>
            </a:xfrm>
          </p:grpSpPr>
          <p:sp>
            <p:nvSpPr>
              <p:cNvPr id="25" name="矩形: 剪去单角 437"/>
              <p:cNvSpPr/>
              <p:nvPr/>
            </p:nvSpPr>
            <p:spPr>
              <a:xfrm>
                <a:off x="1703943" y="2324178"/>
                <a:ext cx="2644655" cy="2930370"/>
              </a:xfrm>
              <a:prstGeom prst="snip1Rect">
                <a:avLst>
                  <a:gd name="adj" fmla="val 29383"/>
                </a:avLst>
              </a:prstGeom>
              <a:solidFill>
                <a:schemeClr val="bg1"/>
              </a:solidFill>
              <a:ln w="317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矩形 25"/>
              <p:cNvSpPr/>
              <p:nvPr/>
            </p:nvSpPr>
            <p:spPr>
              <a:xfrm>
                <a:off x="1703944" y="5140390"/>
                <a:ext cx="2644655" cy="114158"/>
              </a:xfrm>
              <a:prstGeom prst="rect">
                <a:avLst/>
              </a:prstGeom>
              <a:solidFill>
                <a:schemeClr val="tx1">
                  <a:lumMod val="60000"/>
                  <a:lumOff val="40000"/>
                </a:schemeClr>
              </a:solidFill>
              <a:ln w="3175">
                <a:noFill/>
                <a:prstDash val="solid"/>
                <a:round/>
                <a:headEnd/>
                <a:tailEnd/>
              </a:ln>
              <a:effectLst/>
            </p:spPr>
            <p:txBody>
              <a:bodyPr anchor="ctr"/>
              <a:lstStyle/>
              <a:p>
                <a:pPr algn="ctr"/>
                <a:endParaRPr/>
              </a:p>
            </p:txBody>
          </p:sp>
          <p:sp>
            <p:nvSpPr>
              <p:cNvPr id="27" name="任意多边形: 形状 438"/>
              <p:cNvSpPr>
                <a:spLocks/>
              </p:cNvSpPr>
              <p:nvPr/>
            </p:nvSpPr>
            <p:spPr bwMode="auto">
              <a:xfrm>
                <a:off x="3681365" y="2324178"/>
                <a:ext cx="667235" cy="66723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tx1">
                  <a:lumMod val="60000"/>
                  <a:lumOff val="40000"/>
                </a:schemeClr>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ko-KR" sz="2000" b="1">
                    <a:solidFill>
                      <a:schemeClr val="bg1"/>
                    </a:solidFill>
                  </a:rPr>
                  <a:t>1</a:t>
                </a:r>
                <a:endParaRPr lang="en-US" altLang="ko-KR" sz="2000" b="1" dirty="0">
                  <a:solidFill>
                    <a:schemeClr val="bg1"/>
                  </a:solidFill>
                </a:endParaRPr>
              </a:p>
            </p:txBody>
          </p:sp>
        </p:grpSp>
        <p:grpSp>
          <p:nvGrpSpPr>
            <p:cNvPr id="48" name="组合 47"/>
            <p:cNvGrpSpPr/>
            <p:nvPr/>
          </p:nvGrpSpPr>
          <p:grpSpPr>
            <a:xfrm>
              <a:off x="1871060" y="2932662"/>
              <a:ext cx="2384306" cy="2037369"/>
              <a:chOff x="782514" y="3325188"/>
              <a:chExt cx="2384306" cy="2037369"/>
            </a:xfrm>
          </p:grpSpPr>
          <p:sp>
            <p:nvSpPr>
              <p:cNvPr id="49" name="矩形 48">
                <a:extLst>
                  <a:ext uri="{FF2B5EF4-FFF2-40B4-BE49-F238E27FC236}">
                    <a16:creationId xmlns:a16="http://schemas.microsoft.com/office/drawing/2014/main" id="{E3EB1709-6D20-4440-8800-976CC5E9712E}"/>
                  </a:ext>
                </a:extLst>
              </p:cNvPr>
              <p:cNvSpPr/>
              <p:nvPr/>
            </p:nvSpPr>
            <p:spPr>
              <a:xfrm>
                <a:off x="782514" y="3740253"/>
                <a:ext cx="2384306" cy="1622304"/>
              </a:xfrm>
              <a:prstGeom prst="rect">
                <a:avLst/>
              </a:prstGeom>
            </p:spPr>
            <p:txBody>
              <a:bodyPr wrap="square">
                <a:spAutoFit/>
                <a:scene3d>
                  <a:camera prst="orthographicFront"/>
                  <a:lightRig rig="threePt" dir="t"/>
                </a:scene3d>
                <a:sp3d contourW="12700"/>
              </a:bodyPr>
              <a:lstStyle/>
              <a:p>
                <a:pPr>
                  <a:lnSpc>
                    <a:spcPct val="120000"/>
                  </a:lnSpc>
                </a:pPr>
                <a:r>
                  <a:rPr lang="en-US" altLang="zh-TW" sz="1200" b="0" i="0" dirty="0">
                    <a:solidFill>
                      <a:srgbClr val="2E2E2E"/>
                    </a:solidFill>
                    <a:effectLst/>
                    <a:latin typeface="NexusSerif"/>
                  </a:rPr>
                  <a:t>1.</a:t>
                </a:r>
                <a:r>
                  <a:rPr lang="zh-TW" altLang="en-US" sz="1200" b="0" i="0" dirty="0">
                    <a:solidFill>
                      <a:srgbClr val="2E2E2E"/>
                    </a:solidFill>
                    <a:effectLst/>
                    <a:latin typeface="NexusSerif"/>
                  </a:rPr>
                  <a:t>頻繁食用高熱量食物（</a:t>
                </a:r>
                <a:r>
                  <a:rPr lang="en-US" altLang="zh-TW" sz="1200" b="0" i="0" dirty="0">
                    <a:solidFill>
                      <a:srgbClr val="2E2E2E"/>
                    </a:solidFill>
                    <a:effectLst/>
                    <a:latin typeface="NexusSerif"/>
                  </a:rPr>
                  <a:t>FAVC</a:t>
                </a:r>
                <a:r>
                  <a:rPr lang="zh-TW" altLang="en-US" sz="1200" b="0" i="0" dirty="0">
                    <a:solidFill>
                      <a:srgbClr val="2E2E2E"/>
                    </a:solidFill>
                    <a:effectLst/>
                    <a:latin typeface="NexusSerif"/>
                  </a:rPr>
                  <a:t>）</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2.</a:t>
                </a:r>
                <a:r>
                  <a:rPr lang="zh-TW" altLang="en-US" sz="1200" b="0" i="0" dirty="0">
                    <a:solidFill>
                      <a:srgbClr val="2E2E2E"/>
                    </a:solidFill>
                    <a:effectLst/>
                    <a:latin typeface="NexusSerif"/>
                  </a:rPr>
                  <a:t>食用蔬菜的頻率（</a:t>
                </a:r>
                <a:r>
                  <a:rPr lang="en-US" altLang="zh-TW" sz="1200" b="0" i="0" dirty="0">
                    <a:solidFill>
                      <a:srgbClr val="2E2E2E"/>
                    </a:solidFill>
                    <a:effectLst/>
                    <a:latin typeface="NexusSerif"/>
                  </a:rPr>
                  <a:t>FCVC</a:t>
                </a:r>
                <a:r>
                  <a:rPr lang="zh-TW" altLang="en-US" sz="1200" b="0" i="0" dirty="0">
                    <a:solidFill>
                      <a:srgbClr val="2E2E2E"/>
                    </a:solidFill>
                    <a:effectLst/>
                    <a:latin typeface="NexusSerif"/>
                  </a:rPr>
                  <a:t>）</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3.</a:t>
                </a:r>
                <a:r>
                  <a:rPr lang="zh-TW" altLang="en-US" sz="1200" b="0" i="0" dirty="0">
                    <a:solidFill>
                      <a:srgbClr val="2E2E2E"/>
                    </a:solidFill>
                    <a:effectLst/>
                    <a:latin typeface="NexusSerif"/>
                  </a:rPr>
                  <a:t>主餐次數（</a:t>
                </a:r>
                <a:r>
                  <a:rPr lang="en-US" altLang="zh-TW" sz="1200" b="0" i="0" dirty="0">
                    <a:solidFill>
                      <a:srgbClr val="2E2E2E"/>
                    </a:solidFill>
                    <a:effectLst/>
                    <a:latin typeface="NexusSerif"/>
                  </a:rPr>
                  <a:t>NCP</a:t>
                </a:r>
                <a:r>
                  <a:rPr lang="zh-TW" altLang="en-US" sz="1200" b="0" i="0" dirty="0">
                    <a:solidFill>
                      <a:srgbClr val="2E2E2E"/>
                    </a:solidFill>
                    <a:effectLst/>
                    <a:latin typeface="NexusSerif"/>
                  </a:rPr>
                  <a:t>）</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4.</a:t>
                </a:r>
                <a:r>
                  <a:rPr lang="zh-TW" altLang="en-US" sz="1200" b="0" i="0" dirty="0">
                    <a:solidFill>
                      <a:srgbClr val="2E2E2E"/>
                    </a:solidFill>
                    <a:effectLst/>
                    <a:latin typeface="NexusSerif"/>
                  </a:rPr>
                  <a:t>兩餐之間的食物消耗量（</a:t>
                </a:r>
                <a:r>
                  <a:rPr lang="en-US" altLang="zh-TW" sz="1200" b="0" i="0" dirty="0">
                    <a:solidFill>
                      <a:srgbClr val="2E2E2E"/>
                    </a:solidFill>
                    <a:effectLst/>
                    <a:latin typeface="NexusSerif"/>
                  </a:rPr>
                  <a:t>CAEC</a:t>
                </a:r>
                <a:r>
                  <a:rPr lang="zh-TW" altLang="en-US" sz="1200" b="0" i="0" dirty="0">
                    <a:solidFill>
                      <a:srgbClr val="2E2E2E"/>
                    </a:solidFill>
                    <a:effectLst/>
                    <a:latin typeface="NexusSerif"/>
                  </a:rPr>
                  <a:t>）</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5.</a:t>
                </a:r>
                <a:r>
                  <a:rPr lang="zh-TW" altLang="en-US" sz="1200" b="0" i="0" dirty="0">
                    <a:solidFill>
                      <a:srgbClr val="2E2E2E"/>
                    </a:solidFill>
                    <a:effectLst/>
                    <a:latin typeface="NexusSerif"/>
                  </a:rPr>
                  <a:t>每日飲水量（</a:t>
                </a:r>
                <a:r>
                  <a:rPr lang="en-US" altLang="zh-TW" sz="1200" b="0" i="0" dirty="0">
                    <a:solidFill>
                      <a:srgbClr val="2E2E2E"/>
                    </a:solidFill>
                    <a:effectLst/>
                    <a:latin typeface="NexusSerif"/>
                  </a:rPr>
                  <a:t>CH20</a:t>
                </a:r>
                <a:r>
                  <a:rPr lang="zh-TW" altLang="en-US" sz="1200" b="0" i="0" dirty="0">
                    <a:solidFill>
                      <a:srgbClr val="2E2E2E"/>
                    </a:solidFill>
                    <a:effectLst/>
                    <a:latin typeface="NexusSerif"/>
                  </a:rPr>
                  <a:t>） </a:t>
                </a:r>
                <a:r>
                  <a:rPr lang="en-US" altLang="zh-TW" sz="1200" b="0" i="0" dirty="0">
                    <a:solidFill>
                      <a:srgbClr val="2E2E2E"/>
                    </a:solidFill>
                    <a:effectLst/>
                    <a:latin typeface="NexusSerif"/>
                  </a:rPr>
                  <a:t>) </a:t>
                </a:r>
              </a:p>
              <a:p>
                <a:pPr>
                  <a:lnSpc>
                    <a:spcPct val="120000"/>
                  </a:lnSpc>
                </a:pPr>
                <a:r>
                  <a:rPr lang="en-US" altLang="zh-TW" sz="1200" b="0" i="0" dirty="0">
                    <a:solidFill>
                      <a:srgbClr val="2E2E2E"/>
                    </a:solidFill>
                    <a:effectLst/>
                    <a:latin typeface="NexusSerif"/>
                  </a:rPr>
                  <a:t>6.</a:t>
                </a:r>
                <a:r>
                  <a:rPr lang="zh-TW" altLang="en-US" sz="1200" b="0" i="0" dirty="0">
                    <a:solidFill>
                      <a:srgbClr val="2E2E2E"/>
                    </a:solidFill>
                    <a:effectLst/>
                    <a:latin typeface="NexusSerif"/>
                  </a:rPr>
                  <a:t>酒精消耗量 </a:t>
                </a:r>
                <a:r>
                  <a:rPr lang="en-US" altLang="zh-TW" sz="1200" b="0" i="0" dirty="0">
                    <a:solidFill>
                      <a:srgbClr val="2E2E2E"/>
                    </a:solidFill>
                    <a:effectLst/>
                    <a:latin typeface="NexusSerif"/>
                  </a:rPr>
                  <a:t>(CALC)</a:t>
                </a:r>
              </a:p>
              <a:p>
                <a:pPr>
                  <a:lnSpc>
                    <a:spcPct val="120000"/>
                  </a:lnSpc>
                </a:pPr>
                <a:r>
                  <a:rPr lang="en-US" altLang="zh-CN" sz="1200" dirty="0">
                    <a:solidFill>
                      <a:srgbClr val="2E2E2E"/>
                    </a:solidFill>
                    <a:latin typeface="NexusSerif"/>
                  </a:rPr>
                  <a:t>7.</a:t>
                </a:r>
                <a:r>
                  <a:rPr lang="zh-TW" altLang="en-US" sz="1200" dirty="0">
                    <a:solidFill>
                      <a:srgbClr val="2E2E2E"/>
                    </a:solidFill>
                    <a:latin typeface="NexusSerif"/>
                  </a:rPr>
                  <a:t>是否抽菸</a:t>
                </a:r>
                <a:endParaRPr lang="en-US" altLang="zh-CN" sz="1200" dirty="0">
                  <a:solidFill>
                    <a:schemeClr val="bg1">
                      <a:lumMod val="50000"/>
                    </a:schemeClr>
                  </a:solidFill>
                  <a:latin typeface="Century Gothic" panose="020B0502020202020204" pitchFamily="34" charset="0"/>
                </a:endParaRPr>
              </a:p>
            </p:txBody>
          </p:sp>
          <p:sp>
            <p:nvSpPr>
              <p:cNvPr id="50" name="矩形 49">
                <a:extLst>
                  <a:ext uri="{FF2B5EF4-FFF2-40B4-BE49-F238E27FC236}">
                    <a16:creationId xmlns:a16="http://schemas.microsoft.com/office/drawing/2014/main" id="{CBCE2F27-1948-4AAF-B7D2-B7B4F23C2784}"/>
                  </a:ext>
                </a:extLst>
              </p:cNvPr>
              <p:cNvSpPr/>
              <p:nvPr/>
            </p:nvSpPr>
            <p:spPr>
              <a:xfrm>
                <a:off x="874713" y="3325188"/>
                <a:ext cx="1833921" cy="396134"/>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b="0" i="0" dirty="0">
                    <a:solidFill>
                      <a:srgbClr val="2E2E2E"/>
                    </a:solidFill>
                    <a:effectLst/>
                    <a:latin typeface="NexusSerif"/>
                  </a:rPr>
                  <a:t>與飲食習慣相關</a:t>
                </a:r>
                <a:endParaRPr lang="zh-CN" altLang="en-US" b="1" dirty="0">
                  <a:solidFill>
                    <a:schemeClr val="tx1">
                      <a:lumMod val="75000"/>
                      <a:lumOff val="25000"/>
                    </a:schemeClr>
                  </a:solidFill>
                </a:endParaRPr>
              </a:p>
            </p:txBody>
          </p:sp>
        </p:grpSp>
      </p:grpSp>
      <p:grpSp>
        <p:nvGrpSpPr>
          <p:cNvPr id="2" name="群組 1">
            <a:extLst>
              <a:ext uri="{FF2B5EF4-FFF2-40B4-BE49-F238E27FC236}">
                <a16:creationId xmlns:a16="http://schemas.microsoft.com/office/drawing/2014/main" id="{FBA93E4A-0357-42BF-8C4E-548045BD6633}"/>
              </a:ext>
            </a:extLst>
          </p:cNvPr>
          <p:cNvGrpSpPr/>
          <p:nvPr/>
        </p:nvGrpSpPr>
        <p:grpSpPr>
          <a:xfrm>
            <a:off x="8850712" y="1487359"/>
            <a:ext cx="2644657" cy="2930370"/>
            <a:chOff x="4773672" y="2324178"/>
            <a:chExt cx="2644657" cy="2930370"/>
          </a:xfrm>
        </p:grpSpPr>
        <p:grpSp>
          <p:nvGrpSpPr>
            <p:cNvPr id="5" name="组合 4"/>
            <p:cNvGrpSpPr/>
            <p:nvPr/>
          </p:nvGrpSpPr>
          <p:grpSpPr>
            <a:xfrm>
              <a:off x="4773672" y="2324178"/>
              <a:ext cx="2644657" cy="2930370"/>
              <a:chOff x="4669152" y="2204864"/>
              <a:chExt cx="2853697" cy="3161994"/>
            </a:xfrm>
          </p:grpSpPr>
          <p:sp>
            <p:nvSpPr>
              <p:cNvPr id="28" name="矩形: 剪去单角 444"/>
              <p:cNvSpPr/>
              <p:nvPr/>
            </p:nvSpPr>
            <p:spPr>
              <a:xfrm>
                <a:off x="4669152" y="2204864"/>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矩形 29"/>
              <p:cNvSpPr/>
              <p:nvPr/>
            </p:nvSpPr>
            <p:spPr>
              <a:xfrm>
                <a:off x="4669153" y="5243677"/>
                <a:ext cx="2853695" cy="123181"/>
              </a:xfrm>
              <a:prstGeom prst="rect">
                <a:avLst/>
              </a:prstGeom>
              <a:solidFill>
                <a:schemeClr val="accent1"/>
              </a:solidFill>
              <a:ln w="3175">
                <a:noFill/>
                <a:prstDash val="solid"/>
                <a:round/>
                <a:headEnd/>
                <a:tailEnd/>
              </a:ln>
              <a:effectLst/>
            </p:spPr>
            <p:txBody>
              <a:bodyPr anchor="ctr"/>
              <a:lstStyle/>
              <a:p>
                <a:pPr algn="ctr"/>
                <a:endParaRPr/>
              </a:p>
            </p:txBody>
          </p:sp>
          <p:sp>
            <p:nvSpPr>
              <p:cNvPr id="31" name="任意多边形: 形状 445"/>
              <p:cNvSpPr>
                <a:spLocks/>
              </p:cNvSpPr>
              <p:nvPr/>
            </p:nvSpPr>
            <p:spPr bwMode="auto">
              <a:xfrm>
                <a:off x="6802874" y="2204864"/>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dirty="0">
                    <a:solidFill>
                      <a:schemeClr val="bg1"/>
                    </a:solidFill>
                  </a:rPr>
                  <a:t>4</a:t>
                </a:r>
              </a:p>
            </p:txBody>
          </p:sp>
        </p:grpSp>
        <p:grpSp>
          <p:nvGrpSpPr>
            <p:cNvPr id="51" name="组合 50"/>
            <p:cNvGrpSpPr/>
            <p:nvPr/>
          </p:nvGrpSpPr>
          <p:grpSpPr>
            <a:xfrm>
              <a:off x="5045688" y="2932662"/>
              <a:ext cx="2126022" cy="2047555"/>
              <a:chOff x="874713" y="3325188"/>
              <a:chExt cx="2126022" cy="2047555"/>
            </a:xfrm>
          </p:grpSpPr>
          <p:sp>
            <p:nvSpPr>
              <p:cNvPr id="52" name="矩形 51">
                <a:extLst>
                  <a:ext uri="{FF2B5EF4-FFF2-40B4-BE49-F238E27FC236}">
                    <a16:creationId xmlns:a16="http://schemas.microsoft.com/office/drawing/2014/main" id="{E3EB1709-6D20-4440-8800-976CC5E9712E}"/>
                  </a:ext>
                </a:extLst>
              </p:cNvPr>
              <p:cNvSpPr/>
              <p:nvPr/>
            </p:nvSpPr>
            <p:spPr>
              <a:xfrm>
                <a:off x="874713" y="3745310"/>
                <a:ext cx="2126022" cy="1627433"/>
              </a:xfrm>
              <a:prstGeom prst="rect">
                <a:avLst/>
              </a:prstGeom>
            </p:spPr>
            <p:txBody>
              <a:bodyPr wrap="square">
                <a:spAutoFit/>
                <a:scene3d>
                  <a:camera prst="orthographicFront"/>
                  <a:lightRig rig="threePt" dir="t"/>
                </a:scene3d>
                <a:sp3d contourW="12700"/>
              </a:bodyPr>
              <a:lstStyle/>
              <a:p>
                <a:pPr>
                  <a:lnSpc>
                    <a:spcPct val="120000"/>
                  </a:lnSpc>
                </a:pPr>
                <a:r>
                  <a:rPr lang="zh-TW" altLang="en-US" sz="1200" b="0" i="0" dirty="0">
                    <a:solidFill>
                      <a:srgbClr val="2E2E2E"/>
                    </a:solidFill>
                    <a:effectLst/>
                    <a:latin typeface="NexusSerif"/>
                  </a:rPr>
                  <a:t>體重不足</a:t>
                </a:r>
                <a:endParaRPr lang="en-US" altLang="zh-TW" sz="1200" b="0" i="0" dirty="0">
                  <a:solidFill>
                    <a:srgbClr val="2E2E2E"/>
                  </a:solidFill>
                  <a:effectLst/>
                  <a:latin typeface="NexusSerif"/>
                </a:endParaRPr>
              </a:p>
              <a:p>
                <a:pPr>
                  <a:lnSpc>
                    <a:spcPct val="120000"/>
                  </a:lnSpc>
                </a:pPr>
                <a:r>
                  <a:rPr lang="zh-TW" altLang="en-US" sz="1200" b="0" i="0" dirty="0">
                    <a:solidFill>
                      <a:srgbClr val="2E2E2E"/>
                    </a:solidFill>
                    <a:effectLst/>
                    <a:latin typeface="NexusSerif"/>
                  </a:rPr>
                  <a:t>體重正常</a:t>
                </a:r>
                <a:endParaRPr lang="en-US" altLang="zh-TW" sz="1200" b="0" i="0" dirty="0">
                  <a:solidFill>
                    <a:srgbClr val="2E2E2E"/>
                  </a:solidFill>
                  <a:effectLst/>
                  <a:latin typeface="NexusSerif"/>
                </a:endParaRPr>
              </a:p>
              <a:p>
                <a:pPr>
                  <a:lnSpc>
                    <a:spcPct val="120000"/>
                  </a:lnSpc>
                </a:pPr>
                <a:r>
                  <a:rPr lang="zh-TW" altLang="en-US" sz="1200" b="0" i="0" dirty="0">
                    <a:solidFill>
                      <a:srgbClr val="2E2E2E"/>
                    </a:solidFill>
                    <a:effectLst/>
                    <a:latin typeface="NexusSerif"/>
                  </a:rPr>
                  <a:t>超重級別 </a:t>
                </a:r>
                <a:r>
                  <a:rPr lang="en-US" altLang="zh-TW" sz="1200" b="0" i="0" dirty="0">
                    <a:solidFill>
                      <a:srgbClr val="2E2E2E"/>
                    </a:solidFill>
                    <a:effectLst/>
                    <a:latin typeface="NexusSerif"/>
                  </a:rPr>
                  <a:t>I</a:t>
                </a:r>
              </a:p>
              <a:p>
                <a:pPr>
                  <a:lnSpc>
                    <a:spcPct val="120000"/>
                  </a:lnSpc>
                </a:pPr>
                <a:r>
                  <a:rPr lang="zh-TW" altLang="en-US" sz="1200" b="0" i="0" dirty="0">
                    <a:solidFill>
                      <a:srgbClr val="2E2E2E"/>
                    </a:solidFill>
                    <a:effectLst/>
                    <a:latin typeface="NexusSerif"/>
                  </a:rPr>
                  <a:t>超重級別 </a:t>
                </a:r>
                <a:r>
                  <a:rPr lang="en-US" altLang="zh-TW" sz="1200" b="0" i="0" dirty="0">
                    <a:solidFill>
                      <a:srgbClr val="2E2E2E"/>
                    </a:solidFill>
                    <a:effectLst/>
                    <a:latin typeface="NexusSerif"/>
                  </a:rPr>
                  <a:t>II</a:t>
                </a:r>
              </a:p>
              <a:p>
                <a:pPr>
                  <a:lnSpc>
                    <a:spcPct val="120000"/>
                  </a:lnSpc>
                </a:pPr>
                <a:r>
                  <a:rPr lang="zh-TW" altLang="en-US" sz="1200" b="0" i="0" dirty="0">
                    <a:solidFill>
                      <a:srgbClr val="2E2E2E"/>
                    </a:solidFill>
                    <a:effectLst/>
                    <a:latin typeface="NexusSerif"/>
                  </a:rPr>
                  <a:t>肥胖類型 </a:t>
                </a:r>
                <a:r>
                  <a:rPr lang="en-US" altLang="zh-TW" sz="1200" b="0" i="0" dirty="0">
                    <a:solidFill>
                      <a:srgbClr val="2E2E2E"/>
                    </a:solidFill>
                    <a:effectLst/>
                    <a:latin typeface="NexusSerif"/>
                  </a:rPr>
                  <a:t>I</a:t>
                </a:r>
              </a:p>
              <a:p>
                <a:pPr>
                  <a:lnSpc>
                    <a:spcPct val="120000"/>
                  </a:lnSpc>
                </a:pPr>
                <a:r>
                  <a:rPr lang="zh-TW" altLang="en-US" sz="1200" b="0" i="0" dirty="0">
                    <a:solidFill>
                      <a:srgbClr val="2E2E2E"/>
                    </a:solidFill>
                    <a:effectLst/>
                    <a:latin typeface="NexusSerif"/>
                  </a:rPr>
                  <a:t>肥胖類型 </a:t>
                </a:r>
                <a:r>
                  <a:rPr lang="en-US" altLang="zh-TW" sz="1200" b="0" i="0" dirty="0">
                    <a:solidFill>
                      <a:srgbClr val="2E2E2E"/>
                    </a:solidFill>
                    <a:effectLst/>
                    <a:latin typeface="NexusSerif"/>
                  </a:rPr>
                  <a:t>II </a:t>
                </a:r>
                <a:endParaRPr lang="en-US" altLang="zh-TW" sz="1200" dirty="0">
                  <a:solidFill>
                    <a:srgbClr val="2E2E2E"/>
                  </a:solidFill>
                  <a:latin typeface="NexusSerif"/>
                </a:endParaRPr>
              </a:p>
              <a:p>
                <a:pPr>
                  <a:lnSpc>
                    <a:spcPct val="120000"/>
                  </a:lnSpc>
                </a:pPr>
                <a:r>
                  <a:rPr lang="zh-TW" altLang="en-US" sz="1200" b="0" i="0" dirty="0">
                    <a:solidFill>
                      <a:srgbClr val="2E2E2E"/>
                    </a:solidFill>
                    <a:effectLst/>
                    <a:latin typeface="NexusSerif"/>
                  </a:rPr>
                  <a:t>肥胖類型 </a:t>
                </a:r>
                <a:r>
                  <a:rPr lang="en-US" altLang="zh-TW" sz="1200" b="0" i="0" dirty="0">
                    <a:solidFill>
                      <a:srgbClr val="2E2E2E"/>
                    </a:solidFill>
                    <a:effectLst/>
                    <a:latin typeface="NexusSerif"/>
                  </a:rPr>
                  <a:t>III</a:t>
                </a:r>
                <a:endParaRPr lang="en-US" altLang="zh-CN" sz="1200" dirty="0">
                  <a:solidFill>
                    <a:schemeClr val="bg1">
                      <a:lumMod val="50000"/>
                    </a:schemeClr>
                  </a:solidFill>
                  <a:latin typeface="Century Gothic" panose="020B0502020202020204" pitchFamily="34" charset="0"/>
                </a:endParaRPr>
              </a:p>
            </p:txBody>
          </p:sp>
          <p:sp>
            <p:nvSpPr>
              <p:cNvPr id="53" name="矩形 52">
                <a:extLst>
                  <a:ext uri="{FF2B5EF4-FFF2-40B4-BE49-F238E27FC236}">
                    <a16:creationId xmlns:a16="http://schemas.microsoft.com/office/drawing/2014/main" id="{CBCE2F27-1948-4AAF-B7D2-B7B4F23C2784}"/>
                  </a:ext>
                </a:extLst>
              </p:cNvPr>
              <p:cNvSpPr/>
              <p:nvPr/>
            </p:nvSpPr>
            <p:spPr>
              <a:xfrm>
                <a:off x="874713" y="3325188"/>
                <a:ext cx="2126022" cy="400751"/>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b="0" i="0" dirty="0">
                    <a:solidFill>
                      <a:srgbClr val="2E2E2E"/>
                    </a:solidFill>
                    <a:effectLst/>
                    <a:latin typeface="NexusSerif"/>
                  </a:rPr>
                  <a:t>類變量 </a:t>
                </a:r>
                <a:r>
                  <a:rPr lang="zh-TW" altLang="en-US" dirty="0">
                    <a:solidFill>
                      <a:srgbClr val="2E2E2E"/>
                    </a:solidFill>
                    <a:latin typeface="NexusSerif"/>
                  </a:rPr>
                  <a:t>（</a:t>
                </a:r>
                <a:r>
                  <a:rPr lang="zh-TW" altLang="en-US" b="0" i="0" dirty="0">
                    <a:solidFill>
                      <a:srgbClr val="2E2E2E"/>
                    </a:solidFill>
                    <a:effectLst/>
                    <a:latin typeface="NexusSerif"/>
                  </a:rPr>
                  <a:t>肥胖水平）</a:t>
                </a:r>
                <a:endParaRPr lang="zh-CN" altLang="en-US" b="1" dirty="0">
                  <a:solidFill>
                    <a:schemeClr val="tx1">
                      <a:lumMod val="75000"/>
                      <a:lumOff val="25000"/>
                    </a:schemeClr>
                  </a:solidFill>
                </a:endParaRPr>
              </a:p>
            </p:txBody>
          </p:sp>
        </p:grpSp>
      </p:grpSp>
      <p:grpSp>
        <p:nvGrpSpPr>
          <p:cNvPr id="4" name="群組 3">
            <a:extLst>
              <a:ext uri="{FF2B5EF4-FFF2-40B4-BE49-F238E27FC236}">
                <a16:creationId xmlns:a16="http://schemas.microsoft.com/office/drawing/2014/main" id="{53646A43-40BC-4F72-887E-107F3779704C}"/>
              </a:ext>
            </a:extLst>
          </p:cNvPr>
          <p:cNvGrpSpPr/>
          <p:nvPr/>
        </p:nvGrpSpPr>
        <p:grpSpPr>
          <a:xfrm>
            <a:off x="6047502" y="1487359"/>
            <a:ext cx="2644657" cy="2930370"/>
            <a:chOff x="7843402" y="2324178"/>
            <a:chExt cx="2644657" cy="2930370"/>
          </a:xfrm>
        </p:grpSpPr>
        <p:grpSp>
          <p:nvGrpSpPr>
            <p:cNvPr id="8" name="组合 7"/>
            <p:cNvGrpSpPr/>
            <p:nvPr/>
          </p:nvGrpSpPr>
          <p:grpSpPr>
            <a:xfrm>
              <a:off x="7843402" y="2324178"/>
              <a:ext cx="2644657" cy="2930370"/>
              <a:chOff x="247577" y="3140968"/>
              <a:chExt cx="2501994" cy="2772295"/>
            </a:xfrm>
          </p:grpSpPr>
          <p:sp>
            <p:nvSpPr>
              <p:cNvPr id="15" name="矩形: 剪去单角 455"/>
              <p:cNvSpPr/>
              <p:nvPr/>
            </p:nvSpPr>
            <p:spPr>
              <a:xfrm>
                <a:off x="247577" y="3140968"/>
                <a:ext cx="2501992" cy="2772295"/>
              </a:xfrm>
              <a:prstGeom prst="snip1Rect">
                <a:avLst>
                  <a:gd name="adj" fmla="val 29383"/>
                </a:avLst>
              </a:prstGeom>
              <a:solidFill>
                <a:schemeClr val="bg1"/>
              </a:solidFill>
              <a:ln w="3175">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矩形 15"/>
              <p:cNvSpPr/>
              <p:nvPr/>
            </p:nvSpPr>
            <p:spPr>
              <a:xfrm>
                <a:off x="247578" y="5805263"/>
                <a:ext cx="2501992" cy="108000"/>
              </a:xfrm>
              <a:prstGeom prst="rect">
                <a:avLst/>
              </a:prstGeom>
              <a:solidFill>
                <a:schemeClr val="tx1">
                  <a:lumMod val="60000"/>
                  <a:lumOff val="40000"/>
                </a:schemeClr>
              </a:solidFill>
              <a:ln w="3175">
                <a:noFill/>
                <a:prstDash val="solid"/>
                <a:round/>
                <a:headEnd/>
                <a:tailEnd/>
              </a:ln>
              <a:effectLst/>
            </p:spPr>
            <p:txBody>
              <a:bodyPr anchor="ctr"/>
              <a:lstStyle/>
              <a:p>
                <a:pPr algn="ctr"/>
                <a:endParaRPr/>
              </a:p>
            </p:txBody>
          </p:sp>
          <p:sp>
            <p:nvSpPr>
              <p:cNvPr id="17" name="任意多边形: 形状 456"/>
              <p:cNvSpPr>
                <a:spLocks/>
              </p:cNvSpPr>
              <p:nvPr/>
            </p:nvSpPr>
            <p:spPr bwMode="auto">
              <a:xfrm>
                <a:off x="2118329" y="3140968"/>
                <a:ext cx="631242" cy="631242"/>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tx1">
                  <a:lumMod val="60000"/>
                  <a:lumOff val="40000"/>
                </a:schemeClr>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ko-KR" sz="2000" b="1" dirty="0">
                    <a:solidFill>
                      <a:schemeClr val="bg1"/>
                    </a:solidFill>
                  </a:rPr>
                  <a:t>3</a:t>
                </a:r>
              </a:p>
            </p:txBody>
          </p:sp>
        </p:grpSp>
        <p:grpSp>
          <p:nvGrpSpPr>
            <p:cNvPr id="54" name="组合 53"/>
            <p:cNvGrpSpPr/>
            <p:nvPr/>
          </p:nvGrpSpPr>
          <p:grpSpPr>
            <a:xfrm>
              <a:off x="8110249" y="2932662"/>
              <a:ext cx="2126022" cy="1374557"/>
              <a:chOff x="874713" y="3325188"/>
              <a:chExt cx="2126022" cy="1374557"/>
            </a:xfrm>
          </p:grpSpPr>
          <p:sp>
            <p:nvSpPr>
              <p:cNvPr id="55" name="矩形 54">
                <a:extLst>
                  <a:ext uri="{FF2B5EF4-FFF2-40B4-BE49-F238E27FC236}">
                    <a16:creationId xmlns:a16="http://schemas.microsoft.com/office/drawing/2014/main" id="{E3EB1709-6D20-4440-8800-976CC5E9712E}"/>
                  </a:ext>
                </a:extLst>
              </p:cNvPr>
              <p:cNvSpPr/>
              <p:nvPr/>
            </p:nvSpPr>
            <p:spPr>
              <a:xfrm>
                <a:off x="874713" y="3740252"/>
                <a:ext cx="2126022" cy="959493"/>
              </a:xfrm>
              <a:prstGeom prst="rect">
                <a:avLst/>
              </a:prstGeom>
            </p:spPr>
            <p:txBody>
              <a:bodyPr wrap="square">
                <a:spAutoFit/>
                <a:scene3d>
                  <a:camera prst="orthographicFront"/>
                  <a:lightRig rig="threePt" dir="t"/>
                </a:scene3d>
                <a:sp3d contourW="12700"/>
              </a:bodyPr>
              <a:lstStyle/>
              <a:p>
                <a:pPr>
                  <a:lnSpc>
                    <a:spcPct val="120000"/>
                  </a:lnSpc>
                </a:pPr>
                <a:r>
                  <a:rPr lang="en-US" altLang="zh-TW" sz="1200" b="0" i="0" dirty="0">
                    <a:solidFill>
                      <a:srgbClr val="2E2E2E"/>
                    </a:solidFill>
                    <a:effectLst/>
                    <a:latin typeface="NexusSerif"/>
                  </a:rPr>
                  <a:t>1.</a:t>
                </a:r>
                <a:r>
                  <a:rPr lang="zh-TW" altLang="en-US" sz="1200" b="0" i="0" dirty="0">
                    <a:solidFill>
                      <a:srgbClr val="2E2E2E"/>
                    </a:solidFill>
                    <a:effectLst/>
                    <a:latin typeface="NexusSerif"/>
                  </a:rPr>
                  <a:t>性別</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2.</a:t>
                </a:r>
                <a:r>
                  <a:rPr lang="zh-TW" altLang="en-US" sz="1200" b="0" i="0" dirty="0">
                    <a:solidFill>
                      <a:srgbClr val="2E2E2E"/>
                    </a:solidFill>
                    <a:effectLst/>
                    <a:latin typeface="NexusSerif"/>
                  </a:rPr>
                  <a:t>年齡</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3.</a:t>
                </a:r>
                <a:r>
                  <a:rPr lang="zh-TW" altLang="en-US" sz="1200" b="0" i="0" dirty="0">
                    <a:solidFill>
                      <a:srgbClr val="2E2E2E"/>
                    </a:solidFill>
                    <a:effectLst/>
                    <a:latin typeface="NexusSerif"/>
                  </a:rPr>
                  <a:t>身高</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4.</a:t>
                </a:r>
                <a:r>
                  <a:rPr lang="zh-TW" altLang="en-US" sz="1200" b="0" i="0" dirty="0">
                    <a:solidFill>
                      <a:srgbClr val="2E2E2E"/>
                    </a:solidFill>
                    <a:effectLst/>
                    <a:latin typeface="NexusSerif"/>
                  </a:rPr>
                  <a:t>體重</a:t>
                </a:r>
                <a:endParaRPr lang="en-US" altLang="zh-CN" sz="1200" dirty="0">
                  <a:solidFill>
                    <a:schemeClr val="bg1">
                      <a:lumMod val="50000"/>
                    </a:schemeClr>
                  </a:solidFill>
                  <a:latin typeface="Century Gothic" panose="020B0502020202020204" pitchFamily="34" charset="0"/>
                </a:endParaRPr>
              </a:p>
            </p:txBody>
          </p:sp>
          <p:sp>
            <p:nvSpPr>
              <p:cNvPr id="56" name="矩形 55">
                <a:extLst>
                  <a:ext uri="{FF2B5EF4-FFF2-40B4-BE49-F238E27FC236}">
                    <a16:creationId xmlns:a16="http://schemas.microsoft.com/office/drawing/2014/main" id="{CBCE2F27-1948-4AAF-B7D2-B7B4F23C2784}"/>
                  </a:ext>
                </a:extLst>
              </p:cNvPr>
              <p:cNvSpPr/>
              <p:nvPr/>
            </p:nvSpPr>
            <p:spPr>
              <a:xfrm>
                <a:off x="874713" y="3325188"/>
                <a:ext cx="1833921" cy="396134"/>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b="0" i="0" dirty="0">
                    <a:solidFill>
                      <a:srgbClr val="2E2E2E"/>
                    </a:solidFill>
                    <a:effectLst/>
                    <a:latin typeface="NexusSerif"/>
                  </a:rPr>
                  <a:t>其他變量</a:t>
                </a:r>
                <a:endParaRPr lang="zh-CN" altLang="en-US" b="1" dirty="0">
                  <a:solidFill>
                    <a:schemeClr val="tx1">
                      <a:lumMod val="75000"/>
                      <a:lumOff val="25000"/>
                    </a:schemeClr>
                  </a:solidFill>
                </a:endParaRPr>
              </a:p>
            </p:txBody>
          </p:sp>
        </p:grpSp>
      </p:grpSp>
      <p:sp>
        <p:nvSpPr>
          <p:cNvPr id="23" name="任意多边形 22"/>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91195" y="-1"/>
            <a:ext cx="1417774" cy="723901"/>
            <a:chOff x="-391195" y="-1"/>
            <a:chExt cx="1697596" cy="866775"/>
          </a:xfrm>
        </p:grpSpPr>
        <p:sp>
          <p:nvSpPr>
            <p:cNvPr id="29" name="任意多边形 28"/>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7" name="直接连接符 36"/>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989851" y="630371"/>
            <a:ext cx="1826141"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資料變數</a:t>
            </a:r>
            <a:endParaRPr lang="zh-CN" altLang="en-US" sz="3200" b="1" dirty="0">
              <a:solidFill>
                <a:schemeClr val="tx2"/>
              </a:solidFill>
              <a:latin typeface="Century Gothic" panose="020B0502020202020204" pitchFamily="34" charset="0"/>
              <a:ea typeface="+mj-ea"/>
            </a:endParaRPr>
          </a:p>
        </p:txBody>
      </p:sp>
      <p:grpSp>
        <p:nvGrpSpPr>
          <p:cNvPr id="47" name="群組 46">
            <a:extLst>
              <a:ext uri="{FF2B5EF4-FFF2-40B4-BE49-F238E27FC236}">
                <a16:creationId xmlns:a16="http://schemas.microsoft.com/office/drawing/2014/main" id="{EA3E59A1-634C-43F2-9EE8-2512269E6412}"/>
              </a:ext>
            </a:extLst>
          </p:cNvPr>
          <p:cNvGrpSpPr/>
          <p:nvPr/>
        </p:nvGrpSpPr>
        <p:grpSpPr>
          <a:xfrm>
            <a:off x="3244294" y="1487359"/>
            <a:ext cx="2644656" cy="2930370"/>
            <a:chOff x="4773673" y="2324178"/>
            <a:chExt cx="2644656" cy="2930370"/>
          </a:xfrm>
        </p:grpSpPr>
        <p:grpSp>
          <p:nvGrpSpPr>
            <p:cNvPr id="58" name="组合 4">
              <a:extLst>
                <a:ext uri="{FF2B5EF4-FFF2-40B4-BE49-F238E27FC236}">
                  <a16:creationId xmlns:a16="http://schemas.microsoft.com/office/drawing/2014/main" id="{630740BF-48A6-4540-A9BE-F2E9F7DE6BC6}"/>
                </a:ext>
              </a:extLst>
            </p:cNvPr>
            <p:cNvGrpSpPr/>
            <p:nvPr/>
          </p:nvGrpSpPr>
          <p:grpSpPr>
            <a:xfrm>
              <a:off x="4773673" y="2324178"/>
              <a:ext cx="2644656" cy="2930370"/>
              <a:chOff x="4669153" y="2204864"/>
              <a:chExt cx="2853696" cy="3161994"/>
            </a:xfrm>
          </p:grpSpPr>
          <p:sp>
            <p:nvSpPr>
              <p:cNvPr id="62" name="矩形: 剪去单角 444">
                <a:extLst>
                  <a:ext uri="{FF2B5EF4-FFF2-40B4-BE49-F238E27FC236}">
                    <a16:creationId xmlns:a16="http://schemas.microsoft.com/office/drawing/2014/main" id="{BAE8F786-54C6-407E-B06B-94EA96773220}"/>
                  </a:ext>
                </a:extLst>
              </p:cNvPr>
              <p:cNvSpPr/>
              <p:nvPr/>
            </p:nvSpPr>
            <p:spPr>
              <a:xfrm>
                <a:off x="4669153" y="2204864"/>
                <a:ext cx="2853695" cy="3161994"/>
              </a:xfrm>
              <a:prstGeom prst="snip1Rect">
                <a:avLst>
                  <a:gd name="adj" fmla="val 29383"/>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3" name="矩形 62">
                <a:extLst>
                  <a:ext uri="{FF2B5EF4-FFF2-40B4-BE49-F238E27FC236}">
                    <a16:creationId xmlns:a16="http://schemas.microsoft.com/office/drawing/2014/main" id="{32C8E94A-382E-42B0-9C8E-668D5210DEDF}"/>
                  </a:ext>
                </a:extLst>
              </p:cNvPr>
              <p:cNvSpPr/>
              <p:nvPr/>
            </p:nvSpPr>
            <p:spPr>
              <a:xfrm>
                <a:off x="4669153" y="5243677"/>
                <a:ext cx="2853695" cy="123181"/>
              </a:xfrm>
              <a:prstGeom prst="rect">
                <a:avLst/>
              </a:prstGeom>
              <a:solidFill>
                <a:schemeClr val="tx1">
                  <a:lumMod val="65000"/>
                  <a:lumOff val="35000"/>
                </a:schemeClr>
              </a:solidFill>
              <a:ln w="3175">
                <a:noFill/>
                <a:prstDash val="solid"/>
                <a:round/>
                <a:headEnd/>
                <a:tailEnd/>
              </a:ln>
              <a:effectLst/>
            </p:spPr>
            <p:txBody>
              <a:bodyPr anchor="ctr"/>
              <a:lstStyle/>
              <a:p>
                <a:pPr algn="ctr"/>
                <a:endParaRPr/>
              </a:p>
            </p:txBody>
          </p:sp>
          <p:sp>
            <p:nvSpPr>
              <p:cNvPr id="64" name="任意多边形: 形状 445">
                <a:extLst>
                  <a:ext uri="{FF2B5EF4-FFF2-40B4-BE49-F238E27FC236}">
                    <a16:creationId xmlns:a16="http://schemas.microsoft.com/office/drawing/2014/main" id="{D5D4C494-9D5A-4D5D-A516-EB1DDE32E1D5}"/>
                  </a:ext>
                </a:extLst>
              </p:cNvPr>
              <p:cNvSpPr>
                <a:spLocks/>
              </p:cNvSpPr>
              <p:nvPr/>
            </p:nvSpPr>
            <p:spPr bwMode="auto">
              <a:xfrm>
                <a:off x="6802874" y="2204864"/>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tx1">
                  <a:lumMod val="65000"/>
                  <a:lumOff val="35000"/>
                </a:schemeClr>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dirty="0">
                    <a:solidFill>
                      <a:schemeClr val="bg1"/>
                    </a:solidFill>
                  </a:rPr>
                  <a:t>2</a:t>
                </a:r>
              </a:p>
            </p:txBody>
          </p:sp>
        </p:grpSp>
        <p:grpSp>
          <p:nvGrpSpPr>
            <p:cNvPr id="59" name="组合 50">
              <a:extLst>
                <a:ext uri="{FF2B5EF4-FFF2-40B4-BE49-F238E27FC236}">
                  <a16:creationId xmlns:a16="http://schemas.microsoft.com/office/drawing/2014/main" id="{878ADED5-5E82-4278-B048-3B561FE54044}"/>
                </a:ext>
              </a:extLst>
            </p:cNvPr>
            <p:cNvGrpSpPr/>
            <p:nvPr/>
          </p:nvGrpSpPr>
          <p:grpSpPr>
            <a:xfrm>
              <a:off x="5045688" y="2932662"/>
              <a:ext cx="2126022" cy="1599227"/>
              <a:chOff x="874713" y="3325188"/>
              <a:chExt cx="2126022" cy="1599227"/>
            </a:xfrm>
          </p:grpSpPr>
          <p:sp>
            <p:nvSpPr>
              <p:cNvPr id="60" name="矩形 59">
                <a:extLst>
                  <a:ext uri="{FF2B5EF4-FFF2-40B4-BE49-F238E27FC236}">
                    <a16:creationId xmlns:a16="http://schemas.microsoft.com/office/drawing/2014/main" id="{421AC564-86D2-4F09-9D83-7CD2437576D7}"/>
                  </a:ext>
                </a:extLst>
              </p:cNvPr>
              <p:cNvSpPr/>
              <p:nvPr/>
            </p:nvSpPr>
            <p:spPr>
              <a:xfrm>
                <a:off x="874713" y="3745310"/>
                <a:ext cx="2126022" cy="1179105"/>
              </a:xfrm>
              <a:prstGeom prst="rect">
                <a:avLst/>
              </a:prstGeom>
            </p:spPr>
            <p:txBody>
              <a:bodyPr wrap="square">
                <a:spAutoFit/>
                <a:scene3d>
                  <a:camera prst="orthographicFront"/>
                  <a:lightRig rig="threePt" dir="t"/>
                </a:scene3d>
                <a:sp3d contourW="12700"/>
              </a:bodyPr>
              <a:lstStyle/>
              <a:p>
                <a:pPr>
                  <a:lnSpc>
                    <a:spcPct val="120000"/>
                  </a:lnSpc>
                </a:pPr>
                <a:r>
                  <a:rPr lang="en-US" altLang="zh-TW" sz="1200" b="0" i="0" dirty="0">
                    <a:solidFill>
                      <a:srgbClr val="2E2E2E"/>
                    </a:solidFill>
                    <a:effectLst/>
                    <a:latin typeface="NexusSerif"/>
                  </a:rPr>
                  <a:t>1.</a:t>
                </a:r>
                <a:r>
                  <a:rPr lang="zh-TW" altLang="en-US" sz="1200" b="0" i="0" dirty="0">
                    <a:solidFill>
                      <a:srgbClr val="2E2E2E"/>
                    </a:solidFill>
                    <a:effectLst/>
                    <a:latin typeface="NexusSerif"/>
                  </a:rPr>
                  <a:t>卡路里消耗監測（</a:t>
                </a:r>
                <a:r>
                  <a:rPr lang="en-US" altLang="zh-TW" sz="1200" b="0" i="0" dirty="0">
                    <a:solidFill>
                      <a:srgbClr val="2E2E2E"/>
                    </a:solidFill>
                    <a:effectLst/>
                    <a:latin typeface="NexusSerif"/>
                  </a:rPr>
                  <a:t>SCC</a:t>
                </a:r>
                <a:r>
                  <a:rPr lang="zh-TW" altLang="en-US" sz="1200" b="0" i="0" dirty="0">
                    <a:solidFill>
                      <a:srgbClr val="2E2E2E"/>
                    </a:solidFill>
                    <a:effectLst/>
                    <a:latin typeface="NexusSerif"/>
                  </a:rPr>
                  <a:t>）</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2.</a:t>
                </a:r>
                <a:r>
                  <a:rPr lang="zh-TW" altLang="en-US" sz="1200" b="0" i="0" dirty="0">
                    <a:solidFill>
                      <a:srgbClr val="2E2E2E"/>
                    </a:solidFill>
                    <a:effectLst/>
                    <a:latin typeface="NexusSerif"/>
                  </a:rPr>
                  <a:t>身體活動頻率（</a:t>
                </a:r>
                <a:r>
                  <a:rPr lang="en-US" altLang="zh-TW" sz="1200" b="0" i="0" dirty="0">
                    <a:solidFill>
                      <a:srgbClr val="2E2E2E"/>
                    </a:solidFill>
                    <a:effectLst/>
                    <a:latin typeface="NexusSerif"/>
                  </a:rPr>
                  <a:t>FAF</a:t>
                </a:r>
                <a:r>
                  <a:rPr lang="zh-TW" altLang="en-US" sz="1200" b="0" i="0" dirty="0">
                    <a:solidFill>
                      <a:srgbClr val="2E2E2E"/>
                    </a:solidFill>
                    <a:effectLst/>
                    <a:latin typeface="NexusSerif"/>
                  </a:rPr>
                  <a:t>）</a:t>
                </a:r>
                <a:endParaRPr lang="en-US" altLang="zh-TW" sz="1200" b="0" i="0" dirty="0">
                  <a:solidFill>
                    <a:srgbClr val="2E2E2E"/>
                  </a:solidFill>
                  <a:effectLst/>
                  <a:latin typeface="NexusSerif"/>
                </a:endParaRPr>
              </a:p>
              <a:p>
                <a:pPr>
                  <a:lnSpc>
                    <a:spcPct val="120000"/>
                  </a:lnSpc>
                </a:pPr>
                <a:r>
                  <a:rPr lang="en-US" altLang="zh-TW" sz="1200" b="0" i="0" dirty="0">
                    <a:solidFill>
                      <a:srgbClr val="2E2E2E"/>
                    </a:solidFill>
                    <a:effectLst/>
                    <a:latin typeface="NexusSerif"/>
                  </a:rPr>
                  <a:t>3.</a:t>
                </a:r>
                <a:r>
                  <a:rPr lang="zh-TW" altLang="en-US" sz="1200" b="0" i="0" dirty="0">
                    <a:solidFill>
                      <a:srgbClr val="2E2E2E"/>
                    </a:solidFill>
                    <a:effectLst/>
                    <a:latin typeface="NexusSerif"/>
                  </a:rPr>
                  <a:t>使用技術設備的時間（</a:t>
                </a:r>
                <a:r>
                  <a:rPr lang="en-US" altLang="zh-TW" sz="1200" b="0" i="0" dirty="0">
                    <a:solidFill>
                      <a:srgbClr val="2E2E2E"/>
                    </a:solidFill>
                    <a:effectLst/>
                    <a:latin typeface="NexusSerif"/>
                  </a:rPr>
                  <a:t>TUE</a:t>
                </a:r>
                <a:r>
                  <a:rPr lang="zh-TW" altLang="en-US" sz="1200" b="0" i="0" dirty="0">
                    <a:solidFill>
                      <a:srgbClr val="2E2E2E"/>
                    </a:solidFill>
                    <a:effectLst/>
                    <a:latin typeface="NexusSerif"/>
                  </a:rPr>
                  <a:t>）</a:t>
                </a:r>
                <a:r>
                  <a:rPr lang="en-US" altLang="zh-TW" sz="1200" b="0" i="0" dirty="0">
                    <a:solidFill>
                      <a:srgbClr val="2E2E2E"/>
                    </a:solidFill>
                    <a:effectLst/>
                    <a:latin typeface="NexusSerif"/>
                  </a:rPr>
                  <a:t>4.</a:t>
                </a:r>
                <a:r>
                  <a:rPr lang="zh-TW" altLang="en-US" sz="1200" b="0" i="0" dirty="0">
                    <a:solidFill>
                      <a:srgbClr val="2E2E2E"/>
                    </a:solidFill>
                    <a:effectLst/>
                    <a:latin typeface="NexusSerif"/>
                  </a:rPr>
                  <a:t>使用的交通工具（</a:t>
                </a:r>
                <a:r>
                  <a:rPr lang="en-US" altLang="zh-TW" sz="1200" b="0" i="0" dirty="0">
                    <a:solidFill>
                      <a:srgbClr val="2E2E2E"/>
                    </a:solidFill>
                    <a:effectLst/>
                    <a:latin typeface="NexusSerif"/>
                  </a:rPr>
                  <a:t>MTRANS</a:t>
                </a:r>
                <a:r>
                  <a:rPr lang="zh-TW" altLang="en-US" sz="1200" b="0" i="0" dirty="0">
                    <a:solidFill>
                      <a:srgbClr val="2E2E2E"/>
                    </a:solidFill>
                    <a:effectLst/>
                    <a:latin typeface="NexusSerif"/>
                  </a:rPr>
                  <a:t>）</a:t>
                </a:r>
                <a:endParaRPr lang="en-US" altLang="zh-TW" sz="1200" b="0" i="0" dirty="0">
                  <a:solidFill>
                    <a:srgbClr val="2E2E2E"/>
                  </a:solidFill>
                  <a:effectLst/>
                  <a:latin typeface="NexusSerif"/>
                </a:endParaRPr>
              </a:p>
              <a:p>
                <a:pPr>
                  <a:lnSpc>
                    <a:spcPct val="120000"/>
                  </a:lnSpc>
                </a:pPr>
                <a:r>
                  <a:rPr lang="en-US" altLang="zh-TW" sz="1200" dirty="0">
                    <a:solidFill>
                      <a:srgbClr val="2E2E2E"/>
                    </a:solidFill>
                    <a:latin typeface="NexusSerif"/>
                  </a:rPr>
                  <a:t>5.</a:t>
                </a:r>
                <a:r>
                  <a:rPr lang="zh-TW" altLang="en-US" sz="1200" dirty="0">
                    <a:solidFill>
                      <a:srgbClr val="2E2E2E"/>
                    </a:solidFill>
                    <a:latin typeface="NexusSerif"/>
                  </a:rPr>
                  <a:t>是否有家族肥胖歷史</a:t>
                </a:r>
                <a:endParaRPr lang="en-US" altLang="zh-CN" sz="1200" dirty="0">
                  <a:solidFill>
                    <a:schemeClr val="bg1">
                      <a:lumMod val="50000"/>
                    </a:schemeClr>
                  </a:solidFill>
                  <a:latin typeface="Century Gothic" panose="020B0502020202020204" pitchFamily="34" charset="0"/>
                </a:endParaRPr>
              </a:p>
            </p:txBody>
          </p:sp>
          <p:sp>
            <p:nvSpPr>
              <p:cNvPr id="61" name="矩形 60">
                <a:extLst>
                  <a:ext uri="{FF2B5EF4-FFF2-40B4-BE49-F238E27FC236}">
                    <a16:creationId xmlns:a16="http://schemas.microsoft.com/office/drawing/2014/main" id="{4E64111B-DBA8-40FA-9E73-1E04B49799F8}"/>
                  </a:ext>
                </a:extLst>
              </p:cNvPr>
              <p:cNvSpPr/>
              <p:nvPr/>
            </p:nvSpPr>
            <p:spPr>
              <a:xfrm>
                <a:off x="874713" y="3325188"/>
                <a:ext cx="1833921" cy="396134"/>
              </a:xfrm>
              <a:prstGeom prst="rect">
                <a:avLst/>
              </a:prstGeom>
            </p:spPr>
            <p:txBody>
              <a:bodyPr wrap="square">
                <a:spAutoFit/>
                <a:scene3d>
                  <a:camera prst="orthographicFront"/>
                  <a:lightRig rig="threePt" dir="t"/>
                </a:scene3d>
                <a:sp3d contourW="12700"/>
              </a:bodyPr>
              <a:lstStyle/>
              <a:p>
                <a:pPr algn="just">
                  <a:lnSpc>
                    <a:spcPct val="120000"/>
                  </a:lnSpc>
                </a:pPr>
                <a:r>
                  <a:rPr lang="zh-TW" altLang="en-US" b="0" i="0" dirty="0">
                    <a:solidFill>
                      <a:srgbClr val="2E2E2E"/>
                    </a:solidFill>
                    <a:effectLst/>
                    <a:latin typeface="NexusSerif"/>
                  </a:rPr>
                  <a:t>與身體狀況相關</a:t>
                </a:r>
                <a:endParaRPr lang="zh-CN" altLang="en-US" b="1" dirty="0">
                  <a:solidFill>
                    <a:schemeClr val="tx1">
                      <a:lumMod val="75000"/>
                      <a:lumOff val="25000"/>
                    </a:schemeClr>
                  </a:solidFill>
                </a:endParaRPr>
              </a:p>
            </p:txBody>
          </p:sp>
        </p:grpSp>
      </p:grpSp>
      <p:sp>
        <p:nvSpPr>
          <p:cNvPr id="45" name="文本框 60">
            <a:extLst>
              <a:ext uri="{FF2B5EF4-FFF2-40B4-BE49-F238E27FC236}">
                <a16:creationId xmlns:a16="http://schemas.microsoft.com/office/drawing/2014/main" id="{96BC67CD-8943-412C-8010-19D0E4CCA916}"/>
              </a:ext>
            </a:extLst>
          </p:cNvPr>
          <p:cNvSpPr txBox="1">
            <a:spLocks noChangeArrowheads="1"/>
          </p:cNvSpPr>
          <p:nvPr/>
        </p:nvSpPr>
        <p:spPr bwMode="auto">
          <a:xfrm>
            <a:off x="833087" y="5300777"/>
            <a:ext cx="164339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b="1" dirty="0"/>
              <a:t>詳細數據說明</a:t>
            </a:r>
            <a:r>
              <a:rPr lang="en-US" altLang="zh-TW" b="1" dirty="0"/>
              <a:t>:</a:t>
            </a:r>
          </a:p>
          <a:p>
            <a:endParaRPr lang="zh-CN" altLang="en-US" sz="16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endParaRPr>
          </a:p>
        </p:txBody>
      </p:sp>
      <p:pic>
        <p:nvPicPr>
          <p:cNvPr id="46" name="圖片 45">
            <a:extLst>
              <a:ext uri="{FF2B5EF4-FFF2-40B4-BE49-F238E27FC236}">
                <a16:creationId xmlns:a16="http://schemas.microsoft.com/office/drawing/2014/main" id="{90B5CA89-BBBB-418B-A250-66A90CCBA7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7963" y="4983439"/>
            <a:ext cx="1325232" cy="1325232"/>
          </a:xfrm>
          <a:prstGeom prst="rect">
            <a:avLst/>
          </a:prstGeom>
        </p:spPr>
      </p:pic>
      <p:sp>
        <p:nvSpPr>
          <p:cNvPr id="65" name="文本框 60">
            <a:extLst>
              <a:ext uri="{FF2B5EF4-FFF2-40B4-BE49-F238E27FC236}">
                <a16:creationId xmlns:a16="http://schemas.microsoft.com/office/drawing/2014/main" id="{52420912-7307-4B3B-B989-0C96B50A3AB3}"/>
              </a:ext>
            </a:extLst>
          </p:cNvPr>
          <p:cNvSpPr txBox="1">
            <a:spLocks noChangeArrowheads="1"/>
          </p:cNvSpPr>
          <p:nvPr/>
        </p:nvSpPr>
        <p:spPr bwMode="auto">
          <a:xfrm>
            <a:off x="5213755" y="5081623"/>
            <a:ext cx="56877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sz="16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　之後內容將藉由１、２、３變數內容去預測４的肥胖水平</a:t>
            </a:r>
            <a:endParaRPr lang="zh-CN" altLang="en-US" sz="16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66" name="文本框 60">
            <a:extLst>
              <a:ext uri="{FF2B5EF4-FFF2-40B4-BE49-F238E27FC236}">
                <a16:creationId xmlns:a16="http://schemas.microsoft.com/office/drawing/2014/main" id="{10862D7B-91D9-4B8D-B8E0-5E7F9CD4EC44}"/>
              </a:ext>
            </a:extLst>
          </p:cNvPr>
          <p:cNvSpPr txBox="1">
            <a:spLocks noChangeArrowheads="1"/>
          </p:cNvSpPr>
          <p:nvPr/>
        </p:nvSpPr>
        <p:spPr bwMode="auto">
          <a:xfrm>
            <a:off x="5221715" y="5458301"/>
            <a:ext cx="50722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contourW="127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TW" altLang="en-US" sz="16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rPr>
              <a:t>△　註：身高、體重會影響預測，運算時會略過不處理</a:t>
            </a:r>
            <a:endParaRPr lang="zh-CN" altLang="en-US" sz="1600" b="1" dirty="0">
              <a:solidFill>
                <a:schemeClr val="tx1">
                  <a:lumMod val="65000"/>
                  <a:lumOff val="35000"/>
                </a:schemeClr>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6" name="矩形: 圓角 5">
            <a:extLst>
              <a:ext uri="{FF2B5EF4-FFF2-40B4-BE49-F238E27FC236}">
                <a16:creationId xmlns:a16="http://schemas.microsoft.com/office/drawing/2014/main" id="{C8B67020-5180-4D47-8833-F31BEE163B62}"/>
              </a:ext>
            </a:extLst>
          </p:cNvPr>
          <p:cNvSpPr/>
          <p:nvPr/>
        </p:nvSpPr>
        <p:spPr>
          <a:xfrm>
            <a:off x="210674" y="1312789"/>
            <a:ext cx="1325232" cy="3385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solidFill>
                  <a:schemeClr val="tx1">
                    <a:lumMod val="95000"/>
                    <a:lumOff val="5000"/>
                  </a:schemeClr>
                </a:solidFill>
              </a:rPr>
              <a:t>特徵值</a:t>
            </a:r>
          </a:p>
        </p:txBody>
      </p:sp>
      <p:sp>
        <p:nvSpPr>
          <p:cNvPr id="67" name="矩形: 圓角 66">
            <a:extLst>
              <a:ext uri="{FF2B5EF4-FFF2-40B4-BE49-F238E27FC236}">
                <a16:creationId xmlns:a16="http://schemas.microsoft.com/office/drawing/2014/main" id="{B96352ED-C842-4CD1-8E07-65C03F201AA0}"/>
              </a:ext>
            </a:extLst>
          </p:cNvPr>
          <p:cNvSpPr/>
          <p:nvPr/>
        </p:nvSpPr>
        <p:spPr>
          <a:xfrm>
            <a:off x="3108037" y="1283265"/>
            <a:ext cx="1325232" cy="3385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solidFill>
                  <a:schemeClr val="tx1">
                    <a:lumMod val="95000"/>
                    <a:lumOff val="5000"/>
                  </a:schemeClr>
                </a:solidFill>
              </a:rPr>
              <a:t>特徵值</a:t>
            </a:r>
          </a:p>
        </p:txBody>
      </p:sp>
      <p:sp>
        <p:nvSpPr>
          <p:cNvPr id="68" name="矩形: 圓角 67">
            <a:extLst>
              <a:ext uri="{FF2B5EF4-FFF2-40B4-BE49-F238E27FC236}">
                <a16:creationId xmlns:a16="http://schemas.microsoft.com/office/drawing/2014/main" id="{A09DD1F7-67BB-4223-802F-C6E8A15F877E}"/>
              </a:ext>
            </a:extLst>
          </p:cNvPr>
          <p:cNvSpPr/>
          <p:nvPr/>
        </p:nvSpPr>
        <p:spPr>
          <a:xfrm>
            <a:off x="5907397" y="1298515"/>
            <a:ext cx="1325232" cy="3385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solidFill>
                  <a:schemeClr val="tx1">
                    <a:lumMod val="95000"/>
                    <a:lumOff val="5000"/>
                  </a:schemeClr>
                </a:solidFill>
              </a:rPr>
              <a:t>特徵值</a:t>
            </a:r>
          </a:p>
        </p:txBody>
      </p:sp>
      <p:sp>
        <p:nvSpPr>
          <p:cNvPr id="69" name="矩形: 圓角 68">
            <a:extLst>
              <a:ext uri="{FF2B5EF4-FFF2-40B4-BE49-F238E27FC236}">
                <a16:creationId xmlns:a16="http://schemas.microsoft.com/office/drawing/2014/main" id="{7AFCB9F8-1E86-4913-99E6-59C5989F4E51}"/>
              </a:ext>
            </a:extLst>
          </p:cNvPr>
          <p:cNvSpPr/>
          <p:nvPr/>
        </p:nvSpPr>
        <p:spPr>
          <a:xfrm>
            <a:off x="8723018" y="1308712"/>
            <a:ext cx="1325232" cy="3385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solidFill>
                  <a:schemeClr val="tx1">
                    <a:lumMod val="95000"/>
                    <a:lumOff val="5000"/>
                  </a:schemeClr>
                </a:solidFill>
              </a:rPr>
              <a:t>標籤</a:t>
            </a:r>
          </a:p>
        </p:txBody>
      </p:sp>
    </p:spTree>
    <p:extLst>
      <p:ext uri="{BB962C8B-B14F-4D97-AF65-F5344CB8AC3E}">
        <p14:creationId xmlns:p14="http://schemas.microsoft.com/office/powerpoint/2010/main" val="37623443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50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750" fill="hold"/>
                                        <p:tgtEl>
                                          <p:spTgt spid="45"/>
                                        </p:tgtEl>
                                        <p:attrNameLst>
                                          <p:attrName>ppt_x</p:attrName>
                                        </p:attrNameLst>
                                      </p:cBhvr>
                                      <p:tavLst>
                                        <p:tav tm="0">
                                          <p:val>
                                            <p:strVal val="0-#ppt_w/2"/>
                                          </p:val>
                                        </p:tav>
                                        <p:tav tm="100000">
                                          <p:val>
                                            <p:strVal val="#ppt_x"/>
                                          </p:val>
                                        </p:tav>
                                      </p:tavLst>
                                    </p:anim>
                                    <p:anim calcmode="lin" valueType="num">
                                      <p:cBhvr additive="base">
                                        <p:cTn id="8" dur="75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750" fill="hold"/>
                                        <p:tgtEl>
                                          <p:spTgt spid="65"/>
                                        </p:tgtEl>
                                        <p:attrNameLst>
                                          <p:attrName>ppt_x</p:attrName>
                                        </p:attrNameLst>
                                      </p:cBhvr>
                                      <p:tavLst>
                                        <p:tav tm="0">
                                          <p:val>
                                            <p:strVal val="0-#ppt_w/2"/>
                                          </p:val>
                                        </p:tav>
                                        <p:tav tm="100000">
                                          <p:val>
                                            <p:strVal val="#ppt_x"/>
                                          </p:val>
                                        </p:tav>
                                      </p:tavLst>
                                    </p:anim>
                                    <p:anim calcmode="lin" valueType="num">
                                      <p:cBhvr additive="base">
                                        <p:cTn id="12" dur="750" fill="hold"/>
                                        <p:tgtEl>
                                          <p:spTgt spid="6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0"/>
                                  </p:stCondLst>
                                  <p:childTnLst>
                                    <p:set>
                                      <p:cBhvr>
                                        <p:cTn id="14" dur="1" fill="hold">
                                          <p:stCondLst>
                                            <p:cond delay="0"/>
                                          </p:stCondLst>
                                        </p:cTn>
                                        <p:tgtEl>
                                          <p:spTgt spid="66"/>
                                        </p:tgtEl>
                                        <p:attrNameLst>
                                          <p:attrName>style.visibility</p:attrName>
                                        </p:attrNameLst>
                                      </p:cBhvr>
                                      <p:to>
                                        <p:strVal val="visible"/>
                                      </p:to>
                                    </p:set>
                                    <p:anim calcmode="lin" valueType="num">
                                      <p:cBhvr additive="base">
                                        <p:cTn id="15" dur="750" fill="hold"/>
                                        <p:tgtEl>
                                          <p:spTgt spid="66"/>
                                        </p:tgtEl>
                                        <p:attrNameLst>
                                          <p:attrName>ppt_x</p:attrName>
                                        </p:attrNameLst>
                                      </p:cBhvr>
                                      <p:tavLst>
                                        <p:tav tm="0">
                                          <p:val>
                                            <p:strVal val="0-#ppt_w/2"/>
                                          </p:val>
                                        </p:tav>
                                        <p:tav tm="100000">
                                          <p:val>
                                            <p:strVal val="#ppt_x"/>
                                          </p:val>
                                        </p:tav>
                                      </p:tavLst>
                                    </p:anim>
                                    <p:anim calcmode="lin" valueType="num">
                                      <p:cBhvr additive="base">
                                        <p:cTn id="16" dur="75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5" grpId="0"/>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66">
            <a:extLst>
              <a:ext uri="{FF2B5EF4-FFF2-40B4-BE49-F238E27FC236}">
                <a16:creationId xmlns:a16="http://schemas.microsoft.com/office/drawing/2014/main" id="{12365EC2-034C-4D16-BC63-D096336443E1}"/>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67">
            <a:extLst>
              <a:ext uri="{FF2B5EF4-FFF2-40B4-BE49-F238E27FC236}">
                <a16:creationId xmlns:a16="http://schemas.microsoft.com/office/drawing/2014/main" id="{CB1B2FDE-C21B-419D-BF94-D02DB0EF4908}"/>
              </a:ext>
            </a:extLst>
          </p:cNvPr>
          <p:cNvGrpSpPr/>
          <p:nvPr/>
        </p:nvGrpSpPr>
        <p:grpSpPr>
          <a:xfrm>
            <a:off x="-391195" y="-1"/>
            <a:ext cx="1417774" cy="723901"/>
            <a:chOff x="-391195" y="-1"/>
            <a:chExt cx="1697596" cy="866775"/>
          </a:xfrm>
        </p:grpSpPr>
        <p:sp>
          <p:nvSpPr>
            <p:cNvPr id="43" name="任意多边形 68">
              <a:extLst>
                <a:ext uri="{FF2B5EF4-FFF2-40B4-BE49-F238E27FC236}">
                  <a16:creationId xmlns:a16="http://schemas.microsoft.com/office/drawing/2014/main" id="{2F43A07F-B8D8-4682-98C8-A78662BE4685}"/>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69">
              <a:extLst>
                <a:ext uri="{FF2B5EF4-FFF2-40B4-BE49-F238E27FC236}">
                  <a16:creationId xmlns:a16="http://schemas.microsoft.com/office/drawing/2014/main" id="{D15CD091-9550-49AD-B585-9738B1110EB3}"/>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70">
              <a:extLst>
                <a:ext uri="{FF2B5EF4-FFF2-40B4-BE49-F238E27FC236}">
                  <a16:creationId xmlns:a16="http://schemas.microsoft.com/office/drawing/2014/main" id="{30BFCE7B-FA66-4A18-AD32-FE7FB12404AA}"/>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71">
              <a:extLst>
                <a:ext uri="{FF2B5EF4-FFF2-40B4-BE49-F238E27FC236}">
                  <a16:creationId xmlns:a16="http://schemas.microsoft.com/office/drawing/2014/main" id="{88795063-F889-4325-875B-E9C64846FD25}"/>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72">
              <a:extLst>
                <a:ext uri="{FF2B5EF4-FFF2-40B4-BE49-F238E27FC236}">
                  <a16:creationId xmlns:a16="http://schemas.microsoft.com/office/drawing/2014/main" id="{1E971AD6-D4B6-45BE-90AB-914F617062A6}"/>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73">
              <a:extLst>
                <a:ext uri="{FF2B5EF4-FFF2-40B4-BE49-F238E27FC236}">
                  <a16:creationId xmlns:a16="http://schemas.microsoft.com/office/drawing/2014/main" id="{C9E446AB-BA13-4253-B594-84E5DE669E52}"/>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9" name="直接连接符 74">
            <a:extLst>
              <a:ext uri="{FF2B5EF4-FFF2-40B4-BE49-F238E27FC236}">
                <a16:creationId xmlns:a16="http://schemas.microsoft.com/office/drawing/2014/main" id="{EE298CC6-2312-4DEB-93E4-7111091B2F0E}"/>
              </a:ext>
            </a:extLst>
          </p:cNvPr>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文本框 75">
            <a:extLst>
              <a:ext uri="{FF2B5EF4-FFF2-40B4-BE49-F238E27FC236}">
                <a16:creationId xmlns:a16="http://schemas.microsoft.com/office/drawing/2014/main" id="{F6DC0966-ECC2-407C-8C4A-FC3860919581}"/>
              </a:ext>
            </a:extLst>
          </p:cNvPr>
          <p:cNvSpPr txBox="1"/>
          <p:nvPr/>
        </p:nvSpPr>
        <p:spPr>
          <a:xfrm>
            <a:off x="998727" y="648126"/>
            <a:ext cx="1826141"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資料內容</a:t>
            </a:r>
            <a:endParaRPr lang="zh-CN" altLang="en-US" sz="3200" b="1" dirty="0">
              <a:solidFill>
                <a:schemeClr val="tx2"/>
              </a:solidFill>
              <a:latin typeface="Century Gothic" panose="020B0502020202020204" pitchFamily="34" charset="0"/>
              <a:ea typeface="+mj-ea"/>
            </a:endParaRPr>
          </a:p>
        </p:txBody>
      </p:sp>
      <p:pic>
        <p:nvPicPr>
          <p:cNvPr id="52" name="圖片 51">
            <a:extLst>
              <a:ext uri="{FF2B5EF4-FFF2-40B4-BE49-F238E27FC236}">
                <a16:creationId xmlns:a16="http://schemas.microsoft.com/office/drawing/2014/main" id="{D2471E8A-72E6-4779-893E-9B7C72A8BD01}"/>
              </a:ext>
            </a:extLst>
          </p:cNvPr>
          <p:cNvPicPr>
            <a:picLocks noChangeAspect="1"/>
          </p:cNvPicPr>
          <p:nvPr/>
        </p:nvPicPr>
        <p:blipFill>
          <a:blip r:embed="rId3"/>
          <a:stretch>
            <a:fillRect/>
          </a:stretch>
        </p:blipFill>
        <p:spPr>
          <a:xfrm>
            <a:off x="873290" y="1395266"/>
            <a:ext cx="6109658" cy="1841752"/>
          </a:xfrm>
          <a:prstGeom prst="rect">
            <a:avLst/>
          </a:prstGeom>
        </p:spPr>
      </p:pic>
      <p:pic>
        <p:nvPicPr>
          <p:cNvPr id="54" name="圖片 53">
            <a:extLst>
              <a:ext uri="{FF2B5EF4-FFF2-40B4-BE49-F238E27FC236}">
                <a16:creationId xmlns:a16="http://schemas.microsoft.com/office/drawing/2014/main" id="{FBF818C3-A3BB-431F-89F7-DDC634E9333E}"/>
              </a:ext>
            </a:extLst>
          </p:cNvPr>
          <p:cNvPicPr>
            <a:picLocks noChangeAspect="1"/>
          </p:cNvPicPr>
          <p:nvPr/>
        </p:nvPicPr>
        <p:blipFill>
          <a:blip r:embed="rId4"/>
          <a:stretch>
            <a:fillRect/>
          </a:stretch>
        </p:blipFill>
        <p:spPr>
          <a:xfrm>
            <a:off x="1581538" y="3377857"/>
            <a:ext cx="7171913" cy="3280063"/>
          </a:xfrm>
          <a:prstGeom prst="rect">
            <a:avLst/>
          </a:prstGeom>
        </p:spPr>
      </p:pic>
      <p:sp>
        <p:nvSpPr>
          <p:cNvPr id="55" name="矩形 54">
            <a:extLst>
              <a:ext uri="{FF2B5EF4-FFF2-40B4-BE49-F238E27FC236}">
                <a16:creationId xmlns:a16="http://schemas.microsoft.com/office/drawing/2014/main" id="{E232A4FB-E5BC-4559-AF18-DCD05C127CDD}"/>
              </a:ext>
            </a:extLst>
          </p:cNvPr>
          <p:cNvSpPr/>
          <p:nvPr/>
        </p:nvSpPr>
        <p:spPr>
          <a:xfrm>
            <a:off x="2789356" y="671126"/>
            <a:ext cx="5964095" cy="583301"/>
          </a:xfrm>
          <a:prstGeom prst="rect">
            <a:avLst/>
          </a:prstGeom>
        </p:spPr>
        <p:txBody>
          <a:bodyPr wrap="square">
            <a:spAutoFit/>
            <a:scene3d>
              <a:camera prst="orthographicFront"/>
              <a:lightRig rig="threePt" dir="t"/>
            </a:scene3d>
            <a:sp3d contourW="12700"/>
          </a:bodyPr>
          <a:lstStyle/>
          <a:p>
            <a:pPr>
              <a:lnSpc>
                <a:spcPts val="2000"/>
              </a:lnSpc>
            </a:pPr>
            <a:r>
              <a:rPr lang="zh-TW" altLang="en-US" sz="1400" dirty="0">
                <a:solidFill>
                  <a:schemeClr val="tx1">
                    <a:lumMod val="95000"/>
                    <a:lumOff val="5000"/>
                  </a:schemeClr>
                </a:solidFill>
                <a:latin typeface="Century Gothic" panose="020B0502020202020204" pitchFamily="34" charset="0"/>
              </a:rPr>
              <a:t>△底下運用</a:t>
            </a:r>
            <a:r>
              <a:rPr lang="en-US" altLang="zh-TW" sz="1400" dirty="0">
                <a:solidFill>
                  <a:schemeClr val="tx1">
                    <a:lumMod val="95000"/>
                    <a:lumOff val="5000"/>
                  </a:schemeClr>
                </a:solidFill>
                <a:latin typeface="Century Gothic" panose="020B0502020202020204" pitchFamily="34" charset="0"/>
              </a:rPr>
              <a:t>pandas</a:t>
            </a:r>
            <a:r>
              <a:rPr lang="zh-TW" altLang="en-US" sz="1400" dirty="0">
                <a:solidFill>
                  <a:schemeClr val="tx1">
                    <a:lumMod val="95000"/>
                    <a:lumOff val="5000"/>
                  </a:schemeClr>
                </a:solidFill>
                <a:latin typeface="Century Gothic" panose="020B0502020202020204" pitchFamily="34" charset="0"/>
              </a:rPr>
              <a:t>顯示簡易資料，僅供參考，</a:t>
            </a:r>
            <a:endParaRPr lang="en-US" altLang="zh-TW" sz="1400" dirty="0">
              <a:solidFill>
                <a:schemeClr val="tx1">
                  <a:lumMod val="95000"/>
                  <a:lumOff val="5000"/>
                </a:schemeClr>
              </a:solidFill>
              <a:latin typeface="Century Gothic" panose="020B0502020202020204" pitchFamily="34" charset="0"/>
            </a:endParaRPr>
          </a:p>
          <a:p>
            <a:pPr>
              <a:lnSpc>
                <a:spcPts val="2000"/>
              </a:lnSpc>
            </a:pPr>
            <a:r>
              <a:rPr lang="zh-TW" altLang="en-US" sz="1400" dirty="0">
                <a:solidFill>
                  <a:schemeClr val="tx1">
                    <a:lumMod val="95000"/>
                    <a:lumOff val="5000"/>
                  </a:schemeClr>
                </a:solidFill>
                <a:latin typeface="Century Gothic" panose="020B0502020202020204" pitchFamily="34" charset="0"/>
              </a:rPr>
              <a:t>△主要重點為機器學習，故無做其他特殊使用</a:t>
            </a:r>
            <a:endParaRPr lang="en-US" altLang="zh-TW" sz="1400" dirty="0">
              <a:solidFill>
                <a:schemeClr val="tx1">
                  <a:lumMod val="95000"/>
                  <a:lumOff val="5000"/>
                </a:schemeClr>
              </a:solidFill>
              <a:latin typeface="Century Gothic" panose="020B0502020202020204" pitchFamily="34" charset="0"/>
            </a:endParaRPr>
          </a:p>
        </p:txBody>
      </p:sp>
      <p:pic>
        <p:nvPicPr>
          <p:cNvPr id="57" name="圖片 56">
            <a:extLst>
              <a:ext uri="{FF2B5EF4-FFF2-40B4-BE49-F238E27FC236}">
                <a16:creationId xmlns:a16="http://schemas.microsoft.com/office/drawing/2014/main" id="{4A124FBC-8AEE-4726-A266-0811D7BA35F7}"/>
              </a:ext>
            </a:extLst>
          </p:cNvPr>
          <p:cNvPicPr>
            <a:picLocks noChangeAspect="1"/>
          </p:cNvPicPr>
          <p:nvPr/>
        </p:nvPicPr>
        <p:blipFill>
          <a:blip r:embed="rId5"/>
          <a:stretch>
            <a:fillRect/>
          </a:stretch>
        </p:blipFill>
        <p:spPr>
          <a:xfrm>
            <a:off x="1026579" y="3321483"/>
            <a:ext cx="2482872" cy="409632"/>
          </a:xfrm>
          <a:prstGeom prst="rect">
            <a:avLst/>
          </a:prstGeom>
        </p:spPr>
      </p:pic>
      <p:pic>
        <p:nvPicPr>
          <p:cNvPr id="59" name="圖片 58">
            <a:extLst>
              <a:ext uri="{FF2B5EF4-FFF2-40B4-BE49-F238E27FC236}">
                <a16:creationId xmlns:a16="http://schemas.microsoft.com/office/drawing/2014/main" id="{21C9081D-736D-4E30-A04F-B9F0CF4EFA39}"/>
              </a:ext>
            </a:extLst>
          </p:cNvPr>
          <p:cNvPicPr>
            <a:picLocks noChangeAspect="1"/>
          </p:cNvPicPr>
          <p:nvPr/>
        </p:nvPicPr>
        <p:blipFill>
          <a:blip r:embed="rId6"/>
          <a:stretch>
            <a:fillRect/>
          </a:stretch>
        </p:blipFill>
        <p:spPr>
          <a:xfrm>
            <a:off x="363674" y="1228077"/>
            <a:ext cx="2286319" cy="409632"/>
          </a:xfrm>
          <a:prstGeom prst="rect">
            <a:avLst/>
          </a:prstGeom>
        </p:spPr>
      </p:pic>
      <p:sp>
        <p:nvSpPr>
          <p:cNvPr id="67" name="矩形 66">
            <a:extLst>
              <a:ext uri="{FF2B5EF4-FFF2-40B4-BE49-F238E27FC236}">
                <a16:creationId xmlns:a16="http://schemas.microsoft.com/office/drawing/2014/main" id="{758A19DF-4347-4065-AE52-4EC99E295609}"/>
              </a:ext>
            </a:extLst>
          </p:cNvPr>
          <p:cNvSpPr/>
          <p:nvPr/>
        </p:nvSpPr>
        <p:spPr>
          <a:xfrm>
            <a:off x="8970750" y="3950569"/>
            <a:ext cx="2809918" cy="1350434"/>
          </a:xfrm>
          <a:prstGeom prst="rect">
            <a:avLst/>
          </a:prstGeom>
        </p:spPr>
        <p:txBody>
          <a:bodyPr wrap="square">
            <a:spAutoFit/>
            <a:scene3d>
              <a:camera prst="orthographicFront"/>
              <a:lightRig rig="threePt" dir="t"/>
            </a:scene3d>
            <a:sp3d contourW="12700"/>
          </a:bodyPr>
          <a:lstStyle/>
          <a:p>
            <a:pPr>
              <a:lnSpc>
                <a:spcPts val="2000"/>
              </a:lnSpc>
            </a:pPr>
            <a:r>
              <a:rPr lang="zh-TW" altLang="en-US" sz="1400" dirty="0">
                <a:solidFill>
                  <a:schemeClr val="tx1">
                    <a:lumMod val="95000"/>
                    <a:lumOff val="5000"/>
                  </a:schemeClr>
                </a:solidFill>
                <a:latin typeface="Century Gothic" panose="020B0502020202020204" pitchFamily="34" charset="0"/>
              </a:rPr>
              <a:t>← </a:t>
            </a:r>
            <a:r>
              <a:rPr lang="en-US" altLang="zh-TW" sz="1400" dirty="0">
                <a:solidFill>
                  <a:schemeClr val="tx1">
                    <a:lumMod val="95000"/>
                    <a:lumOff val="5000"/>
                  </a:schemeClr>
                </a:solidFill>
                <a:latin typeface="Century Gothic" panose="020B0502020202020204" pitchFamily="34" charset="0"/>
              </a:rPr>
              <a:t>(</a:t>
            </a:r>
            <a:r>
              <a:rPr lang="zh-TW" altLang="en-US" sz="1400" dirty="0">
                <a:solidFill>
                  <a:schemeClr val="tx1">
                    <a:lumMod val="95000"/>
                    <a:lumOff val="5000"/>
                  </a:schemeClr>
                </a:solidFill>
                <a:latin typeface="Century Gothic" panose="020B0502020202020204" pitchFamily="34" charset="0"/>
              </a:rPr>
              <a:t>左圖</a:t>
            </a:r>
            <a:r>
              <a:rPr lang="en-US" altLang="zh-TW" sz="1400" dirty="0">
                <a:solidFill>
                  <a:schemeClr val="tx1">
                    <a:lumMod val="95000"/>
                    <a:lumOff val="5000"/>
                  </a:schemeClr>
                </a:solidFill>
                <a:latin typeface="Century Gothic" panose="020B0502020202020204" pitchFamily="34" charset="0"/>
              </a:rPr>
              <a:t>)</a:t>
            </a:r>
            <a:r>
              <a:rPr lang="zh-TW" altLang="en-US" sz="1400" dirty="0">
                <a:solidFill>
                  <a:schemeClr val="tx1">
                    <a:lumMod val="95000"/>
                    <a:lumOff val="5000"/>
                  </a:schemeClr>
                </a:solidFill>
                <a:latin typeface="Century Gothic" panose="020B0502020202020204" pitchFamily="34" charset="0"/>
              </a:rPr>
              <a:t>為簡單的敘述統計</a:t>
            </a:r>
            <a:endParaRPr lang="en-US" altLang="zh-TW" sz="1400" dirty="0">
              <a:solidFill>
                <a:schemeClr val="tx1">
                  <a:lumMod val="95000"/>
                  <a:lumOff val="5000"/>
                </a:schemeClr>
              </a:solidFill>
              <a:latin typeface="Century Gothic" panose="020B0502020202020204" pitchFamily="34" charset="0"/>
            </a:endParaRPr>
          </a:p>
          <a:p>
            <a:pPr>
              <a:lnSpc>
                <a:spcPts val="2000"/>
              </a:lnSpc>
            </a:pPr>
            <a:r>
              <a:rPr lang="zh-TW" altLang="en-US" sz="1400" dirty="0">
                <a:solidFill>
                  <a:schemeClr val="tx1">
                    <a:lumMod val="95000"/>
                    <a:lumOff val="5000"/>
                  </a:schemeClr>
                </a:solidFill>
                <a:latin typeface="Century Gothic" panose="020B0502020202020204" pitchFamily="34" charset="0"/>
              </a:rPr>
              <a:t>由表大約得知，此資料集</a:t>
            </a:r>
            <a:endParaRPr lang="en-US" altLang="zh-TW" sz="1400" dirty="0">
              <a:solidFill>
                <a:schemeClr val="tx1">
                  <a:lumMod val="95000"/>
                  <a:lumOff val="5000"/>
                </a:schemeClr>
              </a:solidFill>
              <a:latin typeface="Century Gothic" panose="020B0502020202020204" pitchFamily="34" charset="0"/>
            </a:endParaRPr>
          </a:p>
          <a:p>
            <a:pPr>
              <a:lnSpc>
                <a:spcPts val="2000"/>
              </a:lnSpc>
            </a:pPr>
            <a:r>
              <a:rPr lang="zh-TW" altLang="en-US" sz="1400" dirty="0">
                <a:solidFill>
                  <a:schemeClr val="tx1">
                    <a:lumMod val="95000"/>
                    <a:lumOff val="5000"/>
                  </a:schemeClr>
                </a:solidFill>
                <a:latin typeface="Century Gothic" panose="020B0502020202020204" pitchFamily="34" charset="0"/>
              </a:rPr>
              <a:t>年齡遍布</a:t>
            </a:r>
            <a:r>
              <a:rPr lang="en-US" altLang="zh-TW" sz="1400" dirty="0">
                <a:solidFill>
                  <a:schemeClr val="tx1">
                    <a:lumMod val="95000"/>
                    <a:lumOff val="5000"/>
                  </a:schemeClr>
                </a:solidFill>
                <a:latin typeface="Century Gothic" panose="020B0502020202020204" pitchFamily="34" charset="0"/>
              </a:rPr>
              <a:t>14~61</a:t>
            </a:r>
            <a:r>
              <a:rPr lang="zh-TW" altLang="en-US" sz="1400" dirty="0">
                <a:solidFill>
                  <a:schemeClr val="tx1">
                    <a:lumMod val="95000"/>
                    <a:lumOff val="5000"/>
                  </a:schemeClr>
                </a:solidFill>
                <a:latin typeface="Century Gothic" panose="020B0502020202020204" pitchFamily="34" charset="0"/>
              </a:rPr>
              <a:t>歲之間</a:t>
            </a:r>
            <a:endParaRPr lang="en-US" altLang="zh-TW" sz="1400" dirty="0">
              <a:solidFill>
                <a:schemeClr val="tx1">
                  <a:lumMod val="95000"/>
                  <a:lumOff val="5000"/>
                </a:schemeClr>
              </a:solidFill>
              <a:latin typeface="Century Gothic" panose="020B0502020202020204" pitchFamily="34" charset="0"/>
            </a:endParaRPr>
          </a:p>
          <a:p>
            <a:pPr>
              <a:lnSpc>
                <a:spcPts val="2000"/>
              </a:lnSpc>
            </a:pPr>
            <a:r>
              <a:rPr lang="zh-TW" altLang="en-US" sz="1400" dirty="0">
                <a:solidFill>
                  <a:schemeClr val="tx1">
                    <a:lumMod val="95000"/>
                    <a:lumOff val="5000"/>
                  </a:schemeClr>
                </a:solidFill>
                <a:latin typeface="Century Gothic" panose="020B0502020202020204" pitchFamily="34" charset="0"/>
              </a:rPr>
              <a:t>平均年齡</a:t>
            </a:r>
            <a:r>
              <a:rPr lang="en-US" altLang="zh-TW" sz="1400" dirty="0">
                <a:solidFill>
                  <a:schemeClr val="tx1">
                    <a:lumMod val="95000"/>
                    <a:lumOff val="5000"/>
                  </a:schemeClr>
                </a:solidFill>
                <a:latin typeface="Century Gothic" panose="020B0502020202020204" pitchFamily="34" charset="0"/>
              </a:rPr>
              <a:t>24</a:t>
            </a:r>
            <a:r>
              <a:rPr lang="zh-TW" altLang="en-US" sz="1400" dirty="0">
                <a:solidFill>
                  <a:schemeClr val="tx1">
                    <a:lumMod val="95000"/>
                    <a:lumOff val="5000"/>
                  </a:schemeClr>
                </a:solidFill>
                <a:latin typeface="Century Gothic" panose="020B0502020202020204" pitchFamily="34" charset="0"/>
              </a:rPr>
              <a:t>歲</a:t>
            </a:r>
            <a:r>
              <a:rPr lang="en-US" altLang="zh-TW" sz="1400" dirty="0">
                <a:solidFill>
                  <a:schemeClr val="tx1">
                    <a:lumMod val="95000"/>
                    <a:lumOff val="5000"/>
                  </a:schemeClr>
                </a:solidFill>
                <a:latin typeface="Century Gothic" panose="020B0502020202020204" pitchFamily="34" charset="0"/>
              </a:rPr>
              <a:t>…</a:t>
            </a:r>
            <a:r>
              <a:rPr lang="zh-TW" altLang="en-US" sz="1400" dirty="0">
                <a:solidFill>
                  <a:schemeClr val="tx1">
                    <a:lumMod val="95000"/>
                    <a:lumOff val="5000"/>
                  </a:schemeClr>
                </a:solidFill>
                <a:latin typeface="Century Gothic" panose="020B0502020202020204" pitchFamily="34" charset="0"/>
              </a:rPr>
              <a:t>等 </a:t>
            </a:r>
            <a:endParaRPr lang="en-US" altLang="zh-TW" sz="1400" dirty="0">
              <a:solidFill>
                <a:schemeClr val="tx1">
                  <a:lumMod val="95000"/>
                  <a:lumOff val="5000"/>
                </a:schemeClr>
              </a:solidFill>
              <a:latin typeface="Century Gothic" panose="020B0502020202020204" pitchFamily="34" charset="0"/>
            </a:endParaRPr>
          </a:p>
          <a:p>
            <a:pPr>
              <a:lnSpc>
                <a:spcPts val="2000"/>
              </a:lnSpc>
            </a:pPr>
            <a:endParaRPr lang="en-US" altLang="zh-TW" sz="1400" dirty="0">
              <a:solidFill>
                <a:schemeClr val="tx1">
                  <a:lumMod val="95000"/>
                  <a:lumOff val="5000"/>
                </a:schemeClr>
              </a:solidFill>
              <a:latin typeface="Century Gothic" panose="020B0502020202020204" pitchFamily="34" charset="0"/>
            </a:endParaRPr>
          </a:p>
        </p:txBody>
      </p:sp>
      <p:sp>
        <p:nvSpPr>
          <p:cNvPr id="68" name="矩形 67">
            <a:extLst>
              <a:ext uri="{FF2B5EF4-FFF2-40B4-BE49-F238E27FC236}">
                <a16:creationId xmlns:a16="http://schemas.microsoft.com/office/drawing/2014/main" id="{6E436855-844A-4766-B232-2420CACF5130}"/>
              </a:ext>
            </a:extLst>
          </p:cNvPr>
          <p:cNvSpPr/>
          <p:nvPr/>
        </p:nvSpPr>
        <p:spPr>
          <a:xfrm>
            <a:off x="7492564" y="1809018"/>
            <a:ext cx="3071863" cy="837473"/>
          </a:xfrm>
          <a:prstGeom prst="rect">
            <a:avLst/>
          </a:prstGeom>
        </p:spPr>
        <p:txBody>
          <a:bodyPr wrap="square">
            <a:spAutoFit/>
            <a:scene3d>
              <a:camera prst="orthographicFront"/>
              <a:lightRig rig="threePt" dir="t"/>
            </a:scene3d>
            <a:sp3d contourW="12700"/>
          </a:bodyPr>
          <a:lstStyle/>
          <a:p>
            <a:pPr>
              <a:lnSpc>
                <a:spcPts val="2000"/>
              </a:lnSpc>
            </a:pPr>
            <a:r>
              <a:rPr lang="zh-TW" altLang="en-US" sz="1400" dirty="0">
                <a:solidFill>
                  <a:schemeClr val="tx1">
                    <a:lumMod val="95000"/>
                    <a:lumOff val="5000"/>
                  </a:schemeClr>
                </a:solidFill>
                <a:latin typeface="Century Gothic" panose="020B0502020202020204" pitchFamily="34" charset="0"/>
              </a:rPr>
              <a:t>← </a:t>
            </a:r>
            <a:r>
              <a:rPr lang="en-US" altLang="zh-TW" sz="1400" dirty="0">
                <a:solidFill>
                  <a:schemeClr val="tx1">
                    <a:lumMod val="95000"/>
                    <a:lumOff val="5000"/>
                  </a:schemeClr>
                </a:solidFill>
                <a:latin typeface="Century Gothic" panose="020B0502020202020204" pitchFamily="34" charset="0"/>
              </a:rPr>
              <a:t>(</a:t>
            </a:r>
            <a:r>
              <a:rPr lang="zh-TW" altLang="en-US" sz="1400" dirty="0">
                <a:solidFill>
                  <a:schemeClr val="tx1">
                    <a:lumMod val="95000"/>
                    <a:lumOff val="5000"/>
                  </a:schemeClr>
                </a:solidFill>
                <a:latin typeface="Century Gothic" panose="020B0502020202020204" pitchFamily="34" charset="0"/>
              </a:rPr>
              <a:t>左圖</a:t>
            </a:r>
            <a:r>
              <a:rPr lang="en-US" altLang="zh-TW" sz="1400" dirty="0">
                <a:solidFill>
                  <a:schemeClr val="tx1">
                    <a:lumMod val="95000"/>
                    <a:lumOff val="5000"/>
                  </a:schemeClr>
                </a:solidFill>
                <a:latin typeface="Century Gothic" panose="020B0502020202020204" pitchFamily="34" charset="0"/>
              </a:rPr>
              <a:t>)</a:t>
            </a:r>
            <a:r>
              <a:rPr lang="zh-TW" altLang="en-US" sz="1400" dirty="0">
                <a:solidFill>
                  <a:schemeClr val="tx1">
                    <a:lumMod val="95000"/>
                    <a:lumOff val="5000"/>
                  </a:schemeClr>
                </a:solidFill>
                <a:latin typeface="Century Gothic" panose="020B0502020202020204" pitchFamily="34" charset="0"/>
              </a:rPr>
              <a:t>為簡單的資料集內容</a:t>
            </a:r>
            <a:endParaRPr lang="en-US" altLang="zh-TW" sz="1400" dirty="0">
              <a:solidFill>
                <a:schemeClr val="tx1">
                  <a:lumMod val="95000"/>
                  <a:lumOff val="5000"/>
                </a:schemeClr>
              </a:solidFill>
              <a:latin typeface="Century Gothic" panose="020B0502020202020204" pitchFamily="34" charset="0"/>
            </a:endParaRPr>
          </a:p>
          <a:p>
            <a:pPr>
              <a:lnSpc>
                <a:spcPts val="2000"/>
              </a:lnSpc>
            </a:pPr>
            <a:r>
              <a:rPr lang="zh-TW" altLang="en-US" sz="1400" dirty="0">
                <a:solidFill>
                  <a:schemeClr val="tx1">
                    <a:lumMod val="95000"/>
                    <a:lumOff val="5000"/>
                  </a:schemeClr>
                </a:solidFill>
                <a:latin typeface="Century Gothic" panose="020B0502020202020204" pitchFamily="34" charset="0"/>
              </a:rPr>
              <a:t>以及將資料類別化，方便後續處理</a:t>
            </a:r>
            <a:endParaRPr lang="en-US" altLang="zh-TW" sz="1400" dirty="0">
              <a:solidFill>
                <a:schemeClr val="tx1">
                  <a:lumMod val="95000"/>
                  <a:lumOff val="5000"/>
                </a:schemeClr>
              </a:solidFill>
              <a:latin typeface="Century Gothic" panose="020B0502020202020204" pitchFamily="34" charset="0"/>
            </a:endParaRPr>
          </a:p>
          <a:p>
            <a:pPr>
              <a:lnSpc>
                <a:spcPts val="2000"/>
              </a:lnSpc>
            </a:pPr>
            <a:endParaRPr lang="en-US" altLang="zh-TW" sz="1400"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28422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377964" y="3646518"/>
            <a:ext cx="1484073" cy="379463"/>
          </a:xfrm>
          <a:prstGeom prst="rect">
            <a:avLst/>
          </a:prstGeom>
          <a:noFill/>
        </p:spPr>
        <p:txBody>
          <a:bodyPr wrap="square" rtlCol="0">
            <a:spAutoFit/>
          </a:bodyPr>
          <a:lstStyle/>
          <a:p>
            <a:r>
              <a:rPr lang="zh-CN" altLang="en-US"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添加标题</a:t>
            </a:r>
            <a:endParaRPr lang="en-US" altLang="zh-CN" sz="1866" dirty="0">
              <a:solidFill>
                <a:schemeClr val="bg1"/>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5" name="任意多边形 22">
            <a:extLst>
              <a:ext uri="{FF2B5EF4-FFF2-40B4-BE49-F238E27FC236}">
                <a16:creationId xmlns:a16="http://schemas.microsoft.com/office/drawing/2014/main" id="{0570509D-6442-4504-B49B-73D08F509008}"/>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23">
            <a:extLst>
              <a:ext uri="{FF2B5EF4-FFF2-40B4-BE49-F238E27FC236}">
                <a16:creationId xmlns:a16="http://schemas.microsoft.com/office/drawing/2014/main" id="{D892D21C-4026-4FE5-B06A-97D76C009618}"/>
              </a:ext>
            </a:extLst>
          </p:cNvPr>
          <p:cNvGrpSpPr/>
          <p:nvPr/>
        </p:nvGrpSpPr>
        <p:grpSpPr>
          <a:xfrm>
            <a:off x="-391195" y="-1"/>
            <a:ext cx="1417774" cy="723901"/>
            <a:chOff x="-391195" y="-1"/>
            <a:chExt cx="1697596" cy="866775"/>
          </a:xfrm>
        </p:grpSpPr>
        <p:sp>
          <p:nvSpPr>
            <p:cNvPr id="23" name="任意多边形 28">
              <a:extLst>
                <a:ext uri="{FF2B5EF4-FFF2-40B4-BE49-F238E27FC236}">
                  <a16:creationId xmlns:a16="http://schemas.microsoft.com/office/drawing/2014/main" id="{CA68109D-7EF1-4EA4-8E50-9305E230B4DD}"/>
                </a:ext>
              </a:extLst>
            </p:cNvPr>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31">
              <a:extLst>
                <a:ext uri="{FF2B5EF4-FFF2-40B4-BE49-F238E27FC236}">
                  <a16:creationId xmlns:a16="http://schemas.microsoft.com/office/drawing/2014/main" id="{428E84D7-FD51-42A2-8EEE-6C33A1EBCF9D}"/>
                </a:ext>
              </a:extLst>
            </p:cNvPr>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32">
              <a:extLst>
                <a:ext uri="{FF2B5EF4-FFF2-40B4-BE49-F238E27FC236}">
                  <a16:creationId xmlns:a16="http://schemas.microsoft.com/office/drawing/2014/main" id="{54CCAE5C-94AE-47C3-8C06-0B6BD0B1B422}"/>
                </a:ext>
              </a:extLst>
            </p:cNvPr>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33">
              <a:extLst>
                <a:ext uri="{FF2B5EF4-FFF2-40B4-BE49-F238E27FC236}">
                  <a16:creationId xmlns:a16="http://schemas.microsoft.com/office/drawing/2014/main" id="{61570BBF-9E8A-4FA6-A3D9-4D2F9E21DD34}"/>
                </a:ext>
              </a:extLst>
            </p:cNvPr>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34">
              <a:extLst>
                <a:ext uri="{FF2B5EF4-FFF2-40B4-BE49-F238E27FC236}">
                  <a16:creationId xmlns:a16="http://schemas.microsoft.com/office/drawing/2014/main" id="{817F7B48-E3A8-406A-AE33-D5169790BF94}"/>
                </a:ext>
              </a:extLst>
            </p:cNvPr>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35">
              <a:extLst>
                <a:ext uri="{FF2B5EF4-FFF2-40B4-BE49-F238E27FC236}">
                  <a16:creationId xmlns:a16="http://schemas.microsoft.com/office/drawing/2014/main" id="{DB2FA974-225E-4C98-9A5F-95BE66FEACA0}"/>
                </a:ext>
              </a:extLst>
            </p:cNvPr>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7">
            <a:extLst>
              <a:ext uri="{FF2B5EF4-FFF2-40B4-BE49-F238E27FC236}">
                <a16:creationId xmlns:a16="http://schemas.microsoft.com/office/drawing/2014/main" id="{508E42F0-BC5C-496E-BEA4-7692BCA8B0FF}"/>
              </a:ext>
            </a:extLst>
          </p:cNvPr>
          <p:cNvSpPr txBox="1"/>
          <p:nvPr/>
        </p:nvSpPr>
        <p:spPr>
          <a:xfrm>
            <a:off x="1016546" y="541592"/>
            <a:ext cx="1843774" cy="58477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rPr>
              <a:t>Seaborn</a:t>
            </a:r>
            <a:endParaRPr lang="zh-CN" altLang="en-US" sz="3200" b="1" dirty="0">
              <a:solidFill>
                <a:schemeClr val="tx2"/>
              </a:solidFill>
              <a:latin typeface="Century Gothic" panose="020B0502020202020204" pitchFamily="34" charset="0"/>
              <a:ea typeface="+mj-ea"/>
            </a:endParaRPr>
          </a:p>
        </p:txBody>
      </p:sp>
      <p:pic>
        <p:nvPicPr>
          <p:cNvPr id="3" name="圖片 2">
            <a:extLst>
              <a:ext uri="{FF2B5EF4-FFF2-40B4-BE49-F238E27FC236}">
                <a16:creationId xmlns:a16="http://schemas.microsoft.com/office/drawing/2014/main" id="{4AED22A4-A92E-49C7-AB0F-21DE2AEA5A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693" y="1187147"/>
            <a:ext cx="5568164" cy="5356579"/>
          </a:xfrm>
          <a:prstGeom prst="rect">
            <a:avLst/>
          </a:prstGeom>
        </p:spPr>
      </p:pic>
      <p:pic>
        <p:nvPicPr>
          <p:cNvPr id="5" name="圖片 4">
            <a:extLst>
              <a:ext uri="{FF2B5EF4-FFF2-40B4-BE49-F238E27FC236}">
                <a16:creationId xmlns:a16="http://schemas.microsoft.com/office/drawing/2014/main" id="{6E343F30-8FD6-4A2E-9A07-2A74DF049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132" y="419102"/>
            <a:ext cx="5841634" cy="5115266"/>
          </a:xfrm>
          <a:prstGeom prst="rect">
            <a:avLst/>
          </a:prstGeom>
        </p:spPr>
      </p:pic>
      <p:sp>
        <p:nvSpPr>
          <p:cNvPr id="33" name="矩形 32">
            <a:extLst>
              <a:ext uri="{FF2B5EF4-FFF2-40B4-BE49-F238E27FC236}">
                <a16:creationId xmlns:a16="http://schemas.microsoft.com/office/drawing/2014/main" id="{2F66CF38-0A54-40BC-B953-06268D42B505}"/>
              </a:ext>
            </a:extLst>
          </p:cNvPr>
          <p:cNvSpPr/>
          <p:nvPr/>
        </p:nvSpPr>
        <p:spPr>
          <a:xfrm>
            <a:off x="2890939" y="717330"/>
            <a:ext cx="5964095" cy="326821"/>
          </a:xfrm>
          <a:prstGeom prst="rect">
            <a:avLst/>
          </a:prstGeom>
        </p:spPr>
        <p:txBody>
          <a:bodyPr wrap="square">
            <a:spAutoFit/>
            <a:scene3d>
              <a:camera prst="orthographicFront"/>
              <a:lightRig rig="threePt" dir="t"/>
            </a:scene3d>
            <a:sp3d contourW="12700"/>
          </a:bodyPr>
          <a:lstStyle/>
          <a:p>
            <a:pPr>
              <a:lnSpc>
                <a:spcPts val="2000"/>
              </a:lnSpc>
            </a:pPr>
            <a:r>
              <a:rPr lang="zh-TW" altLang="en-US" sz="1400" dirty="0">
                <a:solidFill>
                  <a:schemeClr val="tx1">
                    <a:lumMod val="95000"/>
                    <a:lumOff val="5000"/>
                  </a:schemeClr>
                </a:solidFill>
                <a:latin typeface="Century Gothic" panose="020B0502020202020204" pitchFamily="34" charset="0"/>
              </a:rPr>
              <a:t>△簡單看資料整體分布狀況</a:t>
            </a:r>
            <a:endParaRPr lang="en-US" altLang="zh-TW" sz="1400" dirty="0">
              <a:solidFill>
                <a:schemeClr val="tx1">
                  <a:lumMod val="95000"/>
                  <a:lumOff val="5000"/>
                </a:schemeClr>
              </a:solidFill>
              <a:latin typeface="Century Gothic" panose="020B0502020202020204" pitchFamily="34" charset="0"/>
            </a:endParaRPr>
          </a:p>
        </p:txBody>
      </p:sp>
      <p:sp>
        <p:nvSpPr>
          <p:cNvPr id="34" name="矩形 33">
            <a:extLst>
              <a:ext uri="{FF2B5EF4-FFF2-40B4-BE49-F238E27FC236}">
                <a16:creationId xmlns:a16="http://schemas.microsoft.com/office/drawing/2014/main" id="{694F69AD-F6A5-4B91-B52A-ADE82C4D8000}"/>
              </a:ext>
            </a:extLst>
          </p:cNvPr>
          <p:cNvSpPr/>
          <p:nvPr/>
        </p:nvSpPr>
        <p:spPr>
          <a:xfrm>
            <a:off x="6377964" y="5712225"/>
            <a:ext cx="5964095" cy="326821"/>
          </a:xfrm>
          <a:prstGeom prst="rect">
            <a:avLst/>
          </a:prstGeom>
        </p:spPr>
        <p:txBody>
          <a:bodyPr wrap="square">
            <a:spAutoFit/>
            <a:scene3d>
              <a:camera prst="orthographicFront"/>
              <a:lightRig rig="threePt" dir="t"/>
            </a:scene3d>
            <a:sp3d contourW="12700"/>
          </a:bodyPr>
          <a:lstStyle/>
          <a:p>
            <a:pPr>
              <a:lnSpc>
                <a:spcPts val="2000"/>
              </a:lnSpc>
            </a:pPr>
            <a:r>
              <a:rPr lang="zh-TW" altLang="en-US" sz="1400" dirty="0">
                <a:solidFill>
                  <a:schemeClr val="tx1">
                    <a:lumMod val="95000"/>
                    <a:lumOff val="5000"/>
                  </a:schemeClr>
                </a:solidFill>
                <a:latin typeface="Century Gothic" panose="020B0502020202020204" pitchFamily="34" charset="0"/>
              </a:rPr>
              <a:t>△左圖為整體變數，上圖取局部變數顯示部份狀況</a:t>
            </a:r>
            <a:endParaRPr lang="en-US" altLang="zh-TW" sz="1400" dirty="0">
              <a:solidFill>
                <a:schemeClr val="tx1">
                  <a:lumMod val="95000"/>
                  <a:lumOff val="5000"/>
                </a:schemeClr>
              </a:solidFill>
              <a:latin typeface="Century Gothic" panose="020B0502020202020204" pitchFamily="34" charset="0"/>
            </a:endParaRPr>
          </a:p>
        </p:txBody>
      </p:sp>
      <p:sp>
        <p:nvSpPr>
          <p:cNvPr id="35" name="矩形 34">
            <a:extLst>
              <a:ext uri="{FF2B5EF4-FFF2-40B4-BE49-F238E27FC236}">
                <a16:creationId xmlns:a16="http://schemas.microsoft.com/office/drawing/2014/main" id="{F3D74F78-61AB-4AEF-9300-882AFFA6D251}"/>
              </a:ext>
            </a:extLst>
          </p:cNvPr>
          <p:cNvSpPr/>
          <p:nvPr/>
        </p:nvSpPr>
        <p:spPr>
          <a:xfrm>
            <a:off x="6377964" y="6003893"/>
            <a:ext cx="5964095" cy="326821"/>
          </a:xfrm>
          <a:prstGeom prst="rect">
            <a:avLst/>
          </a:prstGeom>
        </p:spPr>
        <p:txBody>
          <a:bodyPr wrap="square">
            <a:spAutoFit/>
            <a:scene3d>
              <a:camera prst="orthographicFront"/>
              <a:lightRig rig="threePt" dir="t"/>
            </a:scene3d>
            <a:sp3d contourW="12700"/>
          </a:bodyPr>
          <a:lstStyle/>
          <a:p>
            <a:pPr>
              <a:lnSpc>
                <a:spcPts val="2000"/>
              </a:lnSpc>
            </a:pPr>
            <a:r>
              <a:rPr lang="zh-TW" altLang="en-US" sz="1400" dirty="0">
                <a:solidFill>
                  <a:schemeClr val="tx1">
                    <a:lumMod val="95000"/>
                    <a:lumOff val="5000"/>
                  </a:schemeClr>
                </a:solidFill>
                <a:latin typeface="Century Gothic" panose="020B0502020202020204" pitchFamily="34" charset="0"/>
              </a:rPr>
              <a:t>△因整體資料量大，故有上圖供參考</a:t>
            </a:r>
            <a:endParaRPr lang="en-US" altLang="zh-TW" sz="1400" dirty="0">
              <a:solidFill>
                <a:schemeClr val="tx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32091466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50"/>
                                        <p:tgtEl>
                                          <p:spTgt spid="18"/>
                                        </p:tgtEl>
                                      </p:cBhvr>
                                    </p:animEffect>
                                    <p:anim calcmode="lin" valueType="num">
                                      <p:cBhvr>
                                        <p:cTn id="8" dur="750" fill="hold"/>
                                        <p:tgtEl>
                                          <p:spTgt spid="18"/>
                                        </p:tgtEl>
                                        <p:attrNameLst>
                                          <p:attrName>ppt_x</p:attrName>
                                        </p:attrNameLst>
                                      </p:cBhvr>
                                      <p:tavLst>
                                        <p:tav tm="0">
                                          <p:val>
                                            <p:strVal val="#ppt_x"/>
                                          </p:val>
                                        </p:tav>
                                        <p:tav tm="100000">
                                          <p:val>
                                            <p:strVal val="#ppt_x"/>
                                          </p:val>
                                        </p:tav>
                                      </p:tavLst>
                                    </p:anim>
                                    <p:anim calcmode="lin" valueType="num">
                                      <p:cBhvr>
                                        <p:cTn id="9" dur="675" decel="100000" fill="hold"/>
                                        <p:tgtEl>
                                          <p:spTgt spid="18"/>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12E75B12-CB0B-4065-B588-179BDE691BE6}"/>
              </a:ext>
            </a:extLst>
          </p:cNvPr>
          <p:cNvSpPr/>
          <p:nvPr/>
        </p:nvSpPr>
        <p:spPr>
          <a:xfrm rot="2700000">
            <a:off x="-315563" y="-781342"/>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矩形 61">
            <a:extLst>
              <a:ext uri="{FF2B5EF4-FFF2-40B4-BE49-F238E27FC236}">
                <a16:creationId xmlns:a16="http://schemas.microsoft.com/office/drawing/2014/main" id="{8A9D96AF-C402-48D3-92F6-80B5BAC9BEF2}"/>
              </a:ext>
            </a:extLst>
          </p:cNvPr>
          <p:cNvSpPr/>
          <p:nvPr/>
        </p:nvSpPr>
        <p:spPr>
          <a:xfrm rot="2700000">
            <a:off x="7671290" y="3342760"/>
            <a:ext cx="4863510" cy="486351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矩形 9">
            <a:extLst>
              <a:ext uri="{FF2B5EF4-FFF2-40B4-BE49-F238E27FC236}">
                <a16:creationId xmlns:a16="http://schemas.microsoft.com/office/drawing/2014/main" id="{89984E0D-A540-4327-A398-8203F78414B7}"/>
              </a:ext>
            </a:extLst>
          </p:cNvPr>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8">
            <a:extLst>
              <a:ext uri="{FF2B5EF4-FFF2-40B4-BE49-F238E27FC236}">
                <a16:creationId xmlns:a16="http://schemas.microsoft.com/office/drawing/2014/main" id="{E37A0C9A-684F-4EAD-A1C1-42BD654750BD}"/>
              </a:ext>
            </a:extLst>
          </p:cNvPr>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9">
            <a:extLst>
              <a:ext uri="{FF2B5EF4-FFF2-40B4-BE49-F238E27FC236}">
                <a16:creationId xmlns:a16="http://schemas.microsoft.com/office/drawing/2014/main" id="{A365D62D-55BD-4B42-ACE4-8FC8F7B9431B}"/>
              </a:ext>
            </a:extLst>
          </p:cNvPr>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0">
            <a:extLst>
              <a:ext uri="{FF2B5EF4-FFF2-40B4-BE49-F238E27FC236}">
                <a16:creationId xmlns:a16="http://schemas.microsoft.com/office/drawing/2014/main" id="{C14211A4-495B-449A-90A3-64C42BA88BB9}"/>
              </a:ext>
            </a:extLst>
          </p:cNvPr>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1">
            <a:extLst>
              <a:ext uri="{FF2B5EF4-FFF2-40B4-BE49-F238E27FC236}">
                <a16:creationId xmlns:a16="http://schemas.microsoft.com/office/drawing/2014/main" id="{E8B999A2-2A75-42D1-B62B-CA54861651A7}"/>
              </a:ext>
            </a:extLst>
          </p:cNvPr>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12">
            <a:extLst>
              <a:ext uri="{FF2B5EF4-FFF2-40B4-BE49-F238E27FC236}">
                <a16:creationId xmlns:a16="http://schemas.microsoft.com/office/drawing/2014/main" id="{F8FC4BAC-7C08-44D5-9057-4EC16D6CFBD7}"/>
              </a:ext>
            </a:extLst>
          </p:cNvPr>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16">
            <a:extLst>
              <a:ext uri="{FF2B5EF4-FFF2-40B4-BE49-F238E27FC236}">
                <a16:creationId xmlns:a16="http://schemas.microsoft.com/office/drawing/2014/main" id="{B13A4D34-62B4-4A2E-9E03-A74A6D25209B}"/>
              </a:ext>
            </a:extLst>
          </p:cNvPr>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17">
            <a:extLst>
              <a:ext uri="{FF2B5EF4-FFF2-40B4-BE49-F238E27FC236}">
                <a16:creationId xmlns:a16="http://schemas.microsoft.com/office/drawing/2014/main" id="{4CF61C80-9ECC-45AE-8D2F-6DFB93C1ADD2}"/>
              </a:ext>
            </a:extLst>
          </p:cNvPr>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18">
            <a:extLst>
              <a:ext uri="{FF2B5EF4-FFF2-40B4-BE49-F238E27FC236}">
                <a16:creationId xmlns:a16="http://schemas.microsoft.com/office/drawing/2014/main" id="{1F607F97-F6D6-4644-B574-144EDA1847E8}"/>
              </a:ext>
            </a:extLst>
          </p:cNvPr>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19">
            <a:extLst>
              <a:ext uri="{FF2B5EF4-FFF2-40B4-BE49-F238E27FC236}">
                <a16:creationId xmlns:a16="http://schemas.microsoft.com/office/drawing/2014/main" id="{DB3DCF3E-F65A-4B39-8ABD-84C4AE7D5F43}"/>
              </a:ext>
            </a:extLst>
          </p:cNvPr>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任意多边形 20">
            <a:extLst>
              <a:ext uri="{FF2B5EF4-FFF2-40B4-BE49-F238E27FC236}">
                <a16:creationId xmlns:a16="http://schemas.microsoft.com/office/drawing/2014/main" id="{C37F85FC-BBD5-40EF-97E9-69D3580C10E7}"/>
              </a:ext>
            </a:extLst>
          </p:cNvPr>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1">
            <a:extLst>
              <a:ext uri="{FF2B5EF4-FFF2-40B4-BE49-F238E27FC236}">
                <a16:creationId xmlns:a16="http://schemas.microsoft.com/office/drawing/2014/main" id="{263029F5-9E75-4CE3-8BE8-29C783ADB1CC}"/>
              </a:ext>
            </a:extLst>
          </p:cNvPr>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2">
            <a:extLst>
              <a:ext uri="{FF2B5EF4-FFF2-40B4-BE49-F238E27FC236}">
                <a16:creationId xmlns:a16="http://schemas.microsoft.com/office/drawing/2014/main" id="{BA9E98C3-A10E-46BE-B443-2A34B840A01A}"/>
              </a:ext>
            </a:extLst>
          </p:cNvPr>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3">
            <a:extLst>
              <a:ext uri="{FF2B5EF4-FFF2-40B4-BE49-F238E27FC236}">
                <a16:creationId xmlns:a16="http://schemas.microsoft.com/office/drawing/2014/main" id="{F75B9A0F-990C-40F8-9DF5-884205E5106C}"/>
              </a:ext>
            </a:extLst>
          </p:cNvPr>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24">
            <a:extLst>
              <a:ext uri="{FF2B5EF4-FFF2-40B4-BE49-F238E27FC236}">
                <a16:creationId xmlns:a16="http://schemas.microsoft.com/office/drawing/2014/main" id="{849CFE3A-4DD5-4B64-89C9-FF6268313759}"/>
              </a:ext>
            </a:extLst>
          </p:cNvPr>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25">
            <a:extLst>
              <a:ext uri="{FF2B5EF4-FFF2-40B4-BE49-F238E27FC236}">
                <a16:creationId xmlns:a16="http://schemas.microsoft.com/office/drawing/2014/main" id="{3CCB147B-83C9-4DAA-9372-0499AD6A3EE9}"/>
              </a:ext>
            </a:extLst>
          </p:cNvPr>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26">
            <a:extLst>
              <a:ext uri="{FF2B5EF4-FFF2-40B4-BE49-F238E27FC236}">
                <a16:creationId xmlns:a16="http://schemas.microsoft.com/office/drawing/2014/main" id="{4664ECDC-8772-4260-8828-2E016D4C71C2}"/>
              </a:ext>
            </a:extLst>
          </p:cNvPr>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27">
            <a:extLst>
              <a:ext uri="{FF2B5EF4-FFF2-40B4-BE49-F238E27FC236}">
                <a16:creationId xmlns:a16="http://schemas.microsoft.com/office/drawing/2014/main" id="{9763AE87-2ACD-4E82-9016-9FEB2C194FBB}"/>
              </a:ext>
            </a:extLst>
          </p:cNvPr>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28">
            <a:extLst>
              <a:ext uri="{FF2B5EF4-FFF2-40B4-BE49-F238E27FC236}">
                <a16:creationId xmlns:a16="http://schemas.microsoft.com/office/drawing/2014/main" id="{C7D55E86-B711-456D-8269-36F21CBA1522}"/>
              </a:ext>
            </a:extLst>
          </p:cNvPr>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29">
            <a:extLst>
              <a:ext uri="{FF2B5EF4-FFF2-40B4-BE49-F238E27FC236}">
                <a16:creationId xmlns:a16="http://schemas.microsoft.com/office/drawing/2014/main" id="{FA3897B2-24B0-4049-A48C-AB19DCAF61CA}"/>
              </a:ext>
            </a:extLst>
          </p:cNvPr>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0">
            <a:extLst>
              <a:ext uri="{FF2B5EF4-FFF2-40B4-BE49-F238E27FC236}">
                <a16:creationId xmlns:a16="http://schemas.microsoft.com/office/drawing/2014/main" id="{D71EB3AC-EDEA-4AA5-A466-B5AB576E4388}"/>
              </a:ext>
            </a:extLst>
          </p:cNvPr>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1">
            <a:extLst>
              <a:ext uri="{FF2B5EF4-FFF2-40B4-BE49-F238E27FC236}">
                <a16:creationId xmlns:a16="http://schemas.microsoft.com/office/drawing/2014/main" id="{FA3DD998-3EC6-4C54-A78C-FD9A39479544}"/>
              </a:ext>
            </a:extLst>
          </p:cNvPr>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2">
            <a:extLst>
              <a:ext uri="{FF2B5EF4-FFF2-40B4-BE49-F238E27FC236}">
                <a16:creationId xmlns:a16="http://schemas.microsoft.com/office/drawing/2014/main" id="{96925622-723C-4FA7-9541-F12B8AE8F04E}"/>
              </a:ext>
            </a:extLst>
          </p:cNvPr>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3">
            <a:extLst>
              <a:ext uri="{FF2B5EF4-FFF2-40B4-BE49-F238E27FC236}">
                <a16:creationId xmlns:a16="http://schemas.microsoft.com/office/drawing/2014/main" id="{506C7C9E-6993-4A6B-82FF-C1F25AF7FEDC}"/>
              </a:ext>
            </a:extLst>
          </p:cNvPr>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34">
            <a:extLst>
              <a:ext uri="{FF2B5EF4-FFF2-40B4-BE49-F238E27FC236}">
                <a16:creationId xmlns:a16="http://schemas.microsoft.com/office/drawing/2014/main" id="{8CFDB822-3A45-438F-8685-7CF56D8570D5}"/>
              </a:ext>
            </a:extLst>
          </p:cNvPr>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35">
            <a:extLst>
              <a:ext uri="{FF2B5EF4-FFF2-40B4-BE49-F238E27FC236}">
                <a16:creationId xmlns:a16="http://schemas.microsoft.com/office/drawing/2014/main" id="{84B6EB2E-35D2-4B94-95CA-308958DA4703}"/>
              </a:ext>
            </a:extLst>
          </p:cNvPr>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36">
            <a:extLst>
              <a:ext uri="{FF2B5EF4-FFF2-40B4-BE49-F238E27FC236}">
                <a16:creationId xmlns:a16="http://schemas.microsoft.com/office/drawing/2014/main" id="{C33CA12E-17C1-412D-A48C-244BA2C70656}"/>
              </a:ext>
            </a:extLst>
          </p:cNvPr>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37">
            <a:extLst>
              <a:ext uri="{FF2B5EF4-FFF2-40B4-BE49-F238E27FC236}">
                <a16:creationId xmlns:a16="http://schemas.microsoft.com/office/drawing/2014/main" id="{50B3E2BC-D285-42B3-84AB-FF4813C1CC2D}"/>
              </a:ext>
            </a:extLst>
          </p:cNvPr>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38">
            <a:extLst>
              <a:ext uri="{FF2B5EF4-FFF2-40B4-BE49-F238E27FC236}">
                <a16:creationId xmlns:a16="http://schemas.microsoft.com/office/drawing/2014/main" id="{00E2F429-50BA-4462-A9BB-A85966931E29}"/>
              </a:ext>
            </a:extLst>
          </p:cNvPr>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39">
            <a:extLst>
              <a:ext uri="{FF2B5EF4-FFF2-40B4-BE49-F238E27FC236}">
                <a16:creationId xmlns:a16="http://schemas.microsoft.com/office/drawing/2014/main" id="{D5D5E9F2-876C-4445-8C9E-242AA7253A53}"/>
              </a:ext>
            </a:extLst>
          </p:cNvPr>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0">
            <a:extLst>
              <a:ext uri="{FF2B5EF4-FFF2-40B4-BE49-F238E27FC236}">
                <a16:creationId xmlns:a16="http://schemas.microsoft.com/office/drawing/2014/main" id="{1A50A9DE-6793-42BF-9287-A4D1ED0EFB93}"/>
              </a:ext>
            </a:extLst>
          </p:cNvPr>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1">
            <a:extLst>
              <a:ext uri="{FF2B5EF4-FFF2-40B4-BE49-F238E27FC236}">
                <a16:creationId xmlns:a16="http://schemas.microsoft.com/office/drawing/2014/main" id="{56D9956B-3179-4B4E-A6DE-75FB342667A5}"/>
              </a:ext>
            </a:extLst>
          </p:cNvPr>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2">
            <a:extLst>
              <a:ext uri="{FF2B5EF4-FFF2-40B4-BE49-F238E27FC236}">
                <a16:creationId xmlns:a16="http://schemas.microsoft.com/office/drawing/2014/main" id="{2EFD7F36-A044-4DEB-A491-4361349ED437}"/>
              </a:ext>
            </a:extLst>
          </p:cNvPr>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3">
            <a:extLst>
              <a:ext uri="{FF2B5EF4-FFF2-40B4-BE49-F238E27FC236}">
                <a16:creationId xmlns:a16="http://schemas.microsoft.com/office/drawing/2014/main" id="{A3AC986A-272E-4765-A834-4B94225D2AB9}"/>
              </a:ext>
            </a:extLst>
          </p:cNvPr>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44">
            <a:extLst>
              <a:ext uri="{FF2B5EF4-FFF2-40B4-BE49-F238E27FC236}">
                <a16:creationId xmlns:a16="http://schemas.microsoft.com/office/drawing/2014/main" id="{9388B304-9A83-48FF-B5A4-230F1F2268EF}"/>
              </a:ext>
            </a:extLst>
          </p:cNvPr>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45">
            <a:extLst>
              <a:ext uri="{FF2B5EF4-FFF2-40B4-BE49-F238E27FC236}">
                <a16:creationId xmlns:a16="http://schemas.microsoft.com/office/drawing/2014/main" id="{7B1D52DE-FEBA-4F46-BA70-56C3F00823D8}"/>
              </a:ext>
            </a:extLst>
          </p:cNvPr>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46">
            <a:extLst>
              <a:ext uri="{FF2B5EF4-FFF2-40B4-BE49-F238E27FC236}">
                <a16:creationId xmlns:a16="http://schemas.microsoft.com/office/drawing/2014/main" id="{99408124-3FF1-410A-8945-6626385D4C71}"/>
              </a:ext>
            </a:extLst>
          </p:cNvPr>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47">
            <a:extLst>
              <a:ext uri="{FF2B5EF4-FFF2-40B4-BE49-F238E27FC236}">
                <a16:creationId xmlns:a16="http://schemas.microsoft.com/office/drawing/2014/main" id="{F815F2C6-73EB-45C7-8110-E93FC6181BC2}"/>
              </a:ext>
            </a:extLst>
          </p:cNvPr>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48">
            <a:extLst>
              <a:ext uri="{FF2B5EF4-FFF2-40B4-BE49-F238E27FC236}">
                <a16:creationId xmlns:a16="http://schemas.microsoft.com/office/drawing/2014/main" id="{09B859CF-3A80-4333-8AC5-033BA5B1D4C8}"/>
              </a:ext>
            </a:extLst>
          </p:cNvPr>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49">
            <a:extLst>
              <a:ext uri="{FF2B5EF4-FFF2-40B4-BE49-F238E27FC236}">
                <a16:creationId xmlns:a16="http://schemas.microsoft.com/office/drawing/2014/main" id="{965ECCF5-4D94-4C89-A807-B79D1FE1033E}"/>
              </a:ext>
            </a:extLst>
          </p:cNvPr>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0">
            <a:extLst>
              <a:ext uri="{FF2B5EF4-FFF2-40B4-BE49-F238E27FC236}">
                <a16:creationId xmlns:a16="http://schemas.microsoft.com/office/drawing/2014/main" id="{3278D32E-40AB-4C7F-8B7B-4231B7F321B2}"/>
              </a:ext>
            </a:extLst>
          </p:cNvPr>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文本框 51">
            <a:extLst>
              <a:ext uri="{FF2B5EF4-FFF2-40B4-BE49-F238E27FC236}">
                <a16:creationId xmlns:a16="http://schemas.microsoft.com/office/drawing/2014/main" id="{6034A6A2-C962-4FB7-BDB2-2C60B2B29B4D}"/>
              </a:ext>
            </a:extLst>
          </p:cNvPr>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Century Gothic" panose="020B0502020202020204" pitchFamily="34" charset="0"/>
                <a:cs typeface="经典综艺体简" panose="02010609000101010101" pitchFamily="49" charset="-122"/>
              </a:rPr>
              <a:t>PART</a:t>
            </a:r>
          </a:p>
          <a:p>
            <a:pPr algn="ctr"/>
            <a:r>
              <a:rPr lang="en-US" altLang="zh-CN" sz="6600" b="1" dirty="0">
                <a:solidFill>
                  <a:schemeClr val="bg1"/>
                </a:solidFill>
                <a:latin typeface="Century Gothic" panose="020B0502020202020204" pitchFamily="34" charset="0"/>
                <a:cs typeface="经典综艺体简" panose="02010609000101010101" pitchFamily="49" charset="-122"/>
              </a:rPr>
              <a:t>0</a:t>
            </a:r>
            <a:r>
              <a:rPr lang="en-US" altLang="zh-TW" sz="6600" b="1" dirty="0">
                <a:solidFill>
                  <a:schemeClr val="bg1"/>
                </a:solidFill>
                <a:latin typeface="Century Gothic" panose="020B0502020202020204" pitchFamily="34" charset="0"/>
                <a:cs typeface="经典综艺体简" panose="02010609000101010101" pitchFamily="49" charset="-122"/>
              </a:rPr>
              <a:t>2</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9" name="文本框 52">
            <a:extLst>
              <a:ext uri="{FF2B5EF4-FFF2-40B4-BE49-F238E27FC236}">
                <a16:creationId xmlns:a16="http://schemas.microsoft.com/office/drawing/2014/main" id="{B7920E77-AB4B-4BB9-9187-E53697E58138}"/>
              </a:ext>
            </a:extLst>
          </p:cNvPr>
          <p:cNvSpPr txBox="1"/>
          <p:nvPr/>
        </p:nvSpPr>
        <p:spPr>
          <a:xfrm>
            <a:off x="6653080" y="2684809"/>
            <a:ext cx="2236510" cy="707886"/>
          </a:xfrm>
          <a:prstGeom prst="rect">
            <a:avLst/>
          </a:prstGeom>
          <a:noFill/>
        </p:spPr>
        <p:txBody>
          <a:bodyPr wrap="none" rtlCol="0">
            <a:spAutoFit/>
            <a:scene3d>
              <a:camera prst="orthographicFront"/>
              <a:lightRig rig="threePt" dir="t"/>
            </a:scene3d>
            <a:sp3d contourW="12700"/>
          </a:bodyPr>
          <a:lstStyle/>
          <a:p>
            <a:pPr lvl="0" defTabSz="914400">
              <a:defRPr/>
            </a:pPr>
            <a:r>
              <a:rPr lang="zh-TW" altLang="en-US" sz="4000" b="1" dirty="0">
                <a:solidFill>
                  <a:schemeClr val="bg1"/>
                </a:solidFill>
                <a:latin typeface="+mj-ea"/>
                <a:cs typeface="经典综艺体简" panose="02010609000101010101" pitchFamily="49" charset="-122"/>
              </a:rPr>
              <a:t>機器學習</a:t>
            </a:r>
            <a:endParaRPr lang="zh-CN" altLang="en-US" sz="4000" b="1" dirty="0">
              <a:solidFill>
                <a:schemeClr val="bg1"/>
              </a:solidFill>
              <a:latin typeface="+mj-ea"/>
              <a:cs typeface="经典综艺体简" panose="02010609000101010101" pitchFamily="49" charset="-122"/>
            </a:endParaRPr>
          </a:p>
        </p:txBody>
      </p:sp>
      <p:sp>
        <p:nvSpPr>
          <p:cNvPr id="60" name="文本框 53">
            <a:extLst>
              <a:ext uri="{FF2B5EF4-FFF2-40B4-BE49-F238E27FC236}">
                <a16:creationId xmlns:a16="http://schemas.microsoft.com/office/drawing/2014/main" id="{ADF4236B-BEA3-4F6F-B9EC-EA57AD7768D6}"/>
              </a:ext>
            </a:extLst>
          </p:cNvPr>
          <p:cNvSpPr txBox="1"/>
          <p:nvPr/>
        </p:nvSpPr>
        <p:spPr>
          <a:xfrm>
            <a:off x="6653080" y="3413531"/>
            <a:ext cx="4782754" cy="586892"/>
          </a:xfrm>
          <a:prstGeom prst="rect">
            <a:avLst/>
          </a:prstGeom>
          <a:noFill/>
        </p:spPr>
        <p:txBody>
          <a:bodyPr wrap="square" rtlCol="0">
            <a:spAutoFit/>
            <a:scene3d>
              <a:camera prst="orthographicFront"/>
              <a:lightRig rig="threePt" dir="t"/>
            </a:scene3d>
            <a:sp3d contourW="12700"/>
          </a:bodyPr>
          <a:lstStyle/>
          <a:p>
            <a:pPr lvl="0" defTabSz="914400">
              <a:lnSpc>
                <a:spcPct val="120000"/>
              </a:lnSpc>
              <a:defRPr/>
            </a:pPr>
            <a:r>
              <a:rPr lang="en-US" altLang="zh-TW" sz="1400" dirty="0">
                <a:solidFill>
                  <a:schemeClr val="bg1"/>
                </a:solidFill>
                <a:latin typeface="Century Gothic" panose="020B0502020202020204" pitchFamily="34" charset="0"/>
              </a:rPr>
              <a:t>KNN</a:t>
            </a:r>
            <a:r>
              <a:rPr lang="zh-TW" altLang="en-US" sz="1400" dirty="0">
                <a:solidFill>
                  <a:schemeClr val="bg1"/>
                </a:solidFill>
                <a:latin typeface="Century Gothic" panose="020B0502020202020204" pitchFamily="34" charset="0"/>
              </a:rPr>
              <a:t>，</a:t>
            </a:r>
            <a:r>
              <a:rPr lang="en-US" altLang="zh-TW" sz="1400" dirty="0">
                <a:solidFill>
                  <a:schemeClr val="bg1"/>
                </a:solidFill>
                <a:latin typeface="Century Gothic" panose="020B0502020202020204" pitchFamily="34" charset="0"/>
              </a:rPr>
              <a:t>K-means,</a:t>
            </a:r>
            <a:r>
              <a:rPr lang="zh-TW" altLang="en-US" sz="1400" dirty="0">
                <a:solidFill>
                  <a:schemeClr val="bg1"/>
                </a:solidFill>
                <a:latin typeface="Century Gothic" panose="020B0502020202020204" pitchFamily="34" charset="0"/>
              </a:rPr>
              <a:t>決策樹，隨機森林，貝氏分類器，</a:t>
            </a:r>
            <a:endParaRPr lang="en-US" altLang="zh-TW" sz="1400" dirty="0">
              <a:solidFill>
                <a:schemeClr val="bg1"/>
              </a:solidFill>
              <a:latin typeface="Century Gothic" panose="020B0502020202020204" pitchFamily="34" charset="0"/>
            </a:endParaRPr>
          </a:p>
          <a:p>
            <a:pPr lvl="0" defTabSz="914400">
              <a:lnSpc>
                <a:spcPct val="120000"/>
              </a:lnSpc>
              <a:defRPr/>
            </a:pPr>
            <a:r>
              <a:rPr lang="en-US" altLang="zh-TW" sz="1400" dirty="0">
                <a:solidFill>
                  <a:schemeClr val="bg1"/>
                </a:solidFill>
                <a:latin typeface="Century Gothic" panose="020B0502020202020204" pitchFamily="34" charset="0"/>
              </a:rPr>
              <a:t>SVM</a:t>
            </a:r>
            <a:r>
              <a:rPr lang="zh-TW" altLang="en-US" sz="1400" dirty="0">
                <a:solidFill>
                  <a:schemeClr val="bg1"/>
                </a:solidFill>
                <a:latin typeface="Century Gothic" panose="020B0502020202020204" pitchFamily="34" charset="0"/>
              </a:rPr>
              <a:t>，</a:t>
            </a:r>
            <a:r>
              <a:rPr lang="en-US" altLang="zh-TW" sz="1400" dirty="0">
                <a:solidFill>
                  <a:schemeClr val="bg1"/>
                </a:solidFill>
                <a:latin typeface="Century Gothic" panose="020B0502020202020204" pitchFamily="34" charset="0"/>
              </a:rPr>
              <a:t>SGD</a:t>
            </a:r>
            <a:endParaRPr lang="en-US" altLang="zh-CN" sz="1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16088850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up)">
                                      <p:cBhvr>
                                        <p:cTn id="13" dur="500"/>
                                        <p:tgtEl>
                                          <p:spTgt spid="57"/>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fill="hold"/>
                                        <p:tgtEl>
                                          <p:spTgt spid="59"/>
                                        </p:tgtEl>
                                        <p:attrNameLst>
                                          <p:attrName>ppt_x</p:attrName>
                                        </p:attrNameLst>
                                      </p:cBhvr>
                                      <p:tavLst>
                                        <p:tav tm="0">
                                          <p:val>
                                            <p:strVal val="1+#ppt_w/2"/>
                                          </p:val>
                                        </p:tav>
                                        <p:tav tm="100000">
                                          <p:val>
                                            <p:strVal val="#ppt_x"/>
                                          </p:val>
                                        </p:tav>
                                      </p:tavLst>
                                    </p:anim>
                                    <p:anim calcmode="lin" valueType="num">
                                      <p:cBhvr additive="base">
                                        <p:cTn id="18" dur="500" fill="hold"/>
                                        <p:tgtEl>
                                          <p:spTgt spid="5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750" fill="hold"/>
                                        <p:tgtEl>
                                          <p:spTgt spid="61"/>
                                        </p:tgtEl>
                                        <p:attrNameLst>
                                          <p:attrName>ppt_w</p:attrName>
                                        </p:attrNameLst>
                                      </p:cBhvr>
                                      <p:tavLst>
                                        <p:tav tm="0">
                                          <p:val>
                                            <p:fltVal val="0"/>
                                          </p:val>
                                        </p:tav>
                                        <p:tav tm="100000">
                                          <p:val>
                                            <p:strVal val="#ppt_w"/>
                                          </p:val>
                                        </p:tav>
                                      </p:tavLst>
                                    </p:anim>
                                    <p:anim calcmode="lin" valueType="num">
                                      <p:cBhvr>
                                        <p:cTn id="26" dur="750" fill="hold"/>
                                        <p:tgtEl>
                                          <p:spTgt spid="61"/>
                                        </p:tgtEl>
                                        <p:attrNameLst>
                                          <p:attrName>ppt_h</p:attrName>
                                        </p:attrNameLst>
                                      </p:cBhvr>
                                      <p:tavLst>
                                        <p:tav tm="0">
                                          <p:val>
                                            <p:fltVal val="0"/>
                                          </p:val>
                                        </p:tav>
                                        <p:tav tm="100000">
                                          <p:val>
                                            <p:strVal val="#ppt_h"/>
                                          </p:val>
                                        </p:tav>
                                      </p:tavLst>
                                    </p:anim>
                                    <p:anim calcmode="lin" valueType="num">
                                      <p:cBhvr>
                                        <p:cTn id="27" dur="750" fill="hold"/>
                                        <p:tgtEl>
                                          <p:spTgt spid="61"/>
                                        </p:tgtEl>
                                        <p:attrNameLst>
                                          <p:attrName>style.rotation</p:attrName>
                                        </p:attrNameLst>
                                      </p:cBhvr>
                                      <p:tavLst>
                                        <p:tav tm="0">
                                          <p:val>
                                            <p:fltVal val="360"/>
                                          </p:val>
                                        </p:tav>
                                        <p:tav tm="100000">
                                          <p:val>
                                            <p:fltVal val="0"/>
                                          </p:val>
                                        </p:tav>
                                      </p:tavLst>
                                    </p:anim>
                                    <p:animEffect transition="in" filter="fade">
                                      <p:cBhvr>
                                        <p:cTn id="28" dur="750"/>
                                        <p:tgtEl>
                                          <p:spTgt spid="61"/>
                                        </p:tgtEl>
                                      </p:cBhvr>
                                    </p:animEffect>
                                  </p:childTnLst>
                                </p:cTn>
                              </p:par>
                              <p:par>
                                <p:cTn id="29" presetID="6" presetClass="emph" presetSubtype="0" fill="hold" grpId="1" nodeType="withEffect">
                                  <p:stCondLst>
                                    <p:cond delay="750"/>
                                  </p:stCondLst>
                                  <p:childTnLst>
                                    <p:animScale>
                                      <p:cBhvr>
                                        <p:cTn id="30" dur="500" fill="hold"/>
                                        <p:tgtEl>
                                          <p:spTgt spid="61"/>
                                        </p:tgtEl>
                                      </p:cBhvr>
                                      <p:by x="150000" y="150000"/>
                                    </p:animScale>
                                  </p:childTnLst>
                                </p:cTn>
                              </p:par>
                              <p:par>
                                <p:cTn id="31" presetID="10" presetClass="exit" presetSubtype="0" fill="hold" grpId="2" nodeType="withEffect">
                                  <p:stCondLst>
                                    <p:cond delay="1250"/>
                                  </p:stCondLst>
                                  <p:childTnLst>
                                    <p:animEffect transition="out" filter="fade">
                                      <p:cBhvr>
                                        <p:cTn id="32" dur="500"/>
                                        <p:tgtEl>
                                          <p:spTgt spid="61"/>
                                        </p:tgtEl>
                                      </p:cBhvr>
                                    </p:animEffect>
                                    <p:set>
                                      <p:cBhvr>
                                        <p:cTn id="33" dur="1" fill="hold">
                                          <p:stCondLst>
                                            <p:cond delay="499"/>
                                          </p:stCondLst>
                                        </p:cTn>
                                        <p:tgtEl>
                                          <p:spTgt spid="61"/>
                                        </p:tgtEl>
                                        <p:attrNameLst>
                                          <p:attrName>style.visibility</p:attrName>
                                        </p:attrNameLst>
                                      </p:cBhvr>
                                      <p:to>
                                        <p:strVal val="hidden"/>
                                      </p:to>
                                    </p:set>
                                  </p:childTnLst>
                                </p:cTn>
                              </p:par>
                              <p:par>
                                <p:cTn id="34" presetID="49" presetClass="entr" presetSubtype="0" decel="100000" fill="hold" grpId="0" nodeType="withEffect">
                                  <p:stCondLst>
                                    <p:cond delay="2000"/>
                                  </p:stCondLst>
                                  <p:childTnLst>
                                    <p:set>
                                      <p:cBhvr>
                                        <p:cTn id="35" dur="1" fill="hold">
                                          <p:stCondLst>
                                            <p:cond delay="0"/>
                                          </p:stCondLst>
                                        </p:cTn>
                                        <p:tgtEl>
                                          <p:spTgt spid="62"/>
                                        </p:tgtEl>
                                        <p:attrNameLst>
                                          <p:attrName>style.visibility</p:attrName>
                                        </p:attrNameLst>
                                      </p:cBhvr>
                                      <p:to>
                                        <p:strVal val="visible"/>
                                      </p:to>
                                    </p:set>
                                    <p:anim calcmode="lin" valueType="num">
                                      <p:cBhvr>
                                        <p:cTn id="36" dur="750" fill="hold"/>
                                        <p:tgtEl>
                                          <p:spTgt spid="62"/>
                                        </p:tgtEl>
                                        <p:attrNameLst>
                                          <p:attrName>ppt_w</p:attrName>
                                        </p:attrNameLst>
                                      </p:cBhvr>
                                      <p:tavLst>
                                        <p:tav tm="0">
                                          <p:val>
                                            <p:fltVal val="0"/>
                                          </p:val>
                                        </p:tav>
                                        <p:tav tm="100000">
                                          <p:val>
                                            <p:strVal val="#ppt_w"/>
                                          </p:val>
                                        </p:tav>
                                      </p:tavLst>
                                    </p:anim>
                                    <p:anim calcmode="lin" valueType="num">
                                      <p:cBhvr>
                                        <p:cTn id="37" dur="750" fill="hold"/>
                                        <p:tgtEl>
                                          <p:spTgt spid="62"/>
                                        </p:tgtEl>
                                        <p:attrNameLst>
                                          <p:attrName>ppt_h</p:attrName>
                                        </p:attrNameLst>
                                      </p:cBhvr>
                                      <p:tavLst>
                                        <p:tav tm="0">
                                          <p:val>
                                            <p:fltVal val="0"/>
                                          </p:val>
                                        </p:tav>
                                        <p:tav tm="100000">
                                          <p:val>
                                            <p:strVal val="#ppt_h"/>
                                          </p:val>
                                        </p:tav>
                                      </p:tavLst>
                                    </p:anim>
                                    <p:anim calcmode="lin" valueType="num">
                                      <p:cBhvr>
                                        <p:cTn id="38" dur="750" fill="hold"/>
                                        <p:tgtEl>
                                          <p:spTgt spid="62"/>
                                        </p:tgtEl>
                                        <p:attrNameLst>
                                          <p:attrName>style.rotation</p:attrName>
                                        </p:attrNameLst>
                                      </p:cBhvr>
                                      <p:tavLst>
                                        <p:tav tm="0">
                                          <p:val>
                                            <p:fltVal val="360"/>
                                          </p:val>
                                        </p:tav>
                                        <p:tav tm="100000">
                                          <p:val>
                                            <p:fltVal val="0"/>
                                          </p:val>
                                        </p:tav>
                                      </p:tavLst>
                                    </p:anim>
                                    <p:animEffect transition="in" filter="fade">
                                      <p:cBhvr>
                                        <p:cTn id="39" dur="750"/>
                                        <p:tgtEl>
                                          <p:spTgt spid="62"/>
                                        </p:tgtEl>
                                      </p:cBhvr>
                                    </p:animEffect>
                                  </p:childTnLst>
                                </p:cTn>
                              </p:par>
                              <p:par>
                                <p:cTn id="40" presetID="6" presetClass="emph" presetSubtype="0" fill="hold" grpId="1" nodeType="withEffect">
                                  <p:stCondLst>
                                    <p:cond delay="2750"/>
                                  </p:stCondLst>
                                  <p:childTnLst>
                                    <p:animScale>
                                      <p:cBhvr>
                                        <p:cTn id="41" dur="500" fill="hold"/>
                                        <p:tgtEl>
                                          <p:spTgt spid="62"/>
                                        </p:tgtEl>
                                      </p:cBhvr>
                                      <p:by x="150000" y="150000"/>
                                    </p:animScale>
                                  </p:childTnLst>
                                </p:cTn>
                              </p:par>
                              <p:par>
                                <p:cTn id="42" presetID="10" presetClass="exit" presetSubtype="0" fill="hold" grpId="2" nodeType="withEffect">
                                  <p:stCondLst>
                                    <p:cond delay="3250"/>
                                  </p:stCondLst>
                                  <p:childTnLst>
                                    <p:animEffect transition="out" filter="fade">
                                      <p:cBhvr>
                                        <p:cTn id="43" dur="500"/>
                                        <p:tgtEl>
                                          <p:spTgt spid="62"/>
                                        </p:tgtEl>
                                      </p:cBhvr>
                                    </p:animEffect>
                                    <p:set>
                                      <p:cBhvr>
                                        <p:cTn id="44"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1" grpId="2" animBg="1"/>
      <p:bldP spid="62" grpId="0" animBg="1"/>
      <p:bldP spid="62" grpId="1" animBg="1"/>
      <p:bldP spid="62" grpId="2" animBg="1"/>
      <p:bldP spid="58" grpId="0"/>
      <p:bldP spid="59"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a:xfrm>
            <a:off x="9564403" y="2319499"/>
            <a:ext cx="2089789" cy="1705136"/>
            <a:chOff x="3719736" y="2101308"/>
            <a:chExt cx="2376264" cy="1705156"/>
          </a:xfrm>
        </p:grpSpPr>
        <p:sp>
          <p:nvSpPr>
            <p:cNvPr id="7" name="îṥļîḑé-Rectangle 6"/>
            <p:cNvSpPr/>
            <p:nvPr/>
          </p:nvSpPr>
          <p:spPr>
            <a:xfrm>
              <a:off x="3719736" y="2101308"/>
              <a:ext cx="2376264" cy="1705156"/>
            </a:xfrm>
            <a:prstGeom prst="rect">
              <a:avLst/>
            </a:prstGeom>
            <a:solidFill>
              <a:schemeClr val="accent2"/>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50" name="矩形 49"/>
            <p:cNvSpPr/>
            <p:nvPr/>
          </p:nvSpPr>
          <p:spPr>
            <a:xfrm>
              <a:off x="3915505" y="2435637"/>
              <a:ext cx="1984725" cy="515206"/>
            </a:xfrm>
            <a:prstGeom prst="rect">
              <a:avLst/>
            </a:prstGeom>
          </p:spPr>
          <p:txBody>
            <a:bodyPr wrap="square">
              <a:spAutoFit/>
              <a:scene3d>
                <a:camera prst="orthographicFront"/>
                <a:lightRig rig="threePt" dir="t"/>
              </a:scene3d>
              <a:sp3d contourW="12700"/>
            </a:bodyPr>
            <a:lstStyle/>
            <a:p>
              <a:pPr>
                <a:lnSpc>
                  <a:spcPct val="120000"/>
                </a:lnSpc>
              </a:pPr>
              <a:r>
                <a:rPr lang="zh-TW" altLang="en-US" sz="1200" dirty="0">
                  <a:solidFill>
                    <a:schemeClr val="bg1"/>
                  </a:solidFill>
                </a:rPr>
                <a:t>接下來頁數完整程式碼</a:t>
              </a:r>
              <a:endParaRPr lang="en-US" altLang="zh-TW" sz="1200" dirty="0">
                <a:solidFill>
                  <a:schemeClr val="bg1"/>
                </a:solidFill>
              </a:endParaRPr>
            </a:p>
            <a:p>
              <a:pPr>
                <a:lnSpc>
                  <a:spcPct val="120000"/>
                </a:lnSpc>
              </a:pPr>
              <a:r>
                <a:rPr lang="zh-TW" altLang="en-US" sz="1200" dirty="0">
                  <a:solidFill>
                    <a:schemeClr val="bg1"/>
                  </a:solidFill>
                </a:rPr>
                <a:t>可以掃描以下連結觀看：</a:t>
              </a:r>
              <a:endParaRPr lang="zh-CN" altLang="en-US" sz="1200" dirty="0">
                <a:solidFill>
                  <a:schemeClr val="bg1"/>
                </a:solidFill>
              </a:endParaRPr>
            </a:p>
          </p:txBody>
        </p:sp>
      </p:grpSp>
      <p:sp>
        <p:nvSpPr>
          <p:cNvPr id="26" name="任意多边形 25"/>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91195" y="-1"/>
            <a:ext cx="1417774" cy="723901"/>
            <a:chOff x="-391195" y="-1"/>
            <a:chExt cx="1697596" cy="866775"/>
          </a:xfrm>
        </p:grpSpPr>
        <p:sp>
          <p:nvSpPr>
            <p:cNvPr id="28" name="任意多边形 2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直接连接符 41"/>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648507" y="683638"/>
            <a:ext cx="3467616" cy="584775"/>
          </a:xfrm>
          <a:prstGeom prst="rect">
            <a:avLst/>
          </a:prstGeom>
          <a:noFill/>
        </p:spPr>
        <p:txBody>
          <a:bodyPr wrap="none" rtlCol="0">
            <a:spAutoFit/>
            <a:scene3d>
              <a:camera prst="orthographicFront"/>
              <a:lightRig rig="threePt" dir="t"/>
            </a:scene3d>
            <a:sp3d contourW="12700"/>
          </a:bodyPr>
          <a:lstStyle/>
          <a:p>
            <a:pPr algn="ctr"/>
            <a:r>
              <a:rPr lang="zh-TW" altLang="en-US" sz="3200" b="1" dirty="0">
                <a:solidFill>
                  <a:schemeClr val="tx2"/>
                </a:solidFill>
                <a:latin typeface="Century Gothic" panose="020B0502020202020204" pitchFamily="34" charset="0"/>
                <a:ea typeface="+mj-ea"/>
              </a:rPr>
              <a:t>關於演算法的挑選</a:t>
            </a:r>
            <a:endParaRPr lang="zh-CN" altLang="en-US" sz="3200" b="1" dirty="0">
              <a:solidFill>
                <a:schemeClr val="tx2"/>
              </a:solidFill>
              <a:latin typeface="Century Gothic" panose="020B0502020202020204" pitchFamily="34" charset="0"/>
              <a:ea typeface="+mj-ea"/>
            </a:endParaRPr>
          </a:p>
        </p:txBody>
      </p:sp>
      <p:grpSp>
        <p:nvGrpSpPr>
          <p:cNvPr id="18" name="群組 17">
            <a:extLst>
              <a:ext uri="{FF2B5EF4-FFF2-40B4-BE49-F238E27FC236}">
                <a16:creationId xmlns:a16="http://schemas.microsoft.com/office/drawing/2014/main" id="{CE8252B5-9AFE-4AB9-8EE3-F37C74C74075}"/>
              </a:ext>
            </a:extLst>
          </p:cNvPr>
          <p:cNvGrpSpPr/>
          <p:nvPr/>
        </p:nvGrpSpPr>
        <p:grpSpPr>
          <a:xfrm>
            <a:off x="580543" y="1402721"/>
            <a:ext cx="8486775" cy="5240527"/>
            <a:chOff x="289021" y="1266188"/>
            <a:chExt cx="8934788" cy="5570558"/>
          </a:xfrm>
        </p:grpSpPr>
        <p:pic>
          <p:nvPicPr>
            <p:cNvPr id="4" name="圖片 3">
              <a:extLst>
                <a:ext uri="{FF2B5EF4-FFF2-40B4-BE49-F238E27FC236}">
                  <a16:creationId xmlns:a16="http://schemas.microsoft.com/office/drawing/2014/main" id="{044A2C54-E23B-47FB-89F9-39B48E264B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021" y="1266188"/>
              <a:ext cx="8934788" cy="5570558"/>
            </a:xfrm>
            <a:prstGeom prst="rect">
              <a:avLst/>
            </a:prstGeom>
          </p:spPr>
        </p:pic>
        <p:sp>
          <p:nvSpPr>
            <p:cNvPr id="48" name="矩形 47">
              <a:extLst>
                <a:ext uri="{FF2B5EF4-FFF2-40B4-BE49-F238E27FC236}">
                  <a16:creationId xmlns:a16="http://schemas.microsoft.com/office/drawing/2014/main" id="{4743B6A8-77F6-4765-9F44-B77CCC6D0AFC}"/>
                </a:ext>
              </a:extLst>
            </p:cNvPr>
            <p:cNvSpPr/>
            <p:nvPr/>
          </p:nvSpPr>
          <p:spPr>
            <a:xfrm>
              <a:off x="2539099" y="6139394"/>
              <a:ext cx="4903724" cy="353878"/>
            </a:xfrm>
            <a:prstGeom prst="rect">
              <a:avLst/>
            </a:prstGeom>
          </p:spPr>
          <p:txBody>
            <a:bodyPr wrap="square">
              <a:spAutoFit/>
              <a:scene3d>
                <a:camera prst="orthographicFront"/>
                <a:lightRig rig="threePt" dir="t"/>
              </a:scene3d>
              <a:sp3d contourW="12700"/>
            </a:bodyPr>
            <a:lstStyle/>
            <a:p>
              <a:pPr>
                <a:lnSpc>
                  <a:spcPts val="2000"/>
                </a:lnSpc>
              </a:pPr>
              <a:r>
                <a:rPr lang="zh-TW" altLang="en-US" sz="1600" dirty="0">
                  <a:solidFill>
                    <a:schemeClr val="tx1">
                      <a:lumMod val="95000"/>
                      <a:lumOff val="5000"/>
                    </a:schemeClr>
                  </a:solidFill>
                  <a:latin typeface="Century Gothic" panose="020B0502020202020204" pitchFamily="34" charset="0"/>
                </a:rPr>
                <a:t>△圖片來源：</a:t>
              </a:r>
              <a:r>
                <a:rPr lang="en-US" altLang="zh-TW" sz="1600" dirty="0" err="1">
                  <a:solidFill>
                    <a:schemeClr val="tx1">
                      <a:lumMod val="95000"/>
                      <a:lumOff val="5000"/>
                    </a:schemeClr>
                  </a:solidFill>
                </a:rPr>
                <a:t>ScikitLearn</a:t>
              </a:r>
              <a:r>
                <a:rPr lang="zh-TW" altLang="en-US" sz="1600" dirty="0">
                  <a:solidFill>
                    <a:schemeClr val="tx1">
                      <a:lumMod val="95000"/>
                      <a:lumOff val="5000"/>
                    </a:schemeClr>
                  </a:solidFill>
                </a:rPr>
                <a:t>官方網站</a:t>
              </a:r>
              <a:endParaRPr lang="en-US" altLang="zh-CN" sz="1200" dirty="0">
                <a:solidFill>
                  <a:schemeClr val="tx1">
                    <a:lumMod val="95000"/>
                    <a:lumOff val="5000"/>
                  </a:schemeClr>
                </a:solidFill>
                <a:latin typeface="Century Gothic" panose="020B0502020202020204" pitchFamily="34" charset="0"/>
              </a:endParaRPr>
            </a:p>
          </p:txBody>
        </p:sp>
        <p:sp>
          <p:nvSpPr>
            <p:cNvPr id="54" name="手繪多邊形: 圖案 53">
              <a:extLst>
                <a:ext uri="{FF2B5EF4-FFF2-40B4-BE49-F238E27FC236}">
                  <a16:creationId xmlns:a16="http://schemas.microsoft.com/office/drawing/2014/main" id="{BA723D69-39F6-481F-806B-59F147176152}"/>
                </a:ext>
              </a:extLst>
            </p:cNvPr>
            <p:cNvSpPr/>
            <p:nvPr/>
          </p:nvSpPr>
          <p:spPr>
            <a:xfrm>
              <a:off x="1977525" y="1985271"/>
              <a:ext cx="281043" cy="291204"/>
            </a:xfrm>
            <a:custGeom>
              <a:avLst/>
              <a:gdLst>
                <a:gd name="connsiteX0" fmla="*/ 0 w 822960"/>
                <a:gd name="connsiteY0" fmla="*/ 384048 h 842051"/>
                <a:gd name="connsiteX1" fmla="*/ 237744 w 822960"/>
                <a:gd name="connsiteY1" fmla="*/ 832104 h 842051"/>
                <a:gd name="connsiteX2" fmla="*/ 822960 w 822960"/>
                <a:gd name="connsiteY2" fmla="*/ 0 h 842051"/>
              </a:gdLst>
              <a:ahLst/>
              <a:cxnLst>
                <a:cxn ang="0">
                  <a:pos x="connsiteX0" y="connsiteY0"/>
                </a:cxn>
                <a:cxn ang="0">
                  <a:pos x="connsiteX1" y="connsiteY1"/>
                </a:cxn>
                <a:cxn ang="0">
                  <a:pos x="connsiteX2" y="connsiteY2"/>
                </a:cxn>
              </a:cxnLst>
              <a:rect l="l" t="t" r="r" b="b"/>
              <a:pathLst>
                <a:path w="822960" h="842051">
                  <a:moveTo>
                    <a:pt x="0" y="384048"/>
                  </a:moveTo>
                  <a:cubicBezTo>
                    <a:pt x="50292" y="640080"/>
                    <a:pt x="100584" y="896112"/>
                    <a:pt x="237744" y="832104"/>
                  </a:cubicBezTo>
                  <a:cubicBezTo>
                    <a:pt x="374904" y="768096"/>
                    <a:pt x="701040" y="155448"/>
                    <a:pt x="822960" y="0"/>
                  </a:cubicBezTo>
                </a:path>
              </a:pathLst>
            </a:cu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5" name="手繪多邊形: 圖案 54">
              <a:extLst>
                <a:ext uri="{FF2B5EF4-FFF2-40B4-BE49-F238E27FC236}">
                  <a16:creationId xmlns:a16="http://schemas.microsoft.com/office/drawing/2014/main" id="{036EFD0D-CE08-4DD0-BEF6-DDC8B2CAC1F9}"/>
                </a:ext>
              </a:extLst>
            </p:cNvPr>
            <p:cNvSpPr/>
            <p:nvPr/>
          </p:nvSpPr>
          <p:spPr>
            <a:xfrm>
              <a:off x="3068992" y="1949498"/>
              <a:ext cx="281043" cy="291204"/>
            </a:xfrm>
            <a:custGeom>
              <a:avLst/>
              <a:gdLst>
                <a:gd name="connsiteX0" fmla="*/ 0 w 822960"/>
                <a:gd name="connsiteY0" fmla="*/ 384048 h 842051"/>
                <a:gd name="connsiteX1" fmla="*/ 237744 w 822960"/>
                <a:gd name="connsiteY1" fmla="*/ 832104 h 842051"/>
                <a:gd name="connsiteX2" fmla="*/ 822960 w 822960"/>
                <a:gd name="connsiteY2" fmla="*/ 0 h 842051"/>
              </a:gdLst>
              <a:ahLst/>
              <a:cxnLst>
                <a:cxn ang="0">
                  <a:pos x="connsiteX0" y="connsiteY0"/>
                </a:cxn>
                <a:cxn ang="0">
                  <a:pos x="connsiteX1" y="connsiteY1"/>
                </a:cxn>
                <a:cxn ang="0">
                  <a:pos x="connsiteX2" y="connsiteY2"/>
                </a:cxn>
              </a:cxnLst>
              <a:rect l="l" t="t" r="r" b="b"/>
              <a:pathLst>
                <a:path w="822960" h="842051">
                  <a:moveTo>
                    <a:pt x="0" y="384048"/>
                  </a:moveTo>
                  <a:cubicBezTo>
                    <a:pt x="50292" y="640080"/>
                    <a:pt x="100584" y="896112"/>
                    <a:pt x="237744" y="832104"/>
                  </a:cubicBezTo>
                  <a:cubicBezTo>
                    <a:pt x="374904" y="768096"/>
                    <a:pt x="701040" y="155448"/>
                    <a:pt x="822960" y="0"/>
                  </a:cubicBezTo>
                </a:path>
              </a:pathLst>
            </a:cu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4" name="手繪多邊形: 圖案 63">
              <a:extLst>
                <a:ext uri="{FF2B5EF4-FFF2-40B4-BE49-F238E27FC236}">
                  <a16:creationId xmlns:a16="http://schemas.microsoft.com/office/drawing/2014/main" id="{B4C24405-B779-4E37-B78B-7DCD5A431AC2}"/>
                </a:ext>
              </a:extLst>
            </p:cNvPr>
            <p:cNvSpPr/>
            <p:nvPr/>
          </p:nvSpPr>
          <p:spPr>
            <a:xfrm>
              <a:off x="2787949" y="2766462"/>
              <a:ext cx="281043" cy="291204"/>
            </a:xfrm>
            <a:custGeom>
              <a:avLst/>
              <a:gdLst>
                <a:gd name="connsiteX0" fmla="*/ 0 w 822960"/>
                <a:gd name="connsiteY0" fmla="*/ 384048 h 842051"/>
                <a:gd name="connsiteX1" fmla="*/ 237744 w 822960"/>
                <a:gd name="connsiteY1" fmla="*/ 832104 h 842051"/>
                <a:gd name="connsiteX2" fmla="*/ 822960 w 822960"/>
                <a:gd name="connsiteY2" fmla="*/ 0 h 842051"/>
              </a:gdLst>
              <a:ahLst/>
              <a:cxnLst>
                <a:cxn ang="0">
                  <a:pos x="connsiteX0" y="connsiteY0"/>
                </a:cxn>
                <a:cxn ang="0">
                  <a:pos x="connsiteX1" y="connsiteY1"/>
                </a:cxn>
                <a:cxn ang="0">
                  <a:pos x="connsiteX2" y="connsiteY2"/>
                </a:cxn>
              </a:cxnLst>
              <a:rect l="l" t="t" r="r" b="b"/>
              <a:pathLst>
                <a:path w="822960" h="842051">
                  <a:moveTo>
                    <a:pt x="0" y="384048"/>
                  </a:moveTo>
                  <a:cubicBezTo>
                    <a:pt x="50292" y="640080"/>
                    <a:pt x="100584" y="896112"/>
                    <a:pt x="237744" y="832104"/>
                  </a:cubicBezTo>
                  <a:cubicBezTo>
                    <a:pt x="374904" y="768096"/>
                    <a:pt x="701040" y="155448"/>
                    <a:pt x="822960" y="0"/>
                  </a:cubicBezTo>
                </a:path>
              </a:pathLst>
            </a:cu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5" name="手繪多邊形: 圖案 64">
              <a:extLst>
                <a:ext uri="{FF2B5EF4-FFF2-40B4-BE49-F238E27FC236}">
                  <a16:creationId xmlns:a16="http://schemas.microsoft.com/office/drawing/2014/main" id="{59BEC63E-9D90-4AC0-AA9D-CF0A0DF02084}"/>
                </a:ext>
              </a:extLst>
            </p:cNvPr>
            <p:cNvSpPr/>
            <p:nvPr/>
          </p:nvSpPr>
          <p:spPr>
            <a:xfrm>
              <a:off x="1811089" y="3497338"/>
              <a:ext cx="281043" cy="291204"/>
            </a:xfrm>
            <a:custGeom>
              <a:avLst/>
              <a:gdLst>
                <a:gd name="connsiteX0" fmla="*/ 0 w 822960"/>
                <a:gd name="connsiteY0" fmla="*/ 384048 h 842051"/>
                <a:gd name="connsiteX1" fmla="*/ 237744 w 822960"/>
                <a:gd name="connsiteY1" fmla="*/ 832104 h 842051"/>
                <a:gd name="connsiteX2" fmla="*/ 822960 w 822960"/>
                <a:gd name="connsiteY2" fmla="*/ 0 h 842051"/>
              </a:gdLst>
              <a:ahLst/>
              <a:cxnLst>
                <a:cxn ang="0">
                  <a:pos x="connsiteX0" y="connsiteY0"/>
                </a:cxn>
                <a:cxn ang="0">
                  <a:pos x="connsiteX1" y="connsiteY1"/>
                </a:cxn>
                <a:cxn ang="0">
                  <a:pos x="connsiteX2" y="connsiteY2"/>
                </a:cxn>
              </a:cxnLst>
              <a:rect l="l" t="t" r="r" b="b"/>
              <a:pathLst>
                <a:path w="822960" h="842051">
                  <a:moveTo>
                    <a:pt x="0" y="384048"/>
                  </a:moveTo>
                  <a:cubicBezTo>
                    <a:pt x="50292" y="640080"/>
                    <a:pt x="100584" y="896112"/>
                    <a:pt x="237744" y="832104"/>
                  </a:cubicBezTo>
                  <a:cubicBezTo>
                    <a:pt x="374904" y="768096"/>
                    <a:pt x="701040" y="155448"/>
                    <a:pt x="822960" y="0"/>
                  </a:cubicBezTo>
                </a:path>
              </a:pathLst>
            </a:cu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6" name="手繪多邊形: 圖案 65">
              <a:extLst>
                <a:ext uri="{FF2B5EF4-FFF2-40B4-BE49-F238E27FC236}">
                  <a16:creationId xmlns:a16="http://schemas.microsoft.com/office/drawing/2014/main" id="{C6E41B2C-D8F7-4721-B654-A8DEEF9D402D}"/>
                </a:ext>
              </a:extLst>
            </p:cNvPr>
            <p:cNvSpPr/>
            <p:nvPr/>
          </p:nvSpPr>
          <p:spPr>
            <a:xfrm>
              <a:off x="887120" y="2475258"/>
              <a:ext cx="281043" cy="291204"/>
            </a:xfrm>
            <a:custGeom>
              <a:avLst/>
              <a:gdLst>
                <a:gd name="connsiteX0" fmla="*/ 0 w 822960"/>
                <a:gd name="connsiteY0" fmla="*/ 384048 h 842051"/>
                <a:gd name="connsiteX1" fmla="*/ 237744 w 822960"/>
                <a:gd name="connsiteY1" fmla="*/ 832104 h 842051"/>
                <a:gd name="connsiteX2" fmla="*/ 822960 w 822960"/>
                <a:gd name="connsiteY2" fmla="*/ 0 h 842051"/>
              </a:gdLst>
              <a:ahLst/>
              <a:cxnLst>
                <a:cxn ang="0">
                  <a:pos x="connsiteX0" y="connsiteY0"/>
                </a:cxn>
                <a:cxn ang="0">
                  <a:pos x="connsiteX1" y="connsiteY1"/>
                </a:cxn>
                <a:cxn ang="0">
                  <a:pos x="connsiteX2" y="connsiteY2"/>
                </a:cxn>
              </a:cxnLst>
              <a:rect l="l" t="t" r="r" b="b"/>
              <a:pathLst>
                <a:path w="822960" h="842051">
                  <a:moveTo>
                    <a:pt x="0" y="384048"/>
                  </a:moveTo>
                  <a:cubicBezTo>
                    <a:pt x="50292" y="640080"/>
                    <a:pt x="100584" y="896112"/>
                    <a:pt x="237744" y="832104"/>
                  </a:cubicBezTo>
                  <a:cubicBezTo>
                    <a:pt x="374904" y="768096"/>
                    <a:pt x="701040" y="155448"/>
                    <a:pt x="822960" y="0"/>
                  </a:cubicBezTo>
                </a:path>
              </a:pathLst>
            </a:cu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7" name="手繪多邊形: 圖案 66">
              <a:extLst>
                <a:ext uri="{FF2B5EF4-FFF2-40B4-BE49-F238E27FC236}">
                  <a16:creationId xmlns:a16="http://schemas.microsoft.com/office/drawing/2014/main" id="{0D88EAC2-41DD-4B44-A744-A801238F7552}"/>
                </a:ext>
              </a:extLst>
            </p:cNvPr>
            <p:cNvSpPr/>
            <p:nvPr/>
          </p:nvSpPr>
          <p:spPr>
            <a:xfrm>
              <a:off x="992752" y="1809371"/>
              <a:ext cx="281043" cy="291204"/>
            </a:xfrm>
            <a:custGeom>
              <a:avLst/>
              <a:gdLst>
                <a:gd name="connsiteX0" fmla="*/ 0 w 822960"/>
                <a:gd name="connsiteY0" fmla="*/ 384048 h 842051"/>
                <a:gd name="connsiteX1" fmla="*/ 237744 w 822960"/>
                <a:gd name="connsiteY1" fmla="*/ 832104 h 842051"/>
                <a:gd name="connsiteX2" fmla="*/ 822960 w 822960"/>
                <a:gd name="connsiteY2" fmla="*/ 0 h 842051"/>
              </a:gdLst>
              <a:ahLst/>
              <a:cxnLst>
                <a:cxn ang="0">
                  <a:pos x="connsiteX0" y="connsiteY0"/>
                </a:cxn>
                <a:cxn ang="0">
                  <a:pos x="connsiteX1" y="connsiteY1"/>
                </a:cxn>
                <a:cxn ang="0">
                  <a:pos x="connsiteX2" y="connsiteY2"/>
                </a:cxn>
              </a:cxnLst>
              <a:rect l="l" t="t" r="r" b="b"/>
              <a:pathLst>
                <a:path w="822960" h="842051">
                  <a:moveTo>
                    <a:pt x="0" y="384048"/>
                  </a:moveTo>
                  <a:cubicBezTo>
                    <a:pt x="50292" y="640080"/>
                    <a:pt x="100584" y="896112"/>
                    <a:pt x="237744" y="832104"/>
                  </a:cubicBezTo>
                  <a:cubicBezTo>
                    <a:pt x="374904" y="768096"/>
                    <a:pt x="701040" y="155448"/>
                    <a:pt x="822960" y="0"/>
                  </a:cubicBezTo>
                </a:path>
              </a:pathLst>
            </a:cu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pic>
        <p:nvPicPr>
          <p:cNvPr id="24" name="圖片 23">
            <a:extLst>
              <a:ext uri="{FF2B5EF4-FFF2-40B4-BE49-F238E27FC236}">
                <a16:creationId xmlns:a16="http://schemas.microsoft.com/office/drawing/2014/main" id="{62D529D5-CE63-454D-B2D4-1320ED50AA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8113" y="4022984"/>
            <a:ext cx="2052070" cy="2052070"/>
          </a:xfrm>
          <a:prstGeom prst="rect">
            <a:avLst/>
          </a:prstGeom>
        </p:spPr>
      </p:pic>
      <p:pic>
        <p:nvPicPr>
          <p:cNvPr id="2050" name="Picture 2" descr="GitHub 入門(一) — 如何建立Git專案. 引言| by 趙子榮| Medium">
            <a:extLst>
              <a:ext uri="{FF2B5EF4-FFF2-40B4-BE49-F238E27FC236}">
                <a16:creationId xmlns:a16="http://schemas.microsoft.com/office/drawing/2014/main" id="{158DB8A9-CFA6-4876-8418-43DC27EC17A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40656" y="3169024"/>
            <a:ext cx="2089790" cy="774615"/>
          </a:xfrm>
          <a:prstGeom prst="rect">
            <a:avLst/>
          </a:prstGeom>
          <a:noFill/>
          <a:extLst>
            <a:ext uri="{909E8E84-426E-40DD-AFC4-6F175D3DCCD1}">
              <a14:hiddenFill xmlns:a14="http://schemas.microsoft.com/office/drawing/2010/main">
                <a:solidFill>
                  <a:srgbClr val="FFFFFF"/>
                </a:solidFill>
              </a14:hiddenFill>
            </a:ext>
          </a:extLst>
        </p:spPr>
      </p:pic>
      <p:sp>
        <p:nvSpPr>
          <p:cNvPr id="52" name="矩形 51">
            <a:extLst>
              <a:ext uri="{FF2B5EF4-FFF2-40B4-BE49-F238E27FC236}">
                <a16:creationId xmlns:a16="http://schemas.microsoft.com/office/drawing/2014/main" id="{560F3F81-FED2-4041-A7B1-3D169A1C7F74}"/>
              </a:ext>
            </a:extLst>
          </p:cNvPr>
          <p:cNvSpPr/>
          <p:nvPr/>
        </p:nvSpPr>
        <p:spPr>
          <a:xfrm>
            <a:off x="2717796" y="6191599"/>
            <a:ext cx="5964095" cy="326821"/>
          </a:xfrm>
          <a:prstGeom prst="rect">
            <a:avLst/>
          </a:prstGeom>
        </p:spPr>
        <p:txBody>
          <a:bodyPr wrap="square">
            <a:spAutoFit/>
            <a:scene3d>
              <a:camera prst="orthographicFront"/>
              <a:lightRig rig="threePt" dir="t"/>
            </a:scene3d>
            <a:sp3d contourW="12700"/>
          </a:bodyPr>
          <a:lstStyle/>
          <a:p>
            <a:pPr>
              <a:lnSpc>
                <a:spcPts val="2000"/>
              </a:lnSpc>
            </a:pPr>
            <a:r>
              <a:rPr lang="zh-TW" altLang="en-US" sz="1400" dirty="0">
                <a:solidFill>
                  <a:schemeClr val="tx1">
                    <a:lumMod val="95000"/>
                    <a:lumOff val="5000"/>
                  </a:schemeClr>
                </a:solidFill>
                <a:latin typeface="Century Gothic" panose="020B0502020202020204" pitchFamily="34" charset="0"/>
              </a:rPr>
              <a:t>△註</a:t>
            </a:r>
            <a:r>
              <a:rPr lang="en-US" altLang="zh-TW" sz="1400" dirty="0">
                <a:solidFill>
                  <a:schemeClr val="tx1">
                    <a:lumMod val="95000"/>
                    <a:lumOff val="5000"/>
                  </a:schemeClr>
                </a:solidFill>
                <a:latin typeface="Century Gothic" panose="020B0502020202020204" pitchFamily="34" charset="0"/>
              </a:rPr>
              <a:t>2</a:t>
            </a:r>
            <a:r>
              <a:rPr lang="zh-TW" altLang="en-US" sz="1400" dirty="0">
                <a:solidFill>
                  <a:schemeClr val="tx1">
                    <a:lumMod val="95000"/>
                    <a:lumOff val="5000"/>
                  </a:schemeClr>
                </a:solidFill>
                <a:latin typeface="Century Gothic" panose="020B0502020202020204" pitchFamily="34" charset="0"/>
              </a:rPr>
              <a:t>：根據資料處理目標、筆數選擇，外加常見幾個做練習、比較</a:t>
            </a:r>
            <a:endParaRPr lang="en-US" altLang="zh-TW" sz="1400" dirty="0">
              <a:solidFill>
                <a:schemeClr val="tx1">
                  <a:lumMod val="95000"/>
                  <a:lumOff val="5000"/>
                </a:schemeClr>
              </a:solidFill>
              <a:latin typeface="Century Gothic" panose="020B0502020202020204" pitchFamily="34" charset="0"/>
            </a:endParaRPr>
          </a:p>
        </p:txBody>
      </p:sp>
      <p:sp>
        <p:nvSpPr>
          <p:cNvPr id="30" name="矩形 29">
            <a:extLst>
              <a:ext uri="{FF2B5EF4-FFF2-40B4-BE49-F238E27FC236}">
                <a16:creationId xmlns:a16="http://schemas.microsoft.com/office/drawing/2014/main" id="{0266498D-050A-4B35-858B-2A0AAAFE5AF4}"/>
              </a:ext>
            </a:extLst>
          </p:cNvPr>
          <p:cNvSpPr/>
          <p:nvPr/>
        </p:nvSpPr>
        <p:spPr>
          <a:xfrm>
            <a:off x="4197916" y="899900"/>
            <a:ext cx="5964095" cy="326821"/>
          </a:xfrm>
          <a:prstGeom prst="rect">
            <a:avLst/>
          </a:prstGeom>
        </p:spPr>
        <p:txBody>
          <a:bodyPr wrap="square">
            <a:spAutoFit/>
            <a:scene3d>
              <a:camera prst="orthographicFront"/>
              <a:lightRig rig="threePt" dir="t"/>
            </a:scene3d>
            <a:sp3d contourW="12700"/>
          </a:bodyPr>
          <a:lstStyle/>
          <a:p>
            <a:pPr>
              <a:lnSpc>
                <a:spcPts val="2000"/>
              </a:lnSpc>
            </a:pPr>
            <a:r>
              <a:rPr lang="zh-TW" altLang="en-US" sz="1400" dirty="0">
                <a:solidFill>
                  <a:schemeClr val="tx1">
                    <a:lumMod val="95000"/>
                    <a:lumOff val="5000"/>
                  </a:schemeClr>
                </a:solidFill>
                <a:latin typeface="Century Gothic" panose="020B0502020202020204" pitchFamily="34" charset="0"/>
              </a:rPr>
              <a:t>△註</a:t>
            </a:r>
            <a:r>
              <a:rPr lang="en-US" altLang="zh-TW" sz="1400" dirty="0">
                <a:solidFill>
                  <a:schemeClr val="tx1">
                    <a:lumMod val="95000"/>
                    <a:lumOff val="5000"/>
                  </a:schemeClr>
                </a:solidFill>
                <a:latin typeface="Century Gothic" panose="020B0502020202020204" pitchFamily="34" charset="0"/>
              </a:rPr>
              <a:t>1</a:t>
            </a:r>
            <a:r>
              <a:rPr lang="zh-TW" altLang="en-US" sz="1400" dirty="0">
                <a:solidFill>
                  <a:schemeClr val="tx1">
                    <a:lumMod val="95000"/>
                    <a:lumOff val="5000"/>
                  </a:schemeClr>
                </a:solidFill>
                <a:latin typeface="Century Gothic" panose="020B0502020202020204" pitchFamily="34" charset="0"/>
              </a:rPr>
              <a:t>：接下來的頁面以局部程式碼以及結果為主，並無太多理論東西。</a:t>
            </a:r>
            <a:endParaRPr lang="en-US" altLang="zh-TW" sz="1400" dirty="0">
              <a:solidFill>
                <a:schemeClr val="tx1">
                  <a:lumMod val="95000"/>
                  <a:lumOff val="5000"/>
                </a:schemeClr>
              </a:solidFill>
              <a:latin typeface="Century Gothic" panose="020B0502020202020204" pitchFamily="34" charset="0"/>
            </a:endParaRPr>
          </a:p>
        </p:txBody>
      </p:sp>
    </p:spTree>
    <p:custDataLst>
      <p:tags r:id="rId1"/>
    </p:custDataLst>
    <p:extLst>
      <p:ext uri="{BB962C8B-B14F-4D97-AF65-F5344CB8AC3E}">
        <p14:creationId xmlns:p14="http://schemas.microsoft.com/office/powerpoint/2010/main" val="36611839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0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TYPE" val="SubTitle"/>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TYPE" val="SubTitle"/>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TYPE" val="Other"/>
  <p:tag name="MH_ORDER" val="11"/>
</p:tagLst>
</file>

<file path=ppt/tags/tag13.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ISLIDE.DIAGRAM" val="ae5d697d-b0bc-485e-9a47-cfb1bd4d2c71"/>
</p:tagLst>
</file>

<file path=ppt/tags/tag3.xml><?xml version="1.0" encoding="utf-8"?>
<p:tagLst xmlns:a="http://schemas.openxmlformats.org/drawingml/2006/main" xmlns:r="http://schemas.openxmlformats.org/officeDocument/2006/relationships" xmlns:p="http://schemas.openxmlformats.org/presentationml/2006/main">
  <p:tag name="ISLIDE.DIAGRAM" val="ae5d697d-b0bc-485e-9a47-cfb1bd4d2c71"/>
</p:tagLst>
</file>

<file path=ppt/tags/tag4.xml><?xml version="1.0" encoding="utf-8"?>
<p:tagLst xmlns:a="http://schemas.openxmlformats.org/drawingml/2006/main" xmlns:r="http://schemas.openxmlformats.org/officeDocument/2006/relationships" xmlns:p="http://schemas.openxmlformats.org/presentationml/2006/main">
  <p:tag name="ISLIDE.DIAGRAM" val="893d015b-9db7-47e6-b8b2-b22dd42df243"/>
</p:tagLst>
</file>

<file path=ppt/tags/tag5.xml><?xml version="1.0" encoding="utf-8"?>
<p:tagLst xmlns:a="http://schemas.openxmlformats.org/drawingml/2006/main" xmlns:r="http://schemas.openxmlformats.org/officeDocument/2006/relationships" xmlns:p="http://schemas.openxmlformats.org/presentationml/2006/main">
  <p:tag name="ISLIDE.DIAGRAM" val="893d015b-9db7-47e6-b8b2-b22dd42df243"/>
</p:tagLst>
</file>

<file path=ppt/tags/tag6.xml><?xml version="1.0" encoding="utf-8"?>
<p:tagLst xmlns:a="http://schemas.openxmlformats.org/drawingml/2006/main" xmlns:r="http://schemas.openxmlformats.org/officeDocument/2006/relationships" xmlns:p="http://schemas.openxmlformats.org/presentationml/2006/main">
  <p:tag name="TIMING" val="|12.2"/>
</p:tagLst>
</file>

<file path=ppt/tags/tag7.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TYPE" val="Other"/>
  <p:tag name="MH_ORDER" val="6"/>
</p:tagLst>
</file>

<file path=ppt/tags/tag8.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TYPE" val="SubTitle"/>
  <p:tag name="MH_ORDER" val="5"/>
</p:tagLst>
</file>

<file path=ppt/tags/tag9.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TYPE" val="Other"/>
  <p:tag name="MH_ORDER" val="4"/>
</p:tagLst>
</file>

<file path=ppt/theme/theme1.xml><?xml version="1.0" encoding="utf-8"?>
<a:theme xmlns:a="http://schemas.openxmlformats.org/drawingml/2006/main" name="包图主题2">
  <a:themeElements>
    <a:clrScheme name="自定义 384">
      <a:dk1>
        <a:sysClr val="windowText" lastClr="000000"/>
      </a:dk1>
      <a:lt1>
        <a:sysClr val="window" lastClr="FFFFFF"/>
      </a:lt1>
      <a:dk2>
        <a:srgbClr val="44546A"/>
      </a:dk2>
      <a:lt2>
        <a:srgbClr val="E7E6E6"/>
      </a:lt2>
      <a:accent1>
        <a:srgbClr val="FFC200"/>
      </a:accent1>
      <a:accent2>
        <a:srgbClr val="323F4F"/>
      </a:accent2>
      <a:accent3>
        <a:srgbClr val="FFC200"/>
      </a:accent3>
      <a:accent4>
        <a:srgbClr val="323F4F"/>
      </a:accent4>
      <a:accent5>
        <a:srgbClr val="FFC200"/>
      </a:accent5>
      <a:accent6>
        <a:srgbClr val="323F4F"/>
      </a:accent6>
      <a:hlink>
        <a:srgbClr val="FFC200"/>
      </a:hlink>
      <a:folHlink>
        <a:srgbClr val="FFFFF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1785</TotalTime>
  <Words>1389</Words>
  <Application>Microsoft Office PowerPoint</Application>
  <PresentationFormat>寬螢幕</PresentationFormat>
  <Paragraphs>269</Paragraphs>
  <Slides>24</Slides>
  <Notes>23</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24</vt:i4>
      </vt:variant>
    </vt:vector>
  </HeadingPairs>
  <TitlesOfParts>
    <vt:vector size="32" baseType="lpstr">
      <vt:lpstr>等线</vt:lpstr>
      <vt:lpstr>微软雅黑</vt:lpstr>
      <vt:lpstr>NexusSerif</vt:lpstr>
      <vt:lpstr>Arial</vt:lpstr>
      <vt:lpstr>Arial Black</vt:lpstr>
      <vt:lpstr>Calibri</vt:lpstr>
      <vt:lpstr>Century Gothic</vt:lpstr>
      <vt:lpstr>包图主题2</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QingChen Jiang</cp:lastModifiedBy>
  <cp:revision>127</cp:revision>
  <dcterms:created xsi:type="dcterms:W3CDTF">2017-08-18T03:02:00Z</dcterms:created>
  <dcterms:modified xsi:type="dcterms:W3CDTF">2021-06-04T03:01:05Z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