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3" r:id="rId5"/>
    <p:sldId id="304" r:id="rId6"/>
    <p:sldId id="306" r:id="rId7"/>
    <p:sldId id="305" r:id="rId8"/>
    <p:sldId id="307" r:id="rId9"/>
    <p:sldId id="271" r:id="rId10"/>
    <p:sldId id="308" r:id="rId11"/>
    <p:sldId id="309" r:id="rId12"/>
    <p:sldId id="310" r:id="rId13"/>
    <p:sldId id="287" r:id="rId14"/>
    <p:sldId id="291" r:id="rId15"/>
    <p:sldId id="292" r:id="rId16"/>
    <p:sldId id="293" r:id="rId17"/>
    <p:sldId id="294" r:id="rId18"/>
    <p:sldId id="295" r:id="rId19"/>
    <p:sldId id="296" r:id="rId20"/>
    <p:sldId id="311" r:id="rId21"/>
    <p:sldId id="312" r:id="rId22"/>
    <p:sldId id="272" r:id="rId23"/>
    <p:sldId id="288" r:id="rId24"/>
    <p:sldId id="289" r:id="rId25"/>
    <p:sldId id="290" r:id="rId26"/>
    <p:sldId id="273" r:id="rId27"/>
    <p:sldId id="297" r:id="rId28"/>
    <p:sldId id="298" r:id="rId29"/>
    <p:sldId id="299" r:id="rId30"/>
    <p:sldId id="274" r:id="rId31"/>
    <p:sldId id="275" r:id="rId32"/>
    <p:sldId id="300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4D5D-30D4-4CE0-8107-ECE14FFFC2A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CF76-5963-4E57-B5C3-03ABD61AC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89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4D5D-30D4-4CE0-8107-ECE14FFFC2A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CF76-5963-4E57-B5C3-03ABD61AC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2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4D5D-30D4-4CE0-8107-ECE14FFFC2A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CF76-5963-4E57-B5C3-03ABD61AC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85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4D5D-30D4-4CE0-8107-ECE14FFFC2A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CF76-5963-4E57-B5C3-03ABD61AC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1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4D5D-30D4-4CE0-8107-ECE14FFFC2A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CF76-5963-4E57-B5C3-03ABD61AC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44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4D5D-30D4-4CE0-8107-ECE14FFFC2A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CF76-5963-4E57-B5C3-03ABD61AC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77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4D5D-30D4-4CE0-8107-ECE14FFFC2A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CF76-5963-4E57-B5C3-03ABD61AC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00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4D5D-30D4-4CE0-8107-ECE14FFFC2A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CF76-5963-4E57-B5C3-03ABD61AC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94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4D5D-30D4-4CE0-8107-ECE14FFFC2A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CF76-5963-4E57-B5C3-03ABD61AC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0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4D5D-30D4-4CE0-8107-ECE14FFFC2A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CF76-5963-4E57-B5C3-03ABD61AC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14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4D5D-30D4-4CE0-8107-ECE14FFFC2A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CF76-5963-4E57-B5C3-03ABD61AC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2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C4D5D-30D4-4CE0-8107-ECE14FFFC2A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8CF76-5963-4E57-B5C3-03ABD61AC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24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1916832"/>
            <a:ext cx="82809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CSS Framework Bootstrap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08953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616A6-7B53-5BC2-1E0F-89E5E4F1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ru-RU" dirty="0">
                <a:solidFill>
                  <a:srgbClr val="FF0000"/>
                </a:solidFill>
              </a:rPr>
              <a:t>.</a:t>
            </a:r>
            <a:r>
              <a:rPr lang="ru-RU" dirty="0" err="1">
                <a:solidFill>
                  <a:srgbClr val="FF0000"/>
                </a:solidFill>
              </a:rPr>
              <a:t>container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9B2B16-1981-23AD-AD42-5BFD23293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37" t="51400" r="14563" b="8000"/>
          <a:stretch/>
        </p:blipFill>
        <p:spPr>
          <a:xfrm>
            <a:off x="292948" y="1600200"/>
            <a:ext cx="8558104" cy="387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0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616A6-7B53-5BC2-1E0F-89E5E4F1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ru-RU" dirty="0">
                <a:solidFill>
                  <a:srgbClr val="FF0000"/>
                </a:solidFill>
              </a:rPr>
              <a:t>. </a:t>
            </a:r>
            <a:r>
              <a:rPr lang="ru-RU" dirty="0" err="1">
                <a:solidFill>
                  <a:srgbClr val="FF0000"/>
                </a:solidFill>
              </a:rPr>
              <a:t>container-fluid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A14F99-3B1F-CECC-A8DE-54AFE90D4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37" t="50000" r="14563" b="8001"/>
          <a:stretch/>
        </p:blipFill>
        <p:spPr>
          <a:xfrm>
            <a:off x="176848" y="1600200"/>
            <a:ext cx="8509952" cy="39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4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744A5-199D-94B4-3774-4D99EF6D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77F893-69B8-8CBF-3981-3AAA2BD6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12 колоночная сетка </a:t>
            </a:r>
            <a:r>
              <a:rPr lang="ru-RU" dirty="0" err="1"/>
              <a:t>Bootstrap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196A3B-7E3F-CCAB-9FCF-4B4E12033B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45276" t="47200" r="9837" b="23401"/>
          <a:stretch/>
        </p:blipFill>
        <p:spPr>
          <a:xfrm>
            <a:off x="760719" y="1484784"/>
            <a:ext cx="762256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7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28083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800" b="1" dirty="0"/>
          </a:p>
          <a:p>
            <a:endParaRPr lang="ru-RU" sz="4800" b="1" dirty="0"/>
          </a:p>
          <a:p>
            <a:r>
              <a:rPr lang="ru-RU" sz="4800" b="1" dirty="0"/>
              <a:t>.</a:t>
            </a:r>
            <a:r>
              <a:rPr lang="ru-RU" sz="4800" b="1" dirty="0" err="1"/>
              <a:t>col-sm</a:t>
            </a:r>
            <a:r>
              <a:rPr lang="ru-RU" sz="4800" b="1" dirty="0"/>
              <a:t>-*</a:t>
            </a:r>
          </a:p>
          <a:p>
            <a:endParaRPr lang="ru-RU" sz="4800" b="1" dirty="0"/>
          </a:p>
          <a:p>
            <a:r>
              <a:rPr lang="ru-RU" sz="4800" b="1" dirty="0"/>
              <a:t>.</a:t>
            </a:r>
            <a:r>
              <a:rPr lang="ru-RU" sz="4800" b="1" dirty="0" err="1"/>
              <a:t>col-md</a:t>
            </a:r>
            <a:r>
              <a:rPr lang="ru-RU" sz="4800" b="1" dirty="0"/>
              <a:t>-*</a:t>
            </a:r>
          </a:p>
          <a:p>
            <a:endParaRPr lang="ru-RU" sz="4800" b="1" dirty="0"/>
          </a:p>
          <a:p>
            <a:r>
              <a:rPr lang="ru-RU" sz="4800" b="1" dirty="0"/>
              <a:t>.</a:t>
            </a:r>
            <a:r>
              <a:rPr lang="ru-RU" sz="4800" b="1" dirty="0" err="1"/>
              <a:t>col-lg</a:t>
            </a:r>
            <a:r>
              <a:rPr lang="ru-RU" sz="4800" b="1" dirty="0"/>
              <a:t>-*</a:t>
            </a:r>
            <a:r>
              <a:rPr lang="ru-RU" sz="4800" dirty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9832" y="1916832"/>
            <a:ext cx="583264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dirty="0"/>
              <a:t>Маленький экран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3356992"/>
            <a:ext cx="583264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dirty="0"/>
              <a:t>Средний экран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4902578"/>
            <a:ext cx="583264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dirty="0"/>
              <a:t>Большой экран</a:t>
            </a:r>
          </a:p>
        </p:txBody>
      </p:sp>
    </p:spTree>
    <p:extLst>
      <p:ext uri="{BB962C8B-B14F-4D97-AF65-F5344CB8AC3E}">
        <p14:creationId xmlns:p14="http://schemas.microsoft.com/office/powerpoint/2010/main" val="100348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5679"/>
              </p:ext>
            </p:extLst>
          </p:nvPr>
        </p:nvGraphicFramePr>
        <p:xfrm>
          <a:off x="251520" y="404664"/>
          <a:ext cx="8640960" cy="651098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18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58057" marR="58057" marT="29029" marB="2902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Extra small devices Phones (&lt;768px) </a:t>
                      </a:r>
                    </a:p>
                  </a:txBody>
                  <a:tcPr marL="58057" marR="58057" marT="29029" marB="2902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Small devices Tablets (≥768px) </a:t>
                      </a:r>
                    </a:p>
                  </a:txBody>
                  <a:tcPr marL="58057" marR="58057" marT="29029" marB="2902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Medium devices Desktops (≥992px) </a:t>
                      </a:r>
                    </a:p>
                  </a:txBody>
                  <a:tcPr marL="58057" marR="58057" marT="29029" marB="2902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58057" marR="58057" marT="29029" marB="290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Large devices Desktops (≥1200px) </a:t>
                      </a:r>
                    </a:p>
                  </a:txBody>
                  <a:tcPr marL="58057" marR="58057" marT="29029" marB="2902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111">
                <a:tc>
                  <a:txBody>
                    <a:bodyPr/>
                    <a:lstStyle/>
                    <a:p>
                      <a:r>
                        <a:rPr lang="en-US" sz="2000" dirty="0"/>
                        <a:t>Grid behavior</a:t>
                      </a:r>
                    </a:p>
                  </a:txBody>
                  <a:tcPr marL="58057" marR="58057" marT="29029" marB="29029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Horizontal at all times</a:t>
                      </a:r>
                    </a:p>
                  </a:txBody>
                  <a:tcPr marL="58057" marR="58057" marT="29029" marB="29029" anchor="ctr"/>
                </a:tc>
                <a:tc gridSpan="4">
                  <a:txBody>
                    <a:bodyPr/>
                    <a:lstStyle/>
                    <a:p>
                      <a:r>
                        <a:rPr lang="en-US" sz="2000"/>
                        <a:t>Collapsed to start, horizontal above breakpoints</a:t>
                      </a:r>
                    </a:p>
                  </a:txBody>
                  <a:tcPr marL="58057" marR="58057" marT="29029" marB="29029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111">
                <a:tc>
                  <a:txBody>
                    <a:bodyPr/>
                    <a:lstStyle/>
                    <a:p>
                      <a:r>
                        <a:rPr lang="ru-RU" sz="2000" b="1" dirty="0"/>
                        <a:t>Ширина контейнера</a:t>
                      </a:r>
                      <a:endParaRPr lang="en-US" sz="2000" b="1" dirty="0"/>
                    </a:p>
                  </a:txBody>
                  <a:tcPr marL="58057" marR="58057" marT="29029" marB="29029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None (auto)</a:t>
                      </a:r>
                    </a:p>
                  </a:txBody>
                  <a:tcPr marL="58057" marR="58057" marT="29029" marB="29029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750px</a:t>
                      </a:r>
                    </a:p>
                  </a:txBody>
                  <a:tcPr marL="58057" marR="58057" marT="29029" marB="29029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970px</a:t>
                      </a:r>
                    </a:p>
                  </a:txBody>
                  <a:tcPr marL="58057" marR="58057" marT="29029" marB="29029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1170px</a:t>
                      </a:r>
                    </a:p>
                  </a:txBody>
                  <a:tcPr marL="58057" marR="58057" marT="29029" marB="29029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02">
                <a:tc>
                  <a:txBody>
                    <a:bodyPr/>
                    <a:lstStyle/>
                    <a:p>
                      <a:r>
                        <a:rPr lang="en-US" sz="2000" b="1" dirty="0"/>
                        <a:t>Class prefix</a:t>
                      </a:r>
                    </a:p>
                  </a:txBody>
                  <a:tcPr marL="58057" marR="58057" marT="29029" marB="290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.</a:t>
                      </a:r>
                      <a:r>
                        <a:rPr lang="en-US" sz="2000" b="1" dirty="0" err="1"/>
                        <a:t>col-xs</a:t>
                      </a:r>
                      <a:r>
                        <a:rPr lang="en-US" sz="2000" b="1" dirty="0"/>
                        <a:t>-</a:t>
                      </a:r>
                    </a:p>
                  </a:txBody>
                  <a:tcPr marL="58057" marR="58057" marT="29029" marB="290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.</a:t>
                      </a:r>
                      <a:r>
                        <a:rPr lang="en-US" sz="2000" b="1" dirty="0" err="1"/>
                        <a:t>col-sm</a:t>
                      </a:r>
                      <a:r>
                        <a:rPr lang="en-US" sz="2000" b="1" dirty="0"/>
                        <a:t>-</a:t>
                      </a:r>
                    </a:p>
                  </a:txBody>
                  <a:tcPr marL="58057" marR="58057" marT="29029" marB="290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.</a:t>
                      </a:r>
                      <a:r>
                        <a:rPr lang="en-US" sz="2000" b="1" dirty="0" err="1"/>
                        <a:t>col-md</a:t>
                      </a:r>
                      <a:r>
                        <a:rPr lang="en-US" sz="2000" b="1" dirty="0"/>
                        <a:t>-</a:t>
                      </a:r>
                    </a:p>
                  </a:txBody>
                  <a:tcPr marL="58057" marR="58057" marT="29029" marB="29029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.</a:t>
                      </a:r>
                      <a:r>
                        <a:rPr lang="en-US" sz="2000" b="1" dirty="0" err="1"/>
                        <a:t>col-lg</a:t>
                      </a:r>
                      <a:r>
                        <a:rPr lang="en-US" sz="2000" b="1" dirty="0"/>
                        <a:t>-</a:t>
                      </a:r>
                    </a:p>
                  </a:txBody>
                  <a:tcPr marL="58057" marR="58057" marT="29029" marB="29029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02">
                <a:tc>
                  <a:txBody>
                    <a:bodyPr/>
                    <a:lstStyle/>
                    <a:p>
                      <a:r>
                        <a:rPr lang="ru-RU" sz="2000" dirty="0"/>
                        <a:t>Число колонок</a:t>
                      </a:r>
                      <a:endParaRPr lang="en-US" sz="2000" dirty="0"/>
                    </a:p>
                  </a:txBody>
                  <a:tcPr marL="58057" marR="58057" marT="29029" marB="29029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12</a:t>
                      </a:r>
                    </a:p>
                  </a:txBody>
                  <a:tcPr marL="58057" marR="58057" marT="29029" marB="29029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502">
                <a:tc>
                  <a:txBody>
                    <a:bodyPr/>
                    <a:lstStyle/>
                    <a:p>
                      <a:r>
                        <a:rPr lang="ru-RU" sz="2000" b="1" dirty="0"/>
                        <a:t>Ширина колонки</a:t>
                      </a:r>
                      <a:endParaRPr lang="en-US" sz="2000" b="1" dirty="0"/>
                    </a:p>
                  </a:txBody>
                  <a:tcPr marL="58057" marR="58057" marT="29029" marB="29029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Auto</a:t>
                      </a:r>
                    </a:p>
                  </a:txBody>
                  <a:tcPr marL="58057" marR="58057" marT="29029" marB="29029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~62px</a:t>
                      </a:r>
                    </a:p>
                  </a:txBody>
                  <a:tcPr marL="58057" marR="58057" marT="29029" marB="29029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~81px</a:t>
                      </a:r>
                    </a:p>
                  </a:txBody>
                  <a:tcPr marL="58057" marR="58057" marT="29029" marB="29029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~97px</a:t>
                      </a:r>
                    </a:p>
                  </a:txBody>
                  <a:tcPr marL="58057" marR="58057" marT="29029" marB="29029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502">
                <a:tc>
                  <a:txBody>
                    <a:bodyPr/>
                    <a:lstStyle/>
                    <a:p>
                      <a:r>
                        <a:rPr lang="ru-RU" sz="2000" dirty="0"/>
                        <a:t>Ширина между колонками</a:t>
                      </a:r>
                      <a:endParaRPr lang="en-US" sz="2000" dirty="0"/>
                    </a:p>
                  </a:txBody>
                  <a:tcPr marL="58057" marR="58057" marT="29029" marB="29029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30px (15px on each side of a column)</a:t>
                      </a:r>
                    </a:p>
                  </a:txBody>
                  <a:tcPr marL="58057" marR="58057" marT="29029" marB="29029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35">
                <a:tc>
                  <a:txBody>
                    <a:bodyPr/>
                    <a:lstStyle/>
                    <a:p>
                      <a:r>
                        <a:rPr lang="ru-RU" sz="2000" dirty="0"/>
                        <a:t>Встраиваемость</a:t>
                      </a:r>
                      <a:endParaRPr lang="en-US" sz="2000" dirty="0"/>
                    </a:p>
                  </a:txBody>
                  <a:tcPr marL="58057" marR="58057" marT="29029" marB="29029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marL="58057" marR="58057" marT="29029" marB="29029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735">
                <a:tc>
                  <a:txBody>
                    <a:bodyPr/>
                    <a:lstStyle/>
                    <a:p>
                      <a:r>
                        <a:rPr lang="ru-RU" sz="2000" dirty="0"/>
                        <a:t>Смещения</a:t>
                      </a:r>
                      <a:endParaRPr lang="en-US" sz="2000" dirty="0"/>
                    </a:p>
                  </a:txBody>
                  <a:tcPr marL="58057" marR="58057" marT="29029" marB="29029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marL="58057" marR="58057" marT="29029" marB="29029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7111">
                <a:tc>
                  <a:txBody>
                    <a:bodyPr/>
                    <a:lstStyle/>
                    <a:p>
                      <a:r>
                        <a:rPr lang="ru-RU" sz="2000" dirty="0" err="1"/>
                        <a:t>Порядокследования</a:t>
                      </a:r>
                      <a:r>
                        <a:rPr lang="ru-RU" sz="2000" dirty="0"/>
                        <a:t> столбцов</a:t>
                      </a:r>
                      <a:endParaRPr lang="en-US" sz="2000" dirty="0"/>
                    </a:p>
                  </a:txBody>
                  <a:tcPr marL="58057" marR="58057" marT="29029" marB="29029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marL="58057" marR="58057" marT="29029" marB="29029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65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При верстке макета важно указывать количество колонок в конкретном разрешении дисплея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611957"/>
            <a:ext cx="8847955" cy="193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трелка вправо 6"/>
          <p:cNvSpPr/>
          <p:nvPr/>
        </p:nvSpPr>
        <p:spPr>
          <a:xfrm rot="15450946">
            <a:off x="6561112" y="3681128"/>
            <a:ext cx="187220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155259" y="4780309"/>
            <a:ext cx="18742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Очень</a:t>
            </a:r>
            <a:br>
              <a:rPr lang="ru-RU" sz="2800" dirty="0"/>
            </a:br>
            <a:r>
              <a:rPr lang="ru-RU" sz="2800" dirty="0"/>
              <a:t>маленький</a:t>
            </a:r>
            <a:br>
              <a:rPr lang="ru-RU" sz="2800" dirty="0"/>
            </a:br>
            <a:r>
              <a:rPr lang="ru-RU" sz="2800" dirty="0"/>
              <a:t>экран</a:t>
            </a:r>
          </a:p>
        </p:txBody>
      </p:sp>
      <p:sp>
        <p:nvSpPr>
          <p:cNvPr id="12" name="Стрелка вправо 11"/>
          <p:cNvSpPr/>
          <p:nvPr/>
        </p:nvSpPr>
        <p:spPr>
          <a:xfrm rot="16780990">
            <a:off x="4969887" y="3681128"/>
            <a:ext cx="187220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6780990">
            <a:off x="3601734" y="3681128"/>
            <a:ext cx="187220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6780990">
            <a:off x="1945551" y="3681129"/>
            <a:ext cx="187220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995019" y="4780309"/>
            <a:ext cx="19399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Маленький</a:t>
            </a:r>
            <a:br>
              <a:rPr lang="ru-RU" sz="2800" dirty="0"/>
            </a:br>
            <a:r>
              <a:rPr lang="ru-RU" sz="2800" dirty="0"/>
              <a:t>экран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6827" y="4780309"/>
            <a:ext cx="15182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Средний</a:t>
            </a:r>
            <a:br>
              <a:rPr lang="ru-RU" sz="2800" dirty="0"/>
            </a:br>
            <a:r>
              <a:rPr lang="ru-RU" sz="2800" dirty="0"/>
              <a:t>экран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66627" y="4780309"/>
            <a:ext cx="1554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Большой</a:t>
            </a:r>
            <a:br>
              <a:rPr lang="ru-RU" sz="2800" dirty="0"/>
            </a:br>
            <a:r>
              <a:rPr lang="ru-RU" sz="2800" dirty="0"/>
              <a:t>экран</a:t>
            </a:r>
          </a:p>
        </p:txBody>
      </p:sp>
    </p:spTree>
    <p:extLst>
      <p:ext uri="{BB962C8B-B14F-4D97-AF65-F5344CB8AC3E}">
        <p14:creationId xmlns:p14="http://schemas.microsoft.com/office/powerpoint/2010/main" val="3222636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6409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Если необходимо сделать резиновый макет, то для этого нужно использовать класс </a:t>
            </a:r>
            <a:r>
              <a:rPr lang="en-US" sz="3200" b="1" dirty="0">
                <a:solidFill>
                  <a:srgbClr val="FF0000"/>
                </a:solidFill>
              </a:rPr>
              <a:t>container-fluid</a:t>
            </a:r>
            <a:endParaRPr lang="ru-RU" sz="3000" b="1" dirty="0">
              <a:solidFill>
                <a:srgbClr val="FF0000"/>
              </a:solidFill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18897"/>
            <a:ext cx="8928992" cy="2214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5965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64096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Если необходимо сделать отступ (пропуск колонки), то для этого нужно использовать класс</a:t>
            </a:r>
            <a:br>
              <a:rPr lang="ru-RU" sz="3000" dirty="0"/>
            </a:br>
            <a:r>
              <a:rPr lang="en-US" sz="3200" b="1" dirty="0" err="1">
                <a:solidFill>
                  <a:srgbClr val="FF0000"/>
                </a:solidFill>
              </a:rPr>
              <a:t>col</a:t>
            </a:r>
            <a:r>
              <a:rPr lang="en-US" sz="3200" b="1" dirty="0">
                <a:solidFill>
                  <a:srgbClr val="FF0000"/>
                </a:solidFill>
              </a:rPr>
              <a:t>-</a:t>
            </a:r>
            <a:r>
              <a:rPr lang="en-US" sz="3200" b="1" dirty="0" err="1">
                <a:solidFill>
                  <a:srgbClr val="FF0000"/>
                </a:solidFill>
              </a:rPr>
              <a:t>md</a:t>
            </a:r>
            <a:r>
              <a:rPr lang="en-US" sz="3200" b="1" dirty="0">
                <a:solidFill>
                  <a:srgbClr val="FF0000"/>
                </a:solidFill>
              </a:rPr>
              <a:t>-offset</a:t>
            </a:r>
            <a:r>
              <a:rPr lang="ru-RU" sz="3200" b="1" dirty="0">
                <a:solidFill>
                  <a:srgbClr val="FF0000"/>
                </a:solidFill>
              </a:rPr>
              <a:t>-</a:t>
            </a:r>
            <a:endParaRPr lang="ru-RU" sz="3000" b="1" dirty="0">
              <a:solidFill>
                <a:srgbClr val="FF000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2856"/>
            <a:ext cx="8815055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2459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91072"/>
            <a:ext cx="9172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1520" y="332656"/>
            <a:ext cx="8640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/>
              <a:t>Создание макета из колонок разной ширины</a:t>
            </a:r>
            <a:endParaRPr lang="ru-RU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6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16632"/>
            <a:ext cx="3960440" cy="6672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391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F204A-8D51-B1AA-4EF5-552C5AB3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Framework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32701-BA76-00FD-39F8-8BBCF5D9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Фреймворк - «Каркас системы» </a:t>
            </a:r>
          </a:p>
          <a:p>
            <a:r>
              <a:rPr lang="ru-RU" dirty="0"/>
              <a:t> Создан для упрощения работы верстальщика, быстроты разработки и исключения максимально возможного числа ошибок вёрстки</a:t>
            </a:r>
          </a:p>
        </p:txBody>
      </p:sp>
    </p:spTree>
    <p:extLst>
      <p:ext uri="{BB962C8B-B14F-4D97-AF65-F5344CB8AC3E}">
        <p14:creationId xmlns:p14="http://schemas.microsoft.com/office/powerpoint/2010/main" val="190735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3B130-0270-3B70-4228-B99B3E97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632616-D476-B6FF-2FDE-5AAE4E901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1" r="16926"/>
          <a:stretch/>
        </p:blipFill>
        <p:spPr>
          <a:xfrm>
            <a:off x="2411760" y="1124744"/>
            <a:ext cx="4536504" cy="55887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396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3B130-0270-3B70-4228-B99B3E97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650AEB-7414-89D6-1737-1218B4D68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7" t="10895" r="23226" b="9400"/>
          <a:stretch/>
        </p:blipFill>
        <p:spPr>
          <a:xfrm>
            <a:off x="2339752" y="1227727"/>
            <a:ext cx="4536504" cy="527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18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Макет фиксированной ширины для устройств с большим и средним экрано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97085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3241" y="140439"/>
            <a:ext cx="7767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/>
              <a:t>Разметка для устройств с большим (</a:t>
            </a:r>
            <a:r>
              <a:rPr lang="ru-RU" sz="3600" dirty="0" err="1"/>
              <a:t>lg</a:t>
            </a:r>
            <a:r>
              <a:rPr lang="ru-RU" sz="3600" dirty="0"/>
              <a:t>)</a:t>
            </a:r>
            <a:br>
              <a:rPr lang="ru-RU" sz="3600" dirty="0"/>
            </a:br>
            <a:r>
              <a:rPr lang="ru-RU" sz="3600" dirty="0"/>
              <a:t>и средним (</a:t>
            </a:r>
            <a:r>
              <a:rPr lang="ru-RU" sz="3600" dirty="0" err="1"/>
              <a:t>md</a:t>
            </a:r>
            <a:r>
              <a:rPr lang="ru-RU" sz="3600" dirty="0"/>
              <a:t>) размерами экранов</a:t>
            </a:r>
          </a:p>
        </p:txBody>
      </p:sp>
    </p:spTree>
    <p:extLst>
      <p:ext uri="{BB962C8B-B14F-4D97-AF65-F5344CB8AC3E}">
        <p14:creationId xmlns:p14="http://schemas.microsoft.com/office/powerpoint/2010/main" val="1432762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345" y="140439"/>
            <a:ext cx="804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/>
              <a:t>Разметка для устройств</a:t>
            </a:r>
            <a:br>
              <a:rPr lang="ru-RU" sz="3600" dirty="0"/>
            </a:br>
            <a:r>
              <a:rPr lang="ru-RU" sz="3600" dirty="0"/>
              <a:t>с маленькими (</a:t>
            </a:r>
            <a:r>
              <a:rPr lang="ru-RU" sz="3600" dirty="0" err="1"/>
              <a:t>sm</a:t>
            </a:r>
            <a:r>
              <a:rPr lang="ru-RU" sz="3600" dirty="0"/>
              <a:t>) размерами экранов</a:t>
            </a:r>
          </a:p>
        </p:txBody>
      </p:sp>
      <p:pic>
        <p:nvPicPr>
          <p:cNvPr id="3074" name="Picture 2" descr="Макет фиксированной ширины для устройств маленьким экрано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484784"/>
            <a:ext cx="4513359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61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729" y="140439"/>
            <a:ext cx="7570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/>
              <a:t>Разметка для устройств с очень</a:t>
            </a:r>
            <a:br>
              <a:rPr lang="ru-RU" sz="3600" dirty="0"/>
            </a:br>
            <a:r>
              <a:rPr lang="ru-RU" sz="3600" dirty="0"/>
              <a:t>маленькими (</a:t>
            </a:r>
            <a:r>
              <a:rPr lang="ru-RU" sz="3600" dirty="0" err="1"/>
              <a:t>xs</a:t>
            </a:r>
            <a:r>
              <a:rPr lang="ru-RU" sz="3600" dirty="0"/>
              <a:t>) размерами экранов</a:t>
            </a:r>
          </a:p>
        </p:txBody>
      </p:sp>
      <p:pic>
        <p:nvPicPr>
          <p:cNvPr id="5122" name="Picture 2" descr="Макет фиксированной ширины для устройств сочень маленьким экрано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2776"/>
            <a:ext cx="3109244" cy="523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260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1916832"/>
            <a:ext cx="82809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Разработка макета для устройств с большим экраном (</a:t>
            </a:r>
            <a:r>
              <a:rPr lang="ru-RU" sz="4400" b="1" dirty="0" err="1"/>
              <a:t>lg</a:t>
            </a:r>
            <a:r>
              <a:rPr lang="ru-RU" sz="4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3009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548680"/>
            <a:ext cx="83529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Основной каркас будет состоять из контейнера фиксированной ширины</a:t>
            </a:r>
          </a:p>
          <a:p>
            <a:r>
              <a:rPr lang="ru-RU" sz="4000" dirty="0"/>
              <a:t> </a:t>
            </a:r>
          </a:p>
          <a:p>
            <a:pPr algn="ctr"/>
            <a:r>
              <a:rPr lang="ru-RU" sz="4400" b="1" dirty="0"/>
              <a:t>&lt;</a:t>
            </a:r>
            <a:r>
              <a:rPr lang="ru-RU" sz="4400" b="1" dirty="0" err="1"/>
              <a:t>div</a:t>
            </a:r>
            <a:r>
              <a:rPr lang="ru-RU" sz="4400" b="1" dirty="0"/>
              <a:t> </a:t>
            </a:r>
            <a:r>
              <a:rPr lang="ru-RU" sz="4400" b="1" dirty="0" err="1"/>
              <a:t>class</a:t>
            </a:r>
            <a:r>
              <a:rPr lang="ru-RU" sz="4400" b="1" dirty="0"/>
              <a:t>="</a:t>
            </a:r>
            <a:r>
              <a:rPr lang="ru-RU" sz="4400" b="1" dirty="0" err="1"/>
              <a:t>container</a:t>
            </a:r>
            <a:r>
              <a:rPr lang="ru-RU" sz="4400" b="1" dirty="0"/>
              <a:t>"&gt;...&lt;/</a:t>
            </a:r>
            <a:r>
              <a:rPr lang="ru-RU" sz="4400" b="1" dirty="0" err="1"/>
              <a:t>div</a:t>
            </a:r>
            <a:r>
              <a:rPr lang="ru-RU" sz="4400" b="1" dirty="0"/>
              <a:t>&gt;</a:t>
            </a:r>
          </a:p>
          <a:p>
            <a:endParaRPr lang="ru-RU" sz="4000" dirty="0"/>
          </a:p>
        </p:txBody>
      </p:sp>
      <p:pic>
        <p:nvPicPr>
          <p:cNvPr id="2" name="Picture 2" descr="Макет фиксированной ширины для устройств маленьким экраном">
            <a:extLst>
              <a:ext uri="{FF2B5EF4-FFF2-40B4-BE49-F238E27FC236}">
                <a16:creationId xmlns:a16="http://schemas.microsoft.com/office/drawing/2014/main" id="{D488853D-26AE-5255-0713-A82A39A45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849" y="3959939"/>
            <a:ext cx="206862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590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908720"/>
            <a:ext cx="83529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верхний блок, занимающий всю ширину контейнера</a:t>
            </a:r>
          </a:p>
          <a:p>
            <a:endParaRPr lang="ru-RU" sz="4000" dirty="0"/>
          </a:p>
          <a:p>
            <a:r>
              <a:rPr lang="ru-RU" sz="4400" b="1" dirty="0"/>
              <a:t>&lt;</a:t>
            </a:r>
            <a:r>
              <a:rPr lang="ru-RU" sz="4400" b="1" dirty="0" err="1"/>
              <a:t>div</a:t>
            </a:r>
            <a:r>
              <a:rPr lang="ru-RU" sz="4400" b="1" dirty="0"/>
              <a:t> </a:t>
            </a:r>
            <a:r>
              <a:rPr lang="ru-RU" sz="4400" b="1" dirty="0" err="1"/>
              <a:t>class</a:t>
            </a:r>
            <a:r>
              <a:rPr lang="ru-RU" sz="4400" b="1" dirty="0"/>
              <a:t>="</a:t>
            </a:r>
            <a:r>
              <a:rPr lang="ru-RU" sz="4400" b="1" dirty="0" err="1"/>
              <a:t>header</a:t>
            </a:r>
            <a:r>
              <a:rPr lang="ru-RU" sz="4400" b="1" dirty="0"/>
              <a:t>"&gt;...&lt;/</a:t>
            </a:r>
            <a:r>
              <a:rPr lang="ru-RU" sz="4400" b="1" dirty="0" err="1"/>
              <a:t>div</a:t>
            </a:r>
            <a:r>
              <a:rPr lang="ru-RU" sz="4400" b="1" dirty="0"/>
              <a:t>&gt;</a:t>
            </a:r>
          </a:p>
          <a:p>
            <a:endParaRPr lang="ru-RU" sz="4000" dirty="0"/>
          </a:p>
        </p:txBody>
      </p:sp>
      <p:pic>
        <p:nvPicPr>
          <p:cNvPr id="4" name="Picture 2" descr="Макет фиксированной ширины для устройств с большим и средним экраном">
            <a:extLst>
              <a:ext uri="{FF2B5EF4-FFF2-40B4-BE49-F238E27FC236}">
                <a16:creationId xmlns:a16="http://schemas.microsoft.com/office/drawing/2014/main" id="{D2DE9B8F-7BE1-CF5F-0FCB-AB3EF0088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102" y="4797152"/>
            <a:ext cx="303426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850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60648"/>
            <a:ext cx="547260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/>
          </a:p>
          <a:p>
            <a:r>
              <a:rPr lang="ru-RU" sz="2800" dirty="0"/>
              <a:t>ряд : блок с классом .</a:t>
            </a:r>
            <a:r>
              <a:rPr lang="ru-RU" sz="2800" dirty="0" err="1"/>
              <a:t>row</a:t>
            </a:r>
            <a:endParaRPr lang="ru-RU" sz="2800" dirty="0"/>
          </a:p>
          <a:p>
            <a:endParaRPr lang="ru-RU" sz="2800" dirty="0"/>
          </a:p>
          <a:p>
            <a:r>
              <a:rPr lang="ru-RU" sz="3200" b="1" dirty="0"/>
              <a:t>&lt;</a:t>
            </a:r>
            <a:r>
              <a:rPr lang="ru-RU" sz="3200" b="1" dirty="0" err="1"/>
              <a:t>div</a:t>
            </a:r>
            <a:r>
              <a:rPr lang="ru-RU" sz="3200" b="1" dirty="0"/>
              <a:t> </a:t>
            </a:r>
            <a:r>
              <a:rPr lang="ru-RU" sz="3200" b="1" dirty="0" err="1"/>
              <a:t>class</a:t>
            </a:r>
            <a:r>
              <a:rPr lang="ru-RU" sz="3200" b="1" dirty="0"/>
              <a:t>="</a:t>
            </a:r>
            <a:r>
              <a:rPr lang="ru-RU" sz="3200" b="1" dirty="0" err="1"/>
              <a:t>row</a:t>
            </a:r>
            <a:r>
              <a:rPr lang="ru-RU" sz="3200" b="1" dirty="0"/>
              <a:t>"&gt;...&lt;/</a:t>
            </a:r>
            <a:r>
              <a:rPr lang="ru-RU" sz="3200" b="1" dirty="0" err="1"/>
              <a:t>div</a:t>
            </a:r>
            <a:r>
              <a:rPr lang="ru-RU" sz="3200" b="1" dirty="0"/>
              <a:t>&gt;</a:t>
            </a:r>
          </a:p>
          <a:p>
            <a:endParaRPr lang="ru-RU" sz="2800" dirty="0"/>
          </a:p>
          <a:p>
            <a:r>
              <a:rPr lang="ru-RU" sz="2800" dirty="0"/>
              <a:t>который предназначен для размещения блоков с классами системы сеток и будет содержать основной блок (</a:t>
            </a:r>
            <a:r>
              <a:rPr lang="ru-RU" sz="2800" dirty="0" err="1"/>
              <a:t>main</a:t>
            </a:r>
            <a:r>
              <a:rPr lang="ru-RU" sz="2800" dirty="0"/>
              <a:t>) и правый блок (</a:t>
            </a:r>
            <a:r>
              <a:rPr lang="ru-RU" sz="2800" dirty="0" err="1"/>
              <a:t>sidebar</a:t>
            </a:r>
            <a:r>
              <a:rPr lang="ru-RU" sz="2800" dirty="0"/>
              <a:t>)</a:t>
            </a:r>
          </a:p>
        </p:txBody>
      </p:sp>
      <p:pic>
        <p:nvPicPr>
          <p:cNvPr id="4" name="Picture 2" descr="Макет фиксированной ширины для устройств с большим и средним экраном">
            <a:extLst>
              <a:ext uri="{FF2B5EF4-FFF2-40B4-BE49-F238E27FC236}">
                <a16:creationId xmlns:a16="http://schemas.microsoft.com/office/drawing/2014/main" id="{528297C8-74E8-8290-7F52-91E9BC64A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725144"/>
            <a:ext cx="303426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05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548680"/>
            <a:ext cx="835292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нижний блок</a:t>
            </a:r>
          </a:p>
          <a:p>
            <a:endParaRPr lang="ru-RU" sz="4000" dirty="0"/>
          </a:p>
          <a:p>
            <a:r>
              <a:rPr lang="ru-RU" sz="4400" b="1" dirty="0"/>
              <a:t>&lt;</a:t>
            </a:r>
            <a:r>
              <a:rPr lang="ru-RU" sz="4400" b="1" dirty="0" err="1"/>
              <a:t>div</a:t>
            </a:r>
            <a:r>
              <a:rPr lang="ru-RU" sz="4400" b="1" dirty="0"/>
              <a:t> </a:t>
            </a:r>
            <a:r>
              <a:rPr lang="ru-RU" sz="4400" b="1" dirty="0" err="1"/>
              <a:t>class</a:t>
            </a:r>
            <a:r>
              <a:rPr lang="ru-RU" sz="4400" b="1" dirty="0"/>
              <a:t>="</a:t>
            </a:r>
            <a:r>
              <a:rPr lang="ru-RU" sz="4400" b="1" dirty="0" err="1"/>
              <a:t>footer</a:t>
            </a:r>
            <a:r>
              <a:rPr lang="ru-RU" sz="4400" b="1" dirty="0"/>
              <a:t>"&gt;...&lt;/</a:t>
            </a:r>
            <a:r>
              <a:rPr lang="ru-RU" sz="4400" b="1" dirty="0" err="1"/>
              <a:t>div</a:t>
            </a:r>
            <a:r>
              <a:rPr lang="ru-RU" sz="4400" b="1" dirty="0"/>
              <a:t>&gt;</a:t>
            </a:r>
          </a:p>
          <a:p>
            <a:endParaRPr lang="ru-RU" sz="4000" dirty="0"/>
          </a:p>
        </p:txBody>
      </p:sp>
      <p:pic>
        <p:nvPicPr>
          <p:cNvPr id="2" name="Picture 2" descr="Макет фиксированной ширины для устройств с большим и средним экраном">
            <a:extLst>
              <a:ext uri="{FF2B5EF4-FFF2-40B4-BE49-F238E27FC236}">
                <a16:creationId xmlns:a16="http://schemas.microsoft.com/office/drawing/2014/main" id="{D9EF16BF-4D7B-C13A-F45A-50DD6B6E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725144"/>
            <a:ext cx="303426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35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BD66D-8E87-40DD-1ACC-CE6BDED8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Frameworks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D12665-E754-386B-B109-11808D81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Bootstrap (http://getbootstrap.com/) </a:t>
            </a:r>
            <a:endParaRPr lang="ru-RU" dirty="0"/>
          </a:p>
          <a:p>
            <a:r>
              <a:rPr lang="en-US" dirty="0"/>
              <a:t>Foundation (http://foundation.zurb.com/) </a:t>
            </a:r>
            <a:endParaRPr lang="ru-RU" dirty="0"/>
          </a:p>
          <a:p>
            <a:r>
              <a:rPr lang="en-US" dirty="0" err="1"/>
              <a:t>Bulma</a:t>
            </a:r>
            <a:r>
              <a:rPr lang="en-US" dirty="0"/>
              <a:t> (http://bulma.io/) </a:t>
            </a:r>
            <a:r>
              <a:rPr lang="en-US" dirty="0" err="1"/>
              <a:t>FlexBox</a:t>
            </a:r>
            <a:r>
              <a:rPr lang="en-US" dirty="0"/>
              <a:t> framework </a:t>
            </a:r>
            <a:endParaRPr lang="ru-RU" dirty="0"/>
          </a:p>
          <a:p>
            <a:r>
              <a:rPr lang="en-US" dirty="0"/>
              <a:t>Blueprint (http://www.blueprintcss.org/) Last updated May 14, 2011 </a:t>
            </a:r>
            <a:endParaRPr lang="ru-RU" dirty="0"/>
          </a:p>
          <a:p>
            <a:r>
              <a:rPr lang="en-US" dirty="0" err="1"/>
              <a:t>MaterializeCSS</a:t>
            </a:r>
            <a:r>
              <a:rPr lang="en-US" dirty="0"/>
              <a:t> (http://materializecss.com/ ) (Material Design) </a:t>
            </a:r>
            <a:endParaRPr lang="ru-RU" dirty="0"/>
          </a:p>
          <a:p>
            <a:r>
              <a:rPr lang="en-US" dirty="0"/>
              <a:t>Material Design https://getmdl.io/index.html (Material Design) </a:t>
            </a:r>
            <a:endParaRPr lang="ru-RU" dirty="0"/>
          </a:p>
          <a:p>
            <a:r>
              <a:rPr lang="en-US" dirty="0"/>
              <a:t>Leaf (http://getleaf.com/) (Material Design) </a:t>
            </a:r>
            <a:endParaRPr lang="ru-RU" dirty="0"/>
          </a:p>
          <a:p>
            <a:r>
              <a:rPr lang="en-US" dirty="0"/>
              <a:t>Semantic UI (http://semantic-ui.com/) </a:t>
            </a:r>
            <a:endParaRPr lang="ru-RU" dirty="0"/>
          </a:p>
          <a:p>
            <a:r>
              <a:rPr lang="en-US" dirty="0" err="1"/>
              <a:t>UIKit</a:t>
            </a:r>
            <a:r>
              <a:rPr lang="en-US" dirty="0"/>
              <a:t> https://getuikit.com/1 </a:t>
            </a:r>
            <a:endParaRPr lang="ru-RU" dirty="0"/>
          </a:p>
          <a:p>
            <a:r>
              <a:rPr lang="en-US" dirty="0"/>
              <a:t>Pure (http://purecss.io/) Last updated 2014 by Yahoo </a:t>
            </a:r>
            <a:endParaRPr lang="ru-RU" dirty="0"/>
          </a:p>
          <a:p>
            <a:r>
              <a:rPr lang="en-US" dirty="0" err="1"/>
              <a:t>BaseCSS</a:t>
            </a:r>
            <a:r>
              <a:rPr lang="en-US" dirty="0"/>
              <a:t> (http://getbase.org/) Last updated 2016.08 </a:t>
            </a:r>
            <a:endParaRPr lang="ru-RU" dirty="0"/>
          </a:p>
          <a:p>
            <a:r>
              <a:rPr lang="en-US" dirty="0"/>
              <a:t>Skeleton (http://getskeleton.com/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21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640" y="260648"/>
            <a:ext cx="3672408" cy="23698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1600" dirty="0"/>
              <a:t>div class="container"&gt;</a:t>
            </a:r>
            <a:endParaRPr lang="ru-RU" sz="1600" dirty="0"/>
          </a:p>
          <a:p>
            <a:endParaRPr lang="ru-RU" sz="1600" dirty="0"/>
          </a:p>
          <a:p>
            <a:r>
              <a:rPr lang="en-US" sz="1600" dirty="0"/>
              <a:t>&lt;div id="header"&gt;</a:t>
            </a:r>
            <a:r>
              <a:rPr lang="ru-RU" sz="1600" dirty="0"/>
              <a:t>                   </a:t>
            </a:r>
            <a:r>
              <a:rPr lang="en-US" sz="1600" dirty="0"/>
              <a:t>&lt;/div&gt;</a:t>
            </a:r>
            <a:endParaRPr lang="ru-RU" sz="1600" dirty="0"/>
          </a:p>
          <a:p>
            <a:endParaRPr lang="ru-RU" sz="1600" dirty="0"/>
          </a:p>
          <a:p>
            <a:r>
              <a:rPr lang="en-US" sz="1600" dirty="0"/>
              <a:t> &lt;div class="row"&gt;</a:t>
            </a:r>
            <a:r>
              <a:rPr lang="ru-RU" sz="1600" dirty="0"/>
              <a:t>                   </a:t>
            </a:r>
            <a:r>
              <a:rPr lang="en-US" sz="1600" dirty="0"/>
              <a:t>&lt;/div&gt;</a:t>
            </a:r>
            <a:endParaRPr lang="ru-RU" sz="1600" dirty="0"/>
          </a:p>
          <a:p>
            <a:endParaRPr lang="ru-RU" sz="1600" dirty="0"/>
          </a:p>
          <a:p>
            <a:r>
              <a:rPr lang="en-US" sz="1600" dirty="0"/>
              <a:t>&lt;div id="footer"&gt;</a:t>
            </a:r>
            <a:r>
              <a:rPr lang="ru-RU" sz="1600" dirty="0"/>
              <a:t>                      </a:t>
            </a:r>
            <a:r>
              <a:rPr lang="en-US" sz="1600" dirty="0"/>
              <a:t>&lt;/div&gt;</a:t>
            </a:r>
            <a:endParaRPr lang="ru-RU" sz="1600" dirty="0"/>
          </a:p>
          <a:p>
            <a:endParaRPr lang="ru-RU" sz="1600" dirty="0"/>
          </a:p>
          <a:p>
            <a:r>
              <a:rPr lang="en-US" sz="1600" dirty="0"/>
              <a:t> &lt;/div&gt;</a:t>
            </a:r>
            <a:endParaRPr lang="ru-RU" sz="1600" dirty="0"/>
          </a:p>
        </p:txBody>
      </p:sp>
      <p:pic>
        <p:nvPicPr>
          <p:cNvPr id="2" name="Picture 2" descr="Макет фиксированной ширины для устройств с большим и средним экраном">
            <a:extLst>
              <a:ext uri="{FF2B5EF4-FFF2-40B4-BE49-F238E27FC236}">
                <a16:creationId xmlns:a16="http://schemas.microsoft.com/office/drawing/2014/main" id="{98EA3493-9AC7-4B20-C5E7-FB74C3083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12976"/>
            <a:ext cx="5540824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208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332656"/>
            <a:ext cx="75608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 умолчанию блок состоит из 12 колонок </a:t>
            </a:r>
            <a:r>
              <a:rPr lang="en-US" sz="2800" dirty="0"/>
              <a:t>Bootstrap.</a:t>
            </a:r>
            <a:endParaRPr lang="ru-RU" sz="2800" dirty="0"/>
          </a:p>
          <a:p>
            <a:r>
              <a:rPr lang="ru-RU" sz="2800" dirty="0"/>
              <a:t>Основному блоку (</a:t>
            </a:r>
            <a:r>
              <a:rPr lang="en-US" sz="2800" dirty="0"/>
              <a:t>main) </a:t>
            </a:r>
            <a:r>
              <a:rPr lang="ru-RU" sz="2800" dirty="0"/>
              <a:t>установим ширину равную 9 колонкам </a:t>
            </a:r>
            <a:r>
              <a:rPr lang="en-US" sz="2800" dirty="0"/>
              <a:t>Bootstrap </a:t>
            </a:r>
            <a:endParaRPr lang="ru-RU" sz="2800" dirty="0"/>
          </a:p>
          <a:p>
            <a:endParaRPr lang="ru-RU" sz="2800" dirty="0"/>
          </a:p>
          <a:p>
            <a:r>
              <a:rPr lang="en-US" sz="3200" b="1" dirty="0"/>
              <a:t>&lt;div class=col-lg-9&gt;…&lt;div&gt;</a:t>
            </a:r>
            <a:endParaRPr lang="ru-RU" sz="3200" b="1" dirty="0"/>
          </a:p>
          <a:p>
            <a:endParaRPr lang="ru-RU" sz="2800" dirty="0"/>
          </a:p>
          <a:p>
            <a:r>
              <a:rPr lang="ru-RU" sz="2800" dirty="0"/>
              <a:t>правому блоку (</a:t>
            </a:r>
            <a:r>
              <a:rPr lang="en-US" sz="2800" dirty="0"/>
              <a:t>sidebar) 3 </a:t>
            </a:r>
            <a:r>
              <a:rPr lang="ru-RU" sz="2800" dirty="0"/>
              <a:t>колонки, оставшиеся от 12 колонок </a:t>
            </a:r>
            <a:r>
              <a:rPr lang="en-US" sz="2800" dirty="0"/>
              <a:t>Bootstrap </a:t>
            </a:r>
            <a:endParaRPr lang="ru-RU" sz="2800" dirty="0"/>
          </a:p>
          <a:p>
            <a:endParaRPr lang="ru-RU" sz="2800" dirty="0"/>
          </a:p>
          <a:p>
            <a:r>
              <a:rPr lang="en-US" sz="3200" b="1" dirty="0"/>
              <a:t>&lt;div class=col-lg-3&gt;…&lt;div&gt;</a:t>
            </a:r>
            <a:endParaRPr lang="ru-RU" sz="3200" b="1" dirty="0"/>
          </a:p>
        </p:txBody>
      </p:sp>
      <p:pic>
        <p:nvPicPr>
          <p:cNvPr id="2" name="Picture 2" descr="Макет фиксированной ширины для устройств с большим и средним экраном">
            <a:extLst>
              <a:ext uri="{FF2B5EF4-FFF2-40B4-BE49-F238E27FC236}">
                <a16:creationId xmlns:a16="http://schemas.microsoft.com/office/drawing/2014/main" id="{C03E2356-8455-227D-C67E-70990AEA7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869160"/>
            <a:ext cx="3452592" cy="188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613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44624"/>
            <a:ext cx="4968552" cy="3631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&lt;div class="container"&gt;</a:t>
            </a:r>
            <a:r>
              <a:rPr lang="ru-RU" sz="1600" dirty="0"/>
              <a:t> </a:t>
            </a:r>
          </a:p>
          <a:p>
            <a:r>
              <a:rPr lang="en-US" sz="1600" dirty="0"/>
              <a:t>  &lt;div id="header"&gt;</a:t>
            </a:r>
            <a:r>
              <a:rPr lang="ru-RU" sz="1600" dirty="0"/>
              <a:t>            </a:t>
            </a:r>
            <a:r>
              <a:rPr lang="en-US" sz="1600" dirty="0"/>
              <a:t>&lt;/div&gt;</a:t>
            </a:r>
            <a:endParaRPr lang="ru-RU" sz="1600" dirty="0"/>
          </a:p>
          <a:p>
            <a:endParaRPr lang="en-US" sz="1600" dirty="0"/>
          </a:p>
          <a:p>
            <a:r>
              <a:rPr lang="en-US" sz="2400" dirty="0"/>
              <a:t>&lt;div class="row"&gt;</a:t>
            </a:r>
            <a:endParaRPr lang="ru-RU" sz="2400" dirty="0"/>
          </a:p>
          <a:p>
            <a:r>
              <a:rPr lang="ru-RU" sz="2400" dirty="0"/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&lt;!--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Блок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Main --&gt;</a:t>
            </a:r>
          </a:p>
          <a:p>
            <a:r>
              <a:rPr lang="en-US" sz="2400" dirty="0"/>
              <a:t>    &lt;div class="col-lg-9"&gt;</a:t>
            </a:r>
            <a:r>
              <a:rPr lang="ru-RU" sz="2400" dirty="0"/>
              <a:t>     </a:t>
            </a:r>
            <a:r>
              <a:rPr lang="en-US" sz="2400" dirty="0"/>
              <a:t>&lt;/div&gt;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   &lt;!--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Блок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Sidebar --&gt;</a:t>
            </a:r>
          </a:p>
          <a:p>
            <a:r>
              <a:rPr lang="en-US" sz="2400" dirty="0"/>
              <a:t>    &lt;div class="col-lg-3"&gt;</a:t>
            </a:r>
            <a:r>
              <a:rPr lang="ru-RU" sz="2400" dirty="0"/>
              <a:t>     </a:t>
            </a:r>
            <a:r>
              <a:rPr lang="en-US" sz="2400" dirty="0"/>
              <a:t>&lt;/div&gt;</a:t>
            </a:r>
            <a:endParaRPr lang="ru-RU" sz="2400" dirty="0"/>
          </a:p>
          <a:p>
            <a:r>
              <a:rPr lang="en-US" sz="2400" dirty="0"/>
              <a:t>&lt;/div&gt;</a:t>
            </a:r>
          </a:p>
          <a:p>
            <a:r>
              <a:rPr lang="en-US" sz="1600" dirty="0"/>
              <a:t> </a:t>
            </a:r>
            <a:endParaRPr lang="ru-RU" sz="1600" dirty="0"/>
          </a:p>
          <a:p>
            <a:r>
              <a:rPr lang="en-US" sz="1600" dirty="0"/>
              <a:t> &lt;div id="footer"&gt;</a:t>
            </a:r>
            <a:r>
              <a:rPr lang="ru-RU" sz="1600" dirty="0"/>
              <a:t>              </a:t>
            </a:r>
            <a:r>
              <a:rPr lang="en-US" sz="1600" dirty="0"/>
              <a:t>&lt;/div&gt;</a:t>
            </a:r>
            <a:endParaRPr lang="ru-RU" sz="1600" dirty="0"/>
          </a:p>
          <a:p>
            <a:r>
              <a:rPr lang="en-US" sz="1600" dirty="0"/>
              <a:t>&lt;/div&gt;</a:t>
            </a:r>
            <a:endParaRPr lang="ru-RU" sz="1600" dirty="0"/>
          </a:p>
        </p:txBody>
      </p:sp>
      <p:pic>
        <p:nvPicPr>
          <p:cNvPr id="2" name="Picture 2" descr="Макет фиксированной ширины для устройств с большим и средним экраном">
            <a:extLst>
              <a:ext uri="{FF2B5EF4-FFF2-40B4-BE49-F238E27FC236}">
                <a16:creationId xmlns:a16="http://schemas.microsoft.com/office/drawing/2014/main" id="{1F6DB854-B284-16E1-8223-EF2754201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4" y="3647042"/>
            <a:ext cx="5540824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1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70E8D-A071-2F09-A42B-D15CFAD3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9F30B-4224-9D2A-FCC0-342B1AE6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– </a:t>
            </a:r>
            <a:r>
              <a:rPr lang="ru-RU" dirty="0"/>
              <a:t>это свободно распространяемый </a:t>
            </a:r>
            <a:r>
              <a:rPr lang="en-US" dirty="0"/>
              <a:t>front-end </a:t>
            </a:r>
            <a:r>
              <a:rPr lang="ru-RU" dirty="0"/>
              <a:t>фреймворк для быстрого создания </a:t>
            </a:r>
            <a:r>
              <a:rPr lang="en-US" dirty="0"/>
              <a:t>web-</a:t>
            </a:r>
            <a:r>
              <a:rPr lang="ru-RU" dirty="0"/>
              <a:t>сайтов </a:t>
            </a:r>
          </a:p>
          <a:p>
            <a:r>
              <a:rPr lang="en-US" dirty="0"/>
              <a:t>Bootstrap </a:t>
            </a:r>
            <a:r>
              <a:rPr lang="ru-RU" dirty="0"/>
              <a:t>включает </a:t>
            </a:r>
            <a:r>
              <a:rPr lang="en-US" dirty="0"/>
              <a:t>HTML, CSS </a:t>
            </a:r>
            <a:r>
              <a:rPr lang="ru-RU" dirty="0"/>
              <a:t>и опционально </a:t>
            </a:r>
            <a:r>
              <a:rPr lang="en-US" dirty="0"/>
              <a:t>JavaScript </a:t>
            </a:r>
            <a:endParaRPr lang="ru-RU" dirty="0"/>
          </a:p>
          <a:p>
            <a:r>
              <a:rPr lang="en-US" dirty="0"/>
              <a:t>Bootstrap </a:t>
            </a:r>
            <a:r>
              <a:rPr lang="ru-RU" dirty="0"/>
              <a:t>позволяет создавать адаптивный дизайн</a:t>
            </a:r>
          </a:p>
        </p:txBody>
      </p:sp>
    </p:spTree>
    <p:extLst>
      <p:ext uri="{BB962C8B-B14F-4D97-AF65-F5344CB8AC3E}">
        <p14:creationId xmlns:p14="http://schemas.microsoft.com/office/powerpoint/2010/main" val="386627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2AC27-C502-B09E-F306-F3B21F54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Bootstrap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9C61C7-485B-7302-D6BA-494BC0A18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Bootstrap</a:t>
            </a:r>
            <a:r>
              <a:rPr lang="ru-RU" dirty="0"/>
              <a:t> был разработан для Twitter, начальное название Twitter </a:t>
            </a:r>
            <a:r>
              <a:rPr lang="ru-RU" dirty="0" err="1"/>
              <a:t>Bootstrap</a:t>
            </a:r>
            <a:endParaRPr lang="ru-RU" dirty="0"/>
          </a:p>
          <a:p>
            <a:r>
              <a:rPr lang="ru-RU" dirty="0"/>
              <a:t> Версия v1.0.0 появилась в августе 2011 года Текущая версия – v</a:t>
            </a:r>
            <a:r>
              <a:rPr lang="en-US" dirty="0"/>
              <a:t>5</a:t>
            </a:r>
            <a:r>
              <a:rPr lang="ru-RU" dirty="0"/>
              <a:t>.0.0 </a:t>
            </a:r>
          </a:p>
          <a:p>
            <a:r>
              <a:rPr lang="ru-RU" dirty="0"/>
              <a:t>В июне 2014 года </a:t>
            </a:r>
            <a:r>
              <a:rPr lang="ru-RU" dirty="0" err="1"/>
              <a:t>Bootstrap</a:t>
            </a:r>
            <a:r>
              <a:rPr lang="ru-RU" dirty="0"/>
              <a:t> стал самым популярным проектом на </a:t>
            </a:r>
            <a:r>
              <a:rPr lang="ru-RU" dirty="0" err="1"/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6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F169F-C1E8-5EAE-1D24-9308D19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страницы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C513B2-1CF0-3B3D-12E2-F109AA012F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616" y="1473638"/>
            <a:ext cx="7488832" cy="430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Обязательно использование определения типа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sz="18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Рекомендуется использование определения языка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lang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8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lang="ru-RU" sz="18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8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="viewport"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content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="width=device-width, initial-scale=1"&gt;</a:t>
            </a:r>
            <a:endParaRPr lang="ru-RU" sz="18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="viewport"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оптимизирует страницу для смартфонов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="width=device-width</a:t>
            </a:r>
            <a:r>
              <a:rPr lang="ru-RU" altLang="ru-RU" sz="1800" dirty="0">
                <a:solidFill>
                  <a:srgbClr val="0000CD"/>
                </a:solidFill>
                <a:latin typeface="Consolas" panose="020B0609020204030204" pitchFamily="49" charset="0"/>
              </a:rPr>
              <a:t>"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область просмотра имеет такую же ширину, что и ширина устройства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="initial-scale=1"&gt;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начальный масштаб </a:t>
            </a:r>
          </a:p>
        </p:txBody>
      </p:sp>
    </p:spTree>
    <p:extLst>
      <p:ext uri="{BB962C8B-B14F-4D97-AF65-F5344CB8AC3E}">
        <p14:creationId xmlns:p14="http://schemas.microsoft.com/office/powerpoint/2010/main" val="126078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0DB51-29D6-ECB9-B1B4-C75C9FC4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B7DD47-0B33-E831-76F6-6C65D0B9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lang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Bootstrap Example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charset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="utf-8"&gt;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="viewport"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content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="width=device-width, initial-scale=1"&gt;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ru-RU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="https://cdn.jsdelivr.net/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/bootstrap@5.3.1/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="stylesheet"&gt;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ru-RU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="https://cdn.jsdelivr.net/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/bootstrap@5.3.1/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/bootstrap.bundle.min.js"&gt;&lt;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endParaRPr lang="ru-RU" dirty="0"/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="container"&gt;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Bootstrap Page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part is inside a .container class.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.container class provides a responsive fixed width container.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09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4CE41-5C1E-62DC-CDB2-F72C0BD7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54FA8-6AE0-0DDA-48F1-E74D4A507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Bootstrap</a:t>
            </a:r>
            <a:r>
              <a:rPr lang="ru-RU" dirty="0"/>
              <a:t> требует помещения элементов страницы в контейнер </a:t>
            </a:r>
          </a:p>
          <a:p>
            <a:r>
              <a:rPr lang="ru-RU" dirty="0"/>
              <a:t>Класс </a:t>
            </a:r>
            <a:r>
              <a:rPr lang="ru-RU" dirty="0">
                <a:solidFill>
                  <a:srgbClr val="FF0000"/>
                </a:solidFill>
              </a:rPr>
              <a:t>.</a:t>
            </a:r>
            <a:r>
              <a:rPr lang="ru-RU" dirty="0" err="1">
                <a:solidFill>
                  <a:srgbClr val="FF0000"/>
                </a:solidFill>
              </a:rPr>
              <a:t>container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используется для адаптивного контейнера фиксированной ширины </a:t>
            </a:r>
          </a:p>
          <a:p>
            <a:r>
              <a:rPr lang="ru-RU" dirty="0"/>
              <a:t>Класс </a:t>
            </a:r>
            <a:r>
              <a:rPr lang="ru-RU" dirty="0">
                <a:solidFill>
                  <a:srgbClr val="FF0000"/>
                </a:solidFill>
              </a:rPr>
              <a:t>.</a:t>
            </a:r>
            <a:r>
              <a:rPr lang="ru-RU" dirty="0" err="1">
                <a:solidFill>
                  <a:srgbClr val="FF0000"/>
                </a:solidFill>
              </a:rPr>
              <a:t>container-fluid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используется для того, чтобы контейнер занимал всю ширину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20199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7849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Процесс создания фиксированного макета начинают с создания контейнера</a:t>
            </a:r>
            <a:endParaRPr lang="en-US" sz="3200" dirty="0"/>
          </a:p>
          <a:p>
            <a:r>
              <a:rPr lang="ru-RU" sz="3200" dirty="0"/>
              <a:t>(блок </a:t>
            </a:r>
            <a:r>
              <a:rPr lang="ru-RU" sz="3200" dirty="0" err="1"/>
              <a:t>div</a:t>
            </a:r>
            <a:r>
              <a:rPr lang="ru-RU" sz="3200" dirty="0"/>
              <a:t> с классом</a:t>
            </a:r>
            <a:r>
              <a:rPr lang="en-US" sz="3200" dirty="0"/>
              <a:t> </a:t>
            </a:r>
            <a:r>
              <a:rPr lang="ru-RU" sz="3200" b="1" dirty="0"/>
              <a:t>.</a:t>
            </a:r>
            <a:r>
              <a:rPr lang="ru-RU" sz="3200" b="1" dirty="0" err="1"/>
              <a:t>container</a:t>
            </a:r>
            <a:r>
              <a:rPr lang="ru-RU" sz="3200" dirty="0"/>
              <a:t>).</a:t>
            </a:r>
            <a:endParaRPr lang="en-US" sz="3200" dirty="0"/>
          </a:p>
          <a:p>
            <a:endParaRPr lang="en-US" sz="3200" dirty="0"/>
          </a:p>
          <a:p>
            <a:r>
              <a:rPr lang="ru-RU" sz="3200" dirty="0"/>
              <a:t>После этого переходят к созданию рядов (блоки </a:t>
            </a:r>
            <a:r>
              <a:rPr lang="ru-RU" sz="3200" dirty="0" err="1"/>
              <a:t>div</a:t>
            </a:r>
            <a:r>
              <a:rPr lang="ru-RU" sz="3200" dirty="0"/>
              <a:t> с классом </a:t>
            </a:r>
            <a:r>
              <a:rPr lang="ru-RU" sz="3200" b="1" dirty="0"/>
              <a:t>.</a:t>
            </a:r>
            <a:r>
              <a:rPr lang="ru-RU" sz="3200" b="1" dirty="0" err="1"/>
              <a:t>row</a:t>
            </a:r>
            <a:r>
              <a:rPr lang="ru-RU" sz="3200" dirty="0"/>
              <a:t>),</a:t>
            </a:r>
            <a:endParaRPr lang="en-US" sz="3200" dirty="0"/>
          </a:p>
          <a:p>
            <a:endParaRPr lang="en-US" sz="3200" dirty="0"/>
          </a:p>
          <a:p>
            <a:r>
              <a:rPr lang="ru-RU" sz="3200" dirty="0"/>
              <a:t>внутри которых располагают блоки </a:t>
            </a:r>
            <a:r>
              <a:rPr lang="ru-RU" sz="3200" dirty="0" err="1"/>
              <a:t>div</a:t>
            </a:r>
            <a:r>
              <a:rPr lang="ru-RU" sz="3200" dirty="0"/>
              <a:t> с помощью которых выполняют разметку макета для различных устройств. Такие блоки создаются с помощью стандартных классов </a:t>
            </a:r>
            <a:r>
              <a:rPr lang="ru-RU" sz="3200" dirty="0" err="1"/>
              <a:t>Bootstrap</a:t>
            </a:r>
            <a:r>
              <a:rPr lang="ru-RU" sz="3200" dirty="0"/>
              <a:t>:</a:t>
            </a:r>
            <a:endParaRPr lang="en-US" sz="3200" dirty="0"/>
          </a:p>
          <a:p>
            <a:r>
              <a:rPr lang="ru-RU" sz="3200" b="1" dirty="0"/>
              <a:t>.</a:t>
            </a:r>
            <a:r>
              <a:rPr lang="ru-RU" sz="3200" b="1" dirty="0" err="1"/>
              <a:t>col-sm</a:t>
            </a:r>
            <a:r>
              <a:rPr lang="ru-RU" sz="3200" b="1" dirty="0"/>
              <a:t>-*, .</a:t>
            </a:r>
            <a:r>
              <a:rPr lang="ru-RU" sz="3200" b="1" dirty="0" err="1"/>
              <a:t>col-md</a:t>
            </a:r>
            <a:r>
              <a:rPr lang="ru-RU" sz="3200" b="1" dirty="0"/>
              <a:t>-* и .</a:t>
            </a:r>
            <a:r>
              <a:rPr lang="ru-RU" sz="3200" b="1" dirty="0" err="1"/>
              <a:t>col-lg</a:t>
            </a:r>
            <a:r>
              <a:rPr lang="ru-RU" sz="3200" b="1" dirty="0"/>
              <a:t>-*</a:t>
            </a:r>
            <a:r>
              <a:rPr lang="ru-RU" sz="3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13327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1048</Words>
  <Application>Microsoft Office PowerPoint</Application>
  <PresentationFormat>Экран (4:3)</PresentationFormat>
  <Paragraphs>164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Consolas</vt:lpstr>
      <vt:lpstr>Тема Office</vt:lpstr>
      <vt:lpstr>Презентация PowerPoint</vt:lpstr>
      <vt:lpstr>Framework</vt:lpstr>
      <vt:lpstr>CSS Frameworks </vt:lpstr>
      <vt:lpstr>Bootstrap </vt:lpstr>
      <vt:lpstr>Bootstrap</vt:lpstr>
      <vt:lpstr>Создание страницы</vt:lpstr>
      <vt:lpstr>Подключения</vt:lpstr>
      <vt:lpstr>Контейнеры</vt:lpstr>
      <vt:lpstr>Презентация PowerPoint</vt:lpstr>
      <vt:lpstr>Класс .container</vt:lpstr>
      <vt:lpstr>Класс . container-fluid</vt:lpstr>
      <vt:lpstr>Сетка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</vt:lpstr>
      <vt:lpstr>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</dc:creator>
  <cp:lastModifiedBy>test test</cp:lastModifiedBy>
  <cp:revision>33</cp:revision>
  <dcterms:created xsi:type="dcterms:W3CDTF">2015-02-14T04:25:31Z</dcterms:created>
  <dcterms:modified xsi:type="dcterms:W3CDTF">2023-09-30T13:51:57Z</dcterms:modified>
</cp:coreProperties>
</file>