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61" r:id="rId4"/>
    <p:sldId id="257" r:id="rId5"/>
    <p:sldId id="282" r:id="rId6"/>
    <p:sldId id="266" r:id="rId7"/>
    <p:sldId id="262" r:id="rId8"/>
    <p:sldId id="267" r:id="rId9"/>
    <p:sldId id="270" r:id="rId10"/>
    <p:sldId id="271" r:id="rId11"/>
    <p:sldId id="279" r:id="rId12"/>
    <p:sldId id="281" r:id="rId13"/>
    <p:sldId id="272" r:id="rId14"/>
    <p:sldId id="273" r:id="rId15"/>
    <p:sldId id="274" r:id="rId16"/>
    <p:sldId id="275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E28"/>
    <a:srgbClr val="777777"/>
    <a:srgbClr val="66FF33"/>
    <a:srgbClr val="C86549"/>
    <a:srgbClr val="D29E8B"/>
    <a:srgbClr val="FF99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83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F0D94-DED5-4C12-A015-547903BDDA76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192F-6435-4F0A-B188-F2A7EFB688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https://en.wikipedia.org/wiki/2019_French_Open_%E2%80%93_Men%27s_Singles</a:t>
            </a:r>
          </a:p>
          <a:p>
            <a:r>
              <a:rPr lang="en-US" altLang="zh-TW" dirty="0"/>
              <a:t>https://www.rolandgarros.com/en-us/matches?finished=true&amp;tournamentDay=20190527&amp;type=SM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6192F-6435-4F0A-B188-F2A7EFB6888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一般線性機率模型中，常使用最小平方法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(least-squares method)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來估計係數，這個方法計算出來的結果不會落在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之間，會依變數的數值範圍常為負無限大到無限大。這類模型無法對結果落在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兩種情形時加以分析。</a:t>
            </a:r>
          </a:p>
          <a:p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當依變數只有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時，我們最常使用的迴歸模型為</a:t>
            </a:r>
            <a:r>
              <a:rPr lang="en-US" altLang="zh-TW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Logit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模型及</a:t>
            </a:r>
            <a:r>
              <a:rPr lang="en-US" altLang="zh-TW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Probit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模型。</a:t>
            </a:r>
            <a:endParaRPr lang="en-US" altLang="zh-TW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線性迴歸模型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利用最小平方法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(ordinary </a:t>
            </a:r>
            <a:r>
              <a:rPr lang="en-US" altLang="zh-TW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leastsquares</a:t>
            </a:r>
            <a:r>
              <a:rPr lang="en-US" altLang="zh-TW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來計算其模型中的參數</a:t>
            </a:r>
            <a:endParaRPr lang="en-US" altLang="zh-TW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如果遇到非連續的變數，則改用</a:t>
            </a:r>
            <a:r>
              <a:rPr lang="zh-TW" alt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非線性模型</a:t>
            </a:r>
            <a:r>
              <a:rPr lang="zh-TW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非線性模型</a:t>
            </a:r>
            <a:r>
              <a:rPr lang="zh-TW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建立一個因變量與自變量之間的回歸方程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6192F-6435-4F0A-B188-F2A7EFB6888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6192F-6435-4F0A-B188-F2A7EFB6888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5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microsoft.com/office/2007/relationships/hdphoto" Target="../media/hdphoto6.wdp"/><Relationship Id="rId5" Type="http://schemas.openxmlformats.org/officeDocument/2006/relationships/image" Target="../media/image29.png"/><Relationship Id="rId10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6.wdp"/><Relationship Id="rId9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landgarros.com/en-us/matches?finished=true&amp;tournamentDay=20190527&amp;type=SM" TargetMode="External"/><Relationship Id="rId7" Type="http://schemas.microsoft.com/office/2007/relationships/hdphoto" Target="../media/hdphoto6.wdp"/><Relationship Id="rId2" Type="http://schemas.openxmlformats.org/officeDocument/2006/relationships/hyperlink" Target="https://en.wikipedia.org/wiki/2019_French_Open_%E2%80%93_Men's_Sing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scoreboard.com/en/tennis/atp-singles/french-open/results/" TargetMode="External"/><Relationship Id="rId4" Type="http://schemas.openxmlformats.org/officeDocument/2006/relationships/hyperlink" Target="https://zh.wikipedia.org/wiki/%E7%B6%B2%E7%90%83%E8%A1%93%E8%AA%9E%E5%88%97%E8%A1%A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landgarros.com/en-us/results/SM?round=1" TargetMode="External"/><Relationship Id="rId2" Type="http://schemas.openxmlformats.org/officeDocument/2006/relationships/hyperlink" Target="https://www.scoreboard.com/en/draw/SnE9nQ0a/OAclxMVG/#draw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4" Type="http://schemas.openxmlformats.org/officeDocument/2006/relationships/hyperlink" Target="https://www.rolandgarros.com/en-u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14554"/>
            <a:ext cx="7572396" cy="1470025"/>
          </a:xfrm>
          <a:blipFill dpi="0" rotWithShape="1">
            <a:blip r:embed="rId3" cstate="print">
              <a:alphaModFix amt="4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txBody>
          <a:bodyPr/>
          <a:lstStyle/>
          <a:p>
            <a:pPr algn="l"/>
            <a:r>
              <a:rPr lang="en-US" altLang="zh-TW" b="1" dirty="0"/>
              <a:t>ATP</a:t>
            </a:r>
            <a:r>
              <a:rPr lang="zh-TW" altLang="en-US" b="1" dirty="0"/>
              <a:t>網球比賽預測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0054" y="375725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S07240013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簡睿德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-13387" y="1472239"/>
            <a:ext cx="4680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1092_0701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專題報告</a:t>
            </a:r>
            <a:endParaRPr lang="en-US" altLang="zh-TW" sz="40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1622" y="3778108"/>
            <a:ext cx="308360" cy="298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A512A77-B8D9-461A-8229-254C31A4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" y="1844823"/>
            <a:ext cx="4457143" cy="3555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混淆矩陣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B0E830-FAFE-4FD1-9979-EB8B55025D4F}"/>
              </a:ext>
            </a:extLst>
          </p:cNvPr>
          <p:cNvSpPr txBox="1"/>
          <p:nvPr/>
        </p:nvSpPr>
        <p:spPr>
          <a:xfrm>
            <a:off x="233280" y="18401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7ADBB-2F84-40EF-9F8E-1225546D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09" y="1840178"/>
            <a:ext cx="4533333" cy="3555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C170EC-B6FC-466F-A8FD-618B4F50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832" y="5472387"/>
            <a:ext cx="4533333" cy="28357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A0C76A2-8075-4F11-B214-3DB4908CFDAF}"/>
              </a:ext>
            </a:extLst>
          </p:cNvPr>
          <p:cNvSpPr txBox="1"/>
          <p:nvPr/>
        </p:nvSpPr>
        <p:spPr>
          <a:xfrm>
            <a:off x="4795473" y="1825591"/>
            <a:ext cx="159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ysClr val="windowText" lastClr="000000"/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2019+2020</a:t>
            </a:r>
            <a:endParaRPr lang="zh-TW" altLang="en-US" dirty="0">
              <a:ln>
                <a:solidFill>
                  <a:sysClr val="windowText" lastClr="000000"/>
                </a:solidFill>
              </a:ln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E238E577-45F1-4363-B4C6-64D332B3D8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4572000" y="1916832"/>
            <a:ext cx="223473" cy="216024"/>
          </a:xfrm>
          <a:prstGeom prst="rect">
            <a:avLst/>
          </a:prstGeom>
        </p:spPr>
      </p:pic>
      <p:pic>
        <p:nvPicPr>
          <p:cNvPr id="13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5F25A679-BB29-41E5-B42C-8099CEA74A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46158" y="1902245"/>
            <a:ext cx="223473" cy="21602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C940CC-FB6A-409D-9AAA-CCBDE82EA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1" y="5472387"/>
            <a:ext cx="4449901" cy="283572"/>
          </a:xfrm>
          <a:prstGeom prst="rect">
            <a:avLst/>
          </a:prstGeom>
        </p:spPr>
      </p:pic>
      <p:pic>
        <p:nvPicPr>
          <p:cNvPr id="15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89EDB0BC-9A84-41C5-9E3B-A2F42D45D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131840" y="616124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0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01008"/>
            <a:ext cx="9144000" cy="1692771"/>
          </a:xfrm>
          <a:prstGeom prst="rect">
            <a:avLst/>
          </a:prstGeom>
          <a:blipFill dpi="0" rotWithShape="1">
            <a:blip r:embed="rId3">
              <a:alphaModFix amt="84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特徵選取</a:t>
            </a:r>
            <a:r>
              <a:rPr lang="en-US" altLang="zh-TW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-------  </a:t>
            </a:r>
            <a:r>
              <a: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RFE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遞歸</a:t>
            </a: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消除法</a:t>
            </a:r>
            <a:endParaRPr lang="en-US" altLang="zh-TW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(Recursive Feature Elimination)</a:t>
            </a:r>
          </a:p>
          <a:p>
            <a:endParaRPr lang="zh-TW" altLang="en-US" sz="2800" b="1" dirty="0">
              <a:solidFill>
                <a:srgbClr val="BEDE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923928" y="2629001"/>
            <a:ext cx="445904" cy="432048"/>
          </a:xfrm>
          <a:prstGeom prst="rect">
            <a:avLst/>
          </a:prstGeom>
        </p:spPr>
      </p:pic>
      <p:pic>
        <p:nvPicPr>
          <p:cNvPr id="5" name="圖片 4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29" b="57429" l="0" r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321" b="41681"/>
          <a:stretch/>
        </p:blipFill>
        <p:spPr>
          <a:xfrm>
            <a:off x="6516216" y="-819472"/>
            <a:ext cx="3312368" cy="38884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00192" y="1429757"/>
            <a:ext cx="1656184" cy="1604720"/>
          </a:xfrm>
          <a:prstGeom prst="rect">
            <a:avLst/>
          </a:prstGeom>
        </p:spPr>
      </p:pic>
      <p:pic>
        <p:nvPicPr>
          <p:cNvPr id="7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4788024" y="3861048"/>
            <a:ext cx="3724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DFF803D1-B74E-4AA0-898C-A1F438D5AD53}"/>
              </a:ext>
            </a:extLst>
          </p:cNvPr>
          <p:cNvSpPr/>
          <p:nvPr/>
        </p:nvSpPr>
        <p:spPr>
          <a:xfrm>
            <a:off x="268306" y="980728"/>
            <a:ext cx="8607388" cy="4896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648"/>
            <a:ext cx="8229600" cy="1143000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特徵選取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9204"/>
            <a:ext cx="8229600" cy="460851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縮短訓練時間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改善通用性、避免過擬合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它擬合模型並移除較弱的特徵，直到達到指定的特徵數量。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coef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_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屬性或者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feature_importances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並且通過在每個循環中遞歸消除少量特徵，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RFE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試圖消除模型中可能存在的依賴關係和共線性。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RFECV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在一個交叉驗證的循環中執行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RFE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來找到最優的特徵數量</a:t>
            </a:r>
          </a:p>
        </p:txBody>
      </p:sp>
      <p:pic>
        <p:nvPicPr>
          <p:cNvPr id="4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20EB6171-59DE-46E9-AC8B-FEDBDBBE5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131840" y="464304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167D897-C5A9-44F3-83E5-6F7E3A25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17" y="2996952"/>
            <a:ext cx="4564483" cy="3271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974B30C-3EFD-4828-B0E9-A9357F312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7" y="2996952"/>
            <a:ext cx="4548250" cy="327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535F12D-69E9-4771-82FC-937082D56E9F}"/>
              </a:ext>
            </a:extLst>
          </p:cNvPr>
          <p:cNvSpPr txBox="1"/>
          <p:nvPr/>
        </p:nvSpPr>
        <p:spPr>
          <a:xfrm>
            <a:off x="1929629" y="296409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2020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95D35C-73A2-4AD6-AEF4-A3814F66BE44}"/>
              </a:ext>
            </a:extLst>
          </p:cNvPr>
          <p:cNvSpPr/>
          <p:nvPr/>
        </p:nvSpPr>
        <p:spPr>
          <a:xfrm>
            <a:off x="6479353" y="292494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2019+2020</a:t>
            </a:r>
            <a:endParaRPr lang="zh-TW" altLang="en-US" dirty="0"/>
          </a:p>
        </p:txBody>
      </p:sp>
      <p:pic>
        <p:nvPicPr>
          <p:cNvPr id="10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6664B3FF-64C7-4960-BED3-7C9764DA72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6255880" y="3020090"/>
            <a:ext cx="223473" cy="216024"/>
          </a:xfrm>
          <a:prstGeom prst="rect">
            <a:avLst/>
          </a:prstGeom>
        </p:spPr>
      </p:pic>
      <p:pic>
        <p:nvPicPr>
          <p:cNvPr id="12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5D9CC63A-FE17-4F2D-9891-4C45C1E125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1706156" y="3020090"/>
            <a:ext cx="223473" cy="2160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C7B4FD5-F3AD-480F-8BB3-0581099B3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947" y="1127135"/>
            <a:ext cx="3573828" cy="164435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59A52B-5AF1-4242-800F-5D9D2C3F0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79" y="632653"/>
            <a:ext cx="4267826" cy="21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B8C4B017-8C58-4D58-87F3-7C9BA85F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14" y="2702854"/>
            <a:ext cx="4533333" cy="35555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選取後的混淆矩陣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116DE5-09F3-45D1-9109-1D3D1977C88F}"/>
              </a:ext>
            </a:extLst>
          </p:cNvPr>
          <p:cNvSpPr txBox="1"/>
          <p:nvPr/>
        </p:nvSpPr>
        <p:spPr>
          <a:xfrm>
            <a:off x="4865694" y="2646871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2019+2020</a:t>
            </a:r>
            <a:endParaRPr lang="zh-TW" altLang="en-US" dirty="0"/>
          </a:p>
        </p:txBody>
      </p:sp>
      <p:pic>
        <p:nvPicPr>
          <p:cNvPr id="10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B7BBE036-1879-41AB-9FCA-22D6C44E00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4661595" y="2714705"/>
            <a:ext cx="223473" cy="2160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76BAA0-E838-49F7-B80C-F05D988B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123" y="2689791"/>
            <a:ext cx="4473519" cy="35686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F81AE2C-9F55-491A-92A2-A0F2BFC0D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580" y="6335063"/>
            <a:ext cx="4444360" cy="2468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293DF1-D2C2-42D9-8376-673EC2D2448F}"/>
              </a:ext>
            </a:extLst>
          </p:cNvPr>
          <p:cNvSpPr txBox="1"/>
          <p:nvPr/>
        </p:nvSpPr>
        <p:spPr>
          <a:xfrm>
            <a:off x="189318" y="26727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2020</a:t>
            </a:r>
            <a:endParaRPr lang="zh-TW" altLang="en-US" dirty="0"/>
          </a:p>
        </p:txBody>
      </p:sp>
      <p:pic>
        <p:nvPicPr>
          <p:cNvPr id="14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1F18A491-7DB5-4154-9A8E-D48C66E81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0" y="2749379"/>
            <a:ext cx="223473" cy="21602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D1150D2-C7B2-4204-9689-7D8707B23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912" y="6335064"/>
            <a:ext cx="4506405" cy="246812"/>
          </a:xfrm>
          <a:prstGeom prst="rect">
            <a:avLst/>
          </a:prstGeom>
        </p:spPr>
      </p:pic>
      <p:pic>
        <p:nvPicPr>
          <p:cNvPr id="17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85F1F649-02C5-4D8D-ACB3-FC8973659A7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1924132" y="702122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28E53A-97DA-46FF-A696-F4B0DE0B463F}"/>
              </a:ext>
            </a:extLst>
          </p:cNvPr>
          <p:cNvSpPr/>
          <p:nvPr/>
        </p:nvSpPr>
        <p:spPr>
          <a:xfrm>
            <a:off x="302840" y="620688"/>
            <a:ext cx="8607388" cy="23762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088E2206-5111-4789-B0D8-25984EF51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95903"/>
              </p:ext>
            </p:extLst>
          </p:nvPr>
        </p:nvGraphicFramePr>
        <p:xfrm>
          <a:off x="337374" y="3136742"/>
          <a:ext cx="85383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664">
                  <a:extLst>
                    <a:ext uri="{9D8B030D-6E8A-4147-A177-3AD203B41FA5}">
                      <a16:colId xmlns:a16="http://schemas.microsoft.com/office/drawing/2014/main" val="4160227776"/>
                    </a:ext>
                  </a:extLst>
                </a:gridCol>
                <a:gridCol w="1707664">
                  <a:extLst>
                    <a:ext uri="{9D8B030D-6E8A-4147-A177-3AD203B41FA5}">
                      <a16:colId xmlns:a16="http://schemas.microsoft.com/office/drawing/2014/main" val="423959814"/>
                    </a:ext>
                  </a:extLst>
                </a:gridCol>
                <a:gridCol w="1707664">
                  <a:extLst>
                    <a:ext uri="{9D8B030D-6E8A-4147-A177-3AD203B41FA5}">
                      <a16:colId xmlns:a16="http://schemas.microsoft.com/office/drawing/2014/main" val="609396368"/>
                    </a:ext>
                  </a:extLst>
                </a:gridCol>
                <a:gridCol w="1707664">
                  <a:extLst>
                    <a:ext uri="{9D8B030D-6E8A-4147-A177-3AD203B41FA5}">
                      <a16:colId xmlns:a16="http://schemas.microsoft.com/office/drawing/2014/main" val="2079641217"/>
                    </a:ext>
                  </a:extLst>
                </a:gridCol>
                <a:gridCol w="1707664">
                  <a:extLst>
                    <a:ext uri="{9D8B030D-6E8A-4147-A177-3AD203B41FA5}">
                      <a16:colId xmlns:a16="http://schemas.microsoft.com/office/drawing/2014/main" val="61887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itchFamily="34" charset="-120"/>
                        </a:rPr>
                        <a:t>Probit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itchFamily="34" charset="-120"/>
                        </a:rPr>
                        <a:t>預測結果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RFECV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預測結果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8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7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第一輪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第二輪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3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第三輪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第四輪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1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第五輪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5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第六輪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第六輪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去年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0431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88F7E64-1DF6-471B-9B28-9A086A642C40}"/>
              </a:ext>
            </a:extLst>
          </p:cNvPr>
          <p:cNvSpPr txBox="1"/>
          <p:nvPr/>
        </p:nvSpPr>
        <p:spPr>
          <a:xfrm>
            <a:off x="611560" y="620688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利用前面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2019+2020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數據訓練的模型，在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predict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後面輸入相關的數據來預測今年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nadal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的比賽結果。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輸入的相關數據為網站提供前五輪個別的賽後統計結果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第六輪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是以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nadal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前五場的數據取平均和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Novak Djokovic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前五場的數據取平均來當輸入值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第六輪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去年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則是他們去年的對戰數據來當輸入值</a:t>
            </a:r>
            <a:endParaRPr lang="zh-TW" altLang="en-US" dirty="0"/>
          </a:p>
        </p:txBody>
      </p:sp>
      <p:pic>
        <p:nvPicPr>
          <p:cNvPr id="10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16B79625-3A0E-4E68-93A1-C6BB02B086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93510" y="692696"/>
            <a:ext cx="297964" cy="288032"/>
          </a:xfrm>
          <a:prstGeom prst="rect">
            <a:avLst/>
          </a:prstGeom>
        </p:spPr>
      </p:pic>
      <p:pic>
        <p:nvPicPr>
          <p:cNvPr id="11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C2D8645A-6B92-4909-8360-4232FDF0DB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94104" y="1871539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2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7F58BF1-2D0E-4FAF-A98A-B4F5B77E6167}"/>
              </a:ext>
            </a:extLst>
          </p:cNvPr>
          <p:cNvSpPr/>
          <p:nvPr/>
        </p:nvSpPr>
        <p:spPr>
          <a:xfrm>
            <a:off x="268306" y="1268760"/>
            <a:ext cx="8607388" cy="48574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1976" y="196185"/>
            <a:ext cx="8579296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從這次的報告結果看來，一開始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probit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訓練的準確率雖然不高，但是經過特徵選取後準確率好了很多，然而變數的數量多，它的準確率不一定會比較高，還是要看哪些變數的效果比較好，而數據量多訓練出來的準確率也會比較高。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最後要預測下一場比賽時，要找兩個球員相關的數據帶入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predict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，但發現要找到合適的數據卻找不太到，可能要以手邊有的數據去做調整。由於網球比賽是單人或雙人的項目，每一年比賽的場次跟其他運動項目比較少，兩個相同的人過去的參考對戰次數相對的比較少，加上網球數據在近幾年才開始有在統計整理，一旦要用到之前的數據，能用的範圍就縮小了很多，預測出來的參考性也比較低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BD49F4AE-B499-4F8B-9F10-A38EF6269C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2987824" y="623669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https://en.wikipedia.org/wiki/2019_French_Open_%E2%80%93_Men%27s_Singles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https://www.rolandgarros.com/en-us/matches?finished=true&amp;tournamentDay=20190527&amp;type=SM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https://zh.wikipedia.org/wiki/%E7%B6%B2%E7%90%83%E8%A1%93%E8%AA%9E%E5%88%97%E8%A1%A8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https://www.scoreboard.com/en/tennis/atp-singles/french-open/results/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頂尖職業網球男子單打選手攻守數據分析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李正安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迴歸模型與羅吉斯迴歸模型預測理論之研究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以美國職棒大聯盟為例，楊意婷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迴歸模型預測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籃球比賽結果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潘彥甫</a:t>
            </a:r>
          </a:p>
          <a:p>
            <a:endParaRPr lang="zh-TW" altLang="en-US" sz="2000" dirty="0">
              <a:latin typeface="+mn-ea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059832" y="666118"/>
            <a:ext cx="372455" cy="360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29" b="57429" l="0" r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20" r="49874" b="42761"/>
          <a:stretch/>
        </p:blipFill>
        <p:spPr>
          <a:xfrm>
            <a:off x="6749019" y="-207957"/>
            <a:ext cx="3342168" cy="3168352"/>
          </a:xfrm>
          <a:prstGeom prst="rect">
            <a:avLst/>
          </a:prstGeom>
        </p:spPr>
      </p:pic>
      <p:sp>
        <p:nvSpPr>
          <p:cNvPr id="22" name="向下箭號 21"/>
          <p:cNvSpPr/>
          <p:nvPr/>
        </p:nvSpPr>
        <p:spPr>
          <a:xfrm rot="14487780">
            <a:off x="4948799" y="-1156327"/>
            <a:ext cx="464838" cy="9044301"/>
          </a:xfrm>
          <a:prstGeom prst="downArrow">
            <a:avLst>
              <a:gd name="adj1" fmla="val 17707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7403706" y="950548"/>
            <a:ext cx="1708033" cy="1651099"/>
          </a:xfrm>
          <a:prstGeom prst="rect">
            <a:avLst/>
          </a:prstGeom>
        </p:spPr>
      </p:pic>
      <p:pic>
        <p:nvPicPr>
          <p:cNvPr id="26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5765182" y="1647766"/>
            <a:ext cx="1783927" cy="1724463"/>
          </a:xfrm>
          <a:prstGeom prst="rect">
            <a:avLst/>
          </a:prstGeom>
        </p:spPr>
      </p:pic>
      <p:pic>
        <p:nvPicPr>
          <p:cNvPr id="28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945022" y="2563610"/>
            <a:ext cx="1828652" cy="1767697"/>
          </a:xfrm>
          <a:prstGeom prst="rect">
            <a:avLst/>
          </a:prstGeom>
        </p:spPr>
      </p:pic>
      <p:pic>
        <p:nvPicPr>
          <p:cNvPr id="27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2055163" y="3484048"/>
            <a:ext cx="1908997" cy="184536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85" b="97421" l="42593" r="685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83" t="15368" r="28530"/>
          <a:stretch/>
        </p:blipFill>
        <p:spPr>
          <a:xfrm rot="8397356">
            <a:off x="-727567" y="3320631"/>
            <a:ext cx="1782185" cy="4115428"/>
          </a:xfrm>
          <a:prstGeom prst="rect">
            <a:avLst/>
          </a:prstGeom>
        </p:spPr>
      </p:pic>
      <p:pic>
        <p:nvPicPr>
          <p:cNvPr id="23" name="內容版面配置區 3" descr="[フリー写真] サーブで投げ上げられるテニスボール - パブリックドメイン&lt;strong&gt;Q&lt;/strong&gt;：著作権フリー画像素材集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237784" y="4424391"/>
            <a:ext cx="1964343" cy="1898865"/>
          </a:xfrm>
        </p:spPr>
      </p:pic>
      <p:sp>
        <p:nvSpPr>
          <p:cNvPr id="10" name="矩形 9"/>
          <p:cNvSpPr/>
          <p:nvPr/>
        </p:nvSpPr>
        <p:spPr>
          <a:xfrm>
            <a:off x="394745" y="4841467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確認主題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、模型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169587" y="394572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收集數據</a:t>
            </a:r>
          </a:p>
        </p:txBody>
      </p:sp>
      <p:sp>
        <p:nvSpPr>
          <p:cNvPr id="19" name="矩形 18"/>
          <p:cNvSpPr/>
          <p:nvPr/>
        </p:nvSpPr>
        <p:spPr>
          <a:xfrm>
            <a:off x="4447134" y="2833620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6248715" y="1883628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帶入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21" name="矩形 20"/>
          <p:cNvSpPr/>
          <p:nvPr/>
        </p:nvSpPr>
        <p:spPr>
          <a:xfrm>
            <a:off x="7821152" y="1187146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736854" y="116725"/>
            <a:ext cx="3036820" cy="1284037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準備流程</a:t>
            </a:r>
          </a:p>
        </p:txBody>
      </p:sp>
      <p:pic>
        <p:nvPicPr>
          <p:cNvPr id="34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45714" l="42143" r="8842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2617061" y="589331"/>
            <a:ext cx="435323" cy="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收集來自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  <a:hlinkClick r:id="rId2"/>
              </a:rPr>
              <a:t>2019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年和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  <a:hlinkClick r:id="rId3"/>
              </a:rPr>
              <a:t>2020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年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  <a:hlinkClick r:id="rId4"/>
              </a:rPr>
              <a:t>French Open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官網提供的數據共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254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場比賽，分別先利用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Probit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模型預測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(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今年法網前五輪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)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球員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NADAL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比賽的勝負，再用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RFECV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特徵選取提升原先模型的精準度，之後再預測一次。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   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會針對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RAFAEL NADAL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進行預測是因為他過去再法國網球公開賽都有良好的成績，加上他分別拿下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19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年和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20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年的冠軍，比賽的場次和數據量與其他人相比之下多了一些，參考性也高了一點。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/>
          </a:p>
        </p:txBody>
      </p:sp>
      <p:pic>
        <p:nvPicPr>
          <p:cNvPr id="4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635896" y="731837"/>
            <a:ext cx="372455" cy="3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3572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Association of Tennis Professionals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(ATP)</a:t>
            </a:r>
          </a:p>
          <a:p>
            <a:pPr algn="ctr">
              <a:buNone/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職業網球聯合會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40553"/>
              </p:ext>
            </p:extLst>
          </p:nvPr>
        </p:nvGraphicFramePr>
        <p:xfrm>
          <a:off x="928662" y="1357298"/>
          <a:ext cx="721524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ATP</a:t>
                      </a:r>
                      <a:r>
                        <a:rPr lang="zh-TW" altLang="en-US" sz="1800" b="0" i="0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世界巡迴賽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賽事類別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賽事數量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冠軍所獲積分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大滿貫賽事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ATP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世界巡迴賽總決賽</a:t>
                      </a:r>
                      <a:endParaRPr lang="zh-TW" altLang="en-US" u="none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1100~1500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ATP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世界巡迴賽</a:t>
                      </a:r>
                      <a:r>
                        <a:rPr lang="en-US" altLang="zh-TW" sz="1800" b="0" i="0" u="non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1000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大師系列賽事</a:t>
                      </a:r>
                      <a:endParaRPr lang="zh-TW" altLang="en-US" u="none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ATP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世界巡迴賽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500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系列賽事</a:t>
                      </a:r>
                      <a:endParaRPr lang="zh-TW" altLang="en-US" u="none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ATP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世界巡迴賽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250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系列賽事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39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ATP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挑戰賽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178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80~125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 descr="澳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429264"/>
            <a:ext cx="428628" cy="214314"/>
          </a:xfrm>
          <a:prstGeom prst="rect">
            <a:avLst/>
          </a:prstGeom>
          <a:noFill/>
        </p:spPr>
      </p:pic>
      <p:pic>
        <p:nvPicPr>
          <p:cNvPr id="1028" name="Picture 4" descr="法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715016"/>
            <a:ext cx="428628" cy="214314"/>
          </a:xfrm>
          <a:prstGeom prst="rect">
            <a:avLst/>
          </a:prstGeom>
          <a:noFill/>
        </p:spPr>
      </p:pic>
      <p:pic>
        <p:nvPicPr>
          <p:cNvPr id="1030" name="Picture 6" descr="英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6000768"/>
            <a:ext cx="428628" cy="214314"/>
          </a:xfrm>
          <a:prstGeom prst="rect">
            <a:avLst/>
          </a:prstGeom>
          <a:noFill/>
        </p:spPr>
      </p:pic>
      <p:pic>
        <p:nvPicPr>
          <p:cNvPr id="1032" name="Picture 8" descr="美國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6286520"/>
            <a:ext cx="428628" cy="233797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1142976" y="535782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澳洲網球公開賽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慢速硬地賽事）  比賽時間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每年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月的最後兩個星期</a:t>
            </a:r>
          </a:p>
        </p:txBody>
      </p:sp>
      <p:sp>
        <p:nvSpPr>
          <p:cNvPr id="10" name="矩形 9"/>
          <p:cNvSpPr/>
          <p:nvPr/>
        </p:nvSpPr>
        <p:spPr>
          <a:xfrm>
            <a:off x="1142976" y="5643578"/>
            <a:ext cx="717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法國網球公開賽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紅土賽事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比賽時間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每年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月中到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月初</a:t>
            </a:r>
          </a:p>
        </p:txBody>
      </p:sp>
      <p:sp>
        <p:nvSpPr>
          <p:cNvPr id="11" name="矩形 10"/>
          <p:cNvSpPr/>
          <p:nvPr/>
        </p:nvSpPr>
        <p:spPr>
          <a:xfrm>
            <a:off x="1142976" y="5929330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溫布頓網球錦標賽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草地賽事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比賽時間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每年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月底至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月初</a:t>
            </a:r>
          </a:p>
        </p:txBody>
      </p:sp>
      <p:sp>
        <p:nvSpPr>
          <p:cNvPr id="12" name="矩形 11"/>
          <p:cNvSpPr/>
          <p:nvPr/>
        </p:nvSpPr>
        <p:spPr>
          <a:xfrm>
            <a:off x="1142976" y="6215082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美國網球公開賽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快速硬地賽事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比賽時間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每年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月底至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月初</a:t>
            </a:r>
          </a:p>
        </p:txBody>
      </p:sp>
      <p:pic>
        <p:nvPicPr>
          <p:cNvPr id="13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-34078" y="188640"/>
            <a:ext cx="297964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F79E3B-1928-4134-9D8E-67EAE7B4EB13}"/>
              </a:ext>
            </a:extLst>
          </p:cNvPr>
          <p:cNvSpPr/>
          <p:nvPr/>
        </p:nvSpPr>
        <p:spPr>
          <a:xfrm>
            <a:off x="276506" y="1417638"/>
            <a:ext cx="8418494" cy="21890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DC6083-1D51-4063-BEF2-172ABC8A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53DE06-7C1F-4133-8525-89B71DB6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原先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檔收集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年各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127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場比賽，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種的變數和球員名子，但為了能簡單順利地讀進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，因此將變數改為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種以及把原先每個變數的名稱只取每個單字的第一個字母，方便查看，然而在存成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詳細的變數名詞介紹看下一頁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A2CCE2-8FB7-4D67-8659-3BDC478D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20" y="3789288"/>
            <a:ext cx="4479711" cy="2336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1EB93B-37FD-488C-B745-5AEB0476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11" y="3789288"/>
            <a:ext cx="4423082" cy="2336875"/>
          </a:xfrm>
          <a:prstGeom prst="rect">
            <a:avLst/>
          </a:prstGeom>
        </p:spPr>
      </p:pic>
      <p:pic>
        <p:nvPicPr>
          <p:cNvPr id="6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20152498-F5B9-43DA-B169-6B3C35ED92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3131840" y="732155"/>
            <a:ext cx="297964" cy="2880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0BD518-04CA-4CD2-8800-A9AF6D81D91B}"/>
              </a:ext>
            </a:extLst>
          </p:cNvPr>
          <p:cNvSpPr txBox="1"/>
          <p:nvPr/>
        </p:nvSpPr>
        <p:spPr>
          <a:xfrm>
            <a:off x="1871172" y="612405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E512E9-85D5-45C5-9667-3512BC9EB444}"/>
              </a:ext>
            </a:extLst>
          </p:cNvPr>
          <p:cNvSpPr txBox="1"/>
          <p:nvPr/>
        </p:nvSpPr>
        <p:spPr>
          <a:xfrm>
            <a:off x="6750506" y="6125210"/>
            <a:ext cx="10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修改後</a:t>
            </a:r>
          </a:p>
        </p:txBody>
      </p:sp>
    </p:spTree>
    <p:extLst>
      <p:ext uri="{BB962C8B-B14F-4D97-AF65-F5344CB8AC3E}">
        <p14:creationId xmlns:p14="http://schemas.microsoft.com/office/powerpoint/2010/main" val="279275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02E1F-448D-4CDE-9155-313283F0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7">
                <a:extLst>
                  <a:ext uri="{FF2B5EF4-FFF2-40B4-BE49-F238E27FC236}">
                    <a16:creationId xmlns:a16="http://schemas.microsoft.com/office/drawing/2014/main" id="{2FEB9535-FA1D-4F69-B24D-B2FFE3C69D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5056589"/>
                  </p:ext>
                </p:extLst>
              </p:nvPr>
            </p:nvGraphicFramePr>
            <p:xfrm>
              <a:off x="0" y="284858"/>
              <a:ext cx="9144000" cy="6573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8826">
                      <a:extLst>
                        <a:ext uri="{9D8B030D-6E8A-4147-A177-3AD203B41FA5}">
                          <a16:colId xmlns:a16="http://schemas.microsoft.com/office/drawing/2014/main" val="689081763"/>
                        </a:ext>
                      </a:extLst>
                    </a:gridCol>
                    <a:gridCol w="5575174">
                      <a:extLst>
                        <a:ext uri="{9D8B030D-6E8A-4147-A177-3AD203B41FA5}">
                          <a16:colId xmlns:a16="http://schemas.microsoft.com/office/drawing/2014/main" val="1489896012"/>
                        </a:ext>
                      </a:extLst>
                    </a:gridCol>
                  </a:tblGrid>
                  <a:tr h="402903">
                    <a:tc gridSpan="2"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zh-TW" altLang="en-US" sz="2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比賽規則</a:t>
                          </a:r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415018"/>
                      </a:ext>
                    </a:extLst>
                  </a:tr>
                  <a:tr h="697332">
                    <a:tc gridSpan="2"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一場球賽分別有五盤制或三盤制，五盤制者先勝三盤者為勝，三盤制則先勝二盤者為勝</a:t>
                          </a:r>
                          <a:endParaRPr lang="en-US" altLang="zh-TW" sz="13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一盤</a:t>
                          </a:r>
                          <a:r>
                            <a:rPr lang="en-US" altLang="zh-TW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(set)</a:t>
                          </a: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球賽有</a:t>
                          </a:r>
                          <a:r>
                            <a:rPr lang="en-US" altLang="zh-TW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13</a:t>
                          </a: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局，先勝六局者為勝，如打成五局比五局平手，須打至有一方贏七局，其中如果是先打成六局比六局平手時，最後一局，也就是第</a:t>
                          </a:r>
                          <a:r>
                            <a:rPr lang="en-US" altLang="zh-TW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13</a:t>
                          </a: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局也稱為決勝局</a:t>
                          </a:r>
                          <a:endParaRPr lang="en-US" altLang="zh-TW" sz="13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010490"/>
                      </a:ext>
                    </a:extLst>
                  </a:tr>
                  <a:tr h="402903">
                    <a:tc gridSpan="2"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zh-TW" altLang="en-US" sz="2000" b="1" dirty="0">
                              <a:latin typeface="+mn-lt"/>
                            </a:rPr>
                            <a:t>名詞解釋</a:t>
                          </a:r>
                          <a:r>
                            <a:rPr lang="en-US" altLang="zh-TW" sz="2000" b="1" dirty="0">
                              <a:latin typeface="+mn-lt"/>
                            </a:rPr>
                            <a:t>:</a:t>
                          </a: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37538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Round(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輪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第一輪為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64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強，第二輪為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32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強，後面以此類推，最後的冠軍賽則為第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7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輪</a:t>
                          </a:r>
                          <a:endParaRPr lang="en-US" altLang="zh-TW" sz="13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116390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Result(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結果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玩家一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(p1)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贏表示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0,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玩家二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(p2)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贏表示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976541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Ace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發球一方，將球發在有效區內，但接發球者沒接到球，直接得分的發球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237369"/>
                      </a:ext>
                    </a:extLst>
                  </a:tr>
                  <a:tr h="340918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Double Faults(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雙發失誤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zh-TW" altLang="en-US" sz="1300" dirty="0" smtClean="0">
                                    <a:latin typeface="標楷體" panose="03000509000000000000" pitchFamily="65" charset="-120"/>
                                    <a:ea typeface="標楷體" panose="03000509000000000000" pitchFamily="65" charset="-120"/>
                                  </a:rPr>
                                  <m:t>在一分之中連續兩次發球失誤</m:t>
                                </m:r>
                              </m:oMath>
                            </m:oMathPara>
                          </a14:m>
                          <a:endParaRPr lang="en-US" altLang="zh-TW" sz="1300" b="1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750425"/>
                      </a:ext>
                    </a:extLst>
                  </a:tr>
                  <a:tr h="512862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1st Serve Percentage(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一發進球率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300" i="1">
                                        <a:latin typeface="Cambria Math" panose="02040503050406030204" pitchFamily="18" charset="0"/>
                                      </a:rPr>
                                      <m:t>第一次發球</m:t>
                                    </m:r>
                                    <m:r>
                                      <a:rPr lang="zh-TW" altLang="en-US" sz="1300" i="1" smtClean="0">
                                        <a:latin typeface="Cambria Math" panose="02040503050406030204" pitchFamily="18" charset="0"/>
                                      </a:rPr>
                                      <m:t>成功</m:t>
                                    </m:r>
                                    <m:r>
                                      <a:rPr lang="zh-TW" altLang="en-US" sz="1300" i="1">
                                        <a:latin typeface="Cambria Math" panose="02040503050406030204" pitchFamily="18" charset="0"/>
                                      </a:rPr>
                                      <m:t>直接進入發球區</m:t>
                                    </m:r>
                                    <m:r>
                                      <a:rPr lang="zh-TW" altLang="en-US" sz="1300" i="1" smtClean="0">
                                        <a:latin typeface="Cambria Math" panose="02040503050406030204" pitchFamily="18" charset="0"/>
                                      </a:rPr>
                                      <m:t>的</m:t>
                                    </m:r>
                                    <m:r>
                                      <a:rPr lang="zh-TW" altLang="en-US" sz="1300" i="1">
                                        <a:latin typeface="Cambria Math" panose="02040503050406030204" pitchFamily="18" charset="0"/>
                                      </a:rPr>
                                      <m:t>球數</m:t>
                                    </m:r>
                                  </m:num>
                                  <m:den>
                                    <m:r>
                                      <a:rPr lang="zh-TW" altLang="en-US" sz="1300" i="1">
                                        <a:latin typeface="Cambria Math" panose="02040503050406030204" pitchFamily="18" charset="0"/>
                                      </a:rPr>
                                      <m:t>一發進球球數</m:t>
                                    </m:r>
                                  </m:den>
                                </m:f>
                                <m:r>
                                  <a:rPr lang="en-US" altLang="zh-TW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300" b="0" i="1" smtClean="0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oMath>
                            </m:oMathPara>
                          </a14:m>
                          <a:endParaRPr lang="en-US" altLang="zh-TW" sz="1300" b="1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416054"/>
                      </a:ext>
                    </a:extLst>
                  </a:tr>
                  <a:tr h="514218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1st Serve Points Won(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第一發贏球率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300" i="1" cap="all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300" i="1" cap="all">
                                        <a:latin typeface="Cambria Math" panose="02040503050406030204" pitchFamily="18" charset="0"/>
                                      </a:rPr>
                                      <m:t>第一次發球贏球球數</m:t>
                                    </m:r>
                                  </m:num>
                                  <m:den>
                                    <m:r>
                                      <a:rPr lang="zh-TW" altLang="en-US" sz="1300" i="1" cap="all">
                                        <a:latin typeface="Cambria Math" panose="02040503050406030204" pitchFamily="18" charset="0"/>
                                      </a:rPr>
                                      <m:t>第一次發球成功的</m:t>
                                    </m:r>
                                    <m:r>
                                      <a:rPr lang="zh-TW" altLang="en-US" sz="1300" i="1" cap="all" smtClean="0">
                                        <a:latin typeface="Cambria Math" panose="02040503050406030204" pitchFamily="18" charset="0"/>
                                      </a:rPr>
                                      <m:t>球數</m:t>
                                    </m:r>
                                  </m:den>
                                </m:f>
                                <m:r>
                                  <a:rPr lang="en-US" altLang="zh-TW" sz="1300" i="1" cap="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300" i="1" cap="all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1300" i="1" cap="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300" i="1" cap="all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300" i="1" cap="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altLang="zh-TW" sz="1300" cap="all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3065989"/>
                      </a:ext>
                    </a:extLst>
                  </a:tr>
                  <a:tr h="514218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2nd Serve Points Won(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第二發贏球率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300" i="1" cap="all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300" i="1" cap="all">
                                        <a:latin typeface="Cambria Math" panose="02040503050406030204" pitchFamily="18" charset="0"/>
                                      </a:rPr>
                                      <m:t>第二次發球贏球球數</m:t>
                                    </m:r>
                                  </m:num>
                                  <m:den>
                                    <m:r>
                                      <a:rPr lang="zh-TW" altLang="en-US" sz="1300" i="1" cap="all">
                                        <a:latin typeface="Cambria Math" panose="02040503050406030204" pitchFamily="18" charset="0"/>
                                      </a:rPr>
                                      <m:t>第二次發球成功的球數</m:t>
                                    </m:r>
                                  </m:den>
                                </m:f>
                                <m:r>
                                  <a:rPr lang="en-US" altLang="zh-TW" sz="1300" i="1" cap="all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×100%</m:t>
                                </m:r>
                              </m:oMath>
                            </m:oMathPara>
                          </a14:m>
                          <a:endParaRPr lang="en-US" altLang="zh-TW" sz="1300" cap="all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876109"/>
                      </a:ext>
                    </a:extLst>
                  </a:tr>
                  <a:tr h="511506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NET POINTS WON(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網前得分率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300" i="1" dirty="0">
                                        <a:latin typeface="Cambria Math" panose="02040503050406030204" pitchFamily="18" charset="0"/>
                                      </a:rPr>
                                      <m:t>上網前得分的球數</m:t>
                                    </m:r>
                                  </m:num>
                                  <m:den>
                                    <m:r>
                                      <a:rPr lang="zh-TW" altLang="en-US" sz="1300" i="1" dirty="0">
                                        <a:latin typeface="Cambria Math" panose="02040503050406030204" pitchFamily="18" charset="0"/>
                                      </a:rPr>
                                      <m:t>上網</m:t>
                                    </m:r>
                                    <m:r>
                                      <a:rPr lang="zh-TW" altLang="en-US" sz="1300" i="1" dirty="0" smtClean="0">
                                        <a:latin typeface="Cambria Math" panose="02040503050406030204" pitchFamily="18" charset="0"/>
                                      </a:rPr>
                                      <m:t>前</m:t>
                                    </m:r>
                                    <m:r>
                                      <a:rPr lang="zh-TW" altLang="en-US" sz="1300" i="1" dirty="0">
                                        <a:latin typeface="Cambria Math" panose="02040503050406030204" pitchFamily="18" charset="0"/>
                                      </a:rPr>
                                      <m:t>的球數</m:t>
                                    </m:r>
                                  </m:den>
                                </m:f>
                                <m:r>
                                  <a:rPr lang="en-US" altLang="zh-TW" sz="13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13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3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3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altLang="zh-TW" sz="1300" cap="all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025917"/>
                      </a:ext>
                    </a:extLst>
                  </a:tr>
                  <a:tr h="469473">
                    <a:tc>
                      <a:txBody>
                        <a:bodyPr/>
                        <a:lstStyle/>
                        <a:p>
                          <a:r>
                            <a:rPr lang="en-US" altLang="zh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+mn-cs"/>
                            </a:rPr>
                            <a:t>Break Points Converted</a:t>
                          </a:r>
                        </a:p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+mn-cs"/>
                            </a:rPr>
                            <a:t>把握破發點成功率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1300" i="1" cap="all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1300" i="1" cap="all">
                                      <a:latin typeface="Cambria Math" panose="02040503050406030204" pitchFamily="18" charset="0"/>
                                    </a:rPr>
                                    <m:t>成功破發球的球數</m:t>
                                  </m:r>
                                </m:num>
                                <m:den>
                                  <m:r>
                                    <a:rPr lang="zh-TW" altLang="en-US" sz="1300" i="1" cap="all">
                                      <a:latin typeface="Cambria Math" panose="02040503050406030204" pitchFamily="18" charset="0"/>
                                    </a:rPr>
                                    <m:t>可破發球數</m:t>
                                  </m:r>
                                </m:den>
                              </m:f>
                              <m:r>
                                <a:rPr lang="en-US" altLang="zh-TW" sz="1300" i="1" cap="all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sz="1300" i="1" cap="all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300" i="1" cap="all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TW" sz="13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078719"/>
                      </a:ext>
                    </a:extLst>
                  </a:tr>
                  <a:tr h="588858">
                    <a:tc>
                      <a:txBody>
                        <a:bodyPr/>
                        <a:lstStyle/>
                        <a:p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 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Return Points Won 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接發球贏球率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1300" i="1" cap="all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1300" i="1" cap="all" smtClean="0">
                                      <a:latin typeface="Cambria Math" panose="02040503050406030204" pitchFamily="18" charset="0"/>
                                    </a:rPr>
                                    <m:t>接球方</m:t>
                                  </m:r>
                                  <m:r>
                                    <a:rPr lang="zh-TW" altLang="en-US" sz="1300" i="1" cap="all">
                                      <a:latin typeface="Cambria Math" panose="02040503050406030204" pitchFamily="18" charset="0"/>
                                    </a:rPr>
                                    <m:t>贏得回發球的球數</m:t>
                                  </m:r>
                                </m:num>
                                <m:den>
                                  <m:r>
                                    <a:rPr lang="zh-TW" altLang="en-US" sz="1300" i="1" cap="all">
                                      <a:latin typeface="Cambria Math" panose="02040503050406030204" pitchFamily="18" charset="0"/>
                                    </a:rPr>
                                    <m:t>接球方回擊發球的球數</m:t>
                                  </m:r>
                                </m:den>
                              </m:f>
                              <m:r>
                                <a:rPr lang="en-US" altLang="zh-TW" sz="1300" i="1" cap="all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oMath>
                          </a14:m>
                          <a:r>
                            <a:rPr lang="en-US" altLang="zh-TW" sz="13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777397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UNFORCED ERRORS(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非受迫性失誤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在沒有受到對手壓力情況下，自己犯下的失誤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802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7">
                <a:extLst>
                  <a:ext uri="{FF2B5EF4-FFF2-40B4-BE49-F238E27FC236}">
                    <a16:creationId xmlns:a16="http://schemas.microsoft.com/office/drawing/2014/main" id="{2FEB9535-FA1D-4F69-B24D-B2FFE3C69D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5056589"/>
                  </p:ext>
                </p:extLst>
              </p:nvPr>
            </p:nvGraphicFramePr>
            <p:xfrm>
              <a:off x="0" y="284858"/>
              <a:ext cx="9144000" cy="6573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8826">
                      <a:extLst>
                        <a:ext uri="{9D8B030D-6E8A-4147-A177-3AD203B41FA5}">
                          <a16:colId xmlns:a16="http://schemas.microsoft.com/office/drawing/2014/main" val="689081763"/>
                        </a:ext>
                      </a:extLst>
                    </a:gridCol>
                    <a:gridCol w="5575174">
                      <a:extLst>
                        <a:ext uri="{9D8B030D-6E8A-4147-A177-3AD203B41FA5}">
                          <a16:colId xmlns:a16="http://schemas.microsoft.com/office/drawing/2014/main" val="1489896012"/>
                        </a:ext>
                      </a:extLst>
                    </a:gridCol>
                  </a:tblGrid>
                  <a:tr h="402903">
                    <a:tc gridSpan="2"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zh-TW" altLang="en-US" sz="2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比賽規則</a:t>
                          </a:r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415018"/>
                      </a:ext>
                    </a:extLst>
                  </a:tr>
                  <a:tr h="697332">
                    <a:tc gridSpan="2"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一場球賽分別有五盤制或三盤制，五盤制者先勝三盤者為勝，三盤制則先勝二盤者為勝</a:t>
                          </a:r>
                          <a:endParaRPr lang="en-US" altLang="zh-TW" sz="13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一</a:t>
                          </a:r>
                          <a:r>
                            <a:rPr lang="zh-TW" altLang="en-US" sz="1300" b="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盤</a:t>
                          </a:r>
                          <a:r>
                            <a:rPr lang="en-US" altLang="zh-TW" sz="1300" b="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(set)</a:t>
                          </a:r>
                          <a:r>
                            <a:rPr lang="zh-TW" altLang="en-US" sz="1300" b="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球賽</a:t>
                          </a: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有</a:t>
                          </a:r>
                          <a:r>
                            <a:rPr lang="en-US" altLang="zh-TW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13</a:t>
                          </a: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局，先勝六局者為勝，如打成五局比五局平手，須打至有一方贏七局，其中如果是先打成六局比六局平手時，最後一局，也就是第</a:t>
                          </a:r>
                          <a:r>
                            <a:rPr lang="en-US" altLang="zh-TW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13</a:t>
                          </a:r>
                          <a:r>
                            <a:rPr lang="zh-TW" altLang="en-US" sz="13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局也稱為決勝局</a:t>
                          </a:r>
                          <a:endParaRPr lang="en-US" altLang="zh-TW" sz="13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010490"/>
                      </a:ext>
                    </a:extLst>
                  </a:tr>
                  <a:tr h="402903">
                    <a:tc gridSpan="2"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zh-TW" altLang="en-US" sz="2000" b="1" dirty="0">
                              <a:latin typeface="+mn-lt"/>
                            </a:rPr>
                            <a:t>名詞解釋</a:t>
                          </a:r>
                          <a:r>
                            <a:rPr lang="en-US" altLang="zh-TW" sz="2000" b="1" dirty="0">
                              <a:latin typeface="+mn-lt"/>
                            </a:rPr>
                            <a:t>:</a:t>
                          </a: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37538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Round(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輪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第一輪為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64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強，第二輪為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32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強，後面以此類推，最後的冠軍賽則為第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7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輪</a:t>
                          </a:r>
                          <a:endParaRPr lang="en-US" altLang="zh-TW" sz="13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116390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Result(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結果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玩家一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(p1)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贏表示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0,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玩家二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(p2)</a:t>
                          </a:r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贏表示</a:t>
                          </a:r>
                          <a:r>
                            <a:rPr lang="en-US" altLang="zh-TW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976541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Ace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發球一方，將球發在有效區內，但接發球者沒接到球，直接得分的發球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237369"/>
                      </a:ext>
                    </a:extLst>
                  </a:tr>
                  <a:tr h="340918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Double Faults(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雙發失誤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782143" r="-546" b="-106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7750425"/>
                      </a:ext>
                    </a:extLst>
                  </a:tr>
                  <a:tr h="512862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1st Serve Percentage(</a:t>
                          </a:r>
                          <a:r>
                            <a:rPr lang="zh-TW" altLang="en-US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一發進球率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581176" r="-546" b="-6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416054"/>
                      </a:ext>
                    </a:extLst>
                  </a:tr>
                  <a:tr h="514218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1st Serve Points Won(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第一發贏球率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689286" r="-546" b="-5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065989"/>
                      </a:ext>
                    </a:extLst>
                  </a:tr>
                  <a:tr h="514218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2nd Serve Points Won(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第二發贏球率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789286" r="-546" b="-4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76109"/>
                      </a:ext>
                    </a:extLst>
                  </a:tr>
                  <a:tr h="511506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NET POINTS </a:t>
                          </a:r>
                          <a:r>
                            <a:rPr lang="en-US" altLang="zh-TW" sz="1600" cap="all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WON(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網前得分率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889286" r="-546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0259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+mn-cs"/>
                            </a:rPr>
                            <a:t>Break Points Converted</a:t>
                          </a:r>
                        </a:p>
                        <a:p>
                          <a:r>
                            <a:rPr lang="en-US" altLang="zh-TW" sz="1600" cap="all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6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+mn-cs"/>
                            </a:rPr>
                            <a:t>把握破發點成功率</a:t>
                          </a:r>
                          <a:r>
                            <a:rPr lang="en-US" altLang="zh-TW" sz="1600" cap="all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874737" r="-546" b="-17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078719"/>
                      </a:ext>
                    </a:extLst>
                  </a:tr>
                  <a:tr h="588858">
                    <a:tc>
                      <a:txBody>
                        <a:bodyPr/>
                        <a:lstStyle/>
                        <a:p>
                          <a:r>
                            <a:rPr lang="zh-TW" altLang="en-US" sz="1600" cap="all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 </a:t>
                          </a:r>
                          <a:r>
                            <a:rPr lang="en-US" altLang="zh-TW" sz="160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Return </a:t>
                          </a:r>
                          <a:r>
                            <a:rPr lang="en-US" altLang="zh-TW" sz="16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Points Won 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接發球贏球率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4153" t="-954639" r="-546" b="-70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77397"/>
                      </a:ext>
                    </a:extLst>
                  </a:tr>
                  <a:tr h="377076">
                    <a:tc>
                      <a:txBody>
                        <a:bodyPr/>
                        <a:lstStyle/>
                        <a:p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UNFORCED ERRORS(</a:t>
                          </a:r>
                          <a:r>
                            <a:rPr lang="zh-TW" altLang="en-US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非受迫性失誤</a:t>
                          </a:r>
                          <a:r>
                            <a:rPr lang="en-US" altLang="zh-TW" sz="1600" cap="all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6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3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在沒有受到對手壓力情況下，自己犯下的失誤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8024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-27789" y="284858"/>
            <a:ext cx="372455" cy="360040"/>
          </a:xfrm>
          <a:prstGeom prst="rect">
            <a:avLst/>
          </a:prstGeom>
        </p:spPr>
      </p:pic>
      <p:pic>
        <p:nvPicPr>
          <p:cNvPr id="5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-27789" y="1409727"/>
            <a:ext cx="37245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2E857A-4FD3-4CDF-A6AF-BB001EC5DBB8}"/>
              </a:ext>
            </a:extLst>
          </p:cNvPr>
          <p:cNvSpPr/>
          <p:nvPr/>
        </p:nvSpPr>
        <p:spPr>
          <a:xfrm>
            <a:off x="305585" y="1340032"/>
            <a:ext cx="8607388" cy="4637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Probit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1405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Probit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模型以常態的累積機率密度函數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(standardized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cumulativenormal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function)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來取代原來的線性模型。透過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Probit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迴歸分析所算出來的結果變數會是二元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(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yes,no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或是多元的離散資料。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在二元應變數當中，可使用許多種類的分布，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其中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logistic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分佈通常被運用在非常態的分佈狀況下，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 而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probit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則運用在標準常態分佈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(normal distribution)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probit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模型的方法先從「猜測」參數的值開始，然後會經過重複的猜測與改良而找出最好的估計值。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 Unicode MS" pitchFamily="34" charset="-120"/>
            </a:endParaRPr>
          </a:p>
          <a:p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6000768"/>
            <a:ext cx="76469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72066" y="6488668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 </a:t>
            </a:r>
            <a:r>
              <a:rPr lang="zh-TW" altLang="en-US" dirty="0"/>
              <a:t>均為迴歸係數，</a:t>
            </a:r>
            <a:r>
              <a:rPr lang="en-US" altLang="zh-TW" dirty="0"/>
              <a:t>A </a:t>
            </a:r>
            <a:r>
              <a:rPr lang="zh-TW" altLang="en-US" dirty="0"/>
              <a:t>為一常數</a:t>
            </a:r>
          </a:p>
        </p:txBody>
      </p:sp>
      <p:pic>
        <p:nvPicPr>
          <p:cNvPr id="6" name="內容版面配置區 3" descr="[フリー写真] サーブで投げ上げられるテニスボール - パブリックドメイン&lt;strong&gt;Q&lt;/strong&gt;：著作権フリー画像素材集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2843808" y="666118"/>
            <a:ext cx="372455" cy="360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445F3C-79DE-4B13-A6D8-0F21B049BFB6}"/>
                  </a:ext>
                </a:extLst>
              </p:cNvPr>
              <p:cNvSpPr/>
              <p:nvPr/>
            </p:nvSpPr>
            <p:spPr>
              <a:xfrm>
                <a:off x="6400" y="5875737"/>
                <a:ext cx="9253536" cy="579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𝑠𝑝𝑤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−0.669∗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𝑠𝑝𝑤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8∗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𝑠𝑝𝑤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+2.779∗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+4.4375∗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𝑠𝑝𝑤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+2.6608∗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error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445F3C-79DE-4B13-A6D8-0F21B049B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" y="5875737"/>
                <a:ext cx="9253536" cy="579133"/>
              </a:xfrm>
              <a:prstGeom prst="rect">
                <a:avLst/>
              </a:prstGeom>
              <a:blipFill>
                <a:blip r:embed="rId2"/>
                <a:stretch>
                  <a:fillRect b="-1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969E721E-7788-43C5-9C41-CF3227A6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88" y="1114614"/>
            <a:ext cx="6732759" cy="462877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FD5732-3FF3-49DF-90F2-9F27C0D5100A}"/>
              </a:ext>
            </a:extLst>
          </p:cNvPr>
          <p:cNvSpPr txBox="1"/>
          <p:nvPr/>
        </p:nvSpPr>
        <p:spPr>
          <a:xfrm>
            <a:off x="2771800" y="212822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summary()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E5DE69A3-F0F7-4D97-8755-AA0DAB8BCA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2473836" y="453526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4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原本結果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訓練結果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1189F5-149C-4A51-8D66-65C0F4D8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692696"/>
            <a:ext cx="1399236" cy="45235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B8665E-A6AA-43E6-B0F4-F9BF2D1F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5" y="5401262"/>
            <a:ext cx="1399235" cy="14567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E9D76D-44F1-4CA3-84A6-B715D8F1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80" y="727369"/>
            <a:ext cx="1369489" cy="44888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F50ADD3-4EC2-4928-8612-C1FFC8755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180" y="5401262"/>
            <a:ext cx="1364053" cy="1427498"/>
          </a:xfrm>
          <a:prstGeom prst="rect">
            <a:avLst/>
          </a:prstGeom>
        </p:spPr>
      </p:pic>
      <p:pic>
        <p:nvPicPr>
          <p:cNvPr id="12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1A604BD3-900D-42D9-8530-CC83CD3ADD5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1403648" y="238960"/>
            <a:ext cx="297964" cy="288032"/>
          </a:xfrm>
          <a:prstGeom prst="rect">
            <a:avLst/>
          </a:prstGeom>
        </p:spPr>
      </p:pic>
      <p:pic>
        <p:nvPicPr>
          <p:cNvPr id="13" name="內容版面配置區 3" descr="[フリー写真] サーブで投げ上げられるテニスボール - パブリックドメイン&lt;strong&gt;Q&lt;/strong&gt;：著作権フリー画像素材集">
            <a:extLst>
              <a:ext uri="{FF2B5EF4-FFF2-40B4-BE49-F238E27FC236}">
                <a16:creationId xmlns:a16="http://schemas.microsoft.com/office/drawing/2014/main" id="{7F2E5A68-8F18-4804-8452-C1745478C65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45714" l="42143" r="88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2" r="12696" b="53116"/>
          <a:stretch/>
        </p:blipFill>
        <p:spPr>
          <a:xfrm>
            <a:off x="4986894" y="256084"/>
            <a:ext cx="2979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5602</TotalTime>
  <Words>1652</Words>
  <Application>Microsoft Office PowerPoint</Application>
  <PresentationFormat>如螢幕大小 (4:3)</PresentationFormat>
  <Paragraphs>179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 Unicode MS</vt:lpstr>
      <vt:lpstr>新細明體</vt:lpstr>
      <vt:lpstr>標楷體</vt:lpstr>
      <vt:lpstr>Arial</vt:lpstr>
      <vt:lpstr>Calibri</vt:lpstr>
      <vt:lpstr>Cambria Math</vt:lpstr>
      <vt:lpstr>Office 佈景主題</vt:lpstr>
      <vt:lpstr>ATP網球比賽預測</vt:lpstr>
      <vt:lpstr>PowerPoint 簡報</vt:lpstr>
      <vt:lpstr>目的</vt:lpstr>
      <vt:lpstr>PowerPoint 簡報</vt:lpstr>
      <vt:lpstr>資料敘述</vt:lpstr>
      <vt:lpstr>PowerPoint 簡報</vt:lpstr>
      <vt:lpstr>Probit模型</vt:lpstr>
      <vt:lpstr>PowerPoint 簡報</vt:lpstr>
      <vt:lpstr>原本結果 vs  訓練結果</vt:lpstr>
      <vt:lpstr>混淆矩陣</vt:lpstr>
      <vt:lpstr>PowerPoint 簡報</vt:lpstr>
      <vt:lpstr>特徵選取</vt:lpstr>
      <vt:lpstr>PowerPoint 簡報</vt:lpstr>
      <vt:lpstr>選取後的混淆矩陣</vt:lpstr>
      <vt:lpstr>PowerPoint 簡報</vt:lpstr>
      <vt:lpstr>結論與心得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ATP比賽預測</dc:title>
  <dc:creator>User</dc:creator>
  <cp:lastModifiedBy>簡睿德(s07240013)</cp:lastModifiedBy>
  <cp:revision>165</cp:revision>
  <dcterms:created xsi:type="dcterms:W3CDTF">2021-03-16T08:51:15Z</dcterms:created>
  <dcterms:modified xsi:type="dcterms:W3CDTF">2021-06-11T16:48:00Z</dcterms:modified>
</cp:coreProperties>
</file>