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8" r:id="rId9"/>
    <p:sldId id="266" r:id="rId10"/>
    <p:sldId id="267" r:id="rId11"/>
    <p:sldId id="269" r:id="rId12"/>
    <p:sldId id="270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E1CE0-42ED-4ABC-9B8B-BB6D9E11F697}" v="3" dt="2019-10-16T16:58:20.182"/>
    <p1510:client id="{5AF16CBB-A6F9-8DF5-7F7B-D40769E9A3FF}" v="42" dt="2019-10-23T17:49:39.454"/>
    <p1510:client id="{691D174D-AE44-064A-ABF0-0BE696BE2749}" v="1855" dt="2019-10-16T18:35:10.202"/>
    <p1510:client id="{8FF7DF85-0FF8-20CA-F97B-343D4F38EAE8}" v="729" dt="2019-10-21T19:10:51.935"/>
    <p1510:client id="{A58EB7D3-35B3-3F98-8C49-0E8B31E56524}" v="2011" dt="2019-10-18T17:56:49.594"/>
    <p1510:client id="{B771D88D-9909-1DAF-D760-2B9C9E376A20}" v="106" dt="2019-10-30T16:57:40.417"/>
    <p1510:client id="{C91D9B04-163A-ECB7-688E-7AA9C0A8585A}" v="887" dt="2019-10-16T18:51:14.515"/>
    <p1510:client id="{DD52A080-650D-95CB-953B-3E2B73CE8B7A}" v="4" dt="2019-10-21T16:57:27.508"/>
    <p1510:client id="{FCEB85C1-C97E-4EE7-ACC0-465BD244A581}" v="145" dt="2019-10-30T17:12:32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FEA1F4-72B7-4D81-8F9A-A36DBECB005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6B4CB0-60D8-4622-BC56-44C52334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3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r>
              <a:rPr lang="en-US" baseline="0" dirty="0" smtClean="0"/>
              <a:t> of line segment generation. Custom dashed line segments are to be added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B4CB0-60D8-4622-BC56-44C523340B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3205-5A79-4467-AEAE-B4469623A99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09FE-743C-4E89-9315-C317C96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International Line Iceberg Display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02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Product Owner Reference</a:t>
            </a:r>
          </a:p>
          <a:p>
            <a:endParaRPr lang="en-US"/>
          </a:p>
          <a:p>
            <a:r>
              <a:rPr lang="en-US">
                <a:cs typeface="Calibri"/>
              </a:rPr>
              <a:t>Mr. Cline</a:t>
            </a:r>
          </a:p>
          <a:p>
            <a:r>
              <a:rPr lang="en-US"/>
              <a:t>US Coast Guard Research and Development Center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Revised 10/18/2018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58" y="220747"/>
            <a:ext cx="10515600" cy="753812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909" t="19967" r="25373" b="6898"/>
          <a:stretch/>
        </p:blipFill>
        <p:spPr>
          <a:xfrm>
            <a:off x="1198607" y="1125149"/>
            <a:ext cx="3249825" cy="4190564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98607" y="5559023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Bulletin Image of NAIS website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3763" y="5494139"/>
            <a:ext cx="31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to Google Earth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3429" y="6205615"/>
            <a:ext cx="768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Visual Validation of transformation of coordinates to Google Earth KLM.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62" y="1119263"/>
            <a:ext cx="6346911" cy="42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2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18" y="102546"/>
            <a:ext cx="7947888" cy="753812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642" y="6150114"/>
            <a:ext cx="2487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Iceberg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err="1" smtClean="0">
                <a:solidFill>
                  <a:prstClr val="black"/>
                </a:solidFill>
                <a:latin typeface="Calibri" panose="020F0502020204030204"/>
              </a:rPr>
              <a:t>Lat</a:t>
            </a:r>
            <a:r>
              <a:rPr lang="en-US" sz="2000" baseline="0" dirty="0" smtClean="0">
                <a:solidFill>
                  <a:prstClr val="black"/>
                </a:solidFill>
                <a:latin typeface="Calibri" panose="020F0502020204030204"/>
              </a:rPr>
              <a:t> – Long format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450" y="640090"/>
            <a:ext cx="31096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LATEST ICEBERG BULLETIN</a:t>
            </a:r>
          </a:p>
          <a:p>
            <a:r>
              <a:rPr lang="en-US" sz="1200" dirty="0"/>
              <a:t>1. NORTH AMERICAN ICE SERVICE (NAIS)</a:t>
            </a:r>
          </a:p>
          <a:p>
            <a:r>
              <a:rPr lang="en-US" sz="1200" dirty="0"/>
              <a:t>ICEBERG BULLETIN 050001Z NOV.</a:t>
            </a:r>
          </a:p>
          <a:p>
            <a:r>
              <a:rPr lang="en-US" sz="1200" dirty="0"/>
              <a:t>2. ICEBERG LIMIT ALONG TRACKLINE JOINING</a:t>
            </a:r>
          </a:p>
          <a:p>
            <a:r>
              <a:rPr lang="en-US" sz="1200" dirty="0"/>
              <a:t>49-15N 053-30W, 49-15N 051-30W,</a:t>
            </a:r>
          </a:p>
          <a:p>
            <a:r>
              <a:rPr lang="en-US" sz="1200" dirty="0"/>
              <a:t>54-00N 051-00W, 56-00N 053-00W.</a:t>
            </a:r>
          </a:p>
          <a:p>
            <a:r>
              <a:rPr lang="en-US" sz="1200" dirty="0"/>
              <a:t>3. ESTIMATED ICEBERG LIMIT ALONG</a:t>
            </a:r>
          </a:p>
          <a:p>
            <a:r>
              <a:rPr lang="en-US" sz="1200" dirty="0"/>
              <a:t>TRACKLINE JOINING</a:t>
            </a:r>
          </a:p>
          <a:p>
            <a:r>
              <a:rPr lang="en-US" sz="1200" dirty="0"/>
              <a:t>56-00N 053-00W, 61-00N 059-00W,</a:t>
            </a:r>
          </a:p>
          <a:p>
            <a:r>
              <a:rPr lang="en-US" sz="1200" dirty="0"/>
              <a:t>62-00N 054-00W, 58-00N 048-00W,</a:t>
            </a:r>
          </a:p>
          <a:p>
            <a:r>
              <a:rPr lang="en-US" sz="1200" dirty="0"/>
              <a:t>58-00N 040-00W, 64-00N 037-00W,</a:t>
            </a:r>
          </a:p>
          <a:p>
            <a:r>
              <a:rPr lang="en-US" sz="1200" dirty="0"/>
              <a:t>66-00N 028-00W.</a:t>
            </a:r>
          </a:p>
          <a:p>
            <a:r>
              <a:rPr lang="en-US" sz="1200" dirty="0"/>
              <a:t>4. WESTERN ICEBERG LIMIT ALONG TRACKLINE</a:t>
            </a:r>
          </a:p>
          <a:p>
            <a:r>
              <a:rPr lang="en-US" sz="1200" dirty="0"/>
              <a:t>JOINING</a:t>
            </a:r>
          </a:p>
          <a:p>
            <a:r>
              <a:rPr lang="en-US" sz="1200" dirty="0"/>
              <a:t>51-52N 056-05W, 51-34N 055-55W.</a:t>
            </a:r>
          </a:p>
          <a:p>
            <a:r>
              <a:rPr lang="en-US" sz="1200" dirty="0"/>
              <a:t>5. SEA ICE LIMIT ALONG TRACKLINES</a:t>
            </a:r>
          </a:p>
          <a:p>
            <a:r>
              <a:rPr lang="en-US" sz="1200" dirty="0"/>
              <a:t>JOINING:</a:t>
            </a:r>
          </a:p>
          <a:p>
            <a:r>
              <a:rPr lang="pl-PL" sz="1200" dirty="0"/>
              <a:t>A. 63-40N 077-00W, 63-55N 074-25W,</a:t>
            </a:r>
          </a:p>
          <a:p>
            <a:r>
              <a:rPr lang="en-US" sz="1200" dirty="0"/>
              <a:t>62-25N 070-35W, 61-10N 064-30W,</a:t>
            </a:r>
          </a:p>
          <a:p>
            <a:r>
              <a:rPr lang="en-US" sz="1200" dirty="0"/>
              <a:t>62-00N 064-20W.</a:t>
            </a:r>
          </a:p>
          <a:p>
            <a:r>
              <a:rPr lang="pl-PL" sz="1200" dirty="0"/>
              <a:t>B. 60-25N 064-45W, 58-55N 067-35W,</a:t>
            </a:r>
          </a:p>
          <a:p>
            <a:r>
              <a:rPr lang="en-US" sz="1200" dirty="0"/>
              <a:t>61-20N 069-15W, 62-50N 074-15W,</a:t>
            </a:r>
          </a:p>
          <a:p>
            <a:r>
              <a:rPr lang="en-US" sz="1200" dirty="0"/>
              <a:t>62-25N 080-35W, 58-30N 079-45W,</a:t>
            </a:r>
          </a:p>
          <a:p>
            <a:r>
              <a:rPr lang="en-US" sz="1200" dirty="0"/>
              <a:t>55-35N 078-10W, 54-50N 080-15W,</a:t>
            </a:r>
          </a:p>
          <a:p>
            <a:r>
              <a:rPr lang="en-US" sz="1200" dirty="0"/>
              <a:t>52-10N 079-20W, 51-30N 080-30W.</a:t>
            </a:r>
          </a:p>
          <a:p>
            <a:r>
              <a:rPr lang="pl-PL" sz="1200" dirty="0"/>
              <a:t>C. 62-00N 064-20W, 66-55N 060-40W,</a:t>
            </a:r>
          </a:p>
          <a:p>
            <a:r>
              <a:rPr lang="en-US" sz="1200" dirty="0"/>
              <a:t>68-30N 066-05W, 70-25N 067-10W,</a:t>
            </a:r>
          </a:p>
          <a:p>
            <a:r>
              <a:rPr lang="en-US" sz="1200" dirty="0"/>
              <a:t>72-10N 069-35W, 73-25N 066-25W.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/>
              <a:t>9. CANCEL THIS MSG 060001Z NOV 19.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616" y="636539"/>
            <a:ext cx="25970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49.25,-53.5 49.25,-51.5 54,-51 56,-53 56,-53 61,-59 62,-54 58,-48 58,-40 64,-37 66,-28 51.866666,-56.083333 51.566666,-55.916666 63.666666,-77 63.916666,-74.416666 62.416666,-70.583333 61.166666,-64.5 62,-64.333333 60.416666,-64.75 58.916666,-67.583333 61.333333,-69.25 62.833333,-74.25 62.416666,-80.583333 58.5,-79.75 55.583333,-78.166666 54.833333,-80.25 52.166666,-79.333333 51.5,-80.5 62,-64.333333 66.916666,-60.666666 68.5,-66.083333 70.416666,-67.166666 72.166666,-69.583333 73.416666,-66.416666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596" y="102546"/>
            <a:ext cx="4096314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&lt;?xml version="1.0" encoding="utf-8"?&gt;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kml</a:t>
            </a:r>
            <a:r>
              <a:rPr lang="en-US" sz="1400" dirty="0"/>
              <a:t> </a:t>
            </a:r>
            <a:r>
              <a:rPr lang="en-US" sz="1400" dirty="0" err="1"/>
              <a:t>xmlns</a:t>
            </a:r>
            <a:r>
              <a:rPr lang="en-US" sz="1400" dirty="0"/>
              <a:t>="http://www.opengis.net/kml/2.2"&gt;</a:t>
            </a:r>
          </a:p>
          <a:p>
            <a:r>
              <a:rPr lang="en-US" sz="1400" dirty="0"/>
              <a:t>  &lt;Document id="null"&gt;</a:t>
            </a:r>
          </a:p>
          <a:p>
            <a:r>
              <a:rPr lang="en-US" sz="1400" dirty="0"/>
              <a:t>    &lt;name&gt;</a:t>
            </a:r>
            <a:r>
              <a:rPr lang="en-US" sz="1400" dirty="0" err="1"/>
              <a:t>MyDoc</a:t>
            </a:r>
            <a:r>
              <a:rPr lang="en-US" sz="1400" dirty="0"/>
              <a:t>&lt;/name&gt;</a:t>
            </a:r>
          </a:p>
          <a:p>
            <a:r>
              <a:rPr lang="en-US" sz="1400" dirty="0"/>
              <a:t>    &lt;open&gt;true&lt;/open&gt;</a:t>
            </a:r>
          </a:p>
          <a:p>
            <a:r>
              <a:rPr lang="en-US" sz="1400" dirty="0"/>
              <a:t>    &lt;Style id="</a:t>
            </a:r>
            <a:r>
              <a:rPr lang="en-US" sz="1400" dirty="0" err="1"/>
              <a:t>thisusedtobelongname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LineStyle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&lt;color&gt;501400fa&lt;/color&gt;</a:t>
            </a:r>
          </a:p>
          <a:p>
            <a:r>
              <a:rPr lang="en-US" sz="1400" dirty="0"/>
              <a:t>        &lt;width&gt;10&lt;/width&gt;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LineStyle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PolyStyle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&lt;color&gt;501400fa&lt;/color&gt;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PolyStyle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&lt;/Style&gt;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Placemark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&lt;name&gt;</a:t>
            </a:r>
            <a:r>
              <a:rPr lang="en-US" sz="1400" dirty="0" err="1"/>
              <a:t>hayden</a:t>
            </a:r>
            <a:r>
              <a:rPr lang="en-US" sz="1400" dirty="0"/>
              <a:t>&lt;/name&gt;</a:t>
            </a:r>
          </a:p>
          <a:p>
            <a:r>
              <a:rPr lang="en-US" sz="1400" dirty="0"/>
              <a:t>      &lt;visibility&gt;false&lt;/visibility&gt;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styleUrl</a:t>
            </a:r>
            <a:r>
              <a:rPr lang="en-US" sz="1400" dirty="0"/>
              <a:t>&gt;#</a:t>
            </a:r>
            <a:r>
              <a:rPr lang="en-US" sz="1400" dirty="0" err="1"/>
              <a:t>thisusedtobelongname</a:t>
            </a:r>
            <a:r>
              <a:rPr lang="en-US" sz="1400" dirty="0"/>
              <a:t>&lt;/</a:t>
            </a:r>
            <a:r>
              <a:rPr lang="en-US" sz="1400" dirty="0" err="1"/>
              <a:t>styleUrl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LineString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&lt;extrude&gt;true&lt;/extrude&gt;</a:t>
            </a:r>
          </a:p>
          <a:p>
            <a:r>
              <a:rPr lang="en-US" sz="1400" dirty="0"/>
              <a:t>        &lt;tessellate&gt;true&lt;/tessellate&gt;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altitudeMode</a:t>
            </a:r>
            <a:r>
              <a:rPr lang="en-US" sz="1400" dirty="0"/>
              <a:t>&gt;</a:t>
            </a:r>
            <a:r>
              <a:rPr lang="en-US" sz="1400" dirty="0" err="1"/>
              <a:t>clampToGround</a:t>
            </a:r>
            <a:r>
              <a:rPr lang="en-US" sz="1400" dirty="0"/>
              <a:t>&lt;/</a:t>
            </a:r>
            <a:r>
              <a:rPr lang="en-US" sz="1400" dirty="0" err="1"/>
              <a:t>altitudeMode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&lt;coordinates&gt;-53.5,49.25</a:t>
            </a:r>
          </a:p>
          <a:p>
            <a:r>
              <a:rPr lang="en-US" sz="1400" dirty="0"/>
              <a:t>-51.5,49.25</a:t>
            </a:r>
          </a:p>
          <a:p>
            <a:r>
              <a:rPr lang="en-US" sz="1400" dirty="0"/>
              <a:t>-51,54</a:t>
            </a:r>
          </a:p>
          <a:p>
            <a:r>
              <a:rPr lang="en-US" sz="1400" dirty="0"/>
              <a:t>-53,56&lt;/coordinates&gt;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LineString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Placemark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&lt;/Document&gt;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kml</a:t>
            </a:r>
            <a:r>
              <a:rPr lang="en-US" sz="1400" dirty="0"/>
              <a:t>&gt;</a:t>
            </a:r>
          </a:p>
          <a:p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24922" y="6145738"/>
            <a:ext cx="241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to Decimal Coordinates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1881" y="5637907"/>
            <a:ext cx="2418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 Earth KML Line Segment Representation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97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759340"/>
          </a:xfrm>
        </p:spPr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Owner – Mr. Cline</a:t>
            </a:r>
          </a:p>
          <a:p>
            <a:r>
              <a:rPr lang="en-US">
                <a:cs typeface="Calibri"/>
              </a:rPr>
              <a:t>Advisor – Dr. Mraz</a:t>
            </a:r>
          </a:p>
          <a:p>
            <a:r>
              <a:rPr lang="en-US">
                <a:cs typeface="Calibri"/>
              </a:rPr>
              <a:t>Subject Matter Expert – Dr. Kessler</a:t>
            </a:r>
          </a:p>
          <a:p>
            <a:r>
              <a:rPr lang="en-US">
                <a:cs typeface="Calibri"/>
              </a:rPr>
              <a:t>Subject Matter Expert – Mr. Gold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2/c Christopher </a:t>
            </a:r>
            <a:r>
              <a:rPr lang="en-US" err="1">
                <a:cs typeface="Calibri"/>
              </a:rPr>
              <a:t>Rosselot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2/c Luke Arsenault</a:t>
            </a:r>
          </a:p>
          <a:p>
            <a:r>
              <a:rPr lang="en-US">
                <a:cs typeface="Calibri"/>
              </a:rPr>
              <a:t>2/c Hayden Carter</a:t>
            </a:r>
          </a:p>
          <a:p>
            <a:r>
              <a:rPr lang="en-US">
                <a:cs typeface="Calibri"/>
              </a:rPr>
              <a:t>2/c </a:t>
            </a:r>
            <a:r>
              <a:rPr lang="en-US" err="1">
                <a:cs typeface="Calibri"/>
              </a:rPr>
              <a:t>Maylis</a:t>
            </a:r>
            <a:r>
              <a:rPr lang="en-US">
                <a:cs typeface="Calibri"/>
              </a:rPr>
              <a:t> Yepez</a:t>
            </a:r>
          </a:p>
          <a:p>
            <a:r>
              <a:rPr lang="en-US">
                <a:cs typeface="Calibri"/>
              </a:rPr>
              <a:t>2/c Thomas Hardy</a:t>
            </a:r>
          </a:p>
        </p:txBody>
      </p:sp>
    </p:spTree>
    <p:extLst>
      <p:ext uri="{BB962C8B-B14F-4D97-AF65-F5344CB8AC3E}">
        <p14:creationId xmlns:p14="http://schemas.microsoft.com/office/powerpoint/2010/main" val="75837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Elevator Pitch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2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L.I.D takes daily information transmitted from the NAIS (North American Ice Service), converts LAT/LONG position of iceberg risk boundaries into a usable format of contour lines which then will be sent out to mariners to be plotted on commercial navigation equipment. </a:t>
            </a:r>
          </a:p>
        </p:txBody>
      </p:sp>
    </p:spTree>
    <p:extLst>
      <p:ext uri="{BB962C8B-B14F-4D97-AF65-F5344CB8AC3E}">
        <p14:creationId xmlns:p14="http://schemas.microsoft.com/office/powerpoint/2010/main" val="249866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Product Vision Board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17860"/>
              </p:ext>
            </p:extLst>
          </p:nvPr>
        </p:nvGraphicFramePr>
        <p:xfrm>
          <a:off x="958970" y="1049248"/>
          <a:ext cx="10515600" cy="419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72463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97546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60006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3578830"/>
                    </a:ext>
                  </a:extLst>
                </a:gridCol>
              </a:tblGrid>
              <a:tr h="1048903">
                <a:tc>
                  <a:txBody>
                    <a:bodyPr/>
                    <a:lstStyle/>
                    <a:p>
                      <a:r>
                        <a:rPr lang="en-US" sz="2000"/>
                        <a:t>Target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Needs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Product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4004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 sz="2000"/>
                        <a:t>Mr. 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Validation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/>
                        <a:t>The code to run the software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Continual development of software to support the missions of IIP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344590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 sz="2000"/>
                        <a:t>Public Mariners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Save time and feel safe when navigating by icebergs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Software compatible with AIS/Nav system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Keep local mariners safe, and substantial time saving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14343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 sz="2000"/>
                        <a:t>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Quick dissemination of information from 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/>
                        <a:t>Software that’s ready to publish new data daily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Fewer errors with conversion of daily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Persona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182615"/>
              </p:ext>
            </p:extLst>
          </p:nvPr>
        </p:nvGraphicFramePr>
        <p:xfrm>
          <a:off x="838200" y="1825625"/>
          <a:ext cx="10515600" cy="419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099649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4654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74861133"/>
                    </a:ext>
                  </a:extLst>
                </a:gridCol>
              </a:tblGrid>
              <a:tr h="1048903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Persona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07685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/>
                        <a:t>ORCA at CG RnD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Demonstrate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Calvin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6709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/>
                        <a:t>Mariners traversing the North Atlantic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Have program to keep them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Captain Hook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83221"/>
                  </a:ext>
                </a:extLst>
              </a:tr>
              <a:tr h="1048903">
                <a:tc>
                  <a:txBody>
                    <a:bodyPr/>
                    <a:lstStyle/>
                    <a:p>
                      <a:r>
                        <a:rPr lang="en-US"/>
                        <a:t>Organization of people disseminating information on icebergs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Have a software to invert text file into mappable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Big Brother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7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962"/>
            <a:ext cx="10515600" cy="721803"/>
          </a:xfrm>
        </p:spPr>
        <p:txBody>
          <a:bodyPr/>
          <a:lstStyle/>
          <a:p>
            <a:r>
              <a:rPr lang="en-US"/>
              <a:t>Impact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656256"/>
              </p:ext>
            </p:extLst>
          </p:nvPr>
        </p:nvGraphicFramePr>
        <p:xfrm>
          <a:off x="496078" y="884760"/>
          <a:ext cx="11055487" cy="561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45">
                  <a:extLst>
                    <a:ext uri="{9D8B030D-6E8A-4147-A177-3AD203B41FA5}">
                      <a16:colId xmlns:a16="http://schemas.microsoft.com/office/drawing/2014/main" val="1373798045"/>
                    </a:ext>
                  </a:extLst>
                </a:gridCol>
                <a:gridCol w="2518781">
                  <a:extLst>
                    <a:ext uri="{9D8B030D-6E8A-4147-A177-3AD203B41FA5}">
                      <a16:colId xmlns:a16="http://schemas.microsoft.com/office/drawing/2014/main" val="2937623551"/>
                    </a:ext>
                  </a:extLst>
                </a:gridCol>
                <a:gridCol w="2857307">
                  <a:extLst>
                    <a:ext uri="{9D8B030D-6E8A-4147-A177-3AD203B41FA5}">
                      <a16:colId xmlns:a16="http://schemas.microsoft.com/office/drawing/2014/main" val="3863745329"/>
                    </a:ext>
                  </a:extLst>
                </a:gridCol>
                <a:gridCol w="2991354">
                  <a:extLst>
                    <a:ext uri="{9D8B030D-6E8A-4147-A177-3AD203B41FA5}">
                      <a16:colId xmlns:a16="http://schemas.microsoft.com/office/drawing/2014/main" val="1562519768"/>
                    </a:ext>
                  </a:extLst>
                </a:gridCol>
              </a:tblGrid>
              <a:tr h="515212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99570"/>
                  </a:ext>
                </a:extLst>
              </a:tr>
              <a:tr h="629703">
                <a:tc rowSpan="10">
                  <a:txBody>
                    <a:bodyPr/>
                    <a:lstStyle/>
                    <a:p>
                      <a:endParaRPr lang="en-US" sz="1400"/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lvl="0">
                        <a:buNone/>
                      </a:pP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/>
                        <a:t>Intaking daily risk contours, converting to AIS 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/>
                        <a:t>Big Brother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/>
                        <a:t>Progress in an ongoing project and success in the subproject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Working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6504"/>
                  </a:ext>
                </a:extLst>
              </a:tr>
              <a:tr h="591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Calvin</a:t>
                      </a:r>
                    </a:p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Software with mappable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88455"/>
                  </a:ext>
                </a:extLst>
              </a:tr>
              <a:tr h="26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Captain Hook 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Automated delivery of information, allowing better situational awareness of iceberg risk area</a:t>
                      </a:r>
                      <a:endParaRPr 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Display on true navigation systems domestic and international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52366"/>
                  </a:ext>
                </a:extLst>
              </a:tr>
              <a:tr h="26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Capitaine Hook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57071"/>
                  </a:ext>
                </a:extLst>
              </a:tr>
              <a:tr h="4865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CAPT Vann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Display on Portable Device (Laptop)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21105"/>
                  </a:ext>
                </a:extLst>
              </a:tr>
              <a:tr h="50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Iceberg Chasers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Display on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88511"/>
                  </a:ext>
                </a:extLst>
              </a:tr>
              <a:tr h="591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Risk Takers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Informed decisions made for risk taking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Density of icebergs within a specific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2487"/>
                  </a:ext>
                </a:extLst>
              </a:tr>
              <a:tr h="505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Casual File Uploaders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Ability to use data in commercial systems (google earth)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File Conversion to </a:t>
                      </a:r>
                      <a:r>
                        <a:rPr lang="en-US" sz="1400" err="1"/>
                        <a:t>kml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11278"/>
                  </a:ext>
                </a:extLst>
              </a:tr>
              <a:tr h="477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Climate Change Enthusiasts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Access to information to bolster research/arguments</a:t>
                      </a:r>
                      <a:endParaRPr 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Historical data, trends, moving graph, access from internet, display on navigation systems and portable devices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30197"/>
                  </a:ext>
                </a:extLst>
              </a:tr>
              <a:tr h="690076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Polar Research Fleet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3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6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455-28DD-4FF4-9843-023666B6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517525"/>
            <a:ext cx="10515600" cy="814575"/>
          </a:xfrm>
        </p:spPr>
        <p:txBody>
          <a:bodyPr/>
          <a:lstStyle/>
          <a:p>
            <a:r>
              <a:rPr lang="en-US">
                <a:cs typeface="Calibri Light"/>
              </a:rPr>
              <a:t>Activity Diagram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ADC9C-62B2-4429-A2DE-51C5CC34F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59649"/>
              </p:ext>
            </p:extLst>
          </p:nvPr>
        </p:nvGraphicFramePr>
        <p:xfrm>
          <a:off x="833717" y="1685364"/>
          <a:ext cx="11245742" cy="50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1432582493"/>
                    </a:ext>
                  </a:extLst>
                </a:gridCol>
                <a:gridCol w="9865178">
                  <a:extLst>
                    <a:ext uri="{9D8B030D-6E8A-4147-A177-3AD203B41FA5}">
                      <a16:colId xmlns:a16="http://schemas.microsoft.com/office/drawing/2014/main" val="2231301284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82776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IIS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912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2302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68197"/>
                  </a:ext>
                </a:extLst>
              </a:tr>
              <a:tr h="335445">
                <a:tc>
                  <a:txBody>
                    <a:bodyPr/>
                    <a:lstStyle/>
                    <a:p>
                      <a:r>
                        <a:rPr lang="en-US"/>
                        <a:t>CAPT Hook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00415"/>
                  </a:ext>
                </a:extLst>
              </a:tr>
              <a:tr h="335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Capitaine Hook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2791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/>
                        <a:t>Calvin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19070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3538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16168E-62DA-4F43-A30A-202468E27B3E}"/>
              </a:ext>
            </a:extLst>
          </p:cNvPr>
          <p:cNvSpPr/>
          <p:nvPr/>
        </p:nvSpPr>
        <p:spPr>
          <a:xfrm>
            <a:off x="2321573" y="2757001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Lat/Long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90FD1A-44A4-42CD-A35A-4EF4B72019FD}"/>
              </a:ext>
            </a:extLst>
          </p:cNvPr>
          <p:cNvSpPr/>
          <p:nvPr/>
        </p:nvSpPr>
        <p:spPr>
          <a:xfrm>
            <a:off x="3493022" y="3478934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Parser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2E1702-AB8E-47CF-BF5C-77711B55711B}"/>
              </a:ext>
            </a:extLst>
          </p:cNvPr>
          <p:cNvSpPr/>
          <p:nvPr/>
        </p:nvSpPr>
        <p:spPr>
          <a:xfrm>
            <a:off x="7000143" y="5300509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KML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133C55-E542-4437-9E89-DA9714FE52AD}"/>
              </a:ext>
            </a:extLst>
          </p:cNvPr>
          <p:cNvSpPr/>
          <p:nvPr/>
        </p:nvSpPr>
        <p:spPr>
          <a:xfrm>
            <a:off x="7007645" y="4835165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Validate 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Lat/Long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592CB6-D404-4E20-B8AB-000EBCDA8DE6}"/>
              </a:ext>
            </a:extLst>
          </p:cNvPr>
          <p:cNvSpPr/>
          <p:nvPr/>
        </p:nvSpPr>
        <p:spPr>
          <a:xfrm>
            <a:off x="8960577" y="2157005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Broadcast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4C22B2-18AC-4378-90A4-4836A04D3611}"/>
              </a:ext>
            </a:extLst>
          </p:cNvPr>
          <p:cNvSpPr/>
          <p:nvPr/>
        </p:nvSpPr>
        <p:spPr>
          <a:xfrm>
            <a:off x="10139802" y="4172144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Receive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682618-D1A8-49FD-85C1-1DFEC630EB7D}"/>
              </a:ext>
            </a:extLst>
          </p:cNvPr>
          <p:cNvSpPr/>
          <p:nvPr/>
        </p:nvSpPr>
        <p:spPr>
          <a:xfrm>
            <a:off x="4645536" y="3487899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Bearing/</a:t>
            </a:r>
          </a:p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Distance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A7490-CDCE-48A5-A35A-C94C527BC825}"/>
              </a:ext>
            </a:extLst>
          </p:cNvPr>
          <p:cNvSpPr/>
          <p:nvPr/>
        </p:nvSpPr>
        <p:spPr>
          <a:xfrm>
            <a:off x="6931444" y="3519001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Calibri"/>
              </a:rPr>
              <a:t>Encap. Payload to AIS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11419C-220D-4AED-99FB-77596C631C1F}"/>
              </a:ext>
            </a:extLst>
          </p:cNvPr>
          <p:cNvSpPr/>
          <p:nvPr/>
        </p:nvSpPr>
        <p:spPr>
          <a:xfrm>
            <a:off x="5826132" y="3463383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cs typeface="Calibri"/>
              </a:rPr>
              <a:t>AIS msg payload format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84DFE6-1436-4599-AE4D-5663C37CB088}"/>
              </a:ext>
            </a:extLst>
          </p:cNvPr>
          <p:cNvSpPr/>
          <p:nvPr/>
        </p:nvSpPr>
        <p:spPr>
          <a:xfrm>
            <a:off x="11166446" y="4172144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TV-32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29AF3-553A-4540-B72C-2077C6F78522}"/>
              </a:ext>
            </a:extLst>
          </p:cNvPr>
          <p:cNvSpPr/>
          <p:nvPr/>
        </p:nvSpPr>
        <p:spPr>
          <a:xfrm>
            <a:off x="9116271" y="4757593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TV-32 Display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341320-9E54-4118-840F-3367D246DF92}"/>
              </a:ext>
            </a:extLst>
          </p:cNvPr>
          <p:cNvSpPr/>
          <p:nvPr/>
        </p:nvSpPr>
        <p:spPr>
          <a:xfrm>
            <a:off x="8890781" y="5933433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cs typeface="Calibri"/>
              </a:rPr>
              <a:t>Time Series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14EC2FB-F804-41F3-A2C3-24DD517FDF35}"/>
              </a:ext>
            </a:extLst>
          </p:cNvPr>
          <p:cNvCxnSpPr/>
          <p:nvPr/>
        </p:nvCxnSpPr>
        <p:spPr>
          <a:xfrm>
            <a:off x="3159384" y="3081629"/>
            <a:ext cx="331237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C6D2E5-F7EE-49D9-BC9E-3F092A2FB100}"/>
              </a:ext>
            </a:extLst>
          </p:cNvPr>
          <p:cNvCxnSpPr/>
          <p:nvPr/>
        </p:nvCxnSpPr>
        <p:spPr>
          <a:xfrm flipV="1">
            <a:off x="7773178" y="2412741"/>
            <a:ext cx="1194317" cy="1356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BE7B84-E5CE-403F-9D18-45AACFBAC3EE}"/>
              </a:ext>
            </a:extLst>
          </p:cNvPr>
          <p:cNvCxnSpPr/>
          <p:nvPr/>
        </p:nvCxnSpPr>
        <p:spPr>
          <a:xfrm>
            <a:off x="7993808" y="3771706"/>
            <a:ext cx="1124338" cy="1163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F37E1-3FAA-4868-AA25-B99FFDB9725B}"/>
              </a:ext>
            </a:extLst>
          </p:cNvPr>
          <p:cNvCxnSpPr>
            <a:cxnSpLocks/>
          </p:cNvCxnSpPr>
          <p:nvPr/>
        </p:nvCxnSpPr>
        <p:spPr>
          <a:xfrm>
            <a:off x="4334458" y="3735743"/>
            <a:ext cx="300137" cy="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985BAF-84C0-4178-83DD-EDF89A6C4026}"/>
              </a:ext>
            </a:extLst>
          </p:cNvPr>
          <p:cNvCxnSpPr>
            <a:cxnSpLocks/>
          </p:cNvCxnSpPr>
          <p:nvPr/>
        </p:nvCxnSpPr>
        <p:spPr>
          <a:xfrm>
            <a:off x="5485234" y="3735743"/>
            <a:ext cx="339014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9EC8A-8B72-483F-9A35-DFAF55039B34}"/>
              </a:ext>
            </a:extLst>
          </p:cNvPr>
          <p:cNvCxnSpPr>
            <a:cxnSpLocks/>
          </p:cNvCxnSpPr>
          <p:nvPr/>
        </p:nvCxnSpPr>
        <p:spPr>
          <a:xfrm>
            <a:off x="6659336" y="3735743"/>
            <a:ext cx="276810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56E99DD-4C0F-4F75-A626-EA2B27E3B761}"/>
              </a:ext>
            </a:extLst>
          </p:cNvPr>
          <p:cNvCxnSpPr/>
          <p:nvPr/>
        </p:nvCxnSpPr>
        <p:spPr>
          <a:xfrm>
            <a:off x="9798698" y="2365310"/>
            <a:ext cx="331237" cy="2041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45149-CAB7-4317-BA0B-ECA1732955D8}"/>
              </a:ext>
            </a:extLst>
          </p:cNvPr>
          <p:cNvCxnSpPr>
            <a:cxnSpLocks/>
          </p:cNvCxnSpPr>
          <p:nvPr/>
        </p:nvCxnSpPr>
        <p:spPr>
          <a:xfrm flipV="1">
            <a:off x="10982519" y="4385776"/>
            <a:ext cx="175727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B992C0-BEFC-4EA3-8706-0066965FF607}"/>
              </a:ext>
            </a:extLst>
          </p:cNvPr>
          <p:cNvSpPr txBox="1"/>
          <p:nvPr/>
        </p:nvSpPr>
        <p:spPr>
          <a:xfrm>
            <a:off x="7954153" y="4898377"/>
            <a:ext cx="5971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Compare Bulletin</a:t>
            </a:r>
            <a:endParaRPr lang="en-US" sz="80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A4BA0-8C8D-4D28-9588-01E6FF0118F8}"/>
              </a:ext>
            </a:extLst>
          </p:cNvPr>
          <p:cNvSpPr txBox="1"/>
          <p:nvPr/>
        </p:nvSpPr>
        <p:spPr>
          <a:xfrm>
            <a:off x="7938601" y="5396010"/>
            <a:ext cx="59715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Google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8C622-1B4A-4FDB-87AA-9437D480996B}"/>
              </a:ext>
            </a:extLst>
          </p:cNvPr>
          <p:cNvCxnSpPr/>
          <p:nvPr/>
        </p:nvCxnSpPr>
        <p:spPr>
          <a:xfrm>
            <a:off x="8334958" y="5512448"/>
            <a:ext cx="548952" cy="626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EE081D-30AB-4CCB-BE9C-A4B6A502C434}"/>
              </a:ext>
            </a:extLst>
          </p:cNvPr>
          <p:cNvCxnSpPr>
            <a:cxnSpLocks/>
          </p:cNvCxnSpPr>
          <p:nvPr/>
        </p:nvCxnSpPr>
        <p:spPr>
          <a:xfrm flipV="1">
            <a:off x="7841213" y="5505449"/>
            <a:ext cx="175727" cy="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D5824E-F2DE-4483-9A5F-E7BC49359195}"/>
              </a:ext>
            </a:extLst>
          </p:cNvPr>
          <p:cNvCxnSpPr>
            <a:cxnSpLocks/>
          </p:cNvCxnSpPr>
          <p:nvPr/>
        </p:nvCxnSpPr>
        <p:spPr>
          <a:xfrm flipV="1">
            <a:off x="7848988" y="5070020"/>
            <a:ext cx="175727" cy="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4935B8-0F30-40AE-8B54-1B386D95505B}"/>
              </a:ext>
            </a:extLst>
          </p:cNvPr>
          <p:cNvSpPr txBox="1"/>
          <p:nvPr/>
        </p:nvSpPr>
        <p:spPr>
          <a:xfrm>
            <a:off x="2176949" y="3179989"/>
            <a:ext cx="110256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Daily Iceberg Bulletin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F80CA-EE8E-43C4-AC7C-6718F125E3CB}"/>
              </a:ext>
            </a:extLst>
          </p:cNvPr>
          <p:cNvSpPr txBox="1"/>
          <p:nvPr/>
        </p:nvSpPr>
        <p:spPr>
          <a:xfrm>
            <a:off x="3514337" y="3872009"/>
            <a:ext cx="79932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Structure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7DAA69-C03B-408B-8E70-B0A452DBA0C7}"/>
              </a:ext>
            </a:extLst>
          </p:cNvPr>
          <p:cNvSpPr txBox="1"/>
          <p:nvPr/>
        </p:nvSpPr>
        <p:spPr>
          <a:xfrm>
            <a:off x="4867275" y="3872009"/>
            <a:ext cx="52717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D75B0-0871-43D9-88BD-A77FADA40B32}"/>
              </a:ext>
            </a:extLst>
          </p:cNvPr>
          <p:cNvSpPr txBox="1"/>
          <p:nvPr/>
        </p:nvSpPr>
        <p:spPr>
          <a:xfrm>
            <a:off x="5714806" y="3833131"/>
            <a:ext cx="939280" cy="214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Calibri"/>
              </a:rPr>
              <a:t>Bearing/Dist.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B9504-0929-4BFE-8CA3-027AF23F36E9}"/>
              </a:ext>
            </a:extLst>
          </p:cNvPr>
          <p:cNvCxnSpPr/>
          <p:nvPr/>
        </p:nvCxnSpPr>
        <p:spPr>
          <a:xfrm>
            <a:off x="4413186" y="3744491"/>
            <a:ext cx="0" cy="17961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72828C-6E73-4BF2-811D-B8AA8F756C60}"/>
              </a:ext>
            </a:extLst>
          </p:cNvPr>
          <p:cNvCxnSpPr/>
          <p:nvPr/>
        </p:nvCxnSpPr>
        <p:spPr>
          <a:xfrm flipV="1">
            <a:off x="4411241" y="5520030"/>
            <a:ext cx="2578359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D64875-D453-42E9-A2C0-BCDB8E4C762C}"/>
              </a:ext>
            </a:extLst>
          </p:cNvPr>
          <p:cNvCxnSpPr/>
          <p:nvPr/>
        </p:nvCxnSpPr>
        <p:spPr>
          <a:xfrm>
            <a:off x="4414158" y="5028422"/>
            <a:ext cx="2586133" cy="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9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455-28DD-4FF4-9843-023666B6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70" y="64076"/>
            <a:ext cx="10515600" cy="814575"/>
          </a:xfrm>
        </p:spPr>
        <p:txBody>
          <a:bodyPr/>
          <a:lstStyle/>
          <a:p>
            <a:r>
              <a:rPr lang="en-US" dirty="0">
                <a:cs typeface="Calibri Light"/>
              </a:rPr>
              <a:t>Activity </a:t>
            </a:r>
            <a:r>
              <a:rPr lang="en-US" dirty="0" smtClean="0">
                <a:cs typeface="Calibri Light"/>
              </a:rPr>
              <a:t>Diagram – Sprint 1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ADC9C-62B2-4429-A2DE-51C5CC34F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752199"/>
              </p:ext>
            </p:extLst>
          </p:nvPr>
        </p:nvGraphicFramePr>
        <p:xfrm>
          <a:off x="642646" y="783321"/>
          <a:ext cx="11245742" cy="50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1432582493"/>
                    </a:ext>
                  </a:extLst>
                </a:gridCol>
                <a:gridCol w="9865178">
                  <a:extLst>
                    <a:ext uri="{9D8B030D-6E8A-4147-A177-3AD203B41FA5}">
                      <a16:colId xmlns:a16="http://schemas.microsoft.com/office/drawing/2014/main" val="2231301284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82776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IIS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912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2302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/>
                        <a:t>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68197"/>
                  </a:ext>
                </a:extLst>
              </a:tr>
              <a:tr h="335445">
                <a:tc>
                  <a:txBody>
                    <a:bodyPr/>
                    <a:lstStyle/>
                    <a:p>
                      <a:r>
                        <a:rPr lang="en-US"/>
                        <a:t>CAPT Hook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00415"/>
                  </a:ext>
                </a:extLst>
              </a:tr>
              <a:tr h="335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Capitaine Hook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2791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/>
                        <a:t>Calvin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19070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3538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16168E-62DA-4F43-A30A-202468E27B3E}"/>
              </a:ext>
            </a:extLst>
          </p:cNvPr>
          <p:cNvSpPr/>
          <p:nvPr/>
        </p:nvSpPr>
        <p:spPr>
          <a:xfrm>
            <a:off x="2130502" y="1854958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Lat/Long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90FD1A-44A4-42CD-A35A-4EF4B72019FD}"/>
              </a:ext>
            </a:extLst>
          </p:cNvPr>
          <p:cNvSpPr/>
          <p:nvPr/>
        </p:nvSpPr>
        <p:spPr>
          <a:xfrm>
            <a:off x="3301951" y="2576891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Parser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2E1702-AB8E-47CF-BF5C-77711B55711B}"/>
              </a:ext>
            </a:extLst>
          </p:cNvPr>
          <p:cNvSpPr/>
          <p:nvPr/>
        </p:nvSpPr>
        <p:spPr>
          <a:xfrm>
            <a:off x="6809072" y="4398466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KML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133C55-E542-4437-9E89-DA9714FE52AD}"/>
              </a:ext>
            </a:extLst>
          </p:cNvPr>
          <p:cNvSpPr/>
          <p:nvPr/>
        </p:nvSpPr>
        <p:spPr>
          <a:xfrm>
            <a:off x="6816574" y="3933122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Validate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Lat/Long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592CB6-D404-4E20-B8AB-000EBCDA8DE6}"/>
              </a:ext>
            </a:extLst>
          </p:cNvPr>
          <p:cNvSpPr/>
          <p:nvPr/>
        </p:nvSpPr>
        <p:spPr>
          <a:xfrm>
            <a:off x="8769506" y="1254962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Broadcast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4C22B2-18AC-4378-90A4-4836A04D3611}"/>
              </a:ext>
            </a:extLst>
          </p:cNvPr>
          <p:cNvSpPr/>
          <p:nvPr/>
        </p:nvSpPr>
        <p:spPr>
          <a:xfrm>
            <a:off x="9948731" y="3270101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Receive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682618-D1A8-49FD-85C1-1DFEC630EB7D}"/>
              </a:ext>
            </a:extLst>
          </p:cNvPr>
          <p:cNvSpPr/>
          <p:nvPr/>
        </p:nvSpPr>
        <p:spPr>
          <a:xfrm>
            <a:off x="4454465" y="2585856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Bearing/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Distance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A7490-CDCE-48A5-A35A-C94C527BC825}"/>
              </a:ext>
            </a:extLst>
          </p:cNvPr>
          <p:cNvSpPr/>
          <p:nvPr/>
        </p:nvSpPr>
        <p:spPr>
          <a:xfrm>
            <a:off x="6740373" y="2616958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Encap. Payload to AIS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11419C-220D-4AED-99FB-77596C631C1F}"/>
              </a:ext>
            </a:extLst>
          </p:cNvPr>
          <p:cNvSpPr/>
          <p:nvPr/>
        </p:nvSpPr>
        <p:spPr>
          <a:xfrm>
            <a:off x="5635061" y="2561340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AIS msg payload format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84DFE6-1436-4599-AE4D-5663C37CB088}"/>
              </a:ext>
            </a:extLst>
          </p:cNvPr>
          <p:cNvSpPr/>
          <p:nvPr/>
        </p:nvSpPr>
        <p:spPr>
          <a:xfrm>
            <a:off x="10975375" y="3270101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TV-32 Display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29AF3-553A-4540-B72C-2077C6F78522}"/>
              </a:ext>
            </a:extLst>
          </p:cNvPr>
          <p:cNvSpPr/>
          <p:nvPr/>
        </p:nvSpPr>
        <p:spPr>
          <a:xfrm>
            <a:off x="8925200" y="3855550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TV-32 Display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341320-9E54-4118-840F-3367D246DF92}"/>
              </a:ext>
            </a:extLst>
          </p:cNvPr>
          <p:cNvSpPr/>
          <p:nvPr/>
        </p:nvSpPr>
        <p:spPr>
          <a:xfrm>
            <a:off x="8699710" y="5031390"/>
            <a:ext cx="839755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Time Series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14EC2FB-F804-41F3-A2C3-24DD517FDF35}"/>
              </a:ext>
            </a:extLst>
          </p:cNvPr>
          <p:cNvCxnSpPr/>
          <p:nvPr/>
        </p:nvCxnSpPr>
        <p:spPr>
          <a:xfrm>
            <a:off x="2968313" y="2179586"/>
            <a:ext cx="331237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C6D2E5-F7EE-49D9-BC9E-3F092A2FB100}"/>
              </a:ext>
            </a:extLst>
          </p:cNvPr>
          <p:cNvCxnSpPr/>
          <p:nvPr/>
        </p:nvCxnSpPr>
        <p:spPr>
          <a:xfrm flipV="1">
            <a:off x="7582107" y="1510698"/>
            <a:ext cx="1194317" cy="1356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BE7B84-E5CE-403F-9D18-45AACFBAC3EE}"/>
              </a:ext>
            </a:extLst>
          </p:cNvPr>
          <p:cNvCxnSpPr/>
          <p:nvPr/>
        </p:nvCxnSpPr>
        <p:spPr>
          <a:xfrm>
            <a:off x="7802737" y="2869663"/>
            <a:ext cx="1124338" cy="1163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9F37E1-3FAA-4868-AA25-B99FFDB9725B}"/>
              </a:ext>
            </a:extLst>
          </p:cNvPr>
          <p:cNvCxnSpPr>
            <a:cxnSpLocks/>
          </p:cNvCxnSpPr>
          <p:nvPr/>
        </p:nvCxnSpPr>
        <p:spPr>
          <a:xfrm>
            <a:off x="4143387" y="2833700"/>
            <a:ext cx="300137" cy="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985BAF-84C0-4178-83DD-EDF89A6C4026}"/>
              </a:ext>
            </a:extLst>
          </p:cNvPr>
          <p:cNvCxnSpPr>
            <a:cxnSpLocks/>
          </p:cNvCxnSpPr>
          <p:nvPr/>
        </p:nvCxnSpPr>
        <p:spPr>
          <a:xfrm>
            <a:off x="5294163" y="2833700"/>
            <a:ext cx="339014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9EC8A-8B72-483F-9A35-DFAF55039B34}"/>
              </a:ext>
            </a:extLst>
          </p:cNvPr>
          <p:cNvCxnSpPr>
            <a:cxnSpLocks/>
          </p:cNvCxnSpPr>
          <p:nvPr/>
        </p:nvCxnSpPr>
        <p:spPr>
          <a:xfrm>
            <a:off x="6468265" y="2833700"/>
            <a:ext cx="276810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56E99DD-4C0F-4F75-A626-EA2B27E3B761}"/>
              </a:ext>
            </a:extLst>
          </p:cNvPr>
          <p:cNvCxnSpPr/>
          <p:nvPr/>
        </p:nvCxnSpPr>
        <p:spPr>
          <a:xfrm>
            <a:off x="9607627" y="1463267"/>
            <a:ext cx="331237" cy="2041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45149-CAB7-4317-BA0B-ECA1732955D8}"/>
              </a:ext>
            </a:extLst>
          </p:cNvPr>
          <p:cNvCxnSpPr>
            <a:cxnSpLocks/>
          </p:cNvCxnSpPr>
          <p:nvPr/>
        </p:nvCxnSpPr>
        <p:spPr>
          <a:xfrm flipV="1">
            <a:off x="10791448" y="3483733"/>
            <a:ext cx="175727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B992C0-BEFC-4EA3-8706-0066965FF607}"/>
              </a:ext>
            </a:extLst>
          </p:cNvPr>
          <p:cNvSpPr txBox="1"/>
          <p:nvPr/>
        </p:nvSpPr>
        <p:spPr>
          <a:xfrm>
            <a:off x="7763082" y="3996334"/>
            <a:ext cx="5971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Bulletin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A4BA0-8C8D-4D28-9588-01E6FF0118F8}"/>
              </a:ext>
            </a:extLst>
          </p:cNvPr>
          <p:cNvSpPr txBox="1"/>
          <p:nvPr/>
        </p:nvSpPr>
        <p:spPr>
          <a:xfrm>
            <a:off x="7747530" y="4493967"/>
            <a:ext cx="59715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Google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8C622-1B4A-4FDB-87AA-9437D480996B}"/>
              </a:ext>
            </a:extLst>
          </p:cNvPr>
          <p:cNvCxnSpPr/>
          <p:nvPr/>
        </p:nvCxnSpPr>
        <p:spPr>
          <a:xfrm>
            <a:off x="8143887" y="4610405"/>
            <a:ext cx="548952" cy="626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EE081D-30AB-4CCB-BE9C-A4B6A502C434}"/>
              </a:ext>
            </a:extLst>
          </p:cNvPr>
          <p:cNvCxnSpPr>
            <a:cxnSpLocks/>
          </p:cNvCxnSpPr>
          <p:nvPr/>
        </p:nvCxnSpPr>
        <p:spPr>
          <a:xfrm flipV="1">
            <a:off x="7650142" y="4603406"/>
            <a:ext cx="175727" cy="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D5824E-F2DE-4483-9A5F-E7BC49359195}"/>
              </a:ext>
            </a:extLst>
          </p:cNvPr>
          <p:cNvCxnSpPr>
            <a:cxnSpLocks/>
          </p:cNvCxnSpPr>
          <p:nvPr/>
        </p:nvCxnSpPr>
        <p:spPr>
          <a:xfrm flipV="1">
            <a:off x="7657917" y="4167977"/>
            <a:ext cx="175727" cy="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4935B8-0F30-40AE-8B54-1B386D95505B}"/>
              </a:ext>
            </a:extLst>
          </p:cNvPr>
          <p:cNvSpPr txBox="1"/>
          <p:nvPr/>
        </p:nvSpPr>
        <p:spPr>
          <a:xfrm>
            <a:off x="1985878" y="2277946"/>
            <a:ext cx="110256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Daily Iceberg Bulletin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F80CA-EE8E-43C4-AC7C-6718F125E3CB}"/>
              </a:ext>
            </a:extLst>
          </p:cNvPr>
          <p:cNvSpPr txBox="1"/>
          <p:nvPr/>
        </p:nvSpPr>
        <p:spPr>
          <a:xfrm>
            <a:off x="3323266" y="2969966"/>
            <a:ext cx="79932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Structure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7DAA69-C03B-408B-8E70-B0A452DBA0C7}"/>
              </a:ext>
            </a:extLst>
          </p:cNvPr>
          <p:cNvSpPr txBox="1"/>
          <p:nvPr/>
        </p:nvSpPr>
        <p:spPr>
          <a:xfrm>
            <a:off x="4676204" y="2969966"/>
            <a:ext cx="52717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D75B0-0871-43D9-88BD-A77FADA40B32}"/>
              </a:ext>
            </a:extLst>
          </p:cNvPr>
          <p:cNvSpPr txBox="1"/>
          <p:nvPr/>
        </p:nvSpPr>
        <p:spPr>
          <a:xfrm>
            <a:off x="5523735" y="2931088"/>
            <a:ext cx="939280" cy="214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Bearing/Dist.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B9504-0929-4BFE-8CA3-027AF23F36E9}"/>
              </a:ext>
            </a:extLst>
          </p:cNvPr>
          <p:cNvCxnSpPr/>
          <p:nvPr/>
        </p:nvCxnSpPr>
        <p:spPr>
          <a:xfrm>
            <a:off x="4222115" y="2842448"/>
            <a:ext cx="0" cy="17961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72828C-6E73-4BF2-811D-B8AA8F756C60}"/>
              </a:ext>
            </a:extLst>
          </p:cNvPr>
          <p:cNvCxnSpPr/>
          <p:nvPr/>
        </p:nvCxnSpPr>
        <p:spPr>
          <a:xfrm flipV="1">
            <a:off x="4220170" y="4617987"/>
            <a:ext cx="2578359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D64875-D453-42E9-A2C0-BCDB8E4C762C}"/>
              </a:ext>
            </a:extLst>
          </p:cNvPr>
          <p:cNvCxnSpPr/>
          <p:nvPr/>
        </p:nvCxnSpPr>
        <p:spPr>
          <a:xfrm>
            <a:off x="4223087" y="4126379"/>
            <a:ext cx="2586133" cy="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19954" y="1674840"/>
            <a:ext cx="2933368" cy="1682059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14">
            <a:extLst>
              <a:ext uri="{FF2B5EF4-FFF2-40B4-BE49-F238E27FC236}">
                <a16:creationId xmlns:a16="http://schemas.microsoft.com/office/drawing/2014/main" id="{90E29AF3-553A-4540-B72C-2077C6F78522}"/>
              </a:ext>
            </a:extLst>
          </p:cNvPr>
          <p:cNvSpPr/>
          <p:nvPr/>
        </p:nvSpPr>
        <p:spPr>
          <a:xfrm>
            <a:off x="8708998" y="4448989"/>
            <a:ext cx="1055957" cy="4198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  <a:cs typeface="Calibri"/>
              </a:rPr>
              <a:t>Google Earth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Display</a:t>
            </a:r>
          </a:p>
        </p:txBody>
      </p:sp>
      <p:cxnSp>
        <p:nvCxnSpPr>
          <p:cNvPr id="41" name="Connector: Elbow 31">
            <a:extLst>
              <a:ext uri="{FF2B5EF4-FFF2-40B4-BE49-F238E27FC236}">
                <a16:creationId xmlns:a16="http://schemas.microsoft.com/office/drawing/2014/main" id="{5148C622-1B4A-4FDB-87AA-9437D480996B}"/>
              </a:ext>
            </a:extLst>
          </p:cNvPr>
          <p:cNvCxnSpPr/>
          <p:nvPr/>
        </p:nvCxnSpPr>
        <p:spPr>
          <a:xfrm>
            <a:off x="8418363" y="4610048"/>
            <a:ext cx="294825" cy="20338"/>
          </a:xfrm>
          <a:prstGeom prst="bentConnector3">
            <a:avLst>
              <a:gd name="adj1" fmla="val -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993375" y="4398466"/>
            <a:ext cx="3955356" cy="53070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97328" y="5903306"/>
            <a:ext cx="888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Initial Sprint Efforts to demonstrate ingesting data and producing intermediate decimal data for Bearing/Distance calculations.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41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84" y="86972"/>
            <a:ext cx="10515600" cy="743208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28009"/>
              </p:ext>
            </p:extLst>
          </p:nvPr>
        </p:nvGraphicFramePr>
        <p:xfrm>
          <a:off x="907465" y="1382310"/>
          <a:ext cx="10001168" cy="3462236"/>
        </p:xfrm>
        <a:graphic>
          <a:graphicData uri="http://schemas.openxmlformats.org/drawingml/2006/table">
            <a:tbl>
              <a:tblPr firstRow="1" firstCol="1" bandRow="1"/>
              <a:tblGrid>
                <a:gridCol w="345225">
                  <a:extLst>
                    <a:ext uri="{9D8B030D-6E8A-4147-A177-3AD203B41FA5}">
                      <a16:colId xmlns:a16="http://schemas.microsoft.com/office/drawing/2014/main" val="2185706935"/>
                    </a:ext>
                  </a:extLst>
                </a:gridCol>
                <a:gridCol w="3317612">
                  <a:extLst>
                    <a:ext uri="{9D8B030D-6E8A-4147-A177-3AD203B41FA5}">
                      <a16:colId xmlns:a16="http://schemas.microsoft.com/office/drawing/2014/main" val="1682133095"/>
                    </a:ext>
                  </a:extLst>
                </a:gridCol>
                <a:gridCol w="745686">
                  <a:extLst>
                    <a:ext uri="{9D8B030D-6E8A-4147-A177-3AD203B41FA5}">
                      <a16:colId xmlns:a16="http://schemas.microsoft.com/office/drawing/2014/main" val="1210687136"/>
                    </a:ext>
                  </a:extLst>
                </a:gridCol>
                <a:gridCol w="869967">
                  <a:extLst>
                    <a:ext uri="{9D8B030D-6E8A-4147-A177-3AD203B41FA5}">
                      <a16:colId xmlns:a16="http://schemas.microsoft.com/office/drawing/2014/main" val="669330619"/>
                    </a:ext>
                  </a:extLst>
                </a:gridCol>
                <a:gridCol w="1988496">
                  <a:extLst>
                    <a:ext uri="{9D8B030D-6E8A-4147-A177-3AD203B41FA5}">
                      <a16:colId xmlns:a16="http://schemas.microsoft.com/office/drawing/2014/main" val="1749950267"/>
                    </a:ext>
                  </a:extLst>
                </a:gridCol>
                <a:gridCol w="1118529">
                  <a:extLst>
                    <a:ext uri="{9D8B030D-6E8A-4147-A177-3AD203B41FA5}">
                      <a16:colId xmlns:a16="http://schemas.microsoft.com/office/drawing/2014/main" val="3959923121"/>
                    </a:ext>
                  </a:extLst>
                </a:gridCol>
                <a:gridCol w="1615653">
                  <a:extLst>
                    <a:ext uri="{9D8B030D-6E8A-4147-A177-3AD203B41FA5}">
                      <a16:colId xmlns:a16="http://schemas.microsoft.com/office/drawing/2014/main" val="1769044856"/>
                    </a:ext>
                  </a:extLst>
                </a:gridCol>
              </a:tblGrid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 Time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Time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 Complete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43082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our own Bulletin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Maylis Yepez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89107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Google Earth to Load A KML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Hayden Carter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01820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Bulletin Acquisition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Christopher Rosselot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08471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Parser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 Hardy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49375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KML File Creation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Hayden Carter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86028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Distance/Bearing Research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Maylis Yepez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05102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GitHub Operational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Chris Rosselot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84452"/>
                  </a:ext>
                </a:extLst>
              </a:tr>
              <a:tr h="266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Tv-32 Research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Luke Arsenault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0708"/>
                  </a:ext>
                </a:extLst>
              </a:tr>
              <a:tr h="532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 between 3 classes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 Hardy, Chris Rosselot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58675"/>
                  </a:ext>
                </a:extLst>
              </a:tr>
              <a:tr h="532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Backup KML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Luke Arsenault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534258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51844" y="830180"/>
            <a:ext cx="4971722" cy="83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30OCT19	Sprint: 1-2	Team: 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8867" y="5651313"/>
            <a:ext cx="998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Tasks performed to provide Google Earth representation of Iceberg Risk limits.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89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1038</Words>
  <Application>Microsoft Office PowerPoint</Application>
  <PresentationFormat>Widescreen</PresentationFormat>
  <Paragraphs>301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International Line Iceberg Display</vt:lpstr>
      <vt:lpstr>Team Members</vt:lpstr>
      <vt:lpstr>Product Elevator Pitch Statement</vt:lpstr>
      <vt:lpstr>Product Vision Board</vt:lpstr>
      <vt:lpstr>Customer Persona</vt:lpstr>
      <vt:lpstr>Impact Mapping</vt:lpstr>
      <vt:lpstr>Activity Diagram</vt:lpstr>
      <vt:lpstr>Activity Diagram – Sprint 1</vt:lpstr>
      <vt:lpstr>Sprint 1</vt:lpstr>
      <vt:lpstr>Sprint 1</vt:lpstr>
      <vt:lpstr>Sprint 1</vt:lpstr>
      <vt:lpstr>Sprint 2</vt:lpstr>
    </vt:vector>
  </TitlesOfParts>
  <Company>USCGA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Mraz, Ronald CIV (EDU)</dc:creator>
  <cp:lastModifiedBy>Mraz, Ronald CIV (EDU)</cp:lastModifiedBy>
  <cp:revision>11</cp:revision>
  <cp:lastPrinted>2019-11-04T21:46:46Z</cp:lastPrinted>
  <dcterms:created xsi:type="dcterms:W3CDTF">2018-10-16T13:08:16Z</dcterms:created>
  <dcterms:modified xsi:type="dcterms:W3CDTF">2019-11-05T14:17:40Z</dcterms:modified>
</cp:coreProperties>
</file>