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x="0" y="0"/>
          <a:ext cx="0" cy="0"/>
          <a:chOff x="0" y="0"/>
          <a:chExt cx="0" cy="0"/>
        </a:xfrm>
      </p:grpSpPr>
      <p:sp>
        <p:nvSpPr>
          <p:cNvPr id="2" name="Shape 2"/>
          <p:cNvSpPr txBox="1"/>
          <p:nvPr>
            <p:ph idx="2" type="hdr"/>
          </p:nvPr>
        </p:nvSpPr>
        <p:spPr>
          <a:xfrm>
            <a:off x="0" y="0"/>
            <a:ext cx="2971799" cy="4572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 name="Shape 3"/>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 name="Shape 4"/>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 name="Shape 5"/>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 name="Shape 6"/>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 name="Shape 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articles.leetcode.com/2010/09/determine-if-binary-tree-is-binary.html"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articles.leetcode.com/2010/09/determine-if-binary-tree-is-binary.html"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9" name="Shape 8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p:txBody>
      </p:sp>
      <p:sp>
        <p:nvSpPr>
          <p:cNvPr id="90" name="Shape 9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1" name="Shape 15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One way to search through a tree is called depth first search</a:t>
            </a:r>
            <a:r>
              <a:rPr lang="en-US" sz="1200">
                <a:solidFill>
                  <a:schemeClr val="dk1"/>
                </a:solidFill>
                <a:latin typeface="Calibri"/>
                <a:ea typeface="Calibri"/>
                <a:cs typeface="Calibri"/>
                <a:sym typeface="Calibri"/>
              </a:rPr>
              <a:t>. I</a:t>
            </a:r>
            <a:r>
              <a:rPr lang="en-US" sz="1200">
                <a:solidFill>
                  <a:srgbClr val="444444"/>
                </a:solidFill>
                <a:latin typeface="Calibri"/>
                <a:ea typeface="Calibri"/>
                <a:cs typeface="Calibri"/>
                <a:sym typeface="Calibri"/>
              </a:rPr>
              <a:t>n a depth first search, you start at the root, and follow one of the branches of the tree as far as possible until either the node you are looking for is found or you hit a leaf node ( a node with no children). If you hit a leaf node, then you continue the search at the nearest ancestor with unexplored children</a:t>
            </a: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DFS better for visiting every node, or visit every node until we have what we are looking for</a:t>
            </a: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If tree is very large, or want to quit when so far from beginning, use bfs</a:t>
            </a:r>
          </a:p>
        </p:txBody>
      </p:sp>
      <p:sp>
        <p:nvSpPr>
          <p:cNvPr id="152" name="Shape 15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50000"/>
              </a:lnSpc>
              <a:spcBef>
                <a:spcPts val="0"/>
              </a:spcBef>
              <a:buClr>
                <a:schemeClr val="dk1"/>
              </a:buClr>
              <a:buSzPct val="122222"/>
              <a:buFont typeface="Arial"/>
              <a:buNone/>
            </a:pPr>
            <a:r>
              <a:rPr lang="en-US" sz="900">
                <a:solidFill>
                  <a:srgbClr val="444444"/>
                </a:solidFill>
                <a:latin typeface="Verdana"/>
                <a:ea typeface="Verdana"/>
                <a:cs typeface="Verdana"/>
                <a:sym typeface="Verdana"/>
              </a:rPr>
              <a:t>the big advantage of DFS is that it has much lower memory requirements than BFS, because it’s not necessary to store all of the child pointers at each level. Depending on the data and what you are looking for, either DFS or BFS could be advantageous.</a:t>
            </a:r>
          </a:p>
          <a:p>
            <a:pPr lvl="0" rtl="0">
              <a:lnSpc>
                <a:spcPct val="150000"/>
              </a:lnSpc>
              <a:spcBef>
                <a:spcPts val="0"/>
              </a:spcBef>
              <a:buClr>
                <a:schemeClr val="dk1"/>
              </a:buClr>
              <a:buSzPct val="122222"/>
              <a:buFont typeface="Arial"/>
              <a:buNone/>
            </a:pPr>
            <a:r>
              <a:rPr lang="en-US" sz="900">
                <a:solidFill>
                  <a:srgbClr val="444444"/>
                </a:solidFill>
                <a:latin typeface="Verdana"/>
                <a:ea typeface="Verdana"/>
                <a:cs typeface="Verdana"/>
                <a:sym typeface="Verdana"/>
              </a:rPr>
              <a:t>For example, given a family tree if one were looking for someone on the tree who’s still alive, then it would be safe to assume that person would be on the bottom of the tree. This means that a BFS would take a very long time to reach that last level. A DFS, however, would find the goal faster. But, if one were looking for a family member who died a very long time ago, then that person would be closer to the top of the tree. Then, a BFS would usually be faster than a DFS. So, the advantages of either vary depending on the data and what you’re looking for.</a:t>
            </a:r>
          </a:p>
          <a:p>
            <a:pPr>
              <a:spcBef>
                <a:spcPts val="0"/>
              </a:spcBef>
              <a:buNone/>
            </a:pPr>
            <a:r>
              <a:t/>
            </a:r>
            <a:endParaRPr/>
          </a:p>
        </p:txBody>
      </p:sp>
      <p:sp>
        <p:nvSpPr>
          <p:cNvPr id="158" name="Shape 1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6" name="Shape 16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nSpc>
                <a:spcPct val="100000"/>
              </a:lnSpc>
              <a:spcBef>
                <a:spcPts val="0"/>
              </a:spcBef>
              <a:buSzPct val="25000"/>
              <a:buNone/>
            </a:pPr>
            <a:r>
              <a:rPr b="0" baseline="0" i="0" lang="en-US" sz="1200" u="none" cap="none" strike="noStrike">
                <a:solidFill>
                  <a:schemeClr val="dk1"/>
                </a:solidFill>
                <a:latin typeface="Calibri"/>
                <a:ea typeface="Calibri"/>
                <a:cs typeface="Calibri"/>
                <a:sym typeface="Calibri"/>
              </a:rPr>
              <a:t>Can you tell me what is special about this tree that makes it a binary search tree.</a:t>
            </a:r>
          </a:p>
          <a:p>
            <a:pPr indent="0" lvl="0" marL="0" marR="0" rtl="0">
              <a:lnSpc>
                <a:spcPct val="100000"/>
              </a:lnSpc>
              <a:spcBef>
                <a:spcPts val="0"/>
              </a:spcBef>
              <a:buSzPct val="25000"/>
              <a:buNone/>
            </a:pPr>
            <a:r>
              <a:rPr lang="en-US" sz="1200" u="sng">
                <a:solidFill>
                  <a:schemeClr val="hlink"/>
                </a:solidFill>
                <a:latin typeface="Calibri"/>
                <a:ea typeface="Calibri"/>
                <a:cs typeface="Calibri"/>
                <a:sym typeface="Calibri"/>
                <a:hlinkClick r:id="rId2"/>
              </a:rPr>
              <a:t>http://articles.leetcode.com/2010/09/determine-if-binary-tree-is-binary.html</a:t>
            </a:r>
          </a:p>
          <a:p>
            <a:pPr lvl="0" marR="0" rtl="0">
              <a:lnSpc>
                <a:spcPct val="100000"/>
              </a:lnSpc>
              <a:spcBef>
                <a:spcPts val="0"/>
              </a:spcBef>
              <a:buNone/>
            </a:pPr>
            <a:r>
              <a:t/>
            </a:r>
            <a:endParaRPr sz="1200">
              <a:solidFill>
                <a:schemeClr val="dk1"/>
              </a:solidFill>
              <a:latin typeface="Calibri"/>
              <a:ea typeface="Calibri"/>
              <a:cs typeface="Calibri"/>
              <a:sym typeface="Calibri"/>
            </a:endParaRPr>
          </a:p>
          <a:p>
            <a:pPr lvl="0" rtl="0">
              <a:lnSpc>
                <a:spcPct val="100000"/>
              </a:lnSpc>
              <a:spcBef>
                <a:spcPts val="0"/>
              </a:spcBef>
              <a:spcAft>
                <a:spcPts val="1800"/>
              </a:spcAft>
              <a:buNone/>
            </a:pPr>
            <a:r>
              <a:rPr lang="en-US" sz="1200">
                <a:solidFill>
                  <a:srgbClr val="222222"/>
                </a:solidFill>
                <a:latin typeface="Calibri"/>
                <a:ea typeface="Calibri"/>
                <a:cs typeface="Calibri"/>
                <a:sym typeface="Calibri"/>
              </a:rPr>
              <a:t>The left subtree of a node contains only nodes with keys less than the node’s key.</a:t>
            </a:r>
          </a:p>
          <a:p>
            <a:pPr lvl="0" rtl="0">
              <a:lnSpc>
                <a:spcPct val="100000"/>
              </a:lnSpc>
              <a:spcBef>
                <a:spcPts val="0"/>
              </a:spcBef>
              <a:spcAft>
                <a:spcPts val="1800"/>
              </a:spcAft>
              <a:buNone/>
            </a:pPr>
            <a:r>
              <a:rPr lang="en-US" sz="1200">
                <a:solidFill>
                  <a:srgbClr val="222222"/>
                </a:solidFill>
                <a:latin typeface="Calibri"/>
                <a:ea typeface="Calibri"/>
                <a:cs typeface="Calibri"/>
                <a:sym typeface="Calibri"/>
              </a:rPr>
              <a:t>The right subtree of a node contains only nodes with keys greater than the node’s key.</a:t>
            </a:r>
          </a:p>
          <a:p>
            <a:pPr lvl="0" rtl="0">
              <a:lnSpc>
                <a:spcPct val="100000"/>
              </a:lnSpc>
              <a:spcBef>
                <a:spcPts val="0"/>
              </a:spcBef>
              <a:spcAft>
                <a:spcPts val="1800"/>
              </a:spcAft>
              <a:buNone/>
            </a:pPr>
            <a:r>
              <a:rPr lang="en-US" sz="1200">
                <a:solidFill>
                  <a:srgbClr val="222222"/>
                </a:solidFill>
                <a:latin typeface="Calibri"/>
                <a:ea typeface="Calibri"/>
                <a:cs typeface="Calibri"/>
                <a:sym typeface="Calibri"/>
              </a:rPr>
              <a:t>Both the left and right subtrees must also be binary search trees.</a:t>
            </a:r>
          </a:p>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167" name="Shape 16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4" name="Shape 17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Calibri"/>
                <a:ea typeface="Calibri"/>
                <a:cs typeface="Calibri"/>
                <a:sym typeface="Calibri"/>
              </a:rPr>
              <a:t>O(log(n)) for search </a:t>
            </a:r>
          </a:p>
        </p:txBody>
      </p:sp>
      <p:sp>
        <p:nvSpPr>
          <p:cNvPr id="175" name="Shape 17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7" name="Shape 18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p:txBody>
      </p:sp>
      <p:sp>
        <p:nvSpPr>
          <p:cNvPr id="188" name="Shape 18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5" name="Shape 19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p:txBody>
      </p:sp>
      <p:sp>
        <p:nvSpPr>
          <p:cNvPr id="196" name="Shape 19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US"/>
              <a:t>Depth-first:  Including the base case and the “else” (in if-else statements), there are usually 3 conditional checks.</a:t>
            </a:r>
          </a:p>
          <a:p>
            <a:pPr rtl="0">
              <a:spcBef>
                <a:spcPts val="0"/>
              </a:spcBef>
              <a:buNone/>
            </a:pPr>
            <a:r>
              <a:rPr lang="en-US" u="sng">
                <a:solidFill>
                  <a:schemeClr val="hlink"/>
                </a:solidFill>
                <a:hlinkClick r:id="rId2"/>
              </a:rPr>
              <a:t>http://articles.leetcode.com/2010/09/determine-if-binary-tree-is-binary.html</a:t>
            </a:r>
            <a:r>
              <a:rPr lang="en-US"/>
              <a:t> </a:t>
            </a:r>
          </a:p>
          <a:p>
            <a:pPr>
              <a:spcBef>
                <a:spcPts val="0"/>
              </a:spcBef>
              <a:buNone/>
            </a:pPr>
            <a:r>
              <a:t/>
            </a:r>
            <a:endParaRPr/>
          </a:p>
        </p:txBody>
      </p:sp>
      <p:sp>
        <p:nvSpPr>
          <p:cNvPr id="202" name="Shape 2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08" name="Shape 2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17" name="Shape 2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23" name="Shape 2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6" name="Shape 9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Trees are a type of data structure like arrays or linked lists, but unlike those, trees are not organized linearly. Each item in the tree is a node. </a:t>
            </a: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Nodes ONLY have one piece of data and a list of children. Note that there are no circles. </a:t>
            </a: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One common application is for representing the possible moves in a game or search problem.</a:t>
            </a:r>
          </a:p>
        </p:txBody>
      </p:sp>
      <p:sp>
        <p:nvSpPr>
          <p:cNvPr id="97" name="Shape 9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29" name="Shape 2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35" name="Shape 2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45" name="Shape 2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52" name="Shape 25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Here is a vocab dump. </a:t>
            </a: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A tree is a data structure that contains nodes. Each node contains 1 piece of data, here they are numbers. </a:t>
            </a: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The node at the very top of the tree is called the root node. The nodes at the bottom of the tree are called the leaf nodes. Leaf nodes have no children. </a:t>
            </a: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Parent nodes can have an unlimited number of children, here they all have two because it’s a special kind of tree. </a:t>
            </a: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If two nodes share the same parent, they are called siblings nodes.</a:t>
            </a: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lang="en-US" sz="1200">
                <a:solidFill>
                  <a:schemeClr val="dk1"/>
                </a:solidFill>
                <a:latin typeface="Calibri"/>
                <a:ea typeface="Calibri"/>
                <a:cs typeface="Calibri"/>
                <a:sym typeface="Calibri"/>
              </a:rPr>
              <a:t>Can someone name trees that we interact with every day as web developers?</a:t>
            </a:r>
          </a:p>
          <a:p>
            <a:pPr indent="0" lvl="0" marL="0" marR="0" rtl="0" algn="l">
              <a:spcBef>
                <a:spcPts val="0"/>
              </a:spcBef>
              <a:buNone/>
            </a:pPr>
            <a:r>
              <a:t/>
            </a:r>
            <a:endParaRPr sz="1200">
              <a:solidFill>
                <a:schemeClr val="dk1"/>
              </a:solidFill>
              <a:latin typeface="Calibri"/>
              <a:ea typeface="Calibri"/>
              <a:cs typeface="Calibri"/>
              <a:sym typeface="Calibri"/>
            </a:endParaRP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Tree </a:t>
            </a: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Node, each has data</a:t>
            </a: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Root </a:t>
            </a: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Leaves</a:t>
            </a: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Html example</a:t>
            </a: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p:txBody>
      </p:sp>
      <p:sp>
        <p:nvSpPr>
          <p:cNvPr id="103" name="Shape 10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8" name="Shape 10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Calibri"/>
                <a:ea typeface="Calibri"/>
                <a:cs typeface="Calibri"/>
                <a:sym typeface="Calibri"/>
              </a:rPr>
              <a:t>Here’s a tree that represents some of the possible outcomes of a tic tac toe game. What DBC challenge does this remind you of?</a:t>
            </a:r>
          </a:p>
        </p:txBody>
      </p:sp>
      <p:sp>
        <p:nvSpPr>
          <p:cNvPr id="109" name="Shape 10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5" name="Shape 11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What is the root node of this tree?</a:t>
            </a:r>
            <a:r>
              <a:rPr lang="en-US" sz="1200">
                <a:solidFill>
                  <a:schemeClr val="dk1"/>
                </a:solidFill>
                <a:latin typeface="Calibri"/>
                <a:ea typeface="Calibri"/>
                <a:cs typeface="Calibri"/>
                <a:sym typeface="Calibri"/>
              </a:rPr>
              <a:t> </a:t>
            </a:r>
            <a:r>
              <a:rPr i="1" lang="en-US" sz="1200">
                <a:solidFill>
                  <a:schemeClr val="dk1"/>
                </a:solidFill>
                <a:latin typeface="Calibri"/>
                <a:ea typeface="Calibri"/>
                <a:cs typeface="Calibri"/>
                <a:sym typeface="Calibri"/>
              </a:rPr>
              <a:t>html</a:t>
            </a: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What type of node is the title? </a:t>
            </a:r>
            <a:r>
              <a:rPr i="1" lang="en-US" sz="1200">
                <a:solidFill>
                  <a:schemeClr val="dk1"/>
                </a:solidFill>
                <a:latin typeface="Calibri"/>
                <a:ea typeface="Calibri"/>
                <a:cs typeface="Calibri"/>
                <a:sym typeface="Calibri"/>
              </a:rPr>
              <a:t>child or leaf node</a:t>
            </a: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How many children does the body node have? </a:t>
            </a:r>
            <a:r>
              <a:rPr b="0" baseline="0" i="1" lang="en-US" sz="1200" u="none" cap="none" strike="noStrike">
                <a:solidFill>
                  <a:schemeClr val="dk1"/>
                </a:solidFill>
                <a:latin typeface="Calibri"/>
                <a:ea typeface="Calibri"/>
                <a:cs typeface="Calibri"/>
                <a:sym typeface="Calibri"/>
              </a:rPr>
              <a:t>3</a:t>
            </a: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What is the parent of the a node? </a:t>
            </a:r>
            <a:r>
              <a:rPr b="0" baseline="0" i="1" lang="en-US" sz="1200" u="none" cap="none" strike="noStrike">
                <a:solidFill>
                  <a:schemeClr val="dk1"/>
                </a:solidFill>
                <a:latin typeface="Calibri"/>
                <a:ea typeface="Calibri"/>
                <a:cs typeface="Calibri"/>
                <a:sym typeface="Calibri"/>
              </a:rPr>
              <a:t>p  (or interior node</a:t>
            </a:r>
            <a:r>
              <a:rPr i="1" lang="en-US" sz="1200">
                <a:solidFill>
                  <a:schemeClr val="dk1"/>
                </a:solidFill>
                <a:latin typeface="Calibri"/>
                <a:ea typeface="Calibri"/>
                <a:cs typeface="Calibri"/>
                <a:sym typeface="Calibri"/>
              </a:rPr>
              <a:t>)</a:t>
            </a: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Note that in this tree, some parents have 3 children and some have 1. This is a valid tree. Because each node has an unlimited number of children, it is just called a tree. Or a non-binary tree. </a:t>
            </a:r>
          </a:p>
        </p:txBody>
      </p:sp>
      <p:sp>
        <p:nvSpPr>
          <p:cNvPr id="116" name="Shape 11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Trees are a type of data structure like arrays or linked lists. Each item in the tree is a node. </a:t>
            </a: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Nodes ONLY have one piece of data and a list of children. </a:t>
            </a:r>
          </a:p>
        </p:txBody>
      </p:sp>
      <p:sp>
        <p:nvSpPr>
          <p:cNvPr id="124" name="Shape 12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Calibri"/>
                <a:ea typeface="Calibri"/>
                <a:cs typeface="Calibri"/>
                <a:sym typeface="Calibri"/>
              </a:rPr>
              <a:t>There are some special types of trees. One of them is a binary tree.</a:t>
            </a:r>
          </a:p>
          <a:p>
            <a:pPr indent="0" lvl="0" marL="0" marR="0" rtl="0" algn="l">
              <a:spcBef>
                <a:spcPts val="0"/>
              </a:spcBef>
              <a:buNone/>
            </a:pPr>
            <a:r>
              <a:t/>
            </a:r>
            <a:endParaRPr sz="1200">
              <a:solidFill>
                <a:schemeClr val="dk1"/>
              </a:solidFill>
              <a:latin typeface="Calibri"/>
              <a:ea typeface="Calibri"/>
              <a:cs typeface="Calibri"/>
              <a:sym typeface="Calibri"/>
            </a:endParaRP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In a binary tree, each parent has AT MOST 2 children. You’ll note that 5 only has 1 child here. That is okay, it’s still a binary tree. It’s just a MAX of 2 children</a:t>
            </a:r>
            <a:r>
              <a:rPr lang="en-US" sz="1200">
                <a:solidFill>
                  <a:schemeClr val="dk1"/>
                </a:solidFill>
                <a:latin typeface="Calibri"/>
                <a:ea typeface="Calibri"/>
                <a:cs typeface="Calibri"/>
                <a:sym typeface="Calibri"/>
              </a:rPr>
              <a:t>.</a:t>
            </a:r>
          </a:p>
        </p:txBody>
      </p:sp>
      <p:sp>
        <p:nvSpPr>
          <p:cNvPr id="131" name="Shape 13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7" name="Shape 13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In a binary tree, each parent has AT MOST 2 children. You’ll note that 5 only has 1 child here. That is okay, it’s still a binary tree. It’s just a MAX of 2 children. Now there is one very special type of binary tree. </a:t>
            </a:r>
          </a:p>
        </p:txBody>
      </p:sp>
      <p:sp>
        <p:nvSpPr>
          <p:cNvPr id="138" name="Shape 13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4" name="Shape 14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Calibri"/>
                <a:ea typeface="Calibri"/>
                <a:cs typeface="Calibri"/>
                <a:sym typeface="Calibri"/>
              </a:rPr>
              <a:t>Breadth first: the numbers represent the order in which you would access them in the search. BFS </a:t>
            </a:r>
            <a:r>
              <a:rPr lang="en-US" sz="1200">
                <a:solidFill>
                  <a:srgbClr val="444444"/>
                </a:solidFill>
                <a:latin typeface="Calibri"/>
                <a:ea typeface="Calibri"/>
                <a:cs typeface="Calibri"/>
                <a:sym typeface="Calibri"/>
              </a:rPr>
              <a:t> you start at the root node, and then scan each node in the first level starting from the leftmost node, moving towards the right. Then you continue scanning the second level (starting from the left) and the third level, and so on until you’ve scanned all the nodes, or until you find the actual node that you were searching for. </a:t>
            </a: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Note that this tree is NOT A BINARY SEARCH TREE</a:t>
            </a:r>
          </a:p>
        </p:txBody>
      </p:sp>
      <p:sp>
        <p:nvSpPr>
          <p:cNvPr id="145" name="Shape 14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4" name="Shape 14"/>
        <p:cNvGrpSpPr/>
        <p:nvPr/>
      </p:nvGrpSpPr>
      <p:grpSpPr>
        <a:xfrm>
          <a:off x="0" y="0"/>
          <a:ext cx="0" cy="0"/>
          <a:chOff x="0" y="0"/>
          <a:chExt cx="0" cy="0"/>
        </a:xfrm>
      </p:grpSpPr>
      <p:sp>
        <p:nvSpPr>
          <p:cNvPr id="15" name="Shape 15"/>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marL="0" marR="0" rtl="0" algn="ctr">
              <a:spcBef>
                <a:spcPts val="0"/>
              </a:spcBef>
              <a:buClr>
                <a:schemeClr val="dk1"/>
              </a:buClr>
              <a:buFont typeface="Calibri"/>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6" name="Shape 16"/>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marL="0" marR="0" rtl="0" algn="ctr">
              <a:spcBef>
                <a:spcPts val="640"/>
              </a:spcBef>
              <a:buClr>
                <a:srgbClr val="888888"/>
              </a:buClr>
              <a:buFont typeface="Arial"/>
              <a:buNone/>
              <a:defRPr/>
            </a:lvl1pPr>
            <a:lvl2pPr indent="0" marL="457200" marR="0" rtl="0" algn="ctr">
              <a:spcBef>
                <a:spcPts val="560"/>
              </a:spcBef>
              <a:buClr>
                <a:srgbClr val="888888"/>
              </a:buClr>
              <a:buFont typeface="Arial"/>
              <a:buNone/>
              <a:defRPr/>
            </a:lvl2pPr>
            <a:lvl3pPr indent="0" marL="914400" marR="0" rtl="0" algn="ctr">
              <a:spcBef>
                <a:spcPts val="480"/>
              </a:spcBef>
              <a:buClr>
                <a:srgbClr val="888888"/>
              </a:buClr>
              <a:buFont typeface="Arial"/>
              <a:buNone/>
              <a:defRPr/>
            </a:lvl3pPr>
            <a:lvl4pPr indent="0" marL="1371600" marR="0" rtl="0" algn="ctr">
              <a:spcBef>
                <a:spcPts val="400"/>
              </a:spcBef>
              <a:buClr>
                <a:srgbClr val="888888"/>
              </a:buClr>
              <a:buFont typeface="Arial"/>
              <a:buNone/>
              <a:defRPr/>
            </a:lvl4pPr>
            <a:lvl5pPr indent="0" marL="1828800" marR="0" rtl="0" algn="ctr">
              <a:spcBef>
                <a:spcPts val="400"/>
              </a:spcBef>
              <a:buClr>
                <a:srgbClr val="888888"/>
              </a:buClr>
              <a:buFont typeface="Arial"/>
              <a:buNone/>
              <a:defRPr/>
            </a:lvl5pPr>
            <a:lvl6pPr indent="0" marL="2286000" marR="0" rtl="0" algn="ctr">
              <a:spcBef>
                <a:spcPts val="400"/>
              </a:spcBef>
              <a:buClr>
                <a:srgbClr val="888888"/>
              </a:buClr>
              <a:buFont typeface="Arial"/>
              <a:buNone/>
              <a:defRPr/>
            </a:lvl6pPr>
            <a:lvl7pPr indent="0" marL="2743200" marR="0" rtl="0" algn="ctr">
              <a:spcBef>
                <a:spcPts val="400"/>
              </a:spcBef>
              <a:buClr>
                <a:srgbClr val="888888"/>
              </a:buClr>
              <a:buFont typeface="Arial"/>
              <a:buNone/>
              <a:defRPr/>
            </a:lvl7pPr>
            <a:lvl8pPr indent="0" marL="3200400" marR="0" rtl="0" algn="ctr">
              <a:spcBef>
                <a:spcPts val="400"/>
              </a:spcBef>
              <a:buClr>
                <a:srgbClr val="888888"/>
              </a:buClr>
              <a:buFont typeface="Arial"/>
              <a:buNone/>
              <a:defRPr/>
            </a:lvl8pPr>
            <a:lvl9pPr indent="0" marL="3657600" marR="0" rtl="0" algn="ctr">
              <a:spcBef>
                <a:spcPts val="400"/>
              </a:spcBef>
              <a:buClr>
                <a:srgbClr val="888888"/>
              </a:buClr>
              <a:buFont typeface="Arial"/>
              <a:buNone/>
              <a:defRPr/>
            </a:lvl9pPr>
          </a:lstStyle>
          <a:p/>
        </p:txBody>
      </p:sp>
      <p:sp>
        <p:nvSpPr>
          <p:cNvPr id="17" name="Shape 1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8" name="Shape 1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9" name="Shape 1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1" name="Shape 71"/>
        <p:cNvGrpSpPr/>
        <p:nvPr/>
      </p:nvGrpSpPr>
      <p:grpSpPr>
        <a:xfrm>
          <a:off x="0" y="0"/>
          <a:ext cx="0" cy="0"/>
          <a:chOff x="0" y="0"/>
          <a:chExt cx="0" cy="0"/>
        </a:xfrm>
      </p:grpSpPr>
      <p:sp>
        <p:nvSpPr>
          <p:cNvPr id="72" name="Shape 72"/>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3" name="Shape 73"/>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139700" marL="342900" rtl="0" algn="l">
              <a:spcBef>
                <a:spcPts val="640"/>
              </a:spcBef>
              <a:buClr>
                <a:schemeClr val="dk1"/>
              </a:buClr>
              <a:buFont typeface="Arial"/>
              <a:buChar char="•"/>
              <a:defRPr/>
            </a:lvl1pPr>
            <a:lvl2pPr indent="-107950" marL="742950" rtl="0" algn="l">
              <a:spcBef>
                <a:spcPts val="560"/>
              </a:spcBef>
              <a:buClr>
                <a:schemeClr val="dk1"/>
              </a:buClr>
              <a:buFont typeface="Arial"/>
              <a:buChar char="–"/>
              <a:defRPr/>
            </a:lvl2pPr>
            <a:lvl3pPr indent="-76200" marL="1143000" rtl="0" algn="l">
              <a:spcBef>
                <a:spcPts val="480"/>
              </a:spcBef>
              <a:buClr>
                <a:schemeClr val="dk1"/>
              </a:buClr>
              <a:buFont typeface="Arial"/>
              <a:buChar char="•"/>
              <a:defRPr/>
            </a:lvl3pPr>
            <a:lvl4pPr indent="-101600" marL="1600200" rtl="0" algn="l">
              <a:spcBef>
                <a:spcPts val="400"/>
              </a:spcBef>
              <a:buClr>
                <a:schemeClr val="dk1"/>
              </a:buClr>
              <a:buFont typeface="Arial"/>
              <a:buChar char="–"/>
              <a:defRPr/>
            </a:lvl4pPr>
            <a:lvl5pPr indent="-101600" marL="2057400" rtl="0" algn="l">
              <a:spcBef>
                <a:spcPts val="400"/>
              </a:spcBef>
              <a:buClr>
                <a:schemeClr val="dk1"/>
              </a:buClr>
              <a:buFont typeface="Arial"/>
              <a:buChar char="»"/>
              <a:defRPr/>
            </a:lvl5pPr>
            <a:lvl6pPr indent="-101600" marL="2514600" rtl="0" algn="l">
              <a:spcBef>
                <a:spcPts val="400"/>
              </a:spcBef>
              <a:buClr>
                <a:schemeClr val="dk1"/>
              </a:buClr>
              <a:buFont typeface="Arial"/>
              <a:buChar char="•"/>
              <a:defRPr/>
            </a:lvl6pPr>
            <a:lvl7pPr indent="-101600" marL="2971800" rtl="0" algn="l">
              <a:spcBef>
                <a:spcPts val="400"/>
              </a:spcBef>
              <a:buClr>
                <a:schemeClr val="dk1"/>
              </a:buClr>
              <a:buFont typeface="Arial"/>
              <a:buChar char="•"/>
              <a:defRPr/>
            </a:lvl7pPr>
            <a:lvl8pPr indent="-101600" marL="3429000" rtl="0" algn="l">
              <a:spcBef>
                <a:spcPts val="400"/>
              </a:spcBef>
              <a:buClr>
                <a:schemeClr val="dk1"/>
              </a:buClr>
              <a:buFont typeface="Arial"/>
              <a:buChar char="•"/>
              <a:defRPr/>
            </a:lvl8pPr>
            <a:lvl9pPr indent="-101600" marL="3886200" rtl="0" algn="l">
              <a:spcBef>
                <a:spcPts val="400"/>
              </a:spcBef>
              <a:buClr>
                <a:schemeClr val="dk1"/>
              </a:buClr>
              <a:buFont typeface="Arial"/>
              <a:buChar char="•"/>
              <a:defRPr/>
            </a:lvl9pPr>
          </a:lstStyle>
          <a:p/>
        </p:txBody>
      </p:sp>
      <p:sp>
        <p:nvSpPr>
          <p:cNvPr id="74" name="Shape 7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5" name="Shape 7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6" name="Shape 7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7" name="Shape 77"/>
        <p:cNvGrpSpPr/>
        <p:nvPr/>
      </p:nvGrpSpPr>
      <p:grpSpPr>
        <a:xfrm>
          <a:off x="0" y="0"/>
          <a:ext cx="0" cy="0"/>
          <a:chOff x="0" y="0"/>
          <a:chExt cx="0" cy="0"/>
        </a:xfrm>
      </p:grpSpPr>
      <p:sp>
        <p:nvSpPr>
          <p:cNvPr id="78" name="Shape 78"/>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9" name="Shape 79"/>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marL="342900" rtl="0" algn="l">
              <a:spcBef>
                <a:spcPts val="640"/>
              </a:spcBef>
              <a:buClr>
                <a:schemeClr val="dk1"/>
              </a:buClr>
              <a:buFont typeface="Arial"/>
              <a:buChar char="•"/>
              <a:defRPr/>
            </a:lvl1pPr>
            <a:lvl2pPr indent="-107950" marL="742950" rtl="0" algn="l">
              <a:spcBef>
                <a:spcPts val="560"/>
              </a:spcBef>
              <a:buClr>
                <a:schemeClr val="dk1"/>
              </a:buClr>
              <a:buFont typeface="Arial"/>
              <a:buChar char="–"/>
              <a:defRPr/>
            </a:lvl2pPr>
            <a:lvl3pPr indent="-76200" marL="1143000" rtl="0" algn="l">
              <a:spcBef>
                <a:spcPts val="480"/>
              </a:spcBef>
              <a:buClr>
                <a:schemeClr val="dk1"/>
              </a:buClr>
              <a:buFont typeface="Arial"/>
              <a:buChar char="•"/>
              <a:defRPr/>
            </a:lvl3pPr>
            <a:lvl4pPr indent="-101600" marL="1600200" rtl="0" algn="l">
              <a:spcBef>
                <a:spcPts val="400"/>
              </a:spcBef>
              <a:buClr>
                <a:schemeClr val="dk1"/>
              </a:buClr>
              <a:buFont typeface="Arial"/>
              <a:buChar char="–"/>
              <a:defRPr/>
            </a:lvl4pPr>
            <a:lvl5pPr indent="-101600" marL="2057400" rtl="0" algn="l">
              <a:spcBef>
                <a:spcPts val="400"/>
              </a:spcBef>
              <a:buClr>
                <a:schemeClr val="dk1"/>
              </a:buClr>
              <a:buFont typeface="Arial"/>
              <a:buChar char="»"/>
              <a:defRPr/>
            </a:lvl5pPr>
            <a:lvl6pPr indent="-101600" marL="2514600" rtl="0" algn="l">
              <a:spcBef>
                <a:spcPts val="400"/>
              </a:spcBef>
              <a:buClr>
                <a:schemeClr val="dk1"/>
              </a:buClr>
              <a:buFont typeface="Arial"/>
              <a:buChar char="•"/>
              <a:defRPr/>
            </a:lvl6pPr>
            <a:lvl7pPr indent="-101600" marL="2971800" rtl="0" algn="l">
              <a:spcBef>
                <a:spcPts val="400"/>
              </a:spcBef>
              <a:buClr>
                <a:schemeClr val="dk1"/>
              </a:buClr>
              <a:buFont typeface="Arial"/>
              <a:buChar char="•"/>
              <a:defRPr/>
            </a:lvl7pPr>
            <a:lvl8pPr indent="-101600" marL="3429000" rtl="0" algn="l">
              <a:spcBef>
                <a:spcPts val="400"/>
              </a:spcBef>
              <a:buClr>
                <a:schemeClr val="dk1"/>
              </a:buClr>
              <a:buFont typeface="Arial"/>
              <a:buChar char="•"/>
              <a:defRPr/>
            </a:lvl8pPr>
            <a:lvl9pPr indent="-101600" marL="3886200" rtl="0" algn="l">
              <a:spcBef>
                <a:spcPts val="400"/>
              </a:spcBef>
              <a:buClr>
                <a:schemeClr val="dk1"/>
              </a:buClr>
              <a:buFont typeface="Arial"/>
              <a:buChar char="•"/>
              <a:defRPr/>
            </a:lvl9pPr>
          </a:lstStyle>
          <a:p/>
        </p:txBody>
      </p:sp>
      <p:sp>
        <p:nvSpPr>
          <p:cNvPr id="80" name="Shape 8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81" name="Shape 8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82" name="Shape 8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0" name="Shape 20"/>
        <p:cNvGrpSpPr/>
        <p:nvPr/>
      </p:nvGrpSpPr>
      <p:grpSpPr>
        <a:xfrm>
          <a:off x="0" y="0"/>
          <a:ext cx="0" cy="0"/>
          <a:chOff x="0" y="0"/>
          <a:chExt cx="0" cy="0"/>
        </a:xfrm>
      </p:grpSpPr>
      <p:sp>
        <p:nvSpPr>
          <p:cNvPr id="21" name="Shape 21"/>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 name="Shape 22"/>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marL="342900" rtl="0" algn="l">
              <a:spcBef>
                <a:spcPts val="640"/>
              </a:spcBef>
              <a:buClr>
                <a:schemeClr val="dk1"/>
              </a:buClr>
              <a:buFont typeface="Arial"/>
              <a:buChar char="•"/>
              <a:defRPr/>
            </a:lvl1pPr>
            <a:lvl2pPr indent="-107950" marL="742950" rtl="0" algn="l">
              <a:spcBef>
                <a:spcPts val="560"/>
              </a:spcBef>
              <a:buClr>
                <a:schemeClr val="dk1"/>
              </a:buClr>
              <a:buFont typeface="Arial"/>
              <a:buChar char="–"/>
              <a:defRPr/>
            </a:lvl2pPr>
            <a:lvl3pPr indent="-76200" marL="1143000" rtl="0" algn="l">
              <a:spcBef>
                <a:spcPts val="480"/>
              </a:spcBef>
              <a:buClr>
                <a:schemeClr val="dk1"/>
              </a:buClr>
              <a:buFont typeface="Arial"/>
              <a:buChar char="•"/>
              <a:defRPr/>
            </a:lvl3pPr>
            <a:lvl4pPr indent="-101600" marL="1600200" rtl="0" algn="l">
              <a:spcBef>
                <a:spcPts val="400"/>
              </a:spcBef>
              <a:buClr>
                <a:schemeClr val="dk1"/>
              </a:buClr>
              <a:buFont typeface="Arial"/>
              <a:buChar char="–"/>
              <a:defRPr/>
            </a:lvl4pPr>
            <a:lvl5pPr indent="-101600" marL="2057400" rtl="0" algn="l">
              <a:spcBef>
                <a:spcPts val="400"/>
              </a:spcBef>
              <a:buClr>
                <a:schemeClr val="dk1"/>
              </a:buClr>
              <a:buFont typeface="Arial"/>
              <a:buChar char="»"/>
              <a:defRPr/>
            </a:lvl5pPr>
            <a:lvl6pPr indent="-101600" marL="2514600" rtl="0" algn="l">
              <a:spcBef>
                <a:spcPts val="400"/>
              </a:spcBef>
              <a:buClr>
                <a:schemeClr val="dk1"/>
              </a:buClr>
              <a:buFont typeface="Arial"/>
              <a:buChar char="•"/>
              <a:defRPr/>
            </a:lvl6pPr>
            <a:lvl7pPr indent="-101600" marL="2971800" rtl="0" algn="l">
              <a:spcBef>
                <a:spcPts val="400"/>
              </a:spcBef>
              <a:buClr>
                <a:schemeClr val="dk1"/>
              </a:buClr>
              <a:buFont typeface="Arial"/>
              <a:buChar char="•"/>
              <a:defRPr/>
            </a:lvl7pPr>
            <a:lvl8pPr indent="-101600" marL="3429000" rtl="0" algn="l">
              <a:spcBef>
                <a:spcPts val="400"/>
              </a:spcBef>
              <a:buClr>
                <a:schemeClr val="dk1"/>
              </a:buClr>
              <a:buFont typeface="Arial"/>
              <a:buChar char="•"/>
              <a:defRPr/>
            </a:lvl8pPr>
            <a:lvl9pPr indent="-101600" marL="3886200" rtl="0" algn="l">
              <a:spcBef>
                <a:spcPts val="400"/>
              </a:spcBef>
              <a:buClr>
                <a:schemeClr val="dk1"/>
              </a:buClr>
              <a:buFont typeface="Arial"/>
              <a:buChar char="•"/>
              <a:defRPr/>
            </a:lvl9pPr>
          </a:lstStyle>
          <a:p/>
        </p:txBody>
      </p:sp>
      <p:sp>
        <p:nvSpPr>
          <p:cNvPr id="23" name="Shape 2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4" name="Shape 2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5" name="Shape 2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6" name="Shape 26"/>
        <p:cNvGrpSpPr/>
        <p:nvPr/>
      </p:nvGrpSpPr>
      <p:grpSpPr>
        <a:xfrm>
          <a:off x="0" y="0"/>
          <a:ext cx="0" cy="0"/>
          <a:chOff x="0" y="0"/>
          <a:chExt cx="0" cy="0"/>
        </a:xfrm>
      </p:grpSpPr>
      <p:sp>
        <p:nvSpPr>
          <p:cNvPr id="27" name="Shape 27"/>
          <p:cNvSpPr txBox="1"/>
          <p:nvPr>
            <p:ph type="title"/>
          </p:nvPr>
        </p:nvSpPr>
        <p:spPr>
          <a:xfrm>
            <a:off x="722312" y="4406900"/>
            <a:ext cx="7772400" cy="1362075"/>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 name="Shape 28"/>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marL="0" rtl="0">
              <a:spcBef>
                <a:spcPts val="0"/>
              </a:spcBef>
              <a:buClr>
                <a:srgbClr val="888888"/>
              </a:buClr>
              <a:buFont typeface="Calibri"/>
              <a:buNone/>
              <a:defRPr/>
            </a:lvl1pPr>
            <a:lvl2pPr indent="0" marL="457200" rtl="0">
              <a:spcBef>
                <a:spcPts val="0"/>
              </a:spcBef>
              <a:buClr>
                <a:srgbClr val="888888"/>
              </a:buClr>
              <a:buFont typeface="Calibri"/>
              <a:buNone/>
              <a:defRPr/>
            </a:lvl2pPr>
            <a:lvl3pPr indent="0" marL="914400" rtl="0">
              <a:spcBef>
                <a:spcPts val="0"/>
              </a:spcBef>
              <a:buClr>
                <a:srgbClr val="888888"/>
              </a:buClr>
              <a:buFont typeface="Calibri"/>
              <a:buNone/>
              <a:defRPr/>
            </a:lvl3pPr>
            <a:lvl4pPr indent="0" marL="1371600" rtl="0">
              <a:spcBef>
                <a:spcPts val="0"/>
              </a:spcBef>
              <a:buClr>
                <a:srgbClr val="888888"/>
              </a:buClr>
              <a:buFont typeface="Calibri"/>
              <a:buNone/>
              <a:defRPr/>
            </a:lvl4pPr>
            <a:lvl5pPr indent="0" marL="1828800" rtl="0">
              <a:spcBef>
                <a:spcPts val="0"/>
              </a:spcBef>
              <a:buClr>
                <a:srgbClr val="888888"/>
              </a:buClr>
              <a:buFont typeface="Calibri"/>
              <a:buNone/>
              <a:defRPr/>
            </a:lvl5pPr>
            <a:lvl6pPr indent="0" marL="2286000" rtl="0">
              <a:spcBef>
                <a:spcPts val="0"/>
              </a:spcBef>
              <a:buClr>
                <a:srgbClr val="888888"/>
              </a:buClr>
              <a:buFont typeface="Calibri"/>
              <a:buNone/>
              <a:defRPr/>
            </a:lvl6pPr>
            <a:lvl7pPr indent="0" marL="2743200" rtl="0">
              <a:spcBef>
                <a:spcPts val="0"/>
              </a:spcBef>
              <a:buClr>
                <a:srgbClr val="888888"/>
              </a:buClr>
              <a:buFont typeface="Calibri"/>
              <a:buNone/>
              <a:defRPr/>
            </a:lvl7pPr>
            <a:lvl8pPr indent="0" marL="3200400" rtl="0">
              <a:spcBef>
                <a:spcPts val="0"/>
              </a:spcBef>
              <a:buClr>
                <a:srgbClr val="888888"/>
              </a:buClr>
              <a:buFont typeface="Calibri"/>
              <a:buNone/>
              <a:defRPr/>
            </a:lvl8pPr>
            <a:lvl9pPr indent="0" marL="3657600" rtl="0">
              <a:spcBef>
                <a:spcPts val="0"/>
              </a:spcBef>
              <a:buClr>
                <a:srgbClr val="888888"/>
              </a:buClr>
              <a:buFont typeface="Calibri"/>
              <a:buNone/>
              <a:defRPr/>
            </a:lvl9pPr>
          </a:lstStyle>
          <a:p/>
        </p:txBody>
      </p:sp>
      <p:sp>
        <p:nvSpPr>
          <p:cNvPr id="29" name="Shape 2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0" name="Shape 3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1" name="Shape 3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2" name="Shape 32"/>
        <p:cNvGrpSpPr/>
        <p:nvPr/>
      </p:nvGrpSpPr>
      <p:grpSpPr>
        <a:xfrm>
          <a:off x="0" y="0"/>
          <a:ext cx="0" cy="0"/>
          <a:chOff x="0" y="0"/>
          <a:chExt cx="0" cy="0"/>
        </a:xfrm>
      </p:grpSpPr>
      <p:sp>
        <p:nvSpPr>
          <p:cNvPr id="33" name="Shape 33"/>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4" name="Shape 34"/>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5" name="Shape 35"/>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6" name="Shape 3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7" name="Shape 3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8" name="Shape 3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9" name="Shape 39"/>
        <p:cNvGrpSpPr/>
        <p:nvPr/>
      </p:nvGrpSpPr>
      <p:grpSpPr>
        <a:xfrm>
          <a:off x="0" y="0"/>
          <a:ext cx="0" cy="0"/>
          <a:chOff x="0" y="0"/>
          <a:chExt cx="0" cy="0"/>
        </a:xfrm>
      </p:grpSpPr>
      <p:sp>
        <p:nvSpPr>
          <p:cNvPr id="40" name="Shape 40"/>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1" name="Shape 41"/>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42" name="Shape 42"/>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3" name="Shape 43"/>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44" name="Shape 44"/>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5" name="Shape 4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6" name="Shape 4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7" name="Shape 4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8" name="Shape 48"/>
        <p:cNvGrpSpPr/>
        <p:nvPr/>
      </p:nvGrpSpPr>
      <p:grpSpPr>
        <a:xfrm>
          <a:off x="0" y="0"/>
          <a:ext cx="0" cy="0"/>
          <a:chOff x="0" y="0"/>
          <a:chExt cx="0" cy="0"/>
        </a:xfrm>
      </p:grpSpPr>
      <p:sp>
        <p:nvSpPr>
          <p:cNvPr id="49" name="Shape 49"/>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0" name="Shape 5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1" name="Shape 5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2" name="Shape 5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5" name="Shape 5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6" name="Shape 5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7" name="Shape 57"/>
        <p:cNvGrpSpPr/>
        <p:nvPr/>
      </p:nvGrpSpPr>
      <p:grpSpPr>
        <a:xfrm>
          <a:off x="0" y="0"/>
          <a:ext cx="0" cy="0"/>
          <a:chOff x="0" y="0"/>
          <a:chExt cx="0" cy="0"/>
        </a:xfrm>
      </p:grpSpPr>
      <p:sp>
        <p:nvSpPr>
          <p:cNvPr id="58" name="Shape 58"/>
          <p:cNvSpPr txBox="1"/>
          <p:nvPr>
            <p:ph type="title"/>
          </p:nvPr>
        </p:nvSpPr>
        <p:spPr>
          <a:xfrm>
            <a:off x="457200" y="273050"/>
            <a:ext cx="3008313" cy="116204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9" name="Shape 59"/>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0" name="Shape 60"/>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61" name="Shape 6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2" name="Shape 6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3" name="Shape 6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4" name="Shape 64"/>
        <p:cNvGrpSpPr/>
        <p:nvPr/>
      </p:nvGrpSpPr>
      <p:grpSpPr>
        <a:xfrm>
          <a:off x="0" y="0"/>
          <a:ext cx="0" cy="0"/>
          <a:chOff x="0" y="0"/>
          <a:chExt cx="0" cy="0"/>
        </a:xfrm>
      </p:grpSpPr>
      <p:sp>
        <p:nvSpPr>
          <p:cNvPr id="65" name="Shape 65"/>
          <p:cNvSpPr txBox="1"/>
          <p:nvPr>
            <p:ph type="title"/>
          </p:nvPr>
        </p:nvSpPr>
        <p:spPr>
          <a:xfrm>
            <a:off x="1792288" y="4800600"/>
            <a:ext cx="5486399" cy="566737"/>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6" name="Shape 66"/>
          <p:cNvSpPr/>
          <p:nvPr>
            <p:ph idx="2" type="pic"/>
          </p:nvPr>
        </p:nvSpPr>
        <p:spPr>
          <a:xfrm>
            <a:off x="1792288" y="612775"/>
            <a:ext cx="5486399" cy="4114800"/>
          </a:xfrm>
          <a:prstGeom prst="rect">
            <a:avLst/>
          </a:prstGeom>
          <a:noFill/>
          <a:ln>
            <a:noFill/>
          </a:ln>
        </p:spPr>
      </p:sp>
      <p:sp>
        <p:nvSpPr>
          <p:cNvPr id="67" name="Shape 67"/>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68" name="Shape 6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9" name="Shape 6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0" name="Shape 7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 name="Shape 8"/>
        <p:cNvGrpSpPr/>
        <p:nvPr/>
      </p:nvGrpSpPr>
      <p:grpSpPr>
        <a:xfrm>
          <a:off x="0" y="0"/>
          <a:ext cx="0" cy="0"/>
          <a:chOff x="0" y="0"/>
          <a:chExt cx="0" cy="0"/>
        </a:xfrm>
      </p:grpSpPr>
      <p:sp>
        <p:nvSpPr>
          <p:cNvPr id="9" name="Shape 9"/>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marL="0" marR="0" rtl="0" algn="ctr">
              <a:spcBef>
                <a:spcPts val="0"/>
              </a:spcBef>
              <a:buClr>
                <a:schemeClr val="dk1"/>
              </a:buClr>
              <a:buFont typeface="Calibri"/>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0" name="Shape 10"/>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marL="342900" marR="0" rtl="0" algn="l">
              <a:spcBef>
                <a:spcPts val="640"/>
              </a:spcBef>
              <a:buClr>
                <a:schemeClr val="dk1"/>
              </a:buClr>
              <a:buFont typeface="Arial"/>
              <a:buChar char="•"/>
              <a:defRPr/>
            </a:lvl1pPr>
            <a:lvl2pPr indent="-107950" marL="742950" marR="0" rtl="0" algn="l">
              <a:spcBef>
                <a:spcPts val="560"/>
              </a:spcBef>
              <a:buClr>
                <a:schemeClr val="dk1"/>
              </a:buClr>
              <a:buFont typeface="Arial"/>
              <a:buChar char="–"/>
              <a:defRPr/>
            </a:lvl2pPr>
            <a:lvl3pPr indent="-76200" marL="1143000" marR="0" rtl="0" algn="l">
              <a:spcBef>
                <a:spcPts val="480"/>
              </a:spcBef>
              <a:buClr>
                <a:schemeClr val="dk1"/>
              </a:buClr>
              <a:buFont typeface="Arial"/>
              <a:buChar char="•"/>
              <a:defRPr/>
            </a:lvl3pPr>
            <a:lvl4pPr indent="-101600" marL="1600200" marR="0" rtl="0" algn="l">
              <a:spcBef>
                <a:spcPts val="400"/>
              </a:spcBef>
              <a:buClr>
                <a:schemeClr val="dk1"/>
              </a:buClr>
              <a:buFont typeface="Arial"/>
              <a:buChar char="–"/>
              <a:defRPr/>
            </a:lvl4pPr>
            <a:lvl5pPr indent="-101600" marL="2057400" marR="0" rtl="0" algn="l">
              <a:spcBef>
                <a:spcPts val="400"/>
              </a:spcBef>
              <a:buClr>
                <a:schemeClr val="dk1"/>
              </a:buClr>
              <a:buFont typeface="Arial"/>
              <a:buChar char="»"/>
              <a:defRPr/>
            </a:lvl5pPr>
            <a:lvl6pPr indent="-101600" marL="2514600" marR="0" rtl="0" algn="l">
              <a:spcBef>
                <a:spcPts val="400"/>
              </a:spcBef>
              <a:buClr>
                <a:schemeClr val="dk1"/>
              </a:buClr>
              <a:buFont typeface="Arial"/>
              <a:buChar char="•"/>
              <a:defRPr/>
            </a:lvl6pPr>
            <a:lvl7pPr indent="-101600" marL="2971800" marR="0" rtl="0" algn="l">
              <a:spcBef>
                <a:spcPts val="400"/>
              </a:spcBef>
              <a:buClr>
                <a:schemeClr val="dk1"/>
              </a:buClr>
              <a:buFont typeface="Arial"/>
              <a:buChar char="•"/>
              <a:defRPr/>
            </a:lvl7pPr>
            <a:lvl8pPr indent="-101600" marL="3429000" marR="0" rtl="0" algn="l">
              <a:spcBef>
                <a:spcPts val="400"/>
              </a:spcBef>
              <a:buClr>
                <a:schemeClr val="dk1"/>
              </a:buClr>
              <a:buFont typeface="Arial"/>
              <a:buChar char="•"/>
              <a:defRPr/>
            </a:lvl8pPr>
            <a:lvl9pPr indent="-101600" marL="3886200" marR="0" rtl="0" algn="l">
              <a:spcBef>
                <a:spcPts val="400"/>
              </a:spcBef>
              <a:buClr>
                <a:schemeClr val="dk1"/>
              </a:buClr>
              <a:buFont typeface="Arial"/>
              <a:buChar char="•"/>
              <a:defRPr/>
            </a:lvl9pPr>
          </a:lstStyle>
          <a:p/>
        </p:txBody>
      </p:sp>
      <p:sp>
        <p:nvSpPr>
          <p:cNvPr id="11" name="Shape 1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2" name="Shape 1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3" name="Shape 1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5.gif"/><Relationship Id="rId4" Type="http://schemas.openxmlformats.org/officeDocument/2006/relationships/image" Target="../media/image10.png"/><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5.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5.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1.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www.cs.bham.ac.uk/~jxb/FCS/foundations.pdf" TargetMode="External"/><Relationship Id="rId4" Type="http://schemas.openxmlformats.org/officeDocument/2006/relationships/hyperlink" Target="http://www.geeksforgeeks.org/how-to-determine-if-a-binary-tree-is-balance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0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5.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1.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1.gif"/><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ctrTitle"/>
          </p:nvPr>
        </p:nvSpPr>
        <p:spPr>
          <a:xfrm>
            <a:off x="685800" y="377095"/>
            <a:ext cx="7772400" cy="1470024"/>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US" sz="3950" u="none" cap="none" strike="noStrike">
                <a:solidFill>
                  <a:schemeClr val="dk1"/>
                </a:solidFill>
                <a:latin typeface="Calibri"/>
                <a:ea typeface="Calibri"/>
                <a:cs typeface="Calibri"/>
                <a:sym typeface="Calibri"/>
              </a:rPr>
              <a:t>DBC Whiteboarding Workshop: </a:t>
            </a:r>
            <a:br>
              <a:rPr b="0" baseline="0" i="0" lang="en-US" sz="3950" u="none" cap="none" strike="noStrike">
                <a:solidFill>
                  <a:schemeClr val="dk1"/>
                </a:solidFill>
                <a:latin typeface="Calibri"/>
                <a:ea typeface="Calibri"/>
                <a:cs typeface="Calibri"/>
                <a:sym typeface="Calibri"/>
              </a:rPr>
            </a:br>
            <a:r>
              <a:rPr b="0" baseline="0" i="0" lang="en-US" sz="3950" u="none" cap="none" strike="noStrike">
                <a:solidFill>
                  <a:schemeClr val="dk1"/>
                </a:solidFill>
                <a:latin typeface="Calibri"/>
                <a:ea typeface="Calibri"/>
                <a:cs typeface="Calibri"/>
                <a:sym typeface="Calibri"/>
              </a:rPr>
              <a:t>Intro to Trees</a:t>
            </a:r>
            <a:br>
              <a:rPr b="0" baseline="0" i="0" lang="en-US" sz="3950" u="none" cap="none" strike="noStrike">
                <a:solidFill>
                  <a:schemeClr val="dk1"/>
                </a:solidFill>
                <a:latin typeface="Calibri"/>
                <a:ea typeface="Calibri"/>
                <a:cs typeface="Calibri"/>
                <a:sym typeface="Calibri"/>
              </a:rPr>
            </a:br>
          </a:p>
        </p:txBody>
      </p:sp>
      <p:sp>
        <p:nvSpPr>
          <p:cNvPr id="85" name="Shape 85"/>
          <p:cNvSpPr txBox="1"/>
          <p:nvPr>
            <p:ph idx="1" type="subTitle"/>
          </p:nvPr>
        </p:nvSpPr>
        <p:spPr>
          <a:xfrm>
            <a:off x="1371600" y="5928914"/>
            <a:ext cx="6400799" cy="668735"/>
          </a:xfrm>
          <a:prstGeom prst="rect">
            <a:avLst/>
          </a:prstGeom>
          <a:noFill/>
          <a:ln>
            <a:noFill/>
          </a:ln>
        </p:spPr>
        <p:txBody>
          <a:bodyPr anchorCtr="0" anchor="t" bIns="45700" lIns="91425" rIns="91425" tIns="45700">
            <a:noAutofit/>
          </a:bodyPr>
          <a:lstStyle/>
          <a:p>
            <a:pPr indent="0" lvl="0" marL="0" marR="0" rtl="0" algn="ctr">
              <a:lnSpc>
                <a:spcPct val="80000"/>
              </a:lnSpc>
              <a:spcBef>
                <a:spcPts val="0"/>
              </a:spcBef>
              <a:buClr>
                <a:srgbClr val="888888"/>
              </a:buClr>
              <a:buSzPct val="25000"/>
              <a:buFont typeface="Arial"/>
              <a:buNone/>
            </a:pPr>
            <a:r>
              <a:rPr lang="en-US" sz="2050">
                <a:solidFill>
                  <a:srgbClr val="888888"/>
                </a:solidFill>
                <a:latin typeface="Calibri"/>
                <a:ea typeface="Calibri"/>
                <a:cs typeface="Calibri"/>
                <a:sym typeface="Calibri"/>
              </a:rPr>
              <a:t>Glenna &amp; Dalal</a:t>
            </a:r>
          </a:p>
          <a:p>
            <a:pPr indent="0" lvl="0" marL="0" marR="0" rtl="0" algn="ctr">
              <a:lnSpc>
                <a:spcPct val="80000"/>
              </a:lnSpc>
              <a:spcBef>
                <a:spcPts val="408"/>
              </a:spcBef>
              <a:buClr>
                <a:srgbClr val="888888"/>
              </a:buClr>
              <a:buFont typeface="Arial"/>
              <a:buNone/>
            </a:pPr>
            <a:r>
              <a:t/>
            </a:r>
            <a:endParaRPr b="0" baseline="0" i="0" sz="2050" u="none" cap="none" strike="noStrike">
              <a:solidFill>
                <a:srgbClr val="888888"/>
              </a:solidFill>
              <a:latin typeface="Calibri"/>
              <a:ea typeface="Calibri"/>
              <a:cs typeface="Calibri"/>
              <a:sym typeface="Calibri"/>
            </a:endParaRPr>
          </a:p>
        </p:txBody>
      </p:sp>
      <p:pic>
        <p:nvPicPr>
          <p:cNvPr id="86" name="Shape 86"/>
          <p:cNvPicPr preferRelativeResize="0"/>
          <p:nvPr/>
        </p:nvPicPr>
        <p:blipFill rotWithShape="1">
          <a:blip r:embed="rId3">
            <a:alphaModFix/>
          </a:blip>
          <a:srcRect b="0" l="0" r="0" t="0"/>
          <a:stretch/>
        </p:blipFill>
        <p:spPr>
          <a:xfrm>
            <a:off x="2961589" y="1847121"/>
            <a:ext cx="3238174" cy="3980255"/>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Depth First Search</a:t>
            </a:r>
          </a:p>
        </p:txBody>
      </p:sp>
      <p:pic>
        <p:nvPicPr>
          <p:cNvPr id="148" name="Shape 148"/>
          <p:cNvPicPr preferRelativeResize="0"/>
          <p:nvPr/>
        </p:nvPicPr>
        <p:blipFill>
          <a:blip r:embed="rId3">
            <a:alphaModFix/>
          </a:blip>
          <a:stretch>
            <a:fillRect/>
          </a:stretch>
        </p:blipFill>
        <p:spPr>
          <a:xfrm>
            <a:off x="1243012" y="1650275"/>
            <a:ext cx="6810375" cy="4365625"/>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idx="1" type="body"/>
          </p:nvPr>
        </p:nvSpPr>
        <p:spPr>
          <a:xfrm>
            <a:off x="4597021" y="552229"/>
            <a:ext cx="4089779" cy="5517413"/>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0" baseline="0" i="0" lang="en-US" sz="3200" u="none" cap="none" strike="noStrike">
                <a:solidFill>
                  <a:schemeClr val="dk1"/>
                </a:solidFill>
                <a:latin typeface="Calibri"/>
                <a:ea typeface="Calibri"/>
                <a:cs typeface="Calibri"/>
                <a:sym typeface="Calibri"/>
              </a:rPr>
              <a:t>Breadth First Search (BFS)</a:t>
            </a:r>
          </a:p>
          <a:p>
            <a:pPr indent="0" lvl="0" marL="0" marR="0" rtl="0" algn="l">
              <a:spcBef>
                <a:spcPts val="640"/>
              </a:spcBef>
              <a:buClr>
                <a:schemeClr val="dk1"/>
              </a:buClr>
              <a:buFont typeface="Arial"/>
              <a:buNone/>
            </a:pPr>
            <a:r>
              <a:t/>
            </a:r>
            <a:endParaRPr b="0" baseline="0" i="0" sz="3200" u="none" cap="none" strike="noStrike">
              <a:solidFill>
                <a:schemeClr val="dk1"/>
              </a:solidFill>
              <a:latin typeface="Calibri"/>
              <a:ea typeface="Calibri"/>
              <a:cs typeface="Calibri"/>
              <a:sym typeface="Calibri"/>
            </a:endParaRPr>
          </a:p>
          <a:p>
            <a:pPr indent="-342900" lvl="0" marL="342900" marR="0" rtl="0" algn="l">
              <a:spcBef>
                <a:spcPts val="640"/>
              </a:spcBef>
              <a:buClr>
                <a:schemeClr val="dk1"/>
              </a:buClr>
              <a:buSzPct val="100000"/>
              <a:buFont typeface="Arial"/>
              <a:buChar char="-"/>
            </a:pPr>
            <a:r>
              <a:rPr b="0" baseline="0" i="0" lang="en-US" sz="3200" u="none" cap="none" strike="noStrike">
                <a:solidFill>
                  <a:schemeClr val="dk1"/>
                </a:solidFill>
                <a:latin typeface="Calibri"/>
                <a:ea typeface="Calibri"/>
                <a:cs typeface="Calibri"/>
                <a:sym typeface="Calibri"/>
              </a:rPr>
              <a:t>Queue (first in first out)</a:t>
            </a:r>
          </a:p>
          <a:p>
            <a:pPr indent="-342900" lvl="0" marL="342900" marR="0" rtl="0" algn="l">
              <a:spcBef>
                <a:spcPts val="640"/>
              </a:spcBef>
              <a:buClr>
                <a:schemeClr val="dk1"/>
              </a:buClr>
              <a:buSzPct val="100000"/>
              <a:buFont typeface="Arial"/>
              <a:buChar char="-"/>
            </a:pPr>
            <a:r>
              <a:rPr b="0" baseline="0" i="0" lang="en-US" sz="3200" u="none" cap="none" strike="noStrike">
                <a:solidFill>
                  <a:schemeClr val="dk1"/>
                </a:solidFill>
                <a:latin typeface="Calibri"/>
                <a:ea typeface="Calibri"/>
                <a:cs typeface="Calibri"/>
                <a:sym typeface="Calibri"/>
              </a:rPr>
              <a:t>Infinite trees</a:t>
            </a:r>
          </a:p>
          <a:p>
            <a:pPr indent="-342900" lvl="0" marL="342900" marR="0" rtl="0" algn="l">
              <a:spcBef>
                <a:spcPts val="640"/>
              </a:spcBef>
              <a:buClr>
                <a:schemeClr val="dk1"/>
              </a:buClr>
              <a:buSzPct val="100000"/>
              <a:buFont typeface="Arial"/>
              <a:buChar char="-"/>
            </a:pPr>
            <a:r>
              <a:rPr b="0" baseline="0" i="0" lang="en-US" sz="3200" u="none" cap="none" strike="noStrike">
                <a:solidFill>
                  <a:schemeClr val="dk1"/>
                </a:solidFill>
                <a:latin typeface="Calibri"/>
                <a:ea typeface="Calibri"/>
                <a:cs typeface="Calibri"/>
                <a:sym typeface="Calibri"/>
              </a:rPr>
              <a:t>Want to stop after a certain distance from the root</a:t>
            </a:r>
          </a:p>
          <a:p>
            <a:pPr indent="-139700" lvl="0" marL="342900" marR="0" rtl="0" algn="l">
              <a:spcBef>
                <a:spcPts val="640"/>
              </a:spcBef>
              <a:buClr>
                <a:schemeClr val="dk1"/>
              </a:buClr>
              <a:buFont typeface="Arial"/>
              <a:buNone/>
            </a:pPr>
            <a:r>
              <a:t/>
            </a:r>
            <a:endParaRPr b="0" baseline="0" i="0" sz="3200" u="none" cap="none" strike="noStrike">
              <a:solidFill>
                <a:schemeClr val="dk1"/>
              </a:solidFill>
              <a:latin typeface="Calibri"/>
              <a:ea typeface="Calibri"/>
              <a:cs typeface="Calibri"/>
              <a:sym typeface="Calibri"/>
            </a:endParaRPr>
          </a:p>
        </p:txBody>
      </p:sp>
      <p:sp>
        <p:nvSpPr>
          <p:cNvPr id="155" name="Shape 155"/>
          <p:cNvSpPr txBox="1"/>
          <p:nvPr/>
        </p:nvSpPr>
        <p:spPr>
          <a:xfrm>
            <a:off x="457200" y="552229"/>
            <a:ext cx="4139821" cy="571122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0" baseline="0" i="0" lang="en-US" sz="3200" u="none" cap="none" strike="noStrike">
                <a:solidFill>
                  <a:schemeClr val="dk1"/>
                </a:solidFill>
                <a:latin typeface="Calibri"/>
                <a:ea typeface="Calibri"/>
                <a:cs typeface="Calibri"/>
                <a:sym typeface="Calibri"/>
              </a:rPr>
              <a:t>Depth First Search (DFS)</a:t>
            </a:r>
          </a:p>
          <a:p>
            <a:pPr indent="0" lvl="0" marL="0" marR="0" rtl="0" algn="l">
              <a:spcBef>
                <a:spcPts val="640"/>
              </a:spcBef>
              <a:buClr>
                <a:schemeClr val="dk1"/>
              </a:buClr>
              <a:buFont typeface="Arial"/>
              <a:buNone/>
            </a:pPr>
            <a:r>
              <a:t/>
            </a:r>
            <a:endParaRPr b="0" baseline="0" i="0" sz="3200" u="none" cap="none" strike="noStrike">
              <a:solidFill>
                <a:schemeClr val="dk1"/>
              </a:solidFill>
              <a:latin typeface="Calibri"/>
              <a:ea typeface="Calibri"/>
              <a:cs typeface="Calibri"/>
              <a:sym typeface="Calibri"/>
            </a:endParaRPr>
          </a:p>
          <a:p>
            <a:pPr indent="-342900" lvl="0" marL="342900" marR="0" rtl="0" algn="l">
              <a:spcBef>
                <a:spcPts val="640"/>
              </a:spcBef>
              <a:buClr>
                <a:schemeClr val="dk1"/>
              </a:buClr>
              <a:buSzPct val="100000"/>
              <a:buFont typeface="Arial"/>
              <a:buChar char="-"/>
            </a:pPr>
            <a:r>
              <a:rPr b="0" baseline="0" i="0" lang="en-US" sz="3200" u="none" cap="none" strike="noStrike">
                <a:solidFill>
                  <a:schemeClr val="dk1"/>
                </a:solidFill>
                <a:latin typeface="Calibri"/>
                <a:ea typeface="Calibri"/>
                <a:cs typeface="Calibri"/>
                <a:sym typeface="Calibri"/>
              </a:rPr>
              <a:t>Recursion </a:t>
            </a:r>
          </a:p>
          <a:p>
            <a:pPr indent="-342900" lvl="0" marL="342900" marR="0" rtl="0" algn="l">
              <a:spcBef>
                <a:spcPts val="640"/>
              </a:spcBef>
              <a:buClr>
                <a:schemeClr val="dk1"/>
              </a:buClr>
              <a:buSzPct val="100000"/>
              <a:buFont typeface="Arial"/>
              <a:buChar char="-"/>
            </a:pPr>
            <a:r>
              <a:rPr lang="en-US" sz="3200">
                <a:solidFill>
                  <a:schemeClr val="dk1"/>
                </a:solidFill>
                <a:latin typeface="Calibri"/>
                <a:ea typeface="Calibri"/>
                <a:cs typeface="Calibri"/>
                <a:sym typeface="Calibri"/>
              </a:rPr>
              <a:t>“</a:t>
            </a:r>
            <a:r>
              <a:rPr b="0" baseline="0" i="0" lang="en-US" sz="3200" u="none" cap="none" strike="noStrike">
                <a:solidFill>
                  <a:schemeClr val="dk1"/>
                </a:solidFill>
                <a:latin typeface="Calibri"/>
                <a:ea typeface="Calibri"/>
                <a:cs typeface="Calibri"/>
                <a:sym typeface="Calibri"/>
              </a:rPr>
              <a:t>Easiest</a:t>
            </a:r>
            <a:r>
              <a:rPr lang="en-US" sz="3200">
                <a:solidFill>
                  <a:schemeClr val="dk1"/>
                </a:solidFill>
                <a:latin typeface="Calibri"/>
                <a:ea typeface="Calibri"/>
                <a:cs typeface="Calibri"/>
                <a:sym typeface="Calibri"/>
              </a:rPr>
              <a:t>”</a:t>
            </a:r>
            <a:r>
              <a:rPr b="0" baseline="0" i="0" lang="en-US" sz="3200" u="none" cap="none" strike="noStrike">
                <a:solidFill>
                  <a:schemeClr val="dk1"/>
                </a:solidFill>
                <a:latin typeface="Calibri"/>
                <a:ea typeface="Calibri"/>
                <a:cs typeface="Calibri"/>
                <a:sym typeface="Calibri"/>
              </a:rPr>
              <a:t> for visiting every n</a:t>
            </a:r>
            <a:r>
              <a:rPr lang="en-US" sz="3200">
                <a:solidFill>
                  <a:schemeClr val="dk1"/>
                </a:solidFill>
                <a:latin typeface="Calibri"/>
                <a:ea typeface="Calibri"/>
                <a:cs typeface="Calibri"/>
                <a:sym typeface="Calibri"/>
              </a:rPr>
              <a:t>ode</a:t>
            </a:r>
          </a:p>
          <a:p>
            <a:pPr indent="-342900" lvl="0" marL="342900" marR="0" rtl="0" algn="l">
              <a:spcBef>
                <a:spcPts val="640"/>
              </a:spcBef>
              <a:buClr>
                <a:schemeClr val="dk1"/>
              </a:buClr>
              <a:buSzPct val="100000"/>
              <a:buFont typeface="Calibri"/>
              <a:buChar char="-"/>
            </a:pPr>
            <a:r>
              <a:rPr lang="en-US" sz="3200">
                <a:solidFill>
                  <a:schemeClr val="dk1"/>
                </a:solidFill>
                <a:latin typeface="Calibri"/>
                <a:ea typeface="Calibri"/>
                <a:cs typeface="Calibri"/>
                <a:sym typeface="Calibri"/>
              </a:rPr>
              <a:t>Lower memory requirements (don’t need to store all child pointers at each level)</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457200" y="-30162"/>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Binary Search Tree</a:t>
            </a:r>
          </a:p>
        </p:txBody>
      </p:sp>
      <p:pic>
        <p:nvPicPr>
          <p:cNvPr id="161" name="Shape 161"/>
          <p:cNvPicPr preferRelativeResize="0"/>
          <p:nvPr/>
        </p:nvPicPr>
        <p:blipFill rotWithShape="1">
          <a:blip r:embed="rId3">
            <a:alphaModFix/>
          </a:blip>
          <a:srcRect b="0" l="0" r="0" t="0"/>
          <a:stretch/>
        </p:blipFill>
        <p:spPr>
          <a:xfrm>
            <a:off x="267572" y="992940"/>
            <a:ext cx="8608800" cy="4557599"/>
          </a:xfrm>
          <a:prstGeom prst="rect">
            <a:avLst/>
          </a:prstGeom>
          <a:noFill/>
          <a:ln>
            <a:noFill/>
          </a:ln>
        </p:spPr>
      </p:pic>
      <p:pic>
        <p:nvPicPr>
          <p:cNvPr id="162" name="Shape 162"/>
          <p:cNvPicPr preferRelativeResize="0"/>
          <p:nvPr/>
        </p:nvPicPr>
        <p:blipFill>
          <a:blip r:embed="rId4">
            <a:alphaModFix/>
          </a:blip>
          <a:stretch>
            <a:fillRect/>
          </a:stretch>
        </p:blipFill>
        <p:spPr>
          <a:xfrm>
            <a:off x="0" y="6308805"/>
            <a:ext cx="9143999" cy="549189"/>
          </a:xfrm>
          <a:prstGeom prst="rect">
            <a:avLst/>
          </a:prstGeom>
          <a:noFill/>
          <a:ln>
            <a:noFill/>
          </a:ln>
        </p:spPr>
      </p:pic>
      <p:pic>
        <p:nvPicPr>
          <p:cNvPr id="163" name="Shape 163"/>
          <p:cNvPicPr preferRelativeResize="0"/>
          <p:nvPr/>
        </p:nvPicPr>
        <p:blipFill>
          <a:blip r:embed="rId5">
            <a:alphaModFix/>
          </a:blip>
          <a:stretch>
            <a:fillRect/>
          </a:stretch>
        </p:blipFill>
        <p:spPr>
          <a:xfrm>
            <a:off x="0" y="5093856"/>
            <a:ext cx="9143999" cy="1214937"/>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lang="en-US" sz="4400">
                <a:solidFill>
                  <a:schemeClr val="dk1"/>
                </a:solidFill>
                <a:latin typeface="Calibri"/>
                <a:ea typeface="Calibri"/>
                <a:cs typeface="Calibri"/>
                <a:sym typeface="Calibri"/>
              </a:rPr>
              <a:t>Trees and Big O</a:t>
            </a:r>
          </a:p>
        </p:txBody>
      </p:sp>
      <p:pic>
        <p:nvPicPr>
          <p:cNvPr id="170" name="Shape 170"/>
          <p:cNvPicPr preferRelativeResize="0"/>
          <p:nvPr/>
        </p:nvPicPr>
        <p:blipFill rotWithShape="1">
          <a:blip r:embed="rId3">
            <a:alphaModFix/>
          </a:blip>
          <a:srcRect b="0" l="0" r="0" t="0"/>
          <a:stretch/>
        </p:blipFill>
        <p:spPr>
          <a:xfrm>
            <a:off x="181449" y="2596424"/>
            <a:ext cx="4685099" cy="2480399"/>
          </a:xfrm>
          <a:prstGeom prst="rect">
            <a:avLst/>
          </a:prstGeom>
          <a:noFill/>
          <a:ln>
            <a:noFill/>
          </a:ln>
        </p:spPr>
      </p:pic>
      <p:sp>
        <p:nvSpPr>
          <p:cNvPr id="171" name="Shape 171"/>
          <p:cNvSpPr txBox="1"/>
          <p:nvPr/>
        </p:nvSpPr>
        <p:spPr>
          <a:xfrm>
            <a:off x="5284062" y="2497730"/>
            <a:ext cx="3637799" cy="2677799"/>
          </a:xfrm>
          <a:prstGeom prst="rect">
            <a:avLst/>
          </a:prstGeom>
          <a:noFill/>
          <a:ln>
            <a:noFill/>
          </a:ln>
        </p:spPr>
        <p:txBody>
          <a:bodyPr anchorCtr="0" anchor="t" bIns="45700" lIns="91425" rIns="91425" tIns="45700">
            <a:noAutofit/>
          </a:bodyPr>
          <a:lstStyle/>
          <a:p>
            <a:pPr marR="0" rtl="0" algn="l">
              <a:spcBef>
                <a:spcPts val="0"/>
              </a:spcBef>
              <a:buNone/>
            </a:pPr>
            <a:r>
              <a:rPr lang="en-US" sz="2800">
                <a:solidFill>
                  <a:schemeClr val="dk1"/>
                </a:solidFill>
                <a:latin typeface="Calibri"/>
                <a:ea typeface="Calibri"/>
                <a:cs typeface="Calibri"/>
                <a:sym typeface="Calibri"/>
              </a:rPr>
              <a:t>Sorted and Balanced Trees: </a:t>
            </a:r>
          </a:p>
          <a:p>
            <a:pPr marR="0" rtl="0" algn="l">
              <a:spcBef>
                <a:spcPts val="0"/>
              </a:spcBef>
              <a:buNone/>
            </a:pPr>
            <a:r>
              <a:t/>
            </a:r>
            <a:endParaRPr sz="2800">
              <a:solidFill>
                <a:schemeClr val="dk1"/>
              </a:solidFill>
              <a:latin typeface="Calibri"/>
              <a:ea typeface="Calibri"/>
              <a:cs typeface="Calibri"/>
              <a:sym typeface="Calibri"/>
            </a:endParaRPr>
          </a:p>
          <a:p>
            <a:pPr indent="-406400" lvl="0" marL="457200" marR="0" rtl="0" algn="l">
              <a:spcBef>
                <a:spcPts val="0"/>
              </a:spcBef>
              <a:buClr>
                <a:schemeClr val="dk1"/>
              </a:buClr>
              <a:buSzPct val="100000"/>
              <a:buFont typeface="Calibri"/>
              <a:buChar char="-"/>
            </a:pPr>
            <a:r>
              <a:rPr lang="en-US" sz="2800">
                <a:solidFill>
                  <a:schemeClr val="dk1"/>
                </a:solidFill>
                <a:latin typeface="Calibri"/>
                <a:ea typeface="Calibri"/>
                <a:cs typeface="Calibri"/>
                <a:sym typeface="Calibri"/>
              </a:rPr>
              <a:t> O(log(n))</a:t>
            </a:r>
          </a:p>
          <a:p>
            <a:pPr indent="-406400" lvl="0" marL="457200" marR="0" rtl="0" algn="l">
              <a:spcBef>
                <a:spcPts val="0"/>
              </a:spcBef>
              <a:buClr>
                <a:schemeClr val="dk1"/>
              </a:buClr>
              <a:buSzPct val="100000"/>
              <a:buFont typeface="Calibri"/>
              <a:buChar char="-"/>
            </a:pPr>
            <a:r>
              <a:rPr lang="en-US" sz="2800">
                <a:solidFill>
                  <a:schemeClr val="dk1"/>
                </a:solidFill>
                <a:latin typeface="Calibri"/>
                <a:ea typeface="Calibri"/>
                <a:cs typeface="Calibri"/>
                <a:sym typeface="Calibri"/>
              </a:rPr>
              <a:t>average complexity</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lang="en-US" sz="4400">
                <a:solidFill>
                  <a:schemeClr val="dk1"/>
                </a:solidFill>
                <a:latin typeface="Calibri"/>
                <a:ea typeface="Calibri"/>
                <a:cs typeface="Calibri"/>
                <a:sym typeface="Calibri"/>
              </a:rPr>
              <a:t>Trees and Big O</a:t>
            </a:r>
          </a:p>
        </p:txBody>
      </p:sp>
      <p:grpSp>
        <p:nvGrpSpPr>
          <p:cNvPr id="178" name="Shape 178"/>
          <p:cNvGrpSpPr/>
          <p:nvPr/>
        </p:nvGrpSpPr>
        <p:grpSpPr>
          <a:xfrm>
            <a:off x="181450" y="2003922"/>
            <a:ext cx="6431808" cy="4954230"/>
            <a:chOff x="181449" y="2596424"/>
            <a:chExt cx="4685175" cy="3478850"/>
          </a:xfrm>
        </p:grpSpPr>
        <p:pic>
          <p:nvPicPr>
            <p:cNvPr id="179" name="Shape 179"/>
            <p:cNvPicPr preferRelativeResize="0"/>
            <p:nvPr/>
          </p:nvPicPr>
          <p:blipFill rotWithShape="1">
            <a:blip r:embed="rId3">
              <a:alphaModFix/>
            </a:blip>
            <a:srcRect b="0" l="0" r="0" t="0"/>
            <a:stretch/>
          </p:blipFill>
          <p:spPr>
            <a:xfrm>
              <a:off x="181449" y="2596424"/>
              <a:ext cx="4685099" cy="2480399"/>
            </a:xfrm>
            <a:prstGeom prst="rect">
              <a:avLst/>
            </a:prstGeom>
            <a:noFill/>
            <a:ln>
              <a:noFill/>
            </a:ln>
          </p:spPr>
        </p:pic>
        <p:sp>
          <p:nvSpPr>
            <p:cNvPr id="180" name="Shape 180"/>
            <p:cNvSpPr/>
            <p:nvPr/>
          </p:nvSpPr>
          <p:spPr>
            <a:xfrm>
              <a:off x="2727625" y="3106150"/>
              <a:ext cx="2138999" cy="2204399"/>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81" name="Shape 181"/>
            <p:cNvSpPr/>
            <p:nvPr/>
          </p:nvSpPr>
          <p:spPr>
            <a:xfrm>
              <a:off x="1911425" y="3870875"/>
              <a:ext cx="2138999" cy="2204399"/>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82" name="Shape 182"/>
            <p:cNvSpPr/>
            <p:nvPr/>
          </p:nvSpPr>
          <p:spPr>
            <a:xfrm>
              <a:off x="1384700" y="4687125"/>
              <a:ext cx="1509900" cy="389699"/>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83" name="Shape 183"/>
            <p:cNvSpPr/>
            <p:nvPr/>
          </p:nvSpPr>
          <p:spPr>
            <a:xfrm>
              <a:off x="1769050" y="4138150"/>
              <a:ext cx="1509900" cy="671400"/>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sp>
        <p:nvSpPr>
          <p:cNvPr id="184" name="Shape 184"/>
          <p:cNvSpPr txBox="1"/>
          <p:nvPr/>
        </p:nvSpPr>
        <p:spPr>
          <a:xfrm>
            <a:off x="5284062" y="2497730"/>
            <a:ext cx="3637799" cy="2677799"/>
          </a:xfrm>
          <a:prstGeom prst="rect">
            <a:avLst/>
          </a:prstGeom>
          <a:noFill/>
          <a:ln>
            <a:noFill/>
          </a:ln>
        </p:spPr>
        <p:txBody>
          <a:bodyPr anchorCtr="0" anchor="t" bIns="45700" lIns="91425" rIns="91425" tIns="45700">
            <a:noAutofit/>
          </a:bodyPr>
          <a:lstStyle/>
          <a:p>
            <a:pPr lvl="0" marR="0" rtl="0" algn="l">
              <a:spcBef>
                <a:spcPts val="0"/>
              </a:spcBef>
              <a:buNone/>
            </a:pPr>
            <a:r>
              <a:rPr lang="en-US" sz="2800">
                <a:solidFill>
                  <a:schemeClr val="dk1"/>
                </a:solidFill>
                <a:latin typeface="Calibri"/>
                <a:ea typeface="Calibri"/>
                <a:cs typeface="Calibri"/>
                <a:sym typeface="Calibri"/>
              </a:rPr>
              <a:t>Sorted,  not balanced: </a:t>
            </a:r>
          </a:p>
          <a:p>
            <a:pPr lvl="0" marR="0" rtl="0" algn="l">
              <a:spcBef>
                <a:spcPts val="0"/>
              </a:spcBef>
              <a:buNone/>
            </a:pPr>
            <a:r>
              <a:t/>
            </a:r>
            <a:endParaRPr sz="2800">
              <a:solidFill>
                <a:schemeClr val="dk1"/>
              </a:solidFill>
              <a:latin typeface="Calibri"/>
              <a:ea typeface="Calibri"/>
              <a:cs typeface="Calibri"/>
              <a:sym typeface="Calibri"/>
            </a:endParaRPr>
          </a:p>
          <a:p>
            <a:pPr indent="-406400" lvl="0" marL="457200" marR="0" rtl="0" algn="l">
              <a:spcBef>
                <a:spcPts val="0"/>
              </a:spcBef>
              <a:buClr>
                <a:schemeClr val="dk1"/>
              </a:buClr>
              <a:buSzPct val="100000"/>
              <a:buFont typeface="Calibri"/>
              <a:buChar char="-"/>
            </a:pPr>
            <a:r>
              <a:rPr lang="en-US" sz="2800">
                <a:solidFill>
                  <a:schemeClr val="dk1"/>
                </a:solidFill>
                <a:latin typeface="Calibri"/>
                <a:ea typeface="Calibri"/>
                <a:cs typeface="Calibri"/>
                <a:sym typeface="Calibri"/>
              </a:rPr>
              <a:t> O(n)</a:t>
            </a:r>
          </a:p>
          <a:p>
            <a:pPr indent="-406400" lvl="0" marL="457200" marR="0" rtl="0" algn="l">
              <a:spcBef>
                <a:spcPts val="0"/>
              </a:spcBef>
              <a:buClr>
                <a:schemeClr val="dk1"/>
              </a:buClr>
              <a:buSzPct val="100000"/>
              <a:buFont typeface="Calibri"/>
              <a:buChar char="-"/>
            </a:pPr>
            <a:r>
              <a:rPr lang="en-US" sz="2800">
                <a:solidFill>
                  <a:schemeClr val="dk1"/>
                </a:solidFill>
                <a:latin typeface="Calibri"/>
                <a:ea typeface="Calibri"/>
                <a:cs typeface="Calibri"/>
                <a:sym typeface="Calibri"/>
              </a:rPr>
              <a:t>worst case complexity</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lang="en-US" sz="4400">
                <a:solidFill>
                  <a:schemeClr val="dk1"/>
                </a:solidFill>
                <a:latin typeface="Calibri"/>
                <a:ea typeface="Calibri"/>
                <a:cs typeface="Calibri"/>
                <a:sym typeface="Calibri"/>
              </a:rPr>
              <a:t>Trees and Big O</a:t>
            </a:r>
          </a:p>
        </p:txBody>
      </p:sp>
      <p:sp>
        <p:nvSpPr>
          <p:cNvPr id="191" name="Shape 191"/>
          <p:cNvSpPr txBox="1"/>
          <p:nvPr/>
        </p:nvSpPr>
        <p:spPr>
          <a:xfrm>
            <a:off x="5506187" y="1670380"/>
            <a:ext cx="3637799" cy="2677799"/>
          </a:xfrm>
          <a:prstGeom prst="rect">
            <a:avLst/>
          </a:prstGeom>
          <a:noFill/>
          <a:ln>
            <a:noFill/>
          </a:ln>
        </p:spPr>
        <p:txBody>
          <a:bodyPr anchorCtr="0" anchor="t" bIns="45700" lIns="91425" rIns="91425" tIns="45700">
            <a:noAutofit/>
          </a:bodyPr>
          <a:lstStyle/>
          <a:p>
            <a:pPr lvl="0" marR="0" rtl="0" algn="l">
              <a:spcBef>
                <a:spcPts val="0"/>
              </a:spcBef>
              <a:buNone/>
            </a:pPr>
            <a:r>
              <a:rPr lang="en-US" sz="2800">
                <a:solidFill>
                  <a:schemeClr val="dk1"/>
                </a:solidFill>
                <a:latin typeface="Calibri"/>
                <a:ea typeface="Calibri"/>
                <a:cs typeface="Calibri"/>
                <a:sym typeface="Calibri"/>
              </a:rPr>
              <a:t>Not sorted,  not balanced: </a:t>
            </a:r>
          </a:p>
          <a:p>
            <a:pPr lvl="0" marR="0" rtl="0" algn="l">
              <a:spcBef>
                <a:spcPts val="0"/>
              </a:spcBef>
              <a:buNone/>
            </a:pPr>
            <a:r>
              <a:t/>
            </a:r>
            <a:endParaRPr sz="2800">
              <a:solidFill>
                <a:schemeClr val="dk1"/>
              </a:solidFill>
              <a:latin typeface="Calibri"/>
              <a:ea typeface="Calibri"/>
              <a:cs typeface="Calibri"/>
              <a:sym typeface="Calibri"/>
            </a:endParaRPr>
          </a:p>
          <a:p>
            <a:pPr indent="-406400" lvl="0" marL="457200" marR="0" rtl="0" algn="l">
              <a:spcBef>
                <a:spcPts val="0"/>
              </a:spcBef>
              <a:buClr>
                <a:schemeClr val="dk1"/>
              </a:buClr>
              <a:buSzPct val="100000"/>
              <a:buFont typeface="Calibri"/>
              <a:buChar char="-"/>
            </a:pPr>
            <a:r>
              <a:rPr lang="en-US" sz="2800">
                <a:solidFill>
                  <a:schemeClr val="dk1"/>
                </a:solidFill>
                <a:latin typeface="Calibri"/>
                <a:ea typeface="Calibri"/>
                <a:cs typeface="Calibri"/>
                <a:sym typeface="Calibri"/>
              </a:rPr>
              <a:t> O(n)</a:t>
            </a:r>
          </a:p>
          <a:p>
            <a:pPr marR="0" rtl="0" algn="l">
              <a:spcBef>
                <a:spcPts val="0"/>
              </a:spcBef>
              <a:buNone/>
            </a:pPr>
            <a:r>
              <a:t/>
            </a:r>
            <a:endParaRPr sz="2800">
              <a:solidFill>
                <a:schemeClr val="dk1"/>
              </a:solidFill>
              <a:latin typeface="Calibri"/>
              <a:ea typeface="Calibri"/>
              <a:cs typeface="Calibri"/>
              <a:sym typeface="Calibri"/>
            </a:endParaRPr>
          </a:p>
          <a:p>
            <a:pPr lvl="0" marR="0" rtl="0" algn="l">
              <a:spcBef>
                <a:spcPts val="0"/>
              </a:spcBef>
              <a:buNone/>
            </a:pPr>
            <a:r>
              <a:rPr lang="en-US" sz="2800">
                <a:solidFill>
                  <a:schemeClr val="dk1"/>
                </a:solidFill>
                <a:latin typeface="Calibri"/>
                <a:ea typeface="Calibri"/>
                <a:cs typeface="Calibri"/>
                <a:sym typeface="Calibri"/>
              </a:rPr>
              <a:t>B-tree (NOT Binary Tree - a generalization of a binary tree but a parent can have more than 2 children)</a:t>
            </a:r>
          </a:p>
        </p:txBody>
      </p:sp>
      <p:pic>
        <p:nvPicPr>
          <p:cNvPr id="192" name="Shape 192"/>
          <p:cNvPicPr preferRelativeResize="0"/>
          <p:nvPr/>
        </p:nvPicPr>
        <p:blipFill rotWithShape="1">
          <a:blip r:embed="rId3">
            <a:alphaModFix/>
          </a:blip>
          <a:srcRect b="0" l="0" r="0" t="0"/>
          <a:stretch/>
        </p:blipFill>
        <p:spPr>
          <a:xfrm>
            <a:off x="405325" y="2369925"/>
            <a:ext cx="4804500" cy="2504999"/>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lang="en-US" sz="4400">
                <a:solidFill>
                  <a:schemeClr val="dk1"/>
                </a:solidFill>
                <a:latin typeface="Calibri"/>
                <a:ea typeface="Calibri"/>
                <a:cs typeface="Calibri"/>
                <a:sym typeface="Calibri"/>
              </a:rPr>
              <a:t>3 </a:t>
            </a:r>
            <a:r>
              <a:rPr b="0" baseline="0" i="0" lang="en-US" sz="4400" u="none" cap="none" strike="noStrike">
                <a:solidFill>
                  <a:schemeClr val="dk1"/>
                </a:solidFill>
                <a:latin typeface="Calibri"/>
                <a:ea typeface="Calibri"/>
                <a:cs typeface="Calibri"/>
                <a:sym typeface="Calibri"/>
              </a:rPr>
              <a:t>Hints for</a:t>
            </a:r>
            <a:r>
              <a:rPr lang="en-US" sz="4400">
                <a:solidFill>
                  <a:schemeClr val="dk1"/>
                </a:solidFill>
                <a:latin typeface="Calibri"/>
                <a:ea typeface="Calibri"/>
                <a:cs typeface="Calibri"/>
                <a:sym typeface="Calibri"/>
              </a:rPr>
              <a:t> Tree Questions</a:t>
            </a:r>
          </a:p>
        </p:txBody>
      </p:sp>
      <p:sp>
        <p:nvSpPr>
          <p:cNvPr id="199" name="Shape 199"/>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buClr>
                <a:schemeClr val="dk1"/>
              </a:buClr>
              <a:buSzPct val="97826"/>
              <a:buFont typeface="Arial"/>
              <a:buAutoNum type="arabicPeriod"/>
            </a:pPr>
            <a:r>
              <a:rPr b="0" baseline="0" i="0" lang="en-US" sz="2250" u="none" cap="none" strike="noStrike">
                <a:solidFill>
                  <a:schemeClr val="dk1"/>
                </a:solidFill>
                <a:latin typeface="Calibri"/>
                <a:ea typeface="Calibri"/>
                <a:cs typeface="Calibri"/>
                <a:sym typeface="Calibri"/>
              </a:rPr>
              <a:t>What kind of tree? Is it a binary tree or a binary search tree? </a:t>
            </a:r>
          </a:p>
          <a:p>
            <a:pPr indent="0" lvl="0" marL="0" marR="0" rtl="0" algn="l">
              <a:lnSpc>
                <a:spcPct val="80000"/>
              </a:lnSpc>
              <a:spcBef>
                <a:spcPts val="448"/>
              </a:spcBef>
              <a:buClr>
                <a:schemeClr val="dk1"/>
              </a:buClr>
              <a:buFont typeface="Arial"/>
              <a:buNone/>
            </a:pPr>
            <a:r>
              <a:t/>
            </a:r>
            <a:endParaRPr b="0" baseline="0" i="0" sz="2250" u="none" cap="none" strike="noStrike">
              <a:solidFill>
                <a:schemeClr val="dk1"/>
              </a:solidFill>
              <a:latin typeface="Calibri"/>
              <a:ea typeface="Calibri"/>
              <a:cs typeface="Calibri"/>
              <a:sym typeface="Calibri"/>
            </a:endParaRPr>
          </a:p>
          <a:p>
            <a:pPr indent="-342900" lvl="0" marL="342900" marR="0" rtl="0" algn="l">
              <a:lnSpc>
                <a:spcPct val="80000"/>
              </a:lnSpc>
              <a:spcBef>
                <a:spcPts val="450"/>
              </a:spcBef>
              <a:buClr>
                <a:schemeClr val="dk1"/>
              </a:buClr>
              <a:buSzPct val="97826"/>
              <a:buFont typeface="Arial"/>
              <a:buAutoNum type="arabicPeriod"/>
            </a:pPr>
            <a:r>
              <a:rPr b="0" baseline="0" i="0" lang="en-US" sz="2250" u="none" cap="none" strike="noStrike">
                <a:solidFill>
                  <a:schemeClr val="dk1"/>
                </a:solidFill>
                <a:latin typeface="Calibri"/>
                <a:ea typeface="Calibri"/>
                <a:cs typeface="Calibri"/>
                <a:sym typeface="Calibri"/>
              </a:rPr>
              <a:t>Does it sound like breadth first (queue) or depth first (recursion)?</a:t>
            </a:r>
          </a:p>
          <a:p>
            <a:pPr indent="457200" lvl="0" marL="0" marR="0" rtl="0" algn="l">
              <a:lnSpc>
                <a:spcPct val="80000"/>
              </a:lnSpc>
              <a:spcBef>
                <a:spcPts val="450"/>
              </a:spcBef>
              <a:buNone/>
            </a:pPr>
            <a:r>
              <a:rPr b="1" i="1" lang="en-US" sz="2250" u="sng">
                <a:solidFill>
                  <a:schemeClr val="dk1"/>
                </a:solidFill>
                <a:latin typeface="Calibri"/>
                <a:ea typeface="Calibri"/>
                <a:cs typeface="Calibri"/>
                <a:sym typeface="Calibri"/>
              </a:rPr>
              <a:t>If depth first, what is your base case?</a:t>
            </a:r>
          </a:p>
          <a:p>
            <a:pPr indent="-200660" lvl="0" marL="342900" marR="0" rtl="0" algn="l">
              <a:lnSpc>
                <a:spcPct val="80000"/>
              </a:lnSpc>
              <a:spcBef>
                <a:spcPts val="448"/>
              </a:spcBef>
              <a:buClr>
                <a:schemeClr val="dk1"/>
              </a:buClr>
              <a:buFont typeface="Arial"/>
              <a:buNone/>
            </a:pPr>
            <a:r>
              <a:t/>
            </a:r>
            <a:endParaRPr b="0" baseline="0" i="0" sz="2250" u="none" cap="none" strike="noStrike">
              <a:solidFill>
                <a:schemeClr val="dk1"/>
              </a:solidFill>
              <a:latin typeface="Calibri"/>
              <a:ea typeface="Calibri"/>
              <a:cs typeface="Calibri"/>
              <a:sym typeface="Calibri"/>
            </a:endParaRPr>
          </a:p>
          <a:p>
            <a:pPr indent="-342900" lvl="0" marL="342900" marR="0" rtl="0" algn="l">
              <a:lnSpc>
                <a:spcPct val="80000"/>
              </a:lnSpc>
              <a:spcBef>
                <a:spcPts val="450"/>
              </a:spcBef>
              <a:buClr>
                <a:schemeClr val="dk1"/>
              </a:buClr>
              <a:buSzPct val="97826"/>
              <a:buFont typeface="Arial"/>
              <a:buAutoNum type="arabicPeriod"/>
            </a:pPr>
            <a:r>
              <a:rPr b="0" baseline="0" i="0" lang="en-US" sz="2250" u="none" cap="none" strike="noStrike">
                <a:solidFill>
                  <a:schemeClr val="dk1"/>
                </a:solidFill>
                <a:latin typeface="Calibri"/>
                <a:ea typeface="Calibri"/>
                <a:cs typeface="Calibri"/>
                <a:sym typeface="Calibri"/>
              </a:rPr>
              <a:t>Solve for a tree with only 1 parent and two children. Extrapolate from there. </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Future Learning</a:t>
            </a:r>
          </a:p>
        </p:txBody>
      </p:sp>
      <p:sp>
        <p:nvSpPr>
          <p:cNvPr id="205" name="Shape 205"/>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b="0" baseline="0" i="0" lang="en-US" sz="3200" u="none" cap="none" strike="noStrike">
                <a:solidFill>
                  <a:schemeClr val="dk1"/>
                </a:solidFill>
                <a:latin typeface="Calibri"/>
                <a:ea typeface="Calibri"/>
                <a:cs typeface="Calibri"/>
                <a:sym typeface="Calibri"/>
              </a:rPr>
              <a:t>What are: in order, pre order, post order traversal?</a:t>
            </a:r>
          </a:p>
          <a:p>
            <a:pPr indent="-342900" lvl="0" marL="342900" marR="0" rtl="0" algn="l">
              <a:spcBef>
                <a:spcPts val="640"/>
              </a:spcBef>
              <a:buClr>
                <a:schemeClr val="dk1"/>
              </a:buClr>
              <a:buSzPct val="100000"/>
              <a:buFont typeface="Arial"/>
              <a:buChar char="•"/>
            </a:pPr>
            <a:r>
              <a:rPr b="0" baseline="0" i="0" lang="en-US" sz="3200" u="none" cap="none" strike="noStrike">
                <a:solidFill>
                  <a:schemeClr val="dk1"/>
                </a:solidFill>
                <a:latin typeface="Calibri"/>
                <a:ea typeface="Calibri"/>
                <a:cs typeface="Calibri"/>
                <a:sym typeface="Calibri"/>
              </a:rPr>
              <a:t>What is the runtime of searching a tree?</a:t>
            </a:r>
          </a:p>
          <a:p>
            <a:pPr indent="-342900" lvl="0" marL="342900" marR="0" rtl="0" algn="l">
              <a:spcBef>
                <a:spcPts val="640"/>
              </a:spcBef>
              <a:buClr>
                <a:schemeClr val="dk1"/>
              </a:buClr>
              <a:buSzPct val="100000"/>
              <a:buFont typeface="Arial"/>
              <a:buChar char="•"/>
            </a:pPr>
            <a:r>
              <a:rPr b="0" baseline="0" i="0" lang="en-US" sz="3200" u="none" cap="none" strike="noStrike">
                <a:solidFill>
                  <a:schemeClr val="dk1"/>
                </a:solidFill>
                <a:latin typeface="Calibri"/>
                <a:ea typeface="Calibri"/>
                <a:cs typeface="Calibri"/>
                <a:sym typeface="Calibri"/>
              </a:rPr>
              <a:t>What are examples of when trees are useful?</a:t>
            </a:r>
          </a:p>
          <a:p>
            <a:pPr indent="-342900" lvl="0" marL="342900" marR="0" rtl="0" algn="l">
              <a:spcBef>
                <a:spcPts val="640"/>
              </a:spcBef>
              <a:buClr>
                <a:schemeClr val="dk1"/>
              </a:buClr>
              <a:buSzPct val="100000"/>
              <a:buFont typeface="Arial"/>
              <a:buChar char="•"/>
            </a:pPr>
            <a:r>
              <a:rPr b="0" baseline="0" i="0" lang="en-US" sz="3200" u="none" cap="none" strike="noStrike">
                <a:solidFill>
                  <a:schemeClr val="dk1"/>
                </a:solidFill>
                <a:latin typeface="Calibri"/>
                <a:ea typeface="Calibri"/>
                <a:cs typeface="Calibri"/>
                <a:sym typeface="Calibri"/>
              </a:rPr>
              <a:t>When is a tree balanced? </a:t>
            </a:r>
          </a:p>
          <a:p>
            <a:pPr indent="-139700" lvl="0" marL="342900" marR="0" rtl="0" algn="l">
              <a:spcBef>
                <a:spcPts val="640"/>
              </a:spcBef>
              <a:buClr>
                <a:schemeClr val="dk1"/>
              </a:buClr>
              <a:buSzPct val="100000"/>
              <a:buFont typeface="Arial"/>
              <a:buNone/>
            </a:pPr>
            <a:r>
              <a:rPr lang="en-US" sz="3200">
                <a:solidFill>
                  <a:schemeClr val="dk1"/>
                </a:solidFill>
                <a:latin typeface="Calibri"/>
                <a:ea typeface="Calibri"/>
                <a:cs typeface="Calibri"/>
                <a:sym typeface="Calibri"/>
              </a:rPr>
              <a:t>Learn more here: </a:t>
            </a:r>
            <a:r>
              <a:rPr lang="en-US" sz="2000" u="sng">
                <a:solidFill>
                  <a:schemeClr val="hlink"/>
                </a:solidFill>
                <a:latin typeface="Calibri"/>
                <a:ea typeface="Calibri"/>
                <a:cs typeface="Calibri"/>
                <a:sym typeface="Calibri"/>
                <a:hlinkClick r:id="rId3"/>
              </a:rPr>
              <a:t>http://www.cs.bham.ac.uk/~jxb/FCS/foundations.pdf</a:t>
            </a:r>
          </a:p>
          <a:p>
            <a:pPr indent="-139700" lvl="0" marL="342900" marR="0" rtl="0" algn="l">
              <a:spcBef>
                <a:spcPts val="640"/>
              </a:spcBef>
              <a:buClr>
                <a:schemeClr val="dk1"/>
              </a:buClr>
              <a:buSzPct val="160000"/>
              <a:buFont typeface="Arial"/>
              <a:buNone/>
            </a:pPr>
            <a:r>
              <a:rPr lang="en-US" sz="2000" u="sng">
                <a:solidFill>
                  <a:schemeClr val="hlink"/>
                </a:solidFill>
                <a:latin typeface="Calibri"/>
                <a:ea typeface="Calibri"/>
                <a:cs typeface="Calibri"/>
                <a:sym typeface="Calibri"/>
                <a:hlinkClick r:id="rId4"/>
              </a:rPr>
              <a:t>http://www.geeksforgeeks.org/how-to-determine-if-a-binary-tree-is-balanced/</a:t>
            </a:r>
            <a:r>
              <a:rPr lang="en-US" sz="2000">
                <a:solidFill>
                  <a:schemeClr val="dk1"/>
                </a:solidFill>
                <a:latin typeface="Calibri"/>
                <a:ea typeface="Calibri"/>
                <a:cs typeface="Calibri"/>
                <a:sym typeface="Calibri"/>
              </a:rPr>
              <a:t> </a:t>
            </a:r>
          </a:p>
          <a:p>
            <a:pPr indent="-139700" lvl="0" marL="342900" marR="0" rtl="0" algn="l">
              <a:spcBef>
                <a:spcPts val="640"/>
              </a:spcBef>
              <a:buClr>
                <a:schemeClr val="dk1"/>
              </a:buClr>
              <a:buFont typeface="Arial"/>
              <a:buNone/>
            </a:pPr>
            <a:r>
              <a:t/>
            </a:r>
            <a:endParaRPr sz="2000">
              <a:solidFill>
                <a:schemeClr val="dk1"/>
              </a:solidFill>
              <a:latin typeface="Calibri"/>
              <a:ea typeface="Calibri"/>
              <a:cs typeface="Calibri"/>
              <a:sym typeface="Calibri"/>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idx="1" type="body"/>
          </p:nvPr>
        </p:nvSpPr>
        <p:spPr>
          <a:xfrm>
            <a:off x="457200" y="276115"/>
            <a:ext cx="8229600" cy="5850048"/>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0" baseline="0" i="0" lang="en-US" sz="3200" u="none" cap="none" strike="noStrike">
                <a:solidFill>
                  <a:schemeClr val="dk1"/>
                </a:solidFill>
                <a:latin typeface="Calibri"/>
                <a:ea typeface="Calibri"/>
                <a:cs typeface="Calibri"/>
                <a:sym typeface="Calibri"/>
              </a:rPr>
              <a:t>Write the function </a:t>
            </a:r>
            <a:r>
              <a:rPr b="0" baseline="0" i="1" lang="en-US" sz="3200" u="none" cap="none" strike="noStrike">
                <a:solidFill>
                  <a:schemeClr val="dk1"/>
                </a:solidFill>
                <a:latin typeface="Calibri"/>
                <a:ea typeface="Calibri"/>
                <a:cs typeface="Calibri"/>
                <a:sym typeface="Calibri"/>
              </a:rPr>
              <a:t>is_</a:t>
            </a:r>
            <a:r>
              <a:rPr i="1" lang="en-US" sz="3200">
                <a:solidFill>
                  <a:schemeClr val="dk1"/>
                </a:solidFill>
                <a:latin typeface="Calibri"/>
                <a:ea typeface="Calibri"/>
                <a:cs typeface="Calibri"/>
                <a:sym typeface="Calibri"/>
              </a:rPr>
              <a:t>value</a:t>
            </a:r>
            <a:r>
              <a:rPr b="0" baseline="0" i="1" lang="en-US" sz="3200" u="none" cap="none" strike="noStrike">
                <a:solidFill>
                  <a:schemeClr val="dk1"/>
                </a:solidFill>
                <a:latin typeface="Calibri"/>
                <a:ea typeface="Calibri"/>
                <a:cs typeface="Calibri"/>
                <a:sym typeface="Calibri"/>
              </a:rPr>
              <a:t>_present?</a:t>
            </a:r>
            <a:r>
              <a:rPr b="0" baseline="0" i="0" lang="en-US" sz="3200" u="none" cap="none" strike="noStrike">
                <a:solidFill>
                  <a:schemeClr val="dk1"/>
                </a:solidFill>
                <a:latin typeface="Calibri"/>
                <a:ea typeface="Calibri"/>
                <a:cs typeface="Calibri"/>
                <a:sym typeface="Calibri"/>
              </a:rPr>
              <a:t> that takes the root node of a </a:t>
            </a:r>
            <a:r>
              <a:rPr b="1" baseline="0" i="1" lang="en-US" sz="3200" u="none" cap="none" strike="noStrike">
                <a:solidFill>
                  <a:schemeClr val="dk1"/>
                </a:solidFill>
                <a:latin typeface="Calibri"/>
                <a:ea typeface="Calibri"/>
                <a:cs typeface="Calibri"/>
                <a:sym typeface="Calibri"/>
              </a:rPr>
              <a:t>binary search tree</a:t>
            </a:r>
            <a:r>
              <a:rPr b="0" baseline="0" i="0" lang="en-US" sz="3200" u="none" cap="none" strike="noStrike">
                <a:solidFill>
                  <a:schemeClr val="dk1"/>
                </a:solidFill>
                <a:latin typeface="Calibri"/>
                <a:ea typeface="Calibri"/>
                <a:cs typeface="Calibri"/>
                <a:sym typeface="Calibri"/>
              </a:rPr>
              <a:t> and an integer as arguments and returns true or false if the integer is in the tree. </a:t>
            </a:r>
          </a:p>
          <a:p>
            <a:pPr indent="0" lvl="0" marL="0" marR="0" rtl="0" algn="l">
              <a:spcBef>
                <a:spcPts val="640"/>
              </a:spcBef>
              <a:buClr>
                <a:schemeClr val="dk1"/>
              </a:buClr>
              <a:buFont typeface="Arial"/>
              <a:buNone/>
            </a:pPr>
            <a:r>
              <a:t/>
            </a:r>
            <a:endParaRPr b="0" baseline="0" i="0" sz="3200" u="none" cap="none" strike="noStrike">
              <a:solidFill>
                <a:schemeClr val="dk1"/>
              </a:solidFill>
              <a:latin typeface="Calibri"/>
              <a:ea typeface="Calibri"/>
              <a:cs typeface="Calibri"/>
              <a:sym typeface="Calibri"/>
            </a:endParaRPr>
          </a:p>
          <a:p>
            <a:pPr indent="-139700" lvl="0" marL="342900" marR="0" rtl="0" algn="l">
              <a:spcBef>
                <a:spcPts val="640"/>
              </a:spcBef>
              <a:buClr>
                <a:schemeClr val="dk1"/>
              </a:buClr>
              <a:buFont typeface="Arial"/>
              <a:buNone/>
            </a:pPr>
            <a:r>
              <a:t/>
            </a:r>
            <a:endParaRPr b="0" baseline="0" i="0" sz="3200" u="none" cap="none" strike="noStrike">
              <a:solidFill>
                <a:schemeClr val="dk1"/>
              </a:solidFill>
              <a:latin typeface="Calibri"/>
              <a:ea typeface="Calibri"/>
              <a:cs typeface="Calibri"/>
              <a:sym typeface="Calibri"/>
            </a:endParaRPr>
          </a:p>
        </p:txBody>
      </p:sp>
      <p:sp>
        <p:nvSpPr>
          <p:cNvPr id="211" name="Shape 211"/>
          <p:cNvSpPr/>
          <p:nvPr/>
        </p:nvSpPr>
        <p:spPr>
          <a:xfrm>
            <a:off x="315067" y="3429000"/>
            <a:ext cx="3688343" cy="3108543"/>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2800" u="none" cap="none" strike="noStrike">
                <a:solidFill>
                  <a:schemeClr val="dk1"/>
                </a:solidFill>
                <a:latin typeface="Calibri"/>
                <a:ea typeface="Calibri"/>
                <a:cs typeface="Calibri"/>
                <a:sym typeface="Calibri"/>
              </a:rPr>
              <a:t>For example, if you were passed this tree and the number 3 -&gt; the function would return true.</a:t>
            </a:r>
          </a:p>
          <a:p>
            <a:pPr indent="0" lvl="0" marL="0" marR="0" rtl="0" algn="l">
              <a:spcBef>
                <a:spcPts val="0"/>
              </a:spcBef>
              <a:buNone/>
            </a:pPr>
            <a:r>
              <a:t/>
            </a:r>
            <a:endParaRPr b="0" baseline="0" i="0" sz="28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baseline="0" i="0" lang="en-US" sz="2800" u="none" cap="none" strike="noStrike">
                <a:solidFill>
                  <a:schemeClr val="dk1"/>
                </a:solidFill>
                <a:latin typeface="Calibri"/>
                <a:ea typeface="Calibri"/>
                <a:cs typeface="Calibri"/>
                <a:sym typeface="Calibri"/>
              </a:rPr>
              <a:t> </a:t>
            </a:r>
          </a:p>
        </p:txBody>
      </p:sp>
      <p:grpSp>
        <p:nvGrpSpPr>
          <p:cNvPr id="212" name="Shape 212"/>
          <p:cNvGrpSpPr/>
          <p:nvPr/>
        </p:nvGrpSpPr>
        <p:grpSpPr>
          <a:xfrm>
            <a:off x="4106339" y="2512643"/>
            <a:ext cx="4580460" cy="3817814"/>
            <a:chOff x="4106339" y="2512643"/>
            <a:chExt cx="4580460" cy="3817814"/>
          </a:xfrm>
        </p:grpSpPr>
        <p:pic>
          <p:nvPicPr>
            <p:cNvPr id="213" name="Shape 213"/>
            <p:cNvPicPr preferRelativeResize="0"/>
            <p:nvPr/>
          </p:nvPicPr>
          <p:blipFill rotWithShape="1">
            <a:blip r:embed="rId3">
              <a:alphaModFix/>
            </a:blip>
            <a:srcRect b="0" l="0" r="0" t="0"/>
            <a:stretch/>
          </p:blipFill>
          <p:spPr>
            <a:xfrm>
              <a:off x="4106339" y="2512643"/>
              <a:ext cx="4580460" cy="3817814"/>
            </a:xfrm>
            <a:prstGeom prst="rect">
              <a:avLst/>
            </a:prstGeom>
            <a:noFill/>
            <a:ln>
              <a:noFill/>
            </a:ln>
          </p:spPr>
        </p:pic>
        <p:sp>
          <p:nvSpPr>
            <p:cNvPr id="214" name="Shape 214"/>
            <p:cNvSpPr/>
            <p:nvPr/>
          </p:nvSpPr>
          <p:spPr>
            <a:xfrm>
              <a:off x="4823880" y="3246417"/>
              <a:ext cx="931340" cy="1003464"/>
            </a:xfrm>
            <a:prstGeom prst="ellipse">
              <a:avLst/>
            </a:prstGeom>
            <a:noFill/>
            <a:ln cap="flat" cmpd="sng" w="381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1" lang="en-US" sz="4400">
                <a:solidFill>
                  <a:schemeClr val="dk1"/>
                </a:solidFill>
                <a:latin typeface="Calibri"/>
                <a:ea typeface="Calibri"/>
                <a:cs typeface="Calibri"/>
                <a:sym typeface="Calibri"/>
              </a:rPr>
              <a:t>SOLUTION:</a:t>
            </a:r>
            <a:r>
              <a:rPr i="1" lang="en-US" sz="4400">
                <a:solidFill>
                  <a:schemeClr val="dk1"/>
                </a:solidFill>
                <a:latin typeface="Calibri"/>
                <a:ea typeface="Calibri"/>
                <a:cs typeface="Calibri"/>
                <a:sym typeface="Calibri"/>
              </a:rPr>
              <a:t> </a:t>
            </a:r>
            <a:r>
              <a:rPr b="0" baseline="0" i="1" lang="en-US" sz="4400" u="none" cap="none" strike="noStrike">
                <a:solidFill>
                  <a:schemeClr val="dk1"/>
                </a:solidFill>
                <a:latin typeface="Calibri"/>
                <a:ea typeface="Calibri"/>
                <a:cs typeface="Calibri"/>
                <a:sym typeface="Calibri"/>
              </a:rPr>
              <a:t>is_</a:t>
            </a:r>
            <a:r>
              <a:rPr i="1" lang="en-US" sz="4400">
                <a:solidFill>
                  <a:schemeClr val="dk1"/>
                </a:solidFill>
                <a:latin typeface="Calibri"/>
                <a:ea typeface="Calibri"/>
                <a:cs typeface="Calibri"/>
                <a:sym typeface="Calibri"/>
              </a:rPr>
              <a:t>value</a:t>
            </a:r>
            <a:r>
              <a:rPr b="0" baseline="0" i="1" lang="en-US" sz="4400" u="none" cap="none" strike="noStrike">
                <a:solidFill>
                  <a:schemeClr val="dk1"/>
                </a:solidFill>
                <a:latin typeface="Calibri"/>
                <a:ea typeface="Calibri"/>
                <a:cs typeface="Calibri"/>
                <a:sym typeface="Calibri"/>
              </a:rPr>
              <a:t>_present?</a:t>
            </a:r>
          </a:p>
        </p:txBody>
      </p:sp>
      <p:pic>
        <p:nvPicPr>
          <p:cNvPr id="220" name="Shape 220"/>
          <p:cNvPicPr preferRelativeResize="0"/>
          <p:nvPr/>
        </p:nvPicPr>
        <p:blipFill>
          <a:blip r:embed="rId3">
            <a:alphaModFix/>
          </a:blip>
          <a:stretch>
            <a:fillRect/>
          </a:stretch>
        </p:blipFill>
        <p:spPr>
          <a:xfrm>
            <a:off x="670337" y="2117799"/>
            <a:ext cx="7803323" cy="3051125"/>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Trees</a:t>
            </a:r>
          </a:p>
        </p:txBody>
      </p:sp>
      <p:pic>
        <p:nvPicPr>
          <p:cNvPr id="93" name="Shape 93"/>
          <p:cNvPicPr preferRelativeResize="0"/>
          <p:nvPr/>
        </p:nvPicPr>
        <p:blipFill rotWithShape="1">
          <a:blip r:embed="rId3">
            <a:alphaModFix/>
          </a:blip>
          <a:srcRect b="0" l="0" r="0" t="0"/>
          <a:stretch/>
        </p:blipFill>
        <p:spPr>
          <a:xfrm>
            <a:off x="370116" y="1417637"/>
            <a:ext cx="8403764" cy="5222583"/>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lang="en-US" sz="4400">
                <a:solidFill>
                  <a:schemeClr val="dk1"/>
                </a:solidFill>
                <a:latin typeface="Calibri"/>
                <a:ea typeface="Calibri"/>
                <a:cs typeface="Calibri"/>
                <a:sym typeface="Calibri"/>
              </a:rPr>
              <a:t>Valid Binary Search Tree?</a:t>
            </a:r>
          </a:p>
        </p:txBody>
      </p:sp>
      <p:sp>
        <p:nvSpPr>
          <p:cNvPr id="226" name="Shape 226"/>
          <p:cNvSpPr txBox="1"/>
          <p:nvPr>
            <p:ph idx="1" type="body"/>
          </p:nvPr>
        </p:nvSpPr>
        <p:spPr>
          <a:xfrm>
            <a:off x="0" y="1590600"/>
            <a:ext cx="8918100" cy="3579599"/>
          </a:xfrm>
          <a:prstGeom prst="rect">
            <a:avLst/>
          </a:prstGeom>
          <a:noFill/>
          <a:ln>
            <a:noFill/>
          </a:ln>
        </p:spPr>
        <p:txBody>
          <a:bodyPr anchorCtr="0" anchor="t" bIns="45700" lIns="91425" rIns="91425" tIns="45700">
            <a:noAutofit/>
          </a:bodyPr>
          <a:lstStyle/>
          <a:p>
            <a:pPr indent="-381000" lvl="0" marL="457200" marR="0" rtl="0" algn="l">
              <a:spcBef>
                <a:spcPts val="640"/>
              </a:spcBef>
              <a:buClr>
                <a:schemeClr val="dk1"/>
              </a:buClr>
              <a:buSzPct val="100000"/>
              <a:buFont typeface="Calibri"/>
              <a:buChar char="-"/>
            </a:pPr>
            <a:r>
              <a:rPr lang="en-US" sz="2400">
                <a:solidFill>
                  <a:schemeClr val="dk1"/>
                </a:solidFill>
                <a:latin typeface="Calibri"/>
                <a:ea typeface="Calibri"/>
                <a:cs typeface="Calibri"/>
                <a:sym typeface="Calibri"/>
              </a:rPr>
              <a:t>Write a method that takes in a root and </a:t>
            </a:r>
            <a:r>
              <a:rPr b="1" i="1" lang="en-US" sz="2400">
                <a:solidFill>
                  <a:schemeClr val="dk1"/>
                </a:solidFill>
                <a:latin typeface="Calibri"/>
                <a:ea typeface="Calibri"/>
                <a:cs typeface="Calibri"/>
                <a:sym typeface="Calibri"/>
              </a:rPr>
              <a:t>returns true</a:t>
            </a:r>
            <a:r>
              <a:rPr lang="en-US" sz="2400">
                <a:solidFill>
                  <a:schemeClr val="dk1"/>
                </a:solidFill>
                <a:latin typeface="Calibri"/>
                <a:ea typeface="Calibri"/>
                <a:cs typeface="Calibri"/>
                <a:sym typeface="Calibri"/>
              </a:rPr>
              <a:t> -- if the tree is a BST.</a:t>
            </a:r>
          </a:p>
          <a:p>
            <a:pPr indent="0" lvl="0" marL="0" marR="0" rtl="0" algn="l">
              <a:spcBef>
                <a:spcPts val="640"/>
              </a:spcBef>
              <a:buNone/>
            </a:pPr>
            <a:r>
              <a:t/>
            </a:r>
            <a:endParaRPr sz="2400">
              <a:solidFill>
                <a:schemeClr val="dk1"/>
              </a:solidFill>
              <a:latin typeface="Calibri"/>
              <a:ea typeface="Calibri"/>
              <a:cs typeface="Calibri"/>
              <a:sym typeface="Calibri"/>
            </a:endParaRPr>
          </a:p>
          <a:p>
            <a:pPr indent="457200" lvl="0" marL="0" marR="0" rtl="0" algn="l">
              <a:spcBef>
                <a:spcPts val="640"/>
              </a:spcBef>
              <a:buNone/>
            </a:pPr>
            <a:r>
              <a:rPr b="1" lang="en-US" sz="2400">
                <a:solidFill>
                  <a:schemeClr val="dk1"/>
                </a:solidFill>
                <a:latin typeface="Calibri"/>
                <a:ea typeface="Calibri"/>
                <a:cs typeface="Calibri"/>
                <a:sym typeface="Calibri"/>
              </a:rPr>
              <a:t>HINTS</a:t>
            </a:r>
          </a:p>
          <a:p>
            <a:pPr indent="-381000" lvl="0" marL="457200" marR="0" rtl="0" algn="l">
              <a:spcBef>
                <a:spcPts val="640"/>
              </a:spcBef>
              <a:buClr>
                <a:schemeClr val="dk1"/>
              </a:buClr>
              <a:buSzPct val="100000"/>
              <a:buFont typeface="Calibri"/>
              <a:buChar char="-"/>
            </a:pPr>
            <a:r>
              <a:rPr lang="en-US" sz="2400">
                <a:solidFill>
                  <a:schemeClr val="dk1"/>
                </a:solidFill>
                <a:latin typeface="Calibri"/>
                <a:ea typeface="Calibri"/>
                <a:cs typeface="Calibri"/>
                <a:sym typeface="Calibri"/>
              </a:rPr>
              <a:t>First Way:  Think about how many parameters you need to pass in.</a:t>
            </a:r>
          </a:p>
          <a:p>
            <a:pPr indent="-381000" lvl="0" marL="457200" marR="0" rtl="0" algn="l">
              <a:spcBef>
                <a:spcPts val="640"/>
              </a:spcBef>
              <a:buClr>
                <a:schemeClr val="dk1"/>
              </a:buClr>
              <a:buSzPct val="100000"/>
              <a:buFont typeface="Calibri"/>
              <a:buChar char="-"/>
            </a:pPr>
            <a:r>
              <a:rPr lang="en-US" sz="2400">
                <a:solidFill>
                  <a:schemeClr val="dk1"/>
                </a:solidFill>
                <a:latin typeface="Calibri"/>
                <a:ea typeface="Calibri"/>
                <a:cs typeface="Calibri"/>
                <a:sym typeface="Calibri"/>
              </a:rPr>
              <a:t>Second Way:  Use (and write out) helper methods</a:t>
            </a:r>
          </a:p>
          <a:p>
            <a:pPr indent="0" marL="0" marR="0" rtl="0" algn="l">
              <a:spcBef>
                <a:spcPts val="640"/>
              </a:spcBef>
              <a:buNone/>
            </a:pPr>
            <a:r>
              <a:t/>
            </a:r>
            <a:endParaRPr sz="2400">
              <a:solidFill>
                <a:schemeClr val="dk1"/>
              </a:solidFill>
              <a:latin typeface="Calibri"/>
              <a:ea typeface="Calibri"/>
              <a:cs typeface="Calibri"/>
              <a:sym typeface="Calibri"/>
            </a:endParaRPr>
          </a:p>
          <a:p>
            <a:pPr indent="0" lvl="0" marL="0" marR="0" rtl="0" algn="l">
              <a:spcBef>
                <a:spcPts val="640"/>
              </a:spcBef>
              <a:buNone/>
            </a:pPr>
            <a:r>
              <a:t/>
            </a:r>
            <a:endParaRPr sz="2400">
              <a:solidFill>
                <a:schemeClr val="dk1"/>
              </a:solidFill>
              <a:latin typeface="Calibri"/>
              <a:ea typeface="Calibri"/>
              <a:cs typeface="Calibri"/>
              <a:sym typeface="Calibri"/>
            </a:endParaRPr>
          </a:p>
          <a:p>
            <a:pPr indent="0" marL="0" marR="0" rtl="0" algn="l">
              <a:spcBef>
                <a:spcPts val="640"/>
              </a:spcBef>
              <a:buNone/>
            </a:pPr>
            <a:r>
              <a:t/>
            </a:r>
            <a:endParaRPr sz="2400">
              <a:solidFill>
                <a:schemeClr val="dk1"/>
              </a:solidFill>
              <a:latin typeface="Calibri"/>
              <a:ea typeface="Calibri"/>
              <a:cs typeface="Calibri"/>
              <a:sym typeface="Calibri"/>
            </a:endParaRPr>
          </a:p>
          <a:p>
            <a:pPr indent="0" lvl="0" marL="0" marR="0" rtl="0" algn="l">
              <a:spcBef>
                <a:spcPts val="640"/>
              </a:spcBef>
              <a:buNone/>
            </a:pPr>
            <a:r>
              <a:t/>
            </a:r>
            <a:endParaRPr sz="2400">
              <a:solidFill>
                <a:schemeClr val="dk1"/>
              </a:solidFill>
              <a:latin typeface="Calibri"/>
              <a:ea typeface="Calibri"/>
              <a:cs typeface="Calibri"/>
              <a:sym typeface="Calibri"/>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1" lang="en-US" sz="4400">
                <a:solidFill>
                  <a:schemeClr val="dk1"/>
                </a:solidFill>
                <a:latin typeface="Calibri"/>
                <a:ea typeface="Calibri"/>
                <a:cs typeface="Calibri"/>
                <a:sym typeface="Calibri"/>
              </a:rPr>
              <a:t>SOLUTION:</a:t>
            </a:r>
            <a:r>
              <a:rPr lang="en-US" sz="4400">
                <a:solidFill>
                  <a:schemeClr val="dk1"/>
                </a:solidFill>
                <a:latin typeface="Calibri"/>
                <a:ea typeface="Calibri"/>
                <a:cs typeface="Calibri"/>
                <a:sym typeface="Calibri"/>
              </a:rPr>
              <a:t> Valid BST</a:t>
            </a:r>
          </a:p>
        </p:txBody>
      </p:sp>
      <p:pic>
        <p:nvPicPr>
          <p:cNvPr id="232" name="Shape 232"/>
          <p:cNvPicPr preferRelativeResize="0"/>
          <p:nvPr/>
        </p:nvPicPr>
        <p:blipFill>
          <a:blip r:embed="rId3">
            <a:alphaModFix/>
          </a:blip>
          <a:stretch>
            <a:fillRect/>
          </a:stretch>
        </p:blipFill>
        <p:spPr>
          <a:xfrm>
            <a:off x="394432" y="2466682"/>
            <a:ext cx="8355149" cy="2517349"/>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lang="en-US" sz="4400">
                <a:solidFill>
                  <a:schemeClr val="dk1"/>
                </a:solidFill>
                <a:latin typeface="Calibri"/>
                <a:ea typeface="Calibri"/>
                <a:cs typeface="Calibri"/>
                <a:sym typeface="Calibri"/>
              </a:rPr>
              <a:t>Delete A Node From BST</a:t>
            </a:r>
          </a:p>
        </p:txBody>
      </p:sp>
      <p:sp>
        <p:nvSpPr>
          <p:cNvPr id="238" name="Shape 238"/>
          <p:cNvSpPr txBox="1"/>
          <p:nvPr>
            <p:ph idx="1" type="body"/>
          </p:nvPr>
        </p:nvSpPr>
        <p:spPr>
          <a:xfrm>
            <a:off x="457200" y="1600200"/>
            <a:ext cx="8229600" cy="4526100"/>
          </a:xfrm>
          <a:prstGeom prst="rect">
            <a:avLst/>
          </a:prstGeom>
          <a:noFill/>
          <a:ln>
            <a:noFill/>
          </a:ln>
        </p:spPr>
        <p:txBody>
          <a:bodyPr anchorCtr="0" anchor="t" bIns="45700" lIns="91425" rIns="91425" tIns="45700">
            <a:noAutofit/>
          </a:bodyPr>
          <a:lstStyle/>
          <a:p>
            <a:pPr indent="0" lvl="0" marL="0" marR="0" rtl="0" algn="l">
              <a:spcBef>
                <a:spcPts val="640"/>
              </a:spcBef>
              <a:buNone/>
            </a:pPr>
            <a:r>
              <a:t/>
            </a:r>
            <a:endParaRPr sz="3200">
              <a:solidFill>
                <a:schemeClr val="dk1"/>
              </a:solidFill>
              <a:latin typeface="Calibri"/>
              <a:ea typeface="Calibri"/>
              <a:cs typeface="Calibri"/>
              <a:sym typeface="Calibri"/>
            </a:endParaRPr>
          </a:p>
          <a:p>
            <a:pPr indent="0" lvl="0" marL="0" marR="0" rtl="0" algn="l">
              <a:spcBef>
                <a:spcPts val="640"/>
              </a:spcBef>
              <a:buNone/>
            </a:pPr>
            <a:r>
              <a:t/>
            </a:r>
            <a:endParaRPr sz="3200">
              <a:solidFill>
                <a:schemeClr val="dk1"/>
              </a:solidFill>
              <a:latin typeface="Calibri"/>
              <a:ea typeface="Calibri"/>
              <a:cs typeface="Calibri"/>
              <a:sym typeface="Calibri"/>
            </a:endParaRPr>
          </a:p>
        </p:txBody>
      </p:sp>
      <p:pic>
        <p:nvPicPr>
          <p:cNvPr id="239" name="Shape 239"/>
          <p:cNvPicPr preferRelativeResize="0"/>
          <p:nvPr/>
        </p:nvPicPr>
        <p:blipFill>
          <a:blip r:embed="rId3">
            <a:alphaModFix/>
          </a:blip>
          <a:stretch>
            <a:fillRect/>
          </a:stretch>
        </p:blipFill>
        <p:spPr>
          <a:xfrm>
            <a:off x="457205" y="1502275"/>
            <a:ext cx="8229599" cy="2883760"/>
          </a:xfrm>
          <a:prstGeom prst="rect">
            <a:avLst/>
          </a:prstGeom>
          <a:noFill/>
          <a:ln>
            <a:noFill/>
          </a:ln>
        </p:spPr>
      </p:pic>
      <p:sp>
        <p:nvSpPr>
          <p:cNvPr id="240" name="Shape 240"/>
          <p:cNvSpPr/>
          <p:nvPr/>
        </p:nvSpPr>
        <p:spPr>
          <a:xfrm>
            <a:off x="7083300" y="1980323"/>
            <a:ext cx="811500" cy="754500"/>
          </a:xfrm>
          <a:prstGeom prst="ellipse">
            <a:avLst/>
          </a:prstGeom>
          <a:noFill/>
          <a:ln cap="flat" cmpd="sng" w="381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241" name="Shape 241"/>
          <p:cNvSpPr/>
          <p:nvPr/>
        </p:nvSpPr>
        <p:spPr>
          <a:xfrm>
            <a:off x="2770025" y="1980323"/>
            <a:ext cx="811500" cy="754500"/>
          </a:xfrm>
          <a:prstGeom prst="ellipse">
            <a:avLst/>
          </a:prstGeom>
          <a:noFill/>
          <a:ln cap="flat" cmpd="sng" w="381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242" name="Shape 242"/>
          <p:cNvSpPr/>
          <p:nvPr/>
        </p:nvSpPr>
        <p:spPr>
          <a:xfrm>
            <a:off x="3081925" y="3297499"/>
            <a:ext cx="679200" cy="638699"/>
          </a:xfrm>
          <a:prstGeom prst="ellipse">
            <a:avLst/>
          </a:prstGeom>
          <a:noFill/>
          <a:ln cap="flat" cmpd="sng" w="381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1" lang="en-US" sz="4400">
                <a:solidFill>
                  <a:schemeClr val="dk1"/>
                </a:solidFill>
                <a:latin typeface="Calibri"/>
                <a:ea typeface="Calibri"/>
                <a:cs typeface="Calibri"/>
                <a:sym typeface="Calibri"/>
              </a:rPr>
              <a:t>SOLUTION:</a:t>
            </a:r>
            <a:r>
              <a:rPr lang="en-US" sz="4400">
                <a:solidFill>
                  <a:schemeClr val="dk1"/>
                </a:solidFill>
                <a:latin typeface="Calibri"/>
                <a:ea typeface="Calibri"/>
                <a:cs typeface="Calibri"/>
                <a:sym typeface="Calibri"/>
              </a:rPr>
              <a:t> Deleting a BST Node</a:t>
            </a:r>
          </a:p>
        </p:txBody>
      </p:sp>
      <p:pic>
        <p:nvPicPr>
          <p:cNvPr id="248" name="Shape 248"/>
          <p:cNvPicPr preferRelativeResize="0"/>
          <p:nvPr/>
        </p:nvPicPr>
        <p:blipFill>
          <a:blip r:embed="rId3">
            <a:alphaModFix/>
          </a:blip>
          <a:stretch>
            <a:fillRect/>
          </a:stretch>
        </p:blipFill>
        <p:spPr>
          <a:xfrm>
            <a:off x="0" y="1220425"/>
            <a:ext cx="6164543" cy="5637574"/>
          </a:xfrm>
          <a:prstGeom prst="rect">
            <a:avLst/>
          </a:prstGeom>
          <a:noFill/>
          <a:ln>
            <a:noFill/>
          </a:ln>
        </p:spPr>
      </p:pic>
      <p:sp>
        <p:nvSpPr>
          <p:cNvPr id="249" name="Shape 249"/>
          <p:cNvSpPr/>
          <p:nvPr/>
        </p:nvSpPr>
        <p:spPr>
          <a:xfrm>
            <a:off x="6164550" y="1220425"/>
            <a:ext cx="2979299" cy="5382899"/>
          </a:xfrm>
          <a:prstGeom prst="rect">
            <a:avLst/>
          </a:prstGeom>
          <a:noFill/>
          <a:ln>
            <a:noFill/>
          </a:ln>
        </p:spPr>
        <p:txBody>
          <a:bodyPr anchorCtr="0" anchor="t" bIns="45700" lIns="91425" rIns="91425" tIns="45700">
            <a:noAutofit/>
          </a:bodyPr>
          <a:lstStyle/>
          <a:p>
            <a:pPr indent="-342900" lvl="0" marL="457200" marR="0" rtl="0" algn="l">
              <a:spcBef>
                <a:spcPts val="0"/>
              </a:spcBef>
              <a:buClr>
                <a:schemeClr val="dk1"/>
              </a:buClr>
              <a:buSzPct val="100000"/>
              <a:buFont typeface="Calibri"/>
              <a:buAutoNum type="arabicPeriod"/>
            </a:pPr>
            <a:r>
              <a:rPr lang="en-US" sz="1800">
                <a:solidFill>
                  <a:schemeClr val="dk1"/>
                </a:solidFill>
                <a:latin typeface="Calibri"/>
                <a:ea typeface="Calibri"/>
                <a:cs typeface="Calibri"/>
                <a:sym typeface="Calibri"/>
              </a:rPr>
              <a:t>If node is a leaf node, remove it</a:t>
            </a:r>
          </a:p>
          <a:p>
            <a:pPr lvl="0" marR="0" rtl="0" algn="l">
              <a:spcBef>
                <a:spcPts val="0"/>
              </a:spcBef>
              <a:buNone/>
            </a:pPr>
            <a:r>
              <a:t/>
            </a:r>
            <a:endParaRPr sz="1800">
              <a:solidFill>
                <a:schemeClr val="dk1"/>
              </a:solidFill>
              <a:latin typeface="Calibri"/>
              <a:ea typeface="Calibri"/>
              <a:cs typeface="Calibri"/>
              <a:sym typeface="Calibri"/>
            </a:endParaRPr>
          </a:p>
          <a:p>
            <a:pPr indent="-342900" lvl="0" marL="457200" marR="0" rtl="0" algn="l">
              <a:spcBef>
                <a:spcPts val="0"/>
              </a:spcBef>
              <a:buClr>
                <a:schemeClr val="dk1"/>
              </a:buClr>
              <a:buSzPct val="100000"/>
              <a:buFont typeface="Calibri"/>
              <a:buAutoNum type="arabicPeriod"/>
            </a:pPr>
            <a:r>
              <a:rPr lang="en-US" sz="1800">
                <a:solidFill>
                  <a:schemeClr val="dk1"/>
                </a:solidFill>
                <a:latin typeface="Calibri"/>
                <a:ea typeface="Calibri"/>
                <a:cs typeface="Calibri"/>
                <a:sym typeface="Calibri"/>
              </a:rPr>
              <a:t>If only one of the node’s subtree is empty, ‘move up’ the remaining subtree.</a:t>
            </a:r>
          </a:p>
          <a:p>
            <a:pPr lvl="0" marR="0" rtl="0" algn="l">
              <a:spcBef>
                <a:spcPts val="0"/>
              </a:spcBef>
              <a:buNone/>
            </a:pPr>
            <a:r>
              <a:t/>
            </a:r>
            <a:endParaRPr sz="1800">
              <a:solidFill>
                <a:schemeClr val="dk1"/>
              </a:solidFill>
              <a:latin typeface="Calibri"/>
              <a:ea typeface="Calibri"/>
              <a:cs typeface="Calibri"/>
              <a:sym typeface="Calibri"/>
            </a:endParaRPr>
          </a:p>
          <a:p>
            <a:pPr indent="-342900" lvl="0" marL="457200" marR="0" rtl="0" algn="l">
              <a:spcBef>
                <a:spcPts val="0"/>
              </a:spcBef>
              <a:buClr>
                <a:schemeClr val="dk1"/>
              </a:buClr>
              <a:buSzPct val="100000"/>
              <a:buFont typeface="Calibri"/>
              <a:buAutoNum type="arabicPeriod"/>
            </a:pPr>
            <a:r>
              <a:rPr lang="en-US" sz="1800">
                <a:solidFill>
                  <a:schemeClr val="dk1"/>
                </a:solidFill>
                <a:latin typeface="Calibri"/>
                <a:ea typeface="Calibri"/>
                <a:cs typeface="Calibri"/>
                <a:sym typeface="Calibri"/>
              </a:rPr>
              <a:t>If the node has two non-empty subtrees, then go to the right subtree and find the left-most node (the smallest number).</a:t>
            </a:r>
          </a:p>
          <a:p>
            <a:pPr lvl="0" marR="0" rtl="0" algn="l">
              <a:spcBef>
                <a:spcPts val="0"/>
              </a:spcBef>
              <a:buNone/>
            </a:pPr>
            <a:r>
              <a:t/>
            </a:r>
            <a:endParaRPr sz="1800">
              <a:solidFill>
                <a:schemeClr val="dk1"/>
              </a:solidFill>
              <a:latin typeface="Calibri"/>
              <a:ea typeface="Calibri"/>
              <a:cs typeface="Calibri"/>
              <a:sym typeface="Calibri"/>
            </a:endParaRPr>
          </a:p>
          <a:p>
            <a:pPr indent="0" lvl="0" marL="457200" marR="0" rtl="0" algn="l">
              <a:spcBef>
                <a:spcPts val="0"/>
              </a:spcBef>
              <a:buNone/>
            </a:pPr>
            <a:r>
              <a:rPr lang="en-US" sz="1800">
                <a:solidFill>
                  <a:schemeClr val="dk1"/>
                </a:solidFill>
                <a:latin typeface="Calibri"/>
                <a:ea typeface="Calibri"/>
                <a:cs typeface="Calibri"/>
                <a:sym typeface="Calibri"/>
              </a:rPr>
              <a:t>Replace this node with the right sibling (if exists); or delete the node.</a:t>
            </a:r>
          </a:p>
          <a:p>
            <a:pPr indent="0" lvl="0" marL="0" marR="0" rtl="0" algn="l">
              <a:spcBef>
                <a:spcPts val="0"/>
              </a:spcBef>
              <a:buNone/>
            </a:pPr>
            <a:r>
              <a:t/>
            </a:r>
            <a:endParaRPr b="0" baseline="0" i="0" sz="18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baseline="0" i="0" lang="en-US" sz="1800" u="none" cap="none" strike="noStrike">
                <a:solidFill>
                  <a:schemeClr val="dk1"/>
                </a:solidFill>
                <a:latin typeface="Calibri"/>
                <a:ea typeface="Calibri"/>
                <a:cs typeface="Calibri"/>
                <a:sym typeface="Calibri"/>
              </a:rPr>
              <a:t>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pic>
        <p:nvPicPr>
          <p:cNvPr id="99" name="Shape 99"/>
          <p:cNvPicPr preferRelativeResize="0"/>
          <p:nvPr/>
        </p:nvPicPr>
        <p:blipFill rotWithShape="1">
          <a:blip r:embed="rId3">
            <a:alphaModFix/>
          </a:blip>
          <a:srcRect b="0" l="0" r="0" t="0"/>
          <a:stretch/>
        </p:blipFill>
        <p:spPr>
          <a:xfrm>
            <a:off x="267572" y="1297740"/>
            <a:ext cx="8608853" cy="4557628"/>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pic>
        <p:nvPicPr>
          <p:cNvPr id="105" name="Shape 105"/>
          <p:cNvPicPr preferRelativeResize="0"/>
          <p:nvPr/>
        </p:nvPicPr>
        <p:blipFill rotWithShape="1">
          <a:blip r:embed="rId3">
            <a:alphaModFix/>
          </a:blip>
          <a:srcRect b="0" l="0" r="0" t="0"/>
          <a:stretch/>
        </p:blipFill>
        <p:spPr>
          <a:xfrm>
            <a:off x="788754" y="460508"/>
            <a:ext cx="7566600" cy="595140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Quiz time!</a:t>
            </a:r>
          </a:p>
        </p:txBody>
      </p:sp>
      <p:pic>
        <p:nvPicPr>
          <p:cNvPr id="112" name="Shape 112"/>
          <p:cNvPicPr preferRelativeResize="0"/>
          <p:nvPr/>
        </p:nvPicPr>
        <p:blipFill rotWithShape="1">
          <a:blip r:embed="rId3">
            <a:alphaModFix/>
          </a:blip>
          <a:srcRect b="0" l="0" r="0" t="0"/>
          <a:stretch/>
        </p:blipFill>
        <p:spPr>
          <a:xfrm>
            <a:off x="127000" y="1513973"/>
            <a:ext cx="8890000" cy="4635499"/>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Trees are made of nodes</a:t>
            </a:r>
          </a:p>
        </p:txBody>
      </p:sp>
      <p:pic>
        <p:nvPicPr>
          <p:cNvPr id="119" name="Shape 119"/>
          <p:cNvPicPr preferRelativeResize="0"/>
          <p:nvPr/>
        </p:nvPicPr>
        <p:blipFill rotWithShape="1">
          <a:blip r:embed="rId3">
            <a:alphaModFix/>
          </a:blip>
          <a:srcRect b="0" l="0" r="0" t="0"/>
          <a:stretch/>
        </p:blipFill>
        <p:spPr>
          <a:xfrm>
            <a:off x="127000" y="3790149"/>
            <a:ext cx="5600999" cy="2920799"/>
          </a:xfrm>
          <a:prstGeom prst="rect">
            <a:avLst/>
          </a:prstGeom>
          <a:noFill/>
          <a:ln>
            <a:noFill/>
          </a:ln>
        </p:spPr>
      </p:pic>
      <p:pic>
        <p:nvPicPr>
          <p:cNvPr id="120" name="Shape 120"/>
          <p:cNvPicPr preferRelativeResize="0"/>
          <p:nvPr/>
        </p:nvPicPr>
        <p:blipFill>
          <a:blip r:embed="rId4">
            <a:alphaModFix/>
          </a:blip>
          <a:stretch>
            <a:fillRect/>
          </a:stretch>
        </p:blipFill>
        <p:spPr>
          <a:xfrm>
            <a:off x="3876100" y="1417649"/>
            <a:ext cx="5041224" cy="315435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Binary Tree - 2 children max</a:t>
            </a:r>
          </a:p>
        </p:txBody>
      </p:sp>
      <p:pic>
        <p:nvPicPr>
          <p:cNvPr id="127" name="Shape 127"/>
          <p:cNvPicPr preferRelativeResize="0"/>
          <p:nvPr/>
        </p:nvPicPr>
        <p:blipFill rotWithShape="1">
          <a:blip r:embed="rId3">
            <a:alphaModFix/>
          </a:blip>
          <a:srcRect b="0" l="0" r="0" t="0"/>
          <a:stretch/>
        </p:blipFill>
        <p:spPr>
          <a:xfrm>
            <a:off x="1539230" y="1995864"/>
            <a:ext cx="5730033" cy="3279816"/>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Binary Tree - 2 children max</a:t>
            </a:r>
          </a:p>
        </p:txBody>
      </p:sp>
      <p:pic>
        <p:nvPicPr>
          <p:cNvPr id="134" name="Shape 134"/>
          <p:cNvPicPr preferRelativeResize="0"/>
          <p:nvPr/>
        </p:nvPicPr>
        <p:blipFill>
          <a:blip r:embed="rId3">
            <a:alphaModFix/>
          </a:blip>
          <a:stretch>
            <a:fillRect/>
          </a:stretch>
        </p:blipFill>
        <p:spPr>
          <a:xfrm>
            <a:off x="1826541" y="1417649"/>
            <a:ext cx="5490924" cy="4551224"/>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Breadth first search </a:t>
            </a:r>
          </a:p>
        </p:txBody>
      </p:sp>
      <p:pic>
        <p:nvPicPr>
          <p:cNvPr id="141" name="Shape 141"/>
          <p:cNvPicPr preferRelativeResize="0"/>
          <p:nvPr/>
        </p:nvPicPr>
        <p:blipFill>
          <a:blip r:embed="rId3">
            <a:alphaModFix/>
          </a:blip>
          <a:stretch>
            <a:fillRect/>
          </a:stretch>
        </p:blipFill>
        <p:spPr>
          <a:xfrm>
            <a:off x="1206375" y="1529375"/>
            <a:ext cx="6837599" cy="4383074"/>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