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could store these people in an array. But queues are different from arrays based on their ordering. For example….*change slide*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adowns01/Intro-to-Whiteboarding-DBC" TargetMode="External"/><Relationship Id="rId4" Type="http://schemas.openxmlformats.org/officeDocument/2006/relationships/hyperlink" Target="http://rubymonk.com/learning/books/4-ruby-primer-ascent/chapters/33-advanced-arrays/lessons/86-stacks-and-queues" TargetMode="External"/><Relationship Id="rId5" Type="http://schemas.openxmlformats.org/officeDocument/2006/relationships/hyperlink" Target="https://plus.google.com/u/0/communities/114320193647581293833" TargetMode="External"/><Relationship Id="rId6" Type="http://schemas.openxmlformats.org/officeDocument/2006/relationships/hyperlink" Target="https://www.surveymonkey.com/s/QCKHQKZ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Queues and Stacks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Amelia Downs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01/14/15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DBC SF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Stacks: a real life example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425300" y="1200137"/>
            <a:ext cx="4261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Pretend you can only pick up one book at a time...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Which book entered the stack first?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Which book entered the stack last?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Which book will be removed from the stack first?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Which book will be removed from the stack last?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170512"/>
            <a:ext cx="3277049" cy="37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Stacks: LIFO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425300" y="1063375"/>
            <a:ext cx="42615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b="1" lang="en" sz="1800">
                <a:solidFill>
                  <a:srgbClr val="E69138"/>
                </a:solidFill>
              </a:rPr>
              <a:t>L</a:t>
            </a:r>
            <a:r>
              <a:rPr lang="en" sz="1800"/>
              <a:t>ast </a:t>
            </a:r>
            <a:r>
              <a:rPr b="1" lang="en" sz="1800">
                <a:solidFill>
                  <a:schemeClr val="accent5"/>
                </a:solidFill>
              </a:rPr>
              <a:t>I</a:t>
            </a:r>
            <a:r>
              <a:rPr lang="en" sz="1800"/>
              <a:t>n, </a:t>
            </a:r>
            <a:r>
              <a:rPr b="1" lang="en" sz="1800">
                <a:solidFill>
                  <a:schemeClr val="accent5"/>
                </a:solidFill>
              </a:rPr>
              <a:t>F</a:t>
            </a:r>
            <a:r>
              <a:rPr lang="en" sz="1800"/>
              <a:t>irst </a:t>
            </a:r>
            <a:r>
              <a:rPr b="1" lang="en" sz="1800">
                <a:solidFill>
                  <a:schemeClr val="accent5"/>
                </a:solidFill>
              </a:rPr>
              <a:t>O</a:t>
            </a:r>
            <a:r>
              <a:rPr lang="en" sz="1800"/>
              <a:t>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The yellow book was the last one added to the stack and will be the first to leave.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The last in is called the </a:t>
            </a:r>
            <a:r>
              <a:rPr b="1" lang="en" sz="1800">
                <a:solidFill>
                  <a:schemeClr val="accent5"/>
                </a:solidFill>
              </a:rPr>
              <a:t>top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Anything else in the stack is called the </a:t>
            </a:r>
            <a:r>
              <a:rPr b="1" lang="en" sz="1800">
                <a:solidFill>
                  <a:schemeClr val="accent5"/>
                </a:solidFill>
              </a:rPr>
              <a:t>rest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Arial"/>
              <a:buChar char="-"/>
            </a:pPr>
            <a:r>
              <a:rPr b="1" lang="en" sz="1800">
                <a:solidFill>
                  <a:schemeClr val="accent5"/>
                </a:solidFill>
              </a:rPr>
              <a:t>You only have access to the top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170512"/>
            <a:ext cx="3277049" cy="37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1920475" y="1561425"/>
            <a:ext cx="87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TOP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920475" y="2932900"/>
            <a:ext cx="87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REST</a:t>
            </a:r>
          </a:p>
        </p:txBody>
      </p:sp>
      <p:cxnSp>
        <p:nvCxnSpPr>
          <p:cNvPr id="142" name="Shape 142"/>
          <p:cNvCxnSpPr>
            <a:stCxn id="141" idx="0"/>
            <a:endCxn id="140" idx="2"/>
          </p:cNvCxnSpPr>
          <p:nvPr/>
        </p:nvCxnSpPr>
        <p:spPr>
          <a:xfrm rot="10800000">
            <a:off x="2358774" y="2122300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/>
          <p:nvPr/>
        </p:nvCxnSpPr>
        <p:spPr>
          <a:xfrm rot="10800000">
            <a:off x="2358800" y="3268450"/>
            <a:ext cx="4199" cy="13823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Stacks: LIFO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425300" y="1063375"/>
            <a:ext cx="42615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What methods does a stack have?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Remember, you can only access the top.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170512"/>
            <a:ext cx="3277049" cy="37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920475" y="1561425"/>
            <a:ext cx="87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TOP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920475" y="2932900"/>
            <a:ext cx="87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REST</a:t>
            </a:r>
          </a:p>
        </p:txBody>
      </p:sp>
      <p:cxnSp>
        <p:nvCxnSpPr>
          <p:cNvPr id="153" name="Shape 153"/>
          <p:cNvCxnSpPr>
            <a:stCxn id="152" idx="0"/>
            <a:endCxn id="151" idx="2"/>
          </p:cNvCxnSpPr>
          <p:nvPr/>
        </p:nvCxnSpPr>
        <p:spPr>
          <a:xfrm rot="10800000">
            <a:off x="2358774" y="2122300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 rot="10800000">
            <a:off x="2358800" y="3268450"/>
            <a:ext cx="4199" cy="13823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Stacks: LIFO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425300" y="1063375"/>
            <a:ext cx="42615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What methods does a stack have?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Remember, you can only access the top.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Look at the top: </a:t>
            </a:r>
            <a:r>
              <a:rPr b="1" lang="en" sz="1800">
                <a:solidFill>
                  <a:schemeClr val="accent5"/>
                </a:solidFill>
              </a:rPr>
              <a:t>peek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Remove the top: </a:t>
            </a:r>
            <a:r>
              <a:rPr b="1" lang="en" sz="1800">
                <a:solidFill>
                  <a:schemeClr val="accent5"/>
                </a:solidFill>
              </a:rPr>
              <a:t>pop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Add an item to the top: </a:t>
            </a:r>
            <a:r>
              <a:rPr b="1" lang="en" sz="1800">
                <a:solidFill>
                  <a:schemeClr val="accent5"/>
                </a:solidFill>
              </a:rPr>
              <a:t>push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Char char="-"/>
            </a:pPr>
            <a:r>
              <a:rPr b="1" lang="en" sz="1800">
                <a:solidFill>
                  <a:schemeClr val="accent5"/>
                </a:solidFill>
              </a:rPr>
              <a:t>isEmpty?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170512"/>
            <a:ext cx="3277049" cy="37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920475" y="1561425"/>
            <a:ext cx="87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TOP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920475" y="2932900"/>
            <a:ext cx="876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REST</a:t>
            </a:r>
          </a:p>
        </p:txBody>
      </p:sp>
      <p:cxnSp>
        <p:nvCxnSpPr>
          <p:cNvPr id="164" name="Shape 164"/>
          <p:cNvCxnSpPr>
            <a:stCxn id="163" idx="0"/>
            <a:endCxn id="162" idx="2"/>
          </p:cNvCxnSpPr>
          <p:nvPr/>
        </p:nvCxnSpPr>
        <p:spPr>
          <a:xfrm rot="10800000">
            <a:off x="2358774" y="2122300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2358800" y="3268450"/>
            <a:ext cx="4199" cy="13823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Implementing a Stack 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50898" l="0" r="0" t="0"/>
          <a:stretch/>
        </p:blipFill>
        <p:spPr>
          <a:xfrm>
            <a:off x="0" y="1862137"/>
            <a:ext cx="4657100" cy="25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48570"/>
          <a:stretch/>
        </p:blipFill>
        <p:spPr>
          <a:xfrm>
            <a:off x="4549300" y="1862162"/>
            <a:ext cx="4594699" cy="25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80" name="Shape 180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181" name="Shape 181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182" name="Shape 182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183" name="Shape 183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4" name="Shape 184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185" name="Shape 185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“stack”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93" name="Shape 193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194" name="Shape 194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195" name="Shape 195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196" name="Shape 196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7" name="Shape 197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198" name="Shape 198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“tack”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07" name="Shape 207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208" name="Shape 208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209" name="Shape 209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210" name="Shape 210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11" name="Shape 211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212" name="Shape 212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“ack”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684250" y="39250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221" name="Shape 221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22" name="Shape 222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223" name="Shape 223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224" name="Shape 224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225" name="Shape 225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26" name="Shape 226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227" name="Shape 227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“ck”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684250" y="39250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684400" y="35957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38" name="Shape 238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239" name="Shape 239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240" name="Shape 240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241" name="Shape 241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42" name="Shape 242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243" name="Shape 243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“k”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684250" y="39250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684400" y="35957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684250" y="327215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Queues: A real life example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475525" y="1200150"/>
            <a:ext cx="4211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queue: a fancy British word for line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2191" r="53975" t="48841"/>
          <a:stretch/>
        </p:blipFill>
        <p:spPr>
          <a:xfrm flipH="1">
            <a:off x="457200" y="1998925"/>
            <a:ext cx="3514800" cy="19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74312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3213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18494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2436062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302265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306675" y="41227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358800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55" name="Shape 255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256" name="Shape 256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257" name="Shape 257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258" name="Shape 258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59" name="Shape 259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260" name="Shape 260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“”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84250" y="39250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684400" y="35957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684250" y="327215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84250" y="29846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k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272" name="Shape 272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73" name="Shape 273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274" name="Shape 274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275" name="Shape 275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276" name="Shape 276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278" name="Shape 278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“”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684250" y="39250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684400" y="35957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684250" y="327215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684250" y="29846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417100" y="1887262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reversed_str = “”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291" name="Shape 291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92" name="Shape 292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293" name="Shape 293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294" name="Shape 294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295" name="Shape 295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297" name="Shape 297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“”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684250" y="39250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684400" y="35957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684250" y="327215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417100" y="1887262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reversed_str = “k”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10" name="Shape 310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311" name="Shape 311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312" name="Shape 312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313" name="Shape 313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14" name="Shape 314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315" name="Shape 315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“”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684250" y="39250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684400" y="35957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417100" y="1887262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reversed_str = “kc”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326" name="Shape 326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27" name="Shape 327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328" name="Shape 328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329" name="Shape 329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330" name="Shape 330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31" name="Shape 331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332" name="Shape 332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“”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684250" y="39250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417100" y="1887262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reversed_str = “kca”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43" name="Shape 343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344" name="Shape 344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345" name="Shape 345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346" name="Shape 346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348" name="Shape 348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“”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684400" y="4206800"/>
            <a:ext cx="7431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417100" y="1887262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reversed_str = “kcat”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reverse a string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Push all of the characters onto a stack one at a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Pop all of the characters out of the stack into a new string</a:t>
            </a:r>
          </a:p>
        </p:txBody>
      </p:sp>
      <p:cxnSp>
        <p:nvCxnSpPr>
          <p:cNvPr id="357" name="Shape 357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58" name="Shape 358"/>
          <p:cNvGrpSpPr/>
          <p:nvPr/>
        </p:nvGrpSpPr>
        <p:grpSpPr>
          <a:xfrm>
            <a:off x="4684250" y="2605190"/>
            <a:ext cx="743100" cy="2195998"/>
            <a:chOff x="4675900" y="2145900"/>
            <a:chExt cx="743100" cy="2588400"/>
          </a:xfrm>
        </p:grpSpPr>
        <p:cxnSp>
          <p:nvCxnSpPr>
            <p:cNvPr id="359" name="Shape 359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360" name="Shape 360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361" name="Shape 361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62" name="Shape 362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363" name="Shape 363"/>
          <p:cNvSpPr txBox="1"/>
          <p:nvPr/>
        </p:nvSpPr>
        <p:spPr>
          <a:xfrm>
            <a:off x="4417100" y="1294225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str = “”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4417100" y="1887262"/>
            <a:ext cx="48095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reversed_str = “kcats”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implement “undo”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Any time a change is made, push the change onto the stack.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When updo is pressed, pop the top item from the stack. 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72" name="Shape 372"/>
          <p:cNvGrpSpPr/>
          <p:nvPr/>
        </p:nvGrpSpPr>
        <p:grpSpPr>
          <a:xfrm>
            <a:off x="4684184" y="1639995"/>
            <a:ext cx="4074714" cy="3160954"/>
            <a:chOff x="4675900" y="2145900"/>
            <a:chExt cx="743100" cy="2588400"/>
          </a:xfrm>
        </p:grpSpPr>
        <p:cxnSp>
          <p:nvCxnSpPr>
            <p:cNvPr id="373" name="Shape 373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374" name="Shape 374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375" name="Shape 375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76" name="Shape 376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implement “undo”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Any time a change is made, push the change onto the stack.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When updo is pressed, pop the top item from the stack. </a:t>
            </a:r>
          </a:p>
        </p:txBody>
      </p:sp>
      <p:cxnSp>
        <p:nvCxnSpPr>
          <p:cNvPr id="383" name="Shape 383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84" name="Shape 384"/>
          <p:cNvGrpSpPr/>
          <p:nvPr/>
        </p:nvGrpSpPr>
        <p:grpSpPr>
          <a:xfrm>
            <a:off x="4684184" y="1639995"/>
            <a:ext cx="4074714" cy="3160954"/>
            <a:chOff x="4675900" y="2145900"/>
            <a:chExt cx="743100" cy="2588400"/>
          </a:xfrm>
        </p:grpSpPr>
        <p:cxnSp>
          <p:nvCxnSpPr>
            <p:cNvPr id="385" name="Shape 385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386" name="Shape 386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387" name="Shape 387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88" name="Shape 388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389" name="Shape 389"/>
          <p:cNvSpPr txBox="1"/>
          <p:nvPr/>
        </p:nvSpPr>
        <p:spPr>
          <a:xfrm>
            <a:off x="4684175" y="4074725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love algorithms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implement “undo”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Any time a change is made, push the change onto the stack.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When updo is pressed, pop the top item from the stack. </a:t>
            </a:r>
          </a:p>
        </p:txBody>
      </p:sp>
      <p:cxnSp>
        <p:nvCxnSpPr>
          <p:cNvPr id="396" name="Shape 396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97" name="Shape 397"/>
          <p:cNvGrpSpPr/>
          <p:nvPr/>
        </p:nvGrpSpPr>
        <p:grpSpPr>
          <a:xfrm>
            <a:off x="4684184" y="1639995"/>
            <a:ext cx="4074714" cy="3160954"/>
            <a:chOff x="4675900" y="2145900"/>
            <a:chExt cx="743100" cy="2588400"/>
          </a:xfrm>
        </p:grpSpPr>
        <p:cxnSp>
          <p:nvCxnSpPr>
            <p:cNvPr id="398" name="Shape 398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399" name="Shape 399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400" name="Shape 400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01" name="Shape 401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402" name="Shape 402"/>
          <p:cNvSpPr txBox="1"/>
          <p:nvPr/>
        </p:nvSpPr>
        <p:spPr>
          <a:xfrm>
            <a:off x="4684175" y="4074725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love algorithms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4684050" y="3575825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really love algorithms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Queues: A real life example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475525" y="1200150"/>
            <a:ext cx="4211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queue: a fancy British word for 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Who entered this queue first?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Who entered this queue last?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Who will leave this queue first?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Who will leave this queue last?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2191" r="53975" t="48841"/>
          <a:stretch/>
        </p:blipFill>
        <p:spPr>
          <a:xfrm flipH="1">
            <a:off x="457200" y="1998925"/>
            <a:ext cx="3514800" cy="19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74312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3213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8494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436062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02265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306675" y="41227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58800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implement “undo”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Any time a change is made, push the change onto the stack.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When updo is pressed, pop the top item from the stack. </a:t>
            </a:r>
          </a:p>
        </p:txBody>
      </p:sp>
      <p:cxnSp>
        <p:nvCxnSpPr>
          <p:cNvPr id="410" name="Shape 410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411" name="Shape 411"/>
          <p:cNvGrpSpPr/>
          <p:nvPr/>
        </p:nvGrpSpPr>
        <p:grpSpPr>
          <a:xfrm>
            <a:off x="4684184" y="1639995"/>
            <a:ext cx="4074714" cy="3160954"/>
            <a:chOff x="4675900" y="2145900"/>
            <a:chExt cx="743100" cy="2588400"/>
          </a:xfrm>
        </p:grpSpPr>
        <p:cxnSp>
          <p:nvCxnSpPr>
            <p:cNvPr id="412" name="Shape 412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413" name="Shape 413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414" name="Shape 414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15" name="Shape 415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416" name="Shape 416"/>
          <p:cNvSpPr txBox="1"/>
          <p:nvPr/>
        </p:nvSpPr>
        <p:spPr>
          <a:xfrm>
            <a:off x="4684175" y="4074725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love algorithms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684050" y="3575825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really love algorithms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4684175" y="3118700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really love algorithms!!!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stack to implement “undo”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457200" y="1200150"/>
            <a:ext cx="332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Any time a change is made, push the change onto the stack.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800"/>
              <a:t>When updo is pressed, pop the top item from the stack. </a:t>
            </a:r>
          </a:p>
        </p:txBody>
      </p:sp>
      <p:cxnSp>
        <p:nvCxnSpPr>
          <p:cNvPr id="425" name="Shape 425"/>
          <p:cNvCxnSpPr/>
          <p:nvPr/>
        </p:nvCxnSpPr>
        <p:spPr>
          <a:xfrm>
            <a:off x="4174925" y="1294225"/>
            <a:ext cx="33299" cy="359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426" name="Shape 426"/>
          <p:cNvGrpSpPr/>
          <p:nvPr/>
        </p:nvGrpSpPr>
        <p:grpSpPr>
          <a:xfrm>
            <a:off x="4684184" y="1639995"/>
            <a:ext cx="4074714" cy="3160954"/>
            <a:chOff x="4675900" y="2145900"/>
            <a:chExt cx="743100" cy="2588400"/>
          </a:xfrm>
        </p:grpSpPr>
        <p:cxnSp>
          <p:nvCxnSpPr>
            <p:cNvPr id="427" name="Shape 427"/>
            <p:cNvCxnSpPr/>
            <p:nvPr/>
          </p:nvCxnSpPr>
          <p:spPr>
            <a:xfrm>
              <a:off x="4675900" y="2145900"/>
              <a:ext cx="0" cy="258840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428" name="Shape 428"/>
            <p:cNvGrpSpPr/>
            <p:nvPr/>
          </p:nvGrpSpPr>
          <p:grpSpPr>
            <a:xfrm>
              <a:off x="4675900" y="2145900"/>
              <a:ext cx="743100" cy="2588400"/>
              <a:chOff x="4675900" y="2145900"/>
              <a:chExt cx="743100" cy="2588400"/>
            </a:xfrm>
          </p:grpSpPr>
          <p:cxnSp>
            <p:nvCxnSpPr>
              <p:cNvPr id="429" name="Shape 429"/>
              <p:cNvCxnSpPr/>
              <p:nvPr/>
            </p:nvCxnSpPr>
            <p:spPr>
              <a:xfrm>
                <a:off x="5404450" y="2145900"/>
                <a:ext cx="0" cy="2588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30" name="Shape 430"/>
              <p:cNvCxnSpPr/>
              <p:nvPr/>
            </p:nvCxnSpPr>
            <p:spPr>
              <a:xfrm>
                <a:off x="4675900" y="4734300"/>
                <a:ext cx="743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431" name="Shape 431"/>
          <p:cNvSpPr txBox="1"/>
          <p:nvPr/>
        </p:nvSpPr>
        <p:spPr>
          <a:xfrm>
            <a:off x="4684175" y="4074725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love algorithms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684050" y="3575825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really love algorithms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84175" y="3118700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really love algorithms!!!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4684050" y="2686625"/>
            <a:ext cx="400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super really love algorithms!!!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STACK overflow?</a:t>
            </a:r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187" y="1728712"/>
            <a:ext cx="7435622" cy="1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Whiteboarding Techniques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2400"/>
              <a:t>Draw an example problem and solve it without code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2400"/>
              <a:t>Pseudocode your solution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2400"/>
              <a:t>Code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perfect syntax: optional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unwritten helper functions: recommended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Making sure your interviewers understand your solution is more important than writing perfect code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1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457200" y="1200150"/>
            <a:ext cx="4093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Implement a Queue class. You must write all five methods listed on the right side.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3" name="Shape 453"/>
          <p:cNvSpPr txBox="1"/>
          <p:nvPr>
            <p:ph idx="2" type="body"/>
          </p:nvPr>
        </p:nvSpPr>
        <p:spPr>
          <a:xfrm>
            <a:off x="4876375" y="412650"/>
            <a:ext cx="4093500" cy="45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 u="sng">
                <a:solidFill>
                  <a:schemeClr val="accent5"/>
                </a:solidFill>
              </a:rPr>
              <a:t>Cheat Sheet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Queue: First in, first out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first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last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enqueue(item) #add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dequeue #remove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is_empty?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Stack: Last in, first out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peek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pop #remove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push(item) #add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is_empty?</a:t>
            </a:r>
          </a:p>
        </p:txBody>
      </p:sp>
      <p:cxnSp>
        <p:nvCxnSpPr>
          <p:cNvPr id="454" name="Shape 454"/>
          <p:cNvCxnSpPr/>
          <p:nvPr/>
        </p:nvCxnSpPr>
        <p:spPr>
          <a:xfrm>
            <a:off x="4809525" y="1200150"/>
            <a:ext cx="0" cy="3665699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2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457200" y="1200150"/>
            <a:ext cx="4093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Implement a Queue class using two stacks.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You may assume you have a stack class with the four methods listed to the right. </a:t>
            </a:r>
          </a:p>
        </p:txBody>
      </p:sp>
      <p:sp>
        <p:nvSpPr>
          <p:cNvPr id="461" name="Shape 461"/>
          <p:cNvSpPr txBox="1"/>
          <p:nvPr>
            <p:ph idx="2" type="body"/>
          </p:nvPr>
        </p:nvSpPr>
        <p:spPr>
          <a:xfrm>
            <a:off x="4876375" y="412650"/>
            <a:ext cx="4093500" cy="45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 u="sng">
                <a:solidFill>
                  <a:schemeClr val="accent5"/>
                </a:solidFill>
              </a:rPr>
              <a:t>Cheat Sheet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Queue: First in, first out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first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last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enqueue (add)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dequeue (remove)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is_empty?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Stack: Last in, first out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peek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pop (remove)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push (add)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is_empty?</a:t>
            </a:r>
          </a:p>
        </p:txBody>
      </p:sp>
      <p:cxnSp>
        <p:nvCxnSpPr>
          <p:cNvPr id="462" name="Shape 462"/>
          <p:cNvCxnSpPr/>
          <p:nvPr/>
        </p:nvCxnSpPr>
        <p:spPr>
          <a:xfrm>
            <a:off x="4809525" y="1200150"/>
            <a:ext cx="0" cy="3665699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3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457200" y="1200150"/>
            <a:ext cx="4093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Write the function #</a:t>
            </a:r>
            <a:r>
              <a:rPr i="1" lang="en" sz="1800"/>
              <a:t>has_matching_parens </a:t>
            </a:r>
            <a:r>
              <a:rPr lang="en" sz="1800"/>
              <a:t>that takes a string as an argument and returns true if the string has valid parenthesis.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ex.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str = “(I(really)love (al(g)or)ithms)”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has_matching_parens(str) </a:t>
            </a:r>
            <a:r>
              <a:rPr i="1" lang="en" sz="1800"/>
              <a:t>#=&gt; true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Bonus: How would you solve if there were [], (), and {}?</a:t>
            </a:r>
          </a:p>
        </p:txBody>
      </p:sp>
      <p:sp>
        <p:nvSpPr>
          <p:cNvPr id="469" name="Shape 469"/>
          <p:cNvSpPr txBox="1"/>
          <p:nvPr>
            <p:ph idx="2" type="body"/>
          </p:nvPr>
        </p:nvSpPr>
        <p:spPr>
          <a:xfrm>
            <a:off x="4876375" y="412650"/>
            <a:ext cx="4093500" cy="45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 u="sng">
                <a:solidFill>
                  <a:schemeClr val="accent5"/>
                </a:solidFill>
              </a:rPr>
              <a:t>Cheat Sheet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Queue: First in, first out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first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last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enqueue (add)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dequeue (remove)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is_empty?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Stack: Last in, first out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peek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pop (remove)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push (add)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is_empty?</a:t>
            </a:r>
          </a:p>
        </p:txBody>
      </p:sp>
      <p:cxnSp>
        <p:nvCxnSpPr>
          <p:cNvPr id="470" name="Shape 470"/>
          <p:cNvCxnSpPr/>
          <p:nvPr/>
        </p:nvCxnSpPr>
        <p:spPr>
          <a:xfrm>
            <a:off x="4809525" y="1200150"/>
            <a:ext cx="0" cy="3665699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448850" y="617850"/>
            <a:ext cx="4126799" cy="430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Resources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This Workshop’s Repo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Cracking the Coding Interview by Gayle McDowell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Ruby Monk: Stacks and Queues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Join G+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Give us feedback</a:t>
            </a:r>
          </a:p>
        </p:txBody>
      </p:sp>
      <p:sp>
        <p:nvSpPr>
          <p:cNvPr id="476" name="Shape 476"/>
          <p:cNvSpPr txBox="1"/>
          <p:nvPr>
            <p:ph idx="2" type="body"/>
          </p:nvPr>
        </p:nvSpPr>
        <p:spPr>
          <a:xfrm>
            <a:off x="4726050" y="617850"/>
            <a:ext cx="4126799" cy="430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Topics to Investigate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Stack overflow 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Stack trace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What else (other than arrays) could you make stacks and queues out of?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Circular queues, why and how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Tower of Hanoi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 find the repo, Google: 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algn="ctr">
              <a:spcBef>
                <a:spcPts val="0"/>
              </a:spcBef>
              <a:buNone/>
            </a:pPr>
            <a:r>
              <a:rPr lang="en" sz="3600"/>
              <a:t>“intro to whiteboarding DBC”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Queues: FIFO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475525" y="1200150"/>
            <a:ext cx="4211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b="1" lang="en" sz="1800">
                <a:solidFill>
                  <a:srgbClr val="E69138"/>
                </a:solidFill>
              </a:rPr>
              <a:t>F</a:t>
            </a:r>
            <a:r>
              <a:rPr lang="en" sz="1800"/>
              <a:t>irst </a:t>
            </a:r>
            <a:r>
              <a:rPr b="1" lang="en" sz="1800">
                <a:solidFill>
                  <a:schemeClr val="accent5"/>
                </a:solidFill>
              </a:rPr>
              <a:t>I</a:t>
            </a:r>
            <a:r>
              <a:rPr lang="en" sz="1800"/>
              <a:t>n, </a:t>
            </a:r>
            <a:r>
              <a:rPr b="1" lang="en" sz="1800">
                <a:solidFill>
                  <a:schemeClr val="accent5"/>
                </a:solidFill>
              </a:rPr>
              <a:t>F</a:t>
            </a:r>
            <a:r>
              <a:rPr lang="en" sz="1800"/>
              <a:t>irst </a:t>
            </a:r>
            <a:r>
              <a:rPr b="1" lang="en" sz="1800">
                <a:solidFill>
                  <a:schemeClr val="accent5"/>
                </a:solidFill>
              </a:rPr>
              <a:t>O</a:t>
            </a:r>
            <a:r>
              <a:rPr lang="en" sz="1800"/>
              <a:t>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Person 1 entered the line first and will leave the line first.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Only have access to two positions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first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 sz="1800"/>
              <a:t>last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2191" r="53975" t="48841"/>
          <a:stretch/>
        </p:blipFill>
        <p:spPr>
          <a:xfrm flipH="1">
            <a:off x="457200" y="1998925"/>
            <a:ext cx="3514800" cy="19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74312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3213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8494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436062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02265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306675" y="41227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58800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00175" y="3993475"/>
            <a:ext cx="6698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First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312850" y="3993475"/>
            <a:ext cx="6698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Last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Queues: FIFO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475525" y="1200150"/>
            <a:ext cx="4211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What methods does a queue have?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Remember, you can only access first and last.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E69138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2191" r="53975" t="48841"/>
          <a:stretch/>
        </p:blipFill>
        <p:spPr>
          <a:xfrm flipH="1">
            <a:off x="457200" y="1998925"/>
            <a:ext cx="3514800" cy="19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74312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3213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8494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436062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02265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306675" y="41227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58800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00175" y="3993475"/>
            <a:ext cx="6698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First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312850" y="3993475"/>
            <a:ext cx="6698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Last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Queues: FIFO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475525" y="1200150"/>
            <a:ext cx="4211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What methods does a queue have?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Remember, you can only access first and last.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Look at last: </a:t>
            </a:r>
            <a:r>
              <a:rPr b="1" lang="en" sz="1800">
                <a:solidFill>
                  <a:schemeClr val="accent5"/>
                </a:solidFill>
              </a:rPr>
              <a:t>last 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Add to queue: </a:t>
            </a:r>
            <a:r>
              <a:rPr b="1" lang="en" sz="1800">
                <a:solidFill>
                  <a:schemeClr val="accent5"/>
                </a:solidFill>
              </a:rPr>
              <a:t>enqueue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Look at first:</a:t>
            </a:r>
            <a:r>
              <a:rPr b="1" lang="en" sz="1800">
                <a:solidFill>
                  <a:schemeClr val="accent5"/>
                </a:solidFill>
              </a:rPr>
              <a:t> first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FFFFFF"/>
                </a:solidFill>
              </a:rPr>
              <a:t>Remove from queue: </a:t>
            </a:r>
            <a:r>
              <a:rPr b="1" lang="en" sz="1800">
                <a:solidFill>
                  <a:schemeClr val="accent5"/>
                </a:solidFill>
              </a:rPr>
              <a:t>dequeue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Arial"/>
              <a:buChar char="-"/>
            </a:pPr>
            <a:r>
              <a:rPr b="1" lang="en" sz="1800">
                <a:solidFill>
                  <a:schemeClr val="accent5"/>
                </a:solidFill>
              </a:rPr>
              <a:t>isEmpty?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E69138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2191" r="53975" t="48841"/>
          <a:stretch/>
        </p:blipFill>
        <p:spPr>
          <a:xfrm flipH="1">
            <a:off x="457200" y="1998925"/>
            <a:ext cx="3514800" cy="19945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74312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3213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49475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436062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02265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306675" y="41227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588000" y="3665575"/>
            <a:ext cx="384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00175" y="3993475"/>
            <a:ext cx="6698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First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312850" y="3993475"/>
            <a:ext cx="669899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Last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Queue Example: Printer Queue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75" y="1607300"/>
            <a:ext cx="5863849" cy="19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 Example: Keyboard Buffer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875" y="1411125"/>
            <a:ext cx="3156250" cy="3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Stacks: a real life example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474" y="1153812"/>
            <a:ext cx="3277049" cy="37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