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4"/>
  </p:notesMasterIdLst>
  <p:sldIdLst>
    <p:sldId id="258" r:id="rId3"/>
  </p:sldIdLst>
  <p:sldSz cx="9144000" cy="6858000" type="screen4x3"/>
  <p:notesSz cx="6797675" cy="9872663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63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AC1CD625-B626-41ED-9D6E-B67B9B2E97EE}" type="datetimeFigureOut">
              <a:rPr lang="en-SG" smtClean="0"/>
              <a:t>25/10/2016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45659" cy="49363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50A44201-3830-47E4-BFEC-88D449EE6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337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F07BB-EE6C-40EE-901B-34268CF60491}" type="slidenum">
              <a:rPr lang="en-SG" smtClean="0">
                <a:solidFill>
                  <a:prstClr val="black"/>
                </a:solidFill>
              </a:rPr>
              <a:pPr/>
              <a:t>1</a:t>
            </a:fld>
            <a:endParaRPr lang="en-SG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3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3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7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4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1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0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41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2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6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75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7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23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62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3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5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8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3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8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25/10/2016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9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9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327"/>
          <p:cNvPicPr/>
          <p:nvPr/>
        </p:nvPicPr>
        <p:blipFill>
          <a:blip r:embed="rId3" cstate="print"/>
          <a:srcRect t="12500"/>
          <a:stretch>
            <a:fillRect/>
          </a:stretch>
        </p:blipFill>
        <p:spPr bwMode="auto">
          <a:xfrm>
            <a:off x="5410200" y="561934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rame 22"/>
          <p:cNvSpPr/>
          <p:nvPr/>
        </p:nvSpPr>
        <p:spPr>
          <a:xfrm>
            <a:off x="5778790" y="3257144"/>
            <a:ext cx="751548" cy="685800"/>
          </a:xfrm>
          <a:prstGeom prst="frame">
            <a:avLst>
              <a:gd name="adj1" fmla="val 19426"/>
            </a:avLst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  </a:t>
            </a:r>
            <a:r>
              <a:rPr lang="en-US" sz="700" dirty="0">
                <a:solidFill>
                  <a:prstClr val="black"/>
                </a:solidFill>
              </a:rPr>
              <a:t>Framework</a:t>
            </a: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r>
              <a:rPr lang="en-US" sz="7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11" name="Freeform 310"/>
          <p:cNvSpPr/>
          <p:nvPr/>
        </p:nvSpPr>
        <p:spPr>
          <a:xfrm>
            <a:off x="5699757" y="3687134"/>
            <a:ext cx="1005844" cy="349431"/>
          </a:xfrm>
          <a:custGeom>
            <a:avLst/>
            <a:gdLst>
              <a:gd name="connsiteX0" fmla="*/ 231865 w 1031965"/>
              <a:gd name="connsiteY0" fmla="*/ 0 h 349431"/>
              <a:gd name="connsiteX1" fmla="*/ 0 w 1031965"/>
              <a:gd name="connsiteY1" fmla="*/ 0 h 349431"/>
              <a:gd name="connsiteX2" fmla="*/ 3265 w 1031965"/>
              <a:gd name="connsiteY2" fmla="*/ 349431 h 349431"/>
              <a:gd name="connsiteX3" fmla="*/ 1031965 w 1031965"/>
              <a:gd name="connsiteY3" fmla="*/ 349431 h 349431"/>
              <a:gd name="connsiteX4" fmla="*/ 1031965 w 1031965"/>
              <a:gd name="connsiteY4" fmla="*/ 9797 h 349431"/>
              <a:gd name="connsiteX5" fmla="*/ 813163 w 1031965"/>
              <a:gd name="connsiteY5" fmla="*/ 9797 h 349431"/>
              <a:gd name="connsiteX6" fmla="*/ 813163 w 1031965"/>
              <a:gd name="connsiteY6" fmla="*/ 111034 h 349431"/>
              <a:gd name="connsiteX7" fmla="*/ 235131 w 1031965"/>
              <a:gd name="connsiteY7" fmla="*/ 111034 h 349431"/>
              <a:gd name="connsiteX8" fmla="*/ 231865 w 1031965"/>
              <a:gd name="connsiteY8" fmla="*/ 0 h 34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965" h="349431">
                <a:moveTo>
                  <a:pt x="231865" y="0"/>
                </a:moveTo>
                <a:lnTo>
                  <a:pt x="0" y="0"/>
                </a:lnTo>
                <a:cubicBezTo>
                  <a:pt x="1088" y="116477"/>
                  <a:pt x="2177" y="232954"/>
                  <a:pt x="3265" y="349431"/>
                </a:cubicBezTo>
                <a:lnTo>
                  <a:pt x="1031965" y="349431"/>
                </a:lnTo>
                <a:lnTo>
                  <a:pt x="1031965" y="9797"/>
                </a:lnTo>
                <a:lnTo>
                  <a:pt x="813163" y="9797"/>
                </a:lnTo>
                <a:lnTo>
                  <a:pt x="813163" y="111034"/>
                </a:lnTo>
                <a:lnTo>
                  <a:pt x="235131" y="111034"/>
                </a:lnTo>
                <a:cubicBezTo>
                  <a:pt x="234042" y="74023"/>
                  <a:pt x="232954" y="37011"/>
                  <a:pt x="23186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/>
            </a:r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Platform</a:t>
            </a:r>
            <a:endParaRPr lang="en-SG" sz="700" dirty="0">
              <a:solidFill>
                <a:prstClr val="black"/>
              </a:solidFill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0680" y="849486"/>
            <a:ext cx="1286822" cy="98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51520" y="2232042"/>
            <a:ext cx="1143000" cy="1787102"/>
          </a:xfrm>
          <a:prstGeom prst="roundRect">
            <a:avLst>
              <a:gd name="adj" fmla="val 8156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t" anchorCtr="0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Specify requirements…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Textual descriptions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Feature list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User stories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Use cases </a:t>
            </a:r>
          </a:p>
          <a:p>
            <a:pPr marL="55563" indent="-55563">
              <a:buFont typeface="Arial" pitchFamily="34" charset="0"/>
              <a:buChar char="•"/>
            </a:pPr>
            <a:endParaRPr lang="en-US" sz="700" dirty="0" smtClean="0">
              <a:solidFill>
                <a:schemeClr val="tx1"/>
              </a:solidFill>
            </a:endParaRP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OO domain models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Object  diagrams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State machine diagrams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Activity diagrams </a:t>
            </a:r>
          </a:p>
          <a:p>
            <a:pPr marL="55563" indent="-55563">
              <a:buFont typeface="Arial" pitchFamily="34" charset="0"/>
              <a:buChar char="•"/>
            </a:pPr>
            <a:endParaRPr lang="en-US" sz="700" dirty="0" smtClean="0">
              <a:solidFill>
                <a:schemeClr val="tx1"/>
              </a:solidFill>
            </a:endParaRP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UI prototypes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Glossary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Supplementary requirements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…</a:t>
            </a:r>
          </a:p>
          <a:p>
            <a:pPr marL="55563" indent="-55563">
              <a:buFont typeface="Arial" pitchFamily="34" charset="0"/>
              <a:buChar char="•"/>
            </a:pP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36" name="Flowchart: Magnetic Disk 235"/>
          <p:cNvSpPr/>
          <p:nvPr/>
        </p:nvSpPr>
        <p:spPr>
          <a:xfrm>
            <a:off x="333375" y="1990319"/>
            <a:ext cx="180975" cy="133350"/>
          </a:xfrm>
          <a:prstGeom prst="flowChartMagneticDisk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" tIns="18288" rIns="18288" bIns="18288" rtlCol="0" anchor="ctr">
            <a:noAutofit/>
          </a:bodyPr>
          <a:lstStyle/>
          <a:p>
            <a:pPr algn="ctr"/>
            <a:endParaRPr lang="en-US" sz="600" dirty="0">
              <a:solidFill>
                <a:prstClr val="black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95054" y="4211347"/>
            <a:ext cx="1664778" cy="6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owchart: Magnetic Disk 6"/>
          <p:cNvSpPr/>
          <p:nvPr/>
        </p:nvSpPr>
        <p:spPr>
          <a:xfrm>
            <a:off x="287383" y="1691779"/>
            <a:ext cx="1122317" cy="365760"/>
          </a:xfrm>
          <a:prstGeom prst="flowChartMagneticDisk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" tIns="18288" rIns="18288" bIns="18288" rtlCol="0" anchor="ctr">
            <a:noAutofit/>
          </a:bodyPr>
          <a:lstStyle/>
          <a:p>
            <a:pPr algn="ctr"/>
            <a:endParaRPr lang="en-US" sz="600" dirty="0">
              <a:solidFill>
                <a:prstClr val="black"/>
              </a:solidFill>
            </a:endParaRPr>
          </a:p>
          <a:p>
            <a:pPr algn="ctr"/>
            <a:r>
              <a:rPr lang="en-US" sz="600" b="1" dirty="0">
                <a:solidFill>
                  <a:prstClr val="black"/>
                </a:solidFill>
              </a:rPr>
              <a:t>Combat complexity…</a:t>
            </a:r>
          </a:p>
          <a:p>
            <a:pPr algn="ctr"/>
            <a:r>
              <a:rPr lang="en-US" sz="600" dirty="0">
                <a:solidFill>
                  <a:prstClr val="black"/>
                </a:solidFill>
              </a:rPr>
              <a:t>Use abstraction, build models</a:t>
            </a:r>
          </a:p>
          <a:p>
            <a:pPr algn="ctr"/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2057400" y="5141040"/>
            <a:ext cx="609600" cy="264462"/>
          </a:xfrm>
          <a:prstGeom prst="foldedCorner">
            <a:avLst/>
          </a:prstGeom>
          <a:solidFill>
            <a:srgbClr val="FFFF00"/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Requirements Specification</a:t>
            </a:r>
          </a:p>
        </p:txBody>
      </p:sp>
      <p:sp>
        <p:nvSpPr>
          <p:cNvPr id="15" name="Cube 14"/>
          <p:cNvSpPr/>
          <p:nvPr/>
        </p:nvSpPr>
        <p:spPr>
          <a:xfrm>
            <a:off x="6000204" y="3485744"/>
            <a:ext cx="781596" cy="294465"/>
          </a:xfrm>
          <a:prstGeom prst="cube">
            <a:avLst/>
          </a:prstGeom>
          <a:solidFill>
            <a:srgbClr val="FFFF00"/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         </a:t>
            </a:r>
            <a:endParaRPr lang="en-US" sz="7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700" b="1" dirty="0" smtClean="0">
                <a:solidFill>
                  <a:prstClr val="black"/>
                </a:solidFill>
              </a:rPr>
              <a:t>System</a:t>
            </a:r>
            <a:endParaRPr lang="en-US" sz="700" b="1" dirty="0">
              <a:solidFill>
                <a:prstClr val="black"/>
              </a:solidFill>
            </a:endParaRPr>
          </a:p>
          <a:p>
            <a:pPr algn="ctr"/>
            <a:r>
              <a:rPr lang="en-US" sz="700" b="1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16" name="Picture 6" descr="C:\Users\dcsdcr\AppData\Local\Microsoft\Windows\Temporary Internet Files\Content.IE5\DNBC9CGL\MC900391212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485744"/>
            <a:ext cx="208051" cy="187452"/>
          </a:xfrm>
          <a:prstGeom prst="rect">
            <a:avLst/>
          </a:prstGeom>
          <a:noFill/>
        </p:spPr>
      </p:pic>
      <p:grpSp>
        <p:nvGrpSpPr>
          <p:cNvPr id="2" name="Group 320"/>
          <p:cNvGrpSpPr/>
          <p:nvPr/>
        </p:nvGrpSpPr>
        <p:grpSpPr>
          <a:xfrm>
            <a:off x="3581400" y="4176020"/>
            <a:ext cx="609600" cy="336186"/>
            <a:chOff x="3581400" y="4195476"/>
            <a:chExt cx="609600" cy="336186"/>
          </a:xfrm>
        </p:grpSpPr>
        <p:sp>
          <p:nvSpPr>
            <p:cNvPr id="19" name="Folded Corner 18"/>
            <p:cNvSpPr/>
            <p:nvPr/>
          </p:nvSpPr>
          <p:spPr>
            <a:xfrm>
              <a:off x="3581400" y="4195476"/>
              <a:ext cx="457200" cy="264462"/>
            </a:xfrm>
            <a:prstGeom prst="foldedCorner">
              <a:avLst/>
            </a:prstGeom>
            <a:solidFill>
              <a:srgbClr val="FFFF00"/>
            </a:solidFill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srgbClr val="FFFF00"/>
                  </a:solidFill>
                </a:rPr>
                <a:t>Detailed design</a:t>
              </a:r>
            </a:p>
          </p:txBody>
        </p:sp>
        <p:sp>
          <p:nvSpPr>
            <p:cNvPr id="20" name="Folded Corner 19"/>
            <p:cNvSpPr/>
            <p:nvPr/>
          </p:nvSpPr>
          <p:spPr>
            <a:xfrm>
              <a:off x="3733800" y="4231338"/>
              <a:ext cx="457200" cy="264462"/>
            </a:xfrm>
            <a:prstGeom prst="foldedCorner">
              <a:avLst/>
            </a:prstGeom>
            <a:solidFill>
              <a:srgbClr val="FFFF00"/>
            </a:solidFill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prstClr val="black"/>
                  </a:solidFill>
                </a:rPr>
                <a:t>Detailed design</a:t>
              </a:r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3657600" y="4267200"/>
              <a:ext cx="457200" cy="264462"/>
            </a:xfrm>
            <a:prstGeom prst="foldedCorner">
              <a:avLst/>
            </a:prstGeom>
            <a:solidFill>
              <a:srgbClr val="FFFF00"/>
            </a:solidFill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700" b="1" dirty="0">
                  <a:solidFill>
                    <a:prstClr val="black"/>
                  </a:solidFill>
                </a:rPr>
                <a:t>Detailed design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5400000">
            <a:off x="5600700" y="2761844"/>
            <a:ext cx="1295400" cy="1524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" name="Group 342"/>
          <p:cNvGrpSpPr/>
          <p:nvPr/>
        </p:nvGrpSpPr>
        <p:grpSpPr>
          <a:xfrm>
            <a:off x="5486400" y="894944"/>
            <a:ext cx="1066800" cy="304800"/>
            <a:chOff x="5334000" y="822952"/>
            <a:chExt cx="1066800" cy="396248"/>
          </a:xfrm>
        </p:grpSpPr>
        <p:sp>
          <p:nvSpPr>
            <p:cNvPr id="27" name="Rectangle 26"/>
            <p:cNvSpPr/>
            <p:nvPr/>
          </p:nvSpPr>
          <p:spPr>
            <a:xfrm>
              <a:off x="5638800" y="1066800"/>
              <a:ext cx="152400" cy="1524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34000" y="1066800"/>
              <a:ext cx="152400" cy="1524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A</a:t>
              </a:r>
            </a:p>
          </p:txBody>
        </p:sp>
        <p:sp>
          <p:nvSpPr>
            <p:cNvPr id="29" name="Flowchart: Stored Data 28"/>
            <p:cNvSpPr/>
            <p:nvPr/>
          </p:nvSpPr>
          <p:spPr>
            <a:xfrm>
              <a:off x="6248400" y="1066800"/>
              <a:ext cx="152400" cy="152400"/>
            </a:xfrm>
            <a:prstGeom prst="flowChartOnlineStorage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30" name="Flowchart: Magnetic Disk 29"/>
            <p:cNvSpPr/>
            <p:nvPr/>
          </p:nvSpPr>
          <p:spPr>
            <a:xfrm>
              <a:off x="5943600" y="1066800"/>
              <a:ext cx="152400" cy="152400"/>
            </a:xfrm>
            <a:prstGeom prst="flowChartMagneticDisk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D</a:t>
              </a:r>
            </a:p>
          </p:txBody>
        </p:sp>
        <p:pic>
          <p:nvPicPr>
            <p:cNvPr id="31" name="Picture 8" descr="C:\Documents and Settings\dcsdcr\Local Settings\Temporary Internet Files\Content.IE5\IGYN5T2F\MC900432611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35288" y="822952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32" name="Picture 9" descr="C:\Documents and Settings\dcsdcr\Local Settings\Temporary Internet Files\Content.IE5\2E1RXMEE\MC900432612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26390" y="822952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33" name="Picture 10" descr="C:\Documents and Settings\dcsdcr\Local Settings\Temporary Internet Files\Content.IE5\IGYN5T2F\MC900432609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46990" y="822952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34" name="Picture 11" descr="C:\Documents and Settings\dcsdcr\Local Settings\Temporary Internet Files\Content.IE5\O03VMBUB\MC900432624[1]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239972" y="828022"/>
              <a:ext cx="152400" cy="152400"/>
            </a:xfrm>
            <a:prstGeom prst="rect">
              <a:avLst/>
            </a:prstGeom>
            <a:noFill/>
          </p:spPr>
        </p:pic>
      </p:grpSp>
      <p:sp>
        <p:nvSpPr>
          <p:cNvPr id="35" name="Rounded Rectangle 34"/>
          <p:cNvSpPr/>
          <p:nvPr/>
        </p:nvSpPr>
        <p:spPr>
          <a:xfrm>
            <a:off x="76200" y="5036639"/>
            <a:ext cx="1600200" cy="4572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Possible Improvements: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Apply OO </a:t>
            </a:r>
            <a:r>
              <a:rPr lang="en-US" sz="700" dirty="0" smtClean="0">
                <a:solidFill>
                  <a:prstClr val="black"/>
                </a:solidFill>
              </a:rPr>
              <a:t>principles e.g. SOLID</a:t>
            </a:r>
            <a:endParaRPr lang="en-US" sz="700" dirty="0">
              <a:solidFill>
                <a:prstClr val="black"/>
              </a:solidFill>
            </a:endParaRP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Apply analysis patterns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Categorize and prioritize requirements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124200" y="4628744"/>
            <a:ext cx="2057400" cy="762000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Possible Improvements: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↑Cohesion, ↓Coupling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Apply design patterns (Abstraction Occurrence, Singleton, Command, Observer)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Apply design principles (Open/close, Law of Demeter, Separation of concerns, …)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Use polymorphism (inheritance, interfaces, dynamic binding)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Good product design guidelines (e.g., usability, …)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57800" y="4431520"/>
            <a:ext cx="1676400" cy="973982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Possible Improvements: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 err="1">
                <a:solidFill>
                  <a:prstClr val="black"/>
                </a:solidFill>
              </a:rPr>
              <a:t>Refactor</a:t>
            </a:r>
            <a:r>
              <a:rPr lang="en-US" sz="700" dirty="0">
                <a:solidFill>
                  <a:prstClr val="black"/>
                </a:solidFill>
              </a:rPr>
              <a:t> code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Coding standards and good coding practices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Protect code using assertions, exceptions, logging, and defensive coding.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Build </a:t>
            </a:r>
            <a:r>
              <a:rPr lang="en-US" sz="700" dirty="0" smtClean="0">
                <a:solidFill>
                  <a:prstClr val="black"/>
                </a:solidFill>
              </a:rPr>
              <a:t>automation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 smtClean="0">
                <a:solidFill>
                  <a:prstClr val="black"/>
                </a:solidFill>
              </a:rPr>
              <a:t>Continuous Integration</a:t>
            </a:r>
            <a:endParaRPr lang="en-US" sz="700" dirty="0">
              <a:solidFill>
                <a:prstClr val="black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4437112"/>
            <a:ext cx="2133600" cy="1006813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Possible Improvements: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Automate testing </a:t>
            </a:r>
            <a:endParaRPr lang="en-US" sz="700" dirty="0" smtClean="0">
              <a:solidFill>
                <a:prstClr val="black"/>
              </a:solidFill>
            </a:endParaRP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 smtClean="0">
                <a:solidFill>
                  <a:prstClr val="black"/>
                </a:solidFill>
              </a:rPr>
              <a:t>Use </a:t>
            </a:r>
            <a:r>
              <a:rPr lang="en-US" sz="700" dirty="0">
                <a:solidFill>
                  <a:prstClr val="black"/>
                </a:solidFill>
              </a:rPr>
              <a:t>Test-Driven Development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Increase efficiency and effectiveness of testing </a:t>
            </a:r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(Equivalence partitioning, Boundary Value analysis)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Increase test coverage (function/entry/exit/statement/branch/ condition/path coverage)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isolate SUT using drivers, stubs and dependency injection</a:t>
            </a:r>
          </a:p>
        </p:txBody>
      </p:sp>
      <p:sp>
        <p:nvSpPr>
          <p:cNvPr id="40" name="Right Brace 39"/>
          <p:cNvSpPr/>
          <p:nvPr/>
        </p:nvSpPr>
        <p:spPr>
          <a:xfrm>
            <a:off x="6858000" y="1123544"/>
            <a:ext cx="152400" cy="49530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222604"/>
            <a:ext cx="457200" cy="29718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</a:rPr>
              <a:t>Unit </a:t>
            </a:r>
            <a:br>
              <a:rPr lang="en-US" sz="700" b="1" dirty="0">
                <a:solidFill>
                  <a:srgbClr val="0000FF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testing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6858000" y="1717904"/>
            <a:ext cx="152400" cy="1082039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0400" y="2213204"/>
            <a:ext cx="457200" cy="29718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</a:rPr>
              <a:t>Integration </a:t>
            </a:r>
            <a:r>
              <a:rPr lang="en-US" sz="700" dirty="0">
                <a:solidFill>
                  <a:prstClr val="black"/>
                </a:solidFill>
              </a:rPr>
              <a:t>testing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6858000" y="2876144"/>
            <a:ext cx="152400" cy="72390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86600" y="3203804"/>
            <a:ext cx="533400" cy="35814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</a:rPr>
              <a:t>System</a:t>
            </a:r>
            <a:r>
              <a:rPr lang="en-US" sz="700" dirty="0">
                <a:solidFill>
                  <a:prstClr val="black"/>
                </a:solidFill>
              </a:rPr>
              <a:t> testing</a:t>
            </a:r>
          </a:p>
        </p:txBody>
      </p:sp>
      <p:sp>
        <p:nvSpPr>
          <p:cNvPr id="46" name="Right Brace 45"/>
          <p:cNvSpPr/>
          <p:nvPr/>
        </p:nvSpPr>
        <p:spPr>
          <a:xfrm>
            <a:off x="6858000" y="3699104"/>
            <a:ext cx="152400" cy="77724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34199" y="4019144"/>
            <a:ext cx="824754" cy="412376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</a:rPr>
              <a:t>Acceptance</a:t>
            </a:r>
            <a:r>
              <a:rPr lang="en-US" sz="700" dirty="0">
                <a:solidFill>
                  <a:prstClr val="black"/>
                </a:solidFill>
              </a:rPr>
              <a:t> </a:t>
            </a:r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testing</a:t>
            </a:r>
          </a:p>
          <a:p>
            <a:pPr algn="ctr"/>
            <a:r>
              <a:rPr lang="en-US" sz="700" dirty="0">
                <a:solidFill>
                  <a:prstClr val="black"/>
                </a:solidFill>
              </a:rPr>
              <a:t>Alpha/beta testing</a:t>
            </a:r>
          </a:p>
          <a:p>
            <a:pPr algn="ctr"/>
            <a:endParaRPr lang="en-US" sz="700" dirty="0">
              <a:solidFill>
                <a:prstClr val="black"/>
              </a:solidFill>
            </a:endParaRPr>
          </a:p>
        </p:txBody>
      </p:sp>
      <p:sp>
        <p:nvSpPr>
          <p:cNvPr id="48" name="Right Brace 47"/>
          <p:cNvSpPr/>
          <p:nvPr/>
        </p:nvSpPr>
        <p:spPr>
          <a:xfrm>
            <a:off x="7467600" y="1222604"/>
            <a:ext cx="76200" cy="118872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7276008" y="1733144"/>
            <a:ext cx="800100" cy="1905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Developer testing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055968" y="2876144"/>
            <a:ext cx="21232" cy="290512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Rounded Rectangle 50"/>
          <p:cNvSpPr/>
          <p:nvPr/>
        </p:nvSpPr>
        <p:spPr>
          <a:xfrm>
            <a:off x="7848600" y="3717032"/>
            <a:ext cx="1295400" cy="685800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Made up as you go </a:t>
            </a:r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→ Exploratory testing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Predetermined  </a:t>
            </a:r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→ Scripted testing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Can be created in these ways:</a:t>
            </a:r>
          </a:p>
          <a:p>
            <a:pPr marL="228600" lvl="1" indent="-58738">
              <a:buFont typeface="Courier New" pitchFamily="49" charset="0"/>
              <a:buChar char="o"/>
            </a:pPr>
            <a:r>
              <a:rPr lang="en-US" sz="700" dirty="0" smtClean="0">
                <a:solidFill>
                  <a:prstClr val="black"/>
                </a:solidFill>
              </a:rPr>
              <a:t>Black-box, Glass-box, Grey-box</a:t>
            </a:r>
            <a:endParaRPr lang="en-US" sz="700" dirty="0">
              <a:solidFill>
                <a:prstClr val="black"/>
              </a:solidFill>
            </a:endParaRPr>
          </a:p>
        </p:txBody>
      </p:sp>
      <p:sp>
        <p:nvSpPr>
          <p:cNvPr id="52" name="Right Brace 51"/>
          <p:cNvSpPr/>
          <p:nvPr/>
        </p:nvSpPr>
        <p:spPr>
          <a:xfrm>
            <a:off x="7772400" y="971144"/>
            <a:ext cx="76200" cy="3429000"/>
          </a:xfrm>
          <a:prstGeom prst="rightBrace">
            <a:avLst/>
          </a:prstGeom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72400" y="620688"/>
            <a:ext cx="1219200" cy="762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= Validation &amp;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924800" y="2571344"/>
            <a:ext cx="4572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Testing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382000" y="1733144"/>
            <a:ext cx="914400" cy="533400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Other V&amp;V techniques: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formal verification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static analyzers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code reviews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…</a:t>
            </a:r>
          </a:p>
        </p:txBody>
      </p:sp>
      <p:cxnSp>
        <p:nvCxnSpPr>
          <p:cNvPr id="57" name="Straight Arrow Connector 56"/>
          <p:cNvCxnSpPr>
            <a:stCxn id="54" idx="2"/>
          </p:cNvCxnSpPr>
          <p:nvPr/>
        </p:nvCxnSpPr>
        <p:spPr>
          <a:xfrm rot="16200000" flipH="1">
            <a:off x="8115300" y="963588"/>
            <a:ext cx="762000" cy="2286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54" idx="2"/>
            <a:endCxn id="55" idx="0"/>
          </p:cNvCxnSpPr>
          <p:nvPr/>
        </p:nvCxnSpPr>
        <p:spPr>
          <a:xfrm flipH="1">
            <a:off x="8153400" y="696888"/>
            <a:ext cx="228600" cy="187445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Right Brace 59"/>
          <p:cNvSpPr/>
          <p:nvPr/>
        </p:nvSpPr>
        <p:spPr>
          <a:xfrm>
            <a:off x="2590800" y="5771745"/>
            <a:ext cx="76200" cy="91440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19400" y="5695545"/>
            <a:ext cx="4572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Unified process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95600" y="6076544"/>
            <a:ext cx="4572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Agile processes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rot="5400000" flipH="1" flipV="1">
            <a:off x="2628900" y="5962245"/>
            <a:ext cx="304800" cy="2286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60" idx="1"/>
            <a:endCxn id="63" idx="1"/>
          </p:cNvCxnSpPr>
          <p:nvPr/>
        </p:nvCxnSpPr>
        <p:spPr>
          <a:xfrm rot="10800000" flipH="1">
            <a:off x="2667000" y="6190845"/>
            <a:ext cx="228600" cy="38101"/>
          </a:xfrm>
          <a:prstGeom prst="straightConnector1">
            <a:avLst/>
          </a:prstGeom>
          <a:ln w="3175"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>
            <a:stCxn id="60" idx="1"/>
          </p:cNvCxnSpPr>
          <p:nvPr/>
        </p:nvCxnSpPr>
        <p:spPr>
          <a:xfrm rot="10800000" flipH="1">
            <a:off x="2667000" y="6190845"/>
            <a:ext cx="228600" cy="381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11" cstate="print"/>
          <a:srcRect b="27928"/>
          <a:stretch/>
        </p:blipFill>
        <p:spPr bwMode="auto">
          <a:xfrm>
            <a:off x="1577002" y="2688373"/>
            <a:ext cx="1410822" cy="52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03648" y="3284984"/>
            <a:ext cx="1542309" cy="72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998" y="4148845"/>
            <a:ext cx="1386830" cy="88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34111" y="1985457"/>
            <a:ext cx="1237690" cy="6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2" name="Straight Arrow Connector 71"/>
          <p:cNvCxnSpPr/>
          <p:nvPr/>
        </p:nvCxnSpPr>
        <p:spPr>
          <a:xfrm>
            <a:off x="2476500" y="1787366"/>
            <a:ext cx="76200" cy="22554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75320" y="3673196"/>
            <a:ext cx="0" cy="443972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52500" y="1828394"/>
            <a:ext cx="829508" cy="81915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351383" y="3436544"/>
            <a:ext cx="138702" cy="68062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91064" y="2791422"/>
            <a:ext cx="479616" cy="16251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290165" y="3150501"/>
            <a:ext cx="386234" cy="170345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340"/>
          <p:cNvGrpSpPr/>
          <p:nvPr/>
        </p:nvGrpSpPr>
        <p:grpSpPr>
          <a:xfrm>
            <a:off x="3347864" y="2647544"/>
            <a:ext cx="1376536" cy="457200"/>
            <a:chOff x="3347864" y="2667000"/>
            <a:chExt cx="1376536" cy="457200"/>
          </a:xfrm>
        </p:grpSpPr>
        <p:sp>
          <p:nvSpPr>
            <p:cNvPr id="79" name="Rectangle 78"/>
            <p:cNvSpPr/>
            <p:nvPr/>
          </p:nvSpPr>
          <p:spPr>
            <a:xfrm>
              <a:off x="4419600" y="2743200"/>
              <a:ext cx="304800" cy="3048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267200" y="28194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267200" y="28956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267200" y="29718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4267200" y="2895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Line Callout 1 83"/>
            <p:cNvSpPr/>
            <p:nvPr/>
          </p:nvSpPr>
          <p:spPr>
            <a:xfrm rot="5400000">
              <a:off x="3586912" y="2447196"/>
              <a:ext cx="326576" cy="804672"/>
            </a:xfrm>
            <a:prstGeom prst="borderCallout1">
              <a:avLst>
                <a:gd name="adj1" fmla="val -1623"/>
                <a:gd name="adj2" fmla="val 13702"/>
                <a:gd name="adj3" fmla="val -43247"/>
                <a:gd name="adj4" fmla="val -2206"/>
              </a:avLst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pPr algn="r"/>
              <a:r>
                <a:rPr lang="en-US" sz="700" dirty="0">
                  <a:solidFill>
                    <a:prstClr val="black"/>
                  </a:solidFill>
                </a:rPr>
                <a:t>API (Application Programming interface)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4321455" y="2667000"/>
              <a:ext cx="152400" cy="457200"/>
            </a:xfrm>
            <a:prstGeom prst="ellipse">
              <a:avLst/>
            </a:prstGeom>
            <a:noFill/>
            <a:ln w="3175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endParaRPr lang="en-US" sz="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 flipH="1">
            <a:off x="3867843" y="3976731"/>
            <a:ext cx="18357" cy="1524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344988" y="2124284"/>
            <a:ext cx="150812" cy="52326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Line Callout 1 91"/>
          <p:cNvSpPr/>
          <p:nvPr/>
        </p:nvSpPr>
        <p:spPr>
          <a:xfrm rot="5400000">
            <a:off x="3387773" y="1611462"/>
            <a:ext cx="523260" cy="1134000"/>
          </a:xfrm>
          <a:prstGeom prst="borderCallout1">
            <a:avLst>
              <a:gd name="adj1" fmla="val 91816"/>
              <a:gd name="adj2" fmla="val 1331"/>
              <a:gd name="adj3" fmla="val 78248"/>
              <a:gd name="adj4" fmla="val -54034"/>
            </a:avLst>
          </a:prstGeom>
          <a:solidFill>
            <a:schemeClr val="lt1">
              <a:alpha val="69000"/>
            </a:schemeClr>
          </a:solidFill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0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Can use styles such as n-tier, client-server, peer-to-peer, broker, pipes-and-filters, service-oriented, transaction-processing, and MVC</a:t>
            </a:r>
          </a:p>
        </p:txBody>
      </p:sp>
      <p:sp>
        <p:nvSpPr>
          <p:cNvPr id="93" name="Striped Right Arrow 92"/>
          <p:cNvSpPr/>
          <p:nvPr/>
        </p:nvSpPr>
        <p:spPr>
          <a:xfrm rot="5400000">
            <a:off x="4686300" y="2304644"/>
            <a:ext cx="838200" cy="152400"/>
          </a:xfrm>
          <a:prstGeom prst="stripedRightArrow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600" dirty="0">
                <a:solidFill>
                  <a:prstClr val="black"/>
                </a:solidFill>
              </a:rPr>
              <a:t>Top-down design</a:t>
            </a:r>
          </a:p>
        </p:txBody>
      </p:sp>
      <p:sp>
        <p:nvSpPr>
          <p:cNvPr id="94" name="Striped Right Arrow 93"/>
          <p:cNvSpPr/>
          <p:nvPr/>
        </p:nvSpPr>
        <p:spPr>
          <a:xfrm rot="16200000">
            <a:off x="4686300" y="3371444"/>
            <a:ext cx="838200" cy="152400"/>
          </a:xfrm>
          <a:prstGeom prst="stripedRightArrow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prstClr val="black"/>
                </a:solidFill>
              </a:rPr>
              <a:t>Bottom-up design</a:t>
            </a:r>
          </a:p>
        </p:txBody>
      </p:sp>
      <p:grpSp>
        <p:nvGrpSpPr>
          <p:cNvPr id="24" name="Group 343"/>
          <p:cNvGrpSpPr/>
          <p:nvPr/>
        </p:nvGrpSpPr>
        <p:grpSpPr>
          <a:xfrm>
            <a:off x="5334000" y="1537203"/>
            <a:ext cx="1474206" cy="965968"/>
            <a:chOff x="5334000" y="1556659"/>
            <a:chExt cx="1474206" cy="965968"/>
          </a:xfrm>
        </p:grpSpPr>
        <p:sp>
          <p:nvSpPr>
            <p:cNvPr id="101" name="Oval 100"/>
            <p:cNvSpPr/>
            <p:nvPr/>
          </p:nvSpPr>
          <p:spPr>
            <a:xfrm>
              <a:off x="5442627" y="1676400"/>
              <a:ext cx="653373" cy="304800"/>
            </a:xfrm>
            <a:prstGeom prst="ellipse">
              <a:avLst/>
            </a:prstGeom>
            <a:ln w="19050">
              <a:solidFill>
                <a:srgbClr val="0000FF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Integration</a:t>
              </a:r>
            </a:p>
          </p:txBody>
        </p:sp>
        <p:sp>
          <p:nvSpPr>
            <p:cNvPr id="106" name="Line Callout 1 105"/>
            <p:cNvSpPr/>
            <p:nvPr/>
          </p:nvSpPr>
          <p:spPr>
            <a:xfrm rot="5400000">
              <a:off x="5611786" y="2027327"/>
              <a:ext cx="304800" cy="685800"/>
            </a:xfrm>
            <a:prstGeom prst="borderCallout1">
              <a:avLst>
                <a:gd name="adj1" fmla="val 20947"/>
                <a:gd name="adj2" fmla="val 2502"/>
                <a:gd name="adj3" fmla="val 45076"/>
                <a:gd name="adj4" fmla="val -145543"/>
              </a:avLst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r>
                <a:rPr lang="en-US" sz="700" dirty="0">
                  <a:solidFill>
                    <a:prstClr val="black"/>
                  </a:solidFill>
                </a:rPr>
                <a:t>Can be late-one-time, or early-and-continuous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 rot="5400000">
              <a:off x="6281975" y="1435724"/>
              <a:ext cx="405295" cy="647166"/>
            </a:xfrm>
            <a:prstGeom prst="roundRect">
              <a:avLst/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r>
                <a:rPr lang="en-US" sz="700" dirty="0">
                  <a:solidFill>
                    <a:prstClr val="black"/>
                  </a:solidFill>
                </a:rPr>
                <a:t>Can be top-down, bottom-up, sandwich, big-bang</a:t>
              </a:r>
            </a:p>
          </p:txBody>
        </p:sp>
        <p:pic>
          <p:nvPicPr>
            <p:cNvPr id="108" name="Picture 8" descr="C:\Documents and Settings\dcsdcr\Local Settings\Temporary Internet Files\Content.IE5\IGYN5T2F\MC900432611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19812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09" name="Picture 9" descr="C:\Documents and Settings\dcsdcr\Local Settings\Temporary Internet Files\Content.IE5\2E1RXMEE\MC900432612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0200" y="19050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10" name="Picture 10" descr="C:\Documents and Settings\dcsdcr\Local Settings\Temporary Internet Files\Content.IE5\IGYN5T2F\MC900432609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34000" y="16764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11" name="Picture 11" descr="C:\Documents and Settings\dcsdcr\Local Settings\Temporary Internet Files\Content.IE5\O03VMBUB\MC900432624[1]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867400" y="1981200"/>
              <a:ext cx="152400" cy="152400"/>
            </a:xfrm>
            <a:prstGeom prst="rect">
              <a:avLst/>
            </a:prstGeom>
            <a:noFill/>
          </p:spPr>
        </p:pic>
      </p:grpSp>
      <p:grpSp>
        <p:nvGrpSpPr>
          <p:cNvPr id="26" name="Group 341"/>
          <p:cNvGrpSpPr/>
          <p:nvPr/>
        </p:nvGrpSpPr>
        <p:grpSpPr>
          <a:xfrm>
            <a:off x="3200400" y="3028544"/>
            <a:ext cx="1752600" cy="838200"/>
            <a:chOff x="3200400" y="3048000"/>
            <a:chExt cx="1752600" cy="838200"/>
          </a:xfrm>
        </p:grpSpPr>
        <p:sp>
          <p:nvSpPr>
            <p:cNvPr id="127" name="Rounded Rectangle 126"/>
            <p:cNvSpPr/>
            <p:nvPr/>
          </p:nvSpPr>
          <p:spPr>
            <a:xfrm>
              <a:off x="3200400" y="3200400"/>
              <a:ext cx="17526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48200" y="3240738"/>
              <a:ext cx="152400" cy="1524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14800" y="3545538"/>
              <a:ext cx="381000" cy="762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48200" y="3545538"/>
              <a:ext cx="152400" cy="1524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z</a:t>
              </a:r>
            </a:p>
          </p:txBody>
        </p:sp>
        <p:cxnSp>
          <p:nvCxnSpPr>
            <p:cNvPr id="131" name="Straight Arrow Connector 130"/>
            <p:cNvCxnSpPr>
              <a:stCxn id="128" idx="2"/>
            </p:cNvCxnSpPr>
            <p:nvPr/>
          </p:nvCxnSpPr>
          <p:spPr>
            <a:xfrm rot="5400000">
              <a:off x="4648200" y="3469338"/>
              <a:ext cx="152400" cy="1588"/>
            </a:xfrm>
            <a:prstGeom prst="straightConnector1">
              <a:avLst/>
            </a:prstGeom>
            <a:ln w="3175"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2" name="Straight Arrow Connector 131"/>
            <p:cNvCxnSpPr>
              <a:stCxn id="129" idx="0"/>
              <a:endCxn id="128" idx="1"/>
            </p:cNvCxnSpPr>
            <p:nvPr/>
          </p:nvCxnSpPr>
          <p:spPr>
            <a:xfrm rot="5400000" flipH="1" flipV="1">
              <a:off x="4362450" y="3259788"/>
              <a:ext cx="228600" cy="342900"/>
            </a:xfrm>
            <a:prstGeom prst="straightConnector1">
              <a:avLst/>
            </a:prstGeom>
            <a:ln w="3175"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4495800" y="3621738"/>
              <a:ext cx="152400" cy="1588"/>
            </a:xfrm>
            <a:prstGeom prst="straightConnector1">
              <a:avLst/>
            </a:prstGeom>
            <a:ln w="3175"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39" name="Group 80"/>
            <p:cNvGrpSpPr/>
            <p:nvPr/>
          </p:nvGrpSpPr>
          <p:grpSpPr>
            <a:xfrm>
              <a:off x="3276600" y="3316938"/>
              <a:ext cx="762000" cy="457994"/>
              <a:chOff x="2362200" y="2895600"/>
              <a:chExt cx="762000" cy="457994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667000" y="28956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y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362200" y="28956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971800" y="3081252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z</a:t>
                </a:r>
              </a:p>
            </p:txBody>
          </p:sp>
          <p:cxnSp>
            <p:nvCxnSpPr>
              <p:cNvPr id="143" name="Straight Arrow Connector 142"/>
              <p:cNvCxnSpPr>
                <a:stCxn id="140" idx="2"/>
              </p:cNvCxnSpPr>
              <p:nvPr/>
            </p:nvCxnSpPr>
            <p:spPr>
              <a:xfrm rot="5400000">
                <a:off x="2552700" y="3162300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2438400" y="3048000"/>
                <a:ext cx="3048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rot="5400000">
                <a:off x="2248694" y="3161506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6" name="Straight Arrow Connector 145"/>
              <p:cNvCxnSpPr>
                <a:stCxn id="142" idx="2"/>
              </p:cNvCxnSpPr>
              <p:nvPr/>
            </p:nvCxnSpPr>
            <p:spPr>
              <a:xfrm rot="5400000">
                <a:off x="2950326" y="3255126"/>
                <a:ext cx="195348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743200" y="3124200"/>
                <a:ext cx="2286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135" name="Rectangle 134"/>
            <p:cNvSpPr/>
            <p:nvPr/>
          </p:nvSpPr>
          <p:spPr>
            <a:xfrm>
              <a:off x="4114800" y="3621738"/>
              <a:ext cx="381000" cy="762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endParaRPr 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114800" y="3697938"/>
              <a:ext cx="381000" cy="1524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operations</a:t>
              </a: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rot="16200000" flipV="1">
              <a:off x="4724400" y="3048000"/>
              <a:ext cx="152400" cy="15240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10800000" flipV="1">
              <a:off x="3276600" y="3048000"/>
              <a:ext cx="990600" cy="15240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4068932" y="3276600"/>
              <a:ext cx="457200" cy="15240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Class diagrams</a:t>
              </a:r>
            </a:p>
          </p:txBody>
        </p:sp>
      </p:grpSp>
      <p:grpSp>
        <p:nvGrpSpPr>
          <p:cNvPr id="53" name="Group 349"/>
          <p:cNvGrpSpPr/>
          <p:nvPr/>
        </p:nvGrpSpPr>
        <p:grpSpPr>
          <a:xfrm>
            <a:off x="152400" y="5619344"/>
            <a:ext cx="2362200" cy="1137122"/>
            <a:chOff x="152400" y="5638800"/>
            <a:chExt cx="2362200" cy="1137122"/>
          </a:xfrm>
        </p:grpSpPr>
        <p:pic>
          <p:nvPicPr>
            <p:cNvPr id="149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28600" y="5638801"/>
              <a:ext cx="1724929" cy="637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0" name="Picture 4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49300" y="6400800"/>
              <a:ext cx="1765300" cy="375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" name="Rectangle 150"/>
            <p:cNvSpPr/>
            <p:nvPr/>
          </p:nvSpPr>
          <p:spPr>
            <a:xfrm>
              <a:off x="1371600" y="5638800"/>
              <a:ext cx="457200" cy="1524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Sequential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8600" y="6153151"/>
              <a:ext cx="533400" cy="1524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Iterative 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52400" y="6536415"/>
              <a:ext cx="361950" cy="169185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Breadth-first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57200" y="6553200"/>
              <a:ext cx="304800" cy="1524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Depth-first</a:t>
              </a:r>
            </a:p>
          </p:txBody>
        </p:sp>
      </p:grpSp>
      <p:grpSp>
        <p:nvGrpSpPr>
          <p:cNvPr id="59" name="Group 352"/>
          <p:cNvGrpSpPr/>
          <p:nvPr/>
        </p:nvGrpSpPr>
        <p:grpSpPr>
          <a:xfrm>
            <a:off x="3429000" y="5924144"/>
            <a:ext cx="1448637" cy="703977"/>
            <a:chOff x="2997720" y="5920188"/>
            <a:chExt cx="1306234" cy="598720"/>
          </a:xfrm>
        </p:grpSpPr>
        <p:pic>
          <p:nvPicPr>
            <p:cNvPr id="154" name="Picture 5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 rot="19317611">
              <a:off x="2997720" y="5984499"/>
              <a:ext cx="1306234" cy="53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5" name="Rectangle 154"/>
            <p:cNvSpPr/>
            <p:nvPr/>
          </p:nvSpPr>
          <p:spPr>
            <a:xfrm rot="19321703">
              <a:off x="3022549" y="5920188"/>
              <a:ext cx="762000" cy="1524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Work-breakdown structures</a:t>
              </a:r>
            </a:p>
          </p:txBody>
        </p:sp>
      </p:grpSp>
      <p:grpSp>
        <p:nvGrpSpPr>
          <p:cNvPr id="62" name="Group 351"/>
          <p:cNvGrpSpPr/>
          <p:nvPr/>
        </p:nvGrpSpPr>
        <p:grpSpPr>
          <a:xfrm>
            <a:off x="4495800" y="5561393"/>
            <a:ext cx="1600201" cy="1179997"/>
            <a:chOff x="4495800" y="5580849"/>
            <a:chExt cx="1600201" cy="1179997"/>
          </a:xfrm>
        </p:grpSpPr>
        <p:pic>
          <p:nvPicPr>
            <p:cNvPr id="157" name="Picture 6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495800" y="5715001"/>
              <a:ext cx="144047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981647" y="6019801"/>
              <a:ext cx="1114354" cy="741045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sp>
          <p:nvSpPr>
            <p:cNvPr id="159" name="Rectangle 158"/>
            <p:cNvSpPr/>
            <p:nvPr/>
          </p:nvSpPr>
          <p:spPr>
            <a:xfrm>
              <a:off x="4648200" y="5580849"/>
              <a:ext cx="713010" cy="134152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Project plans</a:t>
              </a:r>
            </a:p>
          </p:txBody>
        </p:sp>
      </p:grpSp>
      <p:pic>
        <p:nvPicPr>
          <p:cNvPr id="161" name="Picture 7"/>
          <p:cNvPicPr>
            <a:picLocks noChangeAspect="1" noChangeArrowheads="1"/>
          </p:cNvPicPr>
          <p:nvPr/>
        </p:nvPicPr>
        <p:blipFill>
          <a:blip r:embed="rId20" cstate="print"/>
          <a:srcRect r="76966"/>
          <a:stretch>
            <a:fillRect/>
          </a:stretch>
        </p:blipFill>
        <p:spPr bwMode="auto">
          <a:xfrm>
            <a:off x="8511133" y="5847945"/>
            <a:ext cx="585456" cy="66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7"/>
          <p:cNvPicPr>
            <a:picLocks noChangeAspect="1" noChangeArrowheads="1"/>
          </p:cNvPicPr>
          <p:nvPr/>
        </p:nvPicPr>
        <p:blipFill>
          <a:blip r:embed="rId21" cstate="print"/>
          <a:srcRect l="30122" r="34441"/>
          <a:stretch>
            <a:fillRect/>
          </a:stretch>
        </p:blipFill>
        <p:spPr bwMode="auto">
          <a:xfrm>
            <a:off x="7596733" y="5619345"/>
            <a:ext cx="796818" cy="58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" name="Picture 7"/>
          <p:cNvPicPr>
            <a:picLocks noChangeAspect="1" noChangeArrowheads="1"/>
          </p:cNvPicPr>
          <p:nvPr/>
        </p:nvPicPr>
        <p:blipFill>
          <a:blip r:embed="rId22" cstate="print"/>
          <a:srcRect l="65559"/>
          <a:stretch>
            <a:fillRect/>
          </a:stretch>
        </p:blipFill>
        <p:spPr bwMode="auto">
          <a:xfrm>
            <a:off x="7825333" y="6200441"/>
            <a:ext cx="7067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" name="Picture 8" descr="C:\Documents and Settings\dcsdcr\Local Settings\Temporary Internet Files\Content.IE5\IGYN5T2F\MC900432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87133" y="6228945"/>
            <a:ext cx="162540" cy="162540"/>
          </a:xfrm>
          <a:prstGeom prst="rect">
            <a:avLst/>
          </a:prstGeom>
          <a:noFill/>
        </p:spPr>
      </p:pic>
      <p:pic>
        <p:nvPicPr>
          <p:cNvPr id="165" name="Picture 9" descr="C:\Documents and Settings\dcsdcr\Local Settings\Temporary Internet Files\Content.IE5\2E1RXMEE\MC900432612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10933" y="6152745"/>
            <a:ext cx="162540" cy="162540"/>
          </a:xfrm>
          <a:prstGeom prst="rect">
            <a:avLst/>
          </a:prstGeom>
          <a:noFill/>
        </p:spPr>
      </p:pic>
      <p:pic>
        <p:nvPicPr>
          <p:cNvPr id="166" name="Picture 10" descr="C:\Documents and Settings\dcsdcr\Local Settings\Temporary Internet Files\Content.IE5\IGYN5T2F\MC900432609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4733" y="6228945"/>
            <a:ext cx="162540" cy="162540"/>
          </a:xfrm>
          <a:prstGeom prst="rect">
            <a:avLst/>
          </a:prstGeom>
          <a:noFill/>
        </p:spPr>
      </p:pic>
      <p:pic>
        <p:nvPicPr>
          <p:cNvPr id="167" name="Picture 11" descr="C:\Documents and Settings\dcsdcr\Local Settings\Temporary Internet Files\Content.IE5\O03VMBUB\MC900432624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10933" y="6305145"/>
            <a:ext cx="152400" cy="152400"/>
          </a:xfrm>
          <a:prstGeom prst="rect">
            <a:avLst/>
          </a:prstGeom>
          <a:noFill/>
        </p:spPr>
      </p:pic>
      <p:cxnSp>
        <p:nvCxnSpPr>
          <p:cNvPr id="168" name="Straight Arrow Connector 167"/>
          <p:cNvCxnSpPr/>
          <p:nvPr/>
        </p:nvCxnSpPr>
        <p:spPr>
          <a:xfrm>
            <a:off x="7215733" y="6305144"/>
            <a:ext cx="762000" cy="158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7215733" y="6076544"/>
            <a:ext cx="381000" cy="152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7215733" y="6381344"/>
            <a:ext cx="533400" cy="2286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1" name="Rectangle 170"/>
          <p:cNvSpPr/>
          <p:nvPr/>
        </p:nvSpPr>
        <p:spPr>
          <a:xfrm>
            <a:off x="7063333" y="5695544"/>
            <a:ext cx="609600" cy="152400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Team structures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1514693" y="5141040"/>
            <a:ext cx="438836" cy="173504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03" name="Group 339"/>
          <p:cNvGrpSpPr/>
          <p:nvPr/>
        </p:nvGrpSpPr>
        <p:grpSpPr>
          <a:xfrm>
            <a:off x="3276600" y="971144"/>
            <a:ext cx="1828800" cy="928992"/>
            <a:chOff x="3276600" y="1335738"/>
            <a:chExt cx="1828800" cy="928992"/>
          </a:xfrm>
        </p:grpSpPr>
        <p:grpSp>
          <p:nvGrpSpPr>
            <p:cNvPr id="104" name="Group 54"/>
            <p:cNvGrpSpPr/>
            <p:nvPr/>
          </p:nvGrpSpPr>
          <p:grpSpPr>
            <a:xfrm>
              <a:off x="3352800" y="1731330"/>
              <a:ext cx="685800" cy="457200"/>
              <a:chOff x="2667000" y="1524000"/>
              <a:chExt cx="685800" cy="4572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71800" y="1524000"/>
                <a:ext cx="152400" cy="1524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667000" y="1524000"/>
                <a:ext cx="152400" cy="457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99" name="Flowchart: Stored Data 198"/>
              <p:cNvSpPr/>
              <p:nvPr/>
            </p:nvSpPr>
            <p:spPr>
              <a:xfrm>
                <a:off x="2971800" y="1828800"/>
                <a:ext cx="152400" cy="152400"/>
              </a:xfrm>
              <a:prstGeom prst="flowChartOnlineStorag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200" name="Flowchart: Magnetic Disk 199"/>
              <p:cNvSpPr/>
              <p:nvPr/>
            </p:nvSpPr>
            <p:spPr>
              <a:xfrm>
                <a:off x="3200400" y="1676400"/>
                <a:ext cx="152400" cy="152400"/>
              </a:xfrm>
              <a:prstGeom prst="flowChartMagneticDisk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cxnSp>
            <p:nvCxnSpPr>
              <p:cNvPr id="201" name="Straight Arrow Connector 200"/>
              <p:cNvCxnSpPr>
                <a:stCxn id="197" idx="2"/>
                <a:endCxn id="199" idx="0"/>
              </p:cNvCxnSpPr>
              <p:nvPr/>
            </p:nvCxnSpPr>
            <p:spPr>
              <a:xfrm rot="5400000">
                <a:off x="2971800" y="1752600"/>
                <a:ext cx="1524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02" name="Shape 201"/>
              <p:cNvCxnSpPr/>
              <p:nvPr/>
            </p:nvCxnSpPr>
            <p:spPr>
              <a:xfrm flipV="1">
                <a:off x="3124200" y="1828800"/>
                <a:ext cx="152400" cy="76200"/>
              </a:xfrm>
              <a:prstGeom prst="bentConnector2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03" name="Shape 202"/>
              <p:cNvCxnSpPr>
                <a:stCxn id="197" idx="3"/>
              </p:cNvCxnSpPr>
              <p:nvPr/>
            </p:nvCxnSpPr>
            <p:spPr>
              <a:xfrm>
                <a:off x="3124200" y="1600200"/>
                <a:ext cx="152400" cy="76200"/>
              </a:xfrm>
              <a:prstGeom prst="bentConnector2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04" name="Straight Arrow Connector 203"/>
              <p:cNvCxnSpPr>
                <a:endCxn id="197" idx="1"/>
              </p:cNvCxnSpPr>
              <p:nvPr/>
            </p:nvCxnSpPr>
            <p:spPr>
              <a:xfrm>
                <a:off x="2819400" y="1600200"/>
                <a:ext cx="1524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>
                <a:off x="2819400" y="1905000"/>
                <a:ext cx="1524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105" name="Group 98"/>
            <p:cNvGrpSpPr/>
            <p:nvPr/>
          </p:nvGrpSpPr>
          <p:grpSpPr>
            <a:xfrm>
              <a:off x="4267200" y="1728318"/>
              <a:ext cx="762000" cy="457994"/>
              <a:chOff x="2590800" y="2209800"/>
              <a:chExt cx="762000" cy="45799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895600" y="22098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590800" y="22098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3200400" y="23622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cxnSp>
            <p:nvCxnSpPr>
              <p:cNvPr id="192" name="Straight Arrow Connector 191"/>
              <p:cNvCxnSpPr>
                <a:stCxn id="189" idx="2"/>
              </p:cNvCxnSpPr>
              <p:nvPr/>
            </p:nvCxnSpPr>
            <p:spPr>
              <a:xfrm rot="5400000">
                <a:off x="2781300" y="2476500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2667000" y="2362200"/>
                <a:ext cx="3048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rot="5400000">
                <a:off x="2477294" y="2475706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rot="5400000">
                <a:off x="3163094" y="2551906"/>
                <a:ext cx="2286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2971800" y="2405739"/>
                <a:ext cx="2286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183" name="Rounded Rectangle 182"/>
            <p:cNvSpPr/>
            <p:nvPr/>
          </p:nvSpPr>
          <p:spPr>
            <a:xfrm>
              <a:off x="3276600" y="1600200"/>
              <a:ext cx="838200" cy="66453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 rot="10800000" flipV="1">
              <a:off x="3352800" y="1426530"/>
              <a:ext cx="228600" cy="17367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4191000" y="1335738"/>
              <a:ext cx="813705" cy="264462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Rounded Rectangle 185"/>
            <p:cNvSpPr/>
            <p:nvPr/>
          </p:nvSpPr>
          <p:spPr>
            <a:xfrm>
              <a:off x="4191000" y="1600200"/>
              <a:ext cx="914400" cy="661518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267200" y="2057400"/>
              <a:ext cx="457200" cy="1524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Sequence diagrams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505200" y="1600200"/>
              <a:ext cx="457200" cy="15240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Architecture</a:t>
              </a:r>
            </a:p>
          </p:txBody>
        </p:sp>
      </p:grpSp>
      <p:sp>
        <p:nvSpPr>
          <p:cNvPr id="207" name="Arc 206"/>
          <p:cNvSpPr/>
          <p:nvPr/>
        </p:nvSpPr>
        <p:spPr>
          <a:xfrm>
            <a:off x="8443912" y="2647543"/>
            <a:ext cx="623888" cy="519113"/>
          </a:xfrm>
          <a:prstGeom prst="arc">
            <a:avLst>
              <a:gd name="adj1" fmla="val 16200000"/>
              <a:gd name="adj2" fmla="val 9283133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367712" y="2723744"/>
            <a:ext cx="6096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After modifications… Regression testing</a:t>
            </a:r>
          </a:p>
        </p:txBody>
      </p:sp>
      <p:sp>
        <p:nvSpPr>
          <p:cNvPr id="212" name="Line Callout 1 211"/>
          <p:cNvSpPr/>
          <p:nvPr/>
        </p:nvSpPr>
        <p:spPr>
          <a:xfrm rot="5400000">
            <a:off x="4188835" y="6302996"/>
            <a:ext cx="230055" cy="691551"/>
          </a:xfrm>
          <a:prstGeom prst="borderCallout1">
            <a:avLst>
              <a:gd name="adj1" fmla="val -2580"/>
              <a:gd name="adj2" fmla="val 29188"/>
              <a:gd name="adj3" fmla="val -26024"/>
              <a:gd name="adj4" fmla="val -45256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Includes buffers and milestones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672351" y="6113190"/>
            <a:ext cx="767235" cy="149491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Chief-programmer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8452965" y="6377272"/>
            <a:ext cx="767235" cy="149491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Egoless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7817771" y="6689053"/>
            <a:ext cx="767235" cy="149491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Strict hierarchy</a:t>
            </a:r>
          </a:p>
        </p:txBody>
      </p:sp>
      <p:cxnSp>
        <p:nvCxnSpPr>
          <p:cNvPr id="216" name="Straight Arrow Connector 215"/>
          <p:cNvCxnSpPr>
            <a:stCxn id="63" idx="2"/>
            <a:endCxn id="219" idx="0"/>
          </p:cNvCxnSpPr>
          <p:nvPr/>
        </p:nvCxnSpPr>
        <p:spPr>
          <a:xfrm rot="5400000">
            <a:off x="2914651" y="6247995"/>
            <a:ext cx="152401" cy="266699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9" name="Rectangle 218"/>
          <p:cNvSpPr/>
          <p:nvPr/>
        </p:nvSpPr>
        <p:spPr>
          <a:xfrm>
            <a:off x="2743201" y="6457545"/>
            <a:ext cx="228600" cy="1523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XP</a:t>
            </a:r>
          </a:p>
        </p:txBody>
      </p:sp>
      <p:sp>
        <p:nvSpPr>
          <p:cNvPr id="120" name="Cloud 119"/>
          <p:cNvSpPr/>
          <p:nvPr/>
        </p:nvSpPr>
        <p:spPr>
          <a:xfrm>
            <a:off x="392686" y="368736"/>
            <a:ext cx="609600" cy="457200"/>
          </a:xfrm>
          <a:prstGeom prst="cloud">
            <a:avLst/>
          </a:prstGeom>
          <a:solidFill>
            <a:srgbClr val="FFFF00"/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(Complex)</a:t>
            </a:r>
            <a:br>
              <a:rPr lang="en-US" sz="700" b="1" dirty="0">
                <a:solidFill>
                  <a:prstClr val="black"/>
                </a:solidFill>
              </a:rPr>
            </a:br>
            <a:r>
              <a:rPr lang="en-US" sz="700" b="1" dirty="0">
                <a:solidFill>
                  <a:prstClr val="black"/>
                </a:solidFill>
              </a:rPr>
              <a:t>Problem domain</a:t>
            </a:r>
          </a:p>
        </p:txBody>
      </p:sp>
      <p:grpSp>
        <p:nvGrpSpPr>
          <p:cNvPr id="114" name="Group 286"/>
          <p:cNvGrpSpPr/>
          <p:nvPr/>
        </p:nvGrpSpPr>
        <p:grpSpPr>
          <a:xfrm>
            <a:off x="1188843" y="455375"/>
            <a:ext cx="314940" cy="304800"/>
            <a:chOff x="1295400" y="609600"/>
            <a:chExt cx="314940" cy="304800"/>
          </a:xfrm>
        </p:grpSpPr>
        <p:pic>
          <p:nvPicPr>
            <p:cNvPr id="122" name="Picture 8" descr="C:\Documents and Settings\dcsdcr\Local Settings\Temporary Internet Files\Content.IE5\IGYN5T2F\MC900432611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47800" y="6858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23" name="Picture 9" descr="C:\Documents and Settings\dcsdcr\Local Settings\Temporary Internet Files\Content.IE5\2E1RXMEE\MC900432612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71600" y="6096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24" name="Picture 10" descr="C:\Documents and Settings\dcsdcr\Local Settings\Temporary Internet Files\Content.IE5\IGYN5T2F\MC900432609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295400" y="6858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25" name="Picture 11" descr="C:\Documents and Settings\dcsdcr\Local Settings\Temporary Internet Files\Content.IE5\O03VMBUB\MC900432624[1]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71600" y="762000"/>
              <a:ext cx="152400" cy="152400"/>
            </a:xfrm>
            <a:prstGeom prst="rect">
              <a:avLst/>
            </a:prstGeom>
            <a:noFill/>
          </p:spPr>
        </p:pic>
      </p:grpSp>
      <p:sp>
        <p:nvSpPr>
          <p:cNvPr id="13" name="Pentagon 12"/>
          <p:cNvSpPr/>
          <p:nvPr/>
        </p:nvSpPr>
        <p:spPr>
          <a:xfrm>
            <a:off x="761998" y="971145"/>
            <a:ext cx="609602" cy="790574"/>
          </a:xfrm>
          <a:prstGeom prst="homePlate">
            <a:avLst>
              <a:gd name="adj" fmla="val 15914"/>
            </a:avLst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/>
            </a:r>
            <a:br>
              <a:rPr lang="en-US" sz="600" dirty="0">
                <a:solidFill>
                  <a:prstClr val="black"/>
                </a:solidFill>
              </a:rPr>
            </a:br>
            <a:endParaRPr lang="en-US" sz="600" dirty="0">
              <a:solidFill>
                <a:prstClr val="black"/>
              </a:solidFill>
            </a:endParaRPr>
          </a:p>
        </p:txBody>
      </p:sp>
      <p:grpSp>
        <p:nvGrpSpPr>
          <p:cNvPr id="117" name="Group 225"/>
          <p:cNvGrpSpPr/>
          <p:nvPr/>
        </p:nvGrpSpPr>
        <p:grpSpPr>
          <a:xfrm>
            <a:off x="579350" y="880984"/>
            <a:ext cx="188467" cy="816681"/>
            <a:chOff x="-3" y="1221527"/>
            <a:chExt cx="188467" cy="816681"/>
          </a:xfrm>
        </p:grpSpPr>
        <p:cxnSp>
          <p:nvCxnSpPr>
            <p:cNvPr id="221" name="Straight Connector 220"/>
            <p:cNvCxnSpPr/>
            <p:nvPr/>
          </p:nvCxnSpPr>
          <p:spPr>
            <a:xfrm rot="16200000" flipH="1">
              <a:off x="-139605" y="1710139"/>
              <a:ext cx="614258" cy="4188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6200000" flipH="1">
              <a:off x="-27922" y="1249446"/>
              <a:ext cx="202424" cy="14658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226"/>
          <p:cNvGrpSpPr/>
          <p:nvPr/>
        </p:nvGrpSpPr>
        <p:grpSpPr>
          <a:xfrm flipH="1">
            <a:off x="1290166" y="893781"/>
            <a:ext cx="224527" cy="816681"/>
            <a:chOff x="-3" y="1221527"/>
            <a:chExt cx="188467" cy="816681"/>
          </a:xfrm>
        </p:grpSpPr>
        <p:cxnSp>
          <p:nvCxnSpPr>
            <p:cNvPr id="228" name="Straight Connector 227"/>
            <p:cNvCxnSpPr/>
            <p:nvPr/>
          </p:nvCxnSpPr>
          <p:spPr>
            <a:xfrm rot="16200000" flipH="1">
              <a:off x="-139605" y="1710139"/>
              <a:ext cx="614258" cy="4188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-27922" y="1249446"/>
              <a:ext cx="202424" cy="14658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Oval 229"/>
          <p:cNvSpPr/>
          <p:nvPr/>
        </p:nvSpPr>
        <p:spPr>
          <a:xfrm>
            <a:off x="586334" y="853064"/>
            <a:ext cx="921379" cy="90741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pPr algn="ctr"/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234" name="Arc 233"/>
          <p:cNvSpPr/>
          <p:nvPr/>
        </p:nvSpPr>
        <p:spPr>
          <a:xfrm rot="8144996">
            <a:off x="636332" y="972698"/>
            <a:ext cx="894590" cy="786553"/>
          </a:xfrm>
          <a:prstGeom prst="arc">
            <a:avLst>
              <a:gd name="adj1" fmla="val 16878524"/>
              <a:gd name="adj2" fmla="val 0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pPr algn="ctr"/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83568" y="902059"/>
            <a:ext cx="762000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b="1" dirty="0">
                <a:solidFill>
                  <a:prstClr val="black"/>
                </a:solidFill>
              </a:rPr>
              <a:t>Establish requirements…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brainstorming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Focus groups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User surveys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Product surveys 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Observations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Interviews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Prototyping</a:t>
            </a:r>
            <a:endParaRPr lang="en-SG" sz="600" dirty="0">
              <a:solidFill>
                <a:prstClr val="black"/>
              </a:solidFill>
            </a:endParaRPr>
          </a:p>
        </p:txBody>
      </p:sp>
      <p:cxnSp>
        <p:nvCxnSpPr>
          <p:cNvPr id="266" name="Elbow Connector 265"/>
          <p:cNvCxnSpPr>
            <a:stCxn id="14" idx="3"/>
            <a:endCxn id="271" idx="1"/>
          </p:cNvCxnSpPr>
          <p:nvPr/>
        </p:nvCxnSpPr>
        <p:spPr>
          <a:xfrm flipV="1">
            <a:off x="2667000" y="915113"/>
            <a:ext cx="838200" cy="4358158"/>
          </a:xfrm>
          <a:prstGeom prst="bentConnector3">
            <a:avLst>
              <a:gd name="adj1" fmla="val 45358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1" name="Folded Corner 270"/>
          <p:cNvSpPr/>
          <p:nvPr/>
        </p:nvSpPr>
        <p:spPr>
          <a:xfrm>
            <a:off x="3505200" y="782882"/>
            <a:ext cx="609600" cy="264462"/>
          </a:xfrm>
          <a:prstGeom prst="foldedCorner">
            <a:avLst/>
          </a:prstGeom>
          <a:solidFill>
            <a:srgbClr val="FFFF00"/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System</a:t>
            </a:r>
            <a:br>
              <a:rPr lang="en-US" sz="700" b="1" dirty="0">
                <a:solidFill>
                  <a:prstClr val="black"/>
                </a:solidFill>
              </a:rPr>
            </a:br>
            <a:r>
              <a:rPr lang="en-US" sz="700" b="1" dirty="0">
                <a:solidFill>
                  <a:prstClr val="black"/>
                </a:solidFill>
              </a:rPr>
              <a:t>Specification</a:t>
            </a:r>
          </a:p>
        </p:txBody>
      </p:sp>
      <p:cxnSp>
        <p:nvCxnSpPr>
          <p:cNvPr id="285" name="Straight Arrow Connector 284"/>
          <p:cNvCxnSpPr/>
          <p:nvPr/>
        </p:nvCxnSpPr>
        <p:spPr>
          <a:xfrm>
            <a:off x="152400" y="3212976"/>
            <a:ext cx="22920" cy="46217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8" name="Line Callout 1 287"/>
          <p:cNvSpPr/>
          <p:nvPr/>
        </p:nvSpPr>
        <p:spPr>
          <a:xfrm rot="5400000">
            <a:off x="4548526" y="3686091"/>
            <a:ext cx="284591" cy="948837"/>
          </a:xfrm>
          <a:prstGeom prst="borderCallout1">
            <a:avLst>
              <a:gd name="adj1" fmla="val 100085"/>
              <a:gd name="adj2" fmla="val 50538"/>
              <a:gd name="adj3" fmla="val 117082"/>
              <a:gd name="adj4" fmla="val -19899"/>
            </a:avLst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More agile -&gt; less upfront detailed design</a:t>
            </a:r>
          </a:p>
        </p:txBody>
      </p:sp>
      <p:cxnSp>
        <p:nvCxnSpPr>
          <p:cNvPr id="289" name="Elbow Connector 288"/>
          <p:cNvCxnSpPr>
            <a:stCxn id="20" idx="3"/>
            <a:endCxn id="28" idx="1"/>
          </p:cNvCxnSpPr>
          <p:nvPr/>
        </p:nvCxnSpPr>
        <p:spPr>
          <a:xfrm flipV="1">
            <a:off x="4191000" y="1141130"/>
            <a:ext cx="1295400" cy="3202983"/>
          </a:xfrm>
          <a:prstGeom prst="bentConnector3">
            <a:avLst>
              <a:gd name="adj1" fmla="val 83041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400800" y="513944"/>
            <a:ext cx="10668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724400" y="513944"/>
            <a:ext cx="10668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628900" y="399644"/>
            <a:ext cx="8382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0" y="5543144"/>
            <a:ext cx="9144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11363" y="116632"/>
            <a:ext cx="692285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ANALYSIS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86200" y="104056"/>
            <a:ext cx="4572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DESIGN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442627" y="104056"/>
            <a:ext cx="1034374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IMPLEMENTATION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553528" y="104056"/>
            <a:ext cx="1254868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QUALITY ASSURANCE</a:t>
            </a:r>
          </a:p>
        </p:txBody>
      </p:sp>
      <p:sp>
        <p:nvSpPr>
          <p:cNvPr id="99" name="Rectangle 98"/>
          <p:cNvSpPr/>
          <p:nvPr/>
        </p:nvSpPr>
        <p:spPr>
          <a:xfrm rot="16200000">
            <a:off x="-525294" y="6084651"/>
            <a:ext cx="1279188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PROJECT MANAGEMENT</a:t>
            </a:r>
          </a:p>
        </p:txBody>
      </p:sp>
      <p:cxnSp>
        <p:nvCxnSpPr>
          <p:cNvPr id="278" name="Straight Connector 277"/>
          <p:cNvCxnSpPr/>
          <p:nvPr/>
        </p:nvCxnSpPr>
        <p:spPr>
          <a:xfrm rot="5400000">
            <a:off x="2971800" y="5390744"/>
            <a:ext cx="152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5400000">
            <a:off x="4724400" y="4933544"/>
            <a:ext cx="10668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5400000">
            <a:off x="6477000" y="5009744"/>
            <a:ext cx="914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5361210" y="3561944"/>
            <a:ext cx="304800" cy="15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Library </a:t>
            </a:r>
            <a:endParaRPr lang="en-SG" sz="700" dirty="0">
              <a:solidFill>
                <a:prstClr val="black"/>
              </a:solidFill>
            </a:endParaRPr>
          </a:p>
        </p:txBody>
      </p:sp>
      <p:sp>
        <p:nvSpPr>
          <p:cNvPr id="309" name="Striped Right Arrow 308"/>
          <p:cNvSpPr/>
          <p:nvPr/>
        </p:nvSpPr>
        <p:spPr>
          <a:xfrm rot="5400000">
            <a:off x="6044604" y="3400544"/>
            <a:ext cx="144000" cy="72000"/>
          </a:xfrm>
          <a:prstGeom prst="stripedRightArrow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endParaRPr lang="en-SG" sz="600" b="1" dirty="0">
              <a:solidFill>
                <a:prstClr val="black"/>
              </a:solidFill>
            </a:endParaRPr>
          </a:p>
        </p:txBody>
      </p:sp>
      <p:sp>
        <p:nvSpPr>
          <p:cNvPr id="310" name="Striped Right Arrow 309"/>
          <p:cNvSpPr/>
          <p:nvPr/>
        </p:nvSpPr>
        <p:spPr>
          <a:xfrm flipH="1">
            <a:off x="5638800" y="3561944"/>
            <a:ext cx="381000" cy="113208"/>
          </a:xfrm>
          <a:prstGeom prst="stripedRightArrow">
            <a:avLst/>
          </a:prstGeom>
          <a:solidFill>
            <a:srgbClr val="FFFF00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endParaRPr lang="en-SG" sz="600" b="1" dirty="0">
              <a:solidFill>
                <a:prstClr val="black"/>
              </a:solidFill>
            </a:endParaRPr>
          </a:p>
        </p:txBody>
      </p:sp>
      <p:pic>
        <p:nvPicPr>
          <p:cNvPr id="313" name="Picture 11" descr="C:\Documents and Settings\dcsdcr\Local Settings\Temporary Internet Files\Content.IE5\O03VMBUB\MC900432624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3028544"/>
            <a:ext cx="152400" cy="152400"/>
          </a:xfrm>
          <a:prstGeom prst="rect">
            <a:avLst/>
          </a:prstGeom>
          <a:noFill/>
        </p:spPr>
      </p:pic>
      <p:sp>
        <p:nvSpPr>
          <p:cNvPr id="314" name="Left Arrow 313"/>
          <p:cNvSpPr/>
          <p:nvPr/>
        </p:nvSpPr>
        <p:spPr>
          <a:xfrm>
            <a:off x="7162800" y="3028544"/>
            <a:ext cx="304800" cy="1524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QA</a:t>
            </a:r>
            <a:endParaRPr lang="en-SG" sz="600" dirty="0">
              <a:solidFill>
                <a:prstClr val="black"/>
              </a:solidFill>
            </a:endParaRPr>
          </a:p>
        </p:txBody>
      </p:sp>
      <p:pic>
        <p:nvPicPr>
          <p:cNvPr id="315" name="Picture 8" descr="C:\Documents and Settings\dcsdcr\Local Settings\Temporary Internet Files\Content.IE5\IGYN5T2F\MC90043261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3866744"/>
            <a:ext cx="162540" cy="162540"/>
          </a:xfrm>
          <a:prstGeom prst="rect">
            <a:avLst/>
          </a:prstGeom>
          <a:noFill/>
        </p:spPr>
      </p:pic>
      <p:sp>
        <p:nvSpPr>
          <p:cNvPr id="316" name="Left Arrow 315"/>
          <p:cNvSpPr/>
          <p:nvPr/>
        </p:nvSpPr>
        <p:spPr>
          <a:xfrm>
            <a:off x="7162800" y="3866744"/>
            <a:ext cx="304800" cy="1524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User</a:t>
            </a:r>
            <a:endParaRPr lang="en-SG" sz="600" dirty="0">
              <a:solidFill>
                <a:prstClr val="black"/>
              </a:solidFill>
            </a:endParaRPr>
          </a:p>
        </p:txBody>
      </p:sp>
      <p:cxnSp>
        <p:nvCxnSpPr>
          <p:cNvPr id="321" name="Straight Arrow Connector 320"/>
          <p:cNvCxnSpPr>
            <a:stCxn id="152" idx="2"/>
            <a:endCxn id="319" idx="0"/>
          </p:cNvCxnSpPr>
          <p:nvPr/>
        </p:nvCxnSpPr>
        <p:spPr>
          <a:xfrm flipH="1">
            <a:off x="333375" y="6286095"/>
            <a:ext cx="161925" cy="23086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5" name="Straight Arrow Connector 324"/>
          <p:cNvCxnSpPr>
            <a:stCxn id="152" idx="2"/>
            <a:endCxn id="320" idx="0"/>
          </p:cNvCxnSpPr>
          <p:nvPr/>
        </p:nvCxnSpPr>
        <p:spPr>
          <a:xfrm>
            <a:off x="495300" y="6286095"/>
            <a:ext cx="114300" cy="247649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9" name="Rectangle 328"/>
          <p:cNvSpPr/>
          <p:nvPr/>
        </p:nvSpPr>
        <p:spPr>
          <a:xfrm>
            <a:off x="6248400" y="6228944"/>
            <a:ext cx="457200" cy="152400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Issue trackers</a:t>
            </a:r>
          </a:p>
        </p:txBody>
      </p:sp>
      <p:grpSp>
        <p:nvGrpSpPr>
          <p:cNvPr id="126" name="Group 320"/>
          <p:cNvGrpSpPr/>
          <p:nvPr/>
        </p:nvGrpSpPr>
        <p:grpSpPr>
          <a:xfrm>
            <a:off x="7924800" y="3284984"/>
            <a:ext cx="609600" cy="336186"/>
            <a:chOff x="3581400" y="4195476"/>
            <a:chExt cx="609600" cy="336186"/>
          </a:xfrm>
        </p:grpSpPr>
        <p:sp>
          <p:nvSpPr>
            <p:cNvPr id="331" name="Folded Corner 330"/>
            <p:cNvSpPr/>
            <p:nvPr/>
          </p:nvSpPr>
          <p:spPr>
            <a:xfrm>
              <a:off x="3581400" y="4195476"/>
              <a:ext cx="457200" cy="264462"/>
            </a:xfrm>
            <a:prstGeom prst="foldedCorner">
              <a:avLst/>
            </a:prstGeom>
            <a:solidFill>
              <a:srgbClr val="FFFF00"/>
            </a:solidFill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prstClr val="black"/>
                  </a:solidFill>
                </a:rPr>
                <a:t>Detailed design</a:t>
              </a:r>
            </a:p>
          </p:txBody>
        </p:sp>
        <p:sp>
          <p:nvSpPr>
            <p:cNvPr id="332" name="Folded Corner 331"/>
            <p:cNvSpPr/>
            <p:nvPr/>
          </p:nvSpPr>
          <p:spPr>
            <a:xfrm>
              <a:off x="3733800" y="4231338"/>
              <a:ext cx="457200" cy="264462"/>
            </a:xfrm>
            <a:prstGeom prst="foldedCorner">
              <a:avLst/>
            </a:prstGeom>
            <a:solidFill>
              <a:srgbClr val="FFFF00"/>
            </a:solidFill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prstClr val="black"/>
                  </a:solidFill>
                </a:rPr>
                <a:t>Detailed design</a:t>
              </a:r>
            </a:p>
          </p:txBody>
        </p:sp>
        <p:sp>
          <p:nvSpPr>
            <p:cNvPr id="333" name="Folded Corner 332"/>
            <p:cNvSpPr/>
            <p:nvPr/>
          </p:nvSpPr>
          <p:spPr>
            <a:xfrm>
              <a:off x="3657600" y="4267200"/>
              <a:ext cx="457200" cy="264462"/>
            </a:xfrm>
            <a:prstGeom prst="foldedCorner">
              <a:avLst/>
            </a:prstGeom>
            <a:solidFill>
              <a:srgbClr val="FFFF00"/>
            </a:solidFill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prstClr val="black"/>
                  </a:solidFill>
                </a:rPr>
                <a:t>Test </a:t>
              </a:r>
              <a:br>
                <a:rPr lang="en-US" sz="600" b="1" dirty="0">
                  <a:solidFill>
                    <a:prstClr val="black"/>
                  </a:solidFill>
                </a:rPr>
              </a:br>
              <a:r>
                <a:rPr lang="en-US" sz="600" b="1" dirty="0">
                  <a:solidFill>
                    <a:prstClr val="black"/>
                  </a:solidFill>
                </a:rPr>
                <a:t>cases</a:t>
              </a: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3048000" y="6457544"/>
            <a:ext cx="304800" cy="1524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Scrum</a:t>
            </a:r>
          </a:p>
        </p:txBody>
      </p:sp>
      <p:cxnSp>
        <p:nvCxnSpPr>
          <p:cNvPr id="342" name="Straight Arrow Connector 341"/>
          <p:cNvCxnSpPr>
            <a:stCxn id="63" idx="2"/>
            <a:endCxn id="339" idx="0"/>
          </p:cNvCxnSpPr>
          <p:nvPr/>
        </p:nvCxnSpPr>
        <p:spPr>
          <a:xfrm rot="16200000" flipH="1">
            <a:off x="3086100" y="6343244"/>
            <a:ext cx="152400" cy="762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45" name="Left Arrow 344"/>
          <p:cNvSpPr/>
          <p:nvPr/>
        </p:nvSpPr>
        <p:spPr>
          <a:xfrm rot="20724627">
            <a:off x="3299249" y="5816045"/>
            <a:ext cx="381000" cy="228600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CMMI</a:t>
            </a:r>
          </a:p>
        </p:txBody>
      </p:sp>
      <p:grpSp>
        <p:nvGrpSpPr>
          <p:cNvPr id="134" name="Group 255"/>
          <p:cNvGrpSpPr/>
          <p:nvPr/>
        </p:nvGrpSpPr>
        <p:grpSpPr>
          <a:xfrm>
            <a:off x="5638800" y="590144"/>
            <a:ext cx="990600" cy="304800"/>
            <a:chOff x="5638800" y="609600"/>
            <a:chExt cx="990600" cy="304800"/>
          </a:xfrm>
        </p:grpSpPr>
        <p:sp>
          <p:nvSpPr>
            <p:cNvPr id="347" name="Cube 346"/>
            <p:cNvSpPr/>
            <p:nvPr/>
          </p:nvSpPr>
          <p:spPr>
            <a:xfrm>
              <a:off x="6324600" y="609600"/>
              <a:ext cx="304800" cy="15240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RCS</a:t>
              </a:r>
              <a:endParaRPr lang="en-SG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349" name="Straight Arrow Connector 348"/>
            <p:cNvCxnSpPr>
              <a:endCxn id="347" idx="2"/>
            </p:cNvCxnSpPr>
            <p:nvPr/>
          </p:nvCxnSpPr>
          <p:spPr>
            <a:xfrm flipV="1">
              <a:off x="5638800" y="704850"/>
              <a:ext cx="685800" cy="20955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" idx="0"/>
              <a:endCxn id="347" idx="3"/>
            </p:cNvCxnSpPr>
            <p:nvPr/>
          </p:nvCxnSpPr>
          <p:spPr>
            <a:xfrm flipH="1" flipV="1">
              <a:off x="6457950" y="762000"/>
              <a:ext cx="10622" cy="146572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 flipV="1">
              <a:off x="6019800" y="762000"/>
              <a:ext cx="304800" cy="15240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 rot="5400000">
            <a:off x="2052846" y="35186"/>
            <a:ext cx="304800" cy="1256489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We use OO to ‘align the view’.</a:t>
            </a:r>
          </a:p>
          <a:p>
            <a:r>
              <a:rPr lang="en-US" sz="600" dirty="0">
                <a:solidFill>
                  <a:prstClr val="black"/>
                </a:solidFill>
              </a:rPr>
              <a:t>We use UML as the standard notation.</a:t>
            </a:r>
          </a:p>
        </p:txBody>
      </p:sp>
      <p:cxnSp>
        <p:nvCxnSpPr>
          <p:cNvPr id="381" name="Straight Arrow Connector 380"/>
          <p:cNvCxnSpPr/>
          <p:nvPr/>
        </p:nvCxnSpPr>
        <p:spPr>
          <a:xfrm rot="16200000" flipH="1">
            <a:off x="800100" y="780644"/>
            <a:ext cx="152400" cy="762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2" name="Straight Arrow Connector 381"/>
          <p:cNvCxnSpPr/>
          <p:nvPr/>
        </p:nvCxnSpPr>
        <p:spPr>
          <a:xfrm rot="10800000" flipV="1">
            <a:off x="1074904" y="752592"/>
            <a:ext cx="144296" cy="14347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9" name="Straight Arrow Connector 388"/>
          <p:cNvCxnSpPr/>
          <p:nvPr/>
        </p:nvCxnSpPr>
        <p:spPr>
          <a:xfrm rot="5400000">
            <a:off x="310618" y="2194574"/>
            <a:ext cx="142352" cy="1588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5791200" y="1340768"/>
            <a:ext cx="0" cy="253612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1" name="Straight Arrow Connector 260"/>
          <p:cNvCxnSpPr/>
          <p:nvPr/>
        </p:nvCxnSpPr>
        <p:spPr>
          <a:xfrm rot="16200000" flipH="1">
            <a:off x="6019800" y="1885544"/>
            <a:ext cx="304800" cy="3048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8" name="TextBox 147"/>
          <p:cNvSpPr txBox="1"/>
          <p:nvPr/>
        </p:nvSpPr>
        <p:spPr>
          <a:xfrm>
            <a:off x="1009852" y="305410"/>
            <a:ext cx="715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Stakeholders</a:t>
            </a:r>
            <a:endParaRPr lang="en-SG" sz="600" dirty="0">
              <a:solidFill>
                <a:prstClr val="black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1009650" y="3320846"/>
            <a:ext cx="341733" cy="126797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175320" y="3212976"/>
            <a:ext cx="12276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761998" y="2647544"/>
            <a:ext cx="190502" cy="95077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1026980" y="3115139"/>
            <a:ext cx="232652" cy="25829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952500" y="3948014"/>
            <a:ext cx="562193" cy="119302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616373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354</Words>
  <Application>Microsoft Office PowerPoint</Application>
  <PresentationFormat>On-screen Show (4:3)</PresentationFormat>
  <Paragraphs>148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Green</vt:lpstr>
      <vt:lpstr>1_Office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Damith Chatura Rajapakse</cp:lastModifiedBy>
  <cp:revision>12</cp:revision>
  <cp:lastPrinted>2012-08-16T11:14:24Z</cp:lastPrinted>
  <dcterms:created xsi:type="dcterms:W3CDTF">2012-01-03T16:34:39Z</dcterms:created>
  <dcterms:modified xsi:type="dcterms:W3CDTF">2016-10-25T08:50:49Z</dcterms:modified>
</cp:coreProperties>
</file>