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6"/>
  </p:notesMasterIdLst>
  <p:sldIdLst>
    <p:sldId id="256" r:id="rId2"/>
    <p:sldId id="257" r:id="rId3"/>
    <p:sldId id="258" r:id="rId4"/>
    <p:sldId id="259" r:id="rId5"/>
    <p:sldId id="260" r:id="rId6"/>
    <p:sldId id="261" r:id="rId7"/>
    <p:sldId id="262" r:id="rId8"/>
    <p:sldId id="263" r:id="rId9"/>
    <p:sldId id="274" r:id="rId10"/>
    <p:sldId id="275" r:id="rId11"/>
    <p:sldId id="277" r:id="rId12"/>
    <p:sldId id="276" r:id="rId13"/>
    <p:sldId id="289" r:id="rId14"/>
    <p:sldId id="264" r:id="rId15"/>
    <p:sldId id="265" r:id="rId16"/>
    <p:sldId id="278" r:id="rId17"/>
    <p:sldId id="266" r:id="rId18"/>
    <p:sldId id="267" r:id="rId19"/>
    <p:sldId id="268" r:id="rId20"/>
    <p:sldId id="269" r:id="rId21"/>
    <p:sldId id="271" r:id="rId22"/>
    <p:sldId id="270" r:id="rId23"/>
    <p:sldId id="279" r:id="rId24"/>
    <p:sldId id="272" r:id="rId25"/>
    <p:sldId id="273"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1" autoAdjust="0"/>
    <p:restoredTop sz="94660"/>
  </p:normalViewPr>
  <p:slideViewPr>
    <p:cSldViewPr snapToGrid="0">
      <p:cViewPr varScale="1">
        <p:scale>
          <a:sx n="88" d="100"/>
          <a:sy n="88" d="100"/>
        </p:scale>
        <p:origin x="96" y="1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F6CA-1548-4E28-B18B-D1CAD608CCBF}" type="datetimeFigureOut">
              <a:rPr lang="en-US" smtClean="0"/>
              <a:t>10/27/2013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9F092-BC88-4B26-AEDB-79051C4FCA01}" type="slidenum">
              <a:rPr lang="en-US" smtClean="0"/>
              <a:t>‹#›</a:t>
            </a:fld>
            <a:endParaRPr lang="en-US"/>
          </a:p>
        </p:txBody>
      </p:sp>
    </p:spTree>
    <p:extLst>
      <p:ext uri="{BB962C8B-B14F-4D97-AF65-F5344CB8AC3E}">
        <p14:creationId xmlns:p14="http://schemas.microsoft.com/office/powerpoint/2010/main" val="148424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1</a:t>
            </a:fld>
            <a:endParaRPr lang="en-US"/>
          </a:p>
        </p:txBody>
      </p:sp>
    </p:spTree>
    <p:extLst>
      <p:ext uri="{BB962C8B-B14F-4D97-AF65-F5344CB8AC3E}">
        <p14:creationId xmlns:p14="http://schemas.microsoft.com/office/powerpoint/2010/main" val="397527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15263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23743A-5040-4A0F-8D84-0FC0F245E801}" type="datetime1">
              <a:rPr lang="en-US" smtClean="0"/>
              <a:t>10/27/2013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D99E4-3DD1-464F-93A6-59DFEC0D0F75}" type="datetime1">
              <a:rPr lang="en-US" smtClean="0"/>
              <a:t>10/27/2013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1949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EAD32-120E-4BCC-908A-CDE1B485FF4E}" type="datetime1">
              <a:rPr lang="en-US" smtClean="0"/>
              <a:t>10/27/2013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439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B7761-EF14-42D9-BC44-827E09E0080B}" type="datetime1">
              <a:rPr lang="en-US" smtClean="0"/>
              <a:t>10/27/2013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175040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FBB9E-01B3-48AA-BFA7-5BA9054452FF}" type="datetime1">
              <a:rPr lang="en-US" smtClean="0"/>
              <a:t>10/27/2013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1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10/27/2013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52769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D8128C-35CA-429B-A9F4-6CE1E0C03942}" type="datetime1">
              <a:rPr lang="en-US" smtClean="0"/>
              <a:t>10/27/2013</a:t>
            </a:fld>
            <a:endParaRPr lang="en-US"/>
          </a:p>
        </p:txBody>
      </p:sp>
      <p:sp>
        <p:nvSpPr>
          <p:cNvPr id="8" name="Footer Placeholder 7"/>
          <p:cNvSpPr>
            <a:spLocks noGrp="1"/>
          </p:cNvSpPr>
          <p:nvPr>
            <p:ph type="ftr" sz="quarter" idx="11"/>
          </p:nvPr>
        </p:nvSpPr>
        <p:spPr/>
        <p:txBody>
          <a:body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06148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892781-AC42-4ACC-AAA4-F0086B83E95D}" type="datetime1">
              <a:rPr lang="en-US" smtClean="0"/>
              <a:t>10/27/2013</a:t>
            </a:fld>
            <a:endParaRPr lang="en-US"/>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Slide Number Placeholder 4"/>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21258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9B8C3-C3C2-4504-B694-73D8FBF60FC3}" type="datetime1">
              <a:rPr lang="en-US" smtClean="0"/>
              <a:t>10/27/2013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33499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8B9689-B8D3-484B-8B97-DC2B965AC679}" type="datetime1">
              <a:rPr lang="en-US" smtClean="0"/>
              <a:t>10/27/2013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561D9D-DE0C-4D85-A6F5-45800B2FCD8F}" type="slidenum">
              <a:rPr lang="en-US" smtClean="0"/>
              <a:t>‹#›</a:t>
            </a:fld>
            <a:endParaRPr lang="en-US"/>
          </a:p>
        </p:txBody>
      </p:sp>
    </p:spTree>
    <p:extLst>
      <p:ext uri="{BB962C8B-B14F-4D97-AF65-F5344CB8AC3E}">
        <p14:creationId xmlns:p14="http://schemas.microsoft.com/office/powerpoint/2010/main" val="9287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5CACE-BB94-4502-9F48-13D79D12BBBB}" type="datetime1">
              <a:rPr lang="en-US" smtClean="0"/>
              <a:t>10/27/2013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8179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0D936F-619A-425C-BD01-F09E4E03B05F}" type="datetime1">
              <a:rPr lang="en-US" smtClean="0"/>
              <a:t>10/27/2013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Prelude to Programming, 6th edition by Elizabeth Drake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561D9D-DE0C-4D85-A6F5-45800B2FCD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24998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0" indent="0"/>
            <a:r>
              <a:rPr lang="en-US" dirty="0" smtClean="0">
                <a:solidFill>
                  <a:srgbClr val="006699"/>
                </a:solidFill>
                <a:latin typeface="Aharoni" panose="02010803020104030203" pitchFamily="2" charset="-79"/>
                <a:cs typeface="Aharoni" panose="02010803020104030203" pitchFamily="2" charset="-79"/>
              </a:rPr>
              <a:t>Chapter 1</a:t>
            </a:r>
            <a:br>
              <a:rPr lang="en-US" dirty="0" smtClean="0">
                <a:solidFill>
                  <a:srgbClr val="006699"/>
                </a:solidFill>
                <a:latin typeface="Aharoni" panose="02010803020104030203" pitchFamily="2" charset="-79"/>
                <a:cs typeface="Aharoni" panose="02010803020104030203" pitchFamily="2" charset="-79"/>
              </a:rPr>
            </a:br>
            <a:r>
              <a:rPr lang="en-US" dirty="0" smtClean="0">
                <a:solidFill>
                  <a:srgbClr val="006699"/>
                </a:solidFill>
                <a:latin typeface="Aharoni" panose="02010803020104030203" pitchFamily="2" charset="-79"/>
                <a:cs typeface="Aharoni" panose="02010803020104030203" pitchFamily="2" charset="-79"/>
              </a:rPr>
              <a:t>An Introduction to Programming</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59909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Naming Variables</a:t>
            </a:r>
            <a:endParaRPr lang="en-US" dirty="0"/>
          </a:p>
        </p:txBody>
      </p:sp>
      <p:sp>
        <p:nvSpPr>
          <p:cNvPr id="3" name="Content Placeholder 2"/>
          <p:cNvSpPr>
            <a:spLocks noGrp="1"/>
          </p:cNvSpPr>
          <p:nvPr>
            <p:ph idx="1"/>
          </p:nvPr>
        </p:nvSpPr>
        <p:spPr/>
        <p:txBody>
          <a:bodyPr>
            <a:normAutofit/>
          </a:bodyPr>
          <a:lstStyle/>
          <a:p>
            <a:pPr marL="457200">
              <a:spcAft>
                <a:spcPts val="1200"/>
              </a:spcAft>
              <a:buFont typeface="Wingdings" panose="05000000000000000000" pitchFamily="2" charset="2"/>
              <a:buChar char="Ø"/>
            </a:pPr>
            <a:r>
              <a:rPr lang="en-US" sz="2800" dirty="0" smtClean="0">
                <a:solidFill>
                  <a:srgbClr val="002060"/>
                </a:solidFill>
              </a:rPr>
              <a:t>  All </a:t>
            </a:r>
            <a:r>
              <a:rPr lang="en-US" sz="2800" dirty="0">
                <a:solidFill>
                  <a:srgbClr val="002060"/>
                </a:solidFill>
              </a:rPr>
              <a:t>variable names must be one word</a:t>
            </a:r>
          </a:p>
          <a:p>
            <a:pPr marL="457200">
              <a:spcAft>
                <a:spcPts val="1200"/>
              </a:spcAft>
              <a:buFont typeface="Wingdings" panose="05000000000000000000" pitchFamily="2" charset="2"/>
              <a:buChar char="Ø"/>
            </a:pPr>
            <a:r>
              <a:rPr lang="en-US" sz="2800" dirty="0" smtClean="0">
                <a:solidFill>
                  <a:srgbClr val="002060"/>
                </a:solidFill>
              </a:rPr>
              <a:t>  Spaces </a:t>
            </a:r>
            <a:r>
              <a:rPr lang="en-US" sz="2800" dirty="0">
                <a:solidFill>
                  <a:srgbClr val="002060"/>
                </a:solidFill>
              </a:rPr>
              <a:t>are never allowed</a:t>
            </a:r>
          </a:p>
          <a:p>
            <a:pPr marL="457200">
              <a:spcAft>
                <a:spcPts val="1200"/>
              </a:spcAft>
              <a:buFont typeface="Wingdings" panose="05000000000000000000" pitchFamily="2" charset="2"/>
              <a:buChar char="Ø"/>
            </a:pPr>
            <a:r>
              <a:rPr lang="en-US" sz="2800" dirty="0" smtClean="0">
                <a:solidFill>
                  <a:srgbClr val="002060"/>
                </a:solidFill>
              </a:rPr>
              <a:t>  Variables </a:t>
            </a:r>
            <a:r>
              <a:rPr lang="en-US" sz="2800" dirty="0">
                <a:solidFill>
                  <a:srgbClr val="002060"/>
                </a:solidFill>
              </a:rPr>
              <a:t>cannot begin with a number</a:t>
            </a:r>
          </a:p>
          <a:p>
            <a:pPr marL="457200">
              <a:spcAft>
                <a:spcPts val="1200"/>
              </a:spcAft>
              <a:buFont typeface="Wingdings" panose="05000000000000000000" pitchFamily="2" charset="2"/>
              <a:buChar char="Ø"/>
            </a:pPr>
            <a:r>
              <a:rPr lang="en-US" sz="2800" dirty="0" smtClean="0">
                <a:solidFill>
                  <a:srgbClr val="002060"/>
                </a:solidFill>
              </a:rPr>
              <a:t>  Names </a:t>
            </a:r>
            <a:r>
              <a:rPr lang="en-US" sz="2800" dirty="0">
                <a:solidFill>
                  <a:srgbClr val="002060"/>
                </a:solidFill>
              </a:rPr>
              <a:t>should be meaningful</a:t>
            </a:r>
          </a:p>
          <a:p>
            <a:pPr marL="457200">
              <a:spcAft>
                <a:spcPts val="1200"/>
              </a:spcAft>
              <a:buFont typeface="Wingdings" panose="05000000000000000000" pitchFamily="2" charset="2"/>
              <a:buChar char="Ø"/>
            </a:pPr>
            <a:r>
              <a:rPr lang="en-US" sz="2800" dirty="0" smtClean="0">
                <a:solidFill>
                  <a:srgbClr val="002060"/>
                </a:solidFill>
              </a:rPr>
              <a:t>  Long </a:t>
            </a:r>
            <a:r>
              <a:rPr lang="en-US" sz="2800" dirty="0">
                <a:solidFill>
                  <a:srgbClr val="002060"/>
                </a:solidFill>
              </a:rPr>
              <a:t>names are allowed but names should be as short as possible, yet still be meaningful</a:t>
            </a:r>
          </a:p>
          <a:p>
            <a:pPr marL="457200">
              <a:spcAft>
                <a:spcPts val="1200"/>
              </a:spcAft>
              <a:buFont typeface="Wingdings" panose="05000000000000000000" pitchFamily="2" charset="2"/>
              <a:buChar char="Ø"/>
            </a:pP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734793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56607"/>
          </a:xfrm>
        </p:spPr>
        <p:txBody>
          <a:bodyPr/>
          <a:lstStyle/>
          <a:p>
            <a:r>
              <a:rPr lang="en-US" b="1" dirty="0" smtClean="0">
                <a:solidFill>
                  <a:schemeClr val="accent1">
                    <a:lumMod val="75000"/>
                  </a:schemeClr>
                </a:solidFill>
              </a:rPr>
              <a:t>Variable Name Examples</a:t>
            </a:r>
            <a:endParaRPr lang="en-US" dirty="0"/>
          </a:p>
        </p:txBody>
      </p:sp>
      <p:sp>
        <p:nvSpPr>
          <p:cNvPr id="3" name="Content Placeholder 2"/>
          <p:cNvSpPr>
            <a:spLocks noGrp="1"/>
          </p:cNvSpPr>
          <p:nvPr>
            <p:ph idx="1"/>
          </p:nvPr>
        </p:nvSpPr>
        <p:spPr>
          <a:xfrm>
            <a:off x="936434" y="1845734"/>
            <a:ext cx="10219246" cy="4023360"/>
          </a:xfrm>
        </p:spPr>
        <p:txBody>
          <a:bodyPr>
            <a:normAutofit fontScale="85000" lnSpcReduction="20000"/>
          </a:bodyPr>
          <a:lstStyle/>
          <a:p>
            <a:pPr>
              <a:buFont typeface="Times" panose="02020603050405020304" pitchFamily="18" charset="0"/>
              <a:buNone/>
            </a:pPr>
            <a:r>
              <a:rPr lang="en-US" sz="2800" dirty="0">
                <a:solidFill>
                  <a:srgbClr val="002060"/>
                </a:solidFill>
              </a:rPr>
              <a:t>Some examples:</a:t>
            </a:r>
          </a:p>
          <a:p>
            <a:pPr marL="384048" lvl="2" indent="0">
              <a:buNone/>
            </a:pPr>
            <a:r>
              <a:rPr lang="en-US" sz="2600" b="1" dirty="0" err="1">
                <a:solidFill>
                  <a:srgbClr val="0070C0"/>
                </a:solidFill>
                <a:latin typeface="Courier New" panose="02070309020205020404" pitchFamily="49" charset="0"/>
              </a:rPr>
              <a:t>Miles_traveled</a:t>
            </a:r>
            <a:r>
              <a:rPr lang="en-US" sz="2600" dirty="0">
                <a:latin typeface="Courier" charset="0"/>
              </a:rPr>
              <a:t> </a:t>
            </a:r>
            <a:r>
              <a:rPr lang="en-US" sz="2600" dirty="0">
                <a:solidFill>
                  <a:srgbClr val="002060"/>
                </a:solidFill>
              </a:rPr>
              <a:t>is fine</a:t>
            </a:r>
          </a:p>
          <a:p>
            <a:pPr marL="384048" lvl="2" indent="0">
              <a:lnSpc>
                <a:spcPct val="100000"/>
              </a:lnSpc>
              <a:buNone/>
            </a:pPr>
            <a:r>
              <a:rPr lang="en-US" sz="2600" b="1" dirty="0">
                <a:solidFill>
                  <a:srgbClr val="0070C0"/>
                </a:solidFill>
                <a:latin typeface="Courier New" panose="02070309020205020404" pitchFamily="49" charset="0"/>
              </a:rPr>
              <a:t>Miles Traveled </a:t>
            </a:r>
            <a:r>
              <a:rPr lang="en-US" sz="2600" dirty="0">
                <a:solidFill>
                  <a:srgbClr val="002060"/>
                </a:solidFill>
              </a:rPr>
              <a:t>is not (space)</a:t>
            </a:r>
          </a:p>
          <a:p>
            <a:pPr marL="384048" lvl="2" indent="0">
              <a:lnSpc>
                <a:spcPct val="100000"/>
              </a:lnSpc>
              <a:buNone/>
            </a:pPr>
            <a:r>
              <a:rPr lang="en-US" sz="2600" b="1" dirty="0">
                <a:solidFill>
                  <a:srgbClr val="0070C0"/>
                </a:solidFill>
                <a:latin typeface="Courier New" panose="02070309020205020404" pitchFamily="49" charset="0"/>
              </a:rPr>
              <a:t>TaxRate_1</a:t>
            </a:r>
            <a:r>
              <a:rPr lang="en-US" sz="2600" dirty="0">
                <a:solidFill>
                  <a:srgbClr val="0066FF"/>
                </a:solidFill>
              </a:rPr>
              <a:t> </a:t>
            </a:r>
            <a:r>
              <a:rPr lang="en-US" sz="2600" dirty="0">
                <a:solidFill>
                  <a:srgbClr val="002060"/>
                </a:solidFill>
              </a:rPr>
              <a:t>is fine</a:t>
            </a:r>
          </a:p>
          <a:p>
            <a:pPr marL="384048" lvl="2" indent="0">
              <a:lnSpc>
                <a:spcPct val="100000"/>
              </a:lnSpc>
              <a:buNone/>
            </a:pPr>
            <a:r>
              <a:rPr lang="en-US" sz="2600" b="1" dirty="0">
                <a:solidFill>
                  <a:srgbClr val="0070C0"/>
                </a:solidFill>
                <a:latin typeface="Courier New" panose="02070309020205020404" pitchFamily="49" charset="0"/>
              </a:rPr>
              <a:t>1_TaxRate</a:t>
            </a:r>
            <a:r>
              <a:rPr lang="en-US" sz="2600" dirty="0"/>
              <a:t> </a:t>
            </a:r>
            <a:r>
              <a:rPr lang="en-US" sz="2600" dirty="0">
                <a:solidFill>
                  <a:srgbClr val="002060"/>
                </a:solidFill>
              </a:rPr>
              <a:t>is not (begins with a number)</a:t>
            </a:r>
          </a:p>
          <a:p>
            <a:pPr marL="384048" lvl="2" indent="0">
              <a:buNone/>
            </a:pPr>
            <a:r>
              <a:rPr lang="en-US" sz="2600" b="1" dirty="0">
                <a:solidFill>
                  <a:srgbClr val="0070C0"/>
                </a:solidFill>
                <a:latin typeface="Courier New" panose="02070309020205020404" pitchFamily="49" charset="0"/>
              </a:rPr>
              <a:t>Variable1</a:t>
            </a:r>
            <a:r>
              <a:rPr lang="en-US" sz="2600" dirty="0">
                <a:solidFill>
                  <a:srgbClr val="0066FF"/>
                </a:solidFill>
              </a:rPr>
              <a:t> </a:t>
            </a:r>
            <a:r>
              <a:rPr lang="en-US" sz="2600" dirty="0">
                <a:solidFill>
                  <a:srgbClr val="002060"/>
                </a:solidFill>
              </a:rPr>
              <a:t>is fine but not </a:t>
            </a:r>
            <a:r>
              <a:rPr lang="en-US" sz="2600" dirty="0" smtClean="0">
                <a:solidFill>
                  <a:srgbClr val="002060"/>
                </a:solidFill>
              </a:rPr>
              <a:t>meaningful</a:t>
            </a:r>
          </a:p>
          <a:p>
            <a:pPr marL="384048" lvl="2" indent="0">
              <a:buNone/>
            </a:pPr>
            <a:r>
              <a:rPr lang="en-US" sz="2600" b="1" dirty="0">
                <a:solidFill>
                  <a:srgbClr val="0070C0"/>
                </a:solidFill>
                <a:latin typeface="Courier New" panose="02070309020205020404" pitchFamily="49" charset="0"/>
              </a:rPr>
              <a:t>Z</a:t>
            </a:r>
            <a:r>
              <a:rPr lang="en-US" sz="2600" dirty="0" smtClean="0">
                <a:solidFill>
                  <a:srgbClr val="0066FF"/>
                </a:solidFill>
              </a:rPr>
              <a:t> </a:t>
            </a:r>
            <a:r>
              <a:rPr lang="en-US" sz="2600" dirty="0">
                <a:solidFill>
                  <a:srgbClr val="002060"/>
                </a:solidFill>
              </a:rPr>
              <a:t>is fine but not </a:t>
            </a:r>
            <a:r>
              <a:rPr lang="en-US" sz="2600" dirty="0" smtClean="0">
                <a:solidFill>
                  <a:srgbClr val="002060"/>
                </a:solidFill>
              </a:rPr>
              <a:t>meaningful </a:t>
            </a:r>
            <a:endParaRPr lang="en-US" sz="2600" dirty="0">
              <a:solidFill>
                <a:srgbClr val="002060"/>
              </a:solidFill>
            </a:endParaRPr>
          </a:p>
          <a:p>
            <a:pPr>
              <a:buFont typeface="Times" panose="02020603050405020304" pitchFamily="18" charset="0"/>
              <a:buNone/>
            </a:pPr>
            <a:r>
              <a:rPr lang="en-US" sz="2800" dirty="0"/>
              <a:t>What’s wrong with these?</a:t>
            </a:r>
          </a:p>
          <a:p>
            <a:pPr marL="384048" lvl="2" indent="0">
              <a:buNone/>
            </a:pPr>
            <a:r>
              <a:rPr lang="en-US" sz="2600" b="1" dirty="0">
                <a:solidFill>
                  <a:srgbClr val="0070C0"/>
                </a:solidFill>
                <a:latin typeface="Courier New" panose="02070309020205020404" pitchFamily="49" charset="0"/>
              </a:rPr>
              <a:t>My Number</a:t>
            </a:r>
          </a:p>
          <a:p>
            <a:pPr marL="384048" lvl="2" indent="0">
              <a:buNone/>
            </a:pPr>
            <a:r>
              <a:rPr lang="en-US" sz="2600" b="1" dirty="0">
                <a:solidFill>
                  <a:srgbClr val="0070C0"/>
                </a:solidFill>
                <a:latin typeface="Courier New" panose="02070309020205020404" pitchFamily="49" charset="0"/>
              </a:rPr>
              <a:t>2_4_6_8_go</a:t>
            </a:r>
          </a:p>
          <a:p>
            <a:pPr marL="384048" lvl="2" indent="0">
              <a:buNone/>
            </a:pPr>
            <a:r>
              <a:rPr lang="en-US" sz="2600" b="1" dirty="0" err="1">
                <a:solidFill>
                  <a:srgbClr val="0070C0"/>
                </a:solidFill>
                <a:latin typeface="Courier New" panose="02070309020205020404" pitchFamily="49" charset="0"/>
              </a:rPr>
              <a:t>CowWhoJumpedOverTheMoon</a:t>
            </a:r>
            <a:endParaRPr lang="en-US" sz="2600" b="1" dirty="0">
              <a:solidFill>
                <a:srgbClr val="0070C0"/>
              </a:solidFill>
              <a:latin typeface="Courier New" panose="02070309020205020404" pitchFamily="49" charset="0"/>
            </a:endParaRPr>
          </a:p>
          <a:p>
            <a:pPr marL="384048" lvl="2" indent="0">
              <a:buNone/>
            </a:pPr>
            <a:r>
              <a:rPr lang="en-US" sz="2600" b="1" dirty="0">
                <a:solidFill>
                  <a:srgbClr val="0070C0"/>
                </a:solidFill>
                <a:latin typeface="Courier New" panose="02070309020205020404" pitchFamily="49" charset="0"/>
              </a:rPr>
              <a:t>#</a:t>
            </a:r>
          </a:p>
          <a:p>
            <a:pPr marL="457200">
              <a:spcAft>
                <a:spcPts val="1200"/>
              </a:spcAft>
              <a:buFont typeface="Wingdings" panose="05000000000000000000" pitchFamily="2" charset="2"/>
              <a:buChar char="Ø"/>
            </a:pP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349913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5469"/>
          </a:xfrm>
        </p:spPr>
        <p:txBody>
          <a:bodyPr/>
          <a:lstStyle/>
          <a:p>
            <a:r>
              <a:rPr lang="en-US" b="1" dirty="0" smtClean="0">
                <a:solidFill>
                  <a:schemeClr val="accent1">
                    <a:lumMod val="75000"/>
                  </a:schemeClr>
                </a:solidFill>
              </a:rPr>
              <a:t>What’s really happening?</a:t>
            </a:r>
            <a:endParaRPr lang="en-US"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Content Placeholder 4"/>
          <p:cNvSpPr>
            <a:spLocks noGrp="1"/>
          </p:cNvSpPr>
          <p:nvPr>
            <p:ph idx="1"/>
          </p:nvPr>
        </p:nvSpPr>
        <p:spPr>
          <a:xfrm>
            <a:off x="843893" y="1845734"/>
            <a:ext cx="10058400" cy="4023360"/>
          </a:xfrm>
        </p:spPr>
        <p:txBody>
          <a:bodyPr>
            <a:normAutofit fontScale="25000" lnSpcReduction="20000"/>
          </a:bodyPr>
          <a:lstStyle/>
          <a:p>
            <a:pPr marL="0" lvl="2" indent="0">
              <a:lnSpc>
                <a:spcPct val="120000"/>
              </a:lnSpc>
              <a:spcBef>
                <a:spcPts val="600"/>
              </a:spcBef>
              <a:spcAft>
                <a:spcPts val="1200"/>
              </a:spcAft>
              <a:buNone/>
            </a:pPr>
            <a:r>
              <a:rPr lang="en-US" sz="7200" dirty="0">
                <a:solidFill>
                  <a:srgbClr val="002060"/>
                </a:solidFill>
              </a:rPr>
              <a:t>A variable is the name for a </a:t>
            </a:r>
            <a:r>
              <a:rPr lang="en-US" sz="7200" b="1" dirty="0">
                <a:solidFill>
                  <a:srgbClr val="002060"/>
                </a:solidFill>
              </a:rPr>
              <a:t>storage location </a:t>
            </a:r>
            <a:r>
              <a:rPr lang="en-US" sz="7200" dirty="0">
                <a:solidFill>
                  <a:srgbClr val="002060"/>
                </a:solidFill>
              </a:rPr>
              <a:t>in the computer’s internal memory.</a:t>
            </a:r>
          </a:p>
          <a:p>
            <a:pPr marL="0" lvl="2" indent="0">
              <a:lnSpc>
                <a:spcPct val="120000"/>
              </a:lnSpc>
              <a:spcBef>
                <a:spcPts val="0"/>
              </a:spcBef>
              <a:spcAft>
                <a:spcPts val="0"/>
              </a:spcAft>
              <a:buNone/>
            </a:pPr>
            <a:r>
              <a:rPr lang="en-US" sz="7200" dirty="0">
                <a:solidFill>
                  <a:srgbClr val="002060"/>
                </a:solidFill>
              </a:rPr>
              <a:t>The </a:t>
            </a:r>
            <a:r>
              <a:rPr lang="en-US" sz="7200" b="1" dirty="0">
                <a:solidFill>
                  <a:srgbClr val="002060"/>
                </a:solidFill>
              </a:rPr>
              <a:t>value of a variable is the contents of that location</a:t>
            </a:r>
            <a:r>
              <a:rPr lang="en-US" sz="7200" dirty="0" smtClean="0">
                <a:solidFill>
                  <a:srgbClr val="002060"/>
                </a:solidFill>
              </a:rPr>
              <a:t>. The </a:t>
            </a:r>
            <a:r>
              <a:rPr lang="en-US" sz="7200" dirty="0">
                <a:solidFill>
                  <a:srgbClr val="002060"/>
                </a:solidFill>
              </a:rPr>
              <a:t>contents of the </a:t>
            </a:r>
            <a:endParaRPr lang="en-US" sz="7200" dirty="0" smtClean="0">
              <a:solidFill>
                <a:srgbClr val="002060"/>
              </a:solidFill>
            </a:endParaRPr>
          </a:p>
          <a:p>
            <a:pPr marL="0" lvl="2" indent="0">
              <a:lnSpc>
                <a:spcPct val="120000"/>
              </a:lnSpc>
              <a:spcBef>
                <a:spcPts val="0"/>
              </a:spcBef>
              <a:spcAft>
                <a:spcPts val="0"/>
              </a:spcAft>
              <a:buNone/>
            </a:pPr>
            <a:r>
              <a:rPr lang="en-US" sz="7200" dirty="0" smtClean="0">
                <a:solidFill>
                  <a:srgbClr val="002060"/>
                </a:solidFill>
              </a:rPr>
              <a:t>computer’s </a:t>
            </a:r>
            <a:r>
              <a:rPr lang="en-US" sz="7200" dirty="0">
                <a:solidFill>
                  <a:srgbClr val="002060"/>
                </a:solidFill>
              </a:rPr>
              <a:t>memory after the</a:t>
            </a:r>
            <a:r>
              <a:rPr lang="en-US" sz="7200" b="1" dirty="0">
                <a:solidFill>
                  <a:srgbClr val="002060"/>
                </a:solidFill>
                <a:latin typeface="Courier New" panose="02070309020205020404" pitchFamily="49" charset="0"/>
                <a:cs typeface="Courier New" panose="02070309020205020404" pitchFamily="49" charset="0"/>
              </a:rPr>
              <a:t> </a:t>
            </a:r>
            <a:r>
              <a:rPr lang="en-US" sz="7200" b="1" dirty="0" smtClean="0">
                <a:solidFill>
                  <a:srgbClr val="002060"/>
                </a:solidFill>
                <a:latin typeface="Courier New" panose="02070309020205020404" pitchFamily="49" charset="0"/>
                <a:cs typeface="Courier New" panose="02070309020205020404" pitchFamily="49" charset="0"/>
              </a:rPr>
              <a:t>Input </a:t>
            </a:r>
            <a:r>
              <a:rPr lang="en-US" sz="7200" dirty="0">
                <a:solidFill>
                  <a:srgbClr val="002060"/>
                </a:solidFill>
              </a:rPr>
              <a:t>statement in the Music Purchase </a:t>
            </a:r>
            <a:endParaRPr lang="en-US" sz="7200" dirty="0" smtClean="0">
              <a:solidFill>
                <a:srgbClr val="002060"/>
              </a:solidFill>
            </a:endParaRPr>
          </a:p>
          <a:p>
            <a:pPr marL="0" lvl="2" indent="0">
              <a:lnSpc>
                <a:spcPct val="120000"/>
              </a:lnSpc>
              <a:spcBef>
                <a:spcPts val="0"/>
              </a:spcBef>
              <a:spcAft>
                <a:spcPts val="0"/>
              </a:spcAft>
              <a:buNone/>
            </a:pPr>
            <a:r>
              <a:rPr lang="en-US" sz="7200" dirty="0" smtClean="0">
                <a:solidFill>
                  <a:srgbClr val="002060"/>
                </a:solidFill>
              </a:rPr>
              <a:t>program is </a:t>
            </a:r>
            <a:r>
              <a:rPr lang="en-US" sz="7200" dirty="0">
                <a:solidFill>
                  <a:srgbClr val="002060"/>
                </a:solidFill>
              </a:rPr>
              <a:t>executed and the user wants to download 78 songs:</a:t>
            </a:r>
          </a:p>
          <a:p>
            <a:pPr marL="0" lvl="2" indent="0">
              <a:lnSpc>
                <a:spcPct val="120000"/>
              </a:lnSpc>
              <a:spcBef>
                <a:spcPts val="600"/>
              </a:spcBef>
              <a:spcAft>
                <a:spcPts val="1200"/>
              </a:spcAft>
              <a:buNone/>
            </a:pPr>
            <a:endParaRPr lang="en-US" sz="7200" dirty="0" smtClean="0">
              <a:solidFill>
                <a:srgbClr val="002060"/>
              </a:solidFill>
            </a:endParaRPr>
          </a:p>
          <a:p>
            <a:pPr marL="0" lvl="2" indent="0">
              <a:lnSpc>
                <a:spcPct val="120000"/>
              </a:lnSpc>
              <a:spcBef>
                <a:spcPts val="0"/>
              </a:spcBef>
              <a:spcAft>
                <a:spcPts val="0"/>
              </a:spcAft>
              <a:buNone/>
            </a:pPr>
            <a:r>
              <a:rPr lang="en-US" sz="7200" dirty="0" smtClean="0">
                <a:solidFill>
                  <a:srgbClr val="002060"/>
                </a:solidFill>
              </a:rPr>
              <a:t>The </a:t>
            </a:r>
            <a:r>
              <a:rPr lang="en-US" sz="7200" b="1" dirty="0" err="1">
                <a:solidFill>
                  <a:srgbClr val="0070C0"/>
                </a:solidFill>
                <a:latin typeface="Courier New" panose="02070309020205020404" pitchFamily="49" charset="0"/>
                <a:cs typeface="Courier New" panose="02070309020205020404" pitchFamily="49" charset="0"/>
              </a:rPr>
              <a:t>DollarPrice</a:t>
            </a:r>
            <a:r>
              <a:rPr lang="en-US" sz="7200" dirty="0">
                <a:solidFill>
                  <a:srgbClr val="002060"/>
                </a:solidFill>
              </a:rPr>
              <a:t> mailbox is empty – it has not yet been </a:t>
            </a:r>
            <a:r>
              <a:rPr lang="en-US" sz="7200" dirty="0" smtClean="0">
                <a:solidFill>
                  <a:srgbClr val="002060"/>
                </a:solidFill>
              </a:rPr>
              <a:t>assigned </a:t>
            </a:r>
            <a:r>
              <a:rPr lang="en-US" sz="7200" dirty="0">
                <a:solidFill>
                  <a:srgbClr val="002060"/>
                </a:solidFill>
              </a:rPr>
              <a:t>a value. </a:t>
            </a:r>
            <a:endParaRPr lang="en-US" sz="7200" dirty="0" smtClean="0">
              <a:solidFill>
                <a:srgbClr val="002060"/>
              </a:solidFill>
            </a:endParaRPr>
          </a:p>
          <a:p>
            <a:pPr marL="0" lvl="2" indent="0">
              <a:lnSpc>
                <a:spcPct val="120000"/>
              </a:lnSpc>
              <a:spcBef>
                <a:spcPts val="0"/>
              </a:spcBef>
              <a:spcAft>
                <a:spcPts val="0"/>
              </a:spcAft>
              <a:buNone/>
            </a:pPr>
            <a:r>
              <a:rPr lang="en-US" sz="7200" dirty="0" smtClean="0">
                <a:solidFill>
                  <a:srgbClr val="002060"/>
                </a:solidFill>
              </a:rPr>
              <a:t>At </a:t>
            </a:r>
            <a:r>
              <a:rPr lang="en-US" sz="7200" dirty="0">
                <a:solidFill>
                  <a:srgbClr val="002060"/>
                </a:solidFill>
              </a:rPr>
              <a:t>the end of the program, the </a:t>
            </a:r>
            <a:r>
              <a:rPr lang="en-US" sz="7200" dirty="0" smtClean="0">
                <a:solidFill>
                  <a:srgbClr val="002060"/>
                </a:solidFill>
              </a:rPr>
              <a:t>contents </a:t>
            </a:r>
            <a:r>
              <a:rPr lang="en-US" sz="7200" dirty="0">
                <a:solidFill>
                  <a:srgbClr val="002060"/>
                </a:solidFill>
              </a:rPr>
              <a:t>of memory would be</a:t>
            </a:r>
            <a:r>
              <a:rPr lang="en-US" sz="7200" dirty="0" smtClean="0">
                <a:solidFill>
                  <a:srgbClr val="002060"/>
                </a:solidFill>
              </a:rPr>
              <a:t>:</a:t>
            </a:r>
          </a:p>
          <a:p>
            <a:pPr marL="0" lvl="2" indent="0">
              <a:lnSpc>
                <a:spcPct val="120000"/>
              </a:lnSpc>
              <a:spcBef>
                <a:spcPts val="600"/>
              </a:spcBef>
              <a:spcAft>
                <a:spcPts val="1200"/>
              </a:spcAft>
              <a:buNone/>
            </a:pPr>
            <a:endParaRPr lang="en-US" sz="7200" dirty="0">
              <a:solidFill>
                <a:srgbClr val="002060"/>
              </a:solidFill>
            </a:endParaRPr>
          </a:p>
          <a:p>
            <a:pPr marL="0" indent="0">
              <a:lnSpc>
                <a:spcPct val="120000"/>
              </a:lnSpc>
              <a:spcBef>
                <a:spcPts val="0"/>
              </a:spcBef>
              <a:spcAft>
                <a:spcPts val="0"/>
              </a:spcAft>
              <a:buFont typeface="Times" panose="02020603050405020304" pitchFamily="18" charset="0"/>
              <a:buNone/>
            </a:pPr>
            <a:r>
              <a:rPr lang="en-US" sz="7200" dirty="0">
                <a:solidFill>
                  <a:srgbClr val="002060"/>
                </a:solidFill>
              </a:rPr>
              <a:t>Every time you run the program with a different number of songs, the </a:t>
            </a:r>
          </a:p>
          <a:p>
            <a:pPr marL="0" indent="0">
              <a:lnSpc>
                <a:spcPct val="120000"/>
              </a:lnSpc>
              <a:spcBef>
                <a:spcPts val="0"/>
              </a:spcBef>
              <a:spcAft>
                <a:spcPts val="0"/>
              </a:spcAft>
              <a:buFont typeface="Times" panose="02020603050405020304" pitchFamily="18" charset="0"/>
              <a:buNone/>
            </a:pPr>
            <a:r>
              <a:rPr lang="en-US" sz="7200" dirty="0">
                <a:solidFill>
                  <a:srgbClr val="002060"/>
                </a:solidFill>
              </a:rPr>
              <a:t>values </a:t>
            </a:r>
            <a:r>
              <a:rPr lang="en-US" sz="7200" dirty="0" smtClean="0">
                <a:solidFill>
                  <a:srgbClr val="002060"/>
                </a:solidFill>
              </a:rPr>
              <a:t>in the memory </a:t>
            </a:r>
            <a:r>
              <a:rPr lang="en-US" sz="7200" dirty="0">
                <a:solidFill>
                  <a:srgbClr val="002060"/>
                </a:solidFill>
              </a:rPr>
              <a:t>locations will change. </a:t>
            </a:r>
            <a:r>
              <a:rPr lang="en-US" sz="7200" dirty="0" smtClean="0">
                <a:solidFill>
                  <a:srgbClr val="002060"/>
                </a:solidFill>
              </a:rPr>
              <a:t> The </a:t>
            </a:r>
            <a:r>
              <a:rPr lang="en-US" sz="7200" dirty="0">
                <a:solidFill>
                  <a:srgbClr val="002060"/>
                </a:solidFill>
              </a:rPr>
              <a:t>contents of the </a:t>
            </a:r>
            <a:r>
              <a:rPr lang="en-US" sz="7200" b="1" dirty="0">
                <a:solidFill>
                  <a:srgbClr val="0070C0"/>
                </a:solidFill>
                <a:latin typeface="Courier New" panose="02070309020205020404" pitchFamily="49" charset="0"/>
                <a:cs typeface="Courier New" panose="02070309020205020404" pitchFamily="49" charset="0"/>
              </a:rPr>
              <a:t>Songs</a:t>
            </a:r>
            <a:r>
              <a:rPr lang="en-US" sz="7200" dirty="0">
                <a:solidFill>
                  <a:srgbClr val="002060"/>
                </a:solidFill>
              </a:rPr>
              <a:t> memory “box” will be replaced by the new number of </a:t>
            </a:r>
            <a:r>
              <a:rPr lang="en-US" sz="7200" dirty="0" smtClean="0">
                <a:solidFill>
                  <a:srgbClr val="002060"/>
                </a:solidFill>
              </a:rPr>
              <a:t>songs  </a:t>
            </a:r>
            <a:r>
              <a:rPr lang="en-US" sz="7200" dirty="0">
                <a:solidFill>
                  <a:srgbClr val="002060"/>
                </a:solidFill>
              </a:rPr>
              <a:t>and, after the calculation is made, the contents of the </a:t>
            </a:r>
            <a:r>
              <a:rPr lang="en-US" sz="7200" b="1" dirty="0" err="1">
                <a:solidFill>
                  <a:srgbClr val="0070C0"/>
                </a:solidFill>
                <a:latin typeface="Courier New" panose="02070309020205020404" pitchFamily="49" charset="0"/>
                <a:cs typeface="Courier New" panose="02070309020205020404" pitchFamily="49" charset="0"/>
              </a:rPr>
              <a:t>DollarPrice</a:t>
            </a:r>
            <a:r>
              <a:rPr lang="en-US" sz="7200" dirty="0">
                <a:solidFill>
                  <a:srgbClr val="002060"/>
                </a:solidFill>
              </a:rPr>
              <a:t> memory </a:t>
            </a:r>
            <a:r>
              <a:rPr lang="en-US" sz="7200" dirty="0" smtClean="0">
                <a:solidFill>
                  <a:srgbClr val="002060"/>
                </a:solidFill>
              </a:rPr>
              <a:t>location will </a:t>
            </a:r>
            <a:r>
              <a:rPr lang="en-US" sz="7200" dirty="0">
                <a:solidFill>
                  <a:srgbClr val="002060"/>
                </a:solidFill>
              </a:rPr>
              <a:t>be replaced by the new value. </a:t>
            </a:r>
          </a:p>
          <a:p>
            <a:pPr marL="384048" lvl="2" indent="0">
              <a:lnSpc>
                <a:spcPct val="70000"/>
              </a:lnSpc>
              <a:buNone/>
            </a:pPr>
            <a:endParaRPr lang="en-US" sz="2200" dirty="0">
              <a:solidFill>
                <a:srgbClr val="002060"/>
              </a:solidFill>
            </a:endParaRPr>
          </a:p>
          <a:p>
            <a:pPr>
              <a:lnSpc>
                <a:spcPct val="80000"/>
              </a:lnSpc>
              <a:buFont typeface="Times" panose="02020603050405020304" pitchFamily="18" charset="0"/>
              <a:buNone/>
            </a:pPr>
            <a:endParaRPr lang="en-US" dirty="0"/>
          </a:p>
          <a:p>
            <a:pPr>
              <a:lnSpc>
                <a:spcPct val="80000"/>
              </a:lnSpc>
              <a:buFont typeface="Times" panose="02020603050405020304" pitchFamily="18" charset="0"/>
              <a:buNone/>
            </a:pPr>
            <a:endParaRPr lang="en-US"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21" y="2295073"/>
            <a:ext cx="23876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21" y="3599483"/>
            <a:ext cx="22098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459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Try It </a:t>
            </a:r>
            <a:endParaRPr lang="en-US" dirty="0"/>
          </a:p>
        </p:txBody>
      </p:sp>
      <p:sp>
        <p:nvSpPr>
          <p:cNvPr id="3" name="Content Placeholder 2"/>
          <p:cNvSpPr>
            <a:spLocks noGrp="1"/>
          </p:cNvSpPr>
          <p:nvPr>
            <p:ph idx="1"/>
          </p:nvPr>
        </p:nvSpPr>
        <p:spPr/>
        <p:txBody>
          <a:bodyPr>
            <a:normAutofit/>
          </a:bodyPr>
          <a:lstStyle/>
          <a:p>
            <a:pPr marL="0" indent="0" hangingPunct="0">
              <a:lnSpc>
                <a:spcPct val="100000"/>
              </a:lnSpc>
              <a:spcBef>
                <a:spcPts val="600"/>
              </a:spcBef>
              <a:spcAft>
                <a:spcPts val="600"/>
              </a:spcAft>
            </a:pPr>
            <a:r>
              <a:rPr lang="en-US" sz="2800" dirty="0">
                <a:solidFill>
                  <a:srgbClr val="002060"/>
                </a:solidFill>
              </a:rPr>
              <a:t>Suppose a program is to calculate the final (maturity) value of an investment. You will be given the amount invested, the rate of interest, and the length of time that the money is invested.</a:t>
            </a:r>
          </a:p>
          <a:p>
            <a:pPr marL="0" indent="0" hangingPunct="0">
              <a:lnSpc>
                <a:spcPct val="100000"/>
              </a:lnSpc>
              <a:spcBef>
                <a:spcPts val="600"/>
              </a:spcBef>
              <a:spcAft>
                <a:spcPts val="600"/>
              </a:spcAft>
            </a:pPr>
            <a:r>
              <a:rPr lang="en-US" sz="2800" dirty="0">
                <a:solidFill>
                  <a:srgbClr val="002060"/>
                </a:solidFill>
              </a:rPr>
              <a:t>a.	What data must be input to this program?</a:t>
            </a:r>
          </a:p>
          <a:p>
            <a:pPr marL="0" indent="0" hangingPunct="0">
              <a:lnSpc>
                <a:spcPct val="100000"/>
              </a:lnSpc>
              <a:spcBef>
                <a:spcPts val="600"/>
              </a:spcBef>
              <a:spcAft>
                <a:spcPts val="600"/>
              </a:spcAft>
            </a:pPr>
            <a:r>
              <a:rPr lang="en-US" sz="2800" dirty="0">
                <a:solidFill>
                  <a:srgbClr val="002060"/>
                </a:solidFill>
              </a:rPr>
              <a:t>b.	Give reasonable names for each of the input variables.</a:t>
            </a:r>
          </a:p>
          <a:p>
            <a:pPr marL="0" indent="0" hangingPunct="0">
              <a:lnSpc>
                <a:spcPct val="100000"/>
              </a:lnSpc>
              <a:spcBef>
                <a:spcPts val="600"/>
              </a:spcBef>
              <a:spcAft>
                <a:spcPts val="600"/>
              </a:spcAft>
            </a:pPr>
            <a:r>
              <a:rPr lang="en-US" sz="2800" dirty="0">
                <a:solidFill>
                  <a:srgbClr val="002060"/>
                </a:solidFill>
              </a:rPr>
              <a:t>c.	Give </a:t>
            </a:r>
            <a:r>
              <a:rPr lang="en-US" sz="2800" dirty="0">
                <a:solidFill>
                  <a:srgbClr val="002060"/>
                </a:solidFill>
                <a:latin typeface="Courier New" panose="02070309020205020404" pitchFamily="49" charset="0"/>
                <a:cs typeface="Courier New" panose="02070309020205020404" pitchFamily="49" charset="0"/>
              </a:rPr>
              <a:t>Write</a:t>
            </a:r>
            <a:r>
              <a:rPr lang="en-US" sz="2800" dirty="0">
                <a:solidFill>
                  <a:srgbClr val="002060"/>
                </a:solidFill>
              </a:rPr>
              <a:t> and </a:t>
            </a:r>
            <a:r>
              <a:rPr lang="en-US" sz="2800" dirty="0">
                <a:solidFill>
                  <a:srgbClr val="002060"/>
                </a:solidFill>
                <a:latin typeface="Courier New" panose="02070309020205020404" pitchFamily="49" charset="0"/>
                <a:cs typeface="Courier New" panose="02070309020205020404" pitchFamily="49" charset="0"/>
              </a:rPr>
              <a:t>Input</a:t>
            </a:r>
            <a:r>
              <a:rPr lang="en-US" sz="2800" dirty="0">
                <a:solidFill>
                  <a:srgbClr val="002060"/>
                </a:solidFill>
              </a:rPr>
              <a:t> statements that prompt for and input the data for this problem.</a:t>
            </a:r>
          </a:p>
          <a:p>
            <a:pPr marL="0" indent="0">
              <a:lnSpc>
                <a:spcPct val="100000"/>
              </a:lnSpc>
              <a:spcBef>
                <a:spcPts val="600"/>
              </a:spcBef>
              <a:spcAft>
                <a:spcPts val="600"/>
              </a:spcAft>
            </a:pP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791382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1.3 Data Processing and Output</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pPr algn="ctr">
              <a:buFont typeface="Times" panose="02020603050405020304" pitchFamily="18" charset="0"/>
              <a:buNone/>
            </a:pPr>
            <a:r>
              <a:rPr lang="en-US" sz="2800" b="1" dirty="0">
                <a:solidFill>
                  <a:srgbClr val="002060"/>
                </a:solidFill>
                <a:latin typeface="Courier New" panose="02070309020205020404" pitchFamily="49" charset="0"/>
              </a:rPr>
              <a:t>Set</a:t>
            </a:r>
            <a:r>
              <a:rPr lang="en-US" sz="2800" b="1" dirty="0">
                <a:latin typeface="Courier New" panose="02070309020205020404" pitchFamily="49" charset="0"/>
              </a:rPr>
              <a:t> </a:t>
            </a:r>
            <a:r>
              <a:rPr lang="en-US" sz="2800" b="1" dirty="0" err="1">
                <a:solidFill>
                  <a:srgbClr val="0070C0"/>
                </a:solidFill>
                <a:latin typeface="Courier New" panose="02070309020205020404" pitchFamily="49" charset="0"/>
              </a:rPr>
              <a:t>DollarPrice</a:t>
            </a:r>
            <a:r>
              <a:rPr lang="en-US" sz="2800" b="1" dirty="0">
                <a:latin typeface="Courier New" panose="02070309020205020404" pitchFamily="49" charset="0"/>
              </a:rPr>
              <a:t> </a:t>
            </a:r>
            <a:r>
              <a:rPr lang="en-US" sz="2800" b="1" dirty="0">
                <a:solidFill>
                  <a:srgbClr val="002060"/>
                </a:solidFill>
                <a:latin typeface="Courier New" panose="02070309020205020404" pitchFamily="49" charset="0"/>
              </a:rPr>
              <a:t>= 0.99 * </a:t>
            </a:r>
            <a:r>
              <a:rPr lang="en-US" sz="2800" b="1" dirty="0">
                <a:solidFill>
                  <a:srgbClr val="0070C0"/>
                </a:solidFill>
                <a:latin typeface="Courier New" panose="02070309020205020404" pitchFamily="49" charset="0"/>
              </a:rPr>
              <a:t>Songs</a:t>
            </a:r>
          </a:p>
          <a:p>
            <a:r>
              <a:rPr lang="en-US" sz="2400" dirty="0">
                <a:solidFill>
                  <a:srgbClr val="002060"/>
                </a:solidFill>
              </a:rPr>
              <a:t>The above statement is a </a:t>
            </a:r>
            <a:r>
              <a:rPr lang="en-US" sz="2400" b="1" dirty="0">
                <a:solidFill>
                  <a:srgbClr val="002060"/>
                </a:solidFill>
              </a:rPr>
              <a:t>processing statement</a:t>
            </a:r>
            <a:r>
              <a:rPr lang="en-US" sz="2400" dirty="0">
                <a:solidFill>
                  <a:srgbClr val="002060"/>
                </a:solidFill>
              </a:rPr>
              <a:t>. </a:t>
            </a:r>
          </a:p>
          <a:p>
            <a:pPr lvl="1"/>
            <a:r>
              <a:rPr lang="en-US" sz="2400" dirty="0" smtClean="0">
                <a:solidFill>
                  <a:srgbClr val="002060"/>
                </a:solidFill>
              </a:rPr>
              <a:t>It means to take </a:t>
            </a:r>
            <a:r>
              <a:rPr lang="en-US" sz="2400" dirty="0">
                <a:solidFill>
                  <a:srgbClr val="002060"/>
                </a:solidFill>
              </a:rPr>
              <a:t>the value in the variable </a:t>
            </a:r>
            <a:r>
              <a:rPr lang="en-US" sz="2400" b="1" dirty="0">
                <a:solidFill>
                  <a:srgbClr val="0070C0"/>
                </a:solidFill>
                <a:latin typeface="Courier New" panose="02070309020205020404" pitchFamily="49" charset="0"/>
              </a:rPr>
              <a:t>Songs</a:t>
            </a:r>
            <a:r>
              <a:rPr lang="en-US" sz="2400" dirty="0">
                <a:solidFill>
                  <a:srgbClr val="002060"/>
                </a:solidFill>
              </a:rPr>
              <a:t>, multiply it by </a:t>
            </a:r>
            <a:r>
              <a:rPr lang="en-US" sz="2400" b="1" dirty="0">
                <a:solidFill>
                  <a:srgbClr val="002060"/>
                </a:solidFill>
                <a:latin typeface="Courier New" panose="02070309020205020404" pitchFamily="49" charset="0"/>
                <a:cs typeface="Courier New" panose="02070309020205020404" pitchFamily="49" charset="0"/>
              </a:rPr>
              <a:t>0.99</a:t>
            </a:r>
            <a:r>
              <a:rPr lang="en-US" sz="2400" dirty="0">
                <a:solidFill>
                  <a:srgbClr val="002060"/>
                </a:solidFill>
              </a:rPr>
              <a:t>, and set the value of the variable </a:t>
            </a:r>
            <a:r>
              <a:rPr lang="en-US" sz="2400" b="1" dirty="0" err="1">
                <a:solidFill>
                  <a:srgbClr val="0070C0"/>
                </a:solidFill>
                <a:latin typeface="Courier New" panose="02070309020205020404" pitchFamily="49" charset="0"/>
              </a:rPr>
              <a:t>DollarPrice</a:t>
            </a:r>
            <a:r>
              <a:rPr lang="en-US" sz="2400" dirty="0"/>
              <a:t> </a:t>
            </a:r>
            <a:r>
              <a:rPr lang="en-US" sz="2400" dirty="0">
                <a:solidFill>
                  <a:srgbClr val="002060"/>
                </a:solidFill>
              </a:rPr>
              <a:t>to the result of the multiplication.</a:t>
            </a:r>
          </a:p>
          <a:p>
            <a:r>
              <a:rPr lang="en-US" sz="2400" dirty="0">
                <a:solidFill>
                  <a:srgbClr val="002060"/>
                </a:solidFill>
              </a:rPr>
              <a:t>It is also an </a:t>
            </a:r>
            <a:r>
              <a:rPr lang="en-US" sz="2400" b="1" dirty="0">
                <a:solidFill>
                  <a:srgbClr val="002060"/>
                </a:solidFill>
              </a:rPr>
              <a:t>assignment statement</a:t>
            </a:r>
            <a:r>
              <a:rPr lang="en-US" sz="2400" dirty="0">
                <a:solidFill>
                  <a:srgbClr val="002060"/>
                </a:solidFill>
              </a:rPr>
              <a:t>. </a:t>
            </a:r>
          </a:p>
          <a:p>
            <a:pPr lvl="1"/>
            <a:r>
              <a:rPr lang="en-US" sz="2400" dirty="0">
                <a:solidFill>
                  <a:srgbClr val="002060"/>
                </a:solidFill>
              </a:rPr>
              <a:t>It changes the value of the variable </a:t>
            </a:r>
            <a:r>
              <a:rPr lang="en-US" sz="2400" b="1" dirty="0" err="1">
                <a:solidFill>
                  <a:srgbClr val="0070C0"/>
                </a:solidFill>
                <a:latin typeface="Courier New" panose="02070309020205020404" pitchFamily="49" charset="0"/>
              </a:rPr>
              <a:t>DollarPrice</a:t>
            </a:r>
            <a:r>
              <a:rPr lang="en-US" sz="2400" dirty="0"/>
              <a:t> </a:t>
            </a:r>
            <a:r>
              <a:rPr lang="en-US" sz="2400" dirty="0">
                <a:solidFill>
                  <a:srgbClr val="002060"/>
                </a:solidFill>
              </a:rPr>
              <a:t>from its previous value to the new value. </a:t>
            </a:r>
          </a:p>
          <a:p>
            <a:pPr>
              <a:buFont typeface="Times" panose="02020603050405020304" pitchFamily="18" charset="0"/>
              <a:buNone/>
            </a:pPr>
            <a:r>
              <a:rPr lang="en-US" sz="2400" b="1" dirty="0">
                <a:latin typeface="Courier New" panose="02070309020205020404" pitchFamily="49" charset="0"/>
              </a:rPr>
              <a:t>		</a:t>
            </a:r>
            <a:r>
              <a:rPr lang="en-US" sz="2800" b="1" dirty="0">
                <a:solidFill>
                  <a:srgbClr val="002060"/>
                </a:solidFill>
                <a:latin typeface="Courier New" panose="02070309020205020404" pitchFamily="49" charset="0"/>
              </a:rPr>
              <a:t>Write</a:t>
            </a:r>
            <a:r>
              <a:rPr lang="en-US" sz="2800" b="1" dirty="0">
                <a:latin typeface="Courier New" panose="02070309020205020404" pitchFamily="49" charset="0"/>
              </a:rPr>
              <a:t> </a:t>
            </a:r>
            <a:r>
              <a:rPr lang="en-US" sz="2800" b="1" dirty="0" err="1">
                <a:solidFill>
                  <a:srgbClr val="0070C0"/>
                </a:solidFill>
                <a:latin typeface="Courier New" panose="02070309020205020404" pitchFamily="49" charset="0"/>
              </a:rPr>
              <a:t>DollarPrice</a:t>
            </a:r>
            <a:endParaRPr lang="en-US" sz="2800" b="1" dirty="0">
              <a:solidFill>
                <a:srgbClr val="0070C0"/>
              </a:solidFill>
              <a:latin typeface="Courier New" panose="02070309020205020404" pitchFamily="49" charset="0"/>
            </a:endParaRPr>
          </a:p>
          <a:p>
            <a:r>
              <a:rPr lang="en-US" sz="2400" dirty="0">
                <a:solidFill>
                  <a:srgbClr val="002060"/>
                </a:solidFill>
              </a:rPr>
              <a:t>This </a:t>
            </a:r>
            <a:r>
              <a:rPr lang="en-US" sz="2400" b="1" dirty="0">
                <a:solidFill>
                  <a:srgbClr val="002060"/>
                </a:solidFill>
              </a:rPr>
              <a:t>output statement</a:t>
            </a:r>
            <a:r>
              <a:rPr lang="en-US" sz="2400" dirty="0">
                <a:solidFill>
                  <a:srgbClr val="002060"/>
                </a:solidFill>
              </a:rPr>
              <a:t> will output the value </a:t>
            </a:r>
            <a:r>
              <a:rPr lang="en-US" sz="2400" dirty="0" smtClean="0">
                <a:solidFill>
                  <a:srgbClr val="002060"/>
                </a:solidFill>
              </a:rPr>
              <a:t>of </a:t>
            </a:r>
            <a:r>
              <a:rPr lang="en-US" sz="2200" b="1" dirty="0" err="1">
                <a:solidFill>
                  <a:srgbClr val="0070C0"/>
                </a:solidFill>
                <a:latin typeface="Courier New" panose="02070309020205020404" pitchFamily="49" charset="0"/>
              </a:rPr>
              <a:t>DollarPrice</a:t>
            </a:r>
            <a:r>
              <a:rPr lang="en-US" sz="2400" dirty="0"/>
              <a:t> </a:t>
            </a:r>
            <a:r>
              <a:rPr lang="en-US" sz="2400" dirty="0">
                <a:solidFill>
                  <a:srgbClr val="002060"/>
                </a:solidFill>
              </a:rPr>
              <a:t>to the </a:t>
            </a:r>
            <a:r>
              <a:rPr lang="en-US" sz="2400" dirty="0" smtClean="0">
                <a:solidFill>
                  <a:srgbClr val="002060"/>
                </a:solidFill>
              </a:rPr>
              <a:t>screen.</a:t>
            </a: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311099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003"/>
          </a:xfrm>
        </p:spPr>
        <p:txBody>
          <a:bodyPr>
            <a:normAutofit/>
          </a:bodyPr>
          <a:lstStyle/>
          <a:p>
            <a:r>
              <a:rPr lang="en-US" sz="4400" b="1" dirty="0" smtClean="0">
                <a:solidFill>
                  <a:schemeClr val="accent1">
                    <a:lumMod val="75000"/>
                  </a:schemeClr>
                </a:solidFill>
              </a:rPr>
              <a:t>Assigning and Reassigning Values to Variables</a:t>
            </a:r>
            <a:endParaRPr lang="en-US" sz="44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buNone/>
            </a:pPr>
            <a:r>
              <a:rPr lang="en-US" sz="3200" dirty="0">
                <a:solidFill>
                  <a:srgbClr val="002060"/>
                </a:solidFill>
              </a:rPr>
              <a:t>In a program the following two statements:</a:t>
            </a:r>
          </a:p>
          <a:p>
            <a:pPr lvl="1">
              <a:buNone/>
            </a:pPr>
            <a:r>
              <a:rPr lang="en-US" sz="3200" b="1" dirty="0">
                <a:solidFill>
                  <a:srgbClr val="002060"/>
                </a:solidFill>
                <a:latin typeface="Courier New" panose="02070309020205020404" pitchFamily="49" charset="0"/>
                <a:cs typeface="Courier New" panose="02070309020205020404" pitchFamily="49" charset="0"/>
              </a:rPr>
              <a:t>Set </a:t>
            </a:r>
            <a:r>
              <a:rPr lang="en-US" sz="3200" b="1" dirty="0" err="1">
                <a:solidFill>
                  <a:srgbClr val="0070C0"/>
                </a:solidFill>
                <a:latin typeface="Courier New" panose="02070309020205020404" pitchFamily="49" charset="0"/>
              </a:rPr>
              <a:t>NumberX</a:t>
            </a:r>
            <a:r>
              <a:rPr lang="en-US" sz="3200" b="1" dirty="0">
                <a:solidFill>
                  <a:srgbClr val="002060"/>
                </a:solidFill>
                <a:latin typeface="Courier New" panose="02070309020205020404" pitchFamily="49" charset="0"/>
                <a:cs typeface="Courier New" panose="02070309020205020404" pitchFamily="49" charset="0"/>
              </a:rPr>
              <a:t> = 45</a:t>
            </a:r>
          </a:p>
          <a:p>
            <a:pPr lvl="1">
              <a:buNone/>
            </a:pPr>
            <a:r>
              <a:rPr lang="en-US" sz="3200" b="1" dirty="0">
                <a:solidFill>
                  <a:srgbClr val="002060"/>
                </a:solidFill>
                <a:latin typeface="Courier New" panose="02070309020205020404" pitchFamily="49" charset="0"/>
                <a:cs typeface="Courier New" panose="02070309020205020404" pitchFamily="49" charset="0"/>
              </a:rPr>
              <a:t>Set </a:t>
            </a:r>
            <a:r>
              <a:rPr lang="en-US" sz="3200" b="1" dirty="0" err="1">
                <a:solidFill>
                  <a:srgbClr val="0070C0"/>
                </a:solidFill>
                <a:latin typeface="Courier New" panose="02070309020205020404" pitchFamily="49" charset="0"/>
              </a:rPr>
              <a:t>NumberX</a:t>
            </a:r>
            <a:r>
              <a:rPr lang="en-US" sz="3200" b="1" dirty="0">
                <a:solidFill>
                  <a:srgbClr val="002060"/>
                </a:solidFill>
                <a:latin typeface="Courier New" panose="02070309020205020404" pitchFamily="49" charset="0"/>
                <a:cs typeface="Courier New" panose="02070309020205020404" pitchFamily="49" charset="0"/>
              </a:rPr>
              <a:t> = 97</a:t>
            </a:r>
          </a:p>
          <a:p>
            <a:pPr>
              <a:buNone/>
            </a:pPr>
            <a:r>
              <a:rPr lang="en-US" sz="3200" dirty="0">
                <a:solidFill>
                  <a:srgbClr val="002060"/>
                </a:solidFill>
              </a:rPr>
              <a:t>will first assign the value of </a:t>
            </a:r>
            <a:r>
              <a:rPr lang="en-US" sz="3200" b="1" dirty="0">
                <a:solidFill>
                  <a:srgbClr val="002060"/>
                </a:solidFill>
                <a:latin typeface="Courier New" panose="02070309020205020404" pitchFamily="49" charset="0"/>
                <a:cs typeface="Courier New" panose="02070309020205020404" pitchFamily="49" charset="0"/>
              </a:rPr>
              <a:t>45</a:t>
            </a:r>
            <a:r>
              <a:rPr lang="en-US" sz="3200" dirty="0">
                <a:solidFill>
                  <a:srgbClr val="002060"/>
                </a:solidFill>
              </a:rPr>
              <a:t> to the variable, </a:t>
            </a:r>
            <a:r>
              <a:rPr lang="en-US" sz="3200" b="1" dirty="0" err="1">
                <a:solidFill>
                  <a:srgbClr val="0070C0"/>
                </a:solidFill>
                <a:latin typeface="Courier New" panose="02070309020205020404" pitchFamily="49" charset="0"/>
              </a:rPr>
              <a:t>NumberX</a:t>
            </a:r>
            <a:r>
              <a:rPr lang="en-US" sz="3200" dirty="0">
                <a:solidFill>
                  <a:srgbClr val="002060"/>
                </a:solidFill>
              </a:rPr>
              <a:t> and then replace that value with </a:t>
            </a:r>
            <a:r>
              <a:rPr lang="en-US" sz="3200" b="1" dirty="0">
                <a:solidFill>
                  <a:srgbClr val="002060"/>
                </a:solidFill>
                <a:latin typeface="Courier New" panose="02070309020205020404" pitchFamily="49" charset="0"/>
                <a:cs typeface="Courier New" panose="02070309020205020404" pitchFamily="49" charset="0"/>
              </a:rPr>
              <a:t>97</a:t>
            </a:r>
            <a:r>
              <a:rPr lang="en-US" sz="3200" dirty="0">
                <a:solidFill>
                  <a:srgbClr val="002060"/>
                </a:solidFill>
              </a:rPr>
              <a:t>.</a:t>
            </a:r>
          </a:p>
          <a:p>
            <a:r>
              <a:rPr lang="en-US" sz="3200" dirty="0">
                <a:solidFill>
                  <a:srgbClr val="002060"/>
                </a:solidFill>
              </a:rPr>
              <a:t>After these two statements are executed, </a:t>
            </a:r>
            <a:r>
              <a:rPr lang="en-US" sz="3200" b="1" dirty="0" err="1">
                <a:solidFill>
                  <a:srgbClr val="0070C0"/>
                </a:solidFill>
                <a:latin typeface="Courier New" panose="02070309020205020404" pitchFamily="49" charset="0"/>
              </a:rPr>
              <a:t>NumberX</a:t>
            </a:r>
            <a:r>
              <a:rPr lang="en-US" sz="3200" dirty="0">
                <a:solidFill>
                  <a:srgbClr val="002060"/>
                </a:solidFill>
              </a:rPr>
              <a:t> contains the value of </a:t>
            </a:r>
            <a:r>
              <a:rPr lang="en-US" sz="3200" b="1" dirty="0">
                <a:solidFill>
                  <a:srgbClr val="002060"/>
                </a:solidFill>
                <a:latin typeface="Courier New" panose="02070309020205020404" pitchFamily="49" charset="0"/>
                <a:cs typeface="Courier New" panose="02070309020205020404" pitchFamily="49" charset="0"/>
              </a:rPr>
              <a:t>97</a:t>
            </a:r>
            <a:r>
              <a:rPr lang="en-US" sz="3200" dirty="0" smtClean="0">
                <a:solidFill>
                  <a:srgbClr val="002060"/>
                </a:solidFill>
              </a:rPr>
              <a:t>. The value </a:t>
            </a:r>
            <a:r>
              <a:rPr lang="en-US" sz="3200" b="1" dirty="0" smtClean="0">
                <a:solidFill>
                  <a:srgbClr val="002060"/>
                </a:solidFill>
                <a:latin typeface="Courier New" panose="02070309020205020404" pitchFamily="49" charset="0"/>
                <a:cs typeface="Courier New" panose="02070309020205020404" pitchFamily="49" charset="0"/>
              </a:rPr>
              <a:t>45</a:t>
            </a:r>
            <a:r>
              <a:rPr lang="en-US" sz="3200" dirty="0" smtClean="0">
                <a:solidFill>
                  <a:srgbClr val="002060"/>
                </a:solidFill>
              </a:rPr>
              <a:t> has been lost.</a:t>
            </a:r>
            <a:endParaRPr lang="en-US" sz="32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897015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003"/>
          </a:xfrm>
        </p:spPr>
        <p:txBody>
          <a:bodyPr>
            <a:normAutofit/>
          </a:bodyPr>
          <a:lstStyle/>
          <a:p>
            <a:r>
              <a:rPr lang="en-US" sz="4400" b="1" dirty="0" smtClean="0">
                <a:solidFill>
                  <a:schemeClr val="accent1">
                    <a:lumMod val="75000"/>
                  </a:schemeClr>
                </a:solidFill>
              </a:rPr>
              <a:t>Operations on Data: Arithmetic Operations</a:t>
            </a:r>
            <a:endParaRPr lang="en-US" sz="44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buNone/>
            </a:pPr>
            <a:r>
              <a:rPr lang="en-US" sz="3200" dirty="0" smtClean="0">
                <a:solidFill>
                  <a:srgbClr val="002060"/>
                </a:solidFill>
              </a:rPr>
              <a:t>		</a:t>
            </a:r>
            <a:r>
              <a:rPr lang="en-US" sz="3200" b="1" dirty="0">
                <a:solidFill>
                  <a:srgbClr val="002060"/>
                </a:solidFill>
                <a:latin typeface="Courier New" panose="02070309020205020404" pitchFamily="49" charset="0"/>
                <a:cs typeface="Courier New" panose="02070309020205020404" pitchFamily="49" charset="0"/>
              </a:rPr>
              <a:t>+</a:t>
            </a:r>
            <a:r>
              <a:rPr lang="en-US" sz="3200" dirty="0">
                <a:solidFill>
                  <a:srgbClr val="002060"/>
                </a:solidFill>
              </a:rPr>
              <a:t>	</a:t>
            </a:r>
            <a:r>
              <a:rPr lang="en-US" sz="3200" dirty="0" smtClean="0">
                <a:solidFill>
                  <a:srgbClr val="002060"/>
                </a:solidFill>
              </a:rPr>
              <a:t>Addition</a:t>
            </a:r>
            <a:r>
              <a:rPr lang="en-US" sz="3200" dirty="0">
                <a:solidFill>
                  <a:srgbClr val="002060"/>
                </a:solidFill>
              </a:rPr>
              <a:t>		     </a:t>
            </a:r>
            <a:r>
              <a:rPr lang="en-US" sz="3200" b="1" dirty="0">
                <a:solidFill>
                  <a:srgbClr val="002060"/>
                </a:solidFill>
                <a:latin typeface="Courier New" panose="02070309020205020404" pitchFamily="49" charset="0"/>
                <a:cs typeface="Courier New" panose="02070309020205020404" pitchFamily="49" charset="0"/>
              </a:rPr>
              <a:t>2 + 3	=	 5</a:t>
            </a:r>
          </a:p>
          <a:p>
            <a:pPr>
              <a:buNone/>
            </a:pPr>
            <a:r>
              <a:rPr lang="en-US" sz="3200" dirty="0" smtClean="0">
                <a:solidFill>
                  <a:srgbClr val="002060"/>
                </a:solidFill>
              </a:rPr>
              <a:t>		</a:t>
            </a:r>
            <a:r>
              <a:rPr lang="en-US" sz="3200" b="1" dirty="0">
                <a:solidFill>
                  <a:srgbClr val="002060"/>
                </a:solidFill>
                <a:latin typeface="Courier New" panose="02070309020205020404" pitchFamily="49" charset="0"/>
                <a:cs typeface="Courier New" panose="02070309020205020404" pitchFamily="49" charset="0"/>
              </a:rPr>
              <a:t>-</a:t>
            </a:r>
            <a:r>
              <a:rPr lang="en-US" sz="3200" dirty="0">
                <a:solidFill>
                  <a:srgbClr val="002060"/>
                </a:solidFill>
              </a:rPr>
              <a:t>	</a:t>
            </a:r>
            <a:r>
              <a:rPr lang="en-US" sz="3200" dirty="0" smtClean="0">
                <a:solidFill>
                  <a:srgbClr val="002060"/>
                </a:solidFill>
              </a:rPr>
              <a:t>Subtraction</a:t>
            </a:r>
            <a:r>
              <a:rPr lang="en-US" sz="3200" dirty="0">
                <a:solidFill>
                  <a:srgbClr val="002060"/>
                </a:solidFill>
              </a:rPr>
              <a:t>	     </a:t>
            </a:r>
            <a:r>
              <a:rPr lang="en-US" sz="3200" b="1" dirty="0">
                <a:solidFill>
                  <a:srgbClr val="002060"/>
                </a:solidFill>
                <a:latin typeface="Courier New" panose="02070309020205020404" pitchFamily="49" charset="0"/>
                <a:cs typeface="Courier New" panose="02070309020205020404" pitchFamily="49" charset="0"/>
              </a:rPr>
              <a:t>7 – 3	=	 4</a:t>
            </a:r>
          </a:p>
          <a:p>
            <a:pPr>
              <a:buNone/>
            </a:pPr>
            <a:r>
              <a:rPr lang="en-US" sz="3200" dirty="0" smtClean="0">
                <a:solidFill>
                  <a:srgbClr val="002060"/>
                </a:solidFill>
              </a:rPr>
              <a:t>		</a:t>
            </a:r>
            <a:r>
              <a:rPr lang="en-US" sz="3200" b="1" dirty="0">
                <a:solidFill>
                  <a:srgbClr val="002060"/>
                </a:solidFill>
                <a:latin typeface="Courier New" panose="02070309020205020404" pitchFamily="49" charset="0"/>
                <a:cs typeface="Courier New" panose="02070309020205020404" pitchFamily="49" charset="0"/>
              </a:rPr>
              <a:t>*</a:t>
            </a:r>
            <a:r>
              <a:rPr lang="en-US" sz="3200" dirty="0">
                <a:solidFill>
                  <a:srgbClr val="002060"/>
                </a:solidFill>
              </a:rPr>
              <a:t>	</a:t>
            </a:r>
            <a:r>
              <a:rPr lang="en-US" sz="3200" dirty="0" smtClean="0">
                <a:solidFill>
                  <a:srgbClr val="002060"/>
                </a:solidFill>
              </a:rPr>
              <a:t>Multiplication</a:t>
            </a:r>
            <a:r>
              <a:rPr lang="en-US" sz="3200" dirty="0">
                <a:solidFill>
                  <a:srgbClr val="002060"/>
                </a:solidFill>
              </a:rPr>
              <a:t>	     </a:t>
            </a:r>
            <a:r>
              <a:rPr lang="en-US" sz="3200" b="1" dirty="0" smtClean="0">
                <a:solidFill>
                  <a:srgbClr val="002060"/>
                </a:solidFill>
                <a:latin typeface="Courier New" panose="02070309020205020404" pitchFamily="49" charset="0"/>
                <a:cs typeface="Courier New" panose="02070309020205020404" pitchFamily="49" charset="0"/>
              </a:rPr>
              <a:t>5 * 4</a:t>
            </a:r>
            <a:r>
              <a:rPr lang="en-US" sz="3200" b="1" dirty="0">
                <a:solidFill>
                  <a:srgbClr val="002060"/>
                </a:solidFill>
                <a:latin typeface="Courier New" panose="02070309020205020404" pitchFamily="49" charset="0"/>
                <a:cs typeface="Courier New" panose="02070309020205020404" pitchFamily="49" charset="0"/>
              </a:rPr>
              <a:t>	=	20</a:t>
            </a:r>
          </a:p>
          <a:p>
            <a:pPr>
              <a:buNone/>
            </a:pPr>
            <a:r>
              <a:rPr lang="en-US" sz="3200" dirty="0" smtClean="0">
                <a:solidFill>
                  <a:srgbClr val="002060"/>
                </a:solidFill>
              </a:rPr>
              <a:t>		</a:t>
            </a:r>
            <a:r>
              <a:rPr lang="en-US" sz="3200" b="1" dirty="0">
                <a:solidFill>
                  <a:srgbClr val="002060"/>
                </a:solidFill>
                <a:latin typeface="Courier New" panose="02070309020205020404" pitchFamily="49" charset="0"/>
                <a:cs typeface="Courier New" panose="02070309020205020404" pitchFamily="49" charset="0"/>
              </a:rPr>
              <a:t>/</a:t>
            </a:r>
            <a:r>
              <a:rPr lang="en-US" sz="3200" dirty="0">
                <a:solidFill>
                  <a:srgbClr val="002060"/>
                </a:solidFill>
              </a:rPr>
              <a:t>	</a:t>
            </a:r>
            <a:r>
              <a:rPr lang="en-US" sz="3200" dirty="0" smtClean="0">
                <a:solidFill>
                  <a:srgbClr val="002060"/>
                </a:solidFill>
              </a:rPr>
              <a:t>Division</a:t>
            </a:r>
            <a:r>
              <a:rPr lang="en-US" sz="3200" dirty="0">
                <a:solidFill>
                  <a:srgbClr val="002060"/>
                </a:solidFill>
              </a:rPr>
              <a:t>		    </a:t>
            </a:r>
            <a:r>
              <a:rPr lang="en-US" sz="3200" b="1" dirty="0" smtClean="0">
                <a:solidFill>
                  <a:srgbClr val="002060"/>
                </a:solidFill>
                <a:latin typeface="Courier New" panose="02070309020205020404" pitchFamily="49" charset="0"/>
                <a:cs typeface="Courier New" panose="02070309020205020404" pitchFamily="49" charset="0"/>
              </a:rPr>
              <a:t>12/3</a:t>
            </a:r>
            <a:r>
              <a:rPr lang="en-US" sz="3200" b="1" dirty="0">
                <a:solidFill>
                  <a:srgbClr val="002060"/>
                </a:solidFill>
                <a:latin typeface="Courier New" panose="02070309020205020404" pitchFamily="49" charset="0"/>
                <a:cs typeface="Courier New" panose="02070309020205020404" pitchFamily="49" charset="0"/>
              </a:rPr>
              <a:t>	=	 4</a:t>
            </a:r>
          </a:p>
          <a:p>
            <a:pPr>
              <a:buNone/>
            </a:pPr>
            <a:r>
              <a:rPr lang="en-US" sz="3200" dirty="0" smtClean="0">
                <a:solidFill>
                  <a:srgbClr val="002060"/>
                </a:solidFill>
              </a:rPr>
              <a:t>		</a:t>
            </a:r>
            <a:r>
              <a:rPr lang="en-US" sz="3200" b="1" dirty="0">
                <a:solidFill>
                  <a:srgbClr val="002060"/>
                </a:solidFill>
                <a:latin typeface="Courier New" panose="02070309020205020404" pitchFamily="49" charset="0"/>
                <a:cs typeface="Courier New" panose="02070309020205020404" pitchFamily="49" charset="0"/>
              </a:rPr>
              <a:t>^</a:t>
            </a:r>
            <a:r>
              <a:rPr lang="en-US" sz="3200" dirty="0">
                <a:solidFill>
                  <a:srgbClr val="002060"/>
                </a:solidFill>
              </a:rPr>
              <a:t>	</a:t>
            </a:r>
            <a:r>
              <a:rPr lang="en-US" sz="3200" dirty="0" smtClean="0">
                <a:solidFill>
                  <a:srgbClr val="002060"/>
                </a:solidFill>
              </a:rPr>
              <a:t>Exponentiation</a:t>
            </a:r>
            <a:r>
              <a:rPr lang="en-US" sz="3200" dirty="0">
                <a:solidFill>
                  <a:srgbClr val="002060"/>
                </a:solidFill>
              </a:rPr>
              <a:t>	     </a:t>
            </a:r>
            <a:r>
              <a:rPr lang="en-US" sz="3200" b="1" dirty="0" smtClean="0">
                <a:solidFill>
                  <a:srgbClr val="002060"/>
                </a:solidFill>
                <a:latin typeface="Courier New" panose="02070309020205020404" pitchFamily="49" charset="0"/>
                <a:cs typeface="Courier New" panose="02070309020205020404" pitchFamily="49" charset="0"/>
              </a:rPr>
              <a:t>2^3</a:t>
            </a:r>
            <a:r>
              <a:rPr lang="en-US" sz="3200" b="1" dirty="0">
                <a:solidFill>
                  <a:srgbClr val="002060"/>
                </a:solidFill>
                <a:latin typeface="Courier New" panose="02070309020205020404" pitchFamily="49" charset="0"/>
                <a:cs typeface="Courier New" panose="02070309020205020404" pitchFamily="49" charset="0"/>
              </a:rPr>
              <a:t>	=	 8</a:t>
            </a:r>
          </a:p>
          <a:p>
            <a:pPr>
              <a:buNone/>
            </a:pPr>
            <a:r>
              <a:rPr lang="en-US" sz="3200" dirty="0" smtClean="0">
                <a:solidFill>
                  <a:srgbClr val="002060"/>
                </a:solidFill>
              </a:rPr>
              <a:t>		</a:t>
            </a:r>
            <a:r>
              <a:rPr lang="en-US" sz="3200" b="1" dirty="0">
                <a:solidFill>
                  <a:srgbClr val="002060"/>
                </a:solidFill>
                <a:latin typeface="Courier New" panose="02070309020205020404" pitchFamily="49" charset="0"/>
                <a:cs typeface="Courier New" panose="02070309020205020404" pitchFamily="49" charset="0"/>
              </a:rPr>
              <a:t>%</a:t>
            </a:r>
            <a:r>
              <a:rPr lang="en-US" sz="3200" dirty="0">
                <a:solidFill>
                  <a:srgbClr val="002060"/>
                </a:solidFill>
              </a:rPr>
              <a:t>	</a:t>
            </a:r>
            <a:r>
              <a:rPr lang="en-US" sz="3200" dirty="0" smtClean="0">
                <a:solidFill>
                  <a:srgbClr val="002060"/>
                </a:solidFill>
              </a:rPr>
              <a:t>Modulus</a:t>
            </a:r>
            <a:r>
              <a:rPr lang="en-US" sz="3200" dirty="0">
                <a:solidFill>
                  <a:srgbClr val="002060"/>
                </a:solidFill>
              </a:rPr>
              <a:t>		   </a:t>
            </a:r>
            <a:r>
              <a:rPr lang="en-US" sz="3200" b="1" dirty="0">
                <a:solidFill>
                  <a:srgbClr val="002060"/>
                </a:solidFill>
                <a:latin typeface="Courier New" panose="02070309020205020404" pitchFamily="49" charset="0"/>
                <a:cs typeface="Courier New" panose="02070309020205020404" pitchFamily="49" charset="0"/>
              </a:rPr>
              <a:t>14 % 3	= 	 2</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073372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The Modulus Operator</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r>
              <a:rPr lang="en-US" sz="2800" dirty="0" smtClean="0">
                <a:solidFill>
                  <a:schemeClr val="accent1">
                    <a:lumMod val="75000"/>
                  </a:schemeClr>
                </a:solidFill>
              </a:rPr>
              <a:t>The modulus operator returns the remainder after dividing one number by another.</a:t>
            </a:r>
            <a:endParaRPr lang="en-US" sz="2800" dirty="0">
              <a:solidFill>
                <a:schemeClr val="accent1">
                  <a:lumMod val="75000"/>
                </a:schemeClr>
              </a:solidFill>
            </a:endParaRPr>
          </a:p>
          <a:p>
            <a:pPr marL="384048" lvl="2" indent="0">
              <a:buNone/>
            </a:pPr>
            <a:r>
              <a:rPr lang="en-US" sz="2600" b="1" dirty="0" smtClean="0">
                <a:solidFill>
                  <a:schemeClr val="accent1">
                    <a:lumMod val="75000"/>
                  </a:schemeClr>
                </a:solidFill>
                <a:latin typeface="Courier New" panose="02070309020205020404" pitchFamily="49" charset="0"/>
                <a:cs typeface="Courier New" panose="02070309020205020404" pitchFamily="49" charset="0"/>
              </a:rPr>
              <a:t>	15 </a:t>
            </a:r>
            <a:r>
              <a:rPr lang="en-US" sz="2600" b="1" dirty="0">
                <a:solidFill>
                  <a:schemeClr val="accent1">
                    <a:lumMod val="75000"/>
                  </a:schemeClr>
                </a:solidFill>
                <a:latin typeface="Courier New" panose="02070309020205020404" pitchFamily="49" charset="0"/>
                <a:cs typeface="Courier New" panose="02070309020205020404" pitchFamily="49" charset="0"/>
              </a:rPr>
              <a:t>% 2 = 1 </a:t>
            </a:r>
            <a:r>
              <a:rPr lang="en-US" sz="2600" dirty="0" smtClean="0">
                <a:solidFill>
                  <a:schemeClr val="accent1">
                    <a:lumMod val="75000"/>
                  </a:schemeClr>
                </a:solidFill>
              </a:rPr>
              <a:t>because </a:t>
            </a:r>
            <a:r>
              <a:rPr lang="en-US" sz="2600" b="1" dirty="0">
                <a:solidFill>
                  <a:schemeClr val="accent1">
                    <a:lumMod val="75000"/>
                  </a:schemeClr>
                </a:solidFill>
                <a:latin typeface="Courier New" panose="02070309020205020404" pitchFamily="49" charset="0"/>
                <a:cs typeface="Courier New" panose="02070309020205020404" pitchFamily="49" charset="0"/>
              </a:rPr>
              <a:t>15 ÷ 2 = 7 </a:t>
            </a:r>
            <a:r>
              <a:rPr lang="en-US" sz="2600" dirty="0" smtClean="0">
                <a:solidFill>
                  <a:schemeClr val="accent1">
                    <a:lumMod val="75000"/>
                  </a:schemeClr>
                </a:solidFill>
              </a:rPr>
              <a:t>with a remainder of </a:t>
            </a:r>
            <a:r>
              <a:rPr lang="en-US" sz="2600" b="1" dirty="0">
                <a:solidFill>
                  <a:schemeClr val="accent1">
                    <a:lumMod val="75000"/>
                  </a:schemeClr>
                </a:solidFill>
                <a:latin typeface="Courier New" panose="02070309020205020404" pitchFamily="49" charset="0"/>
                <a:cs typeface="Courier New" panose="02070309020205020404" pitchFamily="49" charset="0"/>
              </a:rPr>
              <a:t>1</a:t>
            </a:r>
          </a:p>
          <a:p>
            <a:pPr marL="384048" lvl="2" indent="0">
              <a:buNone/>
            </a:pPr>
            <a:r>
              <a:rPr lang="en-US" sz="2600" b="1" dirty="0" smtClean="0">
                <a:solidFill>
                  <a:schemeClr val="accent1">
                    <a:lumMod val="75000"/>
                  </a:schemeClr>
                </a:solidFill>
                <a:latin typeface="Courier New" panose="02070309020205020404" pitchFamily="49" charset="0"/>
                <a:cs typeface="Courier New" panose="02070309020205020404" pitchFamily="49" charset="0"/>
              </a:rPr>
              <a:t>	39 </a:t>
            </a:r>
            <a:r>
              <a:rPr lang="en-US" sz="2600" b="1" dirty="0">
                <a:solidFill>
                  <a:schemeClr val="accent1">
                    <a:lumMod val="75000"/>
                  </a:schemeClr>
                </a:solidFill>
                <a:latin typeface="Courier New" panose="02070309020205020404" pitchFamily="49" charset="0"/>
                <a:cs typeface="Courier New" panose="02070309020205020404" pitchFamily="49" charset="0"/>
              </a:rPr>
              <a:t>% 4 </a:t>
            </a:r>
            <a:r>
              <a:rPr lang="en-US" sz="2600" dirty="0" smtClean="0">
                <a:solidFill>
                  <a:schemeClr val="accent1">
                    <a:lumMod val="75000"/>
                  </a:schemeClr>
                </a:solidFill>
              </a:rPr>
              <a:t>= 3 </a:t>
            </a:r>
            <a:r>
              <a:rPr lang="en-US" sz="2600" dirty="0">
                <a:solidFill>
                  <a:schemeClr val="accent1">
                    <a:lumMod val="75000"/>
                  </a:schemeClr>
                </a:solidFill>
              </a:rPr>
              <a:t>because </a:t>
            </a:r>
            <a:r>
              <a:rPr lang="en-US" sz="2600" b="1" dirty="0">
                <a:solidFill>
                  <a:schemeClr val="accent1">
                    <a:lumMod val="75000"/>
                  </a:schemeClr>
                </a:solidFill>
                <a:latin typeface="Courier New" panose="02070309020205020404" pitchFamily="49" charset="0"/>
                <a:cs typeface="Courier New" panose="02070309020205020404" pitchFamily="49" charset="0"/>
              </a:rPr>
              <a:t>39 ÷ 4 = 9</a:t>
            </a:r>
            <a:r>
              <a:rPr lang="en-US" sz="2600" dirty="0">
                <a:solidFill>
                  <a:schemeClr val="accent1">
                    <a:lumMod val="75000"/>
                  </a:schemeClr>
                </a:solidFill>
                <a:latin typeface="Courier New" panose="02070309020205020404" pitchFamily="49" charset="0"/>
                <a:cs typeface="Courier New" panose="02070309020205020404" pitchFamily="49" charset="0"/>
              </a:rPr>
              <a:t> </a:t>
            </a:r>
            <a:r>
              <a:rPr lang="en-US" sz="2600" dirty="0" smtClean="0">
                <a:solidFill>
                  <a:schemeClr val="accent1">
                    <a:lumMod val="75000"/>
                  </a:schemeClr>
                </a:solidFill>
              </a:rPr>
              <a:t>with a remainder of </a:t>
            </a:r>
            <a:r>
              <a:rPr lang="en-US" sz="2600" b="1" dirty="0">
                <a:solidFill>
                  <a:schemeClr val="accent1">
                    <a:lumMod val="75000"/>
                  </a:schemeClr>
                </a:solidFill>
                <a:latin typeface="Courier New" panose="02070309020205020404" pitchFamily="49" charset="0"/>
                <a:cs typeface="Courier New" panose="02070309020205020404" pitchFamily="49" charset="0"/>
              </a:rPr>
              <a:t>3</a:t>
            </a:r>
          </a:p>
          <a:p>
            <a:pPr marL="384048" lvl="2" indent="0">
              <a:buNone/>
            </a:pPr>
            <a:r>
              <a:rPr lang="en-US" sz="2600" b="1" dirty="0" smtClean="0">
                <a:solidFill>
                  <a:schemeClr val="accent1">
                    <a:lumMod val="75000"/>
                  </a:schemeClr>
                </a:solidFill>
                <a:latin typeface="Courier New" panose="02070309020205020404" pitchFamily="49" charset="0"/>
                <a:cs typeface="Courier New" panose="02070309020205020404" pitchFamily="49" charset="0"/>
              </a:rPr>
              <a:t>	21 </a:t>
            </a:r>
            <a:r>
              <a:rPr lang="en-US" sz="2600" b="1" dirty="0">
                <a:solidFill>
                  <a:schemeClr val="accent1">
                    <a:lumMod val="75000"/>
                  </a:schemeClr>
                </a:solidFill>
                <a:latin typeface="Courier New" panose="02070309020205020404" pitchFamily="49" charset="0"/>
                <a:cs typeface="Courier New" panose="02070309020205020404" pitchFamily="49" charset="0"/>
              </a:rPr>
              <a:t>% 7 = 0 </a:t>
            </a:r>
            <a:r>
              <a:rPr lang="en-US" sz="2600" dirty="0">
                <a:solidFill>
                  <a:schemeClr val="accent1">
                    <a:lumMod val="75000"/>
                  </a:schemeClr>
                </a:solidFill>
              </a:rPr>
              <a:t>because </a:t>
            </a:r>
            <a:r>
              <a:rPr lang="en-US" sz="2600" b="1" dirty="0">
                <a:solidFill>
                  <a:schemeClr val="accent1">
                    <a:lumMod val="75000"/>
                  </a:schemeClr>
                </a:solidFill>
                <a:latin typeface="Courier New" panose="02070309020205020404" pitchFamily="49" charset="0"/>
                <a:cs typeface="Courier New" panose="02070309020205020404" pitchFamily="49" charset="0"/>
              </a:rPr>
              <a:t>21 ÷ 7 = 3 </a:t>
            </a:r>
            <a:r>
              <a:rPr lang="en-US" sz="2600" dirty="0">
                <a:solidFill>
                  <a:schemeClr val="accent1">
                    <a:lumMod val="75000"/>
                  </a:schemeClr>
                </a:solidFill>
              </a:rPr>
              <a:t>with a remainder of </a:t>
            </a:r>
            <a:r>
              <a:rPr lang="en-US" sz="2600" b="1" dirty="0">
                <a:solidFill>
                  <a:schemeClr val="accent1">
                    <a:lumMod val="75000"/>
                  </a:schemeClr>
                </a:solidFill>
                <a:latin typeface="Courier New" panose="02070309020205020404" pitchFamily="49" charset="0"/>
                <a:cs typeface="Courier New" panose="02070309020205020404" pitchFamily="49" charset="0"/>
              </a:rPr>
              <a:t>0</a:t>
            </a:r>
          </a:p>
          <a:p>
            <a:r>
              <a:rPr lang="en-US" sz="2800" dirty="0" smtClean="0">
                <a:solidFill>
                  <a:schemeClr val="accent1">
                    <a:lumMod val="75000"/>
                  </a:schemeClr>
                </a:solidFill>
              </a:rPr>
              <a:t>The modulus operator has many uses which are not immediately obvious. For example, to test if a number is odd or even, if </a:t>
            </a:r>
            <a:r>
              <a:rPr lang="en-US" sz="2800" b="1" dirty="0">
                <a:solidFill>
                  <a:srgbClr val="0070C0"/>
                </a:solidFill>
                <a:latin typeface="Courier New" panose="02070309020205020404" pitchFamily="49" charset="0"/>
              </a:rPr>
              <a:t>X</a:t>
            </a:r>
            <a:r>
              <a:rPr lang="en-US" sz="2800" dirty="0" smtClean="0">
                <a:solidFill>
                  <a:schemeClr val="accent1">
                    <a:lumMod val="75000"/>
                  </a:schemeClr>
                </a:solidFill>
              </a:rPr>
              <a:t> is any integer:</a:t>
            </a:r>
          </a:p>
          <a:p>
            <a:pPr marL="201168" lvl="1" indent="0">
              <a:buNone/>
            </a:pPr>
            <a:r>
              <a:rPr lang="en-US" sz="2600" dirty="0" smtClean="0">
                <a:solidFill>
                  <a:schemeClr val="accent1">
                    <a:lumMod val="75000"/>
                  </a:schemeClr>
                </a:solidFill>
              </a:rPr>
              <a:t>	If </a:t>
            </a:r>
            <a:r>
              <a:rPr lang="en-US" sz="2600" b="1" dirty="0">
                <a:solidFill>
                  <a:srgbClr val="0070C0"/>
                </a:solidFill>
                <a:latin typeface="Courier New" panose="02070309020205020404" pitchFamily="49" charset="0"/>
              </a:rPr>
              <a:t>X</a:t>
            </a:r>
            <a:r>
              <a:rPr lang="en-US" sz="2600" b="1" dirty="0">
                <a:solidFill>
                  <a:schemeClr val="accent1">
                    <a:lumMod val="75000"/>
                  </a:schemeClr>
                </a:solidFill>
                <a:latin typeface="Courier New" panose="02070309020205020404" pitchFamily="49" charset="0"/>
                <a:cs typeface="Courier New" panose="02070309020205020404" pitchFamily="49" charset="0"/>
              </a:rPr>
              <a:t> % 2 = 1</a:t>
            </a:r>
            <a:r>
              <a:rPr lang="en-US" sz="2600" dirty="0" smtClean="0">
                <a:solidFill>
                  <a:schemeClr val="accent1">
                    <a:lumMod val="75000"/>
                  </a:schemeClr>
                </a:solidFill>
              </a:rPr>
              <a:t>, the number is odd</a:t>
            </a:r>
          </a:p>
          <a:p>
            <a:pPr marL="201168" lvl="1" indent="0">
              <a:buNone/>
            </a:pPr>
            <a:r>
              <a:rPr lang="en-US" sz="2600" dirty="0" smtClean="0">
                <a:solidFill>
                  <a:schemeClr val="accent1">
                    <a:lumMod val="75000"/>
                  </a:schemeClr>
                </a:solidFill>
              </a:rPr>
              <a:t>	If </a:t>
            </a:r>
            <a:r>
              <a:rPr lang="en-US" sz="2600" b="1" dirty="0">
                <a:solidFill>
                  <a:srgbClr val="0070C0"/>
                </a:solidFill>
                <a:latin typeface="Courier New" panose="02070309020205020404" pitchFamily="49" charset="0"/>
              </a:rPr>
              <a:t>X</a:t>
            </a:r>
            <a:r>
              <a:rPr lang="en-US" sz="2600" b="1" dirty="0">
                <a:solidFill>
                  <a:schemeClr val="accent1">
                    <a:lumMod val="75000"/>
                  </a:schemeClr>
                </a:solidFill>
                <a:latin typeface="Courier New" panose="02070309020205020404" pitchFamily="49" charset="0"/>
                <a:cs typeface="Courier New" panose="02070309020205020404" pitchFamily="49" charset="0"/>
              </a:rPr>
              <a:t> % 2 = 0</a:t>
            </a:r>
            <a:r>
              <a:rPr lang="en-US" sz="2600" dirty="0" smtClean="0">
                <a:solidFill>
                  <a:schemeClr val="accent1">
                    <a:lumMod val="75000"/>
                  </a:schemeClr>
                </a:solidFill>
              </a:rPr>
              <a:t>, the number is even</a:t>
            </a:r>
            <a:endParaRPr lang="en-US"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545132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110" y="245660"/>
            <a:ext cx="10058400" cy="1450757"/>
          </a:xfrm>
        </p:spPr>
        <p:txBody>
          <a:bodyPr>
            <a:normAutofit/>
          </a:bodyPr>
          <a:lstStyle/>
          <a:p>
            <a:r>
              <a:rPr lang="en-US" b="1" dirty="0" smtClean="0">
                <a:solidFill>
                  <a:schemeClr val="accent1">
                    <a:lumMod val="75000"/>
                  </a:schemeClr>
                </a:solidFill>
              </a:rPr>
              <a:t>Hierarchy of Operations</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sz="2800" dirty="0" smtClean="0">
                <a:solidFill>
                  <a:srgbClr val="002060"/>
                </a:solidFill>
              </a:rPr>
              <a:t> First: </a:t>
            </a:r>
            <a:r>
              <a:rPr lang="en-US" sz="2800" dirty="0">
                <a:solidFill>
                  <a:srgbClr val="002060"/>
                </a:solidFill>
              </a:rPr>
              <a:t>perform operations inside parentheses (from inside out if more than one) </a:t>
            </a:r>
          </a:p>
          <a:p>
            <a:pPr>
              <a:buFont typeface="Courier New" panose="02070309020205020404" pitchFamily="49" charset="0"/>
              <a:buChar char="o"/>
            </a:pPr>
            <a:r>
              <a:rPr lang="en-US" sz="2800" dirty="0" smtClean="0">
                <a:solidFill>
                  <a:srgbClr val="002060"/>
                </a:solidFill>
              </a:rPr>
              <a:t> Second: </a:t>
            </a:r>
            <a:r>
              <a:rPr lang="en-US" sz="2800" dirty="0">
                <a:solidFill>
                  <a:srgbClr val="002060"/>
                </a:solidFill>
              </a:rPr>
              <a:t>perform exponentiation</a:t>
            </a:r>
          </a:p>
          <a:p>
            <a:pPr>
              <a:buFont typeface="Courier New" panose="02070309020205020404" pitchFamily="49" charset="0"/>
              <a:buChar char="o"/>
            </a:pPr>
            <a:r>
              <a:rPr lang="en-US" sz="2800" dirty="0" smtClean="0">
                <a:solidFill>
                  <a:srgbClr val="002060"/>
                </a:solidFill>
              </a:rPr>
              <a:t> Third: </a:t>
            </a:r>
            <a:r>
              <a:rPr lang="en-US" sz="2800" dirty="0">
                <a:solidFill>
                  <a:srgbClr val="002060"/>
                </a:solidFill>
              </a:rPr>
              <a:t>do multiplications, divisions, and modulus from left to right (if there are more than one)</a:t>
            </a:r>
          </a:p>
          <a:p>
            <a:pPr>
              <a:buFont typeface="Courier New" panose="02070309020205020404" pitchFamily="49" charset="0"/>
              <a:buChar char="o"/>
            </a:pPr>
            <a:r>
              <a:rPr lang="en-US" sz="2800" dirty="0" smtClean="0">
                <a:solidFill>
                  <a:srgbClr val="002060"/>
                </a:solidFill>
              </a:rPr>
              <a:t> Fourth: </a:t>
            </a:r>
            <a:r>
              <a:rPr lang="en-US" sz="2800" dirty="0">
                <a:solidFill>
                  <a:srgbClr val="002060"/>
                </a:solidFill>
              </a:rPr>
              <a:t>do additions and subtractions from left to right (if there are more than one)</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419924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87355"/>
          </a:xfrm>
        </p:spPr>
        <p:txBody>
          <a:bodyPr>
            <a:normAutofit/>
          </a:bodyPr>
          <a:lstStyle/>
          <a:p>
            <a:r>
              <a:rPr lang="en-US" b="1" dirty="0" smtClean="0">
                <a:solidFill>
                  <a:schemeClr val="accent1">
                    <a:lumMod val="75000"/>
                  </a:schemeClr>
                </a:solidFill>
              </a:rPr>
              <a:t>Example of Hierarchy of Operations</a:t>
            </a:r>
            <a:endParaRPr lang="en-US" b="1" dirty="0">
              <a:solidFill>
                <a:schemeClr val="accent1">
                  <a:lumMod val="75000"/>
                </a:schemeClr>
              </a:solidFill>
            </a:endParaRPr>
          </a:p>
        </p:txBody>
      </p:sp>
      <p:sp>
        <p:nvSpPr>
          <p:cNvPr id="5" name="Content Placeholder 4"/>
          <p:cNvSpPr>
            <a:spLocks noGrp="1"/>
          </p:cNvSpPr>
          <p:nvPr>
            <p:ph sz="half" idx="1"/>
          </p:nvPr>
        </p:nvSpPr>
        <p:spPr>
          <a:xfrm>
            <a:off x="1097280" y="1737360"/>
            <a:ext cx="4937758" cy="4131734"/>
          </a:xfrm>
          <a:ln>
            <a:solidFill>
              <a:srgbClr val="002060"/>
            </a:solidFill>
          </a:ln>
        </p:spPr>
        <p:txBody>
          <a:bodyPr/>
          <a:lstStyle/>
          <a:p>
            <a:pPr algn="ctr">
              <a:buFont typeface="Times" panose="02020603050405020304" pitchFamily="18" charset="0"/>
              <a:buNone/>
            </a:pPr>
            <a:r>
              <a:rPr lang="en-US" b="1" dirty="0" smtClean="0">
                <a:solidFill>
                  <a:srgbClr val="002060"/>
                </a:solidFill>
                <a:latin typeface="Courier New" panose="02070309020205020404" pitchFamily="49" charset="0"/>
                <a:cs typeface="Courier New" panose="02070309020205020404" pitchFamily="49" charset="0"/>
              </a:rPr>
              <a:t>3*(6+2)/12+(7– </a:t>
            </a:r>
            <a:r>
              <a:rPr lang="en-US" b="1" dirty="0">
                <a:solidFill>
                  <a:srgbClr val="002060"/>
                </a:solidFill>
                <a:latin typeface="Courier New" panose="02070309020205020404" pitchFamily="49" charset="0"/>
                <a:cs typeface="Courier New" panose="02070309020205020404" pitchFamily="49" charset="0"/>
              </a:rPr>
              <a:t>5</a:t>
            </a:r>
            <a:r>
              <a:rPr lang="en-US" b="1" dirty="0" smtClean="0">
                <a:solidFill>
                  <a:srgbClr val="002060"/>
                </a:solidFill>
                <a:latin typeface="Courier New" panose="02070309020205020404" pitchFamily="49" charset="0"/>
                <a:cs typeface="Courier New" panose="02070309020205020404" pitchFamily="49" charset="0"/>
              </a:rPr>
              <a:t>)^2*3 </a:t>
            </a:r>
            <a:r>
              <a:rPr lang="en-US" b="1" dirty="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a:t>
            </a:r>
          </a:p>
          <a:p>
            <a:pPr algn="ctr">
              <a:buFont typeface="Times" panose="02020603050405020304" pitchFamily="18" charset="0"/>
              <a:buNone/>
            </a:pPr>
            <a:endParaRPr lang="en-US" b="1" dirty="0" smtClean="0">
              <a:solidFill>
                <a:srgbClr val="002060"/>
              </a:solidFill>
              <a:latin typeface="Courier New" panose="02070309020205020404" pitchFamily="49" charset="0"/>
              <a:cs typeface="Courier New" panose="02070309020205020404" pitchFamily="49" charset="0"/>
            </a:endParaRPr>
          </a:p>
          <a:p>
            <a:pPr>
              <a:buFont typeface="Times" panose="02020603050405020304" pitchFamily="18" charset="0"/>
              <a:buNone/>
            </a:pPr>
            <a:r>
              <a:rPr lang="en-US" b="1" dirty="0" smtClean="0">
                <a:solidFill>
                  <a:srgbClr val="002060"/>
                </a:solidFill>
                <a:latin typeface="Courier New" panose="02070309020205020404" pitchFamily="49" charset="0"/>
                <a:cs typeface="Courier New" panose="02070309020205020404" pitchFamily="49" charset="0"/>
              </a:rPr>
              <a:t> ( </a:t>
            </a:r>
            <a:r>
              <a:rPr lang="en-US" b="1" dirty="0">
                <a:solidFill>
                  <a:srgbClr val="002060"/>
                </a:solidFill>
                <a:latin typeface="Courier New" panose="02070309020205020404" pitchFamily="49" charset="0"/>
                <a:cs typeface="Courier New" panose="02070309020205020404" pitchFamily="49" charset="0"/>
              </a:rPr>
              <a:t>) </a:t>
            </a:r>
            <a:r>
              <a:rPr lang="en-US" dirty="0">
                <a:solidFill>
                  <a:srgbClr val="002060"/>
                </a:solidFill>
              </a:rPr>
              <a:t>first: 	</a:t>
            </a:r>
            <a:r>
              <a:rPr lang="en-US" b="1" dirty="0" smtClean="0">
                <a:solidFill>
                  <a:srgbClr val="002060"/>
                </a:solidFill>
                <a:latin typeface="Courier New" panose="02070309020205020404" pitchFamily="49" charset="0"/>
                <a:cs typeface="Courier New" panose="02070309020205020404" pitchFamily="49" charset="0"/>
              </a:rPr>
              <a:t>= 3*8/12+2^2*3</a:t>
            </a:r>
            <a:endParaRPr lang="en-US" b="1" dirty="0">
              <a:solidFill>
                <a:srgbClr val="002060"/>
              </a:solidFill>
              <a:latin typeface="Courier New" panose="02070309020205020404" pitchFamily="49" charset="0"/>
              <a:cs typeface="Courier New" panose="02070309020205020404" pitchFamily="49" charset="0"/>
            </a:endParaRPr>
          </a:p>
          <a:p>
            <a:pPr>
              <a:buFont typeface="Times" panose="02020603050405020304" pitchFamily="18" charset="0"/>
              <a:buNone/>
            </a:pPr>
            <a:r>
              <a:rPr lang="en-US" b="1" dirty="0" smtClean="0">
                <a:solidFill>
                  <a:srgbClr val="002060"/>
                </a:solidFill>
                <a:latin typeface="Courier New" panose="02070309020205020404" pitchFamily="49" charset="0"/>
                <a:cs typeface="Courier New" panose="02070309020205020404" pitchFamily="49" charset="0"/>
              </a:rPr>
              <a:t> ^ </a:t>
            </a:r>
            <a:r>
              <a:rPr lang="en-US" dirty="0">
                <a:solidFill>
                  <a:srgbClr val="002060"/>
                </a:solidFill>
              </a:rPr>
              <a:t>next: 	</a:t>
            </a:r>
            <a:r>
              <a:rPr lang="en-US" b="1" dirty="0" smtClean="0">
                <a:solidFill>
                  <a:srgbClr val="002060"/>
                </a:solidFill>
                <a:latin typeface="Courier New" panose="02070309020205020404" pitchFamily="49" charset="0"/>
                <a:cs typeface="Courier New" panose="02070309020205020404" pitchFamily="49" charset="0"/>
              </a:rPr>
              <a:t>= 3*8/12+4*3</a:t>
            </a:r>
            <a:r>
              <a:rPr lang="en-US" dirty="0">
                <a:solidFill>
                  <a:srgbClr val="002060"/>
                </a:solidFill>
              </a:rPr>
              <a:t>	</a:t>
            </a:r>
          </a:p>
          <a:p>
            <a:pPr>
              <a:buNone/>
            </a:pPr>
            <a:r>
              <a:rPr lang="en-US" dirty="0" smtClean="0">
                <a:solidFill>
                  <a:srgbClr val="002060"/>
                </a:solidFill>
              </a:rPr>
              <a:t>  Leftmost </a:t>
            </a:r>
            <a:r>
              <a:rPr lang="en-US" b="1" dirty="0">
                <a:solidFill>
                  <a:srgbClr val="002060"/>
                </a:solidFill>
                <a:latin typeface="Courier New" panose="02070309020205020404" pitchFamily="49" charset="0"/>
                <a:cs typeface="Courier New" panose="02070309020205020404" pitchFamily="49" charset="0"/>
              </a:rPr>
              <a:t>*</a:t>
            </a:r>
            <a:r>
              <a:rPr lang="en-US" dirty="0">
                <a:solidFill>
                  <a:srgbClr val="002060"/>
                </a:solidFill>
              </a:rPr>
              <a:t> next</a:t>
            </a:r>
            <a:r>
              <a:rPr lang="en-US" dirty="0" smtClean="0">
                <a:solidFill>
                  <a:srgbClr val="002060"/>
                </a:solidFill>
              </a:rPr>
              <a:t>:</a:t>
            </a:r>
            <a:r>
              <a:rPr lang="en-US" dirty="0">
                <a:solidFill>
                  <a:srgbClr val="002060"/>
                </a:solidFill>
              </a:rPr>
              <a:t>	</a:t>
            </a:r>
            <a:r>
              <a:rPr lang="en-US" b="1" dirty="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24/12+4*3</a:t>
            </a:r>
            <a:endParaRPr lang="en-US" b="1" dirty="0">
              <a:solidFill>
                <a:srgbClr val="002060"/>
              </a:solidFill>
              <a:latin typeface="Courier New" panose="02070309020205020404" pitchFamily="49" charset="0"/>
              <a:cs typeface="Courier New" panose="02070309020205020404" pitchFamily="49" charset="0"/>
            </a:endParaRPr>
          </a:p>
          <a:p>
            <a:pPr>
              <a:buNone/>
            </a:pPr>
            <a:r>
              <a:rPr lang="en-US" dirty="0" smtClean="0">
                <a:solidFill>
                  <a:srgbClr val="002060"/>
                </a:solidFill>
              </a:rPr>
              <a:t>  Division </a:t>
            </a:r>
            <a:r>
              <a:rPr lang="en-US" dirty="0">
                <a:solidFill>
                  <a:srgbClr val="002060"/>
                </a:solidFill>
              </a:rPr>
              <a:t>next:	</a:t>
            </a:r>
            <a:r>
              <a:rPr lang="en-US" b="1" dirty="0" smtClean="0">
                <a:solidFill>
                  <a:srgbClr val="002060"/>
                </a:solidFill>
                <a:latin typeface="Courier New" panose="02070309020205020404" pitchFamily="49" charset="0"/>
                <a:cs typeface="Courier New" panose="02070309020205020404" pitchFamily="49" charset="0"/>
              </a:rPr>
              <a:t>= 2+4*3</a:t>
            </a:r>
            <a:endParaRPr lang="en-US" b="1" dirty="0">
              <a:solidFill>
                <a:srgbClr val="002060"/>
              </a:solidFill>
              <a:latin typeface="Courier New" panose="02070309020205020404" pitchFamily="49" charset="0"/>
              <a:cs typeface="Courier New" panose="02070309020205020404" pitchFamily="49" charset="0"/>
            </a:endParaRPr>
          </a:p>
          <a:p>
            <a:pPr>
              <a:buNone/>
            </a:pPr>
            <a:r>
              <a:rPr lang="en-US" dirty="0" smtClean="0">
                <a:solidFill>
                  <a:srgbClr val="002060"/>
                </a:solidFill>
              </a:rPr>
              <a:t>  Multiply </a:t>
            </a:r>
            <a:r>
              <a:rPr lang="en-US" dirty="0">
                <a:solidFill>
                  <a:srgbClr val="002060"/>
                </a:solidFill>
              </a:rPr>
              <a:t>next: 	</a:t>
            </a:r>
            <a:r>
              <a:rPr lang="en-US" b="1" dirty="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2+12</a:t>
            </a:r>
            <a:endParaRPr lang="en-US" b="1" dirty="0">
              <a:solidFill>
                <a:srgbClr val="002060"/>
              </a:solidFill>
              <a:latin typeface="Courier New" panose="02070309020205020404" pitchFamily="49" charset="0"/>
              <a:cs typeface="Courier New" panose="02070309020205020404" pitchFamily="49" charset="0"/>
            </a:endParaRPr>
          </a:p>
          <a:p>
            <a:pPr>
              <a:buFont typeface="Times" panose="02020603050405020304" pitchFamily="18" charset="0"/>
              <a:buNone/>
            </a:pPr>
            <a:r>
              <a:rPr lang="en-US" dirty="0" smtClean="0">
                <a:solidFill>
                  <a:srgbClr val="002060"/>
                </a:solidFill>
              </a:rPr>
              <a:t>  Addition </a:t>
            </a:r>
            <a:r>
              <a:rPr lang="en-US" dirty="0">
                <a:solidFill>
                  <a:srgbClr val="002060"/>
                </a:solidFill>
              </a:rPr>
              <a:t>last: 	</a:t>
            </a:r>
            <a:r>
              <a:rPr lang="en-US" b="1" dirty="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14 </a:t>
            </a:r>
            <a:endParaRPr lang="en-US" b="1" dirty="0">
              <a:solidFill>
                <a:srgbClr val="002060"/>
              </a:solidFill>
              <a:latin typeface="Courier New" panose="02070309020205020404" pitchFamily="49" charset="0"/>
              <a:cs typeface="Courier New" panose="02070309020205020404" pitchFamily="49" charset="0"/>
            </a:endParaRPr>
          </a:p>
          <a:p>
            <a:pPr>
              <a:buFont typeface="Times" panose="02020603050405020304" pitchFamily="18" charset="0"/>
              <a:buNone/>
            </a:pPr>
            <a:endParaRPr lang="en-US" dirty="0"/>
          </a:p>
        </p:txBody>
      </p:sp>
      <p:sp>
        <p:nvSpPr>
          <p:cNvPr id="6" name="Content Placeholder 5"/>
          <p:cNvSpPr>
            <a:spLocks noGrp="1"/>
          </p:cNvSpPr>
          <p:nvPr>
            <p:ph sz="half" idx="2"/>
          </p:nvPr>
        </p:nvSpPr>
        <p:spPr>
          <a:xfrm>
            <a:off x="6196084" y="1737360"/>
            <a:ext cx="4959596" cy="4131734"/>
          </a:xfrm>
          <a:ln>
            <a:solidFill>
              <a:srgbClr val="002060"/>
            </a:solidFill>
          </a:ln>
        </p:spPr>
        <p:txBody>
          <a:bodyPr/>
          <a:lstStyle/>
          <a:p>
            <a:pPr>
              <a:spcBef>
                <a:spcPts val="1800"/>
              </a:spcBef>
              <a:buNone/>
            </a:pPr>
            <a:r>
              <a:rPr lang="en-US" b="1" dirty="0" smtClean="0">
                <a:solidFill>
                  <a:srgbClr val="002060"/>
                </a:solidFill>
                <a:latin typeface="Courier New" panose="02070309020205020404" pitchFamily="49" charset="0"/>
                <a:cs typeface="Courier New" panose="02070309020205020404" pitchFamily="49" charset="0"/>
              </a:rPr>
              <a:t>   3*6+2/12+(7–5)^(2*3) </a:t>
            </a:r>
            <a:r>
              <a:rPr lang="en-US" b="1" dirty="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a:t>
            </a:r>
          </a:p>
          <a:p>
            <a:pPr>
              <a:buNone/>
            </a:pPr>
            <a:endParaRPr lang="en-US" b="1" dirty="0">
              <a:solidFill>
                <a:srgbClr val="002060"/>
              </a:solidFill>
              <a:latin typeface="Courier New" panose="02070309020205020404" pitchFamily="49" charset="0"/>
              <a:cs typeface="Courier New" panose="02070309020205020404" pitchFamily="49" charset="0"/>
            </a:endParaRPr>
          </a:p>
          <a:p>
            <a:pPr>
              <a:buNone/>
            </a:pPr>
            <a:r>
              <a:rPr lang="en-US" b="1" dirty="0" smtClean="0">
                <a:solidFill>
                  <a:srgbClr val="002060"/>
                </a:solidFill>
                <a:latin typeface="Courier New" panose="02070309020205020404" pitchFamily="49" charset="0"/>
                <a:cs typeface="Courier New" panose="02070309020205020404" pitchFamily="49" charset="0"/>
              </a:rPr>
              <a:t> ( </a:t>
            </a:r>
            <a:r>
              <a:rPr lang="en-US" b="1" dirty="0">
                <a:solidFill>
                  <a:srgbClr val="002060"/>
                </a:solidFill>
                <a:latin typeface="Courier New" panose="02070309020205020404" pitchFamily="49" charset="0"/>
                <a:cs typeface="Courier New" panose="02070309020205020404" pitchFamily="49" charset="0"/>
              </a:rPr>
              <a:t>) </a:t>
            </a:r>
            <a:r>
              <a:rPr lang="en-US" dirty="0">
                <a:solidFill>
                  <a:srgbClr val="002060"/>
                </a:solidFill>
              </a:rPr>
              <a:t>first: </a:t>
            </a:r>
            <a:r>
              <a:rPr lang="en-US" dirty="0"/>
              <a:t>	</a:t>
            </a:r>
            <a:r>
              <a:rPr lang="en-US" b="1" dirty="0" smtClean="0">
                <a:solidFill>
                  <a:srgbClr val="002060"/>
                </a:solidFill>
                <a:latin typeface="Courier New" panose="02070309020205020404" pitchFamily="49" charset="0"/>
                <a:cs typeface="Courier New" panose="02070309020205020404" pitchFamily="49" charset="0"/>
              </a:rPr>
              <a:t>= 3*6+2/12+2^6</a:t>
            </a:r>
          </a:p>
          <a:p>
            <a:pPr>
              <a:buNone/>
            </a:pPr>
            <a:r>
              <a:rPr lang="en-US" b="1" dirty="0" smtClean="0">
                <a:solidFill>
                  <a:srgbClr val="002060"/>
                </a:solidFill>
                <a:latin typeface="Courier New" panose="02070309020205020404" pitchFamily="49" charset="0"/>
                <a:cs typeface="Courier New" panose="02070309020205020404" pitchFamily="49" charset="0"/>
              </a:rPr>
              <a:t> ^</a:t>
            </a:r>
            <a:r>
              <a:rPr lang="en-US" dirty="0" smtClean="0">
                <a:solidFill>
                  <a:srgbClr val="002060"/>
                </a:solidFill>
              </a:rPr>
              <a:t> </a:t>
            </a:r>
            <a:r>
              <a:rPr lang="en-US" dirty="0">
                <a:solidFill>
                  <a:srgbClr val="002060"/>
                </a:solidFill>
              </a:rPr>
              <a:t>next: 	</a:t>
            </a:r>
            <a:r>
              <a:rPr lang="en-US" b="1" dirty="0" smtClean="0">
                <a:solidFill>
                  <a:srgbClr val="002060"/>
                </a:solidFill>
                <a:latin typeface="Courier New" panose="02070309020205020404" pitchFamily="49" charset="0"/>
                <a:cs typeface="Courier New" panose="02070309020205020404" pitchFamily="49" charset="0"/>
              </a:rPr>
              <a:t>= 3*6+2/12+64</a:t>
            </a:r>
            <a:endParaRPr lang="en-US" b="1" dirty="0">
              <a:solidFill>
                <a:srgbClr val="002060"/>
              </a:solidFill>
              <a:latin typeface="Courier New" panose="02070309020205020404" pitchFamily="49" charset="0"/>
              <a:cs typeface="Courier New" panose="02070309020205020404" pitchFamily="49" charset="0"/>
            </a:endParaRPr>
          </a:p>
          <a:p>
            <a:pPr>
              <a:buFont typeface="Times" panose="02020603050405020304" pitchFamily="18" charset="0"/>
              <a:buNone/>
            </a:pPr>
            <a:r>
              <a:rPr lang="en-US" dirty="0" smtClean="0">
                <a:solidFill>
                  <a:srgbClr val="002060"/>
                </a:solidFill>
              </a:rPr>
              <a:t>  Leftmost </a:t>
            </a:r>
            <a:r>
              <a:rPr lang="en-US" dirty="0">
                <a:solidFill>
                  <a:srgbClr val="002060"/>
                </a:solidFill>
              </a:rPr>
              <a:t>* next</a:t>
            </a:r>
            <a:r>
              <a:rPr lang="en-US" dirty="0"/>
              <a:t>: </a:t>
            </a:r>
            <a:r>
              <a:rPr lang="en-US" b="1" dirty="0" smtClean="0">
                <a:solidFill>
                  <a:srgbClr val="002060"/>
                </a:solidFill>
                <a:latin typeface="Courier New" panose="02070309020205020404" pitchFamily="49" charset="0"/>
                <a:cs typeface="Courier New" panose="02070309020205020404" pitchFamily="49" charset="0"/>
              </a:rPr>
              <a:t>= 18+2/12+64</a:t>
            </a:r>
            <a:r>
              <a:rPr lang="en-US" dirty="0"/>
              <a:t>	</a:t>
            </a:r>
          </a:p>
          <a:p>
            <a:pPr>
              <a:buNone/>
            </a:pPr>
            <a:r>
              <a:rPr lang="en-US" dirty="0" smtClean="0">
                <a:solidFill>
                  <a:srgbClr val="002060"/>
                </a:solidFill>
              </a:rPr>
              <a:t>  Division </a:t>
            </a:r>
            <a:r>
              <a:rPr lang="en-US" dirty="0">
                <a:solidFill>
                  <a:srgbClr val="002060"/>
                </a:solidFill>
              </a:rPr>
              <a:t>next: </a:t>
            </a:r>
            <a:r>
              <a:rPr lang="en-US" dirty="0"/>
              <a:t>	</a:t>
            </a:r>
            <a:r>
              <a:rPr lang="en-US" b="1" dirty="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18+.167+64</a:t>
            </a:r>
            <a:endParaRPr lang="en-US" b="1" dirty="0">
              <a:solidFill>
                <a:srgbClr val="002060"/>
              </a:solidFill>
              <a:latin typeface="Courier New" panose="02070309020205020404" pitchFamily="49" charset="0"/>
              <a:cs typeface="Courier New" panose="02070309020205020404" pitchFamily="49" charset="0"/>
            </a:endParaRPr>
          </a:p>
          <a:p>
            <a:pPr>
              <a:buNone/>
            </a:pPr>
            <a:r>
              <a:rPr lang="en-US" dirty="0" smtClean="0">
                <a:solidFill>
                  <a:srgbClr val="002060"/>
                </a:solidFill>
              </a:rPr>
              <a:t>  Leftmost </a:t>
            </a:r>
            <a:r>
              <a:rPr lang="en-US" b="1" dirty="0">
                <a:solidFill>
                  <a:srgbClr val="002060"/>
                </a:solidFill>
                <a:latin typeface="Courier New" panose="02070309020205020404" pitchFamily="49" charset="0"/>
                <a:cs typeface="Courier New" panose="02070309020205020404" pitchFamily="49" charset="0"/>
              </a:rPr>
              <a:t>+</a:t>
            </a:r>
            <a:r>
              <a:rPr lang="en-US" dirty="0">
                <a:solidFill>
                  <a:srgbClr val="002060"/>
                </a:solidFill>
              </a:rPr>
              <a:t> next:</a:t>
            </a:r>
            <a:r>
              <a:rPr lang="en-US" dirty="0"/>
              <a:t>	</a:t>
            </a:r>
            <a:r>
              <a:rPr lang="en-US" b="1" dirty="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18.167+64</a:t>
            </a:r>
            <a:endParaRPr lang="en-US" b="1" dirty="0">
              <a:solidFill>
                <a:srgbClr val="002060"/>
              </a:solidFill>
              <a:latin typeface="Courier New" panose="02070309020205020404" pitchFamily="49" charset="0"/>
              <a:cs typeface="Courier New" panose="02070309020205020404" pitchFamily="49" charset="0"/>
            </a:endParaRPr>
          </a:p>
          <a:p>
            <a:pPr>
              <a:buNone/>
            </a:pPr>
            <a:r>
              <a:rPr lang="en-US" dirty="0" smtClean="0">
                <a:solidFill>
                  <a:srgbClr val="002060"/>
                </a:solidFill>
              </a:rPr>
              <a:t>  Final </a:t>
            </a:r>
            <a:r>
              <a:rPr lang="en-US" b="1" dirty="0">
                <a:solidFill>
                  <a:srgbClr val="002060"/>
                </a:solidFill>
                <a:latin typeface="Courier New" panose="02070309020205020404" pitchFamily="49" charset="0"/>
                <a:cs typeface="Courier New" panose="02070309020205020404" pitchFamily="49" charset="0"/>
              </a:rPr>
              <a:t>+</a:t>
            </a:r>
            <a:r>
              <a:rPr lang="en-US" dirty="0">
                <a:solidFill>
                  <a:srgbClr val="002060"/>
                </a:solidFill>
              </a:rPr>
              <a:t> last: </a:t>
            </a:r>
            <a:r>
              <a:rPr lang="en-US" dirty="0"/>
              <a:t>	</a:t>
            </a:r>
            <a:r>
              <a:rPr lang="en-US" b="1" dirty="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82.167 </a:t>
            </a:r>
            <a:endParaRPr lang="en-US" b="1" dirty="0">
              <a:solidFill>
                <a:srgbClr val="002060"/>
              </a:solidFill>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451276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lstStyle/>
          <a:p>
            <a:r>
              <a:rPr lang="en-US" b="1" dirty="0">
                <a:solidFill>
                  <a:schemeClr val="accent1">
                    <a:lumMod val="75000"/>
                  </a:schemeClr>
                </a:solidFill>
              </a:rPr>
              <a:t>1</a:t>
            </a:r>
            <a:r>
              <a:rPr lang="en-US" b="1" dirty="0" smtClean="0">
                <a:solidFill>
                  <a:schemeClr val="accent1">
                    <a:lumMod val="75000"/>
                  </a:schemeClr>
                </a:solidFill>
              </a:rPr>
              <a:t>.1 What is Programming?</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r>
              <a:rPr lang="en-US" sz="3200" dirty="0">
                <a:solidFill>
                  <a:schemeClr val="accent1">
                    <a:lumMod val="75000"/>
                  </a:schemeClr>
                </a:solidFill>
              </a:rPr>
              <a:t>A</a:t>
            </a:r>
            <a:r>
              <a:rPr lang="en-US" sz="3200" dirty="0"/>
              <a:t> </a:t>
            </a:r>
            <a:r>
              <a:rPr lang="en-US" sz="3200" b="1" dirty="0">
                <a:solidFill>
                  <a:schemeClr val="accent1">
                    <a:lumMod val="75000"/>
                  </a:schemeClr>
                </a:solidFill>
              </a:rPr>
              <a:t>program</a:t>
            </a:r>
            <a:r>
              <a:rPr lang="en-US" sz="3200" dirty="0">
                <a:solidFill>
                  <a:srgbClr val="E96E09"/>
                </a:solidFill>
              </a:rPr>
              <a:t> </a:t>
            </a:r>
            <a:r>
              <a:rPr lang="en-US" sz="3200" dirty="0">
                <a:solidFill>
                  <a:schemeClr val="accent1">
                    <a:lumMod val="75000"/>
                  </a:schemeClr>
                </a:solidFill>
              </a:rPr>
              <a:t>is a list of instructions that is executed by a computer to accomplish a particular task.</a:t>
            </a:r>
          </a:p>
          <a:p>
            <a:r>
              <a:rPr lang="en-US" sz="3200" dirty="0">
                <a:solidFill>
                  <a:schemeClr val="accent1">
                    <a:lumMod val="75000"/>
                  </a:schemeClr>
                </a:solidFill>
              </a:rPr>
              <a:t>Creating those instructions is </a:t>
            </a:r>
            <a:r>
              <a:rPr lang="en-US" sz="3200" b="1" dirty="0" smtClean="0">
                <a:solidFill>
                  <a:schemeClr val="accent1">
                    <a:lumMod val="75000"/>
                  </a:schemeClr>
                </a:solidFill>
              </a:rPr>
              <a:t>programming</a:t>
            </a:r>
            <a:r>
              <a:rPr lang="en-US" sz="3200" dirty="0" smtClean="0">
                <a:solidFill>
                  <a:schemeClr val="accent1">
                    <a:lumMod val="75000"/>
                  </a:schemeClr>
                </a:solidFill>
              </a:rPr>
              <a:t>.</a:t>
            </a:r>
            <a:endParaRPr lang="en-US" sz="3200" dirty="0">
              <a:solidFill>
                <a:schemeClr val="accent1">
                  <a:lumMod val="75000"/>
                </a:schemeClr>
              </a:solidFill>
            </a:endParaRPr>
          </a:p>
          <a:p>
            <a:r>
              <a:rPr lang="en-US" sz="3200" b="1" dirty="0">
                <a:solidFill>
                  <a:schemeClr val="accent1">
                    <a:lumMod val="75000"/>
                  </a:schemeClr>
                </a:solidFill>
              </a:rPr>
              <a:t>Program development cycle:</a:t>
            </a:r>
          </a:p>
          <a:p>
            <a:pPr lvl="1"/>
            <a:r>
              <a:rPr lang="en-US" sz="2400" dirty="0">
                <a:solidFill>
                  <a:schemeClr val="accent1">
                    <a:lumMod val="75000"/>
                  </a:schemeClr>
                </a:solidFill>
              </a:rPr>
              <a:t>Analyze the problem</a:t>
            </a:r>
          </a:p>
          <a:p>
            <a:pPr lvl="1"/>
            <a:r>
              <a:rPr lang="en-US" sz="2400" dirty="0">
                <a:solidFill>
                  <a:schemeClr val="accent1">
                    <a:lumMod val="75000"/>
                  </a:schemeClr>
                </a:solidFill>
              </a:rPr>
              <a:t>Design a program to solve the problem</a:t>
            </a:r>
          </a:p>
          <a:p>
            <a:pPr lvl="1"/>
            <a:r>
              <a:rPr lang="en-US" sz="2400" dirty="0">
                <a:solidFill>
                  <a:schemeClr val="accent1">
                    <a:lumMod val="75000"/>
                  </a:schemeClr>
                </a:solidFill>
              </a:rPr>
              <a:t>Code the program</a:t>
            </a:r>
          </a:p>
          <a:p>
            <a:pPr lvl="1"/>
            <a:r>
              <a:rPr lang="en-US" sz="2400" dirty="0">
                <a:solidFill>
                  <a:schemeClr val="accent1">
                    <a:lumMod val="75000"/>
                  </a:schemeClr>
                </a:solidFill>
              </a:rPr>
              <a:t>Test the </a:t>
            </a:r>
            <a:r>
              <a:rPr lang="en-US" sz="2400" dirty="0" smtClean="0">
                <a:solidFill>
                  <a:schemeClr val="accent1">
                    <a:lumMod val="75000"/>
                  </a:schemeClr>
                </a:solidFill>
              </a:rPr>
              <a:t>program</a:t>
            </a:r>
          </a:p>
          <a:p>
            <a:pPr lvl="1"/>
            <a:r>
              <a:rPr lang="en-US" sz="2400" dirty="0" smtClean="0">
                <a:solidFill>
                  <a:schemeClr val="accent1">
                    <a:lumMod val="75000"/>
                  </a:schemeClr>
                </a:solidFill>
              </a:rPr>
              <a:t>Revise as necessary</a:t>
            </a:r>
            <a:endParaRPr lang="en-US" sz="2400" dirty="0">
              <a:solidFill>
                <a:schemeClr val="accent1">
                  <a:lumMod val="75000"/>
                </a:schemeClr>
              </a:solidFill>
            </a:endParaRPr>
          </a:p>
          <a:p>
            <a:pPr lvl="2"/>
            <a:endParaRPr lang="en-US" sz="2200"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609786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b="1" dirty="0" smtClean="0">
                <a:solidFill>
                  <a:schemeClr val="accent1">
                    <a:lumMod val="75000"/>
                  </a:schemeClr>
                </a:solidFill>
              </a:rPr>
              <a:t>Data Output</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nSpc>
                <a:spcPct val="100000"/>
              </a:lnSpc>
              <a:spcBef>
                <a:spcPts val="600"/>
              </a:spcBef>
            </a:pPr>
            <a:r>
              <a:rPr lang="en-US" sz="2400" dirty="0">
                <a:solidFill>
                  <a:srgbClr val="002060"/>
                </a:solidFill>
              </a:rPr>
              <a:t>Data that is sent from the program to the screen, printer, or to a file is </a:t>
            </a:r>
            <a:r>
              <a:rPr lang="en-US" sz="2400" b="1" dirty="0">
                <a:solidFill>
                  <a:srgbClr val="002060"/>
                </a:solidFill>
              </a:rPr>
              <a:t>output</a:t>
            </a:r>
            <a:r>
              <a:rPr lang="en-US" sz="2400" dirty="0">
                <a:solidFill>
                  <a:srgbClr val="002060"/>
                </a:solidFill>
              </a:rPr>
              <a:t>.</a:t>
            </a:r>
          </a:p>
          <a:p>
            <a:pPr>
              <a:lnSpc>
                <a:spcPct val="100000"/>
              </a:lnSpc>
              <a:spcBef>
                <a:spcPts val="600"/>
              </a:spcBef>
            </a:pPr>
            <a:r>
              <a:rPr lang="en-US" sz="2400" dirty="0">
                <a:solidFill>
                  <a:srgbClr val="002060"/>
                </a:solidFill>
              </a:rPr>
              <a:t>In </a:t>
            </a:r>
            <a:r>
              <a:rPr lang="en-US" sz="2400" dirty="0" err="1">
                <a:solidFill>
                  <a:srgbClr val="002060"/>
                </a:solidFill>
              </a:rPr>
              <a:t>pseudocode</a:t>
            </a:r>
            <a:r>
              <a:rPr lang="en-US" sz="2400" dirty="0">
                <a:solidFill>
                  <a:srgbClr val="002060"/>
                </a:solidFill>
              </a:rPr>
              <a:t>, the following statement will display the value of the variable to the screen and send the cursor to the next line:</a:t>
            </a:r>
          </a:p>
          <a:p>
            <a:pPr algn="ctr">
              <a:lnSpc>
                <a:spcPct val="100000"/>
              </a:lnSpc>
              <a:spcBef>
                <a:spcPts val="600"/>
              </a:spcBef>
              <a:buFont typeface="Times" panose="02020603050405020304" pitchFamily="18" charset="0"/>
              <a:buNone/>
            </a:pPr>
            <a:r>
              <a:rPr lang="en-US" sz="2400" b="1" dirty="0">
                <a:solidFill>
                  <a:srgbClr val="002060"/>
                </a:solidFill>
                <a:latin typeface="Courier New" panose="02070309020205020404" pitchFamily="49" charset="0"/>
                <a:cs typeface="Courier New" panose="02070309020205020404" pitchFamily="49" charset="0"/>
              </a:rPr>
              <a:t>Write </a:t>
            </a:r>
            <a:r>
              <a:rPr lang="en-US" sz="2400" b="1" dirty="0" err="1">
                <a:solidFill>
                  <a:srgbClr val="0070C0"/>
                </a:solidFill>
                <a:latin typeface="Courier New" panose="02070309020205020404" pitchFamily="49" charset="0"/>
                <a:cs typeface="Courier New" panose="02070309020205020404" pitchFamily="49" charset="0"/>
              </a:rPr>
              <a:t>DollarPrice</a:t>
            </a:r>
            <a:r>
              <a:rPr lang="en-US" sz="2400" b="1" dirty="0">
                <a:solidFill>
                  <a:srgbClr val="002060"/>
                </a:solidFill>
                <a:latin typeface="Courier New" panose="02070309020205020404" pitchFamily="49" charset="0"/>
                <a:cs typeface="Courier New" panose="02070309020205020404" pitchFamily="49" charset="0"/>
              </a:rPr>
              <a:t> </a:t>
            </a:r>
          </a:p>
          <a:p>
            <a:pPr>
              <a:lnSpc>
                <a:spcPct val="100000"/>
              </a:lnSpc>
              <a:spcBef>
                <a:spcPts val="600"/>
              </a:spcBef>
            </a:pPr>
            <a:r>
              <a:rPr lang="en-US" sz="2400" dirty="0">
                <a:solidFill>
                  <a:srgbClr val="002060"/>
                </a:solidFill>
              </a:rPr>
              <a:t>If </a:t>
            </a:r>
            <a:r>
              <a:rPr lang="en-US" sz="2400" b="1" dirty="0" err="1">
                <a:solidFill>
                  <a:srgbClr val="0070C0"/>
                </a:solidFill>
                <a:latin typeface="Courier New" panose="02070309020205020404" pitchFamily="49" charset="0"/>
                <a:cs typeface="Courier New" panose="02070309020205020404" pitchFamily="49" charset="0"/>
              </a:rPr>
              <a:t>DollarPrice</a:t>
            </a:r>
            <a:r>
              <a:rPr lang="en-US" sz="2400" dirty="0">
                <a:solidFill>
                  <a:srgbClr val="002060"/>
                </a:solidFill>
              </a:rPr>
              <a:t> contains the value</a:t>
            </a:r>
            <a:r>
              <a:rPr lang="en-US" sz="2400" dirty="0">
                <a:solidFill>
                  <a:srgbClr val="002060"/>
                </a:solidFill>
                <a:cs typeface="Courier New" panose="02070309020205020404" pitchFamily="49" charset="0"/>
              </a:rPr>
              <a:t> </a:t>
            </a:r>
            <a:r>
              <a:rPr lang="en-US" sz="2400" b="1" dirty="0">
                <a:solidFill>
                  <a:srgbClr val="002060"/>
                </a:solidFill>
                <a:latin typeface="Courier New" panose="02070309020205020404" pitchFamily="49" charset="0"/>
                <a:cs typeface="Courier New" panose="02070309020205020404" pitchFamily="49" charset="0"/>
              </a:rPr>
              <a:t>9.90</a:t>
            </a:r>
            <a:r>
              <a:rPr lang="en-US" sz="2400" dirty="0">
                <a:solidFill>
                  <a:srgbClr val="002060"/>
                </a:solidFill>
              </a:rPr>
              <a:t>, the output on the screen will be</a:t>
            </a:r>
            <a:r>
              <a:rPr lang="en-US" sz="2400" dirty="0" smtClean="0">
                <a:solidFill>
                  <a:srgbClr val="002060"/>
                </a:solidFill>
              </a:rPr>
              <a:t>:</a:t>
            </a: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7" name="TextBox 6"/>
          <p:cNvSpPr txBox="1"/>
          <p:nvPr/>
        </p:nvSpPr>
        <p:spPr>
          <a:xfrm>
            <a:off x="3207224" y="4133114"/>
            <a:ext cx="4995080" cy="2031325"/>
          </a:xfrm>
          <a:prstGeom prst="rect">
            <a:avLst/>
          </a:prstGeom>
          <a:noFill/>
          <a:ln>
            <a:solidFill>
              <a:srgbClr val="002060"/>
            </a:solidFill>
          </a:ln>
        </p:spPr>
        <p:txBody>
          <a:bodyPr wrap="square" rtlCol="0">
            <a:spAutoFit/>
          </a:bodyPr>
          <a:lstStyle/>
          <a:p>
            <a:r>
              <a:rPr lang="en-US" b="1" dirty="0" smtClean="0">
                <a:solidFill>
                  <a:srgbClr val="002060"/>
                </a:solidFill>
                <a:latin typeface="Courier New" panose="02070309020205020404" pitchFamily="49" charset="0"/>
                <a:cs typeface="Courier New" panose="02070309020205020404" pitchFamily="49" charset="0"/>
              </a:rPr>
              <a:t>9.90</a:t>
            </a:r>
          </a:p>
          <a:p>
            <a:endParaRPr lang="en-US" b="1" dirty="0">
              <a:solidFill>
                <a:srgbClr val="002060"/>
              </a:solidFill>
              <a:latin typeface="Courier New" panose="02070309020205020404" pitchFamily="49" charset="0"/>
              <a:cs typeface="Courier New" panose="02070309020205020404" pitchFamily="49" charset="0"/>
            </a:endParaRPr>
          </a:p>
          <a:p>
            <a:endParaRPr lang="en-US" b="1" dirty="0" smtClean="0">
              <a:solidFill>
                <a:srgbClr val="002060"/>
              </a:solidFill>
              <a:latin typeface="Courier New" panose="02070309020205020404" pitchFamily="49" charset="0"/>
              <a:cs typeface="Courier New" panose="02070309020205020404" pitchFamily="49" charset="0"/>
            </a:endParaRPr>
          </a:p>
          <a:p>
            <a:endParaRPr lang="en-US" b="1" dirty="0">
              <a:solidFill>
                <a:srgbClr val="002060"/>
              </a:solidFill>
              <a:latin typeface="Courier New" panose="02070309020205020404" pitchFamily="49" charset="0"/>
              <a:cs typeface="Courier New" panose="02070309020205020404" pitchFamily="49" charset="0"/>
            </a:endParaRPr>
          </a:p>
          <a:p>
            <a:endParaRPr lang="en-US" b="1" dirty="0" smtClean="0">
              <a:solidFill>
                <a:srgbClr val="002060"/>
              </a:solidFill>
              <a:latin typeface="Courier New" panose="02070309020205020404" pitchFamily="49" charset="0"/>
              <a:cs typeface="Courier New" panose="02070309020205020404" pitchFamily="49" charset="0"/>
            </a:endParaRPr>
          </a:p>
          <a:p>
            <a:endParaRPr lang="en-US" b="1" dirty="0">
              <a:solidFill>
                <a:srgbClr val="00206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300074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41946"/>
          </a:xfrm>
        </p:spPr>
        <p:txBody>
          <a:bodyPr>
            <a:normAutofit/>
          </a:bodyPr>
          <a:lstStyle/>
          <a:p>
            <a:r>
              <a:rPr lang="en-US" b="1" dirty="0" smtClean="0">
                <a:solidFill>
                  <a:schemeClr val="accent1">
                    <a:lumMod val="75000"/>
                  </a:schemeClr>
                </a:solidFill>
              </a:rPr>
              <a:t>Annotate the Output</a:t>
            </a:r>
            <a:endParaRPr lang="en-US" b="1" dirty="0">
              <a:solidFill>
                <a:schemeClr val="accent1">
                  <a:lumMod val="75000"/>
                </a:schemeClr>
              </a:solidFill>
            </a:endParaRPr>
          </a:p>
        </p:txBody>
      </p:sp>
      <p:sp>
        <p:nvSpPr>
          <p:cNvPr id="3" name="Content Placeholder 2"/>
          <p:cNvSpPr>
            <a:spLocks noGrp="1"/>
          </p:cNvSpPr>
          <p:nvPr>
            <p:ph sz="half" idx="1"/>
          </p:nvPr>
        </p:nvSpPr>
        <p:spPr>
          <a:xfrm>
            <a:off x="1097277" y="1845734"/>
            <a:ext cx="9616215" cy="4023360"/>
          </a:xfrm>
        </p:spPr>
        <p:txBody>
          <a:bodyPr>
            <a:noAutofit/>
          </a:bodyPr>
          <a:lstStyle/>
          <a:p>
            <a:r>
              <a:rPr lang="en-US" sz="2400" dirty="0">
                <a:solidFill>
                  <a:srgbClr val="002060"/>
                </a:solidFill>
              </a:rPr>
              <a:t>If the output consists of numbers or any data that has no explanatory text with it, you should</a:t>
            </a:r>
            <a:r>
              <a:rPr lang="en-US" sz="2400" b="1" dirty="0">
                <a:solidFill>
                  <a:srgbClr val="002060"/>
                </a:solidFill>
              </a:rPr>
              <a:t> annotate</a:t>
            </a:r>
            <a:r>
              <a:rPr lang="en-US" sz="2400" dirty="0">
                <a:solidFill>
                  <a:srgbClr val="002060"/>
                </a:solidFill>
              </a:rPr>
              <a:t> your output </a:t>
            </a:r>
          </a:p>
          <a:p>
            <a:r>
              <a:rPr lang="en-US" sz="2400" dirty="0">
                <a:solidFill>
                  <a:srgbClr val="002060"/>
                </a:solidFill>
              </a:rPr>
              <a:t>Annotating output means to add some text so the user knows what the output means. </a:t>
            </a:r>
          </a:p>
          <a:p>
            <a:r>
              <a:rPr lang="en-US" sz="2400" dirty="0">
                <a:solidFill>
                  <a:srgbClr val="002060"/>
                </a:solidFill>
              </a:rPr>
              <a:t>Example: if</a:t>
            </a:r>
            <a:r>
              <a:rPr lang="en-US" sz="2400" dirty="0"/>
              <a:t> </a:t>
            </a:r>
            <a:r>
              <a:rPr lang="en-US" sz="2400" b="1" dirty="0">
                <a:solidFill>
                  <a:srgbClr val="0070C0"/>
                </a:solidFill>
                <a:latin typeface="Courier New" panose="02070309020205020404" pitchFamily="49" charset="0"/>
              </a:rPr>
              <a:t>Test1</a:t>
            </a:r>
            <a:r>
              <a:rPr lang="en-US" sz="2400" dirty="0"/>
              <a:t> </a:t>
            </a:r>
            <a:r>
              <a:rPr lang="en-US" sz="2400" dirty="0">
                <a:solidFill>
                  <a:srgbClr val="002060"/>
                </a:solidFill>
              </a:rPr>
              <a:t>and</a:t>
            </a:r>
            <a:r>
              <a:rPr lang="en-US" sz="2400" dirty="0"/>
              <a:t> </a:t>
            </a:r>
            <a:r>
              <a:rPr lang="en-US" sz="2400" b="1" dirty="0">
                <a:solidFill>
                  <a:srgbClr val="0070C0"/>
                </a:solidFill>
                <a:latin typeface="Courier New" panose="02070309020205020404" pitchFamily="49" charset="0"/>
              </a:rPr>
              <a:t>Test2</a:t>
            </a:r>
            <a:r>
              <a:rPr lang="en-US" sz="2400" dirty="0"/>
              <a:t> </a:t>
            </a:r>
            <a:r>
              <a:rPr lang="en-US" sz="2400" dirty="0">
                <a:solidFill>
                  <a:srgbClr val="002060"/>
                </a:solidFill>
              </a:rPr>
              <a:t>are 2 exam scores for a student:</a:t>
            </a:r>
          </a:p>
          <a:p>
            <a:pPr lvl="2">
              <a:buNone/>
            </a:pPr>
            <a:r>
              <a:rPr lang="en-US" sz="2400" b="1" dirty="0">
                <a:solidFill>
                  <a:srgbClr val="0070C0"/>
                </a:solidFill>
                <a:latin typeface="Courier New" panose="02070309020205020404" pitchFamily="49" charset="0"/>
              </a:rPr>
              <a:t>Average</a:t>
            </a:r>
            <a:r>
              <a:rPr lang="en-US" sz="2400" b="1" dirty="0">
                <a:latin typeface="Courier New" panose="02070309020205020404" pitchFamily="49" charset="0"/>
              </a:rPr>
              <a:t> = (</a:t>
            </a:r>
            <a:r>
              <a:rPr lang="en-US" sz="2400" b="1" dirty="0">
                <a:solidFill>
                  <a:srgbClr val="0070C0"/>
                </a:solidFill>
                <a:latin typeface="Courier New" panose="02070309020205020404" pitchFamily="49" charset="0"/>
              </a:rPr>
              <a:t>Test1</a:t>
            </a:r>
            <a:r>
              <a:rPr lang="en-US" sz="2400" b="1" dirty="0">
                <a:latin typeface="Courier New" panose="02070309020205020404" pitchFamily="49" charset="0"/>
              </a:rPr>
              <a:t> + </a:t>
            </a:r>
            <a:r>
              <a:rPr lang="en-US" sz="2400" b="1" dirty="0">
                <a:solidFill>
                  <a:srgbClr val="0070C0"/>
                </a:solidFill>
                <a:latin typeface="Courier New" panose="02070309020205020404" pitchFamily="49" charset="0"/>
              </a:rPr>
              <a:t>Test2</a:t>
            </a:r>
            <a:r>
              <a:rPr lang="en-US" sz="2400" b="1" dirty="0">
                <a:latin typeface="Courier New" panose="02070309020205020404" pitchFamily="49" charset="0"/>
              </a:rPr>
              <a:t>)/2</a:t>
            </a:r>
          </a:p>
          <a:p>
            <a:pPr lvl="2">
              <a:buNone/>
            </a:pPr>
            <a:r>
              <a:rPr lang="en-US" sz="2400" b="1" dirty="0">
                <a:latin typeface="Courier New" panose="02070309020205020404" pitchFamily="49" charset="0"/>
              </a:rPr>
              <a:t>Write </a:t>
            </a:r>
            <a:r>
              <a:rPr lang="en-US" sz="2400" b="1" dirty="0"/>
              <a:t>“</a:t>
            </a:r>
            <a:r>
              <a:rPr lang="en-US" sz="2400" b="1" dirty="0">
                <a:latin typeface="Courier New" panose="02070309020205020404" pitchFamily="49" charset="0"/>
              </a:rPr>
              <a:t>The student</a:t>
            </a:r>
            <a:r>
              <a:rPr lang="en-US" sz="2400" b="1" dirty="0"/>
              <a:t>’</a:t>
            </a:r>
            <a:r>
              <a:rPr lang="en-US" sz="2400" b="1" dirty="0">
                <a:latin typeface="Courier New" panose="02070309020205020404" pitchFamily="49" charset="0"/>
              </a:rPr>
              <a:t>s average is: </a:t>
            </a:r>
            <a:r>
              <a:rPr lang="en-US" sz="2400" b="1" dirty="0"/>
              <a:t>“</a:t>
            </a:r>
            <a:endParaRPr lang="en-US" sz="2400" b="1" dirty="0">
              <a:latin typeface="Courier New" panose="02070309020205020404" pitchFamily="49" charset="0"/>
            </a:endParaRPr>
          </a:p>
          <a:p>
            <a:pPr lvl="2">
              <a:buNone/>
            </a:pPr>
            <a:r>
              <a:rPr lang="en-US" sz="2400" b="1" dirty="0">
                <a:latin typeface="Courier New" panose="02070309020205020404" pitchFamily="49" charset="0"/>
              </a:rPr>
              <a:t>Write </a:t>
            </a:r>
            <a:r>
              <a:rPr lang="en-US" sz="2400" b="1" dirty="0">
                <a:solidFill>
                  <a:srgbClr val="0070C0"/>
                </a:solidFill>
                <a:latin typeface="Courier New" panose="02070309020205020404" pitchFamily="49" charset="0"/>
              </a:rPr>
              <a:t>Average</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003965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39"/>
          </a:xfrm>
        </p:spPr>
        <p:txBody>
          <a:bodyPr>
            <a:normAutofit/>
          </a:bodyPr>
          <a:lstStyle/>
          <a:p>
            <a:r>
              <a:rPr lang="en-US" b="1" dirty="0" smtClean="0">
                <a:solidFill>
                  <a:schemeClr val="accent1">
                    <a:lumMod val="75000"/>
                  </a:schemeClr>
                </a:solidFill>
              </a:rPr>
              <a:t>Formatting Output</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3"/>
            <a:ext cx="10058400" cy="4268463"/>
          </a:xfrm>
        </p:spPr>
        <p:txBody>
          <a:bodyPr>
            <a:noAutofit/>
          </a:bodyPr>
          <a:lstStyle/>
          <a:p>
            <a:pPr>
              <a:lnSpc>
                <a:spcPct val="80000"/>
              </a:lnSpc>
              <a:spcAft>
                <a:spcPts val="1200"/>
              </a:spcAft>
              <a:buFont typeface="Times" panose="02020603050405020304" pitchFamily="18" charset="0"/>
              <a:buNone/>
            </a:pPr>
            <a:r>
              <a:rPr lang="en-US" sz="1800" dirty="0">
                <a:solidFill>
                  <a:srgbClr val="002060"/>
                </a:solidFill>
              </a:rPr>
              <a:t>In a program the following two statements</a:t>
            </a:r>
            <a:r>
              <a:rPr lang="en-US" sz="1800" dirty="0" smtClean="0">
                <a:solidFill>
                  <a:srgbClr val="002060"/>
                </a:solidFill>
              </a:rPr>
              <a:t>:	</a:t>
            </a:r>
            <a:r>
              <a:rPr lang="en-US" sz="1800" b="1" dirty="0" smtClean="0">
                <a:solidFill>
                  <a:srgbClr val="002060"/>
                </a:solidFill>
                <a:latin typeface="Courier New" panose="02070309020205020404" pitchFamily="49" charset="0"/>
                <a:cs typeface="Courier New" panose="02070309020205020404" pitchFamily="49" charset="0"/>
              </a:rPr>
              <a:t>Write </a:t>
            </a:r>
            <a:r>
              <a:rPr lang="en-US" sz="1800" b="1" dirty="0">
                <a:solidFill>
                  <a:srgbClr val="002060"/>
                </a:solidFill>
                <a:latin typeface="Courier New" panose="02070309020205020404" pitchFamily="49" charset="0"/>
                <a:cs typeface="Courier New" panose="02070309020205020404" pitchFamily="49" charset="0"/>
              </a:rPr>
              <a:t>“The cost of your purchase is “</a:t>
            </a:r>
          </a:p>
          <a:p>
            <a:pPr lvl="2">
              <a:lnSpc>
                <a:spcPct val="80000"/>
              </a:lnSpc>
              <a:spcAft>
                <a:spcPts val="1200"/>
              </a:spcAft>
              <a:buFontTx/>
              <a:buNone/>
            </a:pPr>
            <a:r>
              <a:rPr lang="en-US" sz="1800" b="1" dirty="0" smtClean="0">
                <a:solidFill>
                  <a:srgbClr val="002060"/>
                </a:solidFill>
                <a:latin typeface="Courier New" panose="02070309020205020404" pitchFamily="49" charset="0"/>
                <a:cs typeface="Courier New" panose="02070309020205020404" pitchFamily="49" charset="0"/>
              </a:rPr>
              <a:t>						Write </a:t>
            </a:r>
            <a:r>
              <a:rPr lang="en-US" sz="1800" b="1" dirty="0" err="1">
                <a:solidFill>
                  <a:srgbClr val="0070C0"/>
                </a:solidFill>
                <a:latin typeface="Courier New" panose="02070309020205020404" pitchFamily="49" charset="0"/>
                <a:cs typeface="Courier New" panose="02070309020205020404" pitchFamily="49" charset="0"/>
              </a:rPr>
              <a:t>DollarPrice</a:t>
            </a:r>
            <a:endParaRPr lang="en-US" sz="1800" b="1" dirty="0">
              <a:solidFill>
                <a:srgbClr val="0070C0"/>
              </a:solidFill>
              <a:latin typeface="Courier New" panose="02070309020205020404" pitchFamily="49" charset="0"/>
              <a:cs typeface="Courier New" panose="02070309020205020404" pitchFamily="49" charset="0"/>
            </a:endParaRPr>
          </a:p>
          <a:p>
            <a:pPr>
              <a:lnSpc>
                <a:spcPct val="80000"/>
              </a:lnSpc>
              <a:spcAft>
                <a:spcPts val="1200"/>
              </a:spcAft>
              <a:buFont typeface="Times" panose="02020603050405020304" pitchFamily="18" charset="0"/>
              <a:buNone/>
            </a:pPr>
            <a:r>
              <a:rPr lang="en-US" sz="1800" dirty="0">
                <a:solidFill>
                  <a:srgbClr val="002060"/>
                </a:solidFill>
              </a:rPr>
              <a:t>will produce the following output</a:t>
            </a:r>
            <a:r>
              <a:rPr lang="en-US" sz="1800" dirty="0" smtClean="0">
                <a:solidFill>
                  <a:srgbClr val="002060"/>
                </a:solidFill>
              </a:rPr>
              <a:t>:		</a:t>
            </a:r>
            <a:r>
              <a:rPr lang="en-US" sz="1800" b="1" dirty="0" smtClean="0">
                <a:solidFill>
                  <a:srgbClr val="002060"/>
                </a:solidFill>
                <a:latin typeface="Courier New" panose="02070309020205020404" pitchFamily="49" charset="0"/>
                <a:cs typeface="Courier New" panose="02070309020205020404" pitchFamily="49" charset="0"/>
              </a:rPr>
              <a:t>The </a:t>
            </a:r>
            <a:r>
              <a:rPr lang="en-US" sz="1800" b="1" dirty="0">
                <a:solidFill>
                  <a:srgbClr val="002060"/>
                </a:solidFill>
                <a:latin typeface="Courier New" panose="02070309020205020404" pitchFamily="49" charset="0"/>
                <a:cs typeface="Courier New" panose="02070309020205020404" pitchFamily="49" charset="0"/>
              </a:rPr>
              <a:t>cost of your purchase is</a:t>
            </a:r>
          </a:p>
          <a:p>
            <a:pPr lvl="2">
              <a:lnSpc>
                <a:spcPct val="80000"/>
              </a:lnSpc>
              <a:buFontTx/>
              <a:buNone/>
            </a:pPr>
            <a:r>
              <a:rPr lang="en-US" sz="1800" b="1" dirty="0" smtClean="0">
                <a:solidFill>
                  <a:srgbClr val="002060"/>
                </a:solidFill>
                <a:latin typeface="Courier New" panose="02070309020205020404" pitchFamily="49" charset="0"/>
                <a:cs typeface="Courier New" panose="02070309020205020404" pitchFamily="49" charset="0"/>
              </a:rPr>
              <a:t>						9.90</a:t>
            </a:r>
            <a:endParaRPr lang="en-US" sz="1800" b="1" dirty="0">
              <a:solidFill>
                <a:srgbClr val="002060"/>
              </a:solidFill>
              <a:latin typeface="Courier New" panose="02070309020205020404" pitchFamily="49" charset="0"/>
              <a:cs typeface="Courier New" panose="02070309020205020404" pitchFamily="49" charset="0"/>
            </a:endParaRPr>
          </a:p>
          <a:p>
            <a:pPr>
              <a:lnSpc>
                <a:spcPct val="80000"/>
              </a:lnSpc>
              <a:buFont typeface="Times" panose="02020603050405020304" pitchFamily="18" charset="0"/>
              <a:buNone/>
            </a:pPr>
            <a:r>
              <a:rPr lang="en-US" sz="1800" dirty="0">
                <a:solidFill>
                  <a:srgbClr val="002060"/>
                </a:solidFill>
              </a:rPr>
              <a:t>However, the following single statement:</a:t>
            </a:r>
          </a:p>
          <a:p>
            <a:pPr>
              <a:lnSpc>
                <a:spcPct val="80000"/>
              </a:lnSpc>
              <a:buFont typeface="Times" panose="02020603050405020304" pitchFamily="18" charset="0"/>
              <a:buNone/>
            </a:pPr>
            <a:r>
              <a:rPr lang="en-US" sz="1800" dirty="0">
                <a:solidFill>
                  <a:srgbClr val="002060"/>
                </a:solidFill>
              </a:rPr>
              <a:t> </a:t>
            </a:r>
            <a:r>
              <a:rPr lang="en-US" sz="1800" b="1" dirty="0">
                <a:solidFill>
                  <a:srgbClr val="002060"/>
                </a:solidFill>
                <a:latin typeface="Courier New" panose="02070309020205020404" pitchFamily="49" charset="0"/>
                <a:cs typeface="Courier New" panose="02070309020205020404" pitchFamily="49" charset="0"/>
              </a:rPr>
              <a:t>	</a:t>
            </a:r>
            <a:r>
              <a:rPr lang="en-US" sz="1800" b="1" dirty="0" smtClean="0">
                <a:solidFill>
                  <a:srgbClr val="002060"/>
                </a:solidFill>
                <a:latin typeface="Courier New" panose="02070309020205020404" pitchFamily="49" charset="0"/>
                <a:cs typeface="Courier New" panose="02070309020205020404" pitchFamily="49" charset="0"/>
              </a:rPr>
              <a:t>	Write </a:t>
            </a:r>
            <a:r>
              <a:rPr lang="en-US" sz="1800" b="1" dirty="0">
                <a:solidFill>
                  <a:srgbClr val="002060"/>
                </a:solidFill>
                <a:latin typeface="Courier New" panose="02070309020205020404" pitchFamily="49" charset="0"/>
                <a:cs typeface="Courier New" panose="02070309020205020404" pitchFamily="49" charset="0"/>
              </a:rPr>
              <a:t>“The cost of your purchase is </a:t>
            </a:r>
            <a:r>
              <a:rPr lang="en-US" sz="1800" b="1" dirty="0" smtClean="0">
                <a:solidFill>
                  <a:srgbClr val="002060"/>
                </a:solidFill>
                <a:latin typeface="Courier New" panose="02070309020205020404" pitchFamily="49" charset="0"/>
                <a:cs typeface="Courier New" panose="02070309020205020404" pitchFamily="49" charset="0"/>
              </a:rPr>
              <a:t>” +  </a:t>
            </a:r>
            <a:r>
              <a:rPr lang="en-US" sz="1800" b="1" dirty="0" err="1">
                <a:solidFill>
                  <a:srgbClr val="0070C0"/>
                </a:solidFill>
                <a:latin typeface="Courier New" panose="02070309020205020404" pitchFamily="49" charset="0"/>
                <a:cs typeface="Courier New" panose="02070309020205020404" pitchFamily="49" charset="0"/>
              </a:rPr>
              <a:t>DollarPrice</a:t>
            </a:r>
            <a:r>
              <a:rPr lang="en-US" sz="1800" b="1" dirty="0">
                <a:solidFill>
                  <a:srgbClr val="002060"/>
                </a:solidFill>
                <a:latin typeface="Courier New" panose="02070309020205020404" pitchFamily="49" charset="0"/>
                <a:cs typeface="Courier New" panose="02070309020205020404" pitchFamily="49" charset="0"/>
              </a:rPr>
              <a:t> + “ dollars.”</a:t>
            </a:r>
          </a:p>
          <a:p>
            <a:pPr>
              <a:lnSpc>
                <a:spcPct val="80000"/>
              </a:lnSpc>
              <a:spcAft>
                <a:spcPts val="1200"/>
              </a:spcAft>
              <a:buFont typeface="Times" panose="02020603050405020304" pitchFamily="18" charset="0"/>
              <a:buNone/>
            </a:pPr>
            <a:r>
              <a:rPr lang="en-US" sz="1800" dirty="0">
                <a:solidFill>
                  <a:srgbClr val="002060"/>
                </a:solidFill>
              </a:rPr>
              <a:t>will produce the following output:</a:t>
            </a:r>
          </a:p>
          <a:p>
            <a:pPr lvl="1">
              <a:lnSpc>
                <a:spcPct val="80000"/>
              </a:lnSpc>
              <a:buFontTx/>
              <a:buNone/>
            </a:pPr>
            <a:r>
              <a:rPr lang="en-US" b="1" dirty="0">
                <a:solidFill>
                  <a:srgbClr val="002060"/>
                </a:solidFill>
              </a:rPr>
              <a:t>	</a:t>
            </a:r>
            <a:r>
              <a:rPr lang="en-US" b="1" dirty="0" smtClean="0">
                <a:solidFill>
                  <a:srgbClr val="002060"/>
                </a:solidFill>
              </a:rPr>
              <a:t>	</a:t>
            </a:r>
            <a:r>
              <a:rPr lang="en-US" b="1" dirty="0" smtClean="0">
                <a:solidFill>
                  <a:srgbClr val="002060"/>
                </a:solidFill>
                <a:latin typeface="Courier New" panose="02070309020205020404" pitchFamily="49" charset="0"/>
                <a:cs typeface="Courier New" panose="02070309020205020404" pitchFamily="49" charset="0"/>
              </a:rPr>
              <a:t>The </a:t>
            </a:r>
            <a:r>
              <a:rPr lang="en-US" b="1" dirty="0">
                <a:solidFill>
                  <a:srgbClr val="002060"/>
                </a:solidFill>
                <a:latin typeface="Courier New" panose="02070309020205020404" pitchFamily="49" charset="0"/>
                <a:cs typeface="Courier New" panose="02070309020205020404" pitchFamily="49" charset="0"/>
              </a:rPr>
              <a:t>cost of your purchase is 9.90 dollars.</a:t>
            </a:r>
          </a:p>
          <a:p>
            <a:pPr>
              <a:lnSpc>
                <a:spcPct val="80000"/>
              </a:lnSpc>
            </a:pPr>
            <a:r>
              <a:rPr lang="en-US" sz="1800" b="1" dirty="0" smtClean="0">
                <a:solidFill>
                  <a:srgbClr val="002060"/>
                </a:solidFill>
              </a:rPr>
              <a:t>Note </a:t>
            </a:r>
            <a:r>
              <a:rPr lang="en-US" sz="1800" b="1" dirty="0">
                <a:solidFill>
                  <a:srgbClr val="002060"/>
                </a:solidFill>
              </a:rPr>
              <a:t>that the text inside the </a:t>
            </a:r>
            <a:r>
              <a:rPr lang="en-US" sz="1800" b="1" dirty="0">
                <a:solidFill>
                  <a:srgbClr val="002060"/>
                </a:solidFill>
                <a:latin typeface="Courier New" panose="02070309020205020404" pitchFamily="49" charset="0"/>
                <a:cs typeface="Courier New" panose="02070309020205020404" pitchFamily="49" charset="0"/>
              </a:rPr>
              <a:t>“ ”</a:t>
            </a:r>
            <a:r>
              <a:rPr lang="en-US" sz="1800" b="1" dirty="0">
                <a:solidFill>
                  <a:srgbClr val="002060"/>
                </a:solidFill>
              </a:rPr>
              <a:t> is output to the user </a:t>
            </a:r>
            <a:r>
              <a:rPr lang="en-US" sz="1800" b="1" i="1" dirty="0">
                <a:solidFill>
                  <a:srgbClr val="002060"/>
                </a:solidFill>
              </a:rPr>
              <a:t>as is</a:t>
            </a:r>
            <a:r>
              <a:rPr lang="en-US" sz="1800" b="1" dirty="0">
                <a:solidFill>
                  <a:srgbClr val="002060"/>
                </a:solidFill>
              </a:rPr>
              <a:t>, and it is </a:t>
            </a:r>
            <a:r>
              <a:rPr lang="en-US" sz="1800" b="1" i="1" dirty="0">
                <a:solidFill>
                  <a:srgbClr val="002060"/>
                </a:solidFill>
              </a:rPr>
              <a:t>the value</a:t>
            </a:r>
            <a:r>
              <a:rPr lang="en-US" sz="1800" b="1" dirty="0">
                <a:solidFill>
                  <a:srgbClr val="002060"/>
                </a:solidFill>
              </a:rPr>
              <a:t> of the variable that is output.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502380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39"/>
          </a:xfrm>
        </p:spPr>
        <p:txBody>
          <a:bodyPr>
            <a:normAutofit/>
          </a:bodyPr>
          <a:lstStyle/>
          <a:p>
            <a:r>
              <a:rPr lang="en-US" b="1" dirty="0" smtClean="0">
                <a:solidFill>
                  <a:schemeClr val="accent1">
                    <a:lumMod val="75000"/>
                  </a:schemeClr>
                </a:solidFill>
              </a:rPr>
              <a:t>Formatting Output</a:t>
            </a:r>
            <a:endParaRPr lang="en-US" b="1" dirty="0">
              <a:solidFill>
                <a:schemeClr val="accent1">
                  <a:lumMod val="75000"/>
                </a:schemeClr>
              </a:solidFill>
            </a:endParaRPr>
          </a:p>
        </p:txBody>
      </p:sp>
      <p:sp>
        <p:nvSpPr>
          <p:cNvPr id="3" name="Content Placeholder 2"/>
          <p:cNvSpPr>
            <a:spLocks noGrp="1"/>
          </p:cNvSpPr>
          <p:nvPr>
            <p:ph idx="1"/>
          </p:nvPr>
        </p:nvSpPr>
        <p:spPr>
          <a:xfrm>
            <a:off x="1116387" y="1723182"/>
            <a:ext cx="10058400" cy="4268463"/>
          </a:xfrm>
        </p:spPr>
        <p:txBody>
          <a:bodyPr>
            <a:noAutofit/>
          </a:bodyPr>
          <a:lstStyle/>
          <a:p>
            <a:pPr>
              <a:lnSpc>
                <a:spcPct val="80000"/>
              </a:lnSpc>
              <a:spcAft>
                <a:spcPts val="600"/>
              </a:spcAft>
              <a:buFont typeface="Times" panose="02020603050405020304" pitchFamily="18" charset="0"/>
              <a:buNone/>
            </a:pPr>
            <a:r>
              <a:rPr lang="en-US" sz="1800" dirty="0" smtClean="0">
                <a:solidFill>
                  <a:srgbClr val="002060"/>
                </a:solidFill>
              </a:rPr>
              <a:t>Be careful to format your output so there are appropriate spaces. </a:t>
            </a:r>
          </a:p>
          <a:p>
            <a:pPr>
              <a:lnSpc>
                <a:spcPct val="100000"/>
              </a:lnSpc>
              <a:spcBef>
                <a:spcPts val="600"/>
              </a:spcBef>
              <a:spcAft>
                <a:spcPts val="600"/>
              </a:spcAft>
              <a:buFont typeface="Times" panose="02020603050405020304" pitchFamily="18" charset="0"/>
              <a:buNone/>
            </a:pPr>
            <a:r>
              <a:rPr lang="en-US" sz="1800" dirty="0" smtClean="0">
                <a:solidFill>
                  <a:srgbClr val="002060"/>
                </a:solidFill>
              </a:rPr>
              <a:t>If </a:t>
            </a:r>
            <a:r>
              <a:rPr lang="en-US" sz="1800" b="1" dirty="0">
                <a:solidFill>
                  <a:srgbClr val="0070C0"/>
                </a:solidFill>
                <a:latin typeface="Courier New" panose="02070309020205020404" pitchFamily="49" charset="0"/>
                <a:cs typeface="Courier New" panose="02070309020205020404" pitchFamily="49" charset="0"/>
              </a:rPr>
              <a:t>Number1</a:t>
            </a:r>
            <a:r>
              <a:rPr lang="en-US" sz="1800" dirty="0" smtClean="0">
                <a:solidFill>
                  <a:srgbClr val="002060"/>
                </a:solidFill>
              </a:rPr>
              <a:t> is a variable with the value of </a:t>
            </a:r>
            <a:r>
              <a:rPr lang="en-US" sz="1800" dirty="0" smtClean="0">
                <a:solidFill>
                  <a:srgbClr val="002060"/>
                </a:solidFill>
                <a:latin typeface="Courier New" panose="02070309020205020404" pitchFamily="49" charset="0"/>
                <a:cs typeface="Courier New" panose="02070309020205020404" pitchFamily="49" charset="0"/>
              </a:rPr>
              <a:t>8</a:t>
            </a:r>
            <a:r>
              <a:rPr lang="en-US" sz="1800" dirty="0" smtClean="0">
                <a:solidFill>
                  <a:srgbClr val="002060"/>
                </a:solidFill>
              </a:rPr>
              <a:t>, </a:t>
            </a:r>
            <a:r>
              <a:rPr lang="en-US" sz="1800" b="1" dirty="0">
                <a:solidFill>
                  <a:srgbClr val="0070C0"/>
                </a:solidFill>
                <a:latin typeface="Courier New" panose="02070309020205020404" pitchFamily="49" charset="0"/>
                <a:cs typeface="Courier New" panose="02070309020205020404" pitchFamily="49" charset="0"/>
              </a:rPr>
              <a:t>Number2</a:t>
            </a:r>
            <a:r>
              <a:rPr lang="en-US" sz="1800" dirty="0" smtClean="0">
                <a:solidFill>
                  <a:srgbClr val="002060"/>
                </a:solidFill>
              </a:rPr>
              <a:t> is a variable with the value of </a:t>
            </a:r>
            <a:r>
              <a:rPr lang="en-US" sz="1800" dirty="0">
                <a:solidFill>
                  <a:srgbClr val="002060"/>
                </a:solidFill>
                <a:latin typeface="Courier New" panose="02070309020205020404" pitchFamily="49" charset="0"/>
                <a:cs typeface="Courier New" panose="02070309020205020404" pitchFamily="49" charset="0"/>
              </a:rPr>
              <a:t>6</a:t>
            </a:r>
            <a:r>
              <a:rPr lang="en-US" sz="1800" dirty="0" smtClean="0">
                <a:solidFill>
                  <a:srgbClr val="002060"/>
                </a:solidFill>
              </a:rPr>
              <a:t>, and </a:t>
            </a:r>
            <a:r>
              <a:rPr lang="en-US" sz="1800" b="1" dirty="0">
                <a:solidFill>
                  <a:srgbClr val="0070C0"/>
                </a:solidFill>
                <a:latin typeface="Courier New" panose="02070309020205020404" pitchFamily="49" charset="0"/>
                <a:cs typeface="Courier New" panose="02070309020205020404" pitchFamily="49" charset="0"/>
              </a:rPr>
              <a:t>Sum</a:t>
            </a:r>
            <a:r>
              <a:rPr lang="en-US" sz="1800" dirty="0" smtClean="0">
                <a:solidFill>
                  <a:srgbClr val="002060"/>
                </a:solidFill>
              </a:rPr>
              <a:t> is a variable that holds the value of </a:t>
            </a:r>
            <a:r>
              <a:rPr lang="en-US" sz="1800" b="1" dirty="0">
                <a:solidFill>
                  <a:srgbClr val="0070C0"/>
                </a:solidFill>
                <a:latin typeface="Courier New" panose="02070309020205020404" pitchFamily="49" charset="0"/>
                <a:cs typeface="Courier New" panose="02070309020205020404" pitchFamily="49" charset="0"/>
              </a:rPr>
              <a:t>Number1</a:t>
            </a:r>
            <a:r>
              <a:rPr lang="en-US" sz="1800" dirty="0" smtClean="0">
                <a:solidFill>
                  <a:srgbClr val="002060"/>
                </a:solidFill>
              </a:rPr>
              <a:t> + </a:t>
            </a:r>
            <a:r>
              <a:rPr lang="en-US" sz="1800" b="1" dirty="0">
                <a:solidFill>
                  <a:srgbClr val="0070C0"/>
                </a:solidFill>
                <a:latin typeface="Courier New" panose="02070309020205020404" pitchFamily="49" charset="0"/>
                <a:cs typeface="Courier New" panose="02070309020205020404" pitchFamily="49" charset="0"/>
              </a:rPr>
              <a:t>Number2</a:t>
            </a:r>
            <a:r>
              <a:rPr lang="en-US" sz="1800" dirty="0" smtClean="0">
                <a:solidFill>
                  <a:srgbClr val="002060"/>
                </a:solidFill>
              </a:rPr>
              <a:t>:</a:t>
            </a:r>
          </a:p>
          <a:p>
            <a:pPr>
              <a:lnSpc>
                <a:spcPct val="100000"/>
              </a:lnSpc>
              <a:spcBef>
                <a:spcPts val="0"/>
              </a:spcBef>
              <a:spcAft>
                <a:spcPts val="600"/>
              </a:spcAft>
              <a:buFont typeface="Times" panose="02020603050405020304" pitchFamily="18" charset="0"/>
              <a:buNone/>
            </a:pPr>
            <a:r>
              <a:rPr lang="en-US" sz="1800" dirty="0" smtClean="0">
                <a:solidFill>
                  <a:srgbClr val="002060"/>
                </a:solidFill>
              </a:rPr>
              <a:t>The statement:		</a:t>
            </a:r>
          </a:p>
          <a:p>
            <a:pPr>
              <a:lnSpc>
                <a:spcPct val="100000"/>
              </a:lnSpc>
              <a:spcBef>
                <a:spcPts val="0"/>
              </a:spcBef>
              <a:spcAft>
                <a:spcPts val="600"/>
              </a:spcAft>
              <a:buFont typeface="Times" panose="02020603050405020304" pitchFamily="18" charset="0"/>
              <a:buNone/>
            </a:pPr>
            <a:r>
              <a:rPr lang="en-US" sz="1800" b="1" dirty="0" smtClean="0">
                <a:solidFill>
                  <a:srgbClr val="002060"/>
                </a:solidFill>
                <a:latin typeface="Courier New" panose="02070309020205020404" pitchFamily="49" charset="0"/>
                <a:cs typeface="Courier New" panose="02070309020205020404" pitchFamily="49" charset="0"/>
              </a:rPr>
              <a:t>		Write </a:t>
            </a:r>
            <a:r>
              <a:rPr lang="en-US" sz="1800" b="1" dirty="0">
                <a:solidFill>
                  <a:srgbClr val="002060"/>
                </a:solidFill>
                <a:latin typeface="Courier New" panose="02070309020205020404" pitchFamily="49" charset="0"/>
                <a:cs typeface="Courier New" panose="02070309020205020404" pitchFamily="49" charset="0"/>
              </a:rPr>
              <a:t>“The </a:t>
            </a:r>
            <a:r>
              <a:rPr lang="en-US" sz="1800" b="1" dirty="0" smtClean="0">
                <a:solidFill>
                  <a:srgbClr val="002060"/>
                </a:solidFill>
                <a:latin typeface="Courier New" panose="02070309020205020404" pitchFamily="49" charset="0"/>
                <a:cs typeface="Courier New" panose="02070309020205020404" pitchFamily="49" charset="0"/>
              </a:rPr>
              <a:t>sum of” + </a:t>
            </a:r>
            <a:r>
              <a:rPr lang="en-US" sz="1800" b="1" dirty="0">
                <a:solidFill>
                  <a:srgbClr val="0070C0"/>
                </a:solidFill>
                <a:latin typeface="Courier New" panose="02070309020205020404" pitchFamily="49" charset="0"/>
                <a:cs typeface="Courier New" panose="02070309020205020404" pitchFamily="49" charset="0"/>
              </a:rPr>
              <a:t>Number1</a:t>
            </a:r>
            <a:r>
              <a:rPr lang="en-US" sz="1800" b="1" dirty="0" smtClean="0">
                <a:solidFill>
                  <a:srgbClr val="002060"/>
                </a:solidFill>
                <a:latin typeface="Courier New" panose="02070309020205020404" pitchFamily="49" charset="0"/>
                <a:cs typeface="Courier New" panose="02070309020205020404" pitchFamily="49" charset="0"/>
              </a:rPr>
              <a:t> + “and” + </a:t>
            </a:r>
            <a:r>
              <a:rPr lang="en-US" sz="1800" b="1" dirty="0">
                <a:solidFill>
                  <a:srgbClr val="0070C0"/>
                </a:solidFill>
                <a:latin typeface="Courier New" panose="02070309020205020404" pitchFamily="49" charset="0"/>
                <a:cs typeface="Courier New" panose="02070309020205020404" pitchFamily="49" charset="0"/>
              </a:rPr>
              <a:t>Number2</a:t>
            </a:r>
            <a:r>
              <a:rPr lang="en-US" sz="1800" b="1" dirty="0" smtClean="0">
                <a:solidFill>
                  <a:srgbClr val="002060"/>
                </a:solidFill>
                <a:latin typeface="Courier New" panose="02070309020205020404" pitchFamily="49" charset="0"/>
                <a:cs typeface="Courier New" panose="02070309020205020404" pitchFamily="49" charset="0"/>
              </a:rPr>
              <a:t> + “is” + </a:t>
            </a:r>
            <a:r>
              <a:rPr lang="en-US" sz="1800" b="1" dirty="0" smtClean="0">
                <a:solidFill>
                  <a:srgbClr val="0070C0"/>
                </a:solidFill>
                <a:latin typeface="Courier New" panose="02070309020205020404" pitchFamily="49" charset="0"/>
                <a:cs typeface="Courier New" panose="02070309020205020404" pitchFamily="49" charset="0"/>
              </a:rPr>
              <a:t>Sum</a:t>
            </a:r>
            <a:endParaRPr lang="en-US" sz="1800" b="1" dirty="0">
              <a:solidFill>
                <a:srgbClr val="0070C0"/>
              </a:solidFill>
              <a:latin typeface="Courier New" panose="02070309020205020404" pitchFamily="49" charset="0"/>
              <a:cs typeface="Courier New" panose="02070309020205020404" pitchFamily="49" charset="0"/>
            </a:endParaRPr>
          </a:p>
          <a:p>
            <a:pPr>
              <a:lnSpc>
                <a:spcPct val="100000"/>
              </a:lnSpc>
              <a:spcBef>
                <a:spcPts val="0"/>
              </a:spcBef>
              <a:spcAft>
                <a:spcPts val="600"/>
              </a:spcAft>
              <a:buFont typeface="Times" panose="02020603050405020304" pitchFamily="18" charset="0"/>
              <a:buNone/>
            </a:pPr>
            <a:r>
              <a:rPr lang="en-US" sz="1800" dirty="0">
                <a:solidFill>
                  <a:srgbClr val="002060"/>
                </a:solidFill>
              </a:rPr>
              <a:t>will produce the following output</a:t>
            </a:r>
            <a:r>
              <a:rPr lang="en-US" sz="1800" dirty="0" smtClean="0">
                <a:solidFill>
                  <a:srgbClr val="002060"/>
                </a:solidFill>
              </a:rPr>
              <a:t>:</a:t>
            </a:r>
          </a:p>
          <a:p>
            <a:pPr>
              <a:lnSpc>
                <a:spcPct val="100000"/>
              </a:lnSpc>
              <a:spcBef>
                <a:spcPts val="0"/>
              </a:spcBef>
              <a:spcAft>
                <a:spcPts val="600"/>
              </a:spcAft>
              <a:buFont typeface="Times" panose="02020603050405020304" pitchFamily="18" charset="0"/>
              <a:buNone/>
            </a:pPr>
            <a:r>
              <a:rPr lang="en-US" sz="1800" dirty="0" smtClean="0">
                <a:solidFill>
                  <a:srgbClr val="002060"/>
                </a:solidFill>
              </a:rPr>
              <a:t>		</a:t>
            </a:r>
            <a:r>
              <a:rPr lang="en-US" sz="1800" b="1" dirty="0" smtClean="0">
                <a:solidFill>
                  <a:srgbClr val="002060"/>
                </a:solidFill>
                <a:latin typeface="Courier New" panose="02070309020205020404" pitchFamily="49" charset="0"/>
                <a:cs typeface="Courier New" panose="02070309020205020404" pitchFamily="49" charset="0"/>
              </a:rPr>
              <a:t>The sum of8and6is14</a:t>
            </a:r>
          </a:p>
          <a:p>
            <a:pPr>
              <a:lnSpc>
                <a:spcPct val="100000"/>
              </a:lnSpc>
              <a:spcBef>
                <a:spcPts val="0"/>
              </a:spcBef>
              <a:spcAft>
                <a:spcPts val="600"/>
              </a:spcAft>
              <a:buFont typeface="Times" panose="02020603050405020304" pitchFamily="18" charset="0"/>
              <a:buNone/>
            </a:pPr>
            <a:r>
              <a:rPr lang="en-US" sz="1800" dirty="0" smtClean="0">
                <a:solidFill>
                  <a:srgbClr val="002060"/>
                </a:solidFill>
              </a:rPr>
              <a:t>However</a:t>
            </a:r>
            <a:r>
              <a:rPr lang="en-US" sz="1800" dirty="0">
                <a:solidFill>
                  <a:srgbClr val="002060"/>
                </a:solidFill>
              </a:rPr>
              <a:t>, the </a:t>
            </a:r>
            <a:r>
              <a:rPr lang="en-US" sz="1800" dirty="0" smtClean="0">
                <a:solidFill>
                  <a:srgbClr val="002060"/>
                </a:solidFill>
              </a:rPr>
              <a:t>statement</a:t>
            </a:r>
            <a:r>
              <a:rPr lang="en-US" sz="1800" dirty="0">
                <a:solidFill>
                  <a:srgbClr val="002060"/>
                </a:solidFill>
              </a:rPr>
              <a:t>:</a:t>
            </a:r>
          </a:p>
          <a:p>
            <a:pPr>
              <a:lnSpc>
                <a:spcPct val="100000"/>
              </a:lnSpc>
              <a:spcBef>
                <a:spcPts val="0"/>
              </a:spcBef>
              <a:spcAft>
                <a:spcPts val="600"/>
              </a:spcAft>
              <a:buFont typeface="Times" panose="02020603050405020304" pitchFamily="18" charset="0"/>
              <a:buNone/>
            </a:pPr>
            <a:r>
              <a:rPr lang="en-US" sz="1800" dirty="0">
                <a:solidFill>
                  <a:srgbClr val="002060"/>
                </a:solidFill>
              </a:rPr>
              <a:t> </a:t>
            </a:r>
            <a:r>
              <a:rPr lang="en-US" sz="1800" b="1" dirty="0">
                <a:solidFill>
                  <a:srgbClr val="002060"/>
                </a:solidFill>
                <a:latin typeface="Courier New" panose="02070309020205020404" pitchFamily="49" charset="0"/>
                <a:cs typeface="Courier New" panose="02070309020205020404" pitchFamily="49" charset="0"/>
              </a:rPr>
              <a:t>	</a:t>
            </a:r>
            <a:r>
              <a:rPr lang="en-US" sz="1800" b="1" dirty="0" smtClean="0">
                <a:solidFill>
                  <a:srgbClr val="002060"/>
                </a:solidFill>
                <a:latin typeface="Courier New" panose="02070309020205020404" pitchFamily="49" charset="0"/>
                <a:cs typeface="Courier New" panose="02070309020205020404" pitchFamily="49" charset="0"/>
              </a:rPr>
              <a:t>	</a:t>
            </a:r>
            <a:r>
              <a:rPr lang="en-US" sz="1800" b="1" dirty="0">
                <a:solidFill>
                  <a:srgbClr val="002060"/>
                </a:solidFill>
                <a:latin typeface="Courier New" panose="02070309020205020404" pitchFamily="49" charset="0"/>
                <a:cs typeface="Courier New" panose="02070309020205020404" pitchFamily="49" charset="0"/>
              </a:rPr>
              <a:t>Write “The sum </a:t>
            </a:r>
            <a:r>
              <a:rPr lang="en-US" sz="1800" b="1" dirty="0" smtClean="0">
                <a:solidFill>
                  <a:srgbClr val="002060"/>
                </a:solidFill>
                <a:latin typeface="Courier New" panose="02070309020205020404" pitchFamily="49" charset="0"/>
                <a:cs typeface="Courier New" panose="02070309020205020404" pitchFamily="49" charset="0"/>
              </a:rPr>
              <a:t>of ” </a:t>
            </a:r>
            <a:r>
              <a:rPr lang="en-US" sz="1800" b="1" dirty="0">
                <a:solidFill>
                  <a:srgbClr val="00206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Number1</a:t>
            </a:r>
            <a:r>
              <a:rPr lang="en-US" sz="1800" b="1" dirty="0">
                <a:solidFill>
                  <a:srgbClr val="002060"/>
                </a:solidFill>
                <a:latin typeface="Courier New" panose="02070309020205020404" pitchFamily="49" charset="0"/>
                <a:cs typeface="Courier New" panose="02070309020205020404" pitchFamily="49" charset="0"/>
              </a:rPr>
              <a:t> + </a:t>
            </a:r>
            <a:r>
              <a:rPr lang="en-US" sz="1800" b="1" dirty="0" smtClean="0">
                <a:solidFill>
                  <a:srgbClr val="002060"/>
                </a:solidFill>
                <a:latin typeface="Courier New" panose="02070309020205020404" pitchFamily="49" charset="0"/>
                <a:cs typeface="Courier New" panose="02070309020205020404" pitchFamily="49" charset="0"/>
              </a:rPr>
              <a:t>“ and ” </a:t>
            </a:r>
            <a:r>
              <a:rPr lang="en-US" sz="1800" b="1" dirty="0">
                <a:solidFill>
                  <a:srgbClr val="00206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Number2</a:t>
            </a:r>
            <a:r>
              <a:rPr lang="en-US" sz="1800" b="1" dirty="0">
                <a:solidFill>
                  <a:srgbClr val="002060"/>
                </a:solidFill>
                <a:latin typeface="Courier New" panose="02070309020205020404" pitchFamily="49" charset="0"/>
                <a:cs typeface="Courier New" panose="02070309020205020404" pitchFamily="49" charset="0"/>
              </a:rPr>
              <a:t> + </a:t>
            </a:r>
            <a:r>
              <a:rPr lang="en-US" sz="1800" b="1" dirty="0" smtClean="0">
                <a:solidFill>
                  <a:srgbClr val="002060"/>
                </a:solidFill>
                <a:latin typeface="Courier New" panose="02070309020205020404" pitchFamily="49" charset="0"/>
                <a:cs typeface="Courier New" panose="02070309020205020404" pitchFamily="49" charset="0"/>
              </a:rPr>
              <a:t>“ is ” </a:t>
            </a:r>
            <a:r>
              <a:rPr lang="en-US" sz="1800" b="1" dirty="0">
                <a:solidFill>
                  <a:srgbClr val="00206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Sum</a:t>
            </a:r>
          </a:p>
          <a:p>
            <a:pPr>
              <a:lnSpc>
                <a:spcPct val="100000"/>
              </a:lnSpc>
              <a:spcBef>
                <a:spcPts val="0"/>
              </a:spcBef>
              <a:spcAft>
                <a:spcPts val="600"/>
              </a:spcAft>
              <a:buFont typeface="Times" panose="02020603050405020304" pitchFamily="18" charset="0"/>
              <a:buNone/>
            </a:pPr>
            <a:r>
              <a:rPr lang="en-US" sz="1800" dirty="0">
                <a:solidFill>
                  <a:srgbClr val="002060"/>
                </a:solidFill>
              </a:rPr>
              <a:t>will produce the following output:</a:t>
            </a:r>
          </a:p>
          <a:p>
            <a:pPr>
              <a:lnSpc>
                <a:spcPct val="100000"/>
              </a:lnSpc>
              <a:spcBef>
                <a:spcPts val="0"/>
              </a:spcBef>
              <a:spcAft>
                <a:spcPts val="600"/>
              </a:spcAft>
              <a:buFont typeface="Times" panose="02020603050405020304" pitchFamily="18" charset="0"/>
              <a:buNone/>
            </a:pPr>
            <a:r>
              <a:rPr lang="en-US" sz="1800" dirty="0">
                <a:solidFill>
                  <a:srgbClr val="002060"/>
                </a:solidFill>
              </a:rPr>
              <a:t>		</a:t>
            </a:r>
            <a:r>
              <a:rPr lang="en-US" sz="1800" b="1" dirty="0">
                <a:solidFill>
                  <a:srgbClr val="002060"/>
                </a:solidFill>
                <a:latin typeface="Courier New" panose="02070309020205020404" pitchFamily="49" charset="0"/>
                <a:cs typeface="Courier New" panose="02070309020205020404" pitchFamily="49" charset="0"/>
              </a:rPr>
              <a:t>The sum </a:t>
            </a:r>
            <a:r>
              <a:rPr lang="en-US" sz="1800" b="1" dirty="0" smtClean="0">
                <a:solidFill>
                  <a:srgbClr val="002060"/>
                </a:solidFill>
                <a:latin typeface="Courier New" panose="02070309020205020404" pitchFamily="49" charset="0"/>
                <a:cs typeface="Courier New" panose="02070309020205020404" pitchFamily="49" charset="0"/>
              </a:rPr>
              <a:t>of 8 and 6 is 14</a:t>
            </a:r>
            <a:endParaRPr lang="en-US" sz="1800" b="1" dirty="0">
              <a:solidFill>
                <a:srgbClr val="00206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964873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1.4 </a:t>
            </a:r>
            <a:r>
              <a:rPr lang="en-US" b="1" dirty="0">
                <a:solidFill>
                  <a:schemeClr val="accent1">
                    <a:lumMod val="75000"/>
                  </a:schemeClr>
                </a:solidFill>
              </a:rPr>
              <a:t>Data </a:t>
            </a:r>
            <a:r>
              <a:rPr lang="en-US" b="1" dirty="0" smtClean="0">
                <a:solidFill>
                  <a:schemeClr val="accent1">
                    <a:lumMod val="75000"/>
                  </a:schemeClr>
                </a:solidFill>
              </a:rPr>
              <a:t>Types</a:t>
            </a:r>
            <a:endParaRPr lang="en-US" b="1" dirty="0">
              <a:solidFill>
                <a:schemeClr val="accent1">
                  <a:lumMod val="75000"/>
                </a:schemeClr>
              </a:solidFill>
            </a:endParaRPr>
          </a:p>
        </p:txBody>
      </p:sp>
      <p:sp>
        <p:nvSpPr>
          <p:cNvPr id="6" name="Content Placeholder 5"/>
          <p:cNvSpPr>
            <a:spLocks noGrp="1"/>
          </p:cNvSpPr>
          <p:nvPr>
            <p:ph idx="1"/>
          </p:nvPr>
        </p:nvSpPr>
        <p:spPr/>
        <p:txBody>
          <a:bodyPr/>
          <a:lstStyle/>
          <a:p>
            <a:r>
              <a:rPr lang="en-US" dirty="0" smtClean="0">
                <a:solidFill>
                  <a:schemeClr val="accent1">
                    <a:lumMod val="75000"/>
                  </a:schemeClr>
                </a:solidFill>
              </a:rPr>
              <a:t>Each piece of data (a single character, a number, a paragraph, etc.) is stored in at least one memory location. The amount of space allocated to data initially depends on the </a:t>
            </a:r>
            <a:r>
              <a:rPr lang="en-US" b="1" dirty="0" smtClean="0">
                <a:solidFill>
                  <a:schemeClr val="accent1">
                    <a:lumMod val="75000"/>
                  </a:schemeClr>
                </a:solidFill>
              </a:rPr>
              <a:t>data type</a:t>
            </a:r>
            <a:r>
              <a:rPr lang="en-US" dirty="0" smtClean="0">
                <a:solidFill>
                  <a:schemeClr val="accent1">
                    <a:lumMod val="75000"/>
                  </a:schemeClr>
                </a:solidFill>
              </a:rPr>
              <a:t>. </a:t>
            </a:r>
          </a:p>
          <a:p>
            <a:r>
              <a:rPr lang="en-US" dirty="0" smtClean="0">
                <a:solidFill>
                  <a:schemeClr val="accent1">
                    <a:lumMod val="75000"/>
                  </a:schemeClr>
                </a:solidFill>
              </a:rPr>
              <a:t>Some languages have many data types, such as integer, floating point data, strings, characters, Boolean types, double, and so on.</a:t>
            </a:r>
          </a:p>
          <a:p>
            <a:r>
              <a:rPr lang="en-US" dirty="0" smtClean="0">
                <a:solidFill>
                  <a:schemeClr val="accent1">
                    <a:lumMod val="75000"/>
                  </a:schemeClr>
                </a:solidFill>
              </a:rPr>
              <a:t>Some languages have only a few data types such as numeric and string.</a:t>
            </a:r>
          </a:p>
          <a:p>
            <a:r>
              <a:rPr lang="en-US" dirty="0" smtClean="0">
                <a:solidFill>
                  <a:schemeClr val="accent1">
                    <a:lumMod val="75000"/>
                  </a:schemeClr>
                </a:solidFill>
              </a:rPr>
              <a:t>Some languages insist that a data type is declared before it is used and the type can never change. These are called </a:t>
            </a:r>
            <a:r>
              <a:rPr lang="en-US" b="1" dirty="0" smtClean="0">
                <a:solidFill>
                  <a:schemeClr val="accent1">
                    <a:lumMod val="75000"/>
                  </a:schemeClr>
                </a:solidFill>
              </a:rPr>
              <a:t>strictly typed </a:t>
            </a:r>
            <a:r>
              <a:rPr lang="en-US" dirty="0" smtClean="0">
                <a:solidFill>
                  <a:schemeClr val="accent1">
                    <a:lumMod val="75000"/>
                  </a:schemeClr>
                </a:solidFill>
              </a:rPr>
              <a:t>languages. </a:t>
            </a:r>
          </a:p>
          <a:p>
            <a:r>
              <a:rPr lang="en-US" dirty="0" smtClean="0">
                <a:solidFill>
                  <a:schemeClr val="accent1">
                    <a:lumMod val="75000"/>
                  </a:schemeClr>
                </a:solidFill>
              </a:rPr>
              <a:t>Other languages are not as strict about declaring data types and are called </a:t>
            </a:r>
            <a:r>
              <a:rPr lang="en-US" b="1" dirty="0">
                <a:solidFill>
                  <a:schemeClr val="accent1">
                    <a:lumMod val="75000"/>
                  </a:schemeClr>
                </a:solidFill>
              </a:rPr>
              <a:t>loosely typed</a:t>
            </a:r>
            <a:r>
              <a:rPr lang="en-US" dirty="0" smtClean="0">
                <a:solidFill>
                  <a:schemeClr val="accent1">
                    <a:lumMod val="75000"/>
                  </a:schemeClr>
                </a:solidFill>
              </a:rPr>
              <a:t>.</a:t>
            </a:r>
          </a:p>
          <a:p>
            <a:r>
              <a:rPr lang="en-US" dirty="0" smtClean="0">
                <a:solidFill>
                  <a:schemeClr val="accent1">
                    <a:lumMod val="75000"/>
                  </a:schemeClr>
                </a:solidFill>
              </a:rPr>
              <a:t>We will declare our data types in our </a:t>
            </a:r>
            <a:r>
              <a:rPr lang="en-US" dirty="0" err="1" smtClean="0">
                <a:solidFill>
                  <a:schemeClr val="accent1">
                    <a:lumMod val="75000"/>
                  </a:schemeClr>
                </a:solidFill>
              </a:rPr>
              <a:t>pseudocode</a:t>
            </a:r>
            <a:r>
              <a:rPr lang="en-US" dirty="0" smtClean="0">
                <a:solidFill>
                  <a:schemeClr val="accent1">
                    <a:lumMod val="75000"/>
                  </a:schemeClr>
                </a:solidFill>
              </a:rPr>
              <a:t>.</a:t>
            </a:r>
            <a:endParaRPr lang="en-US" dirty="0"/>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55412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The </a:t>
            </a:r>
            <a:r>
              <a:rPr lang="en-US" b="1" dirty="0" smtClean="0">
                <a:solidFill>
                  <a:schemeClr val="accent1">
                    <a:lumMod val="75000"/>
                  </a:schemeClr>
                </a:solidFill>
                <a:latin typeface="Courier New" panose="02070309020205020404" pitchFamily="49" charset="0"/>
                <a:cs typeface="Courier New" panose="02070309020205020404" pitchFamily="49" charset="0"/>
              </a:rPr>
              <a:t>Declare</a:t>
            </a:r>
            <a:r>
              <a:rPr lang="en-US" b="1" dirty="0" smtClean="0">
                <a:solidFill>
                  <a:schemeClr val="accent1">
                    <a:lumMod val="75000"/>
                  </a:schemeClr>
                </a:solidFill>
              </a:rPr>
              <a:t> Statement</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8917053" cy="4023360"/>
          </a:xfrm>
        </p:spPr>
        <p:txBody>
          <a:bodyPr>
            <a:normAutofit/>
          </a:bodyPr>
          <a:lstStyle/>
          <a:p>
            <a:pPr>
              <a:buFont typeface="Times" panose="02020603050405020304" pitchFamily="18" charset="0"/>
              <a:buNone/>
            </a:pPr>
            <a:r>
              <a:rPr lang="en-US" sz="3600" dirty="0" smtClean="0">
                <a:solidFill>
                  <a:schemeClr val="accent1">
                    <a:lumMod val="75000"/>
                  </a:schemeClr>
                </a:solidFill>
              </a:rPr>
              <a:t> </a:t>
            </a:r>
            <a:r>
              <a:rPr lang="en-US" sz="3200" dirty="0">
                <a:solidFill>
                  <a:srgbClr val="002060"/>
                </a:solidFill>
              </a:rPr>
              <a:t>Variables should be</a:t>
            </a:r>
            <a:r>
              <a:rPr lang="en-US" sz="3200" b="1" dirty="0">
                <a:solidFill>
                  <a:srgbClr val="002060"/>
                </a:solidFill>
              </a:rPr>
              <a:t> declared</a:t>
            </a:r>
            <a:r>
              <a:rPr lang="en-US" sz="3200" dirty="0">
                <a:solidFill>
                  <a:srgbClr val="002060"/>
                </a:solidFill>
              </a:rPr>
              <a:t> to identify their data type.</a:t>
            </a:r>
          </a:p>
          <a:p>
            <a:pPr>
              <a:buFont typeface="Times" panose="02020603050405020304" pitchFamily="18" charset="0"/>
              <a:buNone/>
            </a:pPr>
            <a:r>
              <a:rPr lang="en-US" sz="3200" dirty="0">
                <a:solidFill>
                  <a:srgbClr val="002060"/>
                </a:solidFill>
              </a:rPr>
              <a:t>In this text, a statement such as the following will set aside a space in the computer’s memory to store a variable of a given data type:</a:t>
            </a:r>
          </a:p>
          <a:p>
            <a:pPr lvl="1">
              <a:spcBef>
                <a:spcPct val="75000"/>
              </a:spcBef>
              <a:buFontTx/>
              <a:buNone/>
            </a:pPr>
            <a:r>
              <a:rPr lang="en-US" sz="3200" b="1" dirty="0">
                <a:solidFill>
                  <a:srgbClr val="002060"/>
                </a:solidFill>
                <a:latin typeface="Courier New" panose="02070309020205020404" pitchFamily="49" charset="0"/>
              </a:rPr>
              <a:t>Declare </a:t>
            </a:r>
            <a:r>
              <a:rPr lang="en-US" sz="3200" b="1" dirty="0" err="1">
                <a:solidFill>
                  <a:srgbClr val="0070C0"/>
                </a:solidFill>
                <a:latin typeface="Courier New" panose="02070309020205020404" pitchFamily="49" charset="0"/>
              </a:rPr>
              <a:t>VariableName</a:t>
            </a:r>
            <a:r>
              <a:rPr lang="en-US" sz="3200" b="1" dirty="0">
                <a:solidFill>
                  <a:srgbClr val="002060"/>
                </a:solidFill>
                <a:latin typeface="Courier New" panose="02070309020205020404" pitchFamily="49" charset="0"/>
              </a:rPr>
              <a:t> As </a:t>
            </a:r>
            <a:r>
              <a:rPr lang="en-US" sz="3200" b="1" dirty="0" err="1" smtClean="0">
                <a:solidFill>
                  <a:srgbClr val="002060"/>
                </a:solidFill>
                <a:latin typeface="Courier New" panose="02070309020205020404" pitchFamily="49" charset="0"/>
              </a:rPr>
              <a:t>DataType</a:t>
            </a:r>
            <a:endParaRPr lang="en-US" sz="32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390326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Character and String Data</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8917053" cy="4023360"/>
          </a:xfrm>
        </p:spPr>
        <p:txBody>
          <a:bodyPr>
            <a:normAutofit/>
          </a:bodyPr>
          <a:lstStyle/>
          <a:p>
            <a:r>
              <a:rPr lang="en-US" sz="3600" dirty="0" smtClean="0">
                <a:solidFill>
                  <a:schemeClr val="accent1">
                    <a:lumMod val="75000"/>
                  </a:schemeClr>
                </a:solidFill>
              </a:rPr>
              <a:t> </a:t>
            </a:r>
            <a:r>
              <a:rPr lang="en-US" sz="3200" b="1" dirty="0">
                <a:solidFill>
                  <a:srgbClr val="002060"/>
                </a:solidFill>
                <a:latin typeface="Courier New" panose="02070309020205020404" pitchFamily="49" charset="0"/>
                <a:cs typeface="Courier New" panose="02070309020205020404" pitchFamily="49" charset="0"/>
              </a:rPr>
              <a:t>Character</a:t>
            </a:r>
            <a:r>
              <a:rPr lang="en-US" sz="3200" b="1" dirty="0">
                <a:solidFill>
                  <a:srgbClr val="002060"/>
                </a:solidFill>
              </a:rPr>
              <a:t> data</a:t>
            </a:r>
            <a:r>
              <a:rPr lang="en-US" sz="3200" dirty="0">
                <a:solidFill>
                  <a:srgbClr val="002060"/>
                </a:solidFill>
              </a:rPr>
              <a:t> (</a:t>
            </a:r>
            <a:r>
              <a:rPr lang="en-US" sz="3200" dirty="0" err="1">
                <a:solidFill>
                  <a:srgbClr val="002060"/>
                </a:solidFill>
              </a:rPr>
              <a:t>alphanumerics</a:t>
            </a:r>
            <a:r>
              <a:rPr lang="en-US" sz="3200" dirty="0">
                <a:solidFill>
                  <a:srgbClr val="002060"/>
                </a:solidFill>
              </a:rPr>
              <a:t>)</a:t>
            </a:r>
          </a:p>
          <a:p>
            <a:pPr lvl="1"/>
            <a:r>
              <a:rPr lang="en-US" sz="2400" dirty="0" smtClean="0">
                <a:solidFill>
                  <a:srgbClr val="002060"/>
                </a:solidFill>
              </a:rPr>
              <a:t>Consists of all </a:t>
            </a:r>
            <a:r>
              <a:rPr lang="en-US" sz="2400" dirty="0">
                <a:solidFill>
                  <a:srgbClr val="002060"/>
                </a:solidFill>
              </a:rPr>
              <a:t>the characters you can type at the keyboard</a:t>
            </a:r>
          </a:p>
          <a:p>
            <a:pPr lvl="1"/>
            <a:r>
              <a:rPr lang="en-US" sz="2400" dirty="0">
                <a:solidFill>
                  <a:srgbClr val="002060"/>
                </a:solidFill>
              </a:rPr>
              <a:t>A character string (i.e., a </a:t>
            </a:r>
            <a:r>
              <a:rPr lang="en-US" sz="2400" b="1" dirty="0">
                <a:solidFill>
                  <a:srgbClr val="002060"/>
                </a:solidFill>
              </a:rPr>
              <a:t>string</a:t>
            </a:r>
            <a:r>
              <a:rPr lang="en-US" sz="2400" dirty="0">
                <a:solidFill>
                  <a:srgbClr val="002060"/>
                </a:solidFill>
              </a:rPr>
              <a:t>) is a sequence of characters.</a:t>
            </a:r>
          </a:p>
          <a:p>
            <a:pPr lvl="1"/>
            <a:r>
              <a:rPr lang="en-US" sz="2400" dirty="0">
                <a:solidFill>
                  <a:srgbClr val="002060"/>
                </a:solidFill>
              </a:rPr>
              <a:t>The data type is </a:t>
            </a:r>
            <a:r>
              <a:rPr lang="en-US" sz="2400" b="1" dirty="0">
                <a:solidFill>
                  <a:srgbClr val="002060"/>
                </a:solidFill>
                <a:latin typeface="Courier New" panose="02070309020205020404" pitchFamily="49" charset="0"/>
              </a:rPr>
              <a:t>String</a:t>
            </a:r>
            <a:r>
              <a:rPr lang="en-US" sz="2400" dirty="0">
                <a:solidFill>
                  <a:srgbClr val="002060"/>
                </a:solidFill>
                <a:latin typeface="Courier New" panose="02070309020205020404" pitchFamily="49" charset="0"/>
              </a:rPr>
              <a:t> </a:t>
            </a:r>
            <a:r>
              <a:rPr lang="en-US" sz="2400" dirty="0">
                <a:solidFill>
                  <a:srgbClr val="002060"/>
                </a:solidFill>
              </a:rPr>
              <a:t>or </a:t>
            </a:r>
            <a:r>
              <a:rPr lang="en-US" sz="2400" b="1" dirty="0" smtClean="0">
                <a:solidFill>
                  <a:srgbClr val="002060"/>
                </a:solidFill>
                <a:latin typeface="Courier New" panose="02070309020205020404" pitchFamily="49" charset="0"/>
              </a:rPr>
              <a:t>Character</a:t>
            </a:r>
          </a:p>
          <a:p>
            <a:pPr lvl="1"/>
            <a:r>
              <a:rPr lang="en-US" sz="2400" dirty="0" smtClean="0">
                <a:solidFill>
                  <a:srgbClr val="002060"/>
                </a:solidFill>
              </a:rPr>
              <a:t>If</a:t>
            </a:r>
            <a:r>
              <a:rPr lang="en-US" sz="2400" dirty="0">
                <a:solidFill>
                  <a:srgbClr val="002060"/>
                </a:solidFill>
              </a:rPr>
              <a:t> </a:t>
            </a:r>
            <a:r>
              <a:rPr lang="en-US" sz="2400" dirty="0" smtClean="0">
                <a:solidFill>
                  <a:srgbClr val="002060"/>
                </a:solidFill>
              </a:rPr>
              <a:t>a variable is of </a:t>
            </a:r>
            <a:r>
              <a:rPr lang="en-US" sz="2400" b="1" dirty="0">
                <a:solidFill>
                  <a:srgbClr val="002060"/>
                </a:solidFill>
                <a:latin typeface="Courier New" panose="02070309020205020404" pitchFamily="49" charset="0"/>
              </a:rPr>
              <a:t>String</a:t>
            </a:r>
            <a:r>
              <a:rPr lang="en-US" sz="2400" dirty="0" smtClean="0">
                <a:solidFill>
                  <a:srgbClr val="002060"/>
                </a:solidFill>
              </a:rPr>
              <a:t> or </a:t>
            </a:r>
            <a:r>
              <a:rPr lang="en-US" sz="2400" b="1" dirty="0">
                <a:solidFill>
                  <a:srgbClr val="002060"/>
                </a:solidFill>
                <a:latin typeface="Courier New" panose="02070309020205020404" pitchFamily="49" charset="0"/>
              </a:rPr>
              <a:t>Character</a:t>
            </a:r>
            <a:r>
              <a:rPr lang="en-US" sz="2400" dirty="0" smtClean="0">
                <a:solidFill>
                  <a:srgbClr val="002060"/>
                </a:solidFill>
              </a:rPr>
              <a:t> type, you cannot perform any math operations on it.</a:t>
            </a:r>
          </a:p>
          <a:p>
            <a:pPr lvl="1"/>
            <a:r>
              <a:rPr lang="en-US" sz="2400" dirty="0" smtClean="0">
                <a:solidFill>
                  <a:srgbClr val="002060"/>
                </a:solidFill>
              </a:rPr>
              <a:t>However, you can join two </a:t>
            </a:r>
            <a:r>
              <a:rPr lang="en-US" sz="2400" b="1" dirty="0">
                <a:solidFill>
                  <a:srgbClr val="002060"/>
                </a:solidFill>
                <a:latin typeface="Courier New" panose="02070309020205020404" pitchFamily="49" charset="0"/>
              </a:rPr>
              <a:t>Characters</a:t>
            </a:r>
            <a:r>
              <a:rPr lang="en-US" sz="2400" dirty="0" smtClean="0">
                <a:solidFill>
                  <a:srgbClr val="002060"/>
                </a:solidFill>
              </a:rPr>
              <a:t> or </a:t>
            </a:r>
            <a:r>
              <a:rPr lang="en-US" sz="2400" b="1" dirty="0" smtClean="0">
                <a:solidFill>
                  <a:srgbClr val="002060"/>
                </a:solidFill>
                <a:latin typeface="Courier New" panose="02070309020205020404" pitchFamily="49" charset="0"/>
              </a:rPr>
              <a:t>Strings</a:t>
            </a:r>
            <a:endParaRPr lang="en-US" sz="2400" dirty="0" smtClean="0">
              <a:solidFill>
                <a:srgbClr val="002060"/>
              </a:solidFill>
            </a:endParaRPr>
          </a:p>
          <a:p>
            <a:pPr marL="201168" lvl="1" indent="0">
              <a:buNone/>
            </a:pPr>
            <a:endParaRPr lang="en-US" sz="32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671579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sz="4200" b="1" dirty="0" smtClean="0">
                <a:solidFill>
                  <a:schemeClr val="accent1">
                    <a:lumMod val="75000"/>
                  </a:schemeClr>
                </a:solidFill>
              </a:rPr>
              <a:t>Declaring </a:t>
            </a:r>
            <a:r>
              <a:rPr lang="en-US" sz="4200" b="1" dirty="0" smtClean="0">
                <a:solidFill>
                  <a:schemeClr val="accent1">
                    <a:lumMod val="75000"/>
                  </a:schemeClr>
                </a:solidFill>
                <a:latin typeface="Courier New" panose="02070309020205020404" pitchFamily="49" charset="0"/>
                <a:cs typeface="Courier New" panose="02070309020205020404" pitchFamily="49" charset="0"/>
              </a:rPr>
              <a:t>Character</a:t>
            </a:r>
            <a:r>
              <a:rPr lang="en-US" sz="4200" b="1" dirty="0" smtClean="0">
                <a:solidFill>
                  <a:schemeClr val="accent1">
                    <a:lumMod val="75000"/>
                  </a:schemeClr>
                </a:solidFill>
              </a:rPr>
              <a:t> and </a:t>
            </a:r>
            <a:r>
              <a:rPr lang="en-US" sz="4200" b="1" dirty="0" smtClean="0">
                <a:solidFill>
                  <a:schemeClr val="accent1">
                    <a:lumMod val="75000"/>
                  </a:schemeClr>
                </a:solidFill>
                <a:latin typeface="Courier New" panose="02070309020205020404" pitchFamily="49" charset="0"/>
                <a:cs typeface="Courier New" panose="02070309020205020404" pitchFamily="49" charset="0"/>
              </a:rPr>
              <a:t>String</a:t>
            </a:r>
            <a:r>
              <a:rPr lang="en-US" sz="4200" b="1" dirty="0" smtClean="0">
                <a:solidFill>
                  <a:schemeClr val="accent1">
                    <a:lumMod val="75000"/>
                  </a:schemeClr>
                </a:solidFill>
              </a:rPr>
              <a:t> Variables</a:t>
            </a:r>
            <a:endParaRPr lang="en-US" sz="4200" b="1" dirty="0">
              <a:solidFill>
                <a:schemeClr val="accent1">
                  <a:lumMod val="75000"/>
                </a:schemeClr>
              </a:solidFill>
            </a:endParaRPr>
          </a:p>
        </p:txBody>
      </p:sp>
      <p:sp>
        <p:nvSpPr>
          <p:cNvPr id="3" name="Content Placeholder 2"/>
          <p:cNvSpPr>
            <a:spLocks noGrp="1"/>
          </p:cNvSpPr>
          <p:nvPr>
            <p:ph idx="1"/>
          </p:nvPr>
        </p:nvSpPr>
        <p:spPr>
          <a:xfrm>
            <a:off x="1097280" y="1845734"/>
            <a:ext cx="8917053" cy="4023360"/>
          </a:xfrm>
        </p:spPr>
        <p:txBody>
          <a:bodyPr>
            <a:normAutofit fontScale="77500" lnSpcReduction="20000"/>
          </a:bodyPr>
          <a:lstStyle/>
          <a:p>
            <a:pPr>
              <a:lnSpc>
                <a:spcPct val="120000"/>
              </a:lnSpc>
              <a:spcBef>
                <a:spcPts val="0"/>
              </a:spcBef>
              <a:spcAft>
                <a:spcPts val="600"/>
              </a:spcAft>
            </a:pPr>
            <a:r>
              <a:rPr lang="en-US" sz="2400" dirty="0" smtClean="0">
                <a:solidFill>
                  <a:schemeClr val="accent1">
                    <a:lumMod val="75000"/>
                  </a:schemeClr>
                </a:solidFill>
              </a:rPr>
              <a:t> </a:t>
            </a:r>
            <a:r>
              <a:rPr lang="en-US" sz="2400" dirty="0">
                <a:solidFill>
                  <a:srgbClr val="002060"/>
                </a:solidFill>
              </a:rPr>
              <a:t>The following statement declares a variable named </a:t>
            </a:r>
            <a:r>
              <a:rPr lang="en-US" sz="2400" b="1" dirty="0">
                <a:solidFill>
                  <a:srgbClr val="0070C0"/>
                </a:solidFill>
                <a:latin typeface="Courier New" panose="02070309020205020404" pitchFamily="49" charset="0"/>
              </a:rPr>
              <a:t>Response</a:t>
            </a:r>
            <a:r>
              <a:rPr lang="en-US" sz="2400" dirty="0">
                <a:solidFill>
                  <a:srgbClr val="002060"/>
                </a:solidFill>
              </a:rPr>
              <a:t> to be of </a:t>
            </a:r>
            <a:r>
              <a:rPr lang="en-US" sz="2400" b="1" dirty="0">
                <a:solidFill>
                  <a:srgbClr val="002060"/>
                </a:solidFill>
                <a:latin typeface="Courier New" panose="02070309020205020404" pitchFamily="49" charset="0"/>
              </a:rPr>
              <a:t>Character</a:t>
            </a:r>
            <a:r>
              <a:rPr lang="en-US" sz="2400" dirty="0">
                <a:solidFill>
                  <a:srgbClr val="002060"/>
                </a:solidFill>
              </a:rPr>
              <a:t> data type:</a:t>
            </a:r>
          </a:p>
          <a:p>
            <a:pPr algn="ctr">
              <a:lnSpc>
                <a:spcPct val="120000"/>
              </a:lnSpc>
              <a:spcBef>
                <a:spcPts val="0"/>
              </a:spcBef>
              <a:spcAft>
                <a:spcPts val="600"/>
              </a:spcAft>
              <a:buFont typeface="Times" panose="02020603050405020304" pitchFamily="18" charset="0"/>
              <a:buNone/>
            </a:pPr>
            <a:r>
              <a:rPr lang="en-US" sz="2800" b="1" dirty="0">
                <a:solidFill>
                  <a:srgbClr val="002060"/>
                </a:solidFill>
                <a:latin typeface="Courier New" panose="02070309020205020404" pitchFamily="49" charset="0"/>
              </a:rPr>
              <a:t>Declare </a:t>
            </a:r>
            <a:r>
              <a:rPr lang="en-US" sz="2800" b="1" dirty="0">
                <a:solidFill>
                  <a:srgbClr val="0070C0"/>
                </a:solidFill>
                <a:latin typeface="Courier New" panose="02070309020205020404" pitchFamily="49" charset="0"/>
              </a:rPr>
              <a:t>Response</a:t>
            </a:r>
            <a:r>
              <a:rPr lang="en-US" sz="2800" b="1" dirty="0">
                <a:solidFill>
                  <a:srgbClr val="002060"/>
                </a:solidFill>
                <a:latin typeface="Courier New" panose="02070309020205020404" pitchFamily="49" charset="0"/>
              </a:rPr>
              <a:t> As Character</a:t>
            </a:r>
          </a:p>
          <a:p>
            <a:pPr>
              <a:lnSpc>
                <a:spcPct val="120000"/>
              </a:lnSpc>
              <a:spcBef>
                <a:spcPts val="0"/>
              </a:spcBef>
              <a:spcAft>
                <a:spcPts val="600"/>
              </a:spcAft>
            </a:pPr>
            <a:r>
              <a:rPr lang="en-US" sz="2400" dirty="0">
                <a:solidFill>
                  <a:srgbClr val="002060"/>
                </a:solidFill>
              </a:rPr>
              <a:t>A</a:t>
            </a:r>
            <a:r>
              <a:rPr lang="en-US" sz="2400" dirty="0">
                <a:solidFill>
                  <a:srgbClr val="002060"/>
                </a:solidFill>
                <a:latin typeface="Courier New" panose="02070309020205020404" pitchFamily="49" charset="0"/>
              </a:rPr>
              <a:t> </a:t>
            </a:r>
            <a:r>
              <a:rPr lang="en-US" sz="2400" b="1" dirty="0">
                <a:solidFill>
                  <a:srgbClr val="002060"/>
                </a:solidFill>
                <a:latin typeface="Courier New" panose="02070309020205020404" pitchFamily="49" charset="0"/>
              </a:rPr>
              <a:t>Character</a:t>
            </a:r>
            <a:r>
              <a:rPr lang="en-US" sz="2400" dirty="0">
                <a:solidFill>
                  <a:srgbClr val="002060"/>
                </a:solidFill>
                <a:latin typeface="Courier New" panose="02070309020205020404" pitchFamily="49" charset="0"/>
              </a:rPr>
              <a:t> </a:t>
            </a:r>
            <a:r>
              <a:rPr lang="en-US" sz="2400" dirty="0">
                <a:solidFill>
                  <a:srgbClr val="002060"/>
                </a:solidFill>
              </a:rPr>
              <a:t>variable can contain only a single </a:t>
            </a:r>
            <a:r>
              <a:rPr lang="en-US" sz="2400" dirty="0" smtClean="0">
                <a:solidFill>
                  <a:srgbClr val="002060"/>
                </a:solidFill>
              </a:rPr>
              <a:t>character.</a:t>
            </a:r>
            <a:endParaRPr lang="en-US" sz="2400" dirty="0">
              <a:solidFill>
                <a:srgbClr val="002060"/>
              </a:solidFill>
            </a:endParaRPr>
          </a:p>
          <a:p>
            <a:pPr>
              <a:lnSpc>
                <a:spcPct val="120000"/>
              </a:lnSpc>
              <a:spcBef>
                <a:spcPts val="0"/>
              </a:spcBef>
              <a:spcAft>
                <a:spcPts val="600"/>
              </a:spcAft>
            </a:pPr>
            <a:r>
              <a:rPr lang="en-US" sz="2400" dirty="0">
                <a:solidFill>
                  <a:srgbClr val="002060"/>
                </a:solidFill>
              </a:rPr>
              <a:t>The following statement declares a variable named </a:t>
            </a:r>
            <a:r>
              <a:rPr lang="en-US" sz="2400" b="1" dirty="0" err="1">
                <a:solidFill>
                  <a:srgbClr val="0070C0"/>
                </a:solidFill>
                <a:latin typeface="Courier New" panose="02070309020205020404" pitchFamily="49" charset="0"/>
              </a:rPr>
              <a:t>UserName</a:t>
            </a:r>
            <a:r>
              <a:rPr lang="en-US" sz="2400" dirty="0">
                <a:solidFill>
                  <a:srgbClr val="002060"/>
                </a:solidFill>
              </a:rPr>
              <a:t> to be of </a:t>
            </a:r>
            <a:r>
              <a:rPr lang="en-US" sz="2400" b="1" dirty="0">
                <a:solidFill>
                  <a:srgbClr val="002060"/>
                </a:solidFill>
                <a:latin typeface="Courier New" panose="02070309020205020404" pitchFamily="49" charset="0"/>
              </a:rPr>
              <a:t>String</a:t>
            </a:r>
            <a:r>
              <a:rPr lang="en-US" sz="2400" dirty="0">
                <a:solidFill>
                  <a:srgbClr val="002060"/>
                </a:solidFill>
              </a:rPr>
              <a:t> data type:</a:t>
            </a:r>
          </a:p>
          <a:p>
            <a:pPr algn="ctr">
              <a:lnSpc>
                <a:spcPct val="120000"/>
              </a:lnSpc>
              <a:spcBef>
                <a:spcPts val="0"/>
              </a:spcBef>
              <a:spcAft>
                <a:spcPts val="600"/>
              </a:spcAft>
              <a:buFont typeface="Times" panose="02020603050405020304" pitchFamily="18" charset="0"/>
              <a:buNone/>
            </a:pPr>
            <a:r>
              <a:rPr lang="en-US" sz="2800" b="1" dirty="0">
                <a:solidFill>
                  <a:srgbClr val="002060"/>
                </a:solidFill>
                <a:latin typeface="Courier New" panose="02070309020205020404" pitchFamily="49" charset="0"/>
              </a:rPr>
              <a:t>Declare</a:t>
            </a:r>
            <a:r>
              <a:rPr lang="en-US" sz="2800" dirty="0">
                <a:solidFill>
                  <a:srgbClr val="002060"/>
                </a:solidFill>
                <a:latin typeface="Courier New" panose="02070309020205020404" pitchFamily="49" charset="0"/>
              </a:rPr>
              <a:t> </a:t>
            </a:r>
            <a:r>
              <a:rPr lang="en-US" sz="2800" b="1" dirty="0" err="1">
                <a:solidFill>
                  <a:srgbClr val="0070C0"/>
                </a:solidFill>
                <a:latin typeface="Courier New" panose="02070309020205020404" pitchFamily="49" charset="0"/>
              </a:rPr>
              <a:t>UserName</a:t>
            </a:r>
            <a:r>
              <a:rPr lang="en-US" sz="2800" b="1" dirty="0">
                <a:solidFill>
                  <a:srgbClr val="002060"/>
                </a:solidFill>
                <a:latin typeface="Courier New" panose="02070309020205020404" pitchFamily="49" charset="0"/>
              </a:rPr>
              <a:t> As</a:t>
            </a:r>
            <a:r>
              <a:rPr lang="en-US" sz="2800" dirty="0">
                <a:solidFill>
                  <a:srgbClr val="002060"/>
                </a:solidFill>
                <a:latin typeface="Courier New" panose="02070309020205020404" pitchFamily="49" charset="0"/>
              </a:rPr>
              <a:t> </a:t>
            </a:r>
            <a:r>
              <a:rPr lang="en-US" sz="2800" b="1" dirty="0">
                <a:solidFill>
                  <a:srgbClr val="002060"/>
                </a:solidFill>
                <a:latin typeface="Courier New" panose="02070309020205020404" pitchFamily="49" charset="0"/>
              </a:rPr>
              <a:t>String</a:t>
            </a:r>
          </a:p>
          <a:p>
            <a:pPr>
              <a:lnSpc>
                <a:spcPct val="120000"/>
              </a:lnSpc>
              <a:spcBef>
                <a:spcPts val="0"/>
              </a:spcBef>
              <a:spcAft>
                <a:spcPts val="600"/>
              </a:spcAft>
            </a:pPr>
            <a:r>
              <a:rPr lang="en-US" sz="2400" dirty="0">
                <a:solidFill>
                  <a:srgbClr val="002060"/>
                </a:solidFill>
              </a:rPr>
              <a:t>A</a:t>
            </a:r>
            <a:r>
              <a:rPr lang="en-US" sz="2400" dirty="0">
                <a:solidFill>
                  <a:srgbClr val="002060"/>
                </a:solidFill>
                <a:latin typeface="Courier New" panose="02070309020205020404" pitchFamily="49" charset="0"/>
              </a:rPr>
              <a:t> </a:t>
            </a:r>
            <a:r>
              <a:rPr lang="en-US" sz="2400" b="1" dirty="0">
                <a:solidFill>
                  <a:srgbClr val="002060"/>
                </a:solidFill>
                <a:latin typeface="Courier New" panose="02070309020205020404" pitchFamily="49" charset="0"/>
              </a:rPr>
              <a:t>String</a:t>
            </a:r>
            <a:r>
              <a:rPr lang="en-US" sz="2400" dirty="0">
                <a:solidFill>
                  <a:srgbClr val="002060"/>
                </a:solidFill>
                <a:latin typeface="Courier New" panose="02070309020205020404" pitchFamily="49" charset="0"/>
              </a:rPr>
              <a:t> </a:t>
            </a:r>
            <a:r>
              <a:rPr lang="en-US" sz="2400" dirty="0">
                <a:solidFill>
                  <a:srgbClr val="002060"/>
                </a:solidFill>
              </a:rPr>
              <a:t>variable can contain as many characters as desired but the whole string of characters must be enclosed within the quotes. </a:t>
            </a:r>
          </a:p>
          <a:p>
            <a:pPr lvl="1">
              <a:lnSpc>
                <a:spcPct val="120000"/>
              </a:lnSpc>
              <a:spcBef>
                <a:spcPts val="0"/>
              </a:spcBef>
              <a:spcAft>
                <a:spcPts val="600"/>
              </a:spcAft>
            </a:pPr>
            <a:r>
              <a:rPr lang="en-US" sz="2400" u="sng" dirty="0">
                <a:solidFill>
                  <a:srgbClr val="002060"/>
                </a:solidFill>
              </a:rPr>
              <a:t>Note</a:t>
            </a:r>
            <a:r>
              <a:rPr lang="en-US" sz="2400" dirty="0">
                <a:solidFill>
                  <a:srgbClr val="002060"/>
                </a:solidFill>
              </a:rPr>
              <a:t> that spaces, punctuation, and special symbols such as the </a:t>
            </a:r>
            <a:r>
              <a:rPr lang="en-US" sz="2400" b="1" dirty="0">
                <a:solidFill>
                  <a:srgbClr val="002060"/>
                </a:solidFill>
                <a:latin typeface="Courier New" panose="02070309020205020404" pitchFamily="49" charset="0"/>
              </a:rPr>
              <a:t>%, @, *,</a:t>
            </a:r>
            <a:r>
              <a:rPr lang="en-US" sz="2400" dirty="0">
                <a:solidFill>
                  <a:srgbClr val="002060"/>
                </a:solidFill>
              </a:rPr>
              <a:t> and so forth are all considered characters.</a:t>
            </a:r>
            <a:endParaRPr lang="en-US" sz="2400" dirty="0">
              <a:solidFill>
                <a:srgbClr val="002060"/>
              </a:solidFill>
              <a:latin typeface="Courier New" panose="02070309020205020404" pitchFamily="49" charset="0"/>
            </a:endParaRPr>
          </a:p>
          <a:p>
            <a:pPr lvl="1">
              <a:lnSpc>
                <a:spcPct val="110000"/>
              </a:lnSpc>
              <a:spcAft>
                <a:spcPts val="600"/>
              </a:spcAft>
            </a:pPr>
            <a:endParaRPr lang="en-US" sz="32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444364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Concatenation</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8917053" cy="4023360"/>
          </a:xfrm>
        </p:spPr>
        <p:txBody>
          <a:bodyPr>
            <a:normAutofit fontScale="92500" lnSpcReduction="10000"/>
          </a:bodyPr>
          <a:lstStyle/>
          <a:p>
            <a:pPr marL="201168" lvl="1" indent="0">
              <a:lnSpc>
                <a:spcPct val="110000"/>
              </a:lnSpc>
              <a:spcBef>
                <a:spcPts val="0"/>
              </a:spcBef>
              <a:spcAft>
                <a:spcPts val="600"/>
              </a:spcAft>
              <a:buNone/>
            </a:pPr>
            <a:r>
              <a:rPr lang="en-US" sz="2400" dirty="0" smtClean="0">
                <a:solidFill>
                  <a:srgbClr val="002060"/>
                </a:solidFill>
              </a:rPr>
              <a:t>If a variable is of </a:t>
            </a:r>
            <a:r>
              <a:rPr lang="en-US" sz="2400" b="1" dirty="0">
                <a:solidFill>
                  <a:srgbClr val="002060"/>
                </a:solidFill>
                <a:latin typeface="Courier New" panose="02070309020205020404" pitchFamily="49" charset="0"/>
              </a:rPr>
              <a:t>String</a:t>
            </a:r>
            <a:r>
              <a:rPr lang="en-US" sz="2400" dirty="0" smtClean="0">
                <a:solidFill>
                  <a:srgbClr val="002060"/>
                </a:solidFill>
              </a:rPr>
              <a:t> or </a:t>
            </a:r>
            <a:r>
              <a:rPr lang="en-US" sz="2400" b="1" dirty="0">
                <a:solidFill>
                  <a:srgbClr val="002060"/>
                </a:solidFill>
                <a:latin typeface="Courier New" panose="02070309020205020404" pitchFamily="49" charset="0"/>
              </a:rPr>
              <a:t>Character</a:t>
            </a:r>
            <a:r>
              <a:rPr lang="en-US" sz="2400" dirty="0" smtClean="0">
                <a:solidFill>
                  <a:srgbClr val="002060"/>
                </a:solidFill>
              </a:rPr>
              <a:t> type, you cannot perform any math operations on it.</a:t>
            </a:r>
          </a:p>
          <a:p>
            <a:pPr marL="201168" lvl="1" indent="0">
              <a:lnSpc>
                <a:spcPct val="110000"/>
              </a:lnSpc>
              <a:spcBef>
                <a:spcPts val="0"/>
              </a:spcBef>
              <a:spcAft>
                <a:spcPts val="600"/>
              </a:spcAft>
              <a:buNone/>
            </a:pPr>
            <a:r>
              <a:rPr lang="en-US" sz="2400" dirty="0" smtClean="0">
                <a:solidFill>
                  <a:srgbClr val="002060"/>
                </a:solidFill>
              </a:rPr>
              <a:t>However, you can join (</a:t>
            </a:r>
            <a:r>
              <a:rPr lang="en-US" sz="2400" b="1" dirty="0" smtClean="0">
                <a:solidFill>
                  <a:srgbClr val="002060"/>
                </a:solidFill>
              </a:rPr>
              <a:t>concatenate</a:t>
            </a:r>
            <a:r>
              <a:rPr lang="en-US" sz="2400" dirty="0" smtClean="0">
                <a:solidFill>
                  <a:srgbClr val="002060"/>
                </a:solidFill>
              </a:rPr>
              <a:t>) two </a:t>
            </a:r>
            <a:r>
              <a:rPr lang="en-US" sz="2400" b="1" dirty="0">
                <a:solidFill>
                  <a:srgbClr val="002060"/>
                </a:solidFill>
                <a:latin typeface="Courier New" panose="02070309020205020404" pitchFamily="49" charset="0"/>
              </a:rPr>
              <a:t>Characters</a:t>
            </a:r>
            <a:r>
              <a:rPr lang="en-US" sz="2400" dirty="0" smtClean="0">
                <a:solidFill>
                  <a:srgbClr val="002060"/>
                </a:solidFill>
              </a:rPr>
              <a:t> or </a:t>
            </a:r>
            <a:r>
              <a:rPr lang="en-US" sz="2400" b="1" dirty="0">
                <a:solidFill>
                  <a:srgbClr val="002060"/>
                </a:solidFill>
                <a:latin typeface="Courier New" panose="02070309020205020404" pitchFamily="49" charset="0"/>
              </a:rPr>
              <a:t>Strings</a:t>
            </a:r>
            <a:r>
              <a:rPr lang="en-US" sz="2400" dirty="0" smtClean="0">
                <a:solidFill>
                  <a:srgbClr val="002060"/>
                </a:solidFill>
              </a:rPr>
              <a:t>:</a:t>
            </a:r>
          </a:p>
          <a:p>
            <a:pPr lvl="2">
              <a:lnSpc>
                <a:spcPct val="110000"/>
              </a:lnSpc>
              <a:spcBef>
                <a:spcPts val="0"/>
              </a:spcBef>
              <a:spcAft>
                <a:spcPts val="600"/>
              </a:spcAft>
            </a:pPr>
            <a:r>
              <a:rPr lang="en-US" sz="2400" dirty="0" smtClean="0">
                <a:solidFill>
                  <a:srgbClr val="002060"/>
                </a:solidFill>
              </a:rPr>
              <a:t>Given: </a:t>
            </a:r>
            <a:r>
              <a:rPr lang="en-US" sz="2400" b="1" dirty="0" smtClean="0">
                <a:solidFill>
                  <a:srgbClr val="0070C0"/>
                </a:solidFill>
                <a:latin typeface="Courier New" panose="02070309020205020404" pitchFamily="49" charset="0"/>
              </a:rPr>
              <a:t>First</a:t>
            </a:r>
            <a:r>
              <a:rPr lang="en-US" sz="2400" dirty="0" smtClean="0">
                <a:solidFill>
                  <a:srgbClr val="002060"/>
                </a:solidFill>
              </a:rPr>
              <a:t>, </a:t>
            </a:r>
            <a:r>
              <a:rPr lang="en-US" sz="2400" b="1" dirty="0">
                <a:solidFill>
                  <a:srgbClr val="0070C0"/>
                </a:solidFill>
                <a:latin typeface="Courier New" panose="02070309020205020404" pitchFamily="49" charset="0"/>
              </a:rPr>
              <a:t>Last</a:t>
            </a:r>
            <a:r>
              <a:rPr lang="en-US" sz="2400" dirty="0" smtClean="0">
                <a:solidFill>
                  <a:srgbClr val="002060"/>
                </a:solidFill>
              </a:rPr>
              <a:t>, and </a:t>
            </a:r>
            <a:r>
              <a:rPr lang="en-US" sz="2400" b="1" dirty="0">
                <a:solidFill>
                  <a:srgbClr val="0070C0"/>
                </a:solidFill>
                <a:latin typeface="Courier New" panose="02070309020205020404" pitchFamily="49" charset="0"/>
              </a:rPr>
              <a:t>Full</a:t>
            </a:r>
            <a:r>
              <a:rPr lang="en-US" sz="2400" dirty="0" smtClean="0">
                <a:solidFill>
                  <a:srgbClr val="002060"/>
                </a:solidFill>
              </a:rPr>
              <a:t> are three </a:t>
            </a:r>
            <a:r>
              <a:rPr lang="en-US" sz="2400" b="1" dirty="0">
                <a:solidFill>
                  <a:srgbClr val="002060"/>
                </a:solidFill>
                <a:latin typeface="Courier New" panose="02070309020205020404" pitchFamily="49" charset="0"/>
              </a:rPr>
              <a:t>String</a:t>
            </a:r>
            <a:r>
              <a:rPr lang="en-US" sz="2400" dirty="0" smtClean="0">
                <a:solidFill>
                  <a:srgbClr val="002060"/>
                </a:solidFill>
              </a:rPr>
              <a:t> variables </a:t>
            </a:r>
          </a:p>
          <a:p>
            <a:pPr lvl="2">
              <a:lnSpc>
                <a:spcPct val="110000"/>
              </a:lnSpc>
              <a:spcBef>
                <a:spcPts val="0"/>
              </a:spcBef>
              <a:spcAft>
                <a:spcPts val="600"/>
              </a:spcAft>
            </a:pPr>
            <a:r>
              <a:rPr lang="en-US" sz="2400" dirty="0" smtClean="0">
                <a:solidFill>
                  <a:srgbClr val="002060"/>
                </a:solidFill>
              </a:rPr>
              <a:t>Given: </a:t>
            </a:r>
            <a:r>
              <a:rPr lang="en-US" sz="2400" b="1" dirty="0" smtClean="0">
                <a:solidFill>
                  <a:srgbClr val="0070C0"/>
                </a:solidFill>
                <a:latin typeface="Courier New" panose="02070309020205020404" pitchFamily="49" charset="0"/>
              </a:rPr>
              <a:t>First</a:t>
            </a:r>
            <a:r>
              <a:rPr lang="en-US" sz="2400" b="1" dirty="0" smtClean="0">
                <a:solidFill>
                  <a:srgbClr val="002060"/>
                </a:solidFill>
                <a:latin typeface="Courier New" panose="02070309020205020404" pitchFamily="49" charset="0"/>
              </a:rPr>
              <a:t> </a:t>
            </a:r>
            <a:r>
              <a:rPr lang="en-US" sz="2400" b="1" dirty="0">
                <a:solidFill>
                  <a:srgbClr val="002060"/>
                </a:solidFill>
                <a:latin typeface="Courier New" panose="02070309020205020404" pitchFamily="49" charset="0"/>
              </a:rPr>
              <a:t>= </a:t>
            </a:r>
            <a:r>
              <a:rPr lang="en-US" sz="2400" b="1" dirty="0" smtClean="0">
                <a:solidFill>
                  <a:srgbClr val="002060"/>
                </a:solidFill>
                <a:latin typeface="Courier New" panose="02070309020205020404" pitchFamily="49" charset="0"/>
              </a:rPr>
              <a:t>“Lizzy” </a:t>
            </a:r>
            <a:r>
              <a:rPr lang="en-US" sz="2400" dirty="0" smtClean="0">
                <a:solidFill>
                  <a:srgbClr val="002060"/>
                </a:solidFill>
              </a:rPr>
              <a:t>and </a:t>
            </a:r>
            <a:r>
              <a:rPr lang="en-US" sz="2400" b="1" dirty="0">
                <a:solidFill>
                  <a:srgbClr val="0070C0"/>
                </a:solidFill>
                <a:latin typeface="Courier New" panose="02070309020205020404" pitchFamily="49" charset="0"/>
              </a:rPr>
              <a:t>Last</a:t>
            </a:r>
            <a:r>
              <a:rPr lang="en-US" sz="2400" b="1" dirty="0">
                <a:solidFill>
                  <a:srgbClr val="002060"/>
                </a:solidFill>
                <a:latin typeface="Courier New" panose="02070309020205020404" pitchFamily="49" charset="0"/>
              </a:rPr>
              <a:t> = </a:t>
            </a:r>
            <a:r>
              <a:rPr lang="en-US" sz="2400" b="1" dirty="0" smtClean="0">
                <a:solidFill>
                  <a:srgbClr val="002060"/>
                </a:solidFill>
                <a:latin typeface="Courier New" panose="02070309020205020404" pitchFamily="49" charset="0"/>
              </a:rPr>
              <a:t>“Duck”</a:t>
            </a:r>
          </a:p>
          <a:p>
            <a:pPr lvl="2">
              <a:lnSpc>
                <a:spcPct val="110000"/>
              </a:lnSpc>
              <a:spcBef>
                <a:spcPts val="0"/>
              </a:spcBef>
              <a:spcAft>
                <a:spcPts val="600"/>
              </a:spcAft>
            </a:pPr>
            <a:r>
              <a:rPr lang="en-US" sz="2400" dirty="0" smtClean="0">
                <a:solidFill>
                  <a:srgbClr val="002060"/>
                </a:solidFill>
              </a:rPr>
              <a:t>Then the statement</a:t>
            </a:r>
          </a:p>
          <a:p>
            <a:pPr marL="749808" lvl="4" indent="0">
              <a:lnSpc>
                <a:spcPct val="110000"/>
              </a:lnSpc>
              <a:spcBef>
                <a:spcPts val="0"/>
              </a:spcBef>
              <a:spcAft>
                <a:spcPts val="600"/>
              </a:spcAft>
              <a:buNone/>
            </a:pPr>
            <a:r>
              <a:rPr lang="en-US" sz="2400" b="1" dirty="0" smtClean="0">
                <a:solidFill>
                  <a:srgbClr val="002060"/>
                </a:solidFill>
                <a:latin typeface="Courier New" panose="02070309020205020404" pitchFamily="49" charset="0"/>
              </a:rPr>
              <a:t>		Set </a:t>
            </a:r>
            <a:r>
              <a:rPr lang="en-US" sz="2400" b="1" dirty="0">
                <a:solidFill>
                  <a:srgbClr val="0070C0"/>
                </a:solidFill>
                <a:latin typeface="Courier New" panose="02070309020205020404" pitchFamily="49" charset="0"/>
              </a:rPr>
              <a:t>Full</a:t>
            </a:r>
            <a:r>
              <a:rPr lang="en-US" sz="2400" b="1" dirty="0">
                <a:solidFill>
                  <a:srgbClr val="002060"/>
                </a:solidFill>
                <a:latin typeface="Courier New" panose="02070309020205020404" pitchFamily="49" charset="0"/>
              </a:rPr>
              <a:t> = </a:t>
            </a:r>
            <a:r>
              <a:rPr lang="en-US" sz="2400" b="1" dirty="0">
                <a:solidFill>
                  <a:srgbClr val="0070C0"/>
                </a:solidFill>
                <a:latin typeface="Courier New" panose="02070309020205020404" pitchFamily="49" charset="0"/>
              </a:rPr>
              <a:t>First</a:t>
            </a:r>
            <a:r>
              <a:rPr lang="en-US" sz="2400" b="1" dirty="0">
                <a:solidFill>
                  <a:srgbClr val="002060"/>
                </a:solidFill>
                <a:latin typeface="Courier New" panose="02070309020205020404" pitchFamily="49" charset="0"/>
              </a:rPr>
              <a:t> + “ “ + </a:t>
            </a:r>
            <a:r>
              <a:rPr lang="en-US" sz="2400" b="1" dirty="0">
                <a:solidFill>
                  <a:srgbClr val="0070C0"/>
                </a:solidFill>
                <a:latin typeface="Courier New" panose="02070309020205020404" pitchFamily="49" charset="0"/>
              </a:rPr>
              <a:t>Last</a:t>
            </a:r>
          </a:p>
          <a:p>
            <a:pPr marL="566928" lvl="3" indent="0">
              <a:lnSpc>
                <a:spcPct val="110000"/>
              </a:lnSpc>
              <a:spcBef>
                <a:spcPts val="0"/>
              </a:spcBef>
              <a:spcAft>
                <a:spcPts val="600"/>
              </a:spcAft>
              <a:buNone/>
            </a:pPr>
            <a:r>
              <a:rPr lang="en-US" sz="2400" dirty="0">
                <a:solidFill>
                  <a:srgbClr val="002060"/>
                </a:solidFill>
              </a:rPr>
              <a:t>w</a:t>
            </a:r>
            <a:r>
              <a:rPr lang="en-US" sz="2400" dirty="0" smtClean="0">
                <a:solidFill>
                  <a:srgbClr val="002060"/>
                </a:solidFill>
              </a:rPr>
              <a:t>ill assign the value </a:t>
            </a:r>
            <a:r>
              <a:rPr lang="en-US" sz="2400" b="1" dirty="0" smtClean="0">
                <a:solidFill>
                  <a:srgbClr val="002060"/>
                </a:solidFill>
                <a:latin typeface="Courier New" panose="02070309020205020404" pitchFamily="49" charset="0"/>
              </a:rPr>
              <a:t>“Lizzy Duck” </a:t>
            </a:r>
            <a:r>
              <a:rPr lang="en-US" sz="2400" dirty="0" smtClean="0">
                <a:solidFill>
                  <a:srgbClr val="002060"/>
                </a:solidFill>
              </a:rPr>
              <a:t>to </a:t>
            </a:r>
            <a:r>
              <a:rPr lang="en-US" sz="2400" b="1" dirty="0" smtClean="0">
                <a:solidFill>
                  <a:srgbClr val="0070C0"/>
                </a:solidFill>
                <a:latin typeface="Courier New" panose="02070309020205020404" pitchFamily="49" charset="0"/>
              </a:rPr>
              <a:t>Full</a:t>
            </a:r>
          </a:p>
          <a:p>
            <a:pPr marL="566928" lvl="3" indent="0">
              <a:lnSpc>
                <a:spcPct val="110000"/>
              </a:lnSpc>
              <a:spcBef>
                <a:spcPts val="0"/>
              </a:spcBef>
              <a:spcAft>
                <a:spcPts val="600"/>
              </a:spcAft>
              <a:buNone/>
            </a:pPr>
            <a:r>
              <a:rPr lang="en-US" sz="2000" u="sng" dirty="0" smtClean="0">
                <a:solidFill>
                  <a:srgbClr val="002060"/>
                </a:solidFill>
              </a:rPr>
              <a:t>Note: </a:t>
            </a:r>
            <a:r>
              <a:rPr lang="en-US" sz="2000" dirty="0" smtClean="0">
                <a:solidFill>
                  <a:srgbClr val="002060"/>
                </a:solidFill>
              </a:rPr>
              <a:t>The space enclosed in quotes is necessary to put a space between the first and last name when stored in the variable </a:t>
            </a:r>
            <a:r>
              <a:rPr lang="en-US" sz="2000" b="1" dirty="0" smtClean="0">
                <a:solidFill>
                  <a:srgbClr val="0070C0"/>
                </a:solidFill>
                <a:latin typeface="Courier New" panose="02070309020205020404" pitchFamily="49" charset="0"/>
                <a:cs typeface="Courier New" panose="02070309020205020404" pitchFamily="49" charset="0"/>
              </a:rPr>
              <a:t>Full</a:t>
            </a:r>
            <a:r>
              <a:rPr lang="en-US" sz="2000" dirty="0" smtClean="0">
                <a:solidFill>
                  <a:srgbClr val="002060"/>
                </a:solidFill>
              </a:rPr>
              <a:t>. </a:t>
            </a:r>
            <a:endParaRPr lang="en-US" sz="2000" dirty="0">
              <a:solidFill>
                <a:srgbClr val="002060"/>
              </a:solidFill>
            </a:endParaRPr>
          </a:p>
          <a:p>
            <a:pPr lvl="1"/>
            <a:endParaRPr lang="en-US" sz="32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903572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Integer Data</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8917053" cy="4023360"/>
          </a:xfrm>
        </p:spPr>
        <p:txBody>
          <a:bodyPr>
            <a:normAutofit/>
          </a:bodyPr>
          <a:lstStyle/>
          <a:p>
            <a:r>
              <a:rPr lang="en-US" sz="2800" b="1" dirty="0">
                <a:solidFill>
                  <a:srgbClr val="002060"/>
                </a:solidFill>
              </a:rPr>
              <a:t>Integers</a:t>
            </a:r>
            <a:r>
              <a:rPr lang="en-US" sz="2800" dirty="0">
                <a:solidFill>
                  <a:srgbClr val="002060"/>
                </a:solidFill>
              </a:rPr>
              <a:t> are all the positive, negative, or zero whole numbers</a:t>
            </a:r>
          </a:p>
          <a:p>
            <a:r>
              <a:rPr lang="en-US" sz="2800" dirty="0">
                <a:solidFill>
                  <a:srgbClr val="002060"/>
                </a:solidFill>
              </a:rPr>
              <a:t>Examples:</a:t>
            </a:r>
          </a:p>
          <a:p>
            <a:pPr lvl="2">
              <a:buFontTx/>
              <a:buNone/>
            </a:pPr>
            <a:r>
              <a:rPr lang="en-US" sz="2800" b="1" dirty="0">
                <a:solidFill>
                  <a:srgbClr val="002060"/>
                </a:solidFill>
                <a:latin typeface="Courier New" panose="02070309020205020404" pitchFamily="49" charset="0"/>
                <a:cs typeface="Courier New" panose="02070309020205020404" pitchFamily="49" charset="0"/>
              </a:rPr>
              <a:t>8</a:t>
            </a:r>
            <a:r>
              <a:rPr lang="en-US" sz="2800" dirty="0">
                <a:solidFill>
                  <a:srgbClr val="002060"/>
                </a:solidFill>
              </a:rPr>
              <a:t> is an integer</a:t>
            </a:r>
          </a:p>
          <a:p>
            <a:pPr lvl="2">
              <a:buFontTx/>
              <a:buNone/>
            </a:pPr>
            <a:r>
              <a:rPr lang="en-US" sz="2800" b="1" dirty="0">
                <a:solidFill>
                  <a:srgbClr val="002060"/>
                </a:solidFill>
                <a:latin typeface="Courier New" panose="02070309020205020404" pitchFamily="49" charset="0"/>
                <a:cs typeface="Courier New" panose="02070309020205020404" pitchFamily="49" charset="0"/>
              </a:rPr>
              <a:t>8.3</a:t>
            </a:r>
            <a:r>
              <a:rPr lang="en-US" sz="2800" dirty="0">
                <a:solidFill>
                  <a:srgbClr val="002060"/>
                </a:solidFill>
              </a:rPr>
              <a:t> is not an integer</a:t>
            </a:r>
          </a:p>
          <a:p>
            <a:pPr lvl="2">
              <a:buFontTx/>
              <a:buNone/>
            </a:pPr>
            <a:r>
              <a:rPr lang="en-US" sz="2800" b="1" dirty="0">
                <a:solidFill>
                  <a:srgbClr val="002060"/>
                </a:solidFill>
                <a:latin typeface="Courier New" panose="02070309020205020404" pitchFamily="49" charset="0"/>
                <a:cs typeface="Courier New" panose="02070309020205020404" pitchFamily="49" charset="0"/>
              </a:rPr>
              <a:t>-24,567,890 </a:t>
            </a:r>
            <a:r>
              <a:rPr lang="en-US" sz="2800" dirty="0">
                <a:solidFill>
                  <a:srgbClr val="002060"/>
                </a:solidFill>
              </a:rPr>
              <a:t>is an integer</a:t>
            </a:r>
          </a:p>
          <a:p>
            <a:pPr lvl="2">
              <a:buFontTx/>
              <a:buNone/>
            </a:pPr>
            <a:r>
              <a:rPr lang="en-US" sz="2800" b="1" dirty="0">
                <a:solidFill>
                  <a:srgbClr val="002060"/>
                </a:solidFill>
                <a:latin typeface="Courier New" panose="02070309020205020404" pitchFamily="49" charset="0"/>
                <a:cs typeface="Courier New" panose="02070309020205020404" pitchFamily="49" charset="0"/>
              </a:rPr>
              <a:t>0</a:t>
            </a:r>
            <a:r>
              <a:rPr lang="en-US" sz="2800" dirty="0">
                <a:solidFill>
                  <a:srgbClr val="002060"/>
                </a:solidFill>
              </a:rPr>
              <a:t> is an integer</a:t>
            </a:r>
          </a:p>
          <a:p>
            <a:pPr lvl="2">
              <a:buFontTx/>
              <a:buNone/>
            </a:pPr>
            <a:r>
              <a:rPr lang="en-US" sz="2800" b="1" dirty="0">
                <a:solidFill>
                  <a:srgbClr val="002060"/>
                </a:solidFill>
                <a:latin typeface="Courier New" panose="02070309020205020404" pitchFamily="49" charset="0"/>
                <a:cs typeface="Courier New" panose="02070309020205020404" pitchFamily="49" charset="0"/>
              </a:rPr>
              <a:t>4.0</a:t>
            </a:r>
            <a:r>
              <a:rPr lang="en-US" sz="2800" dirty="0">
                <a:solidFill>
                  <a:srgbClr val="002060"/>
                </a:solidFill>
              </a:rPr>
              <a:t> is not an integer because it has a decimal part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327667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8387" y="394978"/>
            <a:ext cx="10058400" cy="1092300"/>
          </a:xfrm>
        </p:spPr>
        <p:txBody>
          <a:bodyPr>
            <a:normAutofit/>
          </a:bodyPr>
          <a:lstStyle/>
          <a:p>
            <a:r>
              <a:rPr lang="en-US" b="1" dirty="0" smtClean="0">
                <a:solidFill>
                  <a:schemeClr val="accent1">
                    <a:lumMod val="75000"/>
                  </a:schemeClr>
                </a:solidFill>
              </a:rPr>
              <a:t>1.2 Basic Programming Concepts</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sz="2800" dirty="0">
                <a:solidFill>
                  <a:schemeClr val="accent4">
                    <a:lumMod val="75000"/>
                  </a:schemeClr>
                </a:solidFill>
              </a:rPr>
              <a:t>Important concepts:</a:t>
            </a:r>
          </a:p>
          <a:p>
            <a:pPr lvl="1"/>
            <a:r>
              <a:rPr lang="en-US" sz="2400" b="1" dirty="0" err="1">
                <a:solidFill>
                  <a:schemeClr val="accent4">
                    <a:lumMod val="75000"/>
                  </a:schemeClr>
                </a:solidFill>
              </a:rPr>
              <a:t>Pseudocode</a:t>
            </a:r>
            <a:r>
              <a:rPr lang="en-US" sz="2400" dirty="0">
                <a:solidFill>
                  <a:schemeClr val="accent4">
                    <a:lumMod val="75000"/>
                  </a:schemeClr>
                </a:solidFill>
              </a:rPr>
              <a:t> is used to plan out the logic of a computer program, using English words and phrases.</a:t>
            </a:r>
          </a:p>
          <a:p>
            <a:pPr lvl="1"/>
            <a:r>
              <a:rPr lang="en-US" sz="2400" b="1" dirty="0">
                <a:solidFill>
                  <a:schemeClr val="accent4">
                    <a:lumMod val="75000"/>
                  </a:schemeClr>
                </a:solidFill>
              </a:rPr>
              <a:t>Input</a:t>
            </a:r>
            <a:r>
              <a:rPr lang="en-US" sz="2400" dirty="0">
                <a:solidFill>
                  <a:schemeClr val="accent4">
                    <a:lumMod val="75000"/>
                  </a:schemeClr>
                </a:solidFill>
              </a:rPr>
              <a:t> refers to information that is accepted into the program from the user or other sources.</a:t>
            </a:r>
          </a:p>
          <a:p>
            <a:pPr lvl="1"/>
            <a:r>
              <a:rPr lang="en-US" sz="2400" b="1" dirty="0">
                <a:solidFill>
                  <a:schemeClr val="accent4">
                    <a:lumMod val="75000"/>
                  </a:schemeClr>
                </a:solidFill>
              </a:rPr>
              <a:t>Variables</a:t>
            </a:r>
            <a:r>
              <a:rPr lang="en-US" sz="2400" dirty="0">
                <a:solidFill>
                  <a:schemeClr val="accent4">
                    <a:lumMod val="75000"/>
                  </a:schemeClr>
                </a:solidFill>
              </a:rPr>
              <a:t> represent values within a program.</a:t>
            </a:r>
          </a:p>
          <a:p>
            <a:pPr lvl="1"/>
            <a:r>
              <a:rPr lang="en-US" sz="2400" b="1" dirty="0">
                <a:solidFill>
                  <a:schemeClr val="accent4">
                    <a:lumMod val="75000"/>
                  </a:schemeClr>
                </a:solidFill>
              </a:rPr>
              <a:t>Constants</a:t>
            </a:r>
            <a:r>
              <a:rPr lang="en-US" sz="2400" dirty="0">
                <a:solidFill>
                  <a:schemeClr val="accent4">
                    <a:lumMod val="75000"/>
                  </a:schemeClr>
                </a:solidFill>
              </a:rPr>
              <a:t> are values used within a program. The value of a constant does not change (i.e., it is constant) throughout the program.</a:t>
            </a:r>
          </a:p>
          <a:p>
            <a:endParaRPr lang="en-US" dirty="0">
              <a:solidFill>
                <a:schemeClr val="accent4">
                  <a:lumMod val="75000"/>
                </a:schemeClr>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8252059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Declaring </a:t>
            </a:r>
            <a:r>
              <a:rPr lang="en-US" b="1" dirty="0" smtClean="0">
                <a:solidFill>
                  <a:schemeClr val="accent1">
                    <a:lumMod val="75000"/>
                  </a:schemeClr>
                </a:solidFill>
                <a:latin typeface="Courier New" panose="02070309020205020404" pitchFamily="49" charset="0"/>
                <a:cs typeface="Courier New" panose="02070309020205020404" pitchFamily="49" charset="0"/>
              </a:rPr>
              <a:t>Integer</a:t>
            </a:r>
            <a:r>
              <a:rPr lang="en-US" b="1" dirty="0" smtClean="0">
                <a:solidFill>
                  <a:schemeClr val="accent1">
                    <a:lumMod val="75000"/>
                  </a:schemeClr>
                </a:solidFill>
              </a:rPr>
              <a:t> Variables</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10203066" cy="4023360"/>
          </a:xfrm>
        </p:spPr>
        <p:txBody>
          <a:bodyPr>
            <a:normAutofit fontScale="92500"/>
          </a:bodyPr>
          <a:lstStyle/>
          <a:p>
            <a:pPr>
              <a:lnSpc>
                <a:spcPct val="120000"/>
              </a:lnSpc>
              <a:spcBef>
                <a:spcPts val="0"/>
              </a:spcBef>
              <a:spcAft>
                <a:spcPts val="600"/>
              </a:spcAft>
            </a:pPr>
            <a:r>
              <a:rPr lang="en-US" sz="2800" dirty="0">
                <a:solidFill>
                  <a:srgbClr val="002060"/>
                </a:solidFill>
              </a:rPr>
              <a:t>Each language has a specific way to declare the data type of its </a:t>
            </a:r>
            <a:r>
              <a:rPr lang="en-US" sz="2800" dirty="0" smtClean="0">
                <a:solidFill>
                  <a:srgbClr val="002060"/>
                </a:solidFill>
              </a:rPr>
              <a:t>variables.</a:t>
            </a:r>
            <a:endParaRPr lang="en-US" sz="2800" dirty="0">
              <a:solidFill>
                <a:srgbClr val="002060"/>
              </a:solidFill>
            </a:endParaRPr>
          </a:p>
          <a:p>
            <a:pPr>
              <a:lnSpc>
                <a:spcPct val="120000"/>
              </a:lnSpc>
              <a:spcBef>
                <a:spcPts val="0"/>
              </a:spcBef>
              <a:spcAft>
                <a:spcPts val="600"/>
              </a:spcAft>
              <a:buFont typeface="Courier New" panose="02070309020205020404" pitchFamily="49" charset="0"/>
              <a:buChar char="o"/>
            </a:pPr>
            <a:r>
              <a:rPr lang="en-US" sz="2800" dirty="0" smtClean="0">
                <a:solidFill>
                  <a:srgbClr val="002060"/>
                </a:solidFill>
              </a:rPr>
              <a:t> In </a:t>
            </a:r>
            <a:r>
              <a:rPr lang="en-US" sz="2800" dirty="0">
                <a:solidFill>
                  <a:srgbClr val="002060"/>
                </a:solidFill>
              </a:rPr>
              <a:t>this text we use</a:t>
            </a:r>
            <a:r>
              <a:rPr lang="en-US" sz="2800" dirty="0" smtClean="0">
                <a:solidFill>
                  <a:srgbClr val="002060"/>
                </a:solidFill>
              </a:rPr>
              <a:t>:  </a:t>
            </a:r>
            <a:r>
              <a:rPr lang="en-US" sz="2800" b="1" dirty="0" smtClean="0">
                <a:solidFill>
                  <a:srgbClr val="002060"/>
                </a:solidFill>
                <a:latin typeface="Courier New" panose="02070309020205020404" pitchFamily="49" charset="0"/>
              </a:rPr>
              <a:t>Declare </a:t>
            </a:r>
            <a:r>
              <a:rPr lang="en-US" sz="2800" b="1" dirty="0" err="1">
                <a:solidFill>
                  <a:srgbClr val="0070C0"/>
                </a:solidFill>
                <a:latin typeface="Courier New" panose="02070309020205020404" pitchFamily="49" charset="0"/>
              </a:rPr>
              <a:t>VariableName</a:t>
            </a:r>
            <a:r>
              <a:rPr lang="en-US" sz="2800" b="1" dirty="0">
                <a:solidFill>
                  <a:srgbClr val="002060"/>
                </a:solidFill>
                <a:latin typeface="Courier New" panose="02070309020205020404" pitchFamily="49" charset="0"/>
              </a:rPr>
              <a:t> As Integer</a:t>
            </a:r>
          </a:p>
          <a:p>
            <a:pPr>
              <a:lnSpc>
                <a:spcPct val="120000"/>
              </a:lnSpc>
              <a:spcBef>
                <a:spcPts val="0"/>
              </a:spcBef>
              <a:spcAft>
                <a:spcPts val="600"/>
              </a:spcAft>
              <a:buFont typeface="Courier New" panose="02070309020205020404" pitchFamily="49" charset="0"/>
              <a:buChar char="o"/>
            </a:pPr>
            <a:r>
              <a:rPr lang="en-US" sz="2800" dirty="0" smtClean="0">
                <a:solidFill>
                  <a:srgbClr val="002060"/>
                </a:solidFill>
              </a:rPr>
              <a:t> In </a:t>
            </a:r>
            <a:r>
              <a:rPr lang="en-US" sz="2800" dirty="0">
                <a:solidFill>
                  <a:srgbClr val="002060"/>
                </a:solidFill>
              </a:rPr>
              <a:t>C++ and </a:t>
            </a:r>
            <a:r>
              <a:rPr lang="en-US" sz="2800" dirty="0" smtClean="0">
                <a:solidFill>
                  <a:srgbClr val="002060"/>
                </a:solidFill>
              </a:rPr>
              <a:t>Java: 	</a:t>
            </a:r>
            <a:r>
              <a:rPr lang="en-US" sz="2800" b="1" dirty="0" err="1" smtClean="0">
                <a:solidFill>
                  <a:srgbClr val="002060"/>
                </a:solidFill>
                <a:latin typeface="Courier New" panose="02070309020205020404" pitchFamily="49" charset="0"/>
              </a:rPr>
              <a:t>int</a:t>
            </a:r>
            <a:r>
              <a:rPr lang="en-US" sz="2800" b="1" dirty="0" smtClean="0">
                <a:solidFill>
                  <a:srgbClr val="002060"/>
                </a:solidFill>
                <a:latin typeface="Courier New" panose="02070309020205020404" pitchFamily="49" charset="0"/>
              </a:rPr>
              <a:t> </a:t>
            </a:r>
            <a:r>
              <a:rPr lang="en-US" sz="2800" b="1" dirty="0" err="1">
                <a:solidFill>
                  <a:srgbClr val="0070C0"/>
                </a:solidFill>
                <a:latin typeface="Courier New" panose="02070309020205020404" pitchFamily="49" charset="0"/>
              </a:rPr>
              <a:t>VariableName</a:t>
            </a:r>
            <a:r>
              <a:rPr lang="en-US" sz="2800" b="1" dirty="0">
                <a:solidFill>
                  <a:srgbClr val="002060"/>
                </a:solidFill>
                <a:latin typeface="Courier New" panose="02070309020205020404" pitchFamily="49" charset="0"/>
              </a:rPr>
              <a:t>;</a:t>
            </a:r>
          </a:p>
          <a:p>
            <a:pPr>
              <a:lnSpc>
                <a:spcPct val="120000"/>
              </a:lnSpc>
              <a:spcBef>
                <a:spcPts val="0"/>
              </a:spcBef>
              <a:spcAft>
                <a:spcPts val="600"/>
              </a:spcAft>
              <a:buFont typeface="Courier New" panose="02070309020205020404" pitchFamily="49" charset="0"/>
              <a:buChar char="o"/>
            </a:pPr>
            <a:r>
              <a:rPr lang="en-US" sz="2800" dirty="0" smtClean="0">
                <a:solidFill>
                  <a:srgbClr val="002060"/>
                </a:solidFill>
              </a:rPr>
              <a:t> In </a:t>
            </a:r>
            <a:r>
              <a:rPr lang="en-US" sz="2800" dirty="0">
                <a:solidFill>
                  <a:srgbClr val="002060"/>
                </a:solidFill>
              </a:rPr>
              <a:t>Visual </a:t>
            </a:r>
            <a:r>
              <a:rPr lang="en-US" sz="2800" dirty="0" smtClean="0">
                <a:solidFill>
                  <a:srgbClr val="002060"/>
                </a:solidFill>
              </a:rPr>
              <a:t>Basic: 	</a:t>
            </a:r>
            <a:r>
              <a:rPr lang="en-US" sz="2800" b="1" dirty="0" smtClean="0">
                <a:solidFill>
                  <a:srgbClr val="002060"/>
                </a:solidFill>
                <a:latin typeface="Courier New" panose="02070309020205020404" pitchFamily="49" charset="0"/>
              </a:rPr>
              <a:t>Dim </a:t>
            </a:r>
            <a:r>
              <a:rPr lang="en-US" sz="2800" b="1" dirty="0" err="1">
                <a:solidFill>
                  <a:srgbClr val="0070C0"/>
                </a:solidFill>
                <a:latin typeface="Courier New" panose="02070309020205020404" pitchFamily="49" charset="0"/>
              </a:rPr>
              <a:t>VariableName</a:t>
            </a:r>
            <a:r>
              <a:rPr lang="en-US" sz="2800" b="1" dirty="0">
                <a:solidFill>
                  <a:srgbClr val="002060"/>
                </a:solidFill>
                <a:latin typeface="Courier New" panose="02070309020205020404" pitchFamily="49" charset="0"/>
              </a:rPr>
              <a:t> As </a:t>
            </a:r>
            <a:r>
              <a:rPr lang="en-US" sz="2800" b="1" dirty="0" smtClean="0">
                <a:solidFill>
                  <a:srgbClr val="002060"/>
                </a:solidFill>
                <a:latin typeface="Courier New" panose="02070309020205020404" pitchFamily="49" charset="0"/>
              </a:rPr>
              <a:t>Integer</a:t>
            </a:r>
          </a:p>
          <a:p>
            <a:pPr>
              <a:lnSpc>
                <a:spcPct val="120000"/>
              </a:lnSpc>
              <a:spcBef>
                <a:spcPts val="0"/>
              </a:spcBef>
              <a:spcAft>
                <a:spcPts val="600"/>
              </a:spcAft>
              <a:buFont typeface="Courier New" panose="02070309020205020404" pitchFamily="49" charset="0"/>
              <a:buChar char="o"/>
            </a:pPr>
            <a:r>
              <a:rPr lang="en-US" sz="2800" dirty="0" smtClean="0">
                <a:solidFill>
                  <a:srgbClr val="002060"/>
                </a:solidFill>
              </a:rPr>
              <a:t> In JavaScript a variable is given a type when it gets its initial value. 	Therefore: 	</a:t>
            </a:r>
            <a:r>
              <a:rPr lang="en-US" sz="2800" b="1" dirty="0" err="1" smtClean="0">
                <a:solidFill>
                  <a:srgbClr val="002060"/>
                </a:solidFill>
                <a:latin typeface="Courier New" panose="02070309020205020404" pitchFamily="49" charset="0"/>
              </a:rPr>
              <a:t>var</a:t>
            </a:r>
            <a:r>
              <a:rPr lang="en-US" sz="2800" b="1" dirty="0" smtClean="0">
                <a:solidFill>
                  <a:srgbClr val="002060"/>
                </a:solidFill>
                <a:latin typeface="Courier New" panose="02070309020205020404" pitchFamily="49" charset="0"/>
              </a:rPr>
              <a:t> </a:t>
            </a:r>
            <a:r>
              <a:rPr lang="en-US" sz="2800" b="1" dirty="0" err="1">
                <a:solidFill>
                  <a:srgbClr val="0070C0"/>
                </a:solidFill>
                <a:latin typeface="Courier New" panose="02070309020205020404" pitchFamily="49" charset="0"/>
              </a:rPr>
              <a:t>VariableName</a:t>
            </a:r>
            <a:r>
              <a:rPr lang="en-US" sz="2800" b="1" dirty="0">
                <a:solidFill>
                  <a:srgbClr val="002060"/>
                </a:solidFill>
                <a:latin typeface="Courier New" panose="02070309020205020404" pitchFamily="49" charset="0"/>
              </a:rPr>
              <a:t> </a:t>
            </a:r>
            <a:r>
              <a:rPr lang="en-US" sz="2800" b="1" dirty="0" smtClean="0">
                <a:solidFill>
                  <a:srgbClr val="002060"/>
                </a:solidFill>
                <a:latin typeface="Courier New" panose="02070309020205020404" pitchFamily="49" charset="0"/>
              </a:rPr>
              <a:t>= 0; </a:t>
            </a:r>
            <a:endParaRPr lang="en-US" sz="2800" b="1" dirty="0" smtClean="0">
              <a:solidFill>
                <a:srgbClr val="002060"/>
              </a:solidFill>
            </a:endParaRPr>
          </a:p>
          <a:p>
            <a:pPr marL="0">
              <a:lnSpc>
                <a:spcPct val="120000"/>
              </a:lnSpc>
              <a:spcBef>
                <a:spcPts val="0"/>
              </a:spcBef>
              <a:spcAft>
                <a:spcPts val="600"/>
              </a:spcAft>
              <a:buNone/>
            </a:pPr>
            <a:r>
              <a:rPr lang="en-US" sz="2800" dirty="0" smtClean="0">
                <a:solidFill>
                  <a:srgbClr val="002060"/>
                </a:solidFill>
              </a:rPr>
              <a:t>	sets the JavaScript variable to be an integer</a:t>
            </a:r>
            <a:endParaRPr lang="en-US" sz="2800" dirty="0">
              <a:solidFill>
                <a:srgbClr val="002060"/>
              </a:solidFill>
            </a:endParaRPr>
          </a:p>
          <a:p>
            <a:pPr>
              <a:lnSpc>
                <a:spcPct val="120000"/>
              </a:lnSpc>
              <a:spcBef>
                <a:spcPts val="0"/>
              </a:spcBef>
              <a:spcAft>
                <a:spcPts val="600"/>
              </a:spcAft>
            </a:pPr>
            <a:endParaRPr lang="en-US" sz="2800" b="1"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952142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8298"/>
          </a:xfrm>
        </p:spPr>
        <p:txBody>
          <a:bodyPr>
            <a:normAutofit/>
          </a:bodyPr>
          <a:lstStyle/>
          <a:p>
            <a:r>
              <a:rPr lang="en-US" b="1" dirty="0">
                <a:solidFill>
                  <a:schemeClr val="accent1">
                    <a:lumMod val="75000"/>
                  </a:schemeClr>
                </a:solidFill>
              </a:rPr>
              <a:t>Floating Point </a:t>
            </a:r>
            <a:r>
              <a:rPr lang="en-US" b="1" dirty="0" smtClean="0">
                <a:solidFill>
                  <a:schemeClr val="accent1">
                    <a:lumMod val="75000"/>
                  </a:schemeClr>
                </a:solidFill>
              </a:rPr>
              <a:t>Variables</a:t>
            </a:r>
            <a:endParaRPr lang="en-US"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203066" cy="4023360"/>
              </a:xfrm>
            </p:spPr>
            <p:txBody>
              <a:bodyPr>
                <a:normAutofit/>
              </a:bodyPr>
              <a:lstStyle/>
              <a:p>
                <a:r>
                  <a:rPr lang="en-US" sz="2400" dirty="0" smtClean="0">
                    <a:solidFill>
                      <a:srgbClr val="002060"/>
                    </a:solidFill>
                  </a:rPr>
                  <a:t>All </a:t>
                </a:r>
                <a:r>
                  <a:rPr lang="en-US" sz="2400" b="1" dirty="0">
                    <a:solidFill>
                      <a:srgbClr val="002060"/>
                    </a:solidFill>
                  </a:rPr>
                  <a:t>floating</a:t>
                </a:r>
                <a:r>
                  <a:rPr lang="en-US" sz="2400" dirty="0">
                    <a:solidFill>
                      <a:srgbClr val="002060"/>
                    </a:solidFill>
                  </a:rPr>
                  <a:t> </a:t>
                </a:r>
                <a:r>
                  <a:rPr lang="en-US" sz="2400" b="1" dirty="0">
                    <a:solidFill>
                      <a:srgbClr val="002060"/>
                    </a:solidFill>
                  </a:rPr>
                  <a:t>point</a:t>
                </a:r>
                <a:r>
                  <a:rPr lang="en-US" sz="2400" dirty="0">
                    <a:solidFill>
                      <a:srgbClr val="002060"/>
                    </a:solidFill>
                  </a:rPr>
                  <a:t> </a:t>
                </a:r>
                <a:r>
                  <a:rPr lang="en-US" sz="2400" b="1" dirty="0">
                    <a:solidFill>
                      <a:srgbClr val="002060"/>
                    </a:solidFill>
                  </a:rPr>
                  <a:t>numbers</a:t>
                </a:r>
                <a:r>
                  <a:rPr lang="en-US" sz="2400" dirty="0">
                    <a:solidFill>
                      <a:srgbClr val="002060"/>
                    </a:solidFill>
                  </a:rPr>
                  <a:t> have both an </a:t>
                </a:r>
                <a:r>
                  <a:rPr lang="en-US" sz="2400" b="1" dirty="0">
                    <a:solidFill>
                      <a:srgbClr val="002060"/>
                    </a:solidFill>
                  </a:rPr>
                  <a:t>integer</a:t>
                </a:r>
                <a:r>
                  <a:rPr lang="en-US" sz="2400" dirty="0">
                    <a:solidFill>
                      <a:srgbClr val="002060"/>
                    </a:solidFill>
                  </a:rPr>
                  <a:t> </a:t>
                </a:r>
                <a:r>
                  <a:rPr lang="en-US" sz="2400" b="1" dirty="0">
                    <a:solidFill>
                      <a:srgbClr val="002060"/>
                    </a:solidFill>
                  </a:rPr>
                  <a:t>part</a:t>
                </a:r>
                <a:r>
                  <a:rPr lang="en-US" sz="2400" dirty="0">
                    <a:solidFill>
                      <a:srgbClr val="002060"/>
                    </a:solidFill>
                  </a:rPr>
                  <a:t> and a </a:t>
                </a:r>
                <a:r>
                  <a:rPr lang="en-US" sz="2400" b="1" dirty="0">
                    <a:solidFill>
                      <a:srgbClr val="002060"/>
                    </a:solidFill>
                  </a:rPr>
                  <a:t>fractional</a:t>
                </a:r>
                <a:r>
                  <a:rPr lang="en-US" sz="2400" dirty="0">
                    <a:solidFill>
                      <a:srgbClr val="002060"/>
                    </a:solidFill>
                  </a:rPr>
                  <a:t> </a:t>
                </a:r>
                <a:r>
                  <a:rPr lang="en-US" sz="2400" b="1" dirty="0">
                    <a:solidFill>
                      <a:srgbClr val="002060"/>
                    </a:solidFill>
                  </a:rPr>
                  <a:t>part</a:t>
                </a:r>
              </a:p>
              <a:p>
                <a:r>
                  <a:rPr lang="en-US" sz="2400" dirty="0">
                    <a:solidFill>
                      <a:srgbClr val="002060"/>
                    </a:solidFill>
                  </a:rPr>
                  <a:t>Examples:</a:t>
                </a:r>
              </a:p>
              <a:p>
                <a:pPr lvl="2">
                  <a:buFontTx/>
                  <a:buNone/>
                </a:pPr>
                <a:r>
                  <a:rPr lang="en-US" sz="2400" b="1" dirty="0">
                    <a:solidFill>
                      <a:srgbClr val="002060"/>
                    </a:solidFill>
                    <a:latin typeface="Courier New" panose="02070309020205020404" pitchFamily="49" charset="0"/>
                  </a:rPr>
                  <a:t>5.65</a:t>
                </a:r>
              </a:p>
              <a:p>
                <a:pPr lvl="2">
                  <a:buFontTx/>
                  <a:buNone/>
                </a:pPr>
                <a:r>
                  <a:rPr lang="en-US" sz="2400" b="1" dirty="0">
                    <a:solidFill>
                      <a:srgbClr val="002060"/>
                    </a:solidFill>
                    <a:latin typeface="Courier New" panose="02070309020205020404" pitchFamily="49" charset="0"/>
                  </a:rPr>
                  <a:t>9.00</a:t>
                </a:r>
              </a:p>
              <a:p>
                <a:pPr lvl="2">
                  <a:buFontTx/>
                  <a:buNone/>
                </a:pPr>
                <a:r>
                  <a:rPr lang="en-US" sz="2400" dirty="0">
                    <a:solidFill>
                      <a:srgbClr val="002060"/>
                    </a:solidFill>
                    <a:latin typeface="Courier New" panose="02070309020205020404" pitchFamily="49" charset="0"/>
                  </a:rPr>
                  <a:t>-</a:t>
                </a:r>
                <a:r>
                  <a:rPr lang="en-US" sz="2400" b="1" dirty="0">
                    <a:solidFill>
                      <a:srgbClr val="002060"/>
                    </a:solidFill>
                    <a:latin typeface="Courier New" panose="02070309020205020404" pitchFamily="49" charset="0"/>
                  </a:rPr>
                  <a:t>456,784.983</a:t>
                </a:r>
              </a:p>
              <a:p>
                <a:pPr lvl="2">
                  <a:buFontTx/>
                  <a:buNone/>
                </a:pPr>
                <a:r>
                  <a:rPr lang="en-US" sz="2400" b="1" dirty="0">
                    <a:solidFill>
                      <a:srgbClr val="002060"/>
                    </a:solidFill>
                    <a:latin typeface="Courier New" panose="02070309020205020404" pitchFamily="49" charset="0"/>
                  </a:rPr>
                  <a:t>½</a:t>
                </a:r>
              </a:p>
              <a:p>
                <a:pPr lvl="2">
                  <a:buFontTx/>
                  <a:buNone/>
                </a:pPr>
                <a:r>
                  <a:rPr lang="en-US" sz="2400" dirty="0">
                    <a:solidFill>
                      <a:srgbClr val="002060"/>
                    </a:solidFill>
                  </a:rPr>
                  <a:t>Repeating numbers like </a:t>
                </a:r>
                <a:r>
                  <a:rPr lang="en-US" sz="2400" b="1" dirty="0">
                    <a:solidFill>
                      <a:srgbClr val="002060"/>
                    </a:solidFill>
                    <a:latin typeface="Courier New" panose="02070309020205020404" pitchFamily="49" charset="0"/>
                  </a:rPr>
                  <a:t>0.333333…</a:t>
                </a:r>
              </a:p>
              <a:p>
                <a:pPr lvl="2">
                  <a:buFontTx/>
                  <a:buNone/>
                </a:pPr>
                <a:r>
                  <a:rPr lang="en-US" sz="2400" dirty="0">
                    <a:solidFill>
                      <a:srgbClr val="002060"/>
                    </a:solidFill>
                  </a:rPr>
                  <a:t>Irrational numbers like </a:t>
                </a:r>
                <a:r>
                  <a:rPr lang="en-US" sz="2400" b="1" dirty="0">
                    <a:solidFill>
                      <a:srgbClr val="002060"/>
                    </a:solidFill>
                    <a:latin typeface="Courier New" panose="02070309020205020404" pitchFamily="49" charset="0"/>
                  </a:rPr>
                  <a:t>pi</a:t>
                </a:r>
                <a:r>
                  <a:rPr lang="en-US" sz="2400" dirty="0">
                    <a:solidFill>
                      <a:srgbClr val="002060"/>
                    </a:solidFill>
                  </a:rPr>
                  <a:t> </a:t>
                </a:r>
                <a:r>
                  <a:rPr lang="en-US" sz="2400" dirty="0" smtClean="0">
                    <a:solidFill>
                      <a:srgbClr val="002060"/>
                    </a:solidFill>
                  </a:rPr>
                  <a:t>(</a:t>
                </a:r>
                <a:r>
                  <a:rPr lang="el-GR" sz="2400" dirty="0" smtClean="0">
                    <a:solidFill>
                      <a:srgbClr val="002060"/>
                    </a:solidFill>
                  </a:rPr>
                  <a:t>π</a:t>
                </a:r>
                <a:r>
                  <a:rPr lang="en-US" sz="2400" dirty="0" smtClean="0">
                    <a:solidFill>
                      <a:srgbClr val="002060"/>
                    </a:solidFill>
                  </a:rPr>
                  <a:t>) or </a:t>
                </a:r>
                <a:r>
                  <a:rPr lang="en-US" sz="2400" b="1" dirty="0" err="1" smtClean="0">
                    <a:solidFill>
                      <a:srgbClr val="002060"/>
                    </a:solidFill>
                    <a:latin typeface="Courier New" panose="02070309020205020404" pitchFamily="49" charset="0"/>
                  </a:rPr>
                  <a:t>sqrt</a:t>
                </a:r>
                <a:r>
                  <a:rPr lang="en-US" sz="2400" b="1" dirty="0" smtClean="0">
                    <a:solidFill>
                      <a:srgbClr val="002060"/>
                    </a:solidFill>
                    <a:latin typeface="Courier New" panose="02070309020205020404" pitchFamily="49" charset="0"/>
                  </a:rPr>
                  <a:t>(2) </a:t>
                </a:r>
                <a14:m>
                  <m:oMath xmlns:m="http://schemas.openxmlformats.org/officeDocument/2006/math">
                    <m:rad>
                      <m:radPr>
                        <m:degHide m:val="on"/>
                        <m:ctrlPr>
                          <a:rPr lang="en-US" sz="2400" b="1" i="1" smtClean="0">
                            <a:solidFill>
                              <a:srgbClr val="002060"/>
                            </a:solidFill>
                            <a:latin typeface="Cambria Math" panose="02040503050406030204" pitchFamily="18" charset="0"/>
                            <a:ea typeface="Cambria Math" panose="02040503050406030204" pitchFamily="18" charset="0"/>
                          </a:rPr>
                        </m:ctrlPr>
                      </m:radPr>
                      <m:deg/>
                      <m:e>
                        <m:r>
                          <a:rPr lang="en-US" sz="2400" b="1" i="1" smtClean="0">
                            <a:solidFill>
                              <a:srgbClr val="002060"/>
                            </a:solidFill>
                            <a:latin typeface="Cambria Math" panose="02040503050406030204" pitchFamily="18" charset="0"/>
                            <a:ea typeface="Cambria Math" panose="02040503050406030204" pitchFamily="18" charset="0"/>
                          </a:rPr>
                          <m:t>𝟐</m:t>
                        </m:r>
                      </m:e>
                    </m:rad>
                  </m:oMath>
                </a14:m>
                <a:endParaRPr lang="en-US" sz="2400" b="1" dirty="0" smtClean="0">
                  <a:solidFill>
                    <a:srgbClr val="002060"/>
                  </a:solidFill>
                  <a:latin typeface="Courier New" panose="02070309020205020404" pitchFamily="49" charset="0"/>
                  <a:ea typeface="Cambria Math" panose="02040503050406030204" pitchFamily="18" charset="0"/>
                </a:endParaRPr>
              </a:p>
              <a:p>
                <a:pPr lvl="2">
                  <a:buFontTx/>
                  <a:buNone/>
                </a:pPr>
                <a:r>
                  <a:rPr lang="en-US" sz="2400" u="sng" dirty="0" smtClean="0">
                    <a:solidFill>
                      <a:srgbClr val="002060"/>
                    </a:solidFill>
                  </a:rPr>
                  <a:t>Note:</a:t>
                </a:r>
                <a:r>
                  <a:rPr lang="en-US" sz="2400" b="1" dirty="0" smtClean="0">
                    <a:solidFill>
                      <a:srgbClr val="002060"/>
                    </a:solidFill>
                  </a:rPr>
                  <a:t> </a:t>
                </a:r>
                <a:r>
                  <a:rPr lang="en-US" sz="2400" b="1" dirty="0" smtClean="0">
                    <a:solidFill>
                      <a:srgbClr val="002060"/>
                    </a:solidFill>
                    <a:latin typeface="Courier New" panose="02070309020205020404" pitchFamily="49" charset="0"/>
                    <a:cs typeface="Courier New" panose="02070309020205020404" pitchFamily="49" charset="0"/>
                  </a:rPr>
                  <a:t>7</a:t>
                </a:r>
                <a:r>
                  <a:rPr lang="en-US" sz="2400" dirty="0" smtClean="0">
                    <a:solidFill>
                      <a:srgbClr val="002060"/>
                    </a:solidFill>
                  </a:rPr>
                  <a:t> is not a floating point number but </a:t>
                </a:r>
                <a:r>
                  <a:rPr lang="en-US" sz="2400" b="1" dirty="0">
                    <a:solidFill>
                      <a:srgbClr val="002060"/>
                    </a:solidFill>
                    <a:latin typeface="Courier New" panose="02070309020205020404" pitchFamily="49" charset="0"/>
                    <a:cs typeface="Courier New" panose="02070309020205020404" pitchFamily="49" charset="0"/>
                  </a:rPr>
                  <a:t>7.0</a:t>
                </a: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rPr>
                  <a:t>is!</a:t>
                </a:r>
                <a:endParaRPr lang="en-US" sz="2400"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203066" cy="4023360"/>
              </a:xfrm>
              <a:blipFill rotWithShape="0">
                <a:blip r:embed="rId2"/>
                <a:stretch>
                  <a:fillRect l="-896" t="-212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521846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8298"/>
          </a:xfrm>
        </p:spPr>
        <p:txBody>
          <a:bodyPr>
            <a:normAutofit/>
          </a:bodyPr>
          <a:lstStyle/>
          <a:p>
            <a:r>
              <a:rPr lang="en-US" b="1" dirty="0" smtClean="0">
                <a:solidFill>
                  <a:schemeClr val="accent1">
                    <a:lumMod val="75000"/>
                  </a:schemeClr>
                </a:solidFill>
              </a:rPr>
              <a:t>The </a:t>
            </a:r>
            <a:r>
              <a:rPr lang="en-US" b="1" dirty="0" smtClean="0">
                <a:solidFill>
                  <a:schemeClr val="accent1">
                    <a:lumMod val="75000"/>
                  </a:schemeClr>
                </a:solidFill>
                <a:latin typeface="Courier New" panose="02070309020205020404" pitchFamily="49" charset="0"/>
                <a:cs typeface="Courier New" panose="02070309020205020404" pitchFamily="49" charset="0"/>
              </a:rPr>
              <a:t>Declare</a:t>
            </a:r>
            <a:r>
              <a:rPr lang="en-US" b="1" dirty="0" smtClean="0">
                <a:solidFill>
                  <a:schemeClr val="accent1">
                    <a:lumMod val="75000"/>
                  </a:schemeClr>
                </a:solidFill>
              </a:rPr>
              <a:t> Statement Revisited</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10203066" cy="4023360"/>
          </a:xfrm>
        </p:spPr>
        <p:txBody>
          <a:bodyPr>
            <a:noAutofit/>
          </a:bodyPr>
          <a:lstStyle/>
          <a:p>
            <a:pPr>
              <a:lnSpc>
                <a:spcPct val="100000"/>
              </a:lnSpc>
              <a:spcAft>
                <a:spcPts val="600"/>
              </a:spcAft>
            </a:pPr>
            <a:r>
              <a:rPr lang="en-US" dirty="0">
                <a:solidFill>
                  <a:srgbClr val="002060"/>
                </a:solidFill>
              </a:rPr>
              <a:t>In this text we will declare variables with the following data types</a:t>
            </a:r>
            <a:r>
              <a:rPr lang="en-US" dirty="0" smtClean="0">
                <a:solidFill>
                  <a:srgbClr val="002060"/>
                </a:solidFill>
              </a:rPr>
              <a:t>:</a:t>
            </a:r>
            <a:endParaRPr lang="en-US" dirty="0">
              <a:solidFill>
                <a:srgbClr val="002060"/>
              </a:solidFill>
            </a:endParaRPr>
          </a:p>
          <a:p>
            <a:pPr lvl="1">
              <a:lnSpc>
                <a:spcPct val="100000"/>
              </a:lnSpc>
              <a:spcAft>
                <a:spcPts val="600"/>
              </a:spcAft>
            </a:pPr>
            <a:r>
              <a:rPr lang="en-US" sz="2000" dirty="0">
                <a:solidFill>
                  <a:srgbClr val="002060"/>
                </a:solidFill>
              </a:rPr>
              <a:t>To declare a variable named </a:t>
            </a:r>
            <a:r>
              <a:rPr lang="en-US" sz="2000" b="1" dirty="0">
                <a:solidFill>
                  <a:srgbClr val="0070C0"/>
                </a:solidFill>
                <a:latin typeface="Courier New" panose="02070309020205020404" pitchFamily="49" charset="0"/>
              </a:rPr>
              <a:t>Number1</a:t>
            </a:r>
            <a:r>
              <a:rPr lang="en-US" sz="2000" dirty="0">
                <a:solidFill>
                  <a:srgbClr val="002060"/>
                </a:solidFill>
              </a:rPr>
              <a:t> as a floating point variable use:</a:t>
            </a:r>
          </a:p>
          <a:p>
            <a:pPr lvl="3">
              <a:lnSpc>
                <a:spcPct val="100000"/>
              </a:lnSpc>
              <a:spcAft>
                <a:spcPts val="600"/>
              </a:spcAft>
              <a:buFontTx/>
              <a:buNone/>
            </a:pPr>
            <a:r>
              <a:rPr lang="en-US" sz="2000" b="1" dirty="0" smtClean="0">
                <a:solidFill>
                  <a:srgbClr val="002060"/>
                </a:solidFill>
                <a:latin typeface="Courier New" panose="02070309020205020404" pitchFamily="49" charset="0"/>
              </a:rPr>
              <a:t>		Declare </a:t>
            </a:r>
            <a:r>
              <a:rPr lang="en-US" sz="2000" b="1" dirty="0">
                <a:solidFill>
                  <a:srgbClr val="0070C0"/>
                </a:solidFill>
                <a:latin typeface="Courier New" panose="02070309020205020404" pitchFamily="49" charset="0"/>
              </a:rPr>
              <a:t>Number1</a:t>
            </a:r>
            <a:r>
              <a:rPr lang="en-US" sz="2000" b="1" dirty="0">
                <a:solidFill>
                  <a:srgbClr val="002060"/>
                </a:solidFill>
                <a:latin typeface="Courier New" panose="02070309020205020404" pitchFamily="49" charset="0"/>
              </a:rPr>
              <a:t> As Float</a:t>
            </a:r>
            <a:r>
              <a:rPr lang="en-US" sz="2000" b="1" dirty="0">
                <a:solidFill>
                  <a:srgbClr val="002060"/>
                </a:solidFill>
              </a:rPr>
              <a:t> </a:t>
            </a:r>
          </a:p>
          <a:p>
            <a:pPr lvl="1">
              <a:lnSpc>
                <a:spcPct val="100000"/>
              </a:lnSpc>
              <a:spcAft>
                <a:spcPts val="600"/>
              </a:spcAft>
            </a:pPr>
            <a:r>
              <a:rPr lang="en-US" sz="2000" dirty="0">
                <a:solidFill>
                  <a:srgbClr val="002060"/>
                </a:solidFill>
              </a:rPr>
              <a:t>To declare a variable named </a:t>
            </a:r>
            <a:r>
              <a:rPr lang="en-US" sz="2000" b="1" dirty="0">
                <a:solidFill>
                  <a:srgbClr val="0070C0"/>
                </a:solidFill>
                <a:latin typeface="Courier New" panose="02070309020205020404" pitchFamily="49" charset="0"/>
              </a:rPr>
              <a:t>Number2</a:t>
            </a:r>
            <a:r>
              <a:rPr lang="en-US" sz="2000" dirty="0">
                <a:solidFill>
                  <a:srgbClr val="002060"/>
                </a:solidFill>
              </a:rPr>
              <a:t> as an integer variable use:</a:t>
            </a:r>
          </a:p>
          <a:p>
            <a:pPr lvl="3">
              <a:lnSpc>
                <a:spcPct val="100000"/>
              </a:lnSpc>
              <a:spcAft>
                <a:spcPts val="600"/>
              </a:spcAft>
              <a:buFontTx/>
              <a:buNone/>
            </a:pPr>
            <a:r>
              <a:rPr lang="en-US" sz="2000" b="1" dirty="0" smtClean="0">
                <a:solidFill>
                  <a:srgbClr val="002060"/>
                </a:solidFill>
                <a:latin typeface="Courier New" panose="02070309020205020404" pitchFamily="49" charset="0"/>
              </a:rPr>
              <a:t>		Declare </a:t>
            </a:r>
            <a:r>
              <a:rPr lang="en-US" sz="2000" b="1" dirty="0">
                <a:solidFill>
                  <a:srgbClr val="0070C0"/>
                </a:solidFill>
                <a:latin typeface="Courier New" panose="02070309020205020404" pitchFamily="49" charset="0"/>
              </a:rPr>
              <a:t>Number2</a:t>
            </a:r>
            <a:r>
              <a:rPr lang="en-US" sz="2000" b="1" dirty="0">
                <a:solidFill>
                  <a:srgbClr val="002060"/>
                </a:solidFill>
                <a:latin typeface="Courier New" panose="02070309020205020404" pitchFamily="49" charset="0"/>
              </a:rPr>
              <a:t> As Integer</a:t>
            </a:r>
            <a:r>
              <a:rPr lang="en-US" sz="2000" b="1" dirty="0">
                <a:solidFill>
                  <a:srgbClr val="002060"/>
                </a:solidFill>
              </a:rPr>
              <a:t> </a:t>
            </a:r>
          </a:p>
          <a:p>
            <a:pPr lvl="1">
              <a:lnSpc>
                <a:spcPct val="100000"/>
              </a:lnSpc>
              <a:spcAft>
                <a:spcPts val="600"/>
              </a:spcAft>
            </a:pPr>
            <a:r>
              <a:rPr lang="en-US" sz="2000" dirty="0">
                <a:solidFill>
                  <a:srgbClr val="002060"/>
                </a:solidFill>
              </a:rPr>
              <a:t>To declare a variable named </a:t>
            </a:r>
            <a:r>
              <a:rPr lang="en-US" sz="2000" b="1" dirty="0" err="1">
                <a:solidFill>
                  <a:srgbClr val="0070C0"/>
                </a:solidFill>
                <a:latin typeface="Courier New" panose="02070309020205020404" pitchFamily="49" charset="0"/>
              </a:rPr>
              <a:t>OneLetter</a:t>
            </a:r>
            <a:r>
              <a:rPr lang="en-US" sz="2000" dirty="0">
                <a:solidFill>
                  <a:srgbClr val="002060"/>
                </a:solidFill>
              </a:rPr>
              <a:t> as a character variable use:</a:t>
            </a:r>
          </a:p>
          <a:p>
            <a:pPr lvl="3">
              <a:lnSpc>
                <a:spcPct val="100000"/>
              </a:lnSpc>
              <a:spcAft>
                <a:spcPts val="600"/>
              </a:spcAft>
              <a:buFontTx/>
              <a:buNone/>
            </a:pPr>
            <a:r>
              <a:rPr lang="en-US" sz="2000" b="1" dirty="0" smtClean="0">
                <a:solidFill>
                  <a:srgbClr val="002060"/>
                </a:solidFill>
                <a:latin typeface="Courier New" panose="02070309020205020404" pitchFamily="49" charset="0"/>
              </a:rPr>
              <a:t>		Declare </a:t>
            </a:r>
            <a:r>
              <a:rPr lang="en-US" sz="2000" b="1" dirty="0" err="1">
                <a:solidFill>
                  <a:srgbClr val="0070C0"/>
                </a:solidFill>
                <a:latin typeface="Courier New" panose="02070309020205020404" pitchFamily="49" charset="0"/>
              </a:rPr>
              <a:t>OneLetter</a:t>
            </a:r>
            <a:r>
              <a:rPr lang="en-US" sz="2000" b="1" dirty="0">
                <a:solidFill>
                  <a:srgbClr val="002060"/>
                </a:solidFill>
                <a:latin typeface="Courier New" panose="02070309020205020404" pitchFamily="49" charset="0"/>
              </a:rPr>
              <a:t> As </a:t>
            </a:r>
            <a:r>
              <a:rPr lang="en-US" sz="2000" b="1" dirty="0" smtClean="0">
                <a:solidFill>
                  <a:srgbClr val="002060"/>
                </a:solidFill>
                <a:latin typeface="Courier New" panose="02070309020205020404" pitchFamily="49" charset="0"/>
              </a:rPr>
              <a:t>Character</a:t>
            </a:r>
            <a:endParaRPr lang="en-US" sz="2000" dirty="0">
              <a:solidFill>
                <a:srgbClr val="002060"/>
              </a:solidFill>
              <a:latin typeface="Courier New" panose="02070309020205020404" pitchFamily="49" charset="0"/>
            </a:endParaRPr>
          </a:p>
          <a:p>
            <a:pPr lvl="1">
              <a:lnSpc>
                <a:spcPct val="100000"/>
              </a:lnSpc>
              <a:spcAft>
                <a:spcPts val="600"/>
              </a:spcAft>
            </a:pPr>
            <a:r>
              <a:rPr lang="en-US" sz="2000" dirty="0">
                <a:solidFill>
                  <a:srgbClr val="002060"/>
                </a:solidFill>
              </a:rPr>
              <a:t>To declare a variable named </a:t>
            </a:r>
            <a:r>
              <a:rPr lang="en-US" sz="2000" b="1" dirty="0" err="1">
                <a:solidFill>
                  <a:srgbClr val="0070C0"/>
                </a:solidFill>
                <a:latin typeface="Courier New" panose="02070309020205020404" pitchFamily="49" charset="0"/>
              </a:rPr>
              <a:t>OneWord</a:t>
            </a:r>
            <a:r>
              <a:rPr lang="en-US" sz="2000" dirty="0">
                <a:solidFill>
                  <a:srgbClr val="002060"/>
                </a:solidFill>
              </a:rPr>
              <a:t> as a string variable use:</a:t>
            </a:r>
            <a:endParaRPr lang="en-US" sz="2000" dirty="0">
              <a:solidFill>
                <a:srgbClr val="002060"/>
              </a:solidFill>
              <a:latin typeface="Courier New" panose="02070309020205020404" pitchFamily="49" charset="0"/>
            </a:endParaRPr>
          </a:p>
          <a:p>
            <a:pPr lvl="3">
              <a:lnSpc>
                <a:spcPct val="100000"/>
              </a:lnSpc>
              <a:spcAft>
                <a:spcPts val="600"/>
              </a:spcAft>
              <a:buFontTx/>
              <a:buNone/>
            </a:pPr>
            <a:r>
              <a:rPr lang="en-US" sz="2000" b="1" dirty="0" smtClean="0">
                <a:solidFill>
                  <a:srgbClr val="002060"/>
                </a:solidFill>
                <a:latin typeface="Courier New" panose="02070309020205020404" pitchFamily="49" charset="0"/>
              </a:rPr>
              <a:t>		Declare </a:t>
            </a:r>
            <a:r>
              <a:rPr lang="en-US" sz="2000" b="1" dirty="0" err="1">
                <a:solidFill>
                  <a:srgbClr val="0070C0"/>
                </a:solidFill>
                <a:latin typeface="Courier New" panose="02070309020205020404" pitchFamily="49" charset="0"/>
              </a:rPr>
              <a:t>OneWord</a:t>
            </a:r>
            <a:r>
              <a:rPr lang="en-US" sz="2000" b="1" dirty="0">
                <a:solidFill>
                  <a:srgbClr val="002060"/>
                </a:solidFill>
                <a:latin typeface="Courier New" panose="02070309020205020404" pitchFamily="49" charset="0"/>
              </a:rPr>
              <a:t> As String</a:t>
            </a:r>
            <a:endParaRPr lang="en-US" sz="2000" b="1"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743829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8298"/>
          </a:xfrm>
        </p:spPr>
        <p:txBody>
          <a:bodyPr>
            <a:normAutofit/>
          </a:bodyPr>
          <a:lstStyle/>
          <a:p>
            <a:r>
              <a:rPr lang="en-US" b="1" dirty="0" smtClean="0">
                <a:solidFill>
                  <a:schemeClr val="accent1">
                    <a:lumMod val="75000"/>
                  </a:schemeClr>
                </a:solidFill>
              </a:rPr>
              <a:t>Naming Conventions</a:t>
            </a:r>
            <a:endParaRPr lang="en-US" b="1" dirty="0">
              <a:solidFill>
                <a:schemeClr val="accent1">
                  <a:lumMod val="75000"/>
                </a:schemeClr>
              </a:solidFill>
            </a:endParaRPr>
          </a:p>
        </p:txBody>
      </p:sp>
      <p:sp>
        <p:nvSpPr>
          <p:cNvPr id="3" name="Content Placeholder 2"/>
          <p:cNvSpPr>
            <a:spLocks noGrp="1"/>
          </p:cNvSpPr>
          <p:nvPr>
            <p:ph idx="1"/>
          </p:nvPr>
        </p:nvSpPr>
        <p:spPr>
          <a:xfrm>
            <a:off x="1097280" y="1722905"/>
            <a:ext cx="10353192" cy="4023360"/>
          </a:xfrm>
        </p:spPr>
        <p:txBody>
          <a:bodyPr>
            <a:normAutofit/>
          </a:bodyPr>
          <a:lstStyle/>
          <a:p>
            <a:r>
              <a:rPr lang="en-US" sz="2400" dirty="0" smtClean="0">
                <a:solidFill>
                  <a:srgbClr val="002060"/>
                </a:solidFill>
              </a:rPr>
              <a:t>Some programmers use specific conventions when naming variables. These are almost always simply a matter of preference.</a:t>
            </a:r>
          </a:p>
          <a:p>
            <a:r>
              <a:rPr lang="en-US" sz="2400" dirty="0" err="1" smtClean="0">
                <a:solidFill>
                  <a:srgbClr val="002060"/>
                </a:solidFill>
              </a:rPr>
              <a:t>CamelBack</a:t>
            </a:r>
            <a:r>
              <a:rPr lang="en-US" sz="2400" dirty="0" smtClean="0">
                <a:solidFill>
                  <a:srgbClr val="002060"/>
                </a:solidFill>
              </a:rPr>
              <a:t> notation examples:		Visual Basic convention examples:</a:t>
            </a:r>
          </a:p>
          <a:p>
            <a:r>
              <a:rPr lang="en-US" b="1" dirty="0" smtClean="0">
                <a:solidFill>
                  <a:srgbClr val="002060"/>
                </a:solidFill>
                <a:latin typeface="Courier New" panose="02070309020205020404" pitchFamily="49" charset="0"/>
                <a:cs typeface="Courier New" panose="02070309020205020404" pitchFamily="49" charset="0"/>
              </a:rPr>
              <a:t>Declare </a:t>
            </a:r>
            <a:r>
              <a:rPr lang="en-US" b="1" dirty="0" err="1" smtClean="0">
                <a:solidFill>
                  <a:srgbClr val="0070C0"/>
                </a:solidFill>
                <a:latin typeface="Courier New" panose="02070309020205020404" pitchFamily="49" charset="0"/>
                <a:cs typeface="Courier New" panose="02070309020205020404" pitchFamily="49" charset="0"/>
              </a:rPr>
              <a:t>NumberOne</a:t>
            </a:r>
            <a:r>
              <a:rPr lang="en-US" b="1" dirty="0" smtClean="0">
                <a:solidFill>
                  <a:srgbClr val="002060"/>
                </a:solidFill>
                <a:latin typeface="Courier New" panose="02070309020205020404" pitchFamily="49" charset="0"/>
                <a:cs typeface="Courier New" panose="02070309020205020404" pitchFamily="49" charset="0"/>
              </a:rPr>
              <a:t> As Integer		Dim </a:t>
            </a:r>
            <a:r>
              <a:rPr lang="en-US" b="1" dirty="0" err="1">
                <a:solidFill>
                  <a:srgbClr val="0070C0"/>
                </a:solidFill>
                <a:latin typeface="Courier New" panose="02070309020205020404" pitchFamily="49" charset="0"/>
                <a:cs typeface="Courier New" panose="02070309020205020404" pitchFamily="49" charset="0"/>
              </a:rPr>
              <a:t>intNumberOne</a:t>
            </a:r>
            <a:r>
              <a:rPr lang="en-US" b="1" dirty="0" smtClean="0">
                <a:solidFill>
                  <a:srgbClr val="002060"/>
                </a:solidFill>
                <a:latin typeface="Courier New" panose="02070309020205020404" pitchFamily="49" charset="0"/>
                <a:cs typeface="Courier New" panose="02070309020205020404" pitchFamily="49" charset="0"/>
              </a:rPr>
              <a:t> As Integer</a:t>
            </a:r>
          </a:p>
          <a:p>
            <a:r>
              <a:rPr lang="en-US" b="1" dirty="0" smtClean="0">
                <a:solidFill>
                  <a:srgbClr val="002060"/>
                </a:solidFill>
                <a:latin typeface="Courier New" panose="02070309020205020404" pitchFamily="49" charset="0"/>
                <a:cs typeface="Courier New" panose="02070309020205020404" pitchFamily="49" charset="0"/>
              </a:rPr>
              <a:t>Declare </a:t>
            </a:r>
            <a:r>
              <a:rPr lang="en-US" b="1" dirty="0" err="1">
                <a:solidFill>
                  <a:srgbClr val="0070C0"/>
                </a:solidFill>
                <a:latin typeface="Courier New" panose="02070309020205020404" pitchFamily="49" charset="0"/>
                <a:cs typeface="Courier New" panose="02070309020205020404" pitchFamily="49" charset="0"/>
              </a:rPr>
              <a:t>firstName</a:t>
            </a:r>
            <a:r>
              <a:rPr lang="en-US" b="1" dirty="0" smtClean="0">
                <a:solidFill>
                  <a:srgbClr val="002060"/>
                </a:solidFill>
                <a:latin typeface="Courier New" panose="02070309020205020404" pitchFamily="49" charset="0"/>
                <a:cs typeface="Courier New" panose="02070309020205020404" pitchFamily="49" charset="0"/>
              </a:rPr>
              <a:t> As String		Dim </a:t>
            </a:r>
            <a:r>
              <a:rPr lang="en-US" b="1" dirty="0" err="1">
                <a:solidFill>
                  <a:srgbClr val="0070C0"/>
                </a:solidFill>
                <a:latin typeface="Courier New" panose="02070309020205020404" pitchFamily="49" charset="0"/>
                <a:cs typeface="Courier New" panose="02070309020205020404" pitchFamily="49" charset="0"/>
              </a:rPr>
              <a:t>strFirstName</a:t>
            </a:r>
            <a:r>
              <a:rPr lang="en-US" b="1" dirty="0" smtClean="0">
                <a:solidFill>
                  <a:srgbClr val="002060"/>
                </a:solidFill>
                <a:latin typeface="Courier New" panose="02070309020205020404" pitchFamily="49" charset="0"/>
                <a:cs typeface="Courier New" panose="02070309020205020404" pitchFamily="49" charset="0"/>
              </a:rPr>
              <a:t> As String</a:t>
            </a:r>
          </a:p>
          <a:p>
            <a:r>
              <a:rPr lang="en-US" b="1" dirty="0" smtClean="0">
                <a:solidFill>
                  <a:srgbClr val="002060"/>
                </a:solidFill>
                <a:latin typeface="Courier New" panose="02070309020205020404" pitchFamily="49" charset="0"/>
                <a:cs typeface="Courier New" panose="02070309020205020404" pitchFamily="49" charset="0"/>
              </a:rPr>
              <a:t>Declare </a:t>
            </a:r>
            <a:r>
              <a:rPr lang="en-US" b="1" dirty="0" err="1">
                <a:solidFill>
                  <a:srgbClr val="0070C0"/>
                </a:solidFill>
                <a:latin typeface="Courier New" panose="02070309020205020404" pitchFamily="49" charset="0"/>
                <a:cs typeface="Courier New" panose="02070309020205020404" pitchFamily="49" charset="0"/>
              </a:rPr>
              <a:t>Tax_rate</a:t>
            </a:r>
            <a:r>
              <a:rPr lang="en-US" b="1" dirty="0" smtClean="0">
                <a:solidFill>
                  <a:srgbClr val="002060"/>
                </a:solidFill>
                <a:latin typeface="Courier New" panose="02070309020205020404" pitchFamily="49" charset="0"/>
                <a:cs typeface="Courier New" panose="02070309020205020404" pitchFamily="49" charset="0"/>
              </a:rPr>
              <a:t> As Float		Dim </a:t>
            </a:r>
            <a:r>
              <a:rPr lang="en-US" b="1" dirty="0" err="1">
                <a:solidFill>
                  <a:srgbClr val="0070C0"/>
                </a:solidFill>
                <a:latin typeface="Courier New" panose="02070309020205020404" pitchFamily="49" charset="0"/>
                <a:cs typeface="Courier New" panose="02070309020205020404" pitchFamily="49" charset="0"/>
              </a:rPr>
              <a:t>lngTaxRate</a:t>
            </a:r>
            <a:r>
              <a:rPr lang="en-US" b="1" dirty="0" smtClean="0">
                <a:solidFill>
                  <a:srgbClr val="002060"/>
                </a:solidFill>
                <a:latin typeface="Courier New" panose="02070309020205020404" pitchFamily="49" charset="0"/>
                <a:cs typeface="Courier New" panose="02070309020205020404" pitchFamily="49" charset="0"/>
              </a:rPr>
              <a:t> As Long (Float)</a:t>
            </a:r>
            <a:endParaRPr lang="en-US" b="1" dirty="0">
              <a:solidFill>
                <a:srgbClr val="00206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385692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2638"/>
          </a:xfrm>
        </p:spPr>
        <p:txBody>
          <a:bodyPr>
            <a:normAutofit/>
          </a:bodyPr>
          <a:lstStyle/>
          <a:p>
            <a:r>
              <a:rPr lang="en-US" b="1" dirty="0" smtClean="0">
                <a:solidFill>
                  <a:schemeClr val="accent1">
                    <a:lumMod val="75000"/>
                  </a:schemeClr>
                </a:solidFill>
                <a:latin typeface="Courier New" panose="02070309020205020404" pitchFamily="49" charset="0"/>
                <a:cs typeface="Courier New" panose="02070309020205020404" pitchFamily="49" charset="0"/>
              </a:rPr>
              <a:t>Boolean</a:t>
            </a:r>
            <a:r>
              <a:rPr lang="en-US" b="1" dirty="0" smtClean="0">
                <a:solidFill>
                  <a:schemeClr val="accent1">
                    <a:lumMod val="75000"/>
                  </a:schemeClr>
                </a:solidFill>
              </a:rPr>
              <a:t> Data</a:t>
            </a:r>
            <a:endParaRPr lang="en-US" b="1" dirty="0">
              <a:solidFill>
                <a:schemeClr val="accent1">
                  <a:lumMod val="75000"/>
                </a:schemeClr>
              </a:solidFill>
            </a:endParaRPr>
          </a:p>
        </p:txBody>
      </p:sp>
      <p:sp>
        <p:nvSpPr>
          <p:cNvPr id="3" name="Content Placeholder 2"/>
          <p:cNvSpPr>
            <a:spLocks noGrp="1"/>
          </p:cNvSpPr>
          <p:nvPr>
            <p:ph idx="1"/>
          </p:nvPr>
        </p:nvSpPr>
        <p:spPr>
          <a:xfrm>
            <a:off x="1097280" y="1722905"/>
            <a:ext cx="10353192" cy="4023360"/>
          </a:xfrm>
        </p:spPr>
        <p:txBody>
          <a:bodyPr>
            <a:normAutofit fontScale="92500" lnSpcReduction="20000"/>
          </a:bodyPr>
          <a:lstStyle/>
          <a:p>
            <a:pPr>
              <a:lnSpc>
                <a:spcPct val="110000"/>
              </a:lnSpc>
              <a:spcBef>
                <a:spcPts val="0"/>
              </a:spcBef>
              <a:spcAft>
                <a:spcPts val="600"/>
              </a:spcAft>
              <a:buFont typeface="Arial" panose="020B0604020202020204" pitchFamily="34" charset="0"/>
              <a:buChar char="•"/>
            </a:pPr>
            <a:r>
              <a:rPr lang="en-US" sz="2400" dirty="0" smtClean="0">
                <a:solidFill>
                  <a:srgbClr val="002060"/>
                </a:solidFill>
              </a:rPr>
              <a:t>   </a:t>
            </a:r>
            <a:r>
              <a:rPr lang="en-US" sz="2800" dirty="0">
                <a:solidFill>
                  <a:srgbClr val="002060"/>
                </a:solidFill>
              </a:rPr>
              <a:t>Named for </a:t>
            </a:r>
            <a:r>
              <a:rPr lang="en-US" sz="2800" b="1" dirty="0">
                <a:solidFill>
                  <a:srgbClr val="002060"/>
                </a:solidFill>
              </a:rPr>
              <a:t>George Boole </a:t>
            </a:r>
            <a:r>
              <a:rPr lang="en-US" sz="2800" dirty="0">
                <a:solidFill>
                  <a:srgbClr val="002060"/>
                </a:solidFill>
              </a:rPr>
              <a:t>who developed the algebra of logic, basic to the design of digital computer circuits. </a:t>
            </a:r>
          </a:p>
          <a:p>
            <a:pPr>
              <a:lnSpc>
                <a:spcPct val="110000"/>
              </a:lnSpc>
              <a:spcBef>
                <a:spcPts val="0"/>
              </a:spcBef>
              <a:spcAft>
                <a:spcPts val="600"/>
              </a:spcAft>
              <a:buFont typeface="Arial" panose="020B0604020202020204" pitchFamily="34" charset="0"/>
              <a:buChar char="•"/>
            </a:pPr>
            <a:r>
              <a:rPr lang="en-US" sz="2800" dirty="0" smtClean="0">
                <a:solidFill>
                  <a:srgbClr val="002060"/>
                </a:solidFill>
              </a:rPr>
              <a:t>  A variable of </a:t>
            </a:r>
            <a:r>
              <a:rPr lang="en-US" sz="2800" b="1" dirty="0" smtClean="0">
                <a:solidFill>
                  <a:srgbClr val="002060"/>
                </a:solidFill>
                <a:latin typeface="Courier New" panose="02070309020205020404" pitchFamily="49" charset="0"/>
                <a:cs typeface="Courier New" panose="02070309020205020404" pitchFamily="49" charset="0"/>
              </a:rPr>
              <a:t>Boolean</a:t>
            </a:r>
            <a:r>
              <a:rPr lang="en-US" sz="2800" dirty="0" smtClean="0">
                <a:solidFill>
                  <a:srgbClr val="002060"/>
                </a:solidFill>
              </a:rPr>
              <a:t> data type can have only one of two values: </a:t>
            </a:r>
            <a:r>
              <a:rPr lang="en-US" sz="2800" b="1" dirty="0">
                <a:solidFill>
                  <a:srgbClr val="002060"/>
                </a:solidFill>
                <a:latin typeface="Courier New" panose="02070309020205020404" pitchFamily="49" charset="0"/>
                <a:cs typeface="Courier New" panose="02070309020205020404" pitchFamily="49" charset="0"/>
              </a:rPr>
              <a:t>true</a:t>
            </a:r>
            <a:r>
              <a:rPr lang="en-US" sz="2800" dirty="0" smtClean="0">
                <a:solidFill>
                  <a:srgbClr val="002060"/>
                </a:solidFill>
              </a:rPr>
              <a:t> or </a:t>
            </a:r>
            <a:r>
              <a:rPr lang="en-US" sz="2800" b="1" dirty="0">
                <a:solidFill>
                  <a:srgbClr val="002060"/>
                </a:solidFill>
                <a:latin typeface="Courier New" panose="02070309020205020404" pitchFamily="49" charset="0"/>
                <a:cs typeface="Courier New" panose="02070309020205020404" pitchFamily="49" charset="0"/>
              </a:rPr>
              <a:t>false</a:t>
            </a:r>
            <a:r>
              <a:rPr lang="en-US" sz="2800" dirty="0" smtClean="0">
                <a:solidFill>
                  <a:srgbClr val="002060"/>
                </a:solidFill>
              </a:rPr>
              <a:t>. </a:t>
            </a:r>
          </a:p>
          <a:p>
            <a:pPr>
              <a:lnSpc>
                <a:spcPct val="110000"/>
              </a:lnSpc>
              <a:spcBef>
                <a:spcPts val="0"/>
              </a:spcBef>
              <a:spcAft>
                <a:spcPts val="600"/>
              </a:spcAft>
              <a:buFont typeface="Arial" panose="020B0604020202020204" pitchFamily="34" charset="0"/>
              <a:buChar char="•"/>
            </a:pPr>
            <a:r>
              <a:rPr lang="en-US" sz="2800" dirty="0" smtClean="0">
                <a:solidFill>
                  <a:srgbClr val="002060"/>
                </a:solidFill>
              </a:rPr>
              <a:t>  A </a:t>
            </a:r>
            <a:r>
              <a:rPr lang="en-US" sz="2800" b="1" dirty="0">
                <a:solidFill>
                  <a:srgbClr val="002060"/>
                </a:solidFill>
                <a:latin typeface="Courier New" panose="02070309020205020404" pitchFamily="49" charset="0"/>
                <a:cs typeface="Courier New" panose="02070309020205020404" pitchFamily="49" charset="0"/>
              </a:rPr>
              <a:t>1</a:t>
            </a:r>
            <a:r>
              <a:rPr lang="en-US" sz="2800" dirty="0" smtClean="0">
                <a:solidFill>
                  <a:srgbClr val="002060"/>
                </a:solidFill>
              </a:rPr>
              <a:t> represents </a:t>
            </a:r>
            <a:r>
              <a:rPr lang="en-US" sz="2800" b="1" dirty="0">
                <a:solidFill>
                  <a:srgbClr val="002060"/>
                </a:solidFill>
                <a:latin typeface="Courier New" panose="02070309020205020404" pitchFamily="49" charset="0"/>
                <a:cs typeface="Courier New" panose="02070309020205020404" pitchFamily="49" charset="0"/>
              </a:rPr>
              <a:t>true</a:t>
            </a:r>
            <a:r>
              <a:rPr lang="en-US" sz="2800" dirty="0" smtClean="0">
                <a:solidFill>
                  <a:srgbClr val="002060"/>
                </a:solidFill>
              </a:rPr>
              <a:t> and a </a:t>
            </a:r>
            <a:r>
              <a:rPr lang="en-US" sz="2800" b="1" dirty="0">
                <a:solidFill>
                  <a:srgbClr val="002060"/>
                </a:solidFill>
                <a:latin typeface="Courier New" panose="02070309020205020404" pitchFamily="49" charset="0"/>
                <a:cs typeface="Courier New" panose="02070309020205020404" pitchFamily="49" charset="0"/>
              </a:rPr>
              <a:t>0</a:t>
            </a:r>
            <a:r>
              <a:rPr lang="en-US" sz="2800" dirty="0" smtClean="0">
                <a:solidFill>
                  <a:srgbClr val="002060"/>
                </a:solidFill>
              </a:rPr>
              <a:t> represents </a:t>
            </a:r>
            <a:r>
              <a:rPr lang="en-US" sz="2800" b="1" dirty="0">
                <a:solidFill>
                  <a:srgbClr val="002060"/>
                </a:solidFill>
                <a:latin typeface="Courier New" panose="02070309020205020404" pitchFamily="49" charset="0"/>
                <a:cs typeface="Courier New" panose="02070309020205020404" pitchFamily="49" charset="0"/>
              </a:rPr>
              <a:t>false</a:t>
            </a:r>
            <a:r>
              <a:rPr lang="en-US" sz="2800" dirty="0" smtClean="0">
                <a:solidFill>
                  <a:srgbClr val="002060"/>
                </a:solidFill>
              </a:rPr>
              <a:t>. </a:t>
            </a:r>
          </a:p>
          <a:p>
            <a:pPr>
              <a:lnSpc>
                <a:spcPct val="110000"/>
              </a:lnSpc>
              <a:spcBef>
                <a:spcPts val="0"/>
              </a:spcBef>
              <a:spcAft>
                <a:spcPts val="600"/>
              </a:spcAft>
              <a:buFont typeface="Arial" panose="020B0604020202020204" pitchFamily="34" charset="0"/>
              <a:buChar char="•"/>
            </a:pPr>
            <a:r>
              <a:rPr lang="en-US" sz="2800" dirty="0" smtClean="0">
                <a:solidFill>
                  <a:srgbClr val="002060"/>
                </a:solidFill>
              </a:rPr>
              <a:t>  We use the following </a:t>
            </a:r>
            <a:r>
              <a:rPr lang="en-US" sz="2800" dirty="0" err="1" smtClean="0">
                <a:solidFill>
                  <a:srgbClr val="002060"/>
                </a:solidFill>
              </a:rPr>
              <a:t>pseudocode</a:t>
            </a:r>
            <a:r>
              <a:rPr lang="en-US" sz="2800" dirty="0" smtClean="0">
                <a:solidFill>
                  <a:srgbClr val="002060"/>
                </a:solidFill>
              </a:rPr>
              <a:t> to declare a </a:t>
            </a:r>
            <a:r>
              <a:rPr lang="en-US" sz="2800" b="1" dirty="0" smtClean="0">
                <a:solidFill>
                  <a:srgbClr val="002060"/>
                </a:solidFill>
                <a:latin typeface="Courier New" panose="02070309020205020404" pitchFamily="49" charset="0"/>
                <a:cs typeface="Courier New" panose="02070309020205020404" pitchFamily="49" charset="0"/>
              </a:rPr>
              <a:t>Boolean</a:t>
            </a:r>
            <a:r>
              <a:rPr lang="en-US" sz="2800" dirty="0" smtClean="0">
                <a:solidFill>
                  <a:srgbClr val="002060"/>
                </a:solidFill>
              </a:rPr>
              <a:t> variable:</a:t>
            </a:r>
            <a:endParaRPr lang="en-US" sz="2800" b="1" dirty="0" smtClean="0">
              <a:solidFill>
                <a:srgbClr val="002060"/>
              </a:solidFill>
              <a:latin typeface="Courier New" panose="02070309020205020404" pitchFamily="49" charset="0"/>
              <a:cs typeface="Courier New" panose="02070309020205020404" pitchFamily="49" charset="0"/>
            </a:endParaRPr>
          </a:p>
          <a:p>
            <a:pPr marL="0" indent="0">
              <a:lnSpc>
                <a:spcPct val="110000"/>
              </a:lnSpc>
              <a:spcBef>
                <a:spcPts val="0"/>
              </a:spcBef>
              <a:spcAft>
                <a:spcPts val="600"/>
              </a:spcAft>
              <a:buNone/>
            </a:pPr>
            <a:r>
              <a:rPr lang="en-US" sz="2800" b="1" dirty="0" smtClean="0">
                <a:solidFill>
                  <a:srgbClr val="002060"/>
                </a:solidFill>
                <a:latin typeface="Courier New" panose="02070309020205020404" pitchFamily="49" charset="0"/>
                <a:cs typeface="Courier New" panose="02070309020205020404" pitchFamily="49" charset="0"/>
              </a:rPr>
              <a:t>		Declare </a:t>
            </a:r>
            <a:r>
              <a:rPr lang="en-US" sz="2800" b="1" dirty="0" smtClean="0">
                <a:solidFill>
                  <a:srgbClr val="0070C0"/>
                </a:solidFill>
                <a:latin typeface="Courier New" panose="02070309020205020404" pitchFamily="49" charset="0"/>
                <a:cs typeface="Courier New" panose="02070309020205020404" pitchFamily="49" charset="0"/>
              </a:rPr>
              <a:t>Status</a:t>
            </a:r>
            <a:r>
              <a:rPr lang="en-US" sz="2800" b="1" dirty="0" smtClean="0">
                <a:solidFill>
                  <a:srgbClr val="002060"/>
                </a:solidFill>
                <a:latin typeface="Courier New" panose="02070309020205020404" pitchFamily="49" charset="0"/>
                <a:cs typeface="Courier New" panose="02070309020205020404" pitchFamily="49" charset="0"/>
              </a:rPr>
              <a:t> As Boolean</a:t>
            </a:r>
          </a:p>
          <a:p>
            <a:pPr>
              <a:lnSpc>
                <a:spcPct val="110000"/>
              </a:lnSpc>
              <a:spcBef>
                <a:spcPts val="0"/>
              </a:spcBef>
              <a:spcAft>
                <a:spcPts val="600"/>
              </a:spcAft>
              <a:buFont typeface="Arial" panose="020B0604020202020204" pitchFamily="34" charset="0"/>
              <a:buChar char="•"/>
            </a:pPr>
            <a:r>
              <a:rPr lang="en-US" sz="2800" b="1" dirty="0" smtClean="0">
                <a:solidFill>
                  <a:srgbClr val="002060"/>
                </a:solidFill>
                <a:latin typeface="Courier New" panose="02070309020205020404" pitchFamily="49" charset="0"/>
                <a:cs typeface="Courier New" panose="02070309020205020404" pitchFamily="49" charset="0"/>
              </a:rPr>
              <a:t> </a:t>
            </a:r>
            <a:r>
              <a:rPr lang="en-US" sz="2800" dirty="0">
                <a:solidFill>
                  <a:srgbClr val="002060"/>
                </a:solidFill>
                <a:cs typeface="Courier New" panose="02070309020205020404" pitchFamily="49" charset="0"/>
              </a:rPr>
              <a:t>The uses for </a:t>
            </a:r>
            <a:r>
              <a:rPr lang="en-US" sz="2800" b="1" dirty="0" smtClean="0">
                <a:solidFill>
                  <a:srgbClr val="002060"/>
                </a:solidFill>
                <a:latin typeface="Courier New" panose="02070309020205020404" pitchFamily="49" charset="0"/>
                <a:cs typeface="Courier New" panose="02070309020205020404" pitchFamily="49" charset="0"/>
              </a:rPr>
              <a:t>Boolean </a:t>
            </a:r>
            <a:r>
              <a:rPr lang="en-US" sz="2800" dirty="0" smtClean="0">
                <a:solidFill>
                  <a:srgbClr val="002060"/>
                </a:solidFill>
                <a:cs typeface="Courier New" panose="02070309020205020404" pitchFamily="49" charset="0"/>
              </a:rPr>
              <a:t>variables will become evident as you continue to write programs.</a:t>
            </a:r>
            <a:endParaRPr lang="en-US" sz="2800" dirty="0">
              <a:solidFill>
                <a:srgbClr val="002060"/>
              </a:solidFill>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078548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79489"/>
          </a:xfrm>
        </p:spPr>
        <p:txBody>
          <a:bodyPr>
            <a:normAutofit/>
          </a:bodyPr>
          <a:lstStyle/>
          <a:p>
            <a:r>
              <a:rPr lang="en-US" b="1" dirty="0" smtClean="0">
                <a:solidFill>
                  <a:schemeClr val="accent1">
                    <a:lumMod val="75000"/>
                  </a:schemeClr>
                </a:solidFill>
              </a:rPr>
              <a:t>Example: The Music Purchase Program</a:t>
            </a:r>
            <a:endParaRPr lang="en-US" b="1"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1"/>
          </p:nvPr>
        </p:nvSpPr>
        <p:spPr/>
        <p:txBody>
          <a:bodyPr>
            <a:normAutofit fontScale="92500" lnSpcReduction="10000"/>
          </a:bodyPr>
          <a:lstStyle/>
          <a:p>
            <a:r>
              <a:rPr lang="en-US" sz="2800" dirty="0" smtClean="0">
                <a:solidFill>
                  <a:schemeClr val="accent4">
                    <a:lumMod val="75000"/>
                  </a:schemeClr>
                </a:solidFill>
              </a:rPr>
              <a:t>Compute </a:t>
            </a:r>
            <a:r>
              <a:rPr lang="en-US" sz="2800" dirty="0">
                <a:solidFill>
                  <a:schemeClr val="accent4">
                    <a:lumMod val="75000"/>
                  </a:schemeClr>
                </a:solidFill>
              </a:rPr>
              <a:t>the cost of downloading music online.</a:t>
            </a:r>
          </a:p>
          <a:p>
            <a:r>
              <a:rPr lang="en-US" sz="2800" dirty="0" err="1">
                <a:solidFill>
                  <a:schemeClr val="accent4">
                    <a:lumMod val="75000"/>
                  </a:schemeClr>
                </a:solidFill>
              </a:rPr>
              <a:t>Pseudocode</a:t>
            </a:r>
            <a:r>
              <a:rPr lang="en-US" sz="2800" dirty="0">
                <a:solidFill>
                  <a:schemeClr val="accent4">
                    <a:lumMod val="75000"/>
                  </a:schemeClr>
                </a:solidFill>
              </a:rPr>
              <a:t> </a:t>
            </a:r>
            <a:r>
              <a:rPr lang="en-US" sz="2800" dirty="0" smtClean="0">
                <a:solidFill>
                  <a:schemeClr val="accent4">
                    <a:lumMod val="75000"/>
                  </a:schemeClr>
                </a:solidFill>
              </a:rPr>
              <a:t>used:</a:t>
            </a:r>
            <a:endParaRPr lang="en-US" sz="2800" dirty="0">
              <a:solidFill>
                <a:schemeClr val="accent4">
                  <a:lumMod val="75000"/>
                </a:schemeClr>
              </a:solidFill>
            </a:endParaRPr>
          </a:p>
          <a:p>
            <a:pPr lvl="1"/>
            <a:r>
              <a:rPr lang="en-US" sz="2400" dirty="0">
                <a:solidFill>
                  <a:schemeClr val="accent4">
                    <a:lumMod val="75000"/>
                  </a:schemeClr>
                </a:solidFill>
              </a:rPr>
              <a:t>Input the number of songs to purchase, </a:t>
            </a:r>
            <a:r>
              <a:rPr lang="en-US" sz="2400" b="1" dirty="0" smtClean="0">
                <a:solidFill>
                  <a:srgbClr val="0070C0"/>
                </a:solidFill>
                <a:latin typeface="Courier New" panose="02070309020205020404" pitchFamily="49" charset="0"/>
                <a:cs typeface="Courier New" panose="02070309020205020404" pitchFamily="49" charset="0"/>
              </a:rPr>
              <a:t>Songs</a:t>
            </a:r>
          </a:p>
          <a:p>
            <a:pPr marL="384048" lvl="2" indent="0">
              <a:buNone/>
            </a:pPr>
            <a:r>
              <a:rPr lang="en-US" sz="2000" b="1" dirty="0" smtClean="0">
                <a:solidFill>
                  <a:schemeClr val="accent4">
                    <a:lumMod val="75000"/>
                  </a:schemeClr>
                </a:solidFill>
                <a:latin typeface="Courier New" panose="02070309020205020404" pitchFamily="49" charset="0"/>
                <a:cs typeface="Courier New" panose="02070309020205020404" pitchFamily="49" charset="0"/>
              </a:rPr>
              <a:t>	</a:t>
            </a:r>
            <a:r>
              <a:rPr lang="en-US" sz="2600" b="1" dirty="0" smtClean="0">
                <a:solidFill>
                  <a:schemeClr val="accent4">
                    <a:lumMod val="75000"/>
                  </a:schemeClr>
                </a:solidFill>
                <a:latin typeface="Courier New" panose="02070309020205020404" pitchFamily="49" charset="0"/>
                <a:cs typeface="Courier New" panose="02070309020205020404" pitchFamily="49" charset="0"/>
              </a:rPr>
              <a:t>Input </a:t>
            </a:r>
            <a:r>
              <a:rPr lang="en-US" sz="2600" b="1" dirty="0" smtClean="0">
                <a:solidFill>
                  <a:srgbClr val="0070C0"/>
                </a:solidFill>
                <a:latin typeface="Courier New" panose="02070309020205020404" pitchFamily="49" charset="0"/>
                <a:cs typeface="Courier New" panose="02070309020205020404" pitchFamily="49" charset="0"/>
              </a:rPr>
              <a:t>Songs</a:t>
            </a:r>
            <a:endParaRPr lang="en-US" sz="2600" b="1" dirty="0">
              <a:solidFill>
                <a:srgbClr val="0070C0"/>
              </a:solidFill>
              <a:latin typeface="Courier New" panose="02070309020205020404" pitchFamily="49" charset="0"/>
              <a:cs typeface="Courier New" panose="02070309020205020404" pitchFamily="49" charset="0"/>
            </a:endParaRPr>
          </a:p>
          <a:p>
            <a:pPr lvl="1"/>
            <a:r>
              <a:rPr lang="en-US" sz="2400" dirty="0">
                <a:solidFill>
                  <a:schemeClr val="accent4">
                    <a:lumMod val="75000"/>
                  </a:schemeClr>
                </a:solidFill>
              </a:rPr>
              <a:t>Compute the total cost:</a:t>
            </a:r>
          </a:p>
          <a:p>
            <a:pPr marL="384048" lvl="2" indent="0">
              <a:buNone/>
            </a:pPr>
            <a:r>
              <a:rPr lang="en-US" sz="2000" b="1" dirty="0" smtClean="0">
                <a:solidFill>
                  <a:schemeClr val="accent4">
                    <a:lumMod val="75000"/>
                  </a:schemeClr>
                </a:solidFill>
                <a:latin typeface="Courier New" panose="02070309020205020404" pitchFamily="49" charset="0"/>
                <a:cs typeface="Courier New" panose="02070309020205020404" pitchFamily="49" charset="0"/>
              </a:rPr>
              <a:t>	</a:t>
            </a:r>
            <a:r>
              <a:rPr lang="en-US" sz="2600" b="1" dirty="0">
                <a:solidFill>
                  <a:schemeClr val="accent4">
                    <a:lumMod val="75000"/>
                  </a:schemeClr>
                </a:solidFill>
                <a:latin typeface="Courier New" panose="02070309020205020404" pitchFamily="49" charset="0"/>
                <a:cs typeface="Courier New" panose="02070309020205020404" pitchFamily="49" charset="0"/>
              </a:rPr>
              <a:t>Set</a:t>
            </a:r>
            <a:r>
              <a:rPr lang="en-US" sz="2600" b="1" dirty="0" smtClean="0">
                <a:solidFill>
                  <a:schemeClr val="accent4">
                    <a:lumMod val="75000"/>
                  </a:schemeClr>
                </a:solidFill>
                <a:latin typeface="Courier New" panose="02070309020205020404" pitchFamily="49" charset="0"/>
                <a:cs typeface="Courier New" panose="02070309020205020404" pitchFamily="49" charset="0"/>
              </a:rPr>
              <a:t> </a:t>
            </a:r>
            <a:r>
              <a:rPr lang="en-US" sz="2600" b="1" dirty="0" err="1">
                <a:solidFill>
                  <a:srgbClr val="0070C0"/>
                </a:solidFill>
                <a:latin typeface="Courier New" panose="02070309020205020404" pitchFamily="49" charset="0"/>
                <a:cs typeface="Courier New" panose="02070309020205020404" pitchFamily="49" charset="0"/>
              </a:rPr>
              <a:t>DollarPrice</a:t>
            </a:r>
            <a:r>
              <a:rPr lang="en-US" sz="2600" b="1" dirty="0">
                <a:solidFill>
                  <a:schemeClr val="accent4">
                    <a:lumMod val="75000"/>
                  </a:schemeClr>
                </a:solidFill>
                <a:latin typeface="Courier New" panose="02070309020205020404" pitchFamily="49" charset="0"/>
                <a:cs typeface="Courier New" panose="02070309020205020404" pitchFamily="49" charset="0"/>
              </a:rPr>
              <a:t> = 0.99 * </a:t>
            </a:r>
            <a:r>
              <a:rPr lang="en-US" sz="2600" b="1" dirty="0">
                <a:solidFill>
                  <a:srgbClr val="0070C0"/>
                </a:solidFill>
                <a:latin typeface="Courier New" panose="02070309020205020404" pitchFamily="49" charset="0"/>
                <a:cs typeface="Courier New" panose="02070309020205020404" pitchFamily="49" charset="0"/>
              </a:rPr>
              <a:t>Songs</a:t>
            </a:r>
          </a:p>
          <a:p>
            <a:pPr lvl="1"/>
            <a:r>
              <a:rPr lang="en-US" sz="2400" dirty="0">
                <a:solidFill>
                  <a:schemeClr val="accent4">
                    <a:lumMod val="75000"/>
                  </a:schemeClr>
                </a:solidFill>
              </a:rPr>
              <a:t>Output the total cost:</a:t>
            </a:r>
          </a:p>
          <a:p>
            <a:pPr marL="384048" lvl="2" indent="0">
              <a:buNone/>
            </a:pPr>
            <a:r>
              <a:rPr lang="en-US" sz="2000" b="1" dirty="0" smtClean="0">
                <a:solidFill>
                  <a:schemeClr val="accent4">
                    <a:lumMod val="75000"/>
                  </a:schemeClr>
                </a:solidFill>
                <a:latin typeface="Courier New" panose="02070309020205020404" pitchFamily="49" charset="0"/>
                <a:cs typeface="Courier New" panose="02070309020205020404" pitchFamily="49" charset="0"/>
              </a:rPr>
              <a:t>	</a:t>
            </a:r>
            <a:r>
              <a:rPr lang="en-US" sz="2600" b="1" dirty="0">
                <a:solidFill>
                  <a:schemeClr val="accent4">
                    <a:lumMod val="75000"/>
                  </a:schemeClr>
                </a:solidFill>
                <a:latin typeface="Courier New" panose="02070309020205020404" pitchFamily="49" charset="0"/>
                <a:cs typeface="Courier New" panose="02070309020205020404" pitchFamily="49" charset="0"/>
              </a:rPr>
              <a:t>Write</a:t>
            </a:r>
            <a:r>
              <a:rPr lang="en-US" sz="2600" b="1" dirty="0" smtClean="0">
                <a:solidFill>
                  <a:schemeClr val="accent4">
                    <a:lumMod val="75000"/>
                  </a:schemeClr>
                </a:solidFill>
                <a:latin typeface="Courier New" panose="02070309020205020404" pitchFamily="49" charset="0"/>
                <a:cs typeface="Courier New" panose="02070309020205020404" pitchFamily="49" charset="0"/>
              </a:rPr>
              <a:t> </a:t>
            </a:r>
            <a:r>
              <a:rPr lang="en-US" sz="2600" b="1" dirty="0" err="1">
                <a:solidFill>
                  <a:srgbClr val="0070C0"/>
                </a:solidFill>
                <a:latin typeface="Courier New" panose="02070309020205020404" pitchFamily="49" charset="0"/>
                <a:cs typeface="Courier New" panose="02070309020205020404" pitchFamily="49" charset="0"/>
              </a:rPr>
              <a:t>DollarPrice</a:t>
            </a:r>
            <a:endParaRPr lang="en-US" sz="2600" b="1" dirty="0">
              <a:solidFill>
                <a:srgbClr val="0070C0"/>
              </a:solidFill>
              <a:latin typeface="Courier New" panose="02070309020205020404" pitchFamily="49" charset="0"/>
              <a:cs typeface="Courier New" panose="02070309020205020404" pitchFamily="49" charset="0"/>
            </a:endParaRPr>
          </a:p>
          <a:p>
            <a:pPr lvl="1"/>
            <a:r>
              <a:rPr lang="en-US" sz="2400" dirty="0">
                <a:solidFill>
                  <a:schemeClr val="accent4">
                    <a:lumMod val="75000"/>
                  </a:schemeClr>
                </a:solidFill>
              </a:rPr>
              <a:t>Variables used:</a:t>
            </a:r>
            <a:r>
              <a:rPr lang="en-US" sz="2400" b="1" dirty="0">
                <a:solidFill>
                  <a:schemeClr val="accent4">
                    <a:lumMod val="75000"/>
                  </a:schemeClr>
                </a:solidFill>
              </a:rPr>
              <a:t> </a:t>
            </a:r>
            <a:r>
              <a:rPr lang="en-US" sz="2400" b="1" dirty="0">
                <a:solidFill>
                  <a:srgbClr val="0070C0"/>
                </a:solidFill>
                <a:latin typeface="Courier New" panose="02070309020205020404" pitchFamily="49" charset="0"/>
                <a:cs typeface="Courier New" panose="02070309020205020404" pitchFamily="49" charset="0"/>
              </a:rPr>
              <a:t>Songs</a:t>
            </a:r>
            <a:r>
              <a:rPr lang="en-US" sz="2400" b="1" dirty="0">
                <a:solidFill>
                  <a:schemeClr val="accent4">
                    <a:lumMod val="75000"/>
                  </a:schemeClr>
                </a:solidFill>
              </a:rPr>
              <a:t> </a:t>
            </a:r>
            <a:r>
              <a:rPr lang="en-US" sz="2400" dirty="0">
                <a:solidFill>
                  <a:schemeClr val="accent4">
                    <a:lumMod val="75000"/>
                  </a:schemeClr>
                </a:solidFill>
              </a:rPr>
              <a:t>and</a:t>
            </a:r>
            <a:r>
              <a:rPr lang="en-US" sz="2400" b="1" dirty="0">
                <a:solidFill>
                  <a:schemeClr val="accent4">
                    <a:lumMod val="75000"/>
                  </a:schemeClr>
                </a:solidFill>
              </a:rPr>
              <a:t> </a:t>
            </a:r>
            <a:r>
              <a:rPr lang="en-US" sz="2400" b="1" dirty="0" err="1">
                <a:solidFill>
                  <a:srgbClr val="0070C0"/>
                </a:solidFill>
                <a:latin typeface="Courier New" panose="02070309020205020404" pitchFamily="49" charset="0"/>
                <a:cs typeface="Courier New" panose="02070309020205020404" pitchFamily="49" charset="0"/>
              </a:rPr>
              <a:t>DollarPrice</a:t>
            </a:r>
            <a:endParaRPr lang="en-US" sz="2400" b="1" dirty="0">
              <a:solidFill>
                <a:srgbClr val="0070C0"/>
              </a:solidFill>
              <a:latin typeface="Courier New" panose="02070309020205020404" pitchFamily="49" charset="0"/>
              <a:cs typeface="Courier New" panose="02070309020205020404" pitchFamily="49" charset="0"/>
            </a:endParaRPr>
          </a:p>
          <a:p>
            <a:pPr lvl="1"/>
            <a:r>
              <a:rPr lang="en-US" sz="2400" dirty="0">
                <a:solidFill>
                  <a:schemeClr val="accent4">
                    <a:lumMod val="75000"/>
                  </a:schemeClr>
                </a:solidFill>
              </a:rPr>
              <a:t>Constants: </a:t>
            </a:r>
            <a:r>
              <a:rPr lang="en-US" sz="2400" b="1" dirty="0">
                <a:solidFill>
                  <a:schemeClr val="accent4">
                    <a:lumMod val="75000"/>
                  </a:schemeClr>
                </a:solidFill>
                <a:latin typeface="Courier New" panose="02070309020205020404" pitchFamily="49" charset="0"/>
                <a:cs typeface="Courier New" panose="02070309020205020404" pitchFamily="49" charset="0"/>
              </a:rPr>
              <a:t>0.99</a:t>
            </a:r>
          </a:p>
          <a:p>
            <a:endParaRPr lang="en-US" dirty="0"/>
          </a:p>
        </p:txBody>
      </p:sp>
    </p:spTree>
    <p:extLst>
      <p:ext uri="{BB962C8B-B14F-4D97-AF65-F5344CB8AC3E}">
        <p14:creationId xmlns:p14="http://schemas.microsoft.com/office/powerpoint/2010/main" val="1370702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Autofit/>
          </a:bodyPr>
          <a:lstStyle/>
          <a:p>
            <a:r>
              <a:rPr lang="en-US" sz="4400" b="1" dirty="0" smtClean="0">
                <a:solidFill>
                  <a:schemeClr val="accent1">
                    <a:lumMod val="75000"/>
                  </a:schemeClr>
                </a:solidFill>
              </a:rPr>
              <a:t>Java Code for the Music Purchase Program</a:t>
            </a:r>
            <a:endParaRPr lang="en-US" sz="4400" b="1" dirty="0">
              <a:solidFill>
                <a:schemeClr val="accent1">
                  <a:lumMod val="75000"/>
                </a:schemeClr>
              </a:solidFill>
            </a:endParaRPr>
          </a:p>
        </p:txBody>
      </p:sp>
      <p:sp>
        <p:nvSpPr>
          <p:cNvPr id="3" name="Content Placeholder 2"/>
          <p:cNvSpPr>
            <a:spLocks noGrp="1"/>
          </p:cNvSpPr>
          <p:nvPr>
            <p:ph idx="1"/>
          </p:nvPr>
        </p:nvSpPr>
        <p:spPr>
          <a:xfrm>
            <a:off x="1097280" y="1839817"/>
            <a:ext cx="10058400" cy="4029277"/>
          </a:xfrm>
        </p:spPr>
        <p:txBody>
          <a:bodyPr>
            <a:normAutofit fontScale="62500" lnSpcReduction="20000"/>
          </a:bodyPr>
          <a:lstStyle/>
          <a:p>
            <a:pPr marL="381000" indent="-381000">
              <a:lnSpc>
                <a:spcPct val="80000"/>
              </a:lnSpc>
              <a:buFont typeface="Times" panose="02020603050405020304" pitchFamily="18" charset="0"/>
              <a:buAutoNum type="arabicPeriod"/>
            </a:pPr>
            <a:r>
              <a:rPr lang="en-US" sz="3200" b="1" dirty="0" smtClean="0">
                <a:solidFill>
                  <a:schemeClr val="accent4">
                    <a:lumMod val="75000"/>
                  </a:schemeClr>
                </a:solidFill>
                <a:latin typeface="Courier New" panose="02070309020205020404" pitchFamily="49" charset="0"/>
              </a:rPr>
              <a:t>public </a:t>
            </a:r>
            <a:r>
              <a:rPr lang="en-US" sz="3200" b="1" dirty="0">
                <a:solidFill>
                  <a:schemeClr val="accent4">
                    <a:lumMod val="75000"/>
                  </a:schemeClr>
                </a:solidFill>
                <a:latin typeface="Courier New" panose="02070309020205020404" pitchFamily="49" charset="0"/>
              </a:rPr>
              <a:t>static void main (String[] </a:t>
            </a:r>
            <a:r>
              <a:rPr lang="en-US" sz="3200" b="1" dirty="0" err="1">
                <a:solidFill>
                  <a:schemeClr val="accent4">
                    <a:lumMod val="75000"/>
                  </a:schemeClr>
                </a:solidFill>
                <a:latin typeface="Courier New" panose="02070309020205020404" pitchFamily="49" charset="0"/>
              </a:rPr>
              <a:t>args</a:t>
            </a:r>
            <a:r>
              <a:rPr lang="en-US" sz="3200" b="1" dirty="0">
                <a:solidFill>
                  <a:schemeClr val="accent4">
                    <a:lumMod val="75000"/>
                  </a:schemeClr>
                </a:solidFill>
                <a:latin typeface="Courier New" panose="02070309020205020404" pitchFamily="49" charset="0"/>
              </a:rPr>
              <a:t>)</a:t>
            </a:r>
          </a:p>
          <a:p>
            <a:pPr marL="381000" indent="-381000">
              <a:lnSpc>
                <a:spcPct val="80000"/>
              </a:lnSpc>
              <a:buFont typeface="Times" panose="02020603050405020304" pitchFamily="18" charset="0"/>
              <a:buAutoNum type="arabicPeriod"/>
            </a:pPr>
            <a:r>
              <a:rPr lang="en-US" sz="3200" b="1" dirty="0">
                <a:solidFill>
                  <a:schemeClr val="accent4">
                    <a:lumMod val="75000"/>
                  </a:schemeClr>
                </a:solidFill>
                <a:latin typeface="Courier New" panose="02070309020205020404" pitchFamily="49" charset="0"/>
              </a:rPr>
              <a:t>{</a:t>
            </a:r>
          </a:p>
          <a:p>
            <a:pPr marL="381000" indent="-381000">
              <a:lnSpc>
                <a:spcPct val="80000"/>
              </a:lnSpc>
              <a:buFont typeface="Times" panose="02020603050405020304" pitchFamily="18" charset="0"/>
              <a:buAutoNum type="arabicPeriod"/>
            </a:pPr>
            <a:r>
              <a:rPr lang="en-US" sz="3200" b="1" dirty="0">
                <a:solidFill>
                  <a:schemeClr val="accent4">
                    <a:lumMod val="75000"/>
                  </a:schemeClr>
                </a:solidFill>
                <a:latin typeface="Courier New" panose="02070309020205020404" pitchFamily="49" charset="0"/>
              </a:rPr>
              <a:t>     </a:t>
            </a:r>
            <a:r>
              <a:rPr lang="en-US" sz="3200" b="1" dirty="0" err="1">
                <a:solidFill>
                  <a:schemeClr val="accent4">
                    <a:lumMod val="75000"/>
                  </a:schemeClr>
                </a:solidFill>
                <a:latin typeface="Courier New" panose="02070309020205020404" pitchFamily="49" charset="0"/>
              </a:rPr>
              <a:t>int</a:t>
            </a:r>
            <a:r>
              <a:rPr lang="en-US" sz="3200" b="1" dirty="0">
                <a:solidFill>
                  <a:schemeClr val="accent4">
                    <a:lumMod val="75000"/>
                  </a:schemeClr>
                </a:solidFill>
                <a:latin typeface="Courier New" panose="02070309020205020404" pitchFamily="49" charset="0"/>
              </a:rPr>
              <a:t> </a:t>
            </a:r>
            <a:r>
              <a:rPr lang="en-US" sz="3200" b="1" dirty="0">
                <a:solidFill>
                  <a:srgbClr val="0070C0"/>
                </a:solidFill>
                <a:latin typeface="Courier New" panose="02070309020205020404" pitchFamily="49" charset="0"/>
              </a:rPr>
              <a:t>Songs</a:t>
            </a:r>
            <a:r>
              <a:rPr lang="en-US" sz="3200" b="1" dirty="0">
                <a:solidFill>
                  <a:schemeClr val="accent4">
                    <a:lumMod val="75000"/>
                  </a:schemeClr>
                </a:solidFill>
                <a:latin typeface="Courier New" panose="02070309020205020404" pitchFamily="49" charset="0"/>
              </a:rPr>
              <a:t> = 0;</a:t>
            </a:r>
          </a:p>
          <a:p>
            <a:pPr marL="381000" indent="-381000">
              <a:lnSpc>
                <a:spcPct val="80000"/>
              </a:lnSpc>
              <a:buFont typeface="Times" panose="02020603050405020304" pitchFamily="18" charset="0"/>
              <a:buAutoNum type="arabicPeriod"/>
            </a:pPr>
            <a:r>
              <a:rPr lang="en-US" sz="3200" b="1" dirty="0">
                <a:solidFill>
                  <a:schemeClr val="accent4">
                    <a:lumMod val="75000"/>
                  </a:schemeClr>
                </a:solidFill>
                <a:latin typeface="Courier New" panose="02070309020205020404" pitchFamily="49" charset="0"/>
              </a:rPr>
              <a:t>     float </a:t>
            </a:r>
            <a:r>
              <a:rPr lang="en-US" sz="3200" b="1" dirty="0" err="1">
                <a:solidFill>
                  <a:srgbClr val="0070C0"/>
                </a:solidFill>
                <a:latin typeface="Courier New" panose="02070309020205020404" pitchFamily="49" charset="0"/>
              </a:rPr>
              <a:t>DollarPrice</a:t>
            </a:r>
            <a:r>
              <a:rPr lang="en-US" sz="3200" b="1" dirty="0">
                <a:solidFill>
                  <a:schemeClr val="accent4">
                    <a:lumMod val="75000"/>
                  </a:schemeClr>
                </a:solidFill>
                <a:latin typeface="Courier New" panose="02070309020205020404" pitchFamily="49" charset="0"/>
              </a:rPr>
              <a:t> = 0.0;</a:t>
            </a:r>
          </a:p>
          <a:p>
            <a:pPr marL="381000" indent="-381000">
              <a:lnSpc>
                <a:spcPct val="80000"/>
              </a:lnSpc>
              <a:buFont typeface="Times" panose="02020603050405020304" pitchFamily="18" charset="0"/>
              <a:buAutoNum type="arabicPeriod"/>
            </a:pPr>
            <a:r>
              <a:rPr lang="en-US" sz="3200" b="1" dirty="0">
                <a:solidFill>
                  <a:schemeClr val="accent4">
                    <a:lumMod val="75000"/>
                  </a:schemeClr>
                </a:solidFill>
                <a:latin typeface="Courier New" panose="02070309020205020404" pitchFamily="49" charset="0"/>
              </a:rPr>
              <a:t>     Scanner </a:t>
            </a:r>
            <a:r>
              <a:rPr lang="en-US" sz="3200" b="1" dirty="0" err="1">
                <a:solidFill>
                  <a:schemeClr val="accent4">
                    <a:lumMod val="75000"/>
                  </a:schemeClr>
                </a:solidFill>
                <a:latin typeface="Courier New" panose="02070309020205020404" pitchFamily="49" charset="0"/>
              </a:rPr>
              <a:t>scanner</a:t>
            </a:r>
            <a:r>
              <a:rPr lang="en-US" sz="3200" b="1" dirty="0">
                <a:solidFill>
                  <a:schemeClr val="accent4">
                    <a:lumMod val="75000"/>
                  </a:schemeClr>
                </a:solidFill>
                <a:latin typeface="Courier New" panose="02070309020205020404" pitchFamily="49" charset="0"/>
              </a:rPr>
              <a:t> = New Scanner(system.in)</a:t>
            </a:r>
          </a:p>
          <a:p>
            <a:pPr marL="381000" indent="-381000">
              <a:lnSpc>
                <a:spcPct val="80000"/>
              </a:lnSpc>
              <a:buFont typeface="Times" panose="02020603050405020304" pitchFamily="18" charset="0"/>
              <a:buAutoNum type="arabicPeriod"/>
            </a:pPr>
            <a:r>
              <a:rPr lang="en-US" sz="3200" b="1" dirty="0">
                <a:solidFill>
                  <a:schemeClr val="accent4">
                    <a:lumMod val="75000"/>
                  </a:schemeClr>
                </a:solidFill>
                <a:latin typeface="Courier New" panose="02070309020205020404" pitchFamily="49" charset="0"/>
              </a:rPr>
              <a:t>     </a:t>
            </a:r>
            <a:r>
              <a:rPr lang="en-US" sz="3200" b="1" dirty="0" err="1">
                <a:solidFill>
                  <a:schemeClr val="accent4">
                    <a:lumMod val="75000"/>
                  </a:schemeClr>
                </a:solidFill>
                <a:latin typeface="Courier New" panose="02070309020205020404" pitchFamily="49" charset="0"/>
              </a:rPr>
              <a:t>println</a:t>
            </a:r>
            <a:r>
              <a:rPr lang="en-US" sz="3200" b="1" dirty="0">
                <a:solidFill>
                  <a:schemeClr val="accent4">
                    <a:lumMod val="75000"/>
                  </a:schemeClr>
                </a:solidFill>
                <a:latin typeface="Courier New" panose="02070309020205020404" pitchFamily="49" charset="0"/>
              </a:rPr>
              <a:t>(“Enter the number of songs you wish to</a:t>
            </a:r>
          </a:p>
          <a:p>
            <a:pPr marL="381000" indent="-381000">
              <a:lnSpc>
                <a:spcPct val="80000"/>
              </a:lnSpc>
              <a:buFont typeface="Times" panose="02020603050405020304" pitchFamily="18" charset="0"/>
              <a:buNone/>
            </a:pPr>
            <a:r>
              <a:rPr lang="en-US" sz="3200" b="1" dirty="0">
                <a:solidFill>
                  <a:schemeClr val="accent4">
                    <a:lumMod val="75000"/>
                  </a:schemeClr>
                </a:solidFill>
                <a:latin typeface="Courier New" panose="02070309020205020404" pitchFamily="49" charset="0"/>
              </a:rPr>
              <a:t>			   purchase today.”);</a:t>
            </a:r>
          </a:p>
          <a:p>
            <a:pPr marL="381000" indent="-381000">
              <a:lnSpc>
                <a:spcPct val="80000"/>
              </a:lnSpc>
              <a:buFont typeface="Times" panose="02020603050405020304" pitchFamily="18" charset="0"/>
              <a:buAutoNum type="arabicPeriod" startAt="7"/>
            </a:pPr>
            <a:r>
              <a:rPr lang="en-US" sz="3200" b="1" dirty="0">
                <a:solidFill>
                  <a:schemeClr val="accent4">
                    <a:lumMod val="75000"/>
                  </a:schemeClr>
                </a:solidFill>
                <a:latin typeface="Courier New" panose="02070309020205020404" pitchFamily="49" charset="0"/>
              </a:rPr>
              <a:t>     </a:t>
            </a:r>
            <a:r>
              <a:rPr lang="en-US" sz="3200" b="1" dirty="0">
                <a:solidFill>
                  <a:srgbClr val="0070C0"/>
                </a:solidFill>
                <a:latin typeface="Courier New" panose="02070309020205020404" pitchFamily="49" charset="0"/>
              </a:rPr>
              <a:t>Songs</a:t>
            </a:r>
            <a:r>
              <a:rPr lang="en-US" sz="3200" b="1" dirty="0">
                <a:solidFill>
                  <a:schemeClr val="accent4">
                    <a:lumMod val="75000"/>
                  </a:schemeClr>
                </a:solidFill>
                <a:latin typeface="Courier New" panose="02070309020205020404" pitchFamily="49" charset="0"/>
              </a:rPr>
              <a:t> = </a:t>
            </a:r>
            <a:r>
              <a:rPr lang="en-US" sz="3200" b="1" dirty="0" err="1">
                <a:solidFill>
                  <a:schemeClr val="accent4">
                    <a:lumMod val="75000"/>
                  </a:schemeClr>
                </a:solidFill>
                <a:latin typeface="Courier New" panose="02070309020205020404" pitchFamily="49" charset="0"/>
              </a:rPr>
              <a:t>scanner.nextInt</a:t>
            </a:r>
            <a:r>
              <a:rPr lang="en-US" sz="3200" b="1" dirty="0">
                <a:solidFill>
                  <a:schemeClr val="accent4">
                    <a:lumMod val="75000"/>
                  </a:schemeClr>
                </a:solidFill>
                <a:latin typeface="Courier New" panose="02070309020205020404" pitchFamily="49" charset="0"/>
              </a:rPr>
              <a:t>();</a:t>
            </a:r>
          </a:p>
          <a:p>
            <a:pPr marL="381000" indent="-381000">
              <a:lnSpc>
                <a:spcPct val="80000"/>
              </a:lnSpc>
              <a:buFont typeface="Times" panose="02020603050405020304" pitchFamily="18" charset="0"/>
              <a:buAutoNum type="arabicPeriod" startAt="7"/>
            </a:pPr>
            <a:r>
              <a:rPr lang="en-US" sz="3200" b="1" dirty="0">
                <a:solidFill>
                  <a:schemeClr val="accent4">
                    <a:lumMod val="75000"/>
                  </a:schemeClr>
                </a:solidFill>
                <a:latin typeface="Courier New" panose="02070309020205020404" pitchFamily="49" charset="0"/>
              </a:rPr>
              <a:t>     </a:t>
            </a:r>
            <a:r>
              <a:rPr lang="en-US" sz="3200" b="1" dirty="0" err="1">
                <a:solidFill>
                  <a:srgbClr val="0070C0"/>
                </a:solidFill>
                <a:latin typeface="Courier New" panose="02070309020205020404" pitchFamily="49" charset="0"/>
              </a:rPr>
              <a:t>DollarPrice</a:t>
            </a:r>
            <a:r>
              <a:rPr lang="en-US" sz="3200" b="1" dirty="0">
                <a:solidFill>
                  <a:schemeClr val="accent4">
                    <a:lumMod val="75000"/>
                  </a:schemeClr>
                </a:solidFill>
                <a:latin typeface="Courier New" panose="02070309020205020404" pitchFamily="49" charset="0"/>
              </a:rPr>
              <a:t> = 0.99 * </a:t>
            </a:r>
            <a:r>
              <a:rPr lang="en-US" sz="3200" b="1" dirty="0">
                <a:solidFill>
                  <a:srgbClr val="0070C0"/>
                </a:solidFill>
                <a:latin typeface="Courier New" panose="02070309020205020404" pitchFamily="49" charset="0"/>
              </a:rPr>
              <a:t>Songs</a:t>
            </a:r>
            <a:r>
              <a:rPr lang="en-US" sz="3200" b="1" dirty="0">
                <a:solidFill>
                  <a:schemeClr val="accent4">
                    <a:lumMod val="75000"/>
                  </a:schemeClr>
                </a:solidFill>
                <a:latin typeface="Courier New" panose="02070309020205020404" pitchFamily="49" charset="0"/>
              </a:rPr>
              <a:t>;</a:t>
            </a:r>
          </a:p>
          <a:p>
            <a:pPr marL="381000" indent="-381000">
              <a:lnSpc>
                <a:spcPct val="80000"/>
              </a:lnSpc>
              <a:buFont typeface="Times" panose="02020603050405020304" pitchFamily="18" charset="0"/>
              <a:buAutoNum type="arabicPeriod" startAt="7"/>
            </a:pPr>
            <a:r>
              <a:rPr lang="en-US" sz="3200" b="1" dirty="0">
                <a:solidFill>
                  <a:schemeClr val="accent4">
                    <a:lumMod val="75000"/>
                  </a:schemeClr>
                </a:solidFill>
                <a:latin typeface="Courier New" panose="02070309020205020404" pitchFamily="49" charset="0"/>
              </a:rPr>
              <a:t>     </a:t>
            </a:r>
            <a:r>
              <a:rPr lang="en-US" sz="3200" b="1" dirty="0" err="1">
                <a:solidFill>
                  <a:schemeClr val="accent4">
                    <a:lumMod val="75000"/>
                  </a:schemeClr>
                </a:solidFill>
                <a:latin typeface="Courier New" panose="02070309020205020404" pitchFamily="49" charset="0"/>
              </a:rPr>
              <a:t>println</a:t>
            </a:r>
            <a:r>
              <a:rPr lang="en-US" sz="3200" b="1" dirty="0">
                <a:solidFill>
                  <a:schemeClr val="accent4">
                    <a:lumMod val="75000"/>
                  </a:schemeClr>
                </a:solidFill>
                <a:latin typeface="Courier New" panose="02070309020205020404" pitchFamily="49" charset="0"/>
              </a:rPr>
              <a:t>(</a:t>
            </a:r>
            <a:r>
              <a:rPr lang="en-US" sz="3200" b="1" dirty="0" err="1">
                <a:solidFill>
                  <a:srgbClr val="0070C0"/>
                </a:solidFill>
                <a:latin typeface="Courier New" panose="02070309020205020404" pitchFamily="49" charset="0"/>
              </a:rPr>
              <a:t>DollarPrice</a:t>
            </a:r>
            <a:r>
              <a:rPr lang="en-US" sz="3200" b="1" dirty="0">
                <a:solidFill>
                  <a:schemeClr val="accent4">
                    <a:lumMod val="75000"/>
                  </a:schemeClr>
                </a:solidFill>
                <a:latin typeface="Courier New" panose="02070309020205020404" pitchFamily="49" charset="0"/>
              </a:rPr>
              <a:t>);</a:t>
            </a:r>
          </a:p>
          <a:p>
            <a:pPr marL="381000" indent="-381000">
              <a:lnSpc>
                <a:spcPct val="80000"/>
              </a:lnSpc>
              <a:buFont typeface="Times" panose="02020603050405020304" pitchFamily="18" charset="0"/>
              <a:buAutoNum type="arabicPeriod" startAt="7"/>
            </a:pPr>
            <a:r>
              <a:rPr lang="en-US" sz="3200" b="1" dirty="0">
                <a:solidFill>
                  <a:schemeClr val="accent4">
                    <a:lumMod val="75000"/>
                  </a:schemeClr>
                </a:solidFill>
                <a:latin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4045928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23556"/>
          </a:xfrm>
        </p:spPr>
        <p:txBody>
          <a:bodyPr>
            <a:normAutofit/>
          </a:bodyPr>
          <a:lstStyle/>
          <a:p>
            <a:r>
              <a:rPr lang="en-US" sz="4400" b="1" dirty="0" smtClean="0">
                <a:solidFill>
                  <a:schemeClr val="accent1">
                    <a:lumMod val="75000"/>
                  </a:schemeClr>
                </a:solidFill>
              </a:rPr>
              <a:t>C++ </a:t>
            </a:r>
            <a:r>
              <a:rPr lang="en-US" sz="4400" b="1" dirty="0">
                <a:solidFill>
                  <a:schemeClr val="accent1">
                    <a:lumMod val="75000"/>
                  </a:schemeClr>
                </a:solidFill>
              </a:rPr>
              <a:t>Code for the Music Purchase Program</a:t>
            </a:r>
          </a:p>
        </p:txBody>
      </p:sp>
      <p:sp>
        <p:nvSpPr>
          <p:cNvPr id="3" name="Content Placeholder 2"/>
          <p:cNvSpPr>
            <a:spLocks noGrp="1"/>
          </p:cNvSpPr>
          <p:nvPr>
            <p:ph idx="1"/>
          </p:nvPr>
        </p:nvSpPr>
        <p:spPr>
          <a:xfrm>
            <a:off x="1097280" y="1845734"/>
            <a:ext cx="10058400" cy="4023360"/>
          </a:xfrm>
        </p:spPr>
        <p:txBody>
          <a:bodyPr>
            <a:noAutofit/>
          </a:bodyPr>
          <a:lstStyle/>
          <a:p>
            <a:pPr marL="609600" indent="-609600">
              <a:lnSpc>
                <a:spcPct val="80000"/>
              </a:lnSpc>
              <a:buFont typeface="Times" panose="02020603050405020304" pitchFamily="18" charset="0"/>
              <a:buAutoNum type="arabicPeriod"/>
            </a:pPr>
            <a:r>
              <a:rPr lang="en-US" sz="1800" b="1" dirty="0" smtClean="0">
                <a:solidFill>
                  <a:schemeClr val="accent1">
                    <a:lumMod val="75000"/>
                  </a:schemeClr>
                </a:solidFill>
              </a:rPr>
              <a:t> </a:t>
            </a:r>
            <a:r>
              <a:rPr lang="en-US" sz="1800" b="1" dirty="0">
                <a:solidFill>
                  <a:schemeClr val="accent4">
                    <a:lumMod val="75000"/>
                  </a:schemeClr>
                </a:solidFill>
                <a:latin typeface="Courier New" panose="02070309020205020404" pitchFamily="49" charset="0"/>
              </a:rPr>
              <a:t>void main(void)</a:t>
            </a:r>
          </a:p>
          <a:p>
            <a:pPr marL="609600" indent="-609600">
              <a:lnSpc>
                <a:spcPct val="80000"/>
              </a:lnSpc>
              <a:buFont typeface="Times" panose="02020603050405020304" pitchFamily="18" charset="0"/>
              <a:buAutoNum type="arabicPeriod"/>
            </a:pPr>
            <a:r>
              <a:rPr lang="en-US" sz="1800" b="1" dirty="0">
                <a:solidFill>
                  <a:schemeClr val="accent4">
                    <a:lumMod val="75000"/>
                  </a:schemeClr>
                </a:solidFill>
                <a:latin typeface="Courier New" panose="02070309020205020404" pitchFamily="49" charset="0"/>
              </a:rPr>
              <a:t>{</a:t>
            </a:r>
          </a:p>
          <a:p>
            <a:pPr marL="609600" indent="-609600">
              <a:lnSpc>
                <a:spcPct val="80000"/>
              </a:lnSpc>
              <a:buFont typeface="Times" panose="02020603050405020304" pitchFamily="18" charset="0"/>
              <a:buAutoNum type="arabicPeriod"/>
            </a:pPr>
            <a:r>
              <a:rPr lang="en-US" sz="1800" b="1" dirty="0">
                <a:solidFill>
                  <a:schemeClr val="accent4">
                    <a:lumMod val="75000"/>
                  </a:schemeClr>
                </a:solidFill>
                <a:latin typeface="Courier New" panose="02070309020205020404" pitchFamily="49" charset="0"/>
              </a:rPr>
              <a:t>     </a:t>
            </a:r>
            <a:r>
              <a:rPr lang="en-US" sz="1800" b="1" dirty="0" err="1">
                <a:solidFill>
                  <a:schemeClr val="accent4">
                    <a:lumMod val="75000"/>
                  </a:schemeClr>
                </a:solidFill>
                <a:latin typeface="Courier New" panose="02070309020205020404" pitchFamily="49" charset="0"/>
              </a:rPr>
              <a:t>int</a:t>
            </a:r>
            <a:r>
              <a:rPr lang="en-US" sz="1800" b="1" dirty="0">
                <a:solidFill>
                  <a:schemeClr val="accent4">
                    <a:lumMod val="75000"/>
                  </a:schemeClr>
                </a:solidFill>
                <a:latin typeface="Courier New" panose="02070309020205020404" pitchFamily="49" charset="0"/>
              </a:rPr>
              <a:t> </a:t>
            </a:r>
            <a:r>
              <a:rPr lang="en-US" sz="1800" b="1" dirty="0">
                <a:solidFill>
                  <a:srgbClr val="0070C0"/>
                </a:solidFill>
                <a:latin typeface="Courier New" panose="02070309020205020404" pitchFamily="49" charset="0"/>
              </a:rPr>
              <a:t>Songs</a:t>
            </a:r>
            <a:r>
              <a:rPr lang="en-US" sz="1800" b="1" dirty="0">
                <a:solidFill>
                  <a:schemeClr val="accent4">
                    <a:lumMod val="75000"/>
                  </a:schemeClr>
                </a:solidFill>
                <a:latin typeface="Courier New" panose="02070309020205020404" pitchFamily="49" charset="0"/>
              </a:rPr>
              <a:t>;</a:t>
            </a:r>
          </a:p>
          <a:p>
            <a:pPr marL="609600" indent="-609600">
              <a:lnSpc>
                <a:spcPct val="80000"/>
              </a:lnSpc>
              <a:buFont typeface="Times" panose="02020603050405020304" pitchFamily="18" charset="0"/>
              <a:buAutoNum type="arabicPeriod"/>
            </a:pPr>
            <a:r>
              <a:rPr lang="en-US" sz="1800" b="1" dirty="0">
                <a:solidFill>
                  <a:schemeClr val="accent4">
                    <a:lumMod val="75000"/>
                  </a:schemeClr>
                </a:solidFill>
                <a:latin typeface="Courier New" panose="02070309020205020404" pitchFamily="49" charset="0"/>
              </a:rPr>
              <a:t>     float </a:t>
            </a:r>
            <a:r>
              <a:rPr lang="en-US" sz="1800" b="1" dirty="0" err="1">
                <a:solidFill>
                  <a:srgbClr val="0070C0"/>
                </a:solidFill>
                <a:latin typeface="Courier New" panose="02070309020205020404" pitchFamily="49" charset="0"/>
              </a:rPr>
              <a:t>DollarPrice</a:t>
            </a:r>
            <a:r>
              <a:rPr lang="en-US" sz="1800" b="1" dirty="0">
                <a:solidFill>
                  <a:schemeClr val="accent4">
                    <a:lumMod val="75000"/>
                  </a:schemeClr>
                </a:solidFill>
                <a:latin typeface="Courier New" panose="02070309020205020404" pitchFamily="49" charset="0"/>
              </a:rPr>
              <a:t>;</a:t>
            </a:r>
          </a:p>
          <a:p>
            <a:pPr marL="609600" indent="-609600">
              <a:lnSpc>
                <a:spcPct val="80000"/>
              </a:lnSpc>
              <a:buFont typeface="Times" panose="02020603050405020304" pitchFamily="18" charset="0"/>
              <a:buAutoNum type="arabicPeriod"/>
            </a:pPr>
            <a:r>
              <a:rPr lang="en-US" sz="1800" b="1" dirty="0">
                <a:solidFill>
                  <a:schemeClr val="accent4">
                    <a:lumMod val="75000"/>
                  </a:schemeClr>
                </a:solidFill>
                <a:latin typeface="Courier New" panose="02070309020205020404" pitchFamily="49" charset="0"/>
              </a:rPr>
              <a:t>     </a:t>
            </a:r>
            <a:r>
              <a:rPr lang="en-US" sz="1800" b="1" dirty="0" err="1">
                <a:solidFill>
                  <a:schemeClr val="accent4">
                    <a:lumMod val="75000"/>
                  </a:schemeClr>
                </a:solidFill>
                <a:latin typeface="Courier New" panose="02070309020205020404" pitchFamily="49" charset="0"/>
              </a:rPr>
              <a:t>cout</a:t>
            </a:r>
            <a:r>
              <a:rPr lang="en-US" sz="1800" b="1" dirty="0">
                <a:solidFill>
                  <a:schemeClr val="accent4">
                    <a:lumMod val="75000"/>
                  </a:schemeClr>
                </a:solidFill>
                <a:latin typeface="Courier New" panose="02070309020205020404" pitchFamily="49" charset="0"/>
              </a:rPr>
              <a:t> &lt;&lt; </a:t>
            </a:r>
            <a:r>
              <a:rPr lang="en-US" sz="1800" b="1" dirty="0">
                <a:solidFill>
                  <a:schemeClr val="accent4">
                    <a:lumMod val="75000"/>
                  </a:schemeClr>
                </a:solidFill>
              </a:rPr>
              <a:t>“</a:t>
            </a:r>
            <a:r>
              <a:rPr lang="en-US" sz="1800" b="1" dirty="0">
                <a:solidFill>
                  <a:schemeClr val="accent4">
                    <a:lumMod val="75000"/>
                  </a:schemeClr>
                </a:solidFill>
                <a:latin typeface="Courier New" panose="02070309020205020404" pitchFamily="49" charset="0"/>
              </a:rPr>
              <a:t>Enter the number of songs you wish</a:t>
            </a:r>
          </a:p>
          <a:p>
            <a:pPr marL="609600" indent="-609600">
              <a:lnSpc>
                <a:spcPct val="80000"/>
              </a:lnSpc>
              <a:buFont typeface="Times" panose="02020603050405020304" pitchFamily="18" charset="0"/>
              <a:buNone/>
            </a:pPr>
            <a:r>
              <a:rPr lang="en-US" sz="1800" b="1" dirty="0">
                <a:solidFill>
                  <a:schemeClr val="accent4">
                    <a:lumMod val="75000"/>
                  </a:schemeClr>
                </a:solidFill>
                <a:latin typeface="Courier New" panose="02070309020205020404" pitchFamily="49" charset="0"/>
              </a:rPr>
              <a:t>			     to purchase today.</a:t>
            </a:r>
            <a:r>
              <a:rPr lang="en-US" sz="1800" b="1" dirty="0">
                <a:solidFill>
                  <a:schemeClr val="accent4">
                    <a:lumMod val="75000"/>
                  </a:schemeClr>
                </a:solidFill>
              </a:rPr>
              <a:t>”</a:t>
            </a:r>
            <a:r>
              <a:rPr lang="en-US" sz="1800" b="1" dirty="0">
                <a:solidFill>
                  <a:schemeClr val="accent4">
                    <a:lumMod val="75000"/>
                  </a:schemeClr>
                </a:solidFill>
                <a:latin typeface="Courier New" panose="02070309020205020404" pitchFamily="49" charset="0"/>
              </a:rPr>
              <a:t>;</a:t>
            </a:r>
          </a:p>
          <a:p>
            <a:pPr marL="609600" indent="-609600">
              <a:lnSpc>
                <a:spcPct val="80000"/>
              </a:lnSpc>
              <a:buFont typeface="Times" panose="02020603050405020304" pitchFamily="18" charset="0"/>
              <a:buAutoNum type="arabicPeriod" startAt="6"/>
            </a:pPr>
            <a:r>
              <a:rPr lang="en-US" sz="1800" b="1" dirty="0">
                <a:solidFill>
                  <a:schemeClr val="accent4">
                    <a:lumMod val="75000"/>
                  </a:schemeClr>
                </a:solidFill>
                <a:latin typeface="Courier New" panose="02070309020205020404" pitchFamily="49" charset="0"/>
              </a:rPr>
              <a:t>     </a:t>
            </a:r>
            <a:r>
              <a:rPr lang="en-US" sz="1800" b="1" dirty="0" err="1">
                <a:solidFill>
                  <a:schemeClr val="accent4">
                    <a:lumMod val="75000"/>
                  </a:schemeClr>
                </a:solidFill>
                <a:latin typeface="Courier New" panose="02070309020205020404" pitchFamily="49" charset="0"/>
              </a:rPr>
              <a:t>cin</a:t>
            </a:r>
            <a:r>
              <a:rPr lang="en-US" sz="1800" b="1" dirty="0">
                <a:solidFill>
                  <a:schemeClr val="accent4">
                    <a:lumMod val="75000"/>
                  </a:schemeClr>
                </a:solidFill>
                <a:latin typeface="Courier New" panose="02070309020205020404" pitchFamily="49" charset="0"/>
              </a:rPr>
              <a:t> &gt;&gt; </a:t>
            </a:r>
            <a:r>
              <a:rPr lang="en-US" sz="1800" b="1" dirty="0">
                <a:solidFill>
                  <a:srgbClr val="0070C0"/>
                </a:solidFill>
                <a:latin typeface="Courier New" panose="02070309020205020404" pitchFamily="49" charset="0"/>
              </a:rPr>
              <a:t>Songs</a:t>
            </a:r>
            <a:r>
              <a:rPr lang="en-US" sz="1800" b="1" dirty="0">
                <a:solidFill>
                  <a:schemeClr val="accent4">
                    <a:lumMod val="75000"/>
                  </a:schemeClr>
                </a:solidFill>
                <a:latin typeface="Courier New" panose="02070309020205020404" pitchFamily="49" charset="0"/>
              </a:rPr>
              <a:t>;</a:t>
            </a:r>
          </a:p>
          <a:p>
            <a:pPr marL="609600" indent="-609600">
              <a:lnSpc>
                <a:spcPct val="80000"/>
              </a:lnSpc>
              <a:buFont typeface="Times" panose="02020603050405020304" pitchFamily="18" charset="0"/>
              <a:buAutoNum type="arabicPeriod" startAt="6"/>
            </a:pPr>
            <a:r>
              <a:rPr lang="en-US" sz="1800" b="1" dirty="0">
                <a:solidFill>
                  <a:schemeClr val="accent4">
                    <a:lumMod val="75000"/>
                  </a:schemeClr>
                </a:solidFill>
                <a:latin typeface="Courier New" panose="02070309020205020404" pitchFamily="49" charset="0"/>
              </a:rPr>
              <a:t>     </a:t>
            </a:r>
            <a:r>
              <a:rPr lang="en-US" sz="1800" b="1" dirty="0" err="1">
                <a:solidFill>
                  <a:srgbClr val="0070C0"/>
                </a:solidFill>
                <a:latin typeface="Courier New" panose="02070309020205020404" pitchFamily="49" charset="0"/>
              </a:rPr>
              <a:t>DollarPrice</a:t>
            </a:r>
            <a:r>
              <a:rPr lang="en-US" sz="1800" b="1" dirty="0">
                <a:solidFill>
                  <a:schemeClr val="accent4">
                    <a:lumMod val="75000"/>
                  </a:schemeClr>
                </a:solidFill>
                <a:latin typeface="Courier New" panose="02070309020205020404" pitchFamily="49" charset="0"/>
              </a:rPr>
              <a:t> = 0.99 * </a:t>
            </a:r>
            <a:r>
              <a:rPr lang="en-US" sz="1800" b="1" dirty="0">
                <a:solidFill>
                  <a:srgbClr val="0070C0"/>
                </a:solidFill>
                <a:latin typeface="Courier New" panose="02070309020205020404" pitchFamily="49" charset="0"/>
              </a:rPr>
              <a:t>Songs</a:t>
            </a:r>
            <a:r>
              <a:rPr lang="en-US" sz="1800" b="1" dirty="0">
                <a:solidFill>
                  <a:schemeClr val="accent4">
                    <a:lumMod val="75000"/>
                  </a:schemeClr>
                </a:solidFill>
                <a:latin typeface="Courier New" panose="02070309020205020404" pitchFamily="49" charset="0"/>
              </a:rPr>
              <a:t>;</a:t>
            </a:r>
          </a:p>
          <a:p>
            <a:pPr marL="609600" indent="-609600">
              <a:lnSpc>
                <a:spcPct val="80000"/>
              </a:lnSpc>
              <a:buFont typeface="Times" panose="02020603050405020304" pitchFamily="18" charset="0"/>
              <a:buAutoNum type="arabicPeriod" startAt="6"/>
            </a:pPr>
            <a:r>
              <a:rPr lang="en-US" sz="1800" b="1" dirty="0">
                <a:solidFill>
                  <a:schemeClr val="accent4">
                    <a:lumMod val="75000"/>
                  </a:schemeClr>
                </a:solidFill>
                <a:latin typeface="Courier New" panose="02070309020205020404" pitchFamily="49" charset="0"/>
              </a:rPr>
              <a:t>     </a:t>
            </a:r>
            <a:r>
              <a:rPr lang="en-US" sz="1800" b="1" dirty="0" err="1">
                <a:solidFill>
                  <a:schemeClr val="accent4">
                    <a:lumMod val="75000"/>
                  </a:schemeClr>
                </a:solidFill>
                <a:latin typeface="Courier New" panose="02070309020205020404" pitchFamily="49" charset="0"/>
              </a:rPr>
              <a:t>cout</a:t>
            </a:r>
            <a:r>
              <a:rPr lang="en-US" sz="1800" b="1" dirty="0">
                <a:solidFill>
                  <a:schemeClr val="accent4">
                    <a:lumMod val="75000"/>
                  </a:schemeClr>
                </a:solidFill>
                <a:latin typeface="Courier New" panose="02070309020205020404" pitchFamily="49" charset="0"/>
              </a:rPr>
              <a:t> &lt;&lt; </a:t>
            </a:r>
            <a:r>
              <a:rPr lang="en-US" sz="1800" b="1" dirty="0" err="1">
                <a:solidFill>
                  <a:srgbClr val="0070C0"/>
                </a:solidFill>
                <a:latin typeface="Courier New" panose="02070309020205020404" pitchFamily="49" charset="0"/>
              </a:rPr>
              <a:t>DollarPrice</a:t>
            </a:r>
            <a:r>
              <a:rPr lang="en-US" sz="1800" b="1" dirty="0">
                <a:solidFill>
                  <a:schemeClr val="accent4">
                    <a:lumMod val="75000"/>
                  </a:schemeClr>
                </a:solidFill>
                <a:latin typeface="Courier New" panose="02070309020205020404" pitchFamily="49" charset="0"/>
              </a:rPr>
              <a:t>;</a:t>
            </a:r>
          </a:p>
          <a:p>
            <a:pPr marL="609600" indent="-609600">
              <a:lnSpc>
                <a:spcPct val="80000"/>
              </a:lnSpc>
              <a:buFont typeface="Times" panose="02020603050405020304" pitchFamily="18" charset="0"/>
              <a:buAutoNum type="arabicPeriod" startAt="6"/>
            </a:pPr>
            <a:r>
              <a:rPr lang="en-US" sz="1800" b="1" dirty="0">
                <a:solidFill>
                  <a:schemeClr val="accent4">
                    <a:lumMod val="75000"/>
                  </a:schemeClr>
                </a:solidFill>
                <a:latin typeface="Courier New" panose="02070309020205020404" pitchFamily="49" charset="0"/>
              </a:rPr>
              <a:t>     return;</a:t>
            </a:r>
          </a:p>
          <a:p>
            <a:pPr marL="609600" indent="-609600">
              <a:lnSpc>
                <a:spcPct val="80000"/>
              </a:lnSpc>
              <a:buFont typeface="Times" panose="02020603050405020304" pitchFamily="18" charset="0"/>
              <a:buAutoNum type="arabicPeriod" startAt="6"/>
            </a:pPr>
            <a:r>
              <a:rPr lang="en-US" sz="1800" b="1" dirty="0">
                <a:solidFill>
                  <a:schemeClr val="accent4">
                    <a:lumMod val="75000"/>
                  </a:schemeClr>
                </a:solidFill>
                <a:latin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928249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789" y="99631"/>
            <a:ext cx="10058400" cy="1450757"/>
          </a:xfrm>
        </p:spPr>
        <p:txBody>
          <a:bodyPr>
            <a:normAutofit/>
          </a:bodyPr>
          <a:lstStyle/>
          <a:p>
            <a:r>
              <a:rPr lang="en-US" b="1" dirty="0" smtClean="0">
                <a:solidFill>
                  <a:schemeClr val="accent1">
                    <a:lumMod val="75000"/>
                  </a:schemeClr>
                </a:solidFill>
              </a:rPr>
              <a:t>Data Input</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sz="2400" b="1" dirty="0">
                <a:solidFill>
                  <a:schemeClr val="accent4">
                    <a:lumMod val="75000"/>
                  </a:schemeClr>
                </a:solidFill>
              </a:rPr>
              <a:t>Input</a:t>
            </a:r>
            <a:r>
              <a:rPr lang="en-US" sz="2400" dirty="0">
                <a:solidFill>
                  <a:schemeClr val="accent4">
                    <a:lumMod val="75000"/>
                  </a:schemeClr>
                </a:solidFill>
              </a:rPr>
              <a:t> </a:t>
            </a:r>
            <a:r>
              <a:rPr lang="en-US" sz="2400" b="1" dirty="0">
                <a:solidFill>
                  <a:schemeClr val="accent4">
                    <a:lumMod val="75000"/>
                  </a:schemeClr>
                </a:solidFill>
              </a:rPr>
              <a:t>operations</a:t>
            </a:r>
            <a:r>
              <a:rPr lang="en-US" sz="2400" dirty="0">
                <a:solidFill>
                  <a:schemeClr val="accent4">
                    <a:lumMod val="75000"/>
                  </a:schemeClr>
                </a:solidFill>
              </a:rPr>
              <a:t> get data into the programs</a:t>
            </a:r>
          </a:p>
          <a:p>
            <a:r>
              <a:rPr lang="en-US" sz="2400" dirty="0">
                <a:solidFill>
                  <a:schemeClr val="accent4">
                    <a:lumMod val="75000"/>
                  </a:schemeClr>
                </a:solidFill>
              </a:rPr>
              <a:t>A user is </a:t>
            </a:r>
            <a:r>
              <a:rPr lang="en-US" sz="2400" b="1" dirty="0">
                <a:solidFill>
                  <a:schemeClr val="accent4">
                    <a:lumMod val="75000"/>
                  </a:schemeClr>
                </a:solidFill>
              </a:rPr>
              <a:t>prompted</a:t>
            </a:r>
            <a:r>
              <a:rPr lang="en-US" sz="2400" i="1" dirty="0">
                <a:solidFill>
                  <a:schemeClr val="accent4">
                    <a:lumMod val="75000"/>
                  </a:schemeClr>
                </a:solidFill>
              </a:rPr>
              <a:t> </a:t>
            </a:r>
            <a:r>
              <a:rPr lang="en-US" sz="2400" dirty="0">
                <a:solidFill>
                  <a:schemeClr val="accent4">
                    <a:lumMod val="75000"/>
                  </a:schemeClr>
                </a:solidFill>
              </a:rPr>
              <a:t>for the data to be entered</a:t>
            </a:r>
          </a:p>
          <a:p>
            <a:pPr lvl="1"/>
            <a:r>
              <a:rPr lang="en-US" sz="2400" dirty="0">
                <a:solidFill>
                  <a:schemeClr val="accent4">
                    <a:lumMod val="75000"/>
                  </a:schemeClr>
                </a:solidFill>
              </a:rPr>
              <a:t>This text uses the word </a:t>
            </a:r>
            <a:r>
              <a:rPr lang="en-US" sz="2400" b="1" dirty="0">
                <a:solidFill>
                  <a:schemeClr val="accent4">
                    <a:lumMod val="75000"/>
                  </a:schemeClr>
                </a:solidFill>
                <a:latin typeface="Courier New" panose="02070309020205020404" pitchFamily="49" charset="0"/>
                <a:cs typeface="Courier New" panose="02070309020205020404" pitchFamily="49" charset="0"/>
              </a:rPr>
              <a:t>Write</a:t>
            </a:r>
            <a:r>
              <a:rPr lang="en-US" sz="2400" dirty="0">
                <a:solidFill>
                  <a:schemeClr val="accent4">
                    <a:lumMod val="75000"/>
                  </a:schemeClr>
                </a:solidFill>
              </a:rPr>
              <a:t> to indicate a prompt for input</a:t>
            </a:r>
          </a:p>
          <a:p>
            <a:pPr lvl="1"/>
            <a:r>
              <a:rPr lang="en-US" sz="2400" dirty="0">
                <a:solidFill>
                  <a:schemeClr val="accent4">
                    <a:lumMod val="75000"/>
                  </a:schemeClr>
                </a:solidFill>
              </a:rPr>
              <a:t>The word </a:t>
            </a:r>
            <a:r>
              <a:rPr lang="en-US" sz="2400" b="1" dirty="0">
                <a:solidFill>
                  <a:schemeClr val="accent4">
                    <a:lumMod val="75000"/>
                  </a:schemeClr>
                </a:solidFill>
                <a:latin typeface="Courier New" panose="02070309020205020404" pitchFamily="49" charset="0"/>
                <a:cs typeface="Courier New" panose="02070309020205020404" pitchFamily="49" charset="0"/>
              </a:rPr>
              <a:t>Input</a:t>
            </a:r>
            <a:r>
              <a:rPr lang="en-US" sz="2400" dirty="0">
                <a:solidFill>
                  <a:schemeClr val="accent4">
                    <a:lumMod val="75000"/>
                  </a:schemeClr>
                </a:solidFill>
              </a:rPr>
              <a:t> indicates that a user has entered a value</a:t>
            </a:r>
          </a:p>
          <a:p>
            <a:pPr lvl="1"/>
            <a:r>
              <a:rPr lang="en-US" sz="2400" dirty="0">
                <a:solidFill>
                  <a:schemeClr val="accent4">
                    <a:lumMod val="75000"/>
                  </a:schemeClr>
                </a:solidFill>
              </a:rPr>
              <a:t>Example:</a:t>
            </a:r>
          </a:p>
          <a:p>
            <a:pPr lvl="2">
              <a:buFontTx/>
              <a:buNone/>
            </a:pPr>
            <a:r>
              <a:rPr lang="en-US" sz="2400" b="1" dirty="0" smtClean="0">
                <a:solidFill>
                  <a:schemeClr val="accent4">
                    <a:lumMod val="75000"/>
                  </a:schemeClr>
                </a:solidFill>
                <a:latin typeface="Courier New" panose="02070309020205020404" pitchFamily="49" charset="0"/>
                <a:cs typeface="Courier New" panose="02070309020205020404" pitchFamily="49" charset="0"/>
              </a:rPr>
              <a:t>		Write </a:t>
            </a:r>
            <a:r>
              <a:rPr lang="en-US" sz="2400" b="1" dirty="0">
                <a:solidFill>
                  <a:schemeClr val="accent4">
                    <a:lumMod val="75000"/>
                  </a:schemeClr>
                </a:solidFill>
                <a:latin typeface="Courier New" panose="02070309020205020404" pitchFamily="49" charset="0"/>
                <a:cs typeface="Courier New" panose="02070309020205020404" pitchFamily="49" charset="0"/>
              </a:rPr>
              <a:t>“Enter the number of songs you wish to</a:t>
            </a:r>
          </a:p>
          <a:p>
            <a:pPr lvl="2">
              <a:buFontTx/>
              <a:buNone/>
            </a:pPr>
            <a:r>
              <a:rPr lang="en-US" sz="2400" b="1" dirty="0">
                <a:solidFill>
                  <a:schemeClr val="accent4">
                    <a:lumMod val="75000"/>
                  </a:schemeClr>
                </a:solidFill>
                <a:latin typeface="Courier New" panose="02070309020205020404" pitchFamily="49" charset="0"/>
                <a:cs typeface="Courier New" panose="02070309020205020404" pitchFamily="49" charset="0"/>
              </a:rPr>
              <a:t>       </a:t>
            </a:r>
            <a:r>
              <a:rPr lang="en-US" sz="2400" b="1" dirty="0" smtClean="0">
                <a:solidFill>
                  <a:schemeClr val="accent4">
                    <a:lumMod val="75000"/>
                  </a:schemeClr>
                </a:solidFill>
                <a:latin typeface="Courier New" panose="02070309020205020404" pitchFamily="49" charset="0"/>
                <a:cs typeface="Courier New" panose="02070309020205020404" pitchFamily="49" charset="0"/>
              </a:rPr>
              <a:t>		purchase </a:t>
            </a:r>
            <a:r>
              <a:rPr lang="en-US" sz="2400" b="1" dirty="0">
                <a:solidFill>
                  <a:schemeClr val="accent4">
                    <a:lumMod val="75000"/>
                  </a:schemeClr>
                </a:solidFill>
                <a:latin typeface="Courier New" panose="02070309020205020404" pitchFamily="49" charset="0"/>
                <a:cs typeface="Courier New" panose="02070309020205020404" pitchFamily="49" charset="0"/>
              </a:rPr>
              <a:t>today.”</a:t>
            </a:r>
          </a:p>
          <a:p>
            <a:pPr lvl="2">
              <a:buFontTx/>
              <a:buNone/>
            </a:pPr>
            <a:r>
              <a:rPr lang="en-US" sz="2400" b="1" dirty="0" smtClean="0">
                <a:solidFill>
                  <a:schemeClr val="accent4">
                    <a:lumMod val="75000"/>
                  </a:schemeClr>
                </a:solidFill>
                <a:latin typeface="Courier New" panose="02070309020205020404" pitchFamily="49" charset="0"/>
                <a:cs typeface="Courier New" panose="02070309020205020404" pitchFamily="49" charset="0"/>
              </a:rPr>
              <a:t>		Input </a:t>
            </a:r>
            <a:r>
              <a:rPr lang="en-US" sz="2400" b="1" dirty="0">
                <a:solidFill>
                  <a:srgbClr val="0070C0"/>
                </a:solidFill>
                <a:latin typeface="Courier New" panose="02070309020205020404" pitchFamily="49" charset="0"/>
                <a:cs typeface="Courier New" panose="02070309020205020404" pitchFamily="49" charset="0"/>
              </a:rPr>
              <a:t>Songs</a:t>
            </a:r>
          </a:p>
          <a:p>
            <a:pPr lvl="1"/>
            <a:r>
              <a:rPr lang="en-US" sz="2400" dirty="0">
                <a:solidFill>
                  <a:schemeClr val="accent4">
                    <a:lumMod val="75000"/>
                  </a:schemeClr>
                </a:solidFill>
              </a:rPr>
              <a:t>Other types of input can be from a file, dragged by mouse, and more</a:t>
            </a:r>
            <a:r>
              <a:rPr lang="en-US" sz="2400" b="1" dirty="0">
                <a:solidFill>
                  <a:schemeClr val="accent4">
                    <a:lumMod val="75000"/>
                  </a:schemeClr>
                </a:solidFill>
              </a:rPr>
              <a:t> </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93879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Variables and Constants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nSpc>
                <a:spcPct val="80000"/>
              </a:lnSpc>
            </a:pPr>
            <a:r>
              <a:rPr lang="en-US" sz="2400" dirty="0">
                <a:solidFill>
                  <a:schemeClr val="accent1">
                    <a:lumMod val="75000"/>
                  </a:schemeClr>
                </a:solidFill>
              </a:rPr>
              <a:t>Data is input into a program </a:t>
            </a:r>
            <a:r>
              <a:rPr lang="en-US" sz="2400" b="1" dirty="0">
                <a:solidFill>
                  <a:schemeClr val="accent1">
                    <a:lumMod val="75000"/>
                  </a:schemeClr>
                </a:solidFill>
              </a:rPr>
              <a:t>variable</a:t>
            </a:r>
            <a:r>
              <a:rPr lang="en-US" sz="2400" i="1" dirty="0">
                <a:solidFill>
                  <a:schemeClr val="accent1">
                    <a:lumMod val="75000"/>
                  </a:schemeClr>
                </a:solidFill>
              </a:rPr>
              <a:t>.  </a:t>
            </a:r>
          </a:p>
          <a:p>
            <a:pPr>
              <a:lnSpc>
                <a:spcPct val="80000"/>
              </a:lnSpc>
            </a:pPr>
            <a:r>
              <a:rPr lang="en-US" sz="2400" dirty="0">
                <a:solidFill>
                  <a:schemeClr val="accent1">
                    <a:lumMod val="75000"/>
                  </a:schemeClr>
                </a:solidFill>
              </a:rPr>
              <a:t>A </a:t>
            </a:r>
            <a:r>
              <a:rPr lang="en-US" sz="2400" b="1" dirty="0">
                <a:solidFill>
                  <a:schemeClr val="accent1">
                    <a:lumMod val="75000"/>
                  </a:schemeClr>
                </a:solidFill>
              </a:rPr>
              <a:t>variable</a:t>
            </a:r>
            <a:r>
              <a:rPr lang="en-US" sz="2400" dirty="0">
                <a:solidFill>
                  <a:schemeClr val="accent1">
                    <a:lumMod val="75000"/>
                  </a:schemeClr>
                </a:solidFill>
              </a:rPr>
              <a:t> is a named piece of memory whose value can change during the running of the program.</a:t>
            </a:r>
          </a:p>
          <a:p>
            <a:pPr>
              <a:lnSpc>
                <a:spcPct val="80000"/>
              </a:lnSpc>
            </a:pPr>
            <a:r>
              <a:rPr lang="en-US" sz="2400" dirty="0">
                <a:solidFill>
                  <a:schemeClr val="accent1">
                    <a:lumMod val="75000"/>
                  </a:schemeClr>
                </a:solidFill>
              </a:rPr>
              <a:t>Example: </a:t>
            </a:r>
          </a:p>
          <a:p>
            <a:pPr lvl="2">
              <a:lnSpc>
                <a:spcPct val="80000"/>
              </a:lnSpc>
              <a:buFontTx/>
              <a:buNone/>
            </a:pPr>
            <a:r>
              <a:rPr lang="en-US" sz="2400" b="1" dirty="0" smtClean="0">
                <a:solidFill>
                  <a:schemeClr val="accent1">
                    <a:lumMod val="75000"/>
                  </a:schemeClr>
                </a:solidFill>
                <a:latin typeface="Courier New" panose="02070309020205020404" pitchFamily="49" charset="0"/>
                <a:cs typeface="Courier New" panose="02070309020205020404" pitchFamily="49" charset="0"/>
              </a:rPr>
              <a:t>	Write </a:t>
            </a:r>
            <a:r>
              <a:rPr lang="en-US" sz="2400" b="1" dirty="0">
                <a:solidFill>
                  <a:schemeClr val="accent1">
                    <a:lumMod val="75000"/>
                  </a:schemeClr>
                </a:solidFill>
                <a:latin typeface="Courier New" panose="02070309020205020404" pitchFamily="49" charset="0"/>
                <a:cs typeface="Courier New" panose="02070309020205020404" pitchFamily="49" charset="0"/>
              </a:rPr>
              <a:t>“Enter the number of songs you</a:t>
            </a:r>
          </a:p>
          <a:p>
            <a:pPr lvl="2">
              <a:lnSpc>
                <a:spcPct val="80000"/>
              </a:lnSpc>
              <a:buFontTx/>
              <a:buNone/>
            </a:pPr>
            <a:r>
              <a:rPr lang="en-US" sz="2400" b="1" dirty="0">
                <a:solidFill>
                  <a:schemeClr val="accent1">
                    <a:lumMod val="75000"/>
                  </a:schemeClr>
                </a:solidFill>
                <a:latin typeface="Courier New" panose="02070309020205020404" pitchFamily="49" charset="0"/>
                <a:cs typeface="Courier New" panose="02070309020205020404" pitchFamily="49" charset="0"/>
              </a:rPr>
              <a:t>       wish to purchase today.”</a:t>
            </a:r>
          </a:p>
          <a:p>
            <a:pPr lvl="2">
              <a:lnSpc>
                <a:spcPct val="80000"/>
              </a:lnSpc>
              <a:buFontTx/>
              <a:buNone/>
            </a:pPr>
            <a:r>
              <a:rPr lang="en-US" sz="2400" b="1" dirty="0" smtClean="0">
                <a:solidFill>
                  <a:schemeClr val="accent1">
                    <a:lumMod val="75000"/>
                  </a:schemeClr>
                </a:solidFill>
                <a:latin typeface="Courier New" panose="02070309020205020404" pitchFamily="49" charset="0"/>
                <a:cs typeface="Courier New" panose="02070309020205020404" pitchFamily="49" charset="0"/>
              </a:rPr>
              <a:t>	Input </a:t>
            </a:r>
            <a:r>
              <a:rPr lang="en-US" sz="2400" b="1" dirty="0">
                <a:solidFill>
                  <a:srgbClr val="0070C0"/>
                </a:solidFill>
                <a:latin typeface="Courier New" panose="02070309020205020404" pitchFamily="49" charset="0"/>
                <a:cs typeface="Courier New" panose="02070309020205020404" pitchFamily="49" charset="0"/>
              </a:rPr>
              <a:t>Songs</a:t>
            </a:r>
          </a:p>
          <a:p>
            <a:pPr>
              <a:lnSpc>
                <a:spcPct val="80000"/>
              </a:lnSpc>
            </a:pPr>
            <a:r>
              <a:rPr lang="en-US" sz="2400" dirty="0">
                <a:solidFill>
                  <a:schemeClr val="accent1">
                    <a:lumMod val="75000"/>
                  </a:schemeClr>
                </a:solidFill>
              </a:rPr>
              <a:t>The variable is </a:t>
            </a:r>
            <a:r>
              <a:rPr lang="en-US" sz="2400" b="1" dirty="0">
                <a:solidFill>
                  <a:srgbClr val="0070C0"/>
                </a:solidFill>
                <a:latin typeface="Courier New" panose="02070309020205020404" pitchFamily="49" charset="0"/>
                <a:cs typeface="Courier New" panose="02070309020205020404" pitchFamily="49" charset="0"/>
              </a:rPr>
              <a:t>Songs</a:t>
            </a:r>
            <a:r>
              <a:rPr lang="en-US" sz="2400" dirty="0">
                <a:solidFill>
                  <a:schemeClr val="accent1">
                    <a:lumMod val="75000"/>
                  </a:schemeClr>
                </a:solidFill>
              </a:rPr>
              <a:t>. </a:t>
            </a:r>
          </a:p>
          <a:p>
            <a:pPr>
              <a:lnSpc>
                <a:spcPct val="80000"/>
              </a:lnSpc>
            </a:pPr>
            <a:r>
              <a:rPr lang="en-US" sz="2400" dirty="0">
                <a:solidFill>
                  <a:schemeClr val="accent1">
                    <a:lumMod val="75000"/>
                  </a:schemeClr>
                </a:solidFill>
              </a:rPr>
              <a:t>A value which cannot </a:t>
            </a:r>
            <a:r>
              <a:rPr lang="en-US" sz="2400" dirty="0" smtClean="0">
                <a:solidFill>
                  <a:schemeClr val="accent1">
                    <a:lumMod val="75000"/>
                  </a:schemeClr>
                </a:solidFill>
              </a:rPr>
              <a:t>change as the program runs </a:t>
            </a:r>
            <a:r>
              <a:rPr lang="en-US" sz="2400" dirty="0">
                <a:solidFill>
                  <a:schemeClr val="accent1">
                    <a:lumMod val="75000"/>
                  </a:schemeClr>
                </a:solidFill>
              </a:rPr>
              <a:t>is a </a:t>
            </a:r>
            <a:r>
              <a:rPr lang="en-US" sz="2400" b="1" dirty="0">
                <a:solidFill>
                  <a:schemeClr val="accent1">
                    <a:lumMod val="75000"/>
                  </a:schemeClr>
                </a:solidFill>
              </a:rPr>
              <a:t>constant</a:t>
            </a:r>
            <a:r>
              <a:rPr lang="en-US" sz="2400" dirty="0">
                <a:solidFill>
                  <a:schemeClr val="accent1">
                    <a:lumMod val="75000"/>
                  </a:schemeClr>
                </a:solidFill>
              </a:rPr>
              <a:t>. In this example, the constant is </a:t>
            </a:r>
            <a:r>
              <a:rPr lang="en-US" sz="2400" b="1" dirty="0">
                <a:solidFill>
                  <a:schemeClr val="accent1">
                    <a:lumMod val="75000"/>
                  </a:schemeClr>
                </a:solidFill>
                <a:latin typeface="Courier New" panose="02070309020205020404" pitchFamily="49" charset="0"/>
                <a:cs typeface="Courier New" panose="02070309020205020404" pitchFamily="49" charset="0"/>
              </a:rPr>
              <a:t>0.99</a:t>
            </a:r>
            <a:r>
              <a:rPr lang="en-US" sz="2400" b="1" dirty="0">
                <a:solidFill>
                  <a:schemeClr val="accent1">
                    <a:lumMod val="75000"/>
                  </a:schemeClr>
                </a:solidFill>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606054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a:solidFill>
                  <a:schemeClr val="accent1">
                    <a:lumMod val="75000"/>
                  </a:schemeClr>
                </a:solidFill>
              </a:rPr>
              <a:t>Input Prompts</a:t>
            </a:r>
          </a:p>
        </p:txBody>
      </p:sp>
      <p:sp>
        <p:nvSpPr>
          <p:cNvPr id="3" name="Content Placeholder 2"/>
          <p:cNvSpPr>
            <a:spLocks noGrp="1"/>
          </p:cNvSpPr>
          <p:nvPr>
            <p:ph idx="1"/>
          </p:nvPr>
        </p:nvSpPr>
        <p:spPr>
          <a:xfrm>
            <a:off x="583894" y="1845734"/>
            <a:ext cx="10571786" cy="4023360"/>
          </a:xfrm>
        </p:spPr>
        <p:txBody>
          <a:bodyPr>
            <a:normAutofit fontScale="70000" lnSpcReduction="20000"/>
          </a:bodyPr>
          <a:lstStyle/>
          <a:p>
            <a:pPr>
              <a:lnSpc>
                <a:spcPct val="80000"/>
              </a:lnSpc>
            </a:pPr>
            <a:r>
              <a:rPr lang="en-US" sz="3400" dirty="0">
                <a:solidFill>
                  <a:schemeClr val="accent1">
                    <a:lumMod val="75000"/>
                  </a:schemeClr>
                </a:solidFill>
              </a:rPr>
              <a:t>A prompt indicates to the user that data should be input.</a:t>
            </a:r>
          </a:p>
          <a:p>
            <a:pPr>
              <a:lnSpc>
                <a:spcPct val="80000"/>
              </a:lnSpc>
              <a:spcAft>
                <a:spcPts val="1200"/>
              </a:spcAft>
            </a:pPr>
            <a:r>
              <a:rPr lang="en-US" sz="3400" dirty="0">
                <a:solidFill>
                  <a:schemeClr val="accent1">
                    <a:lumMod val="75000"/>
                  </a:schemeClr>
                </a:solidFill>
              </a:rPr>
              <a:t>To get the user to enter one number:</a:t>
            </a:r>
          </a:p>
          <a:p>
            <a:pPr lvl="1">
              <a:lnSpc>
                <a:spcPct val="80000"/>
              </a:lnSpc>
              <a:spcAft>
                <a:spcPts val="600"/>
              </a:spcAft>
              <a:buFontTx/>
              <a:buNone/>
            </a:pPr>
            <a:r>
              <a:rPr lang="en-US" sz="3200" b="1" dirty="0" smtClean="0">
                <a:solidFill>
                  <a:srgbClr val="002060"/>
                </a:solidFill>
                <a:latin typeface="Courier New" panose="02070309020205020404" pitchFamily="49" charset="0"/>
              </a:rPr>
              <a:t>Write </a:t>
            </a:r>
            <a:r>
              <a:rPr lang="en-US" sz="3200" b="1" dirty="0">
                <a:solidFill>
                  <a:srgbClr val="002060"/>
                </a:solidFill>
                <a:latin typeface="Courier New" panose="02070309020205020404" pitchFamily="49" charset="0"/>
              </a:rPr>
              <a:t>“Enter a number</a:t>
            </a:r>
            <a:r>
              <a:rPr lang="en-US" sz="3200" dirty="0">
                <a:solidFill>
                  <a:srgbClr val="002060"/>
                </a:solidFill>
                <a:latin typeface="Courier New" panose="02070309020205020404" pitchFamily="49" charset="0"/>
              </a:rPr>
              <a:t>: ”</a:t>
            </a:r>
            <a:r>
              <a:rPr lang="en-US" sz="3200" dirty="0">
                <a:solidFill>
                  <a:srgbClr val="002060"/>
                </a:solidFill>
              </a:rPr>
              <a:t> 	</a:t>
            </a:r>
            <a:r>
              <a:rPr lang="en-US" sz="3200" dirty="0" smtClean="0">
                <a:solidFill>
                  <a:srgbClr val="002060"/>
                </a:solidFill>
              </a:rPr>
              <a:t>   </a:t>
            </a:r>
            <a:r>
              <a:rPr lang="en-US" sz="3400" dirty="0" smtClean="0">
                <a:solidFill>
                  <a:schemeClr val="accent1">
                    <a:lumMod val="75000"/>
                  </a:schemeClr>
                </a:solidFill>
                <a:sym typeface="Wingdings" panose="05000000000000000000" pitchFamily="2" charset="2"/>
              </a:rPr>
              <a:t> </a:t>
            </a:r>
            <a:r>
              <a:rPr lang="en-US" sz="3400" dirty="0">
                <a:solidFill>
                  <a:schemeClr val="accent1">
                    <a:lumMod val="75000"/>
                  </a:schemeClr>
                </a:solidFill>
                <a:sym typeface="Wingdings" panose="05000000000000000000" pitchFamily="2" charset="2"/>
              </a:rPr>
              <a:t>prompts the user to enter a number</a:t>
            </a:r>
            <a:endParaRPr lang="en-US" sz="3400" dirty="0">
              <a:solidFill>
                <a:schemeClr val="accent1">
                  <a:lumMod val="75000"/>
                </a:schemeClr>
              </a:solidFill>
            </a:endParaRPr>
          </a:p>
          <a:p>
            <a:pPr lvl="1">
              <a:lnSpc>
                <a:spcPct val="80000"/>
              </a:lnSpc>
              <a:spcAft>
                <a:spcPts val="600"/>
              </a:spcAft>
              <a:buFontTx/>
              <a:buNone/>
            </a:pPr>
            <a:r>
              <a:rPr lang="en-US" sz="3200" b="1" dirty="0">
                <a:solidFill>
                  <a:srgbClr val="002060"/>
                </a:solidFill>
                <a:latin typeface="Courier New" panose="02070309020205020404" pitchFamily="49" charset="0"/>
              </a:rPr>
              <a:t>Input </a:t>
            </a:r>
            <a:r>
              <a:rPr lang="en-US" sz="3200" b="1" dirty="0">
                <a:solidFill>
                  <a:srgbClr val="0070C0"/>
                </a:solidFill>
                <a:latin typeface="Courier New" panose="02070309020205020404" pitchFamily="49" charset="0"/>
              </a:rPr>
              <a:t>Number</a:t>
            </a:r>
            <a:r>
              <a:rPr lang="en-US" sz="3200" dirty="0">
                <a:solidFill>
                  <a:srgbClr val="002060"/>
                </a:solidFill>
              </a:rPr>
              <a:t>			</a:t>
            </a:r>
            <a:r>
              <a:rPr lang="en-US" sz="3200" dirty="0" smtClean="0">
                <a:solidFill>
                  <a:srgbClr val="002060"/>
                </a:solidFill>
              </a:rPr>
              <a:t>   </a:t>
            </a:r>
            <a:r>
              <a:rPr lang="en-US" sz="3400" dirty="0" smtClean="0">
                <a:solidFill>
                  <a:schemeClr val="accent1">
                    <a:lumMod val="75000"/>
                  </a:schemeClr>
                </a:solidFill>
                <a:sym typeface="Wingdings" panose="05000000000000000000" pitchFamily="2" charset="2"/>
              </a:rPr>
              <a:t> </a:t>
            </a:r>
            <a:r>
              <a:rPr lang="en-US" sz="3400" dirty="0">
                <a:solidFill>
                  <a:schemeClr val="accent1">
                    <a:lumMod val="75000"/>
                  </a:schemeClr>
                </a:solidFill>
                <a:sym typeface="Wingdings" panose="05000000000000000000" pitchFamily="2" charset="2"/>
              </a:rPr>
              <a:t>stores the number in </a:t>
            </a:r>
            <a:r>
              <a:rPr lang="en-US" sz="3400" dirty="0" smtClean="0">
                <a:solidFill>
                  <a:schemeClr val="accent1">
                    <a:lumMod val="75000"/>
                  </a:schemeClr>
                </a:solidFill>
                <a:sym typeface="Wingdings" panose="05000000000000000000" pitchFamily="2" charset="2"/>
              </a:rPr>
              <a:t>the variable, </a:t>
            </a:r>
            <a:r>
              <a:rPr lang="en-US" sz="3100" b="1" dirty="0">
                <a:solidFill>
                  <a:srgbClr val="0070C0"/>
                </a:solidFill>
                <a:latin typeface="Courier New" panose="02070309020205020404" pitchFamily="49" charset="0"/>
                <a:sym typeface="Wingdings" panose="05000000000000000000" pitchFamily="2" charset="2"/>
              </a:rPr>
              <a:t>Number</a:t>
            </a:r>
            <a:endParaRPr lang="en-US" sz="3100" b="1" dirty="0">
              <a:solidFill>
                <a:srgbClr val="0070C0"/>
              </a:solidFill>
              <a:latin typeface="Courier New" panose="02070309020205020404" pitchFamily="49" charset="0"/>
            </a:endParaRPr>
          </a:p>
          <a:p>
            <a:pPr>
              <a:lnSpc>
                <a:spcPct val="80000"/>
              </a:lnSpc>
              <a:spcAft>
                <a:spcPts val="600"/>
              </a:spcAft>
            </a:pPr>
            <a:r>
              <a:rPr lang="en-US" sz="4200" dirty="0">
                <a:solidFill>
                  <a:srgbClr val="002060"/>
                </a:solidFill>
              </a:rPr>
              <a:t>To get the user to enter two numbers:</a:t>
            </a:r>
          </a:p>
          <a:p>
            <a:pPr lvl="1">
              <a:lnSpc>
                <a:spcPct val="80000"/>
              </a:lnSpc>
              <a:spcAft>
                <a:spcPts val="600"/>
              </a:spcAft>
              <a:buFontTx/>
              <a:buNone/>
            </a:pPr>
            <a:r>
              <a:rPr lang="en-US" sz="3200" b="1" dirty="0" smtClean="0">
                <a:solidFill>
                  <a:srgbClr val="002060"/>
                </a:solidFill>
                <a:latin typeface="Courier New" panose="02070309020205020404" pitchFamily="49" charset="0"/>
              </a:rPr>
              <a:t>Write </a:t>
            </a:r>
            <a:r>
              <a:rPr lang="en-US" sz="3200" b="1" dirty="0">
                <a:solidFill>
                  <a:srgbClr val="002060"/>
                </a:solidFill>
                <a:latin typeface="Courier New" panose="02070309020205020404" pitchFamily="49" charset="0"/>
              </a:rPr>
              <a:t>“Enter two numbers: </a:t>
            </a:r>
            <a:r>
              <a:rPr lang="en-US" sz="3200" b="1" dirty="0" smtClean="0">
                <a:solidFill>
                  <a:srgbClr val="002060"/>
                </a:solidFill>
                <a:latin typeface="Courier New" panose="02070309020205020404" pitchFamily="49" charset="0"/>
              </a:rPr>
              <a:t>”   </a:t>
            </a:r>
            <a:r>
              <a:rPr lang="en-US" sz="3400" dirty="0" smtClean="0">
                <a:solidFill>
                  <a:schemeClr val="accent1">
                    <a:lumMod val="75000"/>
                  </a:schemeClr>
                </a:solidFill>
                <a:sym typeface="Wingdings" panose="05000000000000000000" pitchFamily="2" charset="2"/>
              </a:rPr>
              <a:t> </a:t>
            </a:r>
            <a:r>
              <a:rPr lang="en-US" sz="3400" dirty="0">
                <a:solidFill>
                  <a:schemeClr val="accent1">
                    <a:lumMod val="75000"/>
                  </a:schemeClr>
                </a:solidFill>
                <a:sym typeface="Wingdings" panose="05000000000000000000" pitchFamily="2" charset="2"/>
              </a:rPr>
              <a:t>prompts the user to enter 2 numbers</a:t>
            </a:r>
            <a:endParaRPr lang="en-US" sz="3400" dirty="0">
              <a:solidFill>
                <a:schemeClr val="accent1">
                  <a:lumMod val="75000"/>
                </a:schemeClr>
              </a:solidFill>
            </a:endParaRPr>
          </a:p>
          <a:p>
            <a:pPr lvl="1">
              <a:lnSpc>
                <a:spcPct val="80000"/>
              </a:lnSpc>
              <a:spcAft>
                <a:spcPts val="600"/>
              </a:spcAft>
              <a:buFontTx/>
              <a:buNone/>
            </a:pPr>
            <a:r>
              <a:rPr lang="en-US" sz="3200" b="1" dirty="0">
                <a:solidFill>
                  <a:srgbClr val="002060"/>
                </a:solidFill>
                <a:latin typeface="Courier New" panose="02070309020205020404" pitchFamily="49" charset="0"/>
              </a:rPr>
              <a:t>Input </a:t>
            </a:r>
            <a:r>
              <a:rPr lang="en-US" sz="3100" b="1" dirty="0">
                <a:solidFill>
                  <a:srgbClr val="0070C0"/>
                </a:solidFill>
                <a:latin typeface="Courier New" panose="02070309020205020404" pitchFamily="49" charset="0"/>
              </a:rPr>
              <a:t>Number1</a:t>
            </a:r>
            <a:r>
              <a:rPr lang="en-US" sz="3200" b="1" dirty="0" smtClean="0">
                <a:solidFill>
                  <a:srgbClr val="002060"/>
                </a:solidFill>
                <a:latin typeface="Courier New" panose="02070309020205020404" pitchFamily="49" charset="0"/>
              </a:rPr>
              <a:t>			    </a:t>
            </a:r>
            <a:r>
              <a:rPr lang="en-US" sz="3400" dirty="0" smtClean="0">
                <a:solidFill>
                  <a:schemeClr val="accent1">
                    <a:lumMod val="75000"/>
                  </a:schemeClr>
                </a:solidFill>
                <a:sym typeface="Wingdings" panose="05000000000000000000" pitchFamily="2" charset="2"/>
              </a:rPr>
              <a:t> </a:t>
            </a:r>
            <a:r>
              <a:rPr lang="en-US" sz="3400" dirty="0">
                <a:solidFill>
                  <a:schemeClr val="accent1">
                    <a:lumMod val="75000"/>
                  </a:schemeClr>
                </a:solidFill>
                <a:sym typeface="Wingdings" panose="05000000000000000000" pitchFamily="2" charset="2"/>
              </a:rPr>
              <a:t>stores the numbers in 2 </a:t>
            </a:r>
            <a:r>
              <a:rPr lang="en-US" sz="3400" dirty="0" smtClean="0">
                <a:solidFill>
                  <a:schemeClr val="accent1">
                    <a:lumMod val="75000"/>
                  </a:schemeClr>
                </a:solidFill>
                <a:sym typeface="Wingdings" panose="05000000000000000000" pitchFamily="2" charset="2"/>
              </a:rPr>
              <a:t>variables,</a:t>
            </a:r>
            <a:endParaRPr lang="en-US" sz="3400" dirty="0">
              <a:solidFill>
                <a:schemeClr val="accent1">
                  <a:lumMod val="75000"/>
                </a:schemeClr>
              </a:solidFill>
            </a:endParaRPr>
          </a:p>
          <a:p>
            <a:pPr lvl="1">
              <a:lnSpc>
                <a:spcPct val="80000"/>
              </a:lnSpc>
              <a:spcAft>
                <a:spcPts val="600"/>
              </a:spcAft>
              <a:buFontTx/>
              <a:buNone/>
            </a:pPr>
            <a:r>
              <a:rPr lang="en-US" sz="3200" b="1" dirty="0" smtClean="0">
                <a:solidFill>
                  <a:srgbClr val="002060"/>
                </a:solidFill>
                <a:latin typeface="Courier New" panose="02070309020205020404" pitchFamily="49" charset="0"/>
              </a:rPr>
              <a:t>Input </a:t>
            </a:r>
            <a:r>
              <a:rPr lang="en-US" sz="3100" b="1" dirty="0">
                <a:solidFill>
                  <a:srgbClr val="0070C0"/>
                </a:solidFill>
                <a:latin typeface="Courier New" panose="02070309020205020404" pitchFamily="49" charset="0"/>
              </a:rPr>
              <a:t>Number2</a:t>
            </a:r>
            <a:r>
              <a:rPr lang="en-US" sz="3200" b="1" dirty="0">
                <a:solidFill>
                  <a:srgbClr val="002060"/>
                </a:solidFill>
                <a:latin typeface="Courier New" panose="02070309020205020404" pitchFamily="49" charset="0"/>
              </a:rPr>
              <a:t> </a:t>
            </a:r>
            <a:r>
              <a:rPr lang="en-US" sz="3200" dirty="0">
                <a:solidFill>
                  <a:srgbClr val="002060"/>
                </a:solidFill>
              </a:rPr>
              <a:t>			</a:t>
            </a:r>
            <a:r>
              <a:rPr lang="en-US" sz="3200" dirty="0" smtClean="0">
                <a:solidFill>
                  <a:srgbClr val="002060"/>
                </a:solidFill>
              </a:rPr>
              <a:t>	       </a:t>
            </a:r>
            <a:r>
              <a:rPr lang="en-US" sz="3100" b="1" dirty="0">
                <a:solidFill>
                  <a:srgbClr val="0070C0"/>
                </a:solidFill>
                <a:latin typeface="Courier New" panose="02070309020205020404" pitchFamily="49" charset="0"/>
              </a:rPr>
              <a:t>Number1</a:t>
            </a:r>
            <a:r>
              <a:rPr lang="en-US" sz="3200" dirty="0" smtClean="0">
                <a:solidFill>
                  <a:srgbClr val="002060"/>
                </a:solidFill>
                <a:latin typeface="Courier New" panose="02070309020205020404" pitchFamily="49" charset="0"/>
              </a:rPr>
              <a:t> </a:t>
            </a:r>
            <a:r>
              <a:rPr lang="en-US" sz="3400" dirty="0">
                <a:solidFill>
                  <a:schemeClr val="accent1">
                    <a:lumMod val="75000"/>
                  </a:schemeClr>
                </a:solidFill>
              </a:rPr>
              <a:t>and</a:t>
            </a:r>
            <a:r>
              <a:rPr lang="en-US" sz="3200" dirty="0">
                <a:solidFill>
                  <a:srgbClr val="002060"/>
                </a:solidFill>
              </a:rPr>
              <a:t> </a:t>
            </a:r>
            <a:r>
              <a:rPr lang="en-US" sz="3100" b="1" dirty="0">
                <a:solidFill>
                  <a:srgbClr val="0070C0"/>
                </a:solidFill>
                <a:latin typeface="Courier New" panose="02070309020205020404" pitchFamily="49" charset="0"/>
              </a:rPr>
              <a:t>Number2</a:t>
            </a:r>
          </a:p>
          <a:p>
            <a:pPr>
              <a:lnSpc>
                <a:spcPct val="80000"/>
              </a:lnSpc>
            </a:pPr>
            <a:r>
              <a:rPr lang="en-US" sz="3400" dirty="0">
                <a:solidFill>
                  <a:schemeClr val="accent1">
                    <a:lumMod val="75000"/>
                  </a:schemeClr>
                </a:solidFill>
              </a:rPr>
              <a:t>The prompt is the </a:t>
            </a:r>
            <a:r>
              <a:rPr lang="en-US" sz="3400" b="1" dirty="0">
                <a:solidFill>
                  <a:srgbClr val="002060"/>
                </a:solidFill>
                <a:latin typeface="Courier New" panose="02070309020205020404" pitchFamily="49" charset="0"/>
              </a:rPr>
              <a:t>Write</a:t>
            </a:r>
            <a:r>
              <a:rPr lang="en-US" sz="3400" b="1" dirty="0">
                <a:solidFill>
                  <a:srgbClr val="002060"/>
                </a:solidFill>
              </a:rPr>
              <a:t> </a:t>
            </a:r>
            <a:r>
              <a:rPr lang="en-US" sz="3400" dirty="0">
                <a:solidFill>
                  <a:schemeClr val="accent1">
                    <a:lumMod val="75000"/>
                  </a:schemeClr>
                </a:solidFill>
              </a:rPr>
              <a:t>statement</a:t>
            </a:r>
          </a:p>
          <a:p>
            <a:endParaRPr lang="en-US"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218504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369</TotalTime>
  <Words>2056</Words>
  <Application>Microsoft Office PowerPoint</Application>
  <PresentationFormat>Widescreen</PresentationFormat>
  <Paragraphs>324</Paragraphs>
  <Slides>34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Aharoni</vt:lpstr>
      <vt:lpstr>Arial</vt:lpstr>
      <vt:lpstr>Calibri</vt:lpstr>
      <vt:lpstr>Calibri Light</vt:lpstr>
      <vt:lpstr>Cambria Math</vt:lpstr>
      <vt:lpstr>Courier</vt:lpstr>
      <vt:lpstr>Courier New</vt:lpstr>
      <vt:lpstr>Times</vt:lpstr>
      <vt:lpstr>Wingdings</vt:lpstr>
      <vt:lpstr>Retrospect</vt:lpstr>
      <vt:lpstr>Chapter 1 An Introduction to Programming</vt:lpstr>
      <vt:lpstr>1.1 What is Programming?</vt:lpstr>
      <vt:lpstr>1.2 Basic Programming Concepts</vt:lpstr>
      <vt:lpstr>Example: The Music Purchase Program</vt:lpstr>
      <vt:lpstr>Java Code for the Music Purchase Program</vt:lpstr>
      <vt:lpstr>C++ Code for the Music Purchase Program</vt:lpstr>
      <vt:lpstr>Data Input</vt:lpstr>
      <vt:lpstr>Variables and Constants</vt:lpstr>
      <vt:lpstr>Input Prompts</vt:lpstr>
      <vt:lpstr>Naming Variables</vt:lpstr>
      <vt:lpstr>Variable Name Examples</vt:lpstr>
      <vt:lpstr>What’s really happening?</vt:lpstr>
      <vt:lpstr>Try It </vt:lpstr>
      <vt:lpstr>1.3 Data Processing and Output</vt:lpstr>
      <vt:lpstr>Assigning and Reassigning Values to Variables</vt:lpstr>
      <vt:lpstr>Operations on Data: Arithmetic Operations</vt:lpstr>
      <vt:lpstr>The Modulus Operator</vt:lpstr>
      <vt:lpstr>Hierarchy of Operations</vt:lpstr>
      <vt:lpstr>Example of Hierarchy of Operations</vt:lpstr>
      <vt:lpstr>Data Output</vt:lpstr>
      <vt:lpstr>Annotate the Output</vt:lpstr>
      <vt:lpstr>Formatting Output</vt:lpstr>
      <vt:lpstr>Formatting Output</vt:lpstr>
      <vt:lpstr>1.4 Data Types</vt:lpstr>
      <vt:lpstr>The Declare Statement</vt:lpstr>
      <vt:lpstr>Character and String Data</vt:lpstr>
      <vt:lpstr>Declaring Character and String Variables</vt:lpstr>
      <vt:lpstr>Concatenation</vt:lpstr>
      <vt:lpstr>Integer Data</vt:lpstr>
      <vt:lpstr>Declaring Integer Variables</vt:lpstr>
      <vt:lpstr>Floating Point Variables</vt:lpstr>
      <vt:lpstr>The Declare Statement Revisited</vt:lpstr>
      <vt:lpstr>Naming Conventions</vt:lpstr>
      <vt:lpstr>Boolean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Introduction</dc:title>
  <dc:creator>Lizard</dc:creator>
  <cp:lastModifiedBy>Lizard</cp:lastModifiedBy>
  <cp:revision>37</cp:revision>
  <dcterms:created xsi:type="dcterms:W3CDTF">2013-08-15T13:50:50Z</dcterms:created>
  <dcterms:modified xsi:type="dcterms:W3CDTF">2013-10-27T19:11:23Z</dcterms:modified>
</cp:coreProperties>
</file>