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7" r:id="rId3"/>
    <p:sldId id="327" r:id="rId4"/>
    <p:sldId id="289" r:id="rId5"/>
    <p:sldId id="290" r:id="rId6"/>
    <p:sldId id="258" r:id="rId7"/>
    <p:sldId id="292" r:id="rId8"/>
    <p:sldId id="293" r:id="rId9"/>
    <p:sldId id="294" r:id="rId10"/>
    <p:sldId id="295" r:id="rId11"/>
    <p:sldId id="297" r:id="rId12"/>
    <p:sldId id="298" r:id="rId13"/>
    <p:sldId id="291" r:id="rId14"/>
    <p:sldId id="259" r:id="rId15"/>
    <p:sldId id="260" r:id="rId16"/>
    <p:sldId id="299" r:id="rId17"/>
    <p:sldId id="300" r:id="rId18"/>
    <p:sldId id="301" r:id="rId19"/>
    <p:sldId id="261" r:id="rId20"/>
    <p:sldId id="262" r:id="rId21"/>
    <p:sldId id="264" r:id="rId22"/>
    <p:sldId id="265" r:id="rId23"/>
    <p:sldId id="278" r:id="rId24"/>
    <p:sldId id="266" r:id="rId25"/>
    <p:sldId id="302" r:id="rId26"/>
    <p:sldId id="267" r:id="rId27"/>
    <p:sldId id="269" r:id="rId28"/>
    <p:sldId id="303" r:id="rId29"/>
    <p:sldId id="271" r:id="rId30"/>
    <p:sldId id="270" r:id="rId31"/>
    <p:sldId id="279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272" r:id="rId43"/>
    <p:sldId id="273" r:id="rId44"/>
    <p:sldId id="280" r:id="rId45"/>
    <p:sldId id="281" r:id="rId46"/>
    <p:sldId id="282" r:id="rId47"/>
    <p:sldId id="314" r:id="rId48"/>
    <p:sldId id="315" r:id="rId49"/>
    <p:sldId id="316" r:id="rId50"/>
    <p:sldId id="285" r:id="rId51"/>
    <p:sldId id="286" r:id="rId52"/>
    <p:sldId id="287" r:id="rId53"/>
    <p:sldId id="288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F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6" autoAdjust="0"/>
    <p:restoredTop sz="95811" autoAdjust="0"/>
  </p:normalViewPr>
  <p:slideViewPr>
    <p:cSldViewPr snapToGrid="0">
      <p:cViewPr varScale="1">
        <p:scale>
          <a:sx n="78" d="100"/>
          <a:sy n="78" d="100"/>
        </p:scale>
        <p:origin x="108" y="462"/>
      </p:cViewPr>
      <p:guideLst/>
    </p:cSldViewPr>
  </p:slideViewPr>
  <p:outlineViewPr>
    <p:cViewPr>
      <p:scale>
        <a:sx n="33" d="100"/>
        <a:sy n="33" d="100"/>
      </p:scale>
      <p:origin x="0" y="-4344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13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8BD31-1E1B-4282-BB66-DD5CB847316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388F1-76F7-4A92-AD03-FA6D919FB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85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3BFF6CA-1548-4E28-B18B-D1CAD608CCB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B39F092-BC88-4B26-AEDB-79051C4FC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4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9F092-BC88-4B26-AEDB-79051C4FCA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72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9F092-BC88-4B26-AEDB-79051C4FCA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8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9F092-BC88-4B26-AEDB-79051C4FCA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31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9F092-BC88-4B26-AEDB-79051C4FCA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16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743A-5040-4A0F-8D84-0FC0F245E801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22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99E4-3DD1-464F-93A6-59DFEC0D0F75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6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AD32-120E-4BCC-908A-CDE1B485FF4E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5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7761-EF14-42D9-BC44-827E09E0080B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0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BB9E-01B3-48AA-BFA7-5BA9054452FF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41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AB8C-6009-4333-A1B9-2CC10F4116F7}" type="datetime1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9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128C-35CA-429B-A9F4-6CE1E0C03942}" type="datetime1">
              <a:rPr lang="en-US" smtClean="0"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8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2781-AC42-4ACC-AAA4-F0086B83E95D}" type="datetime1">
              <a:rPr lang="en-US" smtClean="0"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8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B8C3-C3C2-4504-B694-73D8FBF60FC3}" type="datetime1">
              <a:rPr lang="en-US" smtClean="0"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Prelude to Programming, 6th edition by Elizabeth Drake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9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8B9689-B8D3-484B-8B97-DC2B965AC679}" type="datetime1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Prelude to Programming, 6th edition by Elizabeth Drake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6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ACE-BB94-4502-9F48-13D79D12BBBB}" type="datetime1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2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0D936F-619A-425C-BD01-F09E4E03B05F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Prelude to Programming, 6th edition by Elizabeth Drake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24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solidFill>
                  <a:srgbClr val="0066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Chapter 2</a:t>
            </a:r>
            <a:br>
              <a:rPr lang="en-US" dirty="0">
                <a:solidFill>
                  <a:srgbClr val="0066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dirty="0">
                <a:solidFill>
                  <a:srgbClr val="0066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Representation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</p:spTree>
    <p:extLst>
      <p:ext uri="{BB962C8B-B14F-4D97-AF65-F5344CB8AC3E}">
        <p14:creationId xmlns:p14="http://schemas.microsoft.com/office/powerpoint/2010/main" val="15990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395288"/>
            <a:ext cx="10058400" cy="86042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Converting the Decimal Number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172</a:t>
            </a:r>
            <a:r>
              <a:rPr lang="en-US" sz="3600" b="1" baseline="-25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 to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0710" y="1255713"/>
            <a:ext cx="10058400" cy="4612824"/>
          </a:xfrm>
          <a:ln w="12700"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060"/>
                </a:solidFill>
              </a:rPr>
              <a:t>There is one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128 </a:t>
            </a:r>
            <a:r>
              <a:rPr lang="en-US" sz="1800" dirty="0">
                <a:solidFill>
                  <a:srgbClr val="002060"/>
                </a:solidFill>
              </a:rPr>
              <a:t>in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172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so put a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1 </a:t>
            </a:r>
            <a:r>
              <a:rPr lang="en-US" sz="1800" dirty="0">
                <a:solidFill>
                  <a:srgbClr val="002060"/>
                </a:solidFill>
              </a:rPr>
              <a:t>in the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128</a:t>
            </a:r>
            <a:r>
              <a:rPr lang="en-US" sz="1800" b="1" dirty="0">
                <a:solidFill>
                  <a:srgbClr val="002060"/>
                </a:solidFill>
              </a:rPr>
              <a:t>’s (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  <a:r>
              <a:rPr lang="en-US" sz="1800" b="1" baseline="30000" dirty="0">
                <a:solidFill>
                  <a:srgbClr val="002060"/>
                </a:solidFill>
                <a:latin typeface="Courier New" panose="02070309020205020404" pitchFamily="49" charset="0"/>
              </a:rPr>
              <a:t>7</a:t>
            </a:r>
            <a:r>
              <a:rPr lang="en-US" sz="1800" b="1" dirty="0">
                <a:solidFill>
                  <a:srgbClr val="002060"/>
                </a:solidFill>
              </a:rPr>
              <a:t>) </a:t>
            </a:r>
            <a:r>
              <a:rPr lang="en-US" sz="1800" dirty="0">
                <a:solidFill>
                  <a:srgbClr val="002060"/>
                </a:solidFill>
              </a:rPr>
              <a:t>column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	172 </a:t>
            </a:r>
            <a:r>
              <a:rPr lang="en-US" sz="1800" b="1" dirty="0">
                <a:solidFill>
                  <a:srgbClr val="002060"/>
                </a:solidFill>
              </a:rPr>
              <a:t>–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 128 = 44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44 </a:t>
            </a:r>
            <a:r>
              <a:rPr lang="en-US" sz="1800" dirty="0">
                <a:solidFill>
                  <a:srgbClr val="002060"/>
                </a:solidFill>
              </a:rPr>
              <a:t>is less than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64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so put a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0 </a:t>
            </a:r>
            <a:r>
              <a:rPr lang="en-US" sz="1800" dirty="0">
                <a:solidFill>
                  <a:srgbClr val="002060"/>
                </a:solidFill>
              </a:rPr>
              <a:t>in the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64</a:t>
            </a:r>
            <a:r>
              <a:rPr lang="en-US" sz="1800" b="1" dirty="0">
                <a:solidFill>
                  <a:srgbClr val="002060"/>
                </a:solidFill>
              </a:rPr>
              <a:t>’s (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  <a:r>
              <a:rPr lang="en-US" sz="1800" b="1" baseline="30000" dirty="0">
                <a:solidFill>
                  <a:srgbClr val="002060"/>
                </a:solidFill>
                <a:latin typeface="Courier New" panose="02070309020205020404" pitchFamily="49" charset="0"/>
              </a:rPr>
              <a:t>6</a:t>
            </a:r>
            <a:r>
              <a:rPr lang="en-US" sz="1800" b="1" dirty="0">
                <a:solidFill>
                  <a:srgbClr val="002060"/>
                </a:solidFill>
              </a:rPr>
              <a:t>) </a:t>
            </a:r>
            <a:r>
              <a:rPr lang="en-US" sz="1800" dirty="0">
                <a:solidFill>
                  <a:srgbClr val="002060"/>
                </a:solidFill>
              </a:rPr>
              <a:t>column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44 </a:t>
            </a:r>
            <a:r>
              <a:rPr lang="en-US" sz="1800" dirty="0">
                <a:solidFill>
                  <a:srgbClr val="002060"/>
                </a:solidFill>
              </a:rPr>
              <a:t>is less than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64 </a:t>
            </a:r>
            <a:r>
              <a:rPr lang="en-US" sz="1800" dirty="0">
                <a:solidFill>
                  <a:srgbClr val="002060"/>
                </a:solidFill>
              </a:rPr>
              <a:t>but greater than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32 </a:t>
            </a:r>
            <a:r>
              <a:rPr lang="en-US" sz="1800" dirty="0">
                <a:solidFill>
                  <a:srgbClr val="002060"/>
                </a:solidFill>
              </a:rPr>
              <a:t>so put a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 1 </a:t>
            </a:r>
            <a:r>
              <a:rPr lang="en-US" sz="1800" dirty="0">
                <a:solidFill>
                  <a:srgbClr val="002060"/>
                </a:solidFill>
              </a:rPr>
              <a:t>in the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 32</a:t>
            </a:r>
            <a:r>
              <a:rPr lang="en-US" sz="1800" b="1" dirty="0">
                <a:solidFill>
                  <a:srgbClr val="002060"/>
                </a:solidFill>
              </a:rPr>
              <a:t>’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s (2</a:t>
            </a:r>
            <a:r>
              <a:rPr lang="en-US" sz="1800" b="1" baseline="30000" dirty="0">
                <a:solidFill>
                  <a:srgbClr val="002060"/>
                </a:solidFill>
                <a:latin typeface="Courier New" panose="02070309020205020404" pitchFamily="49" charset="0"/>
              </a:rPr>
              <a:t>5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) </a:t>
            </a:r>
            <a:r>
              <a:rPr lang="en-US" sz="1800" dirty="0">
                <a:solidFill>
                  <a:srgbClr val="002060"/>
                </a:solidFill>
              </a:rPr>
              <a:t>column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	44 </a:t>
            </a:r>
            <a:r>
              <a:rPr lang="en-US" sz="1800" b="1" dirty="0">
                <a:solidFill>
                  <a:srgbClr val="002060"/>
                </a:solidFill>
              </a:rPr>
              <a:t>–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 32 = 12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12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is less than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16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but greater than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8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so put a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0 </a:t>
            </a:r>
            <a:r>
              <a:rPr lang="en-US" sz="1800" dirty="0">
                <a:solidFill>
                  <a:srgbClr val="002060"/>
                </a:solidFill>
              </a:rPr>
              <a:t>in the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16</a:t>
            </a:r>
            <a:r>
              <a:rPr lang="en-US" sz="1800" b="1" dirty="0">
                <a:solidFill>
                  <a:srgbClr val="002060"/>
                </a:solidFill>
              </a:rPr>
              <a:t>’s (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  <a:r>
              <a:rPr lang="en-US" sz="1800" b="1" baseline="30000" dirty="0">
                <a:solidFill>
                  <a:srgbClr val="002060"/>
                </a:solidFill>
                <a:latin typeface="Courier New" panose="02070309020205020404" pitchFamily="49" charset="0"/>
              </a:rPr>
              <a:t>4</a:t>
            </a:r>
            <a:r>
              <a:rPr lang="en-US" sz="1800" b="1" dirty="0">
                <a:solidFill>
                  <a:srgbClr val="002060"/>
                </a:solidFill>
              </a:rPr>
              <a:t>) </a:t>
            </a:r>
            <a:r>
              <a:rPr lang="en-US" sz="1800" dirty="0">
                <a:solidFill>
                  <a:srgbClr val="002060"/>
                </a:solidFill>
              </a:rPr>
              <a:t>column and a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1 </a:t>
            </a:r>
            <a:r>
              <a:rPr lang="en-US" sz="1800" dirty="0">
                <a:solidFill>
                  <a:srgbClr val="002060"/>
                </a:solidFill>
              </a:rPr>
              <a:t>in the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eight’s</a:t>
            </a:r>
            <a:r>
              <a:rPr lang="en-US" sz="1800" b="1" dirty="0">
                <a:solidFill>
                  <a:srgbClr val="002060"/>
                </a:solidFill>
              </a:rPr>
              <a:t> (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  <a:r>
              <a:rPr lang="en-US" sz="1800" b="1" baseline="30000" dirty="0">
                <a:solidFill>
                  <a:srgbClr val="002060"/>
                </a:solidFill>
                <a:latin typeface="Courier New" panose="02070309020205020404" pitchFamily="49" charset="0"/>
              </a:rPr>
              <a:t>3</a:t>
            </a:r>
            <a:r>
              <a:rPr lang="en-US" sz="1800" b="1" dirty="0">
                <a:solidFill>
                  <a:srgbClr val="002060"/>
                </a:solidFill>
              </a:rPr>
              <a:t>) </a:t>
            </a:r>
            <a:r>
              <a:rPr lang="en-US" sz="1800" dirty="0">
                <a:solidFill>
                  <a:srgbClr val="002060"/>
                </a:solidFill>
              </a:rPr>
              <a:t>column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	12 </a:t>
            </a:r>
            <a:r>
              <a:rPr lang="en-US" sz="1800" b="1" dirty="0">
                <a:solidFill>
                  <a:srgbClr val="002060"/>
                </a:solidFill>
              </a:rPr>
              <a:t>–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 8 = 4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060"/>
                </a:solidFill>
              </a:rPr>
              <a:t>Put a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1 </a:t>
            </a:r>
            <a:r>
              <a:rPr lang="en-US" sz="1800" dirty="0">
                <a:solidFill>
                  <a:srgbClr val="002060"/>
                </a:solidFill>
              </a:rPr>
              <a:t>in the four’s</a:t>
            </a:r>
            <a:r>
              <a:rPr lang="en-US" sz="1800" b="1" dirty="0">
                <a:solidFill>
                  <a:srgbClr val="002060"/>
                </a:solidFill>
              </a:rPr>
              <a:t> (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  <a:r>
              <a:rPr lang="en-US" sz="1800" b="1" baseline="30000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2060"/>
                </a:solidFill>
              </a:rPr>
              <a:t>) </a:t>
            </a:r>
            <a:r>
              <a:rPr lang="en-US" sz="1800" dirty="0">
                <a:solidFill>
                  <a:srgbClr val="002060"/>
                </a:solidFill>
              </a:rPr>
              <a:t>column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	4 </a:t>
            </a:r>
            <a:r>
              <a:rPr lang="en-US" sz="1800" b="1" dirty="0">
                <a:solidFill>
                  <a:srgbClr val="002060"/>
                </a:solidFill>
              </a:rPr>
              <a:t>–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 4 = 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060"/>
                </a:solidFill>
              </a:rPr>
              <a:t>Pu</a:t>
            </a:r>
            <a:r>
              <a:rPr lang="en-US" sz="1800" b="1" dirty="0">
                <a:solidFill>
                  <a:srgbClr val="002060"/>
                </a:solidFill>
              </a:rPr>
              <a:t>t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2060"/>
                </a:solidFill>
              </a:rPr>
              <a:t>s </a:t>
            </a:r>
            <a:r>
              <a:rPr lang="en-US" sz="1800" dirty="0">
                <a:solidFill>
                  <a:srgbClr val="002060"/>
                </a:solidFill>
              </a:rPr>
              <a:t>in the last two columns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763909"/>
              </p:ext>
            </p:extLst>
          </p:nvPr>
        </p:nvGraphicFramePr>
        <p:xfrm>
          <a:off x="5459102" y="4558352"/>
          <a:ext cx="5312240" cy="1280160"/>
        </p:xfrm>
        <a:graphic>
          <a:graphicData uri="http://schemas.openxmlformats.org/drawingml/2006/table">
            <a:tbl>
              <a:tblPr firstCol="1" lastCol="1" bandCol="1">
                <a:tableStyleId>{5C22544A-7EE6-4342-B048-85BDC9FD1C3A}</a:tableStyleId>
              </a:tblPr>
              <a:tblGrid>
                <a:gridCol w="1528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9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9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9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59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59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5659">
                <a:tc>
                  <a:txBody>
                    <a:bodyPr/>
                    <a:lstStyle/>
                    <a:p>
                      <a:pPr marL="0" marR="0" algn="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Power of 2</a:t>
                      </a:r>
                      <a:endParaRPr lang="en-US" sz="1400" dirty="0">
                        <a:solidFill>
                          <a:srgbClr val="FF00FF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400" b="1" baseline="300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400" b="1" baseline="300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400" b="1" baseline="300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400" b="1" baseline="300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400" b="1" baseline="300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400" b="1" baseline="300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400" b="1" baseline="300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400" b="1" baseline="300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659">
                <a:tc>
                  <a:txBody>
                    <a:bodyPr/>
                    <a:lstStyle/>
                    <a:p>
                      <a:pPr marL="0" marR="0" algn="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Decimal value</a:t>
                      </a:r>
                      <a:endParaRPr lang="en-US" sz="1400" dirty="0">
                        <a:solidFill>
                          <a:srgbClr val="FF00FF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128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64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659">
                <a:tc>
                  <a:txBody>
                    <a:bodyPr/>
                    <a:lstStyle/>
                    <a:p>
                      <a:pPr marL="0" marR="0" algn="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Binary representation</a:t>
                      </a:r>
                      <a:endParaRPr lang="en-US" sz="1400" dirty="0">
                        <a:solidFill>
                          <a:srgbClr val="FF00FF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A7FB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A7FB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8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A7FB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8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A7FB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1</a:t>
                      </a:r>
                      <a:endParaRPr lang="en-US" sz="18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A7FB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1</a:t>
                      </a:r>
                      <a:endParaRPr lang="en-US" sz="18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A7FB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0</a:t>
                      </a:r>
                      <a:endParaRPr lang="en-US" sz="18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A7FB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8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A7FB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586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87" y="394978"/>
            <a:ext cx="10058400" cy="86006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Converting Binary to 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To convert a binary number back to decimal, just add the value of each binary column.</a:t>
            </a: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</a:rPr>
              <a:t>Convert the binary number </a:t>
            </a:r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</a:rPr>
              <a:t>1011</a:t>
            </a:r>
            <a:r>
              <a:rPr lang="en-US" sz="28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  <a:r>
              <a:rPr lang="en-US" sz="2800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to decimal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2060"/>
                </a:solidFill>
              </a:rPr>
              <a:t>  There is a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002060"/>
                </a:solidFill>
              </a:rPr>
              <a:t> in the one’s column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2060"/>
                </a:solidFill>
              </a:rPr>
              <a:t>  There is a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1 </a:t>
            </a:r>
            <a:r>
              <a:rPr lang="en-US" sz="2400" dirty="0">
                <a:solidFill>
                  <a:srgbClr val="002060"/>
                </a:solidFill>
              </a:rPr>
              <a:t>in the two’s column so the value of that column is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2060"/>
                </a:solidFill>
              </a:rPr>
              <a:t>  There is a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0 </a:t>
            </a:r>
            <a:r>
              <a:rPr lang="en-US" sz="2400" dirty="0">
                <a:solidFill>
                  <a:srgbClr val="002060"/>
                </a:solidFill>
              </a:rPr>
              <a:t>in the four’s column so the value of that is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2060"/>
                </a:solidFill>
              </a:rPr>
              <a:t>  There is a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002060"/>
                </a:solidFill>
              </a:rPr>
              <a:t> in the eight’s column so the value of that column is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8</a:t>
            </a:r>
          </a:p>
          <a:p>
            <a:pPr algn="ctr">
              <a:buNone/>
            </a:pP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1 + 2 + 0 + 8 = 11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2060"/>
                </a:solidFill>
              </a:rPr>
              <a:t>  Therefore, 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</a:rPr>
              <a:t>1011</a:t>
            </a:r>
            <a:r>
              <a:rPr lang="en-US" sz="22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</a:rPr>
              <a:t> = 11</a:t>
            </a:r>
            <a:r>
              <a:rPr lang="en-US" sz="22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</p:spTree>
    <p:extLst>
      <p:ext uri="{BB962C8B-B14F-4D97-AF65-F5344CB8AC3E}">
        <p14:creationId xmlns:p14="http://schemas.microsoft.com/office/powerpoint/2010/main" val="346532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57" y="394978"/>
            <a:ext cx="10253330" cy="101074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Convert the Binary  Number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10101010</a:t>
            </a:r>
            <a:r>
              <a:rPr lang="en-US" sz="3600" b="1" baseline="-25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 to 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There is a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2060"/>
                </a:solidFill>
              </a:rPr>
              <a:t> in the one’s column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There is a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2060"/>
                </a:solidFill>
              </a:rPr>
              <a:t> in the two’s column so the value of that column is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There is a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2060"/>
                </a:solidFill>
              </a:rPr>
              <a:t> in the four’s column so the value of that is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There is a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in the eight’s column so the value of that column is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8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There is a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0 </a:t>
            </a:r>
            <a:r>
              <a:rPr lang="en-US" dirty="0">
                <a:solidFill>
                  <a:srgbClr val="002060"/>
                </a:solidFill>
              </a:rPr>
              <a:t>in the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16</a:t>
            </a:r>
            <a:r>
              <a:rPr lang="en-US" dirty="0">
                <a:solidFill>
                  <a:srgbClr val="002060"/>
                </a:solidFill>
              </a:rPr>
              <a:t>’s column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There is a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2060"/>
                </a:solidFill>
              </a:rPr>
              <a:t> in the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32</a:t>
            </a:r>
            <a:r>
              <a:rPr lang="en-US" dirty="0">
                <a:solidFill>
                  <a:srgbClr val="002060"/>
                </a:solidFill>
              </a:rPr>
              <a:t>’s column so the value of that column is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32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There is a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2060"/>
                </a:solidFill>
              </a:rPr>
              <a:t> in the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64</a:t>
            </a:r>
            <a:r>
              <a:rPr lang="en-US" dirty="0">
                <a:solidFill>
                  <a:srgbClr val="002060"/>
                </a:solidFill>
              </a:rPr>
              <a:t>’s column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There is a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2060"/>
                </a:solidFill>
              </a:rPr>
              <a:t> in the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128</a:t>
            </a:r>
            <a:r>
              <a:rPr lang="en-US" dirty="0">
                <a:solidFill>
                  <a:srgbClr val="002060"/>
                </a:solidFill>
              </a:rPr>
              <a:t>’s column so the value of that column is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128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0 + 2 + 0 + 8 + 0 + 32 + 0 + 128 = 170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Therefore,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10101010</a:t>
            </a:r>
            <a:r>
              <a:rPr lang="en-US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 = 170</a:t>
            </a:r>
            <a:r>
              <a:rPr lang="en-US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</p:spTree>
    <p:extLst>
      <p:ext uri="{BB962C8B-B14F-4D97-AF65-F5344CB8AC3E}">
        <p14:creationId xmlns:p14="http://schemas.microsoft.com/office/powerpoint/2010/main" val="310145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87" y="394978"/>
            <a:ext cx="10058400" cy="10923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2.2 The Hexadecimal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002060"/>
                </a:solidFill>
              </a:rPr>
              <a:t>The hexadecimal system uses a base of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16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002060"/>
                </a:solidFill>
              </a:rPr>
              <a:t>there is a one’s column (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16</a:t>
            </a:r>
            <a:r>
              <a:rPr lang="en-US" sz="2000" b="1" baseline="30000" dirty="0">
                <a:solidFill>
                  <a:srgbClr val="002060"/>
                </a:solidFill>
                <a:latin typeface="Courier New" panose="02070309020205020404" pitchFamily="49" charset="0"/>
              </a:rPr>
              <a:t>0</a:t>
            </a:r>
            <a:r>
              <a:rPr lang="en-US" sz="2000" dirty="0">
                <a:solidFill>
                  <a:srgbClr val="002060"/>
                </a:solidFill>
              </a:rPr>
              <a:t>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002060"/>
                </a:solidFill>
              </a:rPr>
              <a:t>a 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16</a:t>
            </a:r>
            <a:r>
              <a:rPr lang="en-US" sz="2000" dirty="0">
                <a:solidFill>
                  <a:srgbClr val="002060"/>
                </a:solidFill>
              </a:rPr>
              <a:t>’s column (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16</a:t>
            </a:r>
            <a:r>
              <a:rPr lang="en-US" sz="2000" b="1" baseline="30000" dirty="0">
                <a:solidFill>
                  <a:srgbClr val="002060"/>
                </a:solidFill>
                <a:latin typeface="Courier New" panose="02070309020205020404" pitchFamily="49" charset="0"/>
              </a:rPr>
              <a:t>1</a:t>
            </a:r>
            <a:r>
              <a:rPr lang="en-US" sz="2000" dirty="0">
                <a:solidFill>
                  <a:srgbClr val="002060"/>
                </a:solidFill>
              </a:rPr>
              <a:t>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002060"/>
                </a:solidFill>
              </a:rPr>
              <a:t>a 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256’</a:t>
            </a:r>
            <a:r>
              <a:rPr lang="en-US" sz="2000" dirty="0">
                <a:solidFill>
                  <a:srgbClr val="002060"/>
                </a:solidFill>
              </a:rPr>
              <a:t>s column (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16</a:t>
            </a:r>
            <a:r>
              <a:rPr lang="en-US" sz="2000" b="1" baseline="30000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  <a:r>
              <a:rPr lang="en-US" sz="2000" dirty="0">
                <a:solidFill>
                  <a:srgbClr val="002060"/>
                </a:solidFill>
              </a:rPr>
              <a:t>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002060"/>
                </a:solidFill>
              </a:rPr>
              <a:t>a 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4,096</a:t>
            </a:r>
            <a:r>
              <a:rPr lang="en-US" sz="2000" dirty="0">
                <a:solidFill>
                  <a:srgbClr val="002060"/>
                </a:solidFill>
              </a:rPr>
              <a:t>’s column (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16</a:t>
            </a:r>
            <a:r>
              <a:rPr lang="en-US" sz="2000" b="1" baseline="30000" dirty="0">
                <a:solidFill>
                  <a:srgbClr val="002060"/>
                </a:solidFill>
                <a:latin typeface="Courier New" panose="02070309020205020404" pitchFamily="49" charset="0"/>
              </a:rPr>
              <a:t>3</a:t>
            </a:r>
            <a:r>
              <a:rPr lang="en-US" sz="2000" dirty="0">
                <a:solidFill>
                  <a:srgbClr val="002060"/>
                </a:solidFill>
              </a:rPr>
              <a:t>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002060"/>
                </a:solidFill>
              </a:rPr>
              <a:t>a 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65,536</a:t>
            </a:r>
            <a:r>
              <a:rPr lang="en-US" sz="2000" dirty="0">
                <a:solidFill>
                  <a:srgbClr val="002060"/>
                </a:solidFill>
              </a:rPr>
              <a:t>’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</a:t>
            </a:r>
            <a:r>
              <a:rPr lang="en-US" sz="2000" dirty="0">
                <a:solidFill>
                  <a:srgbClr val="002060"/>
                </a:solidFill>
              </a:rPr>
              <a:t> column (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16</a:t>
            </a:r>
            <a:r>
              <a:rPr lang="en-US" sz="2000" b="1" baseline="30000" dirty="0">
                <a:solidFill>
                  <a:srgbClr val="002060"/>
                </a:solidFill>
                <a:latin typeface="Courier New" panose="02070309020205020404" pitchFamily="49" charset="0"/>
              </a:rPr>
              <a:t>4</a:t>
            </a:r>
            <a:r>
              <a:rPr lang="en-US" sz="2000" dirty="0">
                <a:solidFill>
                  <a:srgbClr val="002060"/>
                </a:solidFill>
              </a:rPr>
              <a:t>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002060"/>
                </a:solidFill>
              </a:rPr>
              <a:t>and so forth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002060"/>
                </a:solidFill>
              </a:rPr>
              <a:t>Rarely need to deal with anything larger than the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16</a:t>
            </a:r>
            <a:r>
              <a:rPr lang="en-US" sz="2400" b="1" baseline="30000" dirty="0">
                <a:solidFill>
                  <a:srgbClr val="002060"/>
                </a:solidFill>
                <a:latin typeface="Courier New" panose="02070309020205020404" pitchFamily="49" charset="0"/>
              </a:rPr>
              <a:t>4</a:t>
            </a:r>
            <a:r>
              <a:rPr lang="en-US" sz="2400" dirty="0">
                <a:solidFill>
                  <a:srgbClr val="002060"/>
                </a:solidFill>
              </a:rPr>
              <a:t>’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s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column.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002060"/>
                </a:solidFill>
              </a:rPr>
              <a:t>The hexadecimal system makes it easier for humans to read binary notation.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</p:spTree>
    <p:extLst>
      <p:ext uri="{BB962C8B-B14F-4D97-AF65-F5344CB8AC3E}">
        <p14:creationId xmlns:p14="http://schemas.microsoft.com/office/powerpoint/2010/main" val="3717131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794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Hexadecimal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083316"/>
              </p:ext>
            </p:extLst>
          </p:nvPr>
        </p:nvGraphicFramePr>
        <p:xfrm>
          <a:off x="1097280" y="2047165"/>
          <a:ext cx="9916463" cy="350747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823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6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3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1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20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76869">
                <a:tc gridSpan="6"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2400" dirty="0">
                          <a:effectLst/>
                        </a:rPr>
                        <a:t>The first five columns of the hexadecimal system</a:t>
                      </a:r>
                      <a:endParaRPr lang="en-US" sz="2400" dirty="0">
                        <a:effectLst/>
                        <a:latin typeface="Charlotte Sans 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endParaRPr lang="en-US" sz="2400" dirty="0">
                        <a:effectLst/>
                        <a:latin typeface="Charlotte Sans 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869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harlotte Sans Book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Hexadecimal column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2400" dirty="0">
                          <a:solidFill>
                            <a:srgbClr val="002060"/>
                          </a:solidFill>
                          <a:effectLst/>
                        </a:rPr>
                        <a:t>16</a:t>
                      </a:r>
                      <a:r>
                        <a:rPr lang="en-IN" sz="2400" baseline="30000" dirty="0">
                          <a:solidFill>
                            <a:srgbClr val="002060"/>
                          </a:solidFill>
                          <a:effectLst/>
                        </a:rPr>
                        <a:t>4</a:t>
                      </a:r>
                      <a:endParaRPr lang="en-US" sz="2400" dirty="0">
                        <a:solidFill>
                          <a:srgbClr val="002060"/>
                        </a:solidFill>
                        <a:effectLst/>
                        <a:latin typeface="Charlotte Sans 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2400" b="1" dirty="0">
                          <a:solidFill>
                            <a:srgbClr val="002060"/>
                          </a:solidFill>
                          <a:effectLst/>
                        </a:rPr>
                        <a:t>16</a:t>
                      </a:r>
                      <a:r>
                        <a:rPr lang="en-IN" sz="2400" b="1" baseline="30000" dirty="0">
                          <a:solidFill>
                            <a:srgbClr val="002060"/>
                          </a:solidFill>
                          <a:effectLst/>
                        </a:rPr>
                        <a:t>3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  <a:latin typeface="Charlotte Sans 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2400" b="1" dirty="0">
                          <a:solidFill>
                            <a:srgbClr val="002060"/>
                          </a:solidFill>
                          <a:effectLst/>
                        </a:rPr>
                        <a:t>16</a:t>
                      </a:r>
                      <a:r>
                        <a:rPr lang="en-IN" sz="2400" b="1" baseline="30000" dirty="0">
                          <a:solidFill>
                            <a:srgbClr val="002060"/>
                          </a:solidFill>
                          <a:effectLst/>
                        </a:rPr>
                        <a:t>2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  <a:latin typeface="Charlotte Sans 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2400" b="1" dirty="0">
                          <a:solidFill>
                            <a:srgbClr val="002060"/>
                          </a:solidFill>
                          <a:effectLst/>
                        </a:rPr>
                        <a:t>16</a:t>
                      </a:r>
                      <a:r>
                        <a:rPr lang="en-IN" sz="2400" b="1" baseline="300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  <a:latin typeface="Charlotte Sans 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2400" b="1">
                          <a:solidFill>
                            <a:srgbClr val="002060"/>
                          </a:solidFill>
                          <a:effectLst/>
                        </a:rPr>
                        <a:t>16</a:t>
                      </a:r>
                      <a:r>
                        <a:rPr lang="en-IN" sz="2400" b="1" baseline="300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en-US" sz="2400" b="1">
                        <a:solidFill>
                          <a:srgbClr val="002060"/>
                        </a:solidFill>
                        <a:effectLst/>
                        <a:latin typeface="Charlotte Sans 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6869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harlotte Sans 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2400">
                          <a:solidFill>
                            <a:srgbClr val="002060"/>
                          </a:solidFill>
                          <a:effectLst/>
                        </a:rPr>
                        <a:t>16*16*16*16</a:t>
                      </a:r>
                      <a:endParaRPr lang="en-US" sz="2400">
                        <a:solidFill>
                          <a:srgbClr val="002060"/>
                        </a:solidFill>
                        <a:effectLst/>
                        <a:latin typeface="Charlotte Sans 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2400" b="1">
                          <a:solidFill>
                            <a:srgbClr val="002060"/>
                          </a:solidFill>
                          <a:effectLst/>
                        </a:rPr>
                        <a:t>16*16*16</a:t>
                      </a:r>
                      <a:endParaRPr lang="en-US" sz="2400" b="1">
                        <a:solidFill>
                          <a:srgbClr val="002060"/>
                        </a:solidFill>
                        <a:effectLst/>
                        <a:latin typeface="Charlotte Sans 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2400" b="1">
                          <a:solidFill>
                            <a:srgbClr val="002060"/>
                          </a:solidFill>
                          <a:effectLst/>
                        </a:rPr>
                        <a:t>16*16</a:t>
                      </a:r>
                      <a:endParaRPr lang="en-US" sz="2400" b="1">
                        <a:solidFill>
                          <a:srgbClr val="002060"/>
                        </a:solidFill>
                        <a:effectLst/>
                        <a:latin typeface="Charlotte Sans 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2400" b="1" dirty="0">
                          <a:solidFill>
                            <a:srgbClr val="002060"/>
                          </a:solidFill>
                          <a:effectLst/>
                        </a:rPr>
                        <a:t>16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  <a:latin typeface="Charlotte Sans 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2400" b="1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  <a:latin typeface="Charlotte Sans 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6869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harlotte Sans Book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Decimal equivalent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2400">
                          <a:solidFill>
                            <a:srgbClr val="002060"/>
                          </a:solidFill>
                          <a:effectLst/>
                        </a:rPr>
                        <a:t>65,536</a:t>
                      </a:r>
                      <a:endParaRPr lang="en-US" sz="2400">
                        <a:solidFill>
                          <a:srgbClr val="002060"/>
                        </a:solidFill>
                        <a:effectLst/>
                        <a:latin typeface="Charlotte Sans 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2400" b="1">
                          <a:solidFill>
                            <a:srgbClr val="002060"/>
                          </a:solidFill>
                          <a:effectLst/>
                        </a:rPr>
                        <a:t>4,096</a:t>
                      </a:r>
                      <a:endParaRPr lang="en-US" sz="2400" b="1">
                        <a:solidFill>
                          <a:srgbClr val="002060"/>
                        </a:solidFill>
                        <a:effectLst/>
                        <a:latin typeface="Charlotte Sans 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2400" b="1">
                          <a:solidFill>
                            <a:srgbClr val="002060"/>
                          </a:solidFill>
                          <a:effectLst/>
                        </a:rPr>
                        <a:t>256</a:t>
                      </a:r>
                      <a:endParaRPr lang="en-US" sz="2400" b="1">
                        <a:solidFill>
                          <a:srgbClr val="002060"/>
                        </a:solidFill>
                        <a:effectLst/>
                        <a:latin typeface="Charlotte Sans 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2400" b="1">
                          <a:solidFill>
                            <a:srgbClr val="002060"/>
                          </a:solidFill>
                          <a:effectLst/>
                        </a:rPr>
                        <a:t>16</a:t>
                      </a:r>
                      <a:endParaRPr lang="en-US" sz="2400" b="1">
                        <a:solidFill>
                          <a:srgbClr val="002060"/>
                        </a:solidFill>
                        <a:effectLst/>
                        <a:latin typeface="Charlotte Sans 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2400" b="1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  <a:latin typeface="Charlotte Sans 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70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8387" y="0"/>
            <a:ext cx="10058400" cy="873457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Hexadecimal Digits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2513" y="982758"/>
            <a:ext cx="11359487" cy="4940370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002060"/>
                </a:solidFill>
              </a:rPr>
              <a:t>The decimal system uses 10 digits (0 through 9) in each column (base 10)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002060"/>
                </a:solidFill>
              </a:rPr>
              <a:t>The binary system uses two digits (0 and 1) in each column (base 2)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002060"/>
                </a:solidFill>
              </a:rPr>
              <a:t>The hexadecimal system uses 16 digits in each column (base 16)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002060"/>
                </a:solidFill>
              </a:rPr>
              <a:t>How can you represent 10 in the one’s column in base 16? 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1800" dirty="0">
                <a:solidFill>
                  <a:srgbClr val="002060"/>
                </a:solidFill>
              </a:rPr>
              <a:t> no way to distinguish “ten” (written as 10) from “sixteen” (also written as 10 </a:t>
            </a:r>
            <a:r>
              <a:rPr lang="en-IN" sz="1800" dirty="0">
                <a:solidFill>
                  <a:srgbClr val="002060"/>
                </a:solidFill>
                <a:sym typeface="Symbol" panose="05050102010706020507" pitchFamily="18" charset="2"/>
              </a:rPr>
              <a:t></a:t>
            </a:r>
            <a:r>
              <a:rPr lang="en-IN" sz="1800" dirty="0">
                <a:solidFill>
                  <a:srgbClr val="002060"/>
                </a:solidFill>
              </a:rPr>
              <a:t> a one in the 16’s column </a:t>
            </a:r>
          </a:p>
          <a:p>
            <a:pPr marL="384048" lvl="2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2060"/>
                </a:solidFill>
              </a:rPr>
              <a:t>      and a zero in the one’s column)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1800" dirty="0">
                <a:solidFill>
                  <a:srgbClr val="002060"/>
                </a:solidFill>
              </a:rPr>
              <a:t> Use uppercase letters to represent the digits 10 through 15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1800" b="1" dirty="0">
                <a:solidFill>
                  <a:srgbClr val="002060"/>
                </a:solidFill>
              </a:rPr>
              <a:t> hexadecimal digits</a:t>
            </a:r>
            <a:r>
              <a:rPr lang="en-IN" sz="1800" dirty="0">
                <a:solidFill>
                  <a:srgbClr val="002060"/>
                </a:solidFill>
              </a:rPr>
              <a:t> are 0 through 9 and A through F</a:t>
            </a:r>
          </a:p>
          <a:p>
            <a:pPr lvl="2" hangingPunct="0"/>
            <a:r>
              <a:rPr lang="en-IN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IN" sz="2000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IN" sz="2000" dirty="0">
                <a:solidFill>
                  <a:srgbClr val="002060"/>
                </a:solidFill>
              </a:rPr>
              <a:t> is represented as </a:t>
            </a:r>
            <a:r>
              <a:rPr lang="en-IN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IN" sz="2000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2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hangingPunct="0"/>
            <a:r>
              <a:rPr lang="en-IN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IN" sz="2000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IN" sz="2000" dirty="0">
                <a:solidFill>
                  <a:srgbClr val="002060"/>
                </a:solidFill>
              </a:rPr>
              <a:t> is represented as </a:t>
            </a:r>
            <a:r>
              <a:rPr lang="en-IN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IN" sz="2000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2000" b="1" baseline="-25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hangingPunct="0"/>
            <a:r>
              <a:rPr lang="en-IN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IN" sz="2000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IN" sz="2000" dirty="0">
                <a:solidFill>
                  <a:srgbClr val="002060"/>
                </a:solidFill>
              </a:rPr>
              <a:t> is represented as </a:t>
            </a:r>
            <a:r>
              <a:rPr lang="en-IN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IN" sz="2000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2000" b="1" baseline="-25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hangingPunct="0"/>
            <a:r>
              <a:rPr lang="en-IN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IN" sz="2000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IN" sz="2000" dirty="0">
                <a:solidFill>
                  <a:srgbClr val="002060"/>
                </a:solidFill>
              </a:rPr>
              <a:t> is represented as </a:t>
            </a:r>
            <a:r>
              <a:rPr lang="en-IN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IN" sz="2000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2000" b="1" baseline="-25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hangingPunct="0"/>
            <a:r>
              <a:rPr lang="en-IN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IN" sz="2000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IN" sz="2000" dirty="0">
                <a:solidFill>
                  <a:srgbClr val="002060"/>
                </a:solidFill>
              </a:rPr>
              <a:t> is represented as </a:t>
            </a:r>
            <a:r>
              <a:rPr lang="en-IN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IN" sz="2000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2000" b="1" baseline="-25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hangingPunct="0"/>
            <a:r>
              <a:rPr lang="en-IN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IN" sz="2000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IN" sz="2000" dirty="0">
                <a:solidFill>
                  <a:srgbClr val="002060"/>
                </a:solidFill>
              </a:rPr>
              <a:t> is represented as </a:t>
            </a:r>
            <a:r>
              <a:rPr lang="en-IN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IN" sz="2000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2000" b="1" baseline="-25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2400" dirty="0">
              <a:solidFill>
                <a:srgbClr val="002060"/>
              </a:solidFill>
            </a:endParaRPr>
          </a:p>
          <a:p>
            <a:pPr marL="1608560" lvl="8" indent="0">
              <a:lnSpc>
                <a:spcPct val="80000"/>
              </a:lnSpc>
              <a:buNone/>
            </a:pPr>
            <a:endParaRPr lang="en-US" sz="3200" b="1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92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05719" y="395288"/>
            <a:ext cx="10786281" cy="86042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Converting the Decimal Number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lang="en-US" sz="3600" b="1" baseline="-25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 to Hexadecimal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0710" y="1255713"/>
            <a:ext cx="10058400" cy="4612824"/>
          </a:xfrm>
          <a:ln w="12700">
            <a:noFill/>
          </a:ln>
        </p:spPr>
        <p:txBody>
          <a:bodyPr>
            <a:normAutofit/>
          </a:bodyPr>
          <a:lstStyle/>
          <a:p>
            <a:pPr hangingPunct="0"/>
            <a:r>
              <a:rPr lang="en-IN" sz="2800" dirty="0">
                <a:solidFill>
                  <a:srgbClr val="002060"/>
                </a:solidFill>
              </a:rPr>
              <a:t>There is one </a:t>
            </a:r>
            <a:r>
              <a:rPr lang="en-IN" sz="2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IN" sz="2800" dirty="0">
                <a:solidFill>
                  <a:srgbClr val="002060"/>
                </a:solidFill>
              </a:rPr>
              <a:t> in </a:t>
            </a:r>
            <a:r>
              <a:rPr lang="en-IN" sz="2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lang="en-IN" sz="2800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IN" sz="2800" dirty="0">
                <a:solidFill>
                  <a:srgbClr val="002060"/>
                </a:solidFill>
              </a:rPr>
              <a:t> so put a </a:t>
            </a:r>
            <a:r>
              <a:rPr lang="en-IN" sz="2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IN" sz="2800" dirty="0">
                <a:solidFill>
                  <a:srgbClr val="002060"/>
                </a:solidFill>
              </a:rPr>
              <a:t> in the </a:t>
            </a:r>
            <a:r>
              <a:rPr lang="en-IN" sz="2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16’s</a:t>
            </a:r>
            <a:r>
              <a:rPr lang="en-IN" sz="2800" dirty="0">
                <a:solidFill>
                  <a:srgbClr val="002060"/>
                </a:solidFill>
              </a:rPr>
              <a:t> column</a:t>
            </a:r>
            <a:endParaRPr lang="en-US" sz="2800" dirty="0">
              <a:solidFill>
                <a:srgbClr val="002060"/>
              </a:solidFill>
            </a:endParaRPr>
          </a:p>
          <a:p>
            <a:pPr hangingPunct="0"/>
            <a:r>
              <a:rPr lang="en-US" sz="2800" dirty="0">
                <a:solidFill>
                  <a:srgbClr val="002060"/>
                </a:solidFill>
                <a:sym typeface="Symbol" panose="05050102010706020507" pitchFamily="18" charset="2"/>
              </a:rPr>
              <a:t></a:t>
            </a:r>
            <a:r>
              <a:rPr lang="en-US" sz="2800" dirty="0">
                <a:solidFill>
                  <a:srgbClr val="002060"/>
                </a:solidFill>
              </a:rPr>
              <a:t>	</a:t>
            </a:r>
            <a:r>
              <a:rPr lang="en-IN" sz="2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 – 16 = 7 </a:t>
            </a:r>
            <a:r>
              <a:rPr lang="en-IN" sz="2800" dirty="0">
                <a:solidFill>
                  <a:srgbClr val="002060"/>
                </a:solidFill>
              </a:rPr>
              <a:t>so put a </a:t>
            </a:r>
            <a:r>
              <a:rPr lang="en-IN" sz="2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IN" sz="2800" dirty="0">
                <a:solidFill>
                  <a:srgbClr val="002060"/>
                </a:solidFill>
              </a:rPr>
              <a:t> in the </a:t>
            </a:r>
            <a:r>
              <a:rPr lang="en-IN" sz="2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IN" sz="2800" dirty="0">
                <a:solidFill>
                  <a:srgbClr val="002060"/>
                </a:solidFill>
              </a:rPr>
              <a:t>’s column</a:t>
            </a:r>
            <a:endParaRPr lang="en-US" sz="2800" dirty="0">
              <a:solidFill>
                <a:srgbClr val="002060"/>
              </a:solidFill>
            </a:endParaRPr>
          </a:p>
          <a:p>
            <a:pPr hangingPunct="0"/>
            <a:r>
              <a:rPr lang="en-US" sz="2800" dirty="0">
                <a:solidFill>
                  <a:srgbClr val="002060"/>
                </a:solidFill>
                <a:sym typeface="Symbol" panose="05050102010706020507" pitchFamily="18" charset="2"/>
              </a:rPr>
              <a:t></a:t>
            </a:r>
            <a:r>
              <a:rPr lang="en-US" sz="2800" dirty="0">
                <a:solidFill>
                  <a:srgbClr val="002060"/>
                </a:solidFill>
              </a:rPr>
              <a:t>	</a:t>
            </a:r>
            <a:r>
              <a:rPr lang="en-IN" sz="2800" dirty="0">
                <a:solidFill>
                  <a:srgbClr val="002060"/>
                </a:solidFill>
              </a:rPr>
              <a:t>Therefore, </a:t>
            </a:r>
            <a:r>
              <a:rPr lang="en-IN" sz="2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lang="en-IN" sz="2800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en-IN" sz="2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17</a:t>
            </a:r>
            <a:r>
              <a:rPr lang="en-IN" sz="2800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28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380788"/>
              </p:ext>
            </p:extLst>
          </p:nvPr>
        </p:nvGraphicFramePr>
        <p:xfrm>
          <a:off x="1787858" y="3057100"/>
          <a:ext cx="8843748" cy="2730962"/>
        </p:xfrm>
        <a:graphic>
          <a:graphicData uri="http://schemas.openxmlformats.org/drawingml/2006/table">
            <a:tbl>
              <a:tblPr firstCol="1" lastCol="1" bandCol="1">
                <a:tableStyleId>{5C22544A-7EE6-4342-B048-85BDC9FD1C3A}</a:tableStyleId>
              </a:tblPr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2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28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8846">
                <a:tc>
                  <a:txBody>
                    <a:bodyPr/>
                    <a:lstStyle/>
                    <a:p>
                      <a:pPr marL="0" marR="0" algn="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Power of 16</a:t>
                      </a:r>
                      <a:endParaRPr lang="en-US" sz="2400" dirty="0">
                        <a:solidFill>
                          <a:srgbClr val="FF00FF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b="1" baseline="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r>
                        <a:rPr lang="en-US" sz="2400" b="1" baseline="300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r>
                        <a:rPr lang="en-US" sz="2400" b="1" baseline="300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b="1" baseline="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r>
                        <a:rPr lang="en-US" sz="2400" b="1" baseline="300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r>
                        <a:rPr lang="en-US" sz="2400" b="1" baseline="300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846">
                <a:tc>
                  <a:txBody>
                    <a:bodyPr/>
                    <a:lstStyle/>
                    <a:p>
                      <a:pPr marL="0" marR="0" algn="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Decimal value</a:t>
                      </a:r>
                      <a:endParaRPr lang="en-US" sz="2400" dirty="0">
                        <a:solidFill>
                          <a:srgbClr val="FF00FF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4096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256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3270">
                <a:tc>
                  <a:txBody>
                    <a:bodyPr/>
                    <a:lstStyle/>
                    <a:p>
                      <a:pPr marL="0" marR="0" algn="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Hexadecimal representation</a:t>
                      </a:r>
                      <a:endParaRPr lang="en-US" sz="2400" dirty="0">
                        <a:solidFill>
                          <a:srgbClr val="FF00FF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A7FB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A7FB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A7FB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A7FB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3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05719" y="395288"/>
            <a:ext cx="10786281" cy="86042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Converting the Decimal Number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875</a:t>
            </a:r>
            <a:r>
              <a:rPr lang="en-US" sz="3600" b="1" baseline="-25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 to Hexadecimal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0709" y="1255713"/>
            <a:ext cx="10408693" cy="4612824"/>
          </a:xfrm>
          <a:ln w="12700">
            <a:noFill/>
          </a:ln>
        </p:spPr>
        <p:txBody>
          <a:bodyPr>
            <a:normAutofit/>
          </a:bodyPr>
          <a:lstStyle/>
          <a:p>
            <a:pPr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875</a:t>
            </a:r>
            <a:r>
              <a:rPr lang="en-IN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>
                <a:solidFill>
                  <a:srgbClr val="002060"/>
                </a:solidFill>
              </a:rPr>
              <a:t>is less than 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4,096</a:t>
            </a:r>
            <a:r>
              <a:rPr lang="en-IN" dirty="0">
                <a:solidFill>
                  <a:srgbClr val="002060"/>
                </a:solidFill>
              </a:rPr>
              <a:t> but greater than 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256</a:t>
            </a:r>
            <a:r>
              <a:rPr lang="en-IN" dirty="0">
                <a:solidFill>
                  <a:srgbClr val="002060"/>
                </a:solidFill>
              </a:rPr>
              <a:t> so there is nothing in the 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4,096</a:t>
            </a:r>
            <a:r>
              <a:rPr lang="en-IN" dirty="0">
                <a:solidFill>
                  <a:srgbClr val="002060"/>
                </a:solidFill>
              </a:rPr>
              <a:t>’s (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IN" b="1" baseline="30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IN" dirty="0">
                <a:solidFill>
                  <a:srgbClr val="002060"/>
                </a:solidFill>
              </a:rPr>
              <a:t>) column</a:t>
            </a:r>
            <a:endParaRPr lang="en-US" dirty="0">
              <a:solidFill>
                <a:srgbClr val="002060"/>
              </a:solidFill>
            </a:endParaRPr>
          </a:p>
          <a:p>
            <a:pPr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IN" dirty="0">
                <a:solidFill>
                  <a:srgbClr val="002060"/>
                </a:solidFill>
              </a:rPr>
              <a:t>Divide 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875</a:t>
            </a:r>
            <a:r>
              <a:rPr lang="en-IN" dirty="0">
                <a:solidFill>
                  <a:srgbClr val="002060"/>
                </a:solidFill>
              </a:rPr>
              <a:t> by 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256</a:t>
            </a:r>
            <a:r>
              <a:rPr lang="en-IN" dirty="0">
                <a:solidFill>
                  <a:srgbClr val="002060"/>
                </a:solidFill>
              </a:rPr>
              <a:t> to see how many 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256</a:t>
            </a:r>
            <a:r>
              <a:rPr lang="en-IN" dirty="0">
                <a:solidFill>
                  <a:srgbClr val="002060"/>
                </a:solidFill>
                <a:cs typeface="Courier New" panose="02070309020205020404" pitchFamily="49" charset="0"/>
              </a:rPr>
              <a:t>s</a:t>
            </a:r>
            <a:r>
              <a:rPr lang="en-IN" dirty="0">
                <a:solidFill>
                  <a:srgbClr val="002060"/>
                </a:solidFill>
              </a:rPr>
              <a:t> there are</a:t>
            </a:r>
            <a:endParaRPr lang="en-US" dirty="0">
              <a:solidFill>
                <a:srgbClr val="002060"/>
              </a:solidFill>
            </a:endParaRPr>
          </a:p>
          <a:p>
            <a:pPr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875 ÷ 256 = 3 </a:t>
            </a:r>
            <a:r>
              <a:rPr lang="en-IN" dirty="0">
                <a:solidFill>
                  <a:srgbClr val="002060"/>
                </a:solidFill>
              </a:rPr>
              <a:t>with a remainder of 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107</a:t>
            </a:r>
            <a:r>
              <a:rPr lang="en-IN" dirty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  <a:p>
            <a:pPr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IN" dirty="0">
                <a:solidFill>
                  <a:srgbClr val="002060"/>
                </a:solidFill>
              </a:rPr>
              <a:t>Put a 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IN" dirty="0">
                <a:solidFill>
                  <a:srgbClr val="002060"/>
                </a:solidFill>
              </a:rPr>
              <a:t> in the 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256</a:t>
            </a:r>
            <a:r>
              <a:rPr lang="en-IN" dirty="0">
                <a:solidFill>
                  <a:srgbClr val="002060"/>
                </a:solidFill>
              </a:rPr>
              <a:t>’s column</a:t>
            </a:r>
            <a:endParaRPr lang="en-US" dirty="0">
              <a:solidFill>
                <a:srgbClr val="002060"/>
              </a:solidFill>
            </a:endParaRPr>
          </a:p>
          <a:p>
            <a:pPr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107 ÷ 16 = 6 </a:t>
            </a:r>
            <a:r>
              <a:rPr lang="en-IN" dirty="0">
                <a:solidFill>
                  <a:srgbClr val="002060"/>
                </a:solidFill>
              </a:rPr>
              <a:t>with a remainder of 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IN" dirty="0">
                <a:solidFill>
                  <a:srgbClr val="002060"/>
                </a:solidFill>
              </a:rPr>
              <a:t>Put a 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IN" dirty="0">
                <a:solidFill>
                  <a:srgbClr val="002060"/>
                </a:solidFill>
              </a:rPr>
              <a:t> in the 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IN" dirty="0">
                <a:solidFill>
                  <a:srgbClr val="002060"/>
                </a:solidFill>
              </a:rPr>
              <a:t>’s column</a:t>
            </a:r>
            <a:endParaRPr lang="en-US" dirty="0">
              <a:solidFill>
                <a:srgbClr val="002060"/>
              </a:solidFill>
            </a:endParaRPr>
          </a:p>
          <a:p>
            <a:pPr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IN" dirty="0">
                <a:solidFill>
                  <a:srgbClr val="002060"/>
                </a:solidFill>
              </a:rPr>
              <a:t> in decimal notation 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B </a:t>
            </a:r>
            <a:r>
              <a:rPr lang="en-IN" dirty="0">
                <a:solidFill>
                  <a:srgbClr val="002060"/>
                </a:solidFill>
              </a:rPr>
              <a:t>in hexadecimal notation</a:t>
            </a:r>
            <a:endParaRPr lang="en-US" dirty="0">
              <a:solidFill>
                <a:srgbClr val="002060"/>
              </a:solidFill>
            </a:endParaRPr>
          </a:p>
          <a:p>
            <a:pPr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IN" dirty="0">
                <a:solidFill>
                  <a:srgbClr val="002060"/>
                </a:solidFill>
              </a:rPr>
              <a:t>Put a 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IN" dirty="0">
                <a:solidFill>
                  <a:srgbClr val="002060"/>
                </a:solidFill>
              </a:rPr>
              <a:t> in the one’s column</a:t>
            </a:r>
            <a:endParaRPr lang="en-US" dirty="0">
              <a:solidFill>
                <a:srgbClr val="002060"/>
              </a:solidFill>
            </a:endParaRPr>
          </a:p>
          <a:p>
            <a:pPr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IN" dirty="0">
                <a:solidFill>
                  <a:srgbClr val="002060"/>
                </a:solidFill>
              </a:rPr>
              <a:t>Therefore, 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875</a:t>
            </a:r>
            <a:r>
              <a:rPr lang="en-IN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36B</a:t>
            </a:r>
            <a:r>
              <a:rPr lang="en-IN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997744"/>
              </p:ext>
            </p:extLst>
          </p:nvPr>
        </p:nvGraphicFramePr>
        <p:xfrm>
          <a:off x="4518696" y="4130578"/>
          <a:ext cx="6945423" cy="1737959"/>
        </p:xfrm>
        <a:graphic>
          <a:graphicData uri="http://schemas.openxmlformats.org/drawingml/2006/table">
            <a:tbl>
              <a:tblPr firstCol="1" lastCol="1" bandCol="1">
                <a:tableStyleId>{5C22544A-7EE6-4342-B048-85BDC9FD1C3A}</a:tableStyleId>
              </a:tblPr>
              <a:tblGrid>
                <a:gridCol w="3166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4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4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0132">
                <a:tc>
                  <a:txBody>
                    <a:bodyPr/>
                    <a:lstStyle/>
                    <a:p>
                      <a:pPr marL="0" marR="0" algn="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Power of 16</a:t>
                      </a:r>
                      <a:endParaRPr lang="en-US" sz="2000" dirty="0">
                        <a:solidFill>
                          <a:srgbClr val="FF00FF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b="1" baseline="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r>
                        <a:rPr lang="en-US" sz="2400" b="1" baseline="300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r>
                        <a:rPr lang="en-US" sz="2400" b="1" baseline="300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b="1" baseline="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r>
                        <a:rPr lang="en-US" sz="2400" b="1" baseline="300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r>
                        <a:rPr lang="en-US" sz="2400" b="1" baseline="300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132">
                <a:tc>
                  <a:txBody>
                    <a:bodyPr/>
                    <a:lstStyle/>
                    <a:p>
                      <a:pPr marL="0" marR="0" algn="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Decimal value</a:t>
                      </a:r>
                      <a:endParaRPr lang="en-US" sz="2000" dirty="0">
                        <a:solidFill>
                          <a:srgbClr val="FF00FF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4096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256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679">
                <a:tc>
                  <a:txBody>
                    <a:bodyPr/>
                    <a:lstStyle/>
                    <a:p>
                      <a:pPr marL="0" marR="0" algn="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Hexadecimal representation</a:t>
                      </a:r>
                      <a:endParaRPr lang="en-US" sz="2000" dirty="0">
                        <a:solidFill>
                          <a:srgbClr val="FF00FF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A7FB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A7FB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A7FB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A7FB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63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05719" y="395288"/>
            <a:ext cx="10786281" cy="86042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Converting the Hexadecimal Number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123D</a:t>
            </a:r>
            <a:r>
              <a:rPr lang="en-US" sz="3600" b="1" baseline="-25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 to 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0709" y="1255713"/>
            <a:ext cx="10408693" cy="4612824"/>
          </a:xfrm>
          <a:ln w="12700">
            <a:noFill/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 In expanded notation, this hexadecimal number is: </a:t>
            </a:r>
          </a:p>
          <a:p>
            <a:pPr algn="ctr">
              <a:buFont typeface="Times" panose="02020603050405020304" pitchFamily="18" charset="0"/>
              <a:buNone/>
            </a:pP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(1*4096) + (2*256) + (3*16) + (D*1)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D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in hexadecimal is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13</a:t>
            </a:r>
            <a:r>
              <a:rPr lang="en-US" sz="2400" dirty="0">
                <a:solidFill>
                  <a:srgbClr val="002060"/>
                </a:solidFill>
              </a:rPr>
              <a:t> in decimal, so:</a:t>
            </a:r>
          </a:p>
          <a:p>
            <a:pPr algn="ctr">
              <a:buFont typeface="Times" panose="02020603050405020304" pitchFamily="18" charset="0"/>
              <a:buNone/>
            </a:pP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4096 + 512 + 48 + 13 = 4669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Therefore,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123D</a:t>
            </a:r>
            <a:r>
              <a:rPr lang="en-US" sz="24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16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=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4669</a:t>
            </a:r>
            <a:r>
              <a:rPr lang="en-US" sz="24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803806"/>
              </p:ext>
            </p:extLst>
          </p:nvPr>
        </p:nvGraphicFramePr>
        <p:xfrm>
          <a:off x="4518696" y="4130578"/>
          <a:ext cx="6945423" cy="1737959"/>
        </p:xfrm>
        <a:graphic>
          <a:graphicData uri="http://schemas.openxmlformats.org/drawingml/2006/table">
            <a:tbl>
              <a:tblPr firstCol="1" lastCol="1" bandCol="1">
                <a:tableStyleId>{5C22544A-7EE6-4342-B048-85BDC9FD1C3A}</a:tableStyleId>
              </a:tblPr>
              <a:tblGrid>
                <a:gridCol w="3166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4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4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0132">
                <a:tc>
                  <a:txBody>
                    <a:bodyPr/>
                    <a:lstStyle/>
                    <a:p>
                      <a:pPr marL="0" marR="0" algn="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Power of 16</a:t>
                      </a:r>
                      <a:endParaRPr lang="en-US" sz="2000" dirty="0">
                        <a:solidFill>
                          <a:srgbClr val="FF00FF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b="1" baseline="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r>
                        <a:rPr lang="en-US" sz="2400" b="1" baseline="300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r>
                        <a:rPr lang="en-US" sz="2400" b="1" baseline="300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b="1" baseline="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r>
                        <a:rPr lang="en-US" sz="2400" b="1" baseline="300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r>
                        <a:rPr lang="en-US" sz="2400" b="1" baseline="300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132">
                <a:tc>
                  <a:txBody>
                    <a:bodyPr/>
                    <a:lstStyle/>
                    <a:p>
                      <a:pPr marL="0" marR="0" algn="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Decimal value</a:t>
                      </a:r>
                      <a:endParaRPr lang="en-US" sz="2000" dirty="0">
                        <a:solidFill>
                          <a:srgbClr val="FF00FF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4096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256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679">
                <a:tc>
                  <a:txBody>
                    <a:bodyPr/>
                    <a:lstStyle/>
                    <a:p>
                      <a:pPr marL="0" marR="0" algn="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Hexadecimal representation</a:t>
                      </a:r>
                      <a:endParaRPr lang="en-US" sz="2000" dirty="0">
                        <a:solidFill>
                          <a:srgbClr val="FF00FF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1 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A7FB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A7FB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A7FB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A7FB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40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2355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Using Hexadecimal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50588"/>
            <a:ext cx="10058400" cy="4023360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</a:rPr>
              <a:t>Notice: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92277"/>
              </p:ext>
            </p:extLst>
          </p:nvPr>
        </p:nvGraphicFramePr>
        <p:xfrm>
          <a:off x="1868227" y="2193625"/>
          <a:ext cx="8128001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92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72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028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Hexadecimal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mpd="sng"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Hexadecimal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24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2.1 Decimal and Binary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The number system we normally use is the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decimal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system.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It uses 10 as the base.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But a number system can use any base.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Computers work with the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binary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system (base 2).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Other systems used with computers are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octal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(base 8) and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hexadecimal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(base 16).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</p:spTree>
    <p:extLst>
      <p:ext uri="{BB962C8B-B14F-4D97-AF65-F5344CB8AC3E}">
        <p14:creationId xmlns:p14="http://schemas.microsoft.com/office/powerpoint/2010/main" val="60978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73707" y="237878"/>
            <a:ext cx="10058400" cy="10175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Using Hexadecimal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68387" y="1382239"/>
            <a:ext cx="10058400" cy="437711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</a:rPr>
              <a:t>It is common to write a long binary number in hexadecimal notation.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</a:rPr>
              <a:t>The 15 hexadecimal digits represent all combinations of a 4-bit binary number.</a:t>
            </a:r>
          </a:p>
          <a:p>
            <a:pPr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IN" sz="2400" dirty="0">
                <a:solidFill>
                  <a:srgbClr val="002060"/>
                </a:solidFill>
              </a:rPr>
              <a:t>Convert the following binary number to hexadecimal notation:</a:t>
            </a:r>
            <a:endParaRPr lang="en-US" sz="2400" dirty="0">
              <a:solidFill>
                <a:srgbClr val="002060"/>
              </a:solidFill>
            </a:endParaRPr>
          </a:p>
          <a:p>
            <a:pPr marL="0" indent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1110101000001111</a:t>
            </a:r>
            <a:r>
              <a:rPr lang="en-IN" sz="2400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400" dirty="0">
                <a:solidFill>
                  <a:srgbClr val="002060"/>
                </a:solidFill>
              </a:rPr>
              <a:t>Separate the binary number into sets of 4 digits:</a:t>
            </a:r>
            <a:endParaRPr lang="en-US" sz="2400" dirty="0">
              <a:solidFill>
                <a:srgbClr val="002060"/>
              </a:solidFill>
            </a:endParaRPr>
          </a:p>
          <a:p>
            <a:pPr marL="0" indent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002060"/>
                </a:solidFill>
              </a:rPr>
              <a:t>		</a:t>
            </a:r>
            <a:r>
              <a:rPr lang="en-I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1110 1010 0000 1111</a:t>
            </a:r>
            <a:endParaRPr lang="en-US" sz="2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IN" sz="2400" dirty="0">
                <a:solidFill>
                  <a:srgbClr val="002060"/>
                </a:solidFill>
              </a:rPr>
              <a:t>Refer to the table, if necessary, to make the conversions</a:t>
            </a:r>
            <a:endParaRPr lang="en-US" sz="2400" dirty="0">
              <a:solidFill>
                <a:srgbClr val="002060"/>
              </a:solidFill>
            </a:endParaRPr>
          </a:p>
          <a:p>
            <a:pPr marL="0" indent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002060"/>
                </a:solidFill>
              </a:rPr>
              <a:t>		</a:t>
            </a:r>
            <a:r>
              <a:rPr lang="en-I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</a:t>
            </a:r>
            <a:r>
              <a:rPr lang="en-IN" sz="2400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I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E</a:t>
            </a:r>
            <a:r>
              <a:rPr lang="en-IN" sz="2400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I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1010</a:t>
            </a:r>
            <a:r>
              <a:rPr lang="en-IN" sz="2400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I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  <a:r>
              <a:rPr lang="en-IN" sz="2400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I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0000</a:t>
            </a:r>
            <a:r>
              <a:rPr lang="en-IN" sz="2400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I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IN" sz="2400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I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1111</a:t>
            </a:r>
            <a:r>
              <a:rPr lang="en-IN" sz="2400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I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</a:t>
            </a:r>
            <a:r>
              <a:rPr lang="en-IN" sz="2400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2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IN" sz="2400" dirty="0">
                <a:solidFill>
                  <a:srgbClr val="002060"/>
                </a:solidFill>
              </a:rPr>
              <a:t>Therefore, </a:t>
            </a:r>
            <a:r>
              <a:rPr lang="en-I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1110101000001111</a:t>
            </a:r>
            <a:r>
              <a:rPr lang="en-IN" sz="2400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IN" sz="2400" dirty="0">
                <a:solidFill>
                  <a:srgbClr val="002060"/>
                </a:solidFill>
              </a:rPr>
              <a:t> is </a:t>
            </a:r>
            <a:r>
              <a:rPr lang="en-I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EA0F</a:t>
            </a:r>
            <a:r>
              <a:rPr lang="en-IN" sz="2400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2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87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8735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2.3 Integer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  How computers process numbers depends on each number’s </a:t>
            </a:r>
            <a:r>
              <a:rPr lang="en-US" sz="2800" b="1" dirty="0">
                <a:solidFill>
                  <a:srgbClr val="002060"/>
                </a:solidFill>
              </a:rPr>
              <a:t>type</a:t>
            </a:r>
            <a:r>
              <a:rPr lang="en-US" sz="2800" dirty="0">
                <a:solidFill>
                  <a:srgbClr val="00206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2060"/>
                </a:solidFill>
              </a:rPr>
              <a:t>  Integers</a:t>
            </a:r>
            <a:r>
              <a:rPr lang="en-US" sz="2800" dirty="0">
                <a:solidFill>
                  <a:srgbClr val="002060"/>
                </a:solidFill>
              </a:rPr>
              <a:t> are stored and processed in quite a different manner from </a:t>
            </a:r>
            <a:r>
              <a:rPr lang="en-US" sz="2800" b="1" dirty="0">
                <a:solidFill>
                  <a:srgbClr val="002060"/>
                </a:solidFill>
              </a:rPr>
              <a:t>floating point </a:t>
            </a:r>
            <a:r>
              <a:rPr lang="en-US" sz="2800" dirty="0">
                <a:solidFill>
                  <a:srgbClr val="002060"/>
                </a:solidFill>
              </a:rPr>
              <a:t>numbers.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  Even within the broad categories of integers and floating point numbers, there are more distinctions.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  Integers can be stored as unsigned numbers (all nonnegative) or as signed numbers (positive, negative, and zero).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  Floating point numbers also have several variations. 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</p:spTree>
    <p:extLst>
      <p:ext uri="{BB962C8B-B14F-4D97-AF65-F5344CB8AC3E}">
        <p14:creationId xmlns:p14="http://schemas.microsoft.com/office/powerpoint/2010/main" val="131109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0100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Unsigned Integer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2060"/>
                </a:solidFill>
              </a:rPr>
              <a:t>  A computer processes information in the form of </a:t>
            </a:r>
            <a:r>
              <a:rPr lang="en-US" sz="3200" b="1" dirty="0">
                <a:solidFill>
                  <a:srgbClr val="002060"/>
                </a:solidFill>
              </a:rPr>
              <a:t>bytes.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2060"/>
                </a:solidFill>
              </a:rPr>
              <a:t>  Bytes are normally 8 to 16 bits.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2060"/>
                </a:solidFill>
              </a:rPr>
              <a:t>  To store </a:t>
            </a:r>
            <a:r>
              <a:rPr lang="en-US" sz="3200" b="1" dirty="0">
                <a:solidFill>
                  <a:srgbClr val="002060"/>
                </a:solidFill>
                <a:latin typeface="Courier New" panose="02070309020205020404" pitchFamily="49" charset="0"/>
              </a:rPr>
              <a:t>11</a:t>
            </a:r>
            <a:r>
              <a:rPr lang="en-US" sz="32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  <a:r>
              <a:rPr lang="en-US" sz="3200" dirty="0">
                <a:solidFill>
                  <a:srgbClr val="002060"/>
                </a:solidFill>
              </a:rPr>
              <a:t> and </a:t>
            </a:r>
            <a:r>
              <a:rPr lang="en-US" sz="3200" b="1" dirty="0">
                <a:solidFill>
                  <a:srgbClr val="002060"/>
                </a:solidFill>
                <a:latin typeface="Courier New" panose="02070309020205020404" pitchFamily="49" charset="0"/>
              </a:rPr>
              <a:t>101101</a:t>
            </a:r>
            <a:r>
              <a:rPr lang="en-US" sz="32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  <a:r>
              <a:rPr lang="en-US" sz="3200" b="1" dirty="0">
                <a:solidFill>
                  <a:srgbClr val="002060"/>
                </a:solidFill>
              </a:rPr>
              <a:t> </a:t>
            </a:r>
            <a:r>
              <a:rPr lang="en-US" sz="3200" dirty="0">
                <a:solidFill>
                  <a:srgbClr val="002060"/>
                </a:solidFill>
              </a:rPr>
              <a:t>both must have the same length as a byte.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2060"/>
                </a:solidFill>
              </a:rPr>
              <a:t>  Do this by adding </a:t>
            </a:r>
            <a:r>
              <a:rPr lang="en-US" sz="3200" b="1" dirty="0">
                <a:solidFill>
                  <a:srgbClr val="002060"/>
                </a:solidFill>
                <a:latin typeface="Courier New" panose="02070309020205020404" pitchFamily="49" charset="0"/>
              </a:rPr>
              <a:t>0</a:t>
            </a:r>
            <a:r>
              <a:rPr lang="en-US" sz="3200" dirty="0">
                <a:solidFill>
                  <a:srgbClr val="002060"/>
                </a:solidFill>
              </a:rPr>
              <a:t>s to the left of the number to fill up as many places as needed for a byte.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2060"/>
                </a:solidFill>
              </a:rPr>
              <a:t>  This is called the </a:t>
            </a:r>
            <a:r>
              <a:rPr lang="en-US" sz="3200" b="1" dirty="0">
                <a:solidFill>
                  <a:srgbClr val="002060"/>
                </a:solidFill>
              </a:rPr>
              <a:t>unsigned form of an integer.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</p:spTree>
    <p:extLst>
      <p:ext uri="{BB962C8B-B14F-4D97-AF65-F5344CB8AC3E}">
        <p14:creationId xmlns:p14="http://schemas.microsoft.com/office/powerpoint/2010/main" val="89701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Unsigned Binary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 w="25400" cmpd="dbl">
            <a:solidFill>
              <a:srgbClr val="002060"/>
            </a:solidFill>
            <a:prstDash val="solid"/>
          </a:ln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3200" dirty="0">
                <a:solidFill>
                  <a:srgbClr val="002060"/>
                </a:solidFill>
              </a:rPr>
              <a:t>	</a:t>
            </a:r>
            <a:r>
              <a:rPr lang="en-US" sz="2400" dirty="0">
                <a:solidFill>
                  <a:srgbClr val="002060"/>
                </a:solidFill>
              </a:rPr>
              <a:t>Store the decimal integer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5</a:t>
            </a:r>
            <a:r>
              <a:rPr lang="en-US" sz="24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  <a:r>
              <a:rPr lang="en-US" sz="2400" dirty="0">
                <a:solidFill>
                  <a:srgbClr val="002060"/>
                </a:solidFill>
              </a:rPr>
              <a:t> in an 8-bit memory location: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</a:rPr>
              <a:t>Convert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5</a:t>
            </a:r>
            <a:r>
              <a:rPr lang="en-US" sz="24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  <a:r>
              <a:rPr lang="en-US" sz="2400" dirty="0">
                <a:solidFill>
                  <a:srgbClr val="002060"/>
                </a:solidFill>
              </a:rPr>
              <a:t> to binary: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101</a:t>
            </a:r>
            <a:r>
              <a:rPr lang="en-US" sz="24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</a:rPr>
              <a:t>Add five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0</a:t>
            </a:r>
            <a:r>
              <a:rPr lang="en-US" sz="2400" dirty="0">
                <a:solidFill>
                  <a:srgbClr val="002060"/>
                </a:solidFill>
              </a:rPr>
              <a:t>s to the left to make 8 bits: 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00000101</a:t>
            </a:r>
            <a:r>
              <a:rPr lang="en-US" sz="24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 w="25400" cmpd="dbl">
            <a:solidFill>
              <a:srgbClr val="002060"/>
            </a:solidFill>
            <a:prstDash val="solid"/>
          </a:ln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2400" dirty="0">
                <a:solidFill>
                  <a:srgbClr val="002060"/>
                </a:solidFill>
              </a:rPr>
              <a:t>  Store the decimal integer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928</a:t>
            </a:r>
            <a:r>
              <a:rPr lang="en-US" sz="24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  <a:r>
              <a:rPr lang="en-US" sz="2400" dirty="0">
                <a:solidFill>
                  <a:srgbClr val="002060"/>
                </a:solidFill>
              </a:rPr>
              <a:t> in a 16-bit memory location: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</a:rPr>
              <a:t>Convert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928</a:t>
            </a:r>
            <a:r>
              <a:rPr lang="en-US" sz="24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  <a:r>
              <a:rPr lang="en-US" sz="2400" dirty="0">
                <a:solidFill>
                  <a:srgbClr val="002060"/>
                </a:solidFill>
              </a:rPr>
              <a:t> to binary: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1110100000</a:t>
            </a:r>
            <a:r>
              <a:rPr lang="en-US" sz="24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</a:rPr>
              <a:t>Add six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0</a:t>
            </a:r>
            <a:r>
              <a:rPr lang="en-US" sz="2400" dirty="0">
                <a:solidFill>
                  <a:srgbClr val="002060"/>
                </a:solidFill>
              </a:rPr>
              <a:t>s to the left to make 16 bits: 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0000001110100000</a:t>
            </a:r>
            <a:r>
              <a:rPr lang="en-US" sz="24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</p:spTree>
    <p:extLst>
      <p:ext uri="{BB962C8B-B14F-4D97-AF65-F5344CB8AC3E}">
        <p14:creationId xmlns:p14="http://schemas.microsoft.com/office/powerpoint/2010/main" val="307337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4641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Times" panose="02020603050405020304" pitchFamily="18" charset="0"/>
              <a:buNone/>
            </a:pPr>
            <a:r>
              <a:rPr lang="en-US" sz="2400" dirty="0">
                <a:solidFill>
                  <a:srgbClr val="002060"/>
                </a:solidFill>
              </a:rPr>
              <a:t>If you try to store an unsigned integer that is bigger than the maximum unsigned value that can be handled by that computer, you get a condition called </a:t>
            </a:r>
            <a:r>
              <a:rPr lang="en-US" sz="2400" b="1" dirty="0">
                <a:solidFill>
                  <a:srgbClr val="002060"/>
                </a:solidFill>
              </a:rPr>
              <a:t>overflow</a:t>
            </a:r>
            <a:r>
              <a:rPr lang="en-US" sz="2400" dirty="0">
                <a:solidFill>
                  <a:srgbClr val="002060"/>
                </a:solidFill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2400" dirty="0">
                <a:solidFill>
                  <a:srgbClr val="002060"/>
                </a:solidFill>
              </a:rPr>
              <a:t>Store the decimal integer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23</a:t>
            </a:r>
            <a:r>
              <a:rPr lang="en-US" sz="24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in a 4-bit memory location: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2060"/>
                </a:solidFill>
              </a:rPr>
              <a:t>range of integers available in 4-bit location is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0</a:t>
            </a:r>
            <a:r>
              <a:rPr lang="en-US" sz="24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  <a:r>
              <a:rPr lang="en-US" sz="2400" dirty="0">
                <a:solidFill>
                  <a:srgbClr val="002060"/>
                </a:solidFill>
              </a:rPr>
              <a:t> through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15</a:t>
            </a:r>
            <a:r>
              <a:rPr lang="en-US" sz="24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  <a:endParaRPr lang="en-US" sz="2400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400" dirty="0">
                <a:solidFill>
                  <a:srgbClr val="002060"/>
                </a:solidFill>
              </a:rPr>
              <a:t>Therefore, attempting to store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23</a:t>
            </a:r>
            <a:r>
              <a:rPr lang="en-US" sz="24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  <a:r>
              <a:rPr lang="en-US" sz="2400" dirty="0">
                <a:solidFill>
                  <a:srgbClr val="002060"/>
                </a:solidFill>
              </a:rPr>
              <a:t> in a 4-bit location gives an overflow.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2400" dirty="0">
                <a:solidFill>
                  <a:srgbClr val="002060"/>
                </a:solidFill>
              </a:rPr>
              <a:t>Store the decimal integer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65,537</a:t>
            </a:r>
            <a:r>
              <a:rPr lang="en-US" sz="24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  <a:r>
              <a:rPr lang="en-US" sz="2400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in a 16-bit memory location: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002060"/>
                </a:solidFill>
              </a:rPr>
              <a:t>range of integers available in 16-bit location is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0</a:t>
            </a:r>
            <a:r>
              <a:rPr lang="en-US" sz="24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through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65535</a:t>
            </a:r>
            <a:r>
              <a:rPr lang="en-US" sz="24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</a:rPr>
              <a:t>Therefore, attempting to store this number in a 16-bit location gives an overflow.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</p:spTree>
    <p:extLst>
      <p:ext uri="{BB962C8B-B14F-4D97-AF65-F5344CB8AC3E}">
        <p14:creationId xmlns:p14="http://schemas.microsoft.com/office/powerpoint/2010/main" val="354513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4641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Range of Unsigned Integers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889856"/>
              </p:ext>
            </p:extLst>
          </p:nvPr>
        </p:nvGraphicFramePr>
        <p:xfrm>
          <a:off x="655093" y="1846262"/>
          <a:ext cx="10500270" cy="286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3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7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24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Number of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44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0...255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44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0...65,535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44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0...4,294,967,295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44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0...18,446,740,000,000,000,000</a:t>
                      </a:r>
                      <a:r>
                        <a:rPr lang="en-US" sz="2000" b="0" baseline="0" dirty="0">
                          <a:solidFill>
                            <a:srgbClr val="002060"/>
                          </a:solidFill>
                          <a:latin typeface="+mn-lt"/>
                          <a:cs typeface="Courier New" panose="02070309020205020404" pitchFamily="49" charset="0"/>
                        </a:rPr>
                        <a:t> (approximate)</a:t>
                      </a:r>
                      <a:endParaRPr lang="en-US" sz="2000" b="0" dirty="0">
                        <a:solidFill>
                          <a:srgbClr val="002060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</p:spTree>
    <p:extLst>
      <p:ext uri="{BB962C8B-B14F-4D97-AF65-F5344CB8AC3E}">
        <p14:creationId xmlns:p14="http://schemas.microsoft.com/office/powerpoint/2010/main" val="356788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110" y="245660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Sign-and-Magnitude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2060"/>
                </a:solidFill>
              </a:rPr>
              <a:t>The simple method to convert a decimal integer to binary works well to represent positive integers and zero.</a:t>
            </a:r>
          </a:p>
          <a:p>
            <a:r>
              <a:rPr lang="en-US" sz="2800" dirty="0">
                <a:solidFill>
                  <a:srgbClr val="002060"/>
                </a:solidFill>
              </a:rPr>
              <a:t>We need a way to represent negative integers.</a:t>
            </a:r>
          </a:p>
          <a:p>
            <a:r>
              <a:rPr lang="en-US" sz="2800" dirty="0">
                <a:solidFill>
                  <a:srgbClr val="002060"/>
                </a:solidFill>
              </a:rPr>
              <a:t>The </a:t>
            </a:r>
            <a:r>
              <a:rPr lang="en-US" sz="2800" b="1" dirty="0">
                <a:solidFill>
                  <a:srgbClr val="002060"/>
                </a:solidFill>
              </a:rPr>
              <a:t>sign-and-magnitude format </a:t>
            </a:r>
            <a:r>
              <a:rPr lang="en-US" sz="2800" dirty="0">
                <a:solidFill>
                  <a:srgbClr val="002060"/>
                </a:solidFill>
              </a:rPr>
              <a:t>is one way.</a:t>
            </a:r>
          </a:p>
          <a:p>
            <a:r>
              <a:rPr lang="en-US" sz="2800" dirty="0">
                <a:solidFill>
                  <a:srgbClr val="002060"/>
                </a:solidFill>
              </a:rPr>
              <a:t>The leftmost bit is reserved to represent the </a:t>
            </a:r>
            <a:r>
              <a:rPr lang="en-US" sz="2800" b="1" dirty="0">
                <a:solidFill>
                  <a:srgbClr val="002060"/>
                </a:solidFill>
              </a:rPr>
              <a:t>sign.</a:t>
            </a:r>
          </a:p>
          <a:p>
            <a:r>
              <a:rPr lang="en-US" sz="2800" dirty="0">
                <a:solidFill>
                  <a:srgbClr val="002060"/>
                </a:solidFill>
              </a:rPr>
              <a:t>The other bits represent the </a:t>
            </a:r>
            <a:r>
              <a:rPr lang="en-US" sz="2800" b="1" dirty="0">
                <a:solidFill>
                  <a:srgbClr val="002060"/>
                </a:solidFill>
              </a:rPr>
              <a:t>magnitude</a:t>
            </a:r>
            <a:r>
              <a:rPr lang="en-US" sz="2800" dirty="0">
                <a:solidFill>
                  <a:srgbClr val="002060"/>
                </a:solidFill>
              </a:rPr>
              <a:t> (or the absolute value) of the integer.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</p:spTree>
    <p:extLst>
      <p:ext uri="{BB962C8B-B14F-4D97-AF65-F5344CB8AC3E}">
        <p14:creationId xmlns:p14="http://schemas.microsoft.com/office/powerpoint/2010/main" val="141992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32597" y="313899"/>
            <a:ext cx="10058400" cy="941567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Store the decimal integer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+23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in an 8-bit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m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emory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location using sign-and-magnitude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28131" y="1433015"/>
            <a:ext cx="10058400" cy="444917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</a:rPr>
              <a:t>Convert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23</a:t>
            </a:r>
            <a:r>
              <a:rPr lang="en-US" sz="24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to binary: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10111</a:t>
            </a:r>
            <a:r>
              <a:rPr lang="en-US" sz="24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</a:rPr>
              <a:t>Since this is an 8-bit memory location, 7 bits are used to store the magnitude of the number.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10111</a:t>
            </a:r>
            <a:r>
              <a:rPr lang="en-US" sz="24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  <a:r>
              <a:rPr lang="en-US" sz="2400" dirty="0">
                <a:solidFill>
                  <a:srgbClr val="002060"/>
                </a:solidFill>
              </a:rPr>
              <a:t> uses 5 bits so add two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0</a:t>
            </a:r>
            <a:r>
              <a:rPr lang="en-US" sz="2400" dirty="0">
                <a:solidFill>
                  <a:srgbClr val="002060"/>
                </a:solidFill>
              </a:rPr>
              <a:t>s to the left to make up 7 bits: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0010111</a:t>
            </a:r>
            <a:r>
              <a:rPr lang="en-US" sz="24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</a:rPr>
              <a:t>Finally, look at the sign. This number is positive so add a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0</a:t>
            </a:r>
            <a:r>
              <a:rPr lang="en-US" sz="2400" dirty="0">
                <a:solidFill>
                  <a:srgbClr val="002060"/>
                </a:solidFill>
              </a:rPr>
              <a:t> in the leftmost place to show the positive sign.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</a:rPr>
              <a:t>Therefore, </a:t>
            </a:r>
            <a:r>
              <a:rPr lang="en-US" sz="2400" b="1" dirty="0">
                <a:solidFill>
                  <a:srgbClr val="002060"/>
                </a:solidFill>
              </a:rPr>
              <a:t>+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23</a:t>
            </a:r>
            <a:r>
              <a:rPr lang="en-US" sz="24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  <a:r>
              <a:rPr lang="en-US" sz="2400" dirty="0">
                <a:solidFill>
                  <a:srgbClr val="002060"/>
                </a:solidFill>
              </a:rPr>
              <a:t> in sign-and-magnitude format in an 8-bit location is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00010111</a:t>
            </a:r>
            <a:r>
              <a:rPr lang="en-US" sz="24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sz="2400" b="1" baseline="-25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07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32597" y="313899"/>
            <a:ext cx="10058400" cy="941567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Store the decimal integer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-19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in a 16-bit memory location using sign-and-magnitude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28131" y="1491421"/>
            <a:ext cx="10058400" cy="43907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</a:rPr>
              <a:t>Convert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19</a:t>
            </a:r>
            <a:r>
              <a:rPr lang="en-US" sz="24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to binary: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10011</a:t>
            </a:r>
            <a:r>
              <a:rPr lang="en-US" sz="24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</a:rPr>
              <a:t>Since this is a 16-bit memory location, 15 bits are used to store the magnitude of the number.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10011</a:t>
            </a:r>
            <a:r>
              <a:rPr lang="en-US" sz="24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  <a:r>
              <a:rPr lang="en-US" sz="2400" dirty="0">
                <a:solidFill>
                  <a:srgbClr val="002060"/>
                </a:solidFill>
              </a:rPr>
              <a:t> uses 5 bits so add ten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0</a:t>
            </a:r>
            <a:r>
              <a:rPr lang="en-US" sz="2400" dirty="0">
                <a:solidFill>
                  <a:srgbClr val="002060"/>
                </a:solidFill>
              </a:rPr>
              <a:t>s to the left to make up 15 bits: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000000000010011</a:t>
            </a:r>
            <a:r>
              <a:rPr lang="en-US" sz="24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</a:rPr>
              <a:t>Finally, look at the sign. This number is negative so add a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002060"/>
                </a:solidFill>
              </a:rPr>
              <a:t> in the leftmost place to show the negative sign.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</a:rPr>
              <a:t>Therefore, </a:t>
            </a:r>
            <a:r>
              <a:rPr lang="en-US" sz="2400" b="1" dirty="0">
                <a:solidFill>
                  <a:srgbClr val="002060"/>
                </a:solidFill>
              </a:rPr>
              <a:t>-19</a:t>
            </a:r>
            <a:r>
              <a:rPr lang="en-US" sz="24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  <a:r>
              <a:rPr lang="en-US" sz="2400" dirty="0">
                <a:solidFill>
                  <a:srgbClr val="002060"/>
                </a:solidFill>
              </a:rPr>
              <a:t> in sign-and-magnitude format in an </a:t>
            </a:r>
            <a:r>
              <a:rPr lang="en-US" sz="2400" dirty="0" smtClean="0">
                <a:solidFill>
                  <a:srgbClr val="002060"/>
                </a:solidFill>
              </a:rPr>
              <a:t>16-bit </a:t>
            </a:r>
            <a:r>
              <a:rPr lang="en-US" sz="2400" dirty="0">
                <a:solidFill>
                  <a:srgbClr val="002060"/>
                </a:solidFill>
              </a:rPr>
              <a:t>location is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1000000000010011</a:t>
            </a:r>
            <a:r>
              <a:rPr lang="en-US" sz="2400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endParaRPr lang="en-US" sz="2400" b="1" baseline="-25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90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5050" y="109918"/>
            <a:ext cx="10058400" cy="98190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Problem of the Zero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591402" y="1395887"/>
            <a:ext cx="10313159" cy="441805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b="1" dirty="0">
                <a:solidFill>
                  <a:srgbClr val="002060"/>
                </a:solidFill>
              </a:rPr>
              <a:t>(a) Store the decimal integer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0</a:t>
            </a:r>
            <a:r>
              <a:rPr lang="en-US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002060"/>
                </a:solidFill>
              </a:rPr>
              <a:t> in an 8-bit memory location using sign-and-magnitude format: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Convert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0</a:t>
            </a:r>
            <a:r>
              <a:rPr lang="en-US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  <a:r>
              <a:rPr lang="en-US" dirty="0">
                <a:solidFill>
                  <a:srgbClr val="002060"/>
                </a:solidFill>
              </a:rPr>
              <a:t> to binary: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0</a:t>
            </a:r>
            <a:r>
              <a:rPr lang="en-US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Since this is an 8-bit memory location, 7 bits are used to store the magnitude of the number.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The number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0</a:t>
            </a:r>
            <a:r>
              <a:rPr lang="en-US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002060"/>
                </a:solidFill>
              </a:rPr>
              <a:t> uses 1 bit so add six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2060"/>
                </a:solidFill>
              </a:rPr>
              <a:t>s to the left to make up 7 bits: 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0000000</a:t>
            </a:r>
            <a:r>
              <a:rPr lang="en-US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Look at the sign. Zero is considered a non-negative number so you should add a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2060"/>
                </a:solidFill>
              </a:rPr>
              <a:t> in the leftmost place to show that it is not negative.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Therefore,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0</a:t>
            </a:r>
            <a:r>
              <a:rPr lang="en-US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  <a:r>
              <a:rPr lang="en-US" dirty="0">
                <a:solidFill>
                  <a:srgbClr val="002060"/>
                </a:solidFill>
              </a:rPr>
              <a:t> in sign-and-magnitude in an 8-bit location is: 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00000000</a:t>
            </a:r>
            <a:r>
              <a:rPr lang="en-US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b="1" dirty="0">
                <a:solidFill>
                  <a:srgbClr val="002060"/>
                </a:solidFill>
              </a:rPr>
              <a:t>(b) ... but...</a:t>
            </a:r>
            <a:r>
              <a:rPr lang="en-US" dirty="0">
                <a:solidFill>
                  <a:srgbClr val="002060"/>
                </a:solidFill>
              </a:rPr>
              <a:t>given that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10000000</a:t>
            </a:r>
            <a:r>
              <a:rPr lang="en-US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is an 8-bit binary integer in sign-and-magnitude form, find its decimal value: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 First convert the rightmost 7 bits to decimal to get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0</a:t>
            </a:r>
            <a:r>
              <a:rPr lang="en-US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 Look at the leftmost bit; it is a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2060"/>
                </a:solidFill>
              </a:rPr>
              <a:t> So the number is negative.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 Therefore,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10000000</a:t>
            </a:r>
            <a:r>
              <a:rPr lang="en-US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  <a:r>
              <a:rPr lang="en-US" baseline="-25000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represents the decimal integer </a:t>
            </a:r>
            <a:r>
              <a:rPr lang="en-US" b="1" dirty="0">
                <a:solidFill>
                  <a:srgbClr val="002060"/>
                </a:solidFill>
              </a:rPr>
              <a:t>–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0</a:t>
            </a:r>
            <a:r>
              <a:rPr lang="en-US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0396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2.1 Decimal and Binary Representation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  <p:pic>
        <p:nvPicPr>
          <p:cNvPr id="1026" name="Picture 2" descr="http://www.customstickers.net/img_b/2541-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061" y="1758258"/>
            <a:ext cx="4198312" cy="419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2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3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One’s Complement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684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2060"/>
                </a:solidFill>
              </a:rPr>
              <a:t>The fact that 0 has two possible representations in sign-and-magnitude format is one of the main reasons why computers usually use a different method to represent signed integers.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2060"/>
                </a:solidFill>
              </a:rPr>
              <a:t>There are two other formats that may be used to store signed integers.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2060"/>
                </a:solidFill>
              </a:rPr>
              <a:t>The one’s complement method is not often used, but it is explained here because it helps in understanding the most common format: two’s complement.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2060"/>
                </a:solidFill>
              </a:rPr>
              <a:t>To </a:t>
            </a:r>
            <a:r>
              <a:rPr lang="en-US" sz="1800" b="1" dirty="0">
                <a:solidFill>
                  <a:srgbClr val="002060"/>
                </a:solidFill>
              </a:rPr>
              <a:t>complement</a:t>
            </a:r>
            <a:r>
              <a:rPr lang="en-US" sz="1800" dirty="0">
                <a:solidFill>
                  <a:srgbClr val="002060"/>
                </a:solidFill>
              </a:rPr>
              <a:t> a binary digit, you simply change a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800" dirty="0">
                <a:solidFill>
                  <a:srgbClr val="002060"/>
                </a:solidFill>
              </a:rPr>
              <a:t> to a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800" dirty="0">
                <a:solidFill>
                  <a:srgbClr val="002060"/>
                </a:solidFill>
              </a:rPr>
              <a:t> or a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800" dirty="0">
                <a:solidFill>
                  <a:srgbClr val="002060"/>
                </a:solidFill>
              </a:rPr>
              <a:t> to a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800" dirty="0">
                <a:solidFill>
                  <a:srgbClr val="002060"/>
                </a:solidFill>
              </a:rPr>
              <a:t>.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2060"/>
                </a:solidFill>
              </a:rPr>
              <a:t>In the </a:t>
            </a:r>
            <a:r>
              <a:rPr lang="en-US" sz="1800" b="1" dirty="0">
                <a:solidFill>
                  <a:srgbClr val="002060"/>
                </a:solidFill>
              </a:rPr>
              <a:t>one’s complement</a:t>
            </a:r>
            <a:r>
              <a:rPr lang="en-US" sz="1800" dirty="0">
                <a:solidFill>
                  <a:srgbClr val="002060"/>
                </a:solidFill>
              </a:rPr>
              <a:t> method, positive integers are represented as they would be in sign-and-magnitude format. The leftmost bit is still reserved as the sign bit.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2060"/>
                </a:solidFill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+6</a:t>
            </a:r>
            <a:r>
              <a:rPr lang="en-US" sz="1800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800" dirty="0">
                <a:solidFill>
                  <a:srgbClr val="002060"/>
                </a:solidFill>
              </a:rPr>
              <a:t>, in a 4-bit allocation, is still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0110</a:t>
            </a:r>
            <a:r>
              <a:rPr lang="en-US" sz="1800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8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2060"/>
                </a:solidFill>
              </a:rPr>
              <a:t>In one’s complement,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–6</a:t>
            </a:r>
            <a:r>
              <a:rPr lang="en-US" sz="1800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is just the complement of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+6</a:t>
            </a:r>
            <a:r>
              <a:rPr lang="en-US" sz="1800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2060"/>
                </a:solidFill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–6</a:t>
            </a:r>
            <a:r>
              <a:rPr lang="en-US" sz="1800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becomes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1001</a:t>
            </a:r>
            <a:r>
              <a:rPr lang="en-US" sz="1800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2060"/>
                </a:solidFill>
              </a:rPr>
              <a:t>The range of one’s complement integers is the same as the range of sign-and-magnitude integers.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2060"/>
                </a:solidFill>
              </a:rPr>
              <a:t>BUT… there are still two ways to represent the zero.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</p:spTree>
    <p:extLst>
      <p:ext uri="{BB962C8B-B14F-4D97-AF65-F5344CB8AC3E}">
        <p14:creationId xmlns:p14="http://schemas.microsoft.com/office/powerpoint/2010/main" val="250238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39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Store the decimal integer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-37</a:t>
            </a:r>
            <a:r>
              <a:rPr lang="en-US" sz="3600" b="1" baseline="-25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in an 8-bit memory location using one’s complement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387" y="1723182"/>
            <a:ext cx="10058400" cy="426846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Convert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37</a:t>
            </a:r>
            <a:r>
              <a:rPr lang="en-US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  <a:r>
              <a:rPr lang="en-US" dirty="0">
                <a:solidFill>
                  <a:srgbClr val="002060"/>
                </a:solidFill>
              </a:rPr>
              <a:t> to binary: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100101</a:t>
            </a:r>
            <a:r>
              <a:rPr lang="en-US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</a:p>
          <a:p>
            <a:r>
              <a:rPr lang="en-US" dirty="0">
                <a:solidFill>
                  <a:srgbClr val="002060"/>
                </a:solidFill>
              </a:rPr>
              <a:t>Since this is an 8-bit memory location, 7 bits are used to store the magnitude </a:t>
            </a:r>
          </a:p>
          <a:p>
            <a:r>
              <a:rPr lang="en-US" dirty="0">
                <a:solidFill>
                  <a:srgbClr val="002060"/>
                </a:solidFill>
              </a:rPr>
              <a:t>The number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100101</a:t>
            </a:r>
            <a:r>
              <a:rPr lang="en-US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  <a:r>
              <a:rPr lang="en-US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uses 6 bits so add one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2060"/>
                </a:solidFill>
              </a:rPr>
              <a:t> to the left to make up 7 bits:</a:t>
            </a:r>
          </a:p>
          <a:p>
            <a:pPr algn="ctr">
              <a:buFont typeface="Times" panose="02020603050405020304" pitchFamily="18" charset="0"/>
              <a:buNone/>
            </a:pP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0100101</a:t>
            </a:r>
            <a:r>
              <a:rPr lang="en-US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</a:p>
          <a:p>
            <a:r>
              <a:rPr lang="en-US" dirty="0">
                <a:solidFill>
                  <a:srgbClr val="002060"/>
                </a:solidFill>
              </a:rPr>
              <a:t>This number is negative.  Complement all the digits by changing all the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2060"/>
                </a:solidFill>
              </a:rPr>
              <a:t>s to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2060"/>
                </a:solidFill>
              </a:rPr>
              <a:t>s and all the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2060"/>
                </a:solidFill>
              </a:rPr>
              <a:t>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to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s</a:t>
            </a:r>
          </a:p>
          <a:p>
            <a:r>
              <a:rPr lang="en-US" dirty="0">
                <a:solidFill>
                  <a:srgbClr val="002060"/>
                </a:solidFill>
              </a:rPr>
              <a:t>Add a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2060"/>
                </a:solidFill>
              </a:rPr>
              <a:t> in the 8th bit location because the number is negative</a:t>
            </a:r>
          </a:p>
          <a:p>
            <a:r>
              <a:rPr lang="en-US" dirty="0">
                <a:solidFill>
                  <a:srgbClr val="002060"/>
                </a:solidFill>
              </a:rPr>
              <a:t>Therefore,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–37</a:t>
            </a:r>
            <a:r>
              <a:rPr lang="en-US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  <a:r>
              <a:rPr lang="en-US" dirty="0">
                <a:solidFill>
                  <a:srgbClr val="002060"/>
                </a:solidFill>
              </a:rPr>
              <a:t> in one’s complement in an 8-bit location is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11011010</a:t>
            </a:r>
            <a:r>
              <a:rPr lang="en-US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</a:p>
          <a:p>
            <a:pPr>
              <a:lnSpc>
                <a:spcPct val="80000"/>
              </a:lnSpc>
              <a:spcAft>
                <a:spcPts val="600"/>
              </a:spcAft>
              <a:buFont typeface="Times" panose="02020603050405020304" pitchFamily="18" charset="0"/>
              <a:buNone/>
            </a:pPr>
            <a:endParaRPr lang="en-US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</p:spTree>
    <p:extLst>
      <p:ext uri="{BB962C8B-B14F-4D97-AF65-F5344CB8AC3E}">
        <p14:creationId xmlns:p14="http://schemas.microsoft.com/office/powerpoint/2010/main" val="396487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Converting One’s Complement to 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2400" dirty="0">
                <a:solidFill>
                  <a:srgbClr val="002060"/>
                </a:solidFill>
              </a:rPr>
              <a:t>To convert a one’s complement number back to decimal: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</a:rPr>
              <a:t>Look at the leftmost bit to determine the sign.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</a:rPr>
              <a:t>If the leftmost bit is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0</a:t>
            </a:r>
            <a:r>
              <a:rPr lang="en-US" sz="2400" dirty="0">
                <a:solidFill>
                  <a:srgbClr val="002060"/>
                </a:solidFill>
              </a:rPr>
              <a:t>, the number is positive and can be converted back to decimal immediately.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</a:rPr>
              <a:t>If the leftmost bit is a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002060"/>
                </a:solidFill>
              </a:rPr>
              <a:t>, the number is negative.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solidFill>
                  <a:srgbClr val="002060"/>
                </a:solidFill>
              </a:rPr>
              <a:t>Un-complement the other bits (change all the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0</a:t>
            </a:r>
            <a:r>
              <a:rPr lang="en-US" sz="2000" dirty="0">
                <a:solidFill>
                  <a:srgbClr val="002060"/>
                </a:solidFill>
              </a:rPr>
              <a:t>s to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1</a:t>
            </a:r>
            <a:r>
              <a:rPr lang="en-US" sz="2000" dirty="0">
                <a:solidFill>
                  <a:srgbClr val="002060"/>
                </a:solidFill>
              </a:rPr>
              <a:t>s and all the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2060"/>
                </a:solidFill>
              </a:rPr>
              <a:t>s</a:t>
            </a:r>
            <a:r>
              <a:rPr lang="en-US" sz="2000" dirty="0">
                <a:solidFill>
                  <a:srgbClr val="002060"/>
                </a:solidFill>
              </a:rPr>
              <a:t> to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0</a:t>
            </a:r>
            <a:r>
              <a:rPr lang="en-US" sz="2000" dirty="0">
                <a:solidFill>
                  <a:srgbClr val="002060"/>
                </a:solidFill>
              </a:rPr>
              <a:t>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solidFill>
                  <a:srgbClr val="002060"/>
                </a:solidFill>
              </a:rPr>
              <a:t>then convert the binary bits back to decimal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solidFill>
                  <a:srgbClr val="002060"/>
                </a:solidFill>
              </a:rPr>
              <a:t>Remember to include the negative sign when displaying the result!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</p:spTree>
    <p:extLst>
      <p:ext uri="{BB962C8B-B14F-4D97-AF65-F5344CB8AC3E}">
        <p14:creationId xmlns:p14="http://schemas.microsoft.com/office/powerpoint/2010/main" val="348337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5050" y="109918"/>
            <a:ext cx="10058400" cy="98190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Problem of the Zero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591402" y="1201003"/>
            <a:ext cx="10313159" cy="491319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2060"/>
                </a:solidFill>
              </a:rPr>
              <a:t>a) Store the decimal integer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  <a:r>
              <a:rPr lang="en-US" sz="1800" b="1" dirty="0">
                <a:solidFill>
                  <a:srgbClr val="002060"/>
                </a:solidFill>
              </a:rPr>
              <a:t> in an 8-bit memory location using one’s complement format: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Convert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0</a:t>
            </a:r>
            <a:r>
              <a:rPr lang="en-US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to binary: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0</a:t>
            </a:r>
            <a:r>
              <a:rPr lang="en-US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Since this is an 8-bit memory location, 7 bits are used to store the magnitude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The number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0</a:t>
            </a:r>
            <a:r>
              <a:rPr lang="en-US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uses 1 bit so add six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2060"/>
                </a:solidFill>
              </a:rPr>
              <a:t>’s to the left to make up 7 bits: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0000000</a:t>
            </a:r>
            <a:r>
              <a:rPr lang="en-US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Zero is considered non-negative so add a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2060"/>
                </a:solidFill>
              </a:rPr>
              <a:t> in the leftmost place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Therefore,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0</a:t>
            </a:r>
            <a:r>
              <a:rPr lang="en-US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  <a:r>
              <a:rPr lang="en-US" dirty="0">
                <a:solidFill>
                  <a:srgbClr val="002060"/>
                </a:solidFill>
              </a:rPr>
              <a:t> in one’s complement in an 8-bit location is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00000000</a:t>
            </a:r>
            <a:r>
              <a:rPr lang="en-US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2060"/>
                </a:solidFill>
              </a:rPr>
              <a:t>(b) but... given that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11111111</a:t>
            </a:r>
            <a:r>
              <a:rPr lang="en-US" sz="18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2060"/>
                </a:solidFill>
              </a:rPr>
              <a:t> is a binary number in one’s complement form, find its decimal value: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Look at the leftmost bit. It is a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2060"/>
                </a:solidFill>
              </a:rPr>
              <a:t> so you know the number is negative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Since the leftmost bit is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2060"/>
                </a:solidFill>
              </a:rPr>
              <a:t>, all the other bits have been complemented.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“un-complement” them to find the magnitude of the number.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When you un-complement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1111111</a:t>
            </a:r>
            <a:r>
              <a:rPr lang="en-US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002060"/>
                </a:solidFill>
              </a:rPr>
              <a:t>, you get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0000000</a:t>
            </a:r>
            <a:r>
              <a:rPr lang="en-US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Therefore,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11111111</a:t>
            </a:r>
            <a:r>
              <a:rPr lang="en-US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in one’s complement represents the decimal integer </a:t>
            </a:r>
            <a:r>
              <a:rPr lang="en-US" b="1" dirty="0">
                <a:solidFill>
                  <a:srgbClr val="002060"/>
                </a:solidFill>
              </a:rPr>
              <a:t>–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0</a:t>
            </a:r>
            <a:r>
              <a:rPr lang="en-US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5486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5050" y="109918"/>
            <a:ext cx="10058400" cy="98190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Why the Fuss About Nothing?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591402" y="1201003"/>
            <a:ext cx="10313159" cy="4913194"/>
          </a:xfrm>
        </p:spPr>
        <p:txBody>
          <a:bodyPr>
            <a:noAutofit/>
          </a:bodyPr>
          <a:lstStyle/>
          <a:p>
            <a:pPr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IN" sz="2400" dirty="0">
                <a:solidFill>
                  <a:srgbClr val="002060"/>
                </a:solidFill>
              </a:rPr>
              <a:t>Why is there so much fuss about the zero?</a:t>
            </a:r>
          </a:p>
          <a:p>
            <a:pPr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IN" sz="2400" dirty="0">
                <a:solidFill>
                  <a:srgbClr val="002060"/>
                </a:solidFill>
              </a:rPr>
              <a:t>Why not just define zero in binary as</a:t>
            </a:r>
            <a:r>
              <a:rPr lang="en-I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0000</a:t>
            </a:r>
            <a:r>
              <a:rPr lang="en-IN" sz="2400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I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400" dirty="0">
                <a:solidFill>
                  <a:srgbClr val="002060"/>
                </a:solidFill>
              </a:rPr>
              <a:t>(or </a:t>
            </a:r>
            <a:r>
              <a:rPr lang="en-I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</a:t>
            </a:r>
            <a:r>
              <a:rPr lang="en-IN" sz="2400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IN" sz="2400" dirty="0">
                <a:solidFill>
                  <a:srgbClr val="002060"/>
                </a:solidFill>
              </a:rPr>
              <a:t> or </a:t>
            </a:r>
            <a:r>
              <a:rPr lang="en-I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0000000000000000</a:t>
            </a:r>
            <a:r>
              <a:rPr lang="en-IN" sz="2400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IN" sz="2400" dirty="0">
                <a:solidFill>
                  <a:srgbClr val="002060"/>
                </a:solidFill>
              </a:rPr>
              <a:t>) and be done with it? </a:t>
            </a:r>
          </a:p>
          <a:p>
            <a:pPr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IN" sz="2400" dirty="0">
                <a:solidFill>
                  <a:srgbClr val="002060"/>
                </a:solidFill>
              </a:rPr>
              <a:t>In a 4-bit allocation, the bit-pattern </a:t>
            </a:r>
            <a:r>
              <a:rPr lang="en-I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</a:t>
            </a:r>
            <a:r>
              <a:rPr lang="en-IN" sz="2400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IN" sz="2400" dirty="0">
                <a:solidFill>
                  <a:srgbClr val="002060"/>
                </a:solidFill>
              </a:rPr>
              <a:t> still exists. Unless the computer knows what to do with it, the program will get an error. It might even not work at all. </a:t>
            </a:r>
          </a:p>
          <a:p>
            <a:pPr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IN" sz="2400" dirty="0">
                <a:solidFill>
                  <a:srgbClr val="002060"/>
                </a:solidFill>
              </a:rPr>
              <a:t>One possible scenario: If the result of a calculation using one’s complement was </a:t>
            </a:r>
            <a:r>
              <a:rPr lang="en-I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</a:t>
            </a:r>
            <a:r>
              <a:rPr lang="en-IN" sz="2400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IN" sz="2400" dirty="0">
                <a:solidFill>
                  <a:srgbClr val="002060"/>
                </a:solidFill>
              </a:rPr>
              <a:t>, the computer would read this as </a:t>
            </a:r>
            <a:r>
              <a:rPr lang="en-I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–0</a:t>
            </a:r>
            <a:r>
              <a:rPr lang="en-IN" sz="2400" dirty="0">
                <a:solidFill>
                  <a:srgbClr val="002060"/>
                </a:solidFill>
              </a:rPr>
              <a:t>. If you then tried to add </a:t>
            </a:r>
            <a:r>
              <a:rPr lang="en-I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IN" sz="2400" dirty="0">
                <a:solidFill>
                  <a:srgbClr val="002060"/>
                </a:solidFill>
              </a:rPr>
              <a:t> to it, what would the answer be? </a:t>
            </a:r>
          </a:p>
          <a:p>
            <a:pPr lvl="1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IN" sz="2400" dirty="0">
                <a:solidFill>
                  <a:srgbClr val="002060"/>
                </a:solidFill>
              </a:rPr>
              <a:t>The number that follows </a:t>
            </a:r>
            <a:r>
              <a:rPr lang="en-I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</a:t>
            </a:r>
            <a:r>
              <a:rPr lang="en-IN" sz="2400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IN" sz="2400" dirty="0">
                <a:solidFill>
                  <a:srgbClr val="002060"/>
                </a:solidFill>
              </a:rPr>
              <a:t> in a 4-bit allocation is </a:t>
            </a:r>
            <a:r>
              <a:rPr lang="en-I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  <a:r>
              <a:rPr lang="en-IN" sz="2400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IN" sz="2400" dirty="0">
                <a:solidFill>
                  <a:srgbClr val="002060"/>
                </a:solidFill>
              </a:rPr>
              <a:t>. </a:t>
            </a:r>
          </a:p>
          <a:p>
            <a:pPr lvl="1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IN" sz="2400" dirty="0">
                <a:solidFill>
                  <a:srgbClr val="002060"/>
                </a:solidFill>
              </a:rPr>
              <a:t>That would mean, using one’s complement, that </a:t>
            </a:r>
            <a:r>
              <a:rPr lang="en-I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–0 + 1 = +0</a:t>
            </a:r>
            <a:r>
              <a:rPr lang="en-IN" sz="2400" dirty="0">
                <a:solidFill>
                  <a:srgbClr val="002060"/>
                </a:solidFill>
              </a:rPr>
              <a:t>. This certainly would not be an irrelevant issue!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12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5050" y="109918"/>
            <a:ext cx="10058400" cy="98190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Two’s Complement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591402" y="1201003"/>
            <a:ext cx="10313159" cy="491319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2800" dirty="0">
                <a:solidFill>
                  <a:srgbClr val="002060"/>
                </a:solidFill>
              </a:rPr>
              <a:t>To find the two’s complement of an </a:t>
            </a:r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</a:rPr>
              <a:t>X</a:t>
            </a:r>
            <a:r>
              <a:rPr lang="en-US" sz="2800" dirty="0">
                <a:solidFill>
                  <a:srgbClr val="002060"/>
                </a:solidFill>
              </a:rPr>
              <a:t>-bit number: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002060"/>
                </a:solidFill>
              </a:rPr>
              <a:t>If the number is positive, just convert the decimal integer to binary and you are finished.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002060"/>
                </a:solidFill>
              </a:rPr>
              <a:t>If the number is negative, convert the number to binary and find the one’s complement.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002060"/>
                </a:solidFill>
              </a:rPr>
              <a:t>Add a binary </a:t>
            </a:r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</a:rPr>
              <a:t>1</a:t>
            </a:r>
            <a:r>
              <a:rPr lang="en-US" sz="2800" dirty="0">
                <a:solidFill>
                  <a:srgbClr val="002060"/>
                </a:solidFill>
              </a:rPr>
              <a:t> to the one’s complement of the number.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002060"/>
                </a:solidFill>
              </a:rPr>
              <a:t>If this results in an extra bit (more than </a:t>
            </a:r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</a:rPr>
              <a:t>X</a:t>
            </a:r>
            <a:r>
              <a:rPr lang="en-US" sz="2800" dirty="0">
                <a:solidFill>
                  <a:srgbClr val="002060"/>
                </a:solidFill>
              </a:rPr>
              <a:t> bits), discard the leftmost bit.</a:t>
            </a:r>
          </a:p>
        </p:txBody>
      </p:sp>
    </p:spTree>
    <p:extLst>
      <p:ext uri="{BB962C8B-B14F-4D97-AF65-F5344CB8AC3E}">
        <p14:creationId xmlns:p14="http://schemas.microsoft.com/office/powerpoint/2010/main" val="34602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5050" y="109918"/>
            <a:ext cx="10058400" cy="98190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Rules of Binary Addition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29341436"/>
              </p:ext>
            </p:extLst>
          </p:nvPr>
        </p:nvGraphicFramePr>
        <p:xfrm>
          <a:off x="1364777" y="1514900"/>
          <a:ext cx="8475258" cy="40046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825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5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5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674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250950" algn="r"/>
                          <a:tab pos="2774950" algn="r"/>
                          <a:tab pos="4089400" algn="r"/>
                        </a:tabLst>
                      </a:pPr>
                      <a:r>
                        <a:rPr lang="en-IN" sz="2000" dirty="0">
                          <a:effectLst/>
                        </a:rPr>
                        <a:t>Rule</a:t>
                      </a:r>
                      <a:endParaRPr lang="en-US" sz="2000" dirty="0">
                        <a:effectLst/>
                        <a:latin typeface="Charlotte Sans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720090" algn="ctr" hangingPunct="0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250950" algn="r"/>
                          <a:tab pos="2774950" algn="r"/>
                          <a:tab pos="4089400" algn="r"/>
                        </a:tabLst>
                      </a:pPr>
                      <a:r>
                        <a:rPr lang="en-IN" sz="2000" dirty="0">
                          <a:effectLst/>
                        </a:rPr>
                        <a:t>1 + 0 = 1</a:t>
                      </a:r>
                      <a:endParaRPr lang="en-US" sz="2000" dirty="0">
                        <a:effectLst/>
                        <a:latin typeface="Charlotte Sans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720090" algn="ctr" hangingPunct="0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1250950" algn="r"/>
                          <a:tab pos="2774950" algn="r"/>
                          <a:tab pos="4089400" algn="r"/>
                        </a:tabLst>
                      </a:pPr>
                      <a:r>
                        <a:rPr lang="en-IN" sz="2000" dirty="0">
                          <a:effectLst/>
                        </a:rPr>
                        <a:t>1 + 1 = 10</a:t>
                      </a:r>
                      <a:endParaRPr lang="en-US" sz="2000" dirty="0">
                        <a:effectLst/>
                        <a:latin typeface="Charlotte Sans 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7666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250950" algn="r"/>
                          <a:tab pos="2774950" algn="r"/>
                          <a:tab pos="4089400" algn="r"/>
                        </a:tabLst>
                      </a:pPr>
                      <a:r>
                        <a:rPr lang="en-IN" sz="2000" dirty="0">
                          <a:effectLst/>
                        </a:rPr>
                        <a:t>Example 1</a:t>
                      </a:r>
                      <a:endParaRPr lang="en-US" sz="2000" dirty="0">
                        <a:effectLst/>
                        <a:latin typeface="Charlotte Sans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720090" algn="r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1 0</a:t>
                      </a:r>
                    </a:p>
                    <a:p>
                      <a:pPr marL="0" marR="720090" algn="r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2000" b="1" u="sng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 1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720090" algn="r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250950" algn="r"/>
                          <a:tab pos="2774950" algn="r"/>
                          <a:tab pos="4089400" algn="r"/>
                        </a:tabLst>
                      </a:pPr>
                      <a:r>
                        <a:rPr lang="en-IN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1 1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720090" algn="r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0" marR="720090" algn="r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2000" b="1" u="sng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1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720090" algn="r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1250950" algn="r"/>
                          <a:tab pos="2774950" algn="r"/>
                          <a:tab pos="4089400" algn="r"/>
                        </a:tabLst>
                      </a:pPr>
                      <a:r>
                        <a:rPr lang="en-IN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1 0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9756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250950" algn="r"/>
                          <a:tab pos="2774950" algn="r"/>
                          <a:tab pos="4089400" algn="r"/>
                        </a:tabLst>
                      </a:pPr>
                      <a:r>
                        <a:rPr lang="en-IN" sz="2000">
                          <a:effectLst/>
                        </a:rPr>
                        <a:t>Example 2</a:t>
                      </a:r>
                      <a:endParaRPr lang="en-US" sz="2000">
                        <a:effectLst/>
                        <a:latin typeface="Charlotte Sans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720090" algn="r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1 0 1</a:t>
                      </a:r>
                    </a:p>
                    <a:p>
                      <a:pPr marL="0" marR="720090" algn="r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2000" b="1" u="sng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1 0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720090" algn="r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1 1 1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720090" algn="r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1 1</a:t>
                      </a:r>
                    </a:p>
                    <a:p>
                      <a:pPr marL="0" marR="720090" algn="r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2000" b="1" u="sng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1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720090" algn="r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1 0 0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9756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250950" algn="r"/>
                          <a:tab pos="2774950" algn="r"/>
                          <a:tab pos="4089400" algn="r"/>
                        </a:tabLst>
                      </a:pPr>
                      <a:r>
                        <a:rPr lang="en-IN" sz="2000">
                          <a:effectLst/>
                        </a:rPr>
                        <a:t>Example 3</a:t>
                      </a:r>
                      <a:endParaRPr lang="en-US" sz="2000">
                        <a:effectLst/>
                        <a:latin typeface="Charlotte Sans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720090" algn="r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1 0 0</a:t>
                      </a:r>
                    </a:p>
                    <a:p>
                      <a:pPr marL="0" marR="720090" algn="r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2000" b="1" u="sng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 1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720090" algn="r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1 0 1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720090" algn="r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1 0 1</a:t>
                      </a:r>
                    </a:p>
                    <a:p>
                      <a:pPr marL="0" marR="720090" algn="r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2000" b="1" u="sng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1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720090" algn="r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1 1 0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16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559558"/>
            <a:ext cx="10058400" cy="90484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Finding the Two’s Complement of 8-bit Binary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3583904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1800" b="1" dirty="0">
                <a:solidFill>
                  <a:srgbClr val="002060"/>
                </a:solidFill>
              </a:rPr>
              <a:t>Find the two’s complement of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+43</a:t>
            </a:r>
            <a:r>
              <a:rPr lang="en-US" sz="18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  <a:r>
              <a:rPr lang="en-US" sz="1800" b="1" dirty="0">
                <a:solidFill>
                  <a:srgbClr val="002060"/>
                </a:solidFill>
              </a:rPr>
              <a:t> as an 8-bit binary integer: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060"/>
                </a:solidFill>
              </a:rPr>
              <a:t>Convert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43</a:t>
            </a:r>
            <a:r>
              <a:rPr lang="en-US" sz="18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  <a:r>
              <a:rPr lang="en-US" sz="1800" dirty="0">
                <a:solidFill>
                  <a:srgbClr val="002060"/>
                </a:solidFill>
              </a:rPr>
              <a:t> to binary: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101011</a:t>
            </a:r>
            <a:r>
              <a:rPr lang="en-US" sz="18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060"/>
                </a:solidFill>
              </a:rPr>
              <a:t>Add zeros to the left to complete 8 bits: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00101011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060"/>
                </a:solidFill>
              </a:rPr>
              <a:t>Since this is already a positive integer, you are finished.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172501" y="1845735"/>
            <a:ext cx="6168789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1800" b="1" dirty="0">
                <a:solidFill>
                  <a:srgbClr val="002060"/>
                </a:solidFill>
              </a:rPr>
              <a:t>Find the twos complement of –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43</a:t>
            </a:r>
            <a:r>
              <a:rPr lang="en-US" sz="18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  <a:r>
              <a:rPr lang="en-US" sz="1800" b="1" dirty="0">
                <a:solidFill>
                  <a:srgbClr val="002060"/>
                </a:solidFill>
              </a:rPr>
              <a:t> as an 8-bit binary integer: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060"/>
                </a:solidFill>
              </a:rPr>
              <a:t>Convert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43</a:t>
            </a:r>
            <a:r>
              <a:rPr lang="en-US" sz="18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to binary: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101011</a:t>
            </a:r>
            <a:r>
              <a:rPr lang="en-US" sz="18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060"/>
                </a:solidFill>
              </a:rPr>
              <a:t>Add zero’s to the left to complete 8 bits: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00101011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060"/>
                </a:solidFill>
              </a:rPr>
              <a:t>Since the number is negative, do the one’s complement to get: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11010100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060"/>
                </a:solidFill>
              </a:rPr>
              <a:t>Now add binary 1 to this number: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11010100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sz="1800" b="1" u="sng" dirty="0">
                <a:solidFill>
                  <a:srgbClr val="002060"/>
                </a:solidFill>
                <a:latin typeface="Courier New" panose="02070309020205020404" pitchFamily="49" charset="0"/>
              </a:rPr>
              <a:t>+      1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11010101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060"/>
                </a:solidFill>
              </a:rPr>
              <a:t>Therefore, </a:t>
            </a:r>
            <a:r>
              <a:rPr lang="en-US" sz="1800" b="1" dirty="0">
                <a:solidFill>
                  <a:srgbClr val="002060"/>
                </a:solidFill>
              </a:rPr>
              <a:t>–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43</a:t>
            </a:r>
            <a:r>
              <a:rPr lang="en-US" sz="18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  <a:r>
              <a:rPr lang="en-US" sz="1800" dirty="0">
                <a:solidFill>
                  <a:srgbClr val="002060"/>
                </a:solidFill>
              </a:rPr>
              <a:t> in two’s complement in an 8-bit location is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11010101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</p:spTree>
    <p:extLst>
      <p:ext uri="{BB962C8B-B14F-4D97-AF65-F5344CB8AC3E}">
        <p14:creationId xmlns:p14="http://schemas.microsoft.com/office/powerpoint/2010/main" val="268220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5050" y="109918"/>
            <a:ext cx="10058400" cy="98190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Carrying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With Binary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591402" y="1201003"/>
            <a:ext cx="10313159" cy="491319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2060"/>
                </a:solidFill>
              </a:rPr>
              <a:t>Find the two’s complement of –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24</a:t>
            </a:r>
            <a:r>
              <a:rPr lang="en-US" sz="24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  <a:r>
              <a:rPr lang="en-US" sz="2400" b="1" baseline="-25000" dirty="0">
                <a:solidFill>
                  <a:srgbClr val="002060"/>
                </a:solidFill>
              </a:rPr>
              <a:t> </a:t>
            </a:r>
            <a:r>
              <a:rPr lang="en-US" sz="2400" b="1" dirty="0">
                <a:solidFill>
                  <a:srgbClr val="002060"/>
                </a:solidFill>
              </a:rPr>
              <a:t>as an 8-bit binary integer: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</a:rPr>
              <a:t> Convert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24</a:t>
            </a:r>
            <a:r>
              <a:rPr lang="en-US" sz="24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to binary: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11000</a:t>
            </a:r>
            <a:r>
              <a:rPr lang="en-US" sz="24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</a:rPr>
              <a:t> Add zeros to the left to complete 8 bits: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00011000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</a:rPr>
              <a:t> Since the number is negative, do the one’s complement to get: 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11100111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</a:rPr>
              <a:t> Now add binary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002060"/>
                </a:solidFill>
              </a:rPr>
              <a:t> to this number: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11100111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rgbClr val="002060"/>
                </a:solidFill>
                <a:latin typeface="Courier New" panose="02070309020205020404" pitchFamily="49" charset="0"/>
              </a:rPr>
              <a:t>+      1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11101000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</a:rPr>
              <a:t> Therefore, </a:t>
            </a:r>
            <a:r>
              <a:rPr lang="en-US" sz="2400" b="1" dirty="0">
                <a:solidFill>
                  <a:srgbClr val="002060"/>
                </a:solidFill>
              </a:rPr>
              <a:t>–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24</a:t>
            </a:r>
            <a:r>
              <a:rPr lang="en-US" sz="24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  <a:r>
              <a:rPr lang="en-US" sz="2400" dirty="0">
                <a:solidFill>
                  <a:srgbClr val="002060"/>
                </a:solidFill>
              </a:rPr>
              <a:t> in two’s complement in an 8-bit location is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11101000</a:t>
            </a:r>
          </a:p>
        </p:txBody>
      </p:sp>
    </p:spTree>
    <p:extLst>
      <p:ext uri="{BB962C8B-B14F-4D97-AF65-F5344CB8AC3E}">
        <p14:creationId xmlns:p14="http://schemas.microsoft.com/office/powerpoint/2010/main" val="131555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5050" y="109918"/>
            <a:ext cx="10058400" cy="98190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When the Two’s Complement Cannot Be 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591402" y="1201003"/>
            <a:ext cx="10313159" cy="491319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2800" dirty="0">
                <a:solidFill>
                  <a:srgbClr val="002060"/>
                </a:solidFill>
              </a:rPr>
              <a:t>Find the two’s complement of </a:t>
            </a:r>
            <a:r>
              <a:rPr lang="en-US" sz="2800" b="1" dirty="0">
                <a:solidFill>
                  <a:srgbClr val="002060"/>
                </a:solidFill>
              </a:rPr>
              <a:t>–</a:t>
            </a:r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</a:rPr>
              <a:t>159</a:t>
            </a:r>
            <a:r>
              <a:rPr lang="en-US" sz="28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  <a:r>
              <a:rPr lang="en-US" sz="2800" dirty="0">
                <a:solidFill>
                  <a:srgbClr val="002060"/>
                </a:solidFill>
              </a:rPr>
              <a:t> as an 8-bit binary integer: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dirty="0">
                <a:solidFill>
                  <a:srgbClr val="002060"/>
                </a:solidFill>
              </a:rPr>
              <a:t>Convert </a:t>
            </a:r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</a:rPr>
              <a:t>159</a:t>
            </a:r>
            <a:r>
              <a:rPr lang="en-US" sz="28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to binary: </a:t>
            </a:r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</a:rPr>
              <a:t>10011111</a:t>
            </a:r>
            <a:r>
              <a:rPr lang="en-US" sz="28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</a:rPr>
              <a:t>10011111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already takes up 8 bits so there is nothing left for the sign bit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dirty="0">
                <a:solidFill>
                  <a:srgbClr val="002060"/>
                </a:solidFill>
              </a:rPr>
              <a:t> Therefore, </a:t>
            </a:r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</a:rPr>
              <a:t>–159</a:t>
            </a:r>
            <a:r>
              <a:rPr lang="en-US" sz="28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  <a:r>
              <a:rPr lang="en-US" sz="2800" dirty="0">
                <a:solidFill>
                  <a:srgbClr val="002060"/>
                </a:solidFill>
              </a:rPr>
              <a:t> cannot be represented as a two’s complement binary number in an 8-bit location.</a:t>
            </a:r>
          </a:p>
        </p:txBody>
      </p:sp>
    </p:spTree>
    <p:extLst>
      <p:ext uri="{BB962C8B-B14F-4D97-AF65-F5344CB8AC3E}">
        <p14:creationId xmlns:p14="http://schemas.microsoft.com/office/powerpoint/2010/main" val="56137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Bases and Exponents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251" y="1878391"/>
            <a:ext cx="10058400" cy="402336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3300" dirty="0">
                <a:solidFill>
                  <a:schemeClr val="accent4">
                    <a:lumMod val="75000"/>
                  </a:schemeClr>
                </a:solidFill>
              </a:rPr>
              <a:t>Any number squared means that number times itself.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3300" dirty="0">
                <a:solidFill>
                  <a:schemeClr val="accent4">
                    <a:lumMod val="75000"/>
                  </a:schemeClr>
                </a:solidFill>
              </a:rPr>
              <a:t>Example: </a:t>
            </a:r>
            <a:r>
              <a:rPr lang="en-US" sz="33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3300" dirty="0">
                <a:solidFill>
                  <a:schemeClr val="accent4">
                    <a:lumMod val="75000"/>
                  </a:schemeClr>
                </a:solidFill>
              </a:rPr>
              <a:t> is the base and </a:t>
            </a:r>
            <a:r>
              <a:rPr lang="en-US" sz="33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300" dirty="0">
                <a:solidFill>
                  <a:schemeClr val="accent4">
                    <a:lumMod val="75000"/>
                  </a:schemeClr>
                </a:solidFill>
              </a:rPr>
              <a:t> is the exponent:</a:t>
            </a:r>
          </a:p>
          <a:p>
            <a:pPr lvl="4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33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3300" b="1" baseline="300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3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10*10 = 100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3300" dirty="0">
                <a:solidFill>
                  <a:schemeClr val="accent4">
                    <a:lumMod val="75000"/>
                  </a:schemeClr>
                </a:solidFill>
              </a:rPr>
              <a:t>When a number is raised to a positive integer power, it is multiplied by itself that number of times.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3300" dirty="0">
                <a:solidFill>
                  <a:schemeClr val="accent4">
                    <a:lumMod val="75000"/>
                  </a:schemeClr>
                </a:solidFill>
              </a:rPr>
              <a:t>Example: the base is </a:t>
            </a:r>
            <a:r>
              <a:rPr lang="en-US" sz="33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3300" dirty="0">
                <a:solidFill>
                  <a:schemeClr val="accent4">
                    <a:lumMod val="75000"/>
                  </a:schemeClr>
                </a:solidFill>
              </a:rPr>
              <a:t> and the exponent is </a:t>
            </a:r>
            <a:r>
              <a:rPr lang="en-US" sz="33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33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33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5</a:t>
            </a:r>
            <a:r>
              <a:rPr lang="en-US" sz="3300" b="1" baseline="300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33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5*5*5*5*5*5 = 15,625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3300" dirty="0">
                <a:solidFill>
                  <a:schemeClr val="accent4">
                    <a:lumMod val="75000"/>
                  </a:schemeClr>
                </a:solidFill>
              </a:rPr>
              <a:t>Exception 1: When a non-zero number is raised to the power of 0, the result is always 1. </a:t>
            </a:r>
          </a:p>
          <a:p>
            <a:pPr lvl="5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33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5,345</a:t>
            </a:r>
            <a:r>
              <a:rPr lang="en-US" sz="3300" b="1" baseline="300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3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lvl="5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33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3300" b="1" baseline="300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3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 </a:t>
            </a:r>
          </a:p>
          <a:p>
            <a:pPr lvl="5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33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(–31)</a:t>
            </a:r>
            <a:r>
              <a:rPr lang="en-US" sz="3300" b="1" baseline="300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3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3300" dirty="0">
                <a:solidFill>
                  <a:schemeClr val="accent4">
                    <a:lumMod val="75000"/>
                  </a:schemeClr>
                </a:solidFill>
              </a:rPr>
              <a:t>Exception 2: </a:t>
            </a:r>
            <a:r>
              <a:rPr lang="en-US" sz="38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300" b="1" baseline="300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300" dirty="0">
                <a:solidFill>
                  <a:schemeClr val="accent4">
                    <a:lumMod val="75000"/>
                  </a:schemeClr>
                </a:solidFill>
              </a:rPr>
              <a:t> is undefined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</p:spTree>
    <p:extLst>
      <p:ext uri="{BB962C8B-B14F-4D97-AF65-F5344CB8AC3E}">
        <p14:creationId xmlns:p14="http://schemas.microsoft.com/office/powerpoint/2010/main" val="228027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5050" y="109918"/>
            <a:ext cx="10058400" cy="98190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Zero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591402" y="1201003"/>
            <a:ext cx="10313159" cy="491319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1600" b="1" dirty="0">
                <a:solidFill>
                  <a:srgbClr val="002060"/>
                </a:solidFill>
              </a:rPr>
              <a:t>a. Find the two’s complement of 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+0</a:t>
            </a:r>
            <a:r>
              <a:rPr lang="en-US" sz="16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2060"/>
                </a:solidFill>
              </a:rPr>
              <a:t> as an 8-bit binary integer: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rgbClr val="002060"/>
                </a:solidFill>
              </a:rPr>
              <a:t> Convert 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  <a:r>
              <a:rPr lang="en-US" sz="1600" dirty="0">
                <a:solidFill>
                  <a:srgbClr val="002060"/>
                </a:solidFill>
              </a:rPr>
              <a:t> to 8-bit binary: 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00000000</a:t>
            </a:r>
            <a:r>
              <a:rPr lang="en-US" sz="16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rgbClr val="002060"/>
                </a:solidFill>
              </a:rPr>
              <a:t> The number is positive so nothing more needs to be done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rgbClr val="002060"/>
                </a:solidFill>
              </a:rPr>
              <a:t> Therefore, 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+0</a:t>
            </a:r>
            <a:r>
              <a:rPr lang="en-US" sz="1600" dirty="0">
                <a:solidFill>
                  <a:srgbClr val="002060"/>
                </a:solidFill>
              </a:rPr>
              <a:t> in two’s complement in an 8-bit location is 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00000000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en-US" sz="1600" b="1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1600" b="1" dirty="0">
                <a:solidFill>
                  <a:srgbClr val="002060"/>
                </a:solidFill>
              </a:rPr>
              <a:t>b. Find the two’s complement of 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–0</a:t>
            </a:r>
            <a:r>
              <a:rPr lang="en-US" sz="16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2060"/>
                </a:solidFill>
              </a:rPr>
              <a:t> as an 8-bit binary integer: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rgbClr val="002060"/>
                </a:solidFill>
              </a:rPr>
              <a:t> Convert 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10 </a:t>
            </a:r>
            <a:r>
              <a:rPr lang="en-US" sz="1600" dirty="0">
                <a:solidFill>
                  <a:srgbClr val="002060"/>
                </a:solidFill>
              </a:rPr>
              <a:t>to 8-bit binary: 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00000000</a:t>
            </a:r>
            <a:r>
              <a:rPr lang="en-US" sz="16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rgbClr val="002060"/>
                </a:solidFill>
              </a:rPr>
              <a:t> Since the number is negative, do the one’s complement to get: 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11111111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rgbClr val="002060"/>
                </a:solidFill>
              </a:rPr>
              <a:t> Now add binary 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2060"/>
                </a:solidFill>
              </a:rPr>
              <a:t> to this number:     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11111111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600" b="1" u="sng" dirty="0">
                <a:solidFill>
                  <a:srgbClr val="002060"/>
                </a:solidFill>
                <a:latin typeface="Courier New" panose="02070309020205020404" pitchFamily="49" charset="0"/>
              </a:rPr>
              <a:t>+      1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                   100000000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rgbClr val="002060"/>
                </a:solidFill>
              </a:rPr>
              <a:t> Recall that Step 4 in the rules for converting to two’s complement states that, after the addition of </a:t>
            </a:r>
            <a:r>
              <a:rPr lang="en-US" sz="1600" b="1" dirty="0">
                <a:solidFill>
                  <a:srgbClr val="002060"/>
                </a:solidFill>
              </a:rPr>
              <a:t>1</a:t>
            </a:r>
            <a:r>
              <a:rPr lang="en-US" sz="1600" dirty="0">
                <a:solidFill>
                  <a:srgbClr val="002060"/>
                </a:solidFill>
              </a:rPr>
              <a:t> to the one’s complement, any digits to the left of the maximum number of bits (here, 8 bits) should be discarded.  Discard the leftmost 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060"/>
                </a:solidFill>
              </a:rPr>
              <a:t> Therefore,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–0</a:t>
            </a:r>
            <a:r>
              <a:rPr lang="en-US" sz="18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  <a:r>
              <a:rPr lang="en-US" sz="1800" dirty="0">
                <a:solidFill>
                  <a:srgbClr val="002060"/>
                </a:solidFill>
              </a:rPr>
              <a:t> in two’s complement in an 8-bit location is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00000000</a:t>
            </a:r>
            <a:r>
              <a:rPr lang="en-US" sz="18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  <a:r>
              <a:rPr lang="en-US" sz="1800" dirty="0">
                <a:solidFill>
                  <a:srgbClr val="002060"/>
                </a:solidFill>
              </a:rPr>
              <a:t> which is exactly the same as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+0</a:t>
            </a:r>
            <a:r>
              <a:rPr lang="en-US" sz="18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3830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5050" y="109918"/>
            <a:ext cx="10058400" cy="74549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Why the Method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591402" y="855415"/>
            <a:ext cx="10586114" cy="5258782"/>
          </a:xfrm>
        </p:spPr>
        <p:txBody>
          <a:bodyPr>
            <a:noAutofit/>
          </a:bodyPr>
          <a:lstStyle/>
          <a:p>
            <a:pPr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IN" sz="1800" dirty="0">
                <a:solidFill>
                  <a:srgbClr val="002060"/>
                </a:solidFill>
              </a:rPr>
              <a:t>How in the world does flipping digits and then adding 1 somehow end up with the negative of the number you started with?</a:t>
            </a:r>
          </a:p>
          <a:p>
            <a:pPr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IN" sz="1800" u="sng" dirty="0">
                <a:solidFill>
                  <a:srgbClr val="002060"/>
                </a:solidFill>
              </a:rPr>
              <a:t>Example:</a:t>
            </a:r>
            <a:r>
              <a:rPr lang="en-IN" sz="1800" dirty="0">
                <a:solidFill>
                  <a:srgbClr val="002060"/>
                </a:solidFill>
              </a:rPr>
              <a:t> using a 4-bit allocation, since it is easy to manage. </a:t>
            </a:r>
          </a:p>
          <a:p>
            <a:pPr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2060"/>
                </a:solidFill>
              </a:rPr>
              <a:t> A 4-bit allocation allows for 16 binary numbers ranging from </a:t>
            </a:r>
            <a:r>
              <a:rPr lang="en-IN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  <a:r>
              <a:rPr lang="en-IN" sz="1800" dirty="0">
                <a:solidFill>
                  <a:srgbClr val="002060"/>
                </a:solidFill>
              </a:rPr>
              <a:t> to </a:t>
            </a:r>
            <a:r>
              <a:rPr lang="en-IN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</a:t>
            </a:r>
            <a:r>
              <a:rPr lang="en-IN" sz="1800" dirty="0">
                <a:solidFill>
                  <a:srgbClr val="002060"/>
                </a:solidFill>
              </a:rPr>
              <a:t>, or</a:t>
            </a:r>
            <a:r>
              <a:rPr lang="en-IN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en-IN" sz="1800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IN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002060"/>
                </a:solidFill>
              </a:rPr>
              <a:t>to </a:t>
            </a:r>
            <a:r>
              <a:rPr lang="en-IN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IN" sz="1800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IN" sz="1800" baseline="-25000" dirty="0">
                <a:solidFill>
                  <a:srgbClr val="002060"/>
                </a:solidFill>
              </a:rPr>
              <a:t>. </a:t>
            </a:r>
          </a:p>
          <a:p>
            <a:pPr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2060"/>
                </a:solidFill>
              </a:rPr>
              <a:t> Define the “flip side” of any number between </a:t>
            </a:r>
            <a:r>
              <a:rPr lang="en-IN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IN" sz="1800" dirty="0">
                <a:solidFill>
                  <a:srgbClr val="002060"/>
                </a:solidFill>
              </a:rPr>
              <a:t> and</a:t>
            </a:r>
            <a:r>
              <a:rPr lang="en-IN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16 </a:t>
            </a:r>
            <a:r>
              <a:rPr lang="en-IN" sz="1800" dirty="0">
                <a:solidFill>
                  <a:srgbClr val="002060"/>
                </a:solidFill>
              </a:rPr>
              <a:t>to be </a:t>
            </a:r>
            <a:r>
              <a:rPr lang="en-IN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IN" sz="1800" dirty="0">
                <a:solidFill>
                  <a:srgbClr val="002060"/>
                </a:solidFill>
              </a:rPr>
              <a:t> minus that number. </a:t>
            </a:r>
          </a:p>
          <a:p>
            <a:pPr lvl="1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IN" dirty="0">
                <a:solidFill>
                  <a:srgbClr val="002060"/>
                </a:solidFill>
              </a:rPr>
              <a:t>using 4 bits, there are 16 possible numbers (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IN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IN" dirty="0">
                <a:solidFill>
                  <a:srgbClr val="002060"/>
                </a:solidFill>
              </a:rPr>
              <a:t> to 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IN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IN" dirty="0">
                <a:solidFill>
                  <a:srgbClr val="002060"/>
                </a:solidFill>
              </a:rPr>
              <a:t>), so the flip side of a number between 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IN" dirty="0">
                <a:solidFill>
                  <a:srgbClr val="002060"/>
                </a:solidFill>
              </a:rPr>
              <a:t> and 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IN" dirty="0">
                <a:solidFill>
                  <a:srgbClr val="002060"/>
                </a:solidFill>
              </a:rPr>
              <a:t> would be 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IN" dirty="0">
                <a:solidFill>
                  <a:srgbClr val="002060"/>
                </a:solidFill>
              </a:rPr>
              <a:t> minus that number.</a:t>
            </a:r>
          </a:p>
          <a:p>
            <a:pPr lvl="1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IN" dirty="0">
                <a:solidFill>
                  <a:srgbClr val="002060"/>
                </a:solidFill>
              </a:rPr>
              <a:t>the flip side of 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IN" dirty="0">
                <a:solidFill>
                  <a:srgbClr val="002060"/>
                </a:solidFill>
              </a:rPr>
              <a:t> is 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 – 4 = 12</a:t>
            </a:r>
            <a:r>
              <a:rPr lang="en-IN" dirty="0">
                <a:solidFill>
                  <a:srgbClr val="002060"/>
                </a:solidFill>
              </a:rPr>
              <a:t>. </a:t>
            </a:r>
          </a:p>
          <a:p>
            <a:pPr lvl="1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IN" dirty="0">
                <a:solidFill>
                  <a:srgbClr val="002060"/>
                </a:solidFill>
              </a:rPr>
              <a:t>in two’s complement, the negative of a number is represented as the flip side of its positive value. </a:t>
            </a:r>
          </a:p>
          <a:p>
            <a:pPr lvl="1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IN" dirty="0">
                <a:solidFill>
                  <a:srgbClr val="002060"/>
                </a:solidFill>
              </a:rPr>
              <a:t>using two’s complement notation, a 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–3</a:t>
            </a:r>
            <a:r>
              <a:rPr lang="en-IN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>
                <a:solidFill>
                  <a:srgbClr val="002060"/>
                </a:solidFill>
              </a:rPr>
              <a:t>is represented as the flip side of 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+3</a:t>
            </a:r>
            <a:r>
              <a:rPr lang="en-IN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IN" dirty="0">
                <a:solidFill>
                  <a:srgbClr val="002060"/>
                </a:solidFill>
              </a:rPr>
              <a:t>. </a:t>
            </a:r>
          </a:p>
          <a:p>
            <a:pPr lvl="1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IN" dirty="0">
                <a:solidFill>
                  <a:srgbClr val="002060"/>
                </a:solidFill>
              </a:rPr>
              <a:t>In a 4-bit location, this would be 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 – 3 = 13</a:t>
            </a:r>
            <a:r>
              <a:rPr lang="en-IN" dirty="0">
                <a:solidFill>
                  <a:srgbClr val="002060"/>
                </a:solidFill>
              </a:rPr>
              <a:t>. In an 8-bit location, this would be 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256 – 3 = 253 </a:t>
            </a:r>
            <a:r>
              <a:rPr lang="en-IN" dirty="0">
                <a:solidFill>
                  <a:srgbClr val="002060"/>
                </a:solidFill>
              </a:rPr>
              <a:t>because 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IN" b="1" baseline="30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256</a:t>
            </a:r>
            <a:r>
              <a:rPr lang="en-IN" dirty="0">
                <a:solidFill>
                  <a:srgbClr val="002060"/>
                </a:solidFill>
              </a:rPr>
              <a:t>.</a:t>
            </a:r>
            <a:endParaRPr lang="en-US" dirty="0">
              <a:solidFill>
                <a:srgbClr val="002060"/>
              </a:solidFill>
            </a:endParaRPr>
          </a:p>
          <a:p>
            <a:pPr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IN" sz="1800" dirty="0">
                <a:solidFill>
                  <a:srgbClr val="002060"/>
                </a:solidFill>
              </a:rPr>
              <a:t>In mathematical terms, this can be expressed as follows (a</a:t>
            </a:r>
            <a:r>
              <a:rPr lang="en-IN" sz="1600" dirty="0">
                <a:solidFill>
                  <a:srgbClr val="002060"/>
                </a:solidFill>
              </a:rPr>
              <a:t>ssuming an </a:t>
            </a:r>
            <a:r>
              <a:rPr lang="en-IN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IN" sz="1600" dirty="0">
                <a:solidFill>
                  <a:srgbClr val="002060"/>
                </a:solidFill>
              </a:rPr>
              <a:t>-bit memory allocation): </a:t>
            </a:r>
          </a:p>
          <a:p>
            <a:pPr lvl="1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IN" sz="2000" dirty="0">
                <a:solidFill>
                  <a:srgbClr val="002060"/>
                </a:solidFill>
              </a:rPr>
              <a:t>For a number,</a:t>
            </a:r>
            <a:r>
              <a:rPr lang="en-IN" sz="2000" dirty="0">
                <a:solidFill>
                  <a:srgbClr val="0070C0"/>
                </a:solidFill>
              </a:rPr>
              <a:t> </a:t>
            </a:r>
            <a:r>
              <a:rPr lang="en-IN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IN" sz="2000" dirty="0">
                <a:solidFill>
                  <a:srgbClr val="002060"/>
                </a:solidFill>
              </a:rPr>
              <a:t>, the two’s complement is:</a:t>
            </a:r>
          </a:p>
          <a:p>
            <a:pPr marL="201168" lvl="1" indent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2060"/>
                </a:solidFill>
              </a:rPr>
              <a:t>		</a:t>
            </a:r>
            <a:r>
              <a:rPr lang="en-IN" sz="2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  <a:r>
              <a:rPr lang="en-IN" sz="2800" b="1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IN" sz="2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|</a:t>
            </a:r>
            <a:r>
              <a:rPr lang="en-IN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IN" sz="2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IN" sz="2000" dirty="0">
                <a:solidFill>
                  <a:srgbClr val="002060"/>
                </a:solidFill>
              </a:rPr>
              <a:t> where </a:t>
            </a:r>
            <a:r>
              <a:rPr lang="en-IN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IN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IN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IN" sz="2000" dirty="0">
                <a:solidFill>
                  <a:srgbClr val="002060"/>
                </a:solidFill>
              </a:rPr>
              <a:t> denotes the absolute value of </a:t>
            </a:r>
            <a:r>
              <a:rPr lang="en-IN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IN" sz="2000" dirty="0">
                <a:solidFill>
                  <a:srgbClr val="002060"/>
                </a:solidFill>
              </a:rPr>
              <a:t>  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5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2.4 Floating Point Representation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All floating point numbers have both an integer part and a fractional part, even if that fractional part is 0. </a:t>
            </a:r>
          </a:p>
          <a:p>
            <a:pPr lvl="1"/>
            <a:r>
              <a:rPr lang="en-US" sz="2600" dirty="0">
                <a:solidFill>
                  <a:srgbClr val="002060"/>
                </a:solidFill>
              </a:rPr>
              <a:t>Note: </a:t>
            </a:r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600" dirty="0">
                <a:solidFill>
                  <a:srgbClr val="002060"/>
                </a:solidFill>
              </a:rPr>
              <a:t> is an integer but </a:t>
            </a:r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6.0</a:t>
            </a:r>
            <a:r>
              <a:rPr lang="en-US" sz="2600" dirty="0">
                <a:solidFill>
                  <a:srgbClr val="002060"/>
                </a:solidFill>
              </a:rPr>
              <a:t> is a floating point number</a:t>
            </a:r>
          </a:p>
          <a:p>
            <a:r>
              <a:rPr lang="en-US" sz="2800" dirty="0">
                <a:solidFill>
                  <a:srgbClr val="002060"/>
                </a:solidFill>
              </a:rPr>
              <a:t>To represent a floating point number in binary: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</a:rPr>
              <a:t>divide the number into its parts:</a:t>
            </a:r>
          </a:p>
          <a:p>
            <a:pPr lvl="2"/>
            <a:r>
              <a:rPr lang="en-US" sz="2800" dirty="0">
                <a:solidFill>
                  <a:srgbClr val="002060"/>
                </a:solidFill>
              </a:rPr>
              <a:t>the </a:t>
            </a:r>
            <a:r>
              <a:rPr lang="en-US" sz="2800" b="1" dirty="0">
                <a:solidFill>
                  <a:srgbClr val="002060"/>
                </a:solidFill>
              </a:rPr>
              <a:t>sign</a:t>
            </a:r>
            <a:r>
              <a:rPr lang="en-US" sz="2800" dirty="0">
                <a:solidFill>
                  <a:srgbClr val="002060"/>
                </a:solidFill>
              </a:rPr>
              <a:t> (positive or negative)</a:t>
            </a:r>
          </a:p>
          <a:p>
            <a:pPr lvl="2"/>
            <a:r>
              <a:rPr lang="en-US" sz="2800" dirty="0">
                <a:solidFill>
                  <a:srgbClr val="002060"/>
                </a:solidFill>
              </a:rPr>
              <a:t>the </a:t>
            </a:r>
            <a:r>
              <a:rPr lang="en-US" sz="2800" b="1" dirty="0">
                <a:solidFill>
                  <a:srgbClr val="002060"/>
                </a:solidFill>
              </a:rPr>
              <a:t>whole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number</a:t>
            </a:r>
            <a:r>
              <a:rPr lang="en-US" sz="2800" dirty="0">
                <a:solidFill>
                  <a:srgbClr val="002060"/>
                </a:solidFill>
              </a:rPr>
              <a:t> (integer) part </a:t>
            </a:r>
          </a:p>
          <a:p>
            <a:pPr lvl="2"/>
            <a:r>
              <a:rPr lang="en-US" sz="2800" dirty="0">
                <a:solidFill>
                  <a:srgbClr val="002060"/>
                </a:solidFill>
              </a:rPr>
              <a:t>the </a:t>
            </a:r>
            <a:r>
              <a:rPr lang="en-US" sz="2800" b="1" dirty="0">
                <a:solidFill>
                  <a:srgbClr val="002060"/>
                </a:solidFill>
              </a:rPr>
              <a:t>fractional</a:t>
            </a:r>
            <a:r>
              <a:rPr lang="en-US" sz="2800" dirty="0">
                <a:solidFill>
                  <a:srgbClr val="002060"/>
                </a:solidFill>
              </a:rPr>
              <a:t> part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</p:spTree>
    <p:extLst>
      <p:ext uri="{BB962C8B-B14F-4D97-AF65-F5344CB8AC3E}">
        <p14:creationId xmlns:p14="http://schemas.microsoft.com/office/powerpoint/2010/main" val="115541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Integer 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9793633" cy="402336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 specific bit is set aside to denote the sign.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To convert the integer part to binary, simply convert the same way you convert positive integers to binary.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The integer part of a floating point binary number is separated from the fractional part.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The dot (or period) between the integer and fractional parts of a binary number will be referred to as a </a:t>
            </a:r>
            <a:r>
              <a:rPr lang="en-US" sz="2400" b="1" dirty="0">
                <a:solidFill>
                  <a:srgbClr val="002060"/>
                </a:solidFill>
              </a:rPr>
              <a:t>point.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The point</a:t>
            </a:r>
            <a:r>
              <a:rPr lang="en-US" sz="2400" i="1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is, in effect, a </a:t>
            </a:r>
            <a:r>
              <a:rPr lang="en-US" sz="2400" b="1" dirty="0">
                <a:solidFill>
                  <a:srgbClr val="002060"/>
                </a:solidFill>
              </a:rPr>
              <a:t>binary point 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it does the same thing as a decimal point in the decimal system</a:t>
            </a:r>
            <a:r>
              <a:rPr lang="en-US" sz="2400" dirty="0"/>
              <a:t>.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</p:spTree>
    <p:extLst>
      <p:ext uri="{BB962C8B-B14F-4D97-AF65-F5344CB8AC3E}">
        <p14:creationId xmlns:p14="http://schemas.microsoft.com/office/powerpoint/2010/main" val="139032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Fractional Part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9452439" cy="4023360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sz="36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800" dirty="0">
                    <a:solidFill>
                      <a:srgbClr val="002060"/>
                    </a:solidFill>
                  </a:rPr>
                  <a:t>We know that the columns in the integer part of a binary number represent powers of </a:t>
                </a:r>
                <a:r>
                  <a:rPr lang="en-US" sz="2800" b="1" dirty="0">
                    <a:solidFill>
                      <a:srgbClr val="002060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en-US" sz="2800" dirty="0">
                    <a:solidFill>
                      <a:srgbClr val="002060"/>
                    </a:solidFill>
                  </a:rPr>
                  <a:t>. 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2060"/>
                    </a:solidFill>
                  </a:rPr>
                  <a:t>The first column, </a:t>
                </a:r>
                <a:r>
                  <a:rPr lang="en-US" sz="2400" b="1" dirty="0">
                    <a:solidFill>
                      <a:srgbClr val="002060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en-US" sz="2400" b="1" baseline="30000" dirty="0">
                    <a:solidFill>
                      <a:srgbClr val="002060"/>
                    </a:solidFill>
                    <a:latin typeface="Courier New" panose="02070309020205020404" pitchFamily="49" charset="0"/>
                  </a:rPr>
                  <a:t>0</a:t>
                </a:r>
                <a:r>
                  <a:rPr lang="en-US" sz="2400" dirty="0">
                    <a:solidFill>
                      <a:srgbClr val="002060"/>
                    </a:solidFill>
                  </a:rPr>
                  <a:t> is the one’s column; the second column, </a:t>
                </a:r>
                <a:r>
                  <a:rPr lang="en-US" sz="2400" b="1" dirty="0">
                    <a:solidFill>
                      <a:srgbClr val="002060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en-US" sz="2400" b="1" baseline="30000" dirty="0">
                    <a:solidFill>
                      <a:srgbClr val="002060"/>
                    </a:solidFill>
                    <a:latin typeface="Courier New" panose="02070309020205020404" pitchFamily="49" charset="0"/>
                  </a:rPr>
                  <a:t>1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</a:rPr>
                  <a:t>is the two’s column; and so on.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sz="2800" dirty="0">
                    <a:solidFill>
                      <a:srgbClr val="002060"/>
                    </a:solidFill>
                  </a:rPr>
                  <a:t>We can think of the fractional part in similar terms. 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2060"/>
                    </a:solidFill>
                  </a:rPr>
                  <a:t>The decimal number </a:t>
                </a:r>
                <a:r>
                  <a:rPr lang="en-US" sz="2400" b="1" dirty="0">
                    <a:solidFill>
                      <a:srgbClr val="002060"/>
                    </a:solidFill>
                    <a:latin typeface="Courier New" panose="02070309020205020404" pitchFamily="49" charset="0"/>
                  </a:rPr>
                  <a:t>0.1</a:t>
                </a:r>
                <a:r>
                  <a:rPr lang="en-US" sz="2400" dirty="0">
                    <a:solidFill>
                      <a:srgbClr val="002060"/>
                    </a:solidFill>
                  </a:rPr>
                  <a:t> represents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400" b="0" dirty="0">
                    <a:solidFill>
                      <a:srgbClr val="002060"/>
                    </a:solidFill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</a:rPr>
                  <a:t>, the decimal number </a:t>
                </a:r>
                <a:r>
                  <a:rPr lang="en-US" sz="2400" b="1" dirty="0">
                    <a:solidFill>
                      <a:srgbClr val="002060"/>
                    </a:solidFill>
                    <a:latin typeface="Courier New" panose="02070309020205020404" pitchFamily="49" charset="0"/>
                  </a:rPr>
                  <a:t>0.01</a:t>
                </a:r>
                <a:r>
                  <a:rPr lang="en-US" sz="2400" dirty="0">
                    <a:solidFill>
                      <a:srgbClr val="002060"/>
                    </a:solidFill>
                  </a:rPr>
                  <a:t> represents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sz="2400" b="0" dirty="0">
                    <a:solidFill>
                      <a:srgbClr val="002060"/>
                    </a:solidFill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</a:rPr>
                  <a:t>and so on. 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2060"/>
                    </a:solidFill>
                  </a:rPr>
                  <a:t>As the denominators get smaller, each decimal place is </a:t>
                </a:r>
                <a:r>
                  <a:rPr lang="en-US" sz="2400" b="1" dirty="0">
                    <a:solidFill>
                      <a:srgbClr val="002060"/>
                    </a:solidFill>
                    <a:latin typeface="Courier New" panose="02070309020205020404" pitchFamily="49" charset="0"/>
                  </a:rPr>
                  <a:t>10</a:t>
                </a:r>
                <a:r>
                  <a:rPr lang="en-US" sz="2400" dirty="0">
                    <a:solidFill>
                      <a:srgbClr val="002060"/>
                    </a:solidFill>
                  </a:rPr>
                  <a:t> raised to the next power. 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2060"/>
                    </a:solidFill>
                  </a:rPr>
                  <a:t>In decimal notation: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, etc.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2060"/>
                    </a:solidFill>
                  </a:rPr>
                  <a:t>Also can be represented as </a:t>
                </a:r>
                <a:r>
                  <a:rPr lang="en-US" sz="2400" b="1" dirty="0">
                    <a:solidFill>
                      <a:srgbClr val="002060"/>
                    </a:solidFill>
                    <a:latin typeface="Courier New" panose="02070309020205020404" pitchFamily="49" charset="0"/>
                  </a:rPr>
                  <a:t>10</a:t>
                </a:r>
                <a:r>
                  <a:rPr lang="en-US" sz="2400" b="1" baseline="30000" dirty="0">
                    <a:solidFill>
                      <a:srgbClr val="002060"/>
                    </a:solidFill>
                    <a:latin typeface="Courier New" panose="02070309020205020404" pitchFamily="49" charset="0"/>
                  </a:rPr>
                  <a:t>-1</a:t>
                </a:r>
                <a:r>
                  <a:rPr lang="en-US" sz="2400" dirty="0">
                    <a:solidFill>
                      <a:srgbClr val="002060"/>
                    </a:solidFill>
                  </a:rPr>
                  <a:t>, </a:t>
                </a:r>
                <a:r>
                  <a:rPr lang="en-US" sz="2400" b="1" dirty="0">
                    <a:solidFill>
                      <a:srgbClr val="002060"/>
                    </a:solidFill>
                    <a:latin typeface="Courier New" panose="02070309020205020404" pitchFamily="49" charset="0"/>
                  </a:rPr>
                  <a:t>10</a:t>
                </a:r>
                <a:r>
                  <a:rPr lang="en-US" sz="2400" b="1" baseline="30000" dirty="0">
                    <a:solidFill>
                      <a:srgbClr val="002060"/>
                    </a:solidFill>
                    <a:latin typeface="Courier New" panose="02070309020205020404" pitchFamily="49" charset="0"/>
                  </a:rPr>
                  <a:t>-2</a:t>
                </a:r>
                <a:r>
                  <a:rPr lang="en-US" sz="2400" dirty="0">
                    <a:solidFill>
                      <a:srgbClr val="002060"/>
                    </a:solidFill>
                  </a:rPr>
                  <a:t>, </a:t>
                </a:r>
                <a:r>
                  <a:rPr lang="en-US" sz="2400" b="1" dirty="0">
                    <a:solidFill>
                      <a:srgbClr val="002060"/>
                    </a:solidFill>
                    <a:latin typeface="Courier New" panose="02070309020205020404" pitchFamily="49" charset="0"/>
                  </a:rPr>
                  <a:t>10</a:t>
                </a:r>
                <a:r>
                  <a:rPr lang="en-US" sz="2400" b="1" baseline="30000" dirty="0">
                    <a:solidFill>
                      <a:srgbClr val="002060"/>
                    </a:solidFill>
                    <a:latin typeface="Courier New" panose="02070309020205020404" pitchFamily="49" charset="0"/>
                  </a:rPr>
                  <a:t>-3</a:t>
                </a:r>
                <a:r>
                  <a:rPr lang="en-US" sz="2400" dirty="0">
                    <a:solidFill>
                      <a:srgbClr val="002060"/>
                    </a:solidFill>
                  </a:rPr>
                  <a:t>, etc.</a:t>
                </a:r>
              </a:p>
              <a:p>
                <a:pPr marL="201168" lvl="1" indent="0">
                  <a:lnSpc>
                    <a:spcPct val="12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9452439" cy="4023360"/>
              </a:xfrm>
              <a:blipFill rotWithShape="0">
                <a:blip r:embed="rId2"/>
                <a:stretch>
                  <a:fillRect l="-838" r="-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</p:spTree>
    <p:extLst>
      <p:ext uri="{BB962C8B-B14F-4D97-AF65-F5344CB8AC3E}">
        <p14:creationId xmlns:p14="http://schemas.microsoft.com/office/powerpoint/2010/main" val="367157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60060"/>
          </a:xfrm>
        </p:spPr>
        <p:txBody>
          <a:bodyPr>
            <a:normAutofit/>
          </a:bodyPr>
          <a:lstStyle/>
          <a:p>
            <a:r>
              <a:rPr lang="en-US" sz="4200" b="1" dirty="0">
                <a:solidFill>
                  <a:schemeClr val="accent1">
                    <a:lumMod val="75000"/>
                  </a:schemeClr>
                </a:solidFill>
              </a:rPr>
              <a:t>Fractional Part of the Binary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917053" cy="40233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1702691"/>
                  </p:ext>
                </p:extLst>
              </p:nvPr>
            </p:nvGraphicFramePr>
            <p:xfrm>
              <a:off x="1269243" y="2017050"/>
              <a:ext cx="9512490" cy="3648105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{5C22544A-7EE6-4342-B048-85BDC9FD1C3A}</a:tableStyleId>
                  </a:tblPr>
                  <a:tblGrid>
                    <a:gridCol w="15831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739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7395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1043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6525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60574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001857">
                    <a:tc gridSpan="6">
                      <a:txBody>
                        <a:bodyPr/>
                        <a:lstStyle/>
                        <a:p>
                          <a:pPr marL="0" marR="0" algn="ctr" hangingPunct="0">
                            <a:lnSpc>
                              <a:spcPct val="200000"/>
                            </a:lnSpc>
                            <a:spcBef>
                              <a:spcPts val="400"/>
                            </a:spcBef>
                            <a:spcAft>
                              <a:spcPts val="0"/>
                            </a:spcAft>
                            <a:tabLst>
                              <a:tab pos="1371600" algn="r"/>
                              <a:tab pos="2743200" algn="r"/>
                              <a:tab pos="4114800" algn="r"/>
                            </a:tabLst>
                          </a:pPr>
                          <a:r>
                            <a:rPr lang="en-IN" sz="2000" dirty="0">
                              <a:effectLst/>
                            </a:rPr>
                            <a:t>The first six columns of the fractional part of a number in the binary system</a:t>
                          </a:r>
                          <a:endParaRPr lang="en-US" sz="2000" dirty="0">
                            <a:effectLst/>
                            <a:latin typeface="Charlotte Sans Boo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34227">
                    <a:tc>
                      <a:txBody>
                        <a:bodyPr/>
                        <a:lstStyle/>
                        <a:p>
                          <a:pPr marL="0" marR="0" algn="ctr" hangingPunct="0">
                            <a:lnSpc>
                              <a:spcPct val="200000"/>
                            </a:lnSpc>
                            <a:spcBef>
                              <a:spcPts val="400"/>
                            </a:spcBef>
                            <a:spcAft>
                              <a:spcPts val="0"/>
                            </a:spcAft>
                            <a:tabLst>
                              <a:tab pos="1371600" algn="r"/>
                              <a:tab pos="2743200" algn="r"/>
                              <a:tab pos="4114800" algn="r"/>
                            </a:tabLst>
                          </a:pPr>
                          <a:r>
                            <a:rPr lang="en-IN" sz="2000" b="1" dirty="0">
                              <a:solidFill>
                                <a:srgbClr val="00206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0.1</a:t>
                          </a:r>
                          <a:endParaRPr lang="en-US" sz="2000" b="1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  <a:ea typeface="Times New Roman" panose="020206030504050203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0" marB="0">
                        <a:lnL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lnSpc>
                              <a:spcPct val="200000"/>
                            </a:lnSpc>
                            <a:spcBef>
                              <a:spcPts val="400"/>
                            </a:spcBef>
                            <a:spcAft>
                              <a:spcPts val="0"/>
                            </a:spcAft>
                            <a:tabLst>
                              <a:tab pos="1371600" algn="r"/>
                              <a:tab pos="2743200" algn="r"/>
                              <a:tab pos="4114800" algn="r"/>
                            </a:tabLst>
                          </a:pPr>
                          <a:r>
                            <a:rPr lang="en-IN" sz="2000" b="1" dirty="0">
                              <a:solidFill>
                                <a:srgbClr val="00206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0.01</a:t>
                          </a:r>
                          <a:endParaRPr lang="en-US" sz="2000" b="1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  <a:ea typeface="Times New Roman" panose="020206030504050203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0" marB="0">
                        <a:lnL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lnSpc>
                              <a:spcPct val="200000"/>
                            </a:lnSpc>
                            <a:spcBef>
                              <a:spcPts val="400"/>
                            </a:spcBef>
                            <a:spcAft>
                              <a:spcPts val="0"/>
                            </a:spcAft>
                            <a:tabLst>
                              <a:tab pos="1371600" algn="r"/>
                              <a:tab pos="2743200" algn="r"/>
                              <a:tab pos="4114800" algn="r"/>
                            </a:tabLst>
                          </a:pPr>
                          <a:r>
                            <a:rPr lang="en-IN" sz="2000" b="1" dirty="0">
                              <a:solidFill>
                                <a:srgbClr val="00206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0.001</a:t>
                          </a:r>
                          <a:endParaRPr lang="en-US" sz="2000" b="1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  <a:ea typeface="Times New Roman" panose="020206030504050203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0" marB="0">
                        <a:lnL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lnSpc>
                              <a:spcPct val="200000"/>
                            </a:lnSpc>
                            <a:spcBef>
                              <a:spcPts val="400"/>
                            </a:spcBef>
                            <a:spcAft>
                              <a:spcPts val="0"/>
                            </a:spcAft>
                            <a:tabLst>
                              <a:tab pos="1371600" algn="r"/>
                              <a:tab pos="2743200" algn="r"/>
                              <a:tab pos="4114800" algn="r"/>
                            </a:tabLst>
                          </a:pPr>
                          <a:r>
                            <a:rPr lang="en-IN" sz="2000" b="1" dirty="0">
                              <a:solidFill>
                                <a:srgbClr val="00206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0.0001</a:t>
                          </a:r>
                          <a:endParaRPr lang="en-US" sz="2000" b="1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  <a:ea typeface="Times New Roman" panose="020206030504050203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0" marB="0">
                        <a:lnL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lnSpc>
                              <a:spcPct val="200000"/>
                            </a:lnSpc>
                            <a:spcBef>
                              <a:spcPts val="400"/>
                            </a:spcBef>
                            <a:spcAft>
                              <a:spcPts val="0"/>
                            </a:spcAft>
                            <a:tabLst>
                              <a:tab pos="1371600" algn="r"/>
                              <a:tab pos="2743200" algn="r"/>
                              <a:tab pos="4114800" algn="r"/>
                            </a:tabLst>
                          </a:pPr>
                          <a:r>
                            <a:rPr lang="en-IN" sz="2000" b="1" dirty="0">
                              <a:solidFill>
                                <a:srgbClr val="00206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0.00001</a:t>
                          </a:r>
                          <a:endParaRPr lang="en-US" sz="2000" b="1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  <a:ea typeface="Times New Roman" panose="020206030504050203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0" marB="0">
                        <a:lnL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lnSpc>
                              <a:spcPct val="200000"/>
                            </a:lnSpc>
                            <a:spcBef>
                              <a:spcPts val="400"/>
                            </a:spcBef>
                            <a:spcAft>
                              <a:spcPts val="0"/>
                            </a:spcAft>
                            <a:tabLst>
                              <a:tab pos="1371600" algn="r"/>
                              <a:tab pos="2743200" algn="r"/>
                              <a:tab pos="4114800" algn="r"/>
                            </a:tabLst>
                          </a:pPr>
                          <a:r>
                            <a:rPr lang="en-IN" sz="2000" b="1" dirty="0">
                              <a:solidFill>
                                <a:srgbClr val="00206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0.000001</a:t>
                          </a:r>
                          <a:endParaRPr lang="en-US" sz="2000" b="1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  <a:ea typeface="Times New Roman" panose="020206030504050203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0" marB="0">
                        <a:lnL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69600">
                    <a:tc>
                      <a:txBody>
                        <a:bodyPr/>
                        <a:lstStyle/>
                        <a:p>
                          <a:pPr marL="0" marR="0" algn="ctr" hangingPunct="0">
                            <a:lnSpc>
                              <a:spcPct val="150000"/>
                            </a:lnSpc>
                            <a:spcBef>
                              <a:spcPts val="400"/>
                            </a:spcBef>
                            <a:spcAft>
                              <a:spcPts val="600"/>
                            </a:spcAft>
                            <a:tabLst>
                              <a:tab pos="1371600" algn="r"/>
                              <a:tab pos="2743200" algn="r"/>
                              <a:tab pos="4114800" algn="r"/>
                            </a:tabLst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en-IN" sz="2000" b="1" baseline="-25000" dirty="0">
                              <a:solidFill>
                                <a:srgbClr val="00206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 </a:t>
                          </a:r>
                          <a:r>
                            <a:rPr lang="en-IN" sz="2000" b="1" dirty="0">
                              <a:solidFill>
                                <a:srgbClr val="00206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 2</a:t>
                          </a:r>
                          <a:r>
                            <a:rPr lang="en-IN" sz="2000" b="1" baseline="30000" dirty="0">
                              <a:solidFill>
                                <a:srgbClr val="00206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–1</a:t>
                          </a:r>
                          <a:endParaRPr lang="en-US" sz="2000" b="1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  <a:ea typeface="Times New Roman" panose="020206030504050203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0" marB="0">
                        <a:lnR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lnSpc>
                              <a:spcPct val="150000"/>
                            </a:lnSpc>
                            <a:spcBef>
                              <a:spcPts val="400"/>
                            </a:spcBef>
                            <a:spcAft>
                              <a:spcPts val="0"/>
                            </a:spcAft>
                            <a:tabLst>
                              <a:tab pos="1371600" algn="r"/>
                              <a:tab pos="2743200" algn="r"/>
                              <a:tab pos="4114800" algn="r"/>
                            </a:tabLst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en-IN" sz="2000" b="1" dirty="0">
                              <a:solidFill>
                                <a:srgbClr val="00206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= 2</a:t>
                          </a:r>
                          <a:r>
                            <a:rPr lang="en-IN" sz="2000" b="1" baseline="30000" dirty="0">
                              <a:solidFill>
                                <a:srgbClr val="00206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–2</a:t>
                          </a:r>
                          <a:endParaRPr lang="en-US" sz="2000" b="1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  <a:ea typeface="Times New Roman" panose="020206030504050203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0" marB="0">
                        <a:lnL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lnSpc>
                              <a:spcPct val="150000"/>
                            </a:lnSpc>
                            <a:spcBef>
                              <a:spcPts val="400"/>
                            </a:spcBef>
                            <a:spcAft>
                              <a:spcPts val="0"/>
                            </a:spcAft>
                            <a:tabLst>
                              <a:tab pos="1371600" algn="r"/>
                              <a:tab pos="2743200" algn="r"/>
                              <a:tab pos="4114800" algn="r"/>
                            </a:tabLst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en-IN" sz="2000" b="1" baseline="-25000" dirty="0">
                              <a:solidFill>
                                <a:srgbClr val="00206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IN" sz="2000" b="1" dirty="0">
                              <a:solidFill>
                                <a:srgbClr val="00206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 2</a:t>
                          </a:r>
                          <a:r>
                            <a:rPr lang="en-IN" sz="2000" b="1" baseline="30000" dirty="0">
                              <a:solidFill>
                                <a:srgbClr val="00206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–3</a:t>
                          </a:r>
                          <a:endParaRPr lang="en-US" sz="2000" b="1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  <a:ea typeface="Times New Roman" panose="020206030504050203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0" marB="0">
                        <a:lnL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lnSpc>
                              <a:spcPct val="150000"/>
                            </a:lnSpc>
                            <a:spcBef>
                              <a:spcPts val="400"/>
                            </a:spcBef>
                            <a:spcAft>
                              <a:spcPts val="0"/>
                            </a:spcAft>
                            <a:tabLst>
                              <a:tab pos="1371600" algn="r"/>
                              <a:tab pos="2743200" algn="r"/>
                              <a:tab pos="4114800" algn="r"/>
                            </a:tabLst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en-IN" sz="2000" b="1" dirty="0">
                              <a:solidFill>
                                <a:srgbClr val="00206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= 2</a:t>
                          </a:r>
                          <a:r>
                            <a:rPr lang="en-IN" sz="2000" b="1" baseline="30000" dirty="0">
                              <a:solidFill>
                                <a:srgbClr val="00206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–4</a:t>
                          </a:r>
                          <a:endParaRPr lang="en-US" sz="2000" b="1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  <a:ea typeface="Times New Roman" panose="020206030504050203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0" marB="0">
                        <a:lnL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lnSpc>
                              <a:spcPct val="150000"/>
                            </a:lnSpc>
                            <a:spcBef>
                              <a:spcPts val="400"/>
                            </a:spcBef>
                            <a:spcAft>
                              <a:spcPts val="0"/>
                            </a:spcAft>
                            <a:tabLst>
                              <a:tab pos="1371600" algn="r"/>
                              <a:tab pos="2743200" algn="r"/>
                              <a:tab pos="4114800" algn="r"/>
                            </a:tabLst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en-IN" sz="2000" b="1" dirty="0">
                              <a:solidFill>
                                <a:srgbClr val="00206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= 2</a:t>
                          </a:r>
                          <a:r>
                            <a:rPr lang="en-IN" sz="2000" b="1" baseline="30000" dirty="0">
                              <a:solidFill>
                                <a:srgbClr val="00206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–5</a:t>
                          </a:r>
                          <a:endParaRPr lang="en-US" sz="2000" b="1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  <a:ea typeface="Times New Roman" panose="020206030504050203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0" marB="0">
                        <a:lnL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lnSpc>
                              <a:spcPct val="150000"/>
                            </a:lnSpc>
                            <a:spcBef>
                              <a:spcPts val="400"/>
                            </a:spcBef>
                            <a:spcAft>
                              <a:spcPts val="0"/>
                            </a:spcAft>
                            <a:tabLst>
                              <a:tab pos="1371600" algn="r"/>
                              <a:tab pos="2743200" algn="r"/>
                              <a:tab pos="4114800" algn="r"/>
                            </a:tabLst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en-IN" sz="2000" b="1" dirty="0">
                              <a:solidFill>
                                <a:srgbClr val="00206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 2</a:t>
                          </a:r>
                          <a:r>
                            <a:rPr lang="en-IN" sz="2000" b="1" baseline="30000" dirty="0">
                              <a:solidFill>
                                <a:srgbClr val="00206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–6</a:t>
                          </a:r>
                          <a:endParaRPr lang="en-US" sz="2000" b="1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  <a:ea typeface="Times New Roman" panose="020206030504050203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0" marB="0">
                        <a:lnL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3290">
                    <a:tc>
                      <a:txBody>
                        <a:bodyPr/>
                        <a:lstStyle/>
                        <a:p>
                          <a:pPr marL="0" marR="0" algn="ctr" hangingPunct="0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tabLst>
                              <a:tab pos="1371600" algn="r"/>
                              <a:tab pos="2743200" algn="r"/>
                              <a:tab pos="4114800" algn="r"/>
                            </a:tabLst>
                          </a:pPr>
                          <a:r>
                            <a:rPr lang="en-IN" sz="2000" b="0" dirty="0">
                              <a:solidFill>
                                <a:srgbClr val="002060"/>
                              </a:solidFill>
                              <a:effectLst/>
                              <a:latin typeface="+mn-lt"/>
                              <a:cs typeface="Courier New" panose="02070309020205020404" pitchFamily="49" charset="0"/>
                            </a:rPr>
                            <a:t>0.5</a:t>
                          </a:r>
                          <a:endParaRPr lang="en-US" sz="2000" b="0" dirty="0">
                            <a:solidFill>
                              <a:srgbClr val="002060"/>
                            </a:solidFill>
                            <a:effectLst/>
                            <a:latin typeface="+mn-lt"/>
                            <a:ea typeface="Times New Roman" panose="020206030504050203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0" marB="0">
                        <a:lnR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tabLst>
                              <a:tab pos="1371600" algn="r"/>
                              <a:tab pos="2743200" algn="r"/>
                              <a:tab pos="4114800" algn="r"/>
                            </a:tabLst>
                          </a:pPr>
                          <a:r>
                            <a:rPr lang="en-IN" sz="2000" b="0" dirty="0">
                              <a:solidFill>
                                <a:srgbClr val="002060"/>
                              </a:solidFill>
                              <a:effectLst/>
                              <a:latin typeface="+mn-lt"/>
                              <a:cs typeface="Courier New" panose="02070309020205020404" pitchFamily="49" charset="0"/>
                            </a:rPr>
                            <a:t>0.25</a:t>
                          </a:r>
                          <a:endParaRPr lang="en-US" sz="2000" b="0" dirty="0">
                            <a:solidFill>
                              <a:srgbClr val="002060"/>
                            </a:solidFill>
                            <a:effectLst/>
                            <a:latin typeface="+mn-lt"/>
                            <a:ea typeface="Times New Roman" panose="020206030504050203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0" marB="0">
                        <a:lnL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tabLst>
                              <a:tab pos="1371600" algn="r"/>
                              <a:tab pos="2743200" algn="r"/>
                              <a:tab pos="4114800" algn="r"/>
                            </a:tabLst>
                          </a:pPr>
                          <a:r>
                            <a:rPr lang="en-IN" sz="2000" b="0" dirty="0">
                              <a:solidFill>
                                <a:srgbClr val="002060"/>
                              </a:solidFill>
                              <a:effectLst/>
                              <a:latin typeface="+mn-lt"/>
                              <a:cs typeface="Courier New" panose="02070309020205020404" pitchFamily="49" charset="0"/>
                            </a:rPr>
                            <a:t>0.125</a:t>
                          </a:r>
                          <a:endParaRPr lang="en-US" sz="2000" b="0" dirty="0">
                            <a:solidFill>
                              <a:srgbClr val="002060"/>
                            </a:solidFill>
                            <a:effectLst/>
                            <a:latin typeface="+mn-lt"/>
                            <a:ea typeface="Times New Roman" panose="020206030504050203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0" marB="0">
                        <a:lnL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tabLst>
                              <a:tab pos="1371600" algn="r"/>
                              <a:tab pos="2743200" algn="r"/>
                              <a:tab pos="4114800" algn="r"/>
                            </a:tabLst>
                          </a:pPr>
                          <a:r>
                            <a:rPr lang="en-IN" sz="2000" b="0" dirty="0">
                              <a:solidFill>
                                <a:srgbClr val="002060"/>
                              </a:solidFill>
                              <a:effectLst/>
                              <a:latin typeface="+mn-lt"/>
                              <a:cs typeface="Courier New" panose="02070309020205020404" pitchFamily="49" charset="0"/>
                            </a:rPr>
                            <a:t>0.0625</a:t>
                          </a:r>
                          <a:endParaRPr lang="en-US" sz="2000" b="0" dirty="0">
                            <a:solidFill>
                              <a:srgbClr val="002060"/>
                            </a:solidFill>
                            <a:effectLst/>
                            <a:latin typeface="+mn-lt"/>
                            <a:ea typeface="Times New Roman" panose="020206030504050203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0" marB="0">
                        <a:lnL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tabLst>
                              <a:tab pos="1371600" algn="r"/>
                              <a:tab pos="2743200" algn="r"/>
                              <a:tab pos="4114800" algn="r"/>
                            </a:tabLst>
                          </a:pPr>
                          <a:r>
                            <a:rPr lang="en-IN" sz="2000" b="0" dirty="0">
                              <a:solidFill>
                                <a:srgbClr val="002060"/>
                              </a:solidFill>
                              <a:effectLst/>
                              <a:latin typeface="+mn-lt"/>
                              <a:cs typeface="Courier New" panose="02070309020205020404" pitchFamily="49" charset="0"/>
                            </a:rPr>
                            <a:t>0.03125</a:t>
                          </a:r>
                          <a:endParaRPr lang="en-US" sz="2000" b="0" dirty="0">
                            <a:solidFill>
                              <a:srgbClr val="002060"/>
                            </a:solidFill>
                            <a:effectLst/>
                            <a:latin typeface="+mn-lt"/>
                            <a:ea typeface="Times New Roman" panose="020206030504050203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0" marB="0">
                        <a:lnL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tabLst>
                              <a:tab pos="1371600" algn="r"/>
                              <a:tab pos="2743200" algn="r"/>
                              <a:tab pos="4114800" algn="r"/>
                            </a:tabLst>
                          </a:pPr>
                          <a:r>
                            <a:rPr lang="en-IN" sz="2000" b="0" dirty="0">
                              <a:solidFill>
                                <a:srgbClr val="002060"/>
                              </a:solidFill>
                              <a:effectLst/>
                              <a:latin typeface="+mn-lt"/>
                              <a:cs typeface="Courier New" panose="02070309020205020404" pitchFamily="49" charset="0"/>
                            </a:rPr>
                            <a:t>0.015625</a:t>
                          </a:r>
                          <a:endParaRPr lang="en-US" sz="2000" b="0" dirty="0">
                            <a:solidFill>
                              <a:srgbClr val="002060"/>
                            </a:solidFill>
                            <a:effectLst/>
                            <a:latin typeface="+mn-lt"/>
                            <a:ea typeface="Times New Roman" panose="020206030504050203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0" marB="0">
                        <a:lnL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29131">
                    <a:tc>
                      <a:txBody>
                        <a:bodyPr/>
                        <a:lstStyle/>
                        <a:p>
                          <a:pPr marL="0" marR="0" algn="ctr" hangingPunct="0">
                            <a:lnSpc>
                              <a:spcPct val="115000"/>
                            </a:lnSpc>
                            <a:spcBef>
                              <a:spcPts val="400"/>
                            </a:spcBef>
                            <a:spcAft>
                              <a:spcPts val="0"/>
                            </a:spcAft>
                            <a:tabLst>
                              <a:tab pos="1371600" algn="r"/>
                              <a:tab pos="2743200" algn="r"/>
                              <a:tab pos="4114800" algn="r"/>
                            </a:tabLst>
                          </a:pPr>
                          <a:r>
                            <a:rPr lang="en-IN" sz="2000" b="0" dirty="0">
                              <a:solidFill>
                                <a:srgbClr val="002060"/>
                              </a:solidFill>
                              <a:effectLst/>
                              <a:latin typeface="+mn-lt"/>
                              <a:cs typeface="Courier New" panose="02070309020205020404" pitchFamily="49" charset="0"/>
                            </a:rPr>
                            <a:t>halves</a:t>
                          </a:r>
                          <a:endParaRPr lang="en-US" sz="2000" b="0" dirty="0">
                            <a:solidFill>
                              <a:srgbClr val="002060"/>
                            </a:solidFill>
                            <a:effectLst/>
                            <a:latin typeface="+mn-lt"/>
                            <a:ea typeface="Times New Roman" panose="020206030504050203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0" marB="0">
                        <a:lnR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lnSpc>
                              <a:spcPct val="115000"/>
                            </a:lnSpc>
                            <a:spcBef>
                              <a:spcPts val="400"/>
                            </a:spcBef>
                            <a:spcAft>
                              <a:spcPts val="0"/>
                            </a:spcAft>
                            <a:tabLst>
                              <a:tab pos="1371600" algn="r"/>
                              <a:tab pos="2743200" algn="r"/>
                              <a:tab pos="4114800" algn="r"/>
                            </a:tabLst>
                          </a:pPr>
                          <a:r>
                            <a:rPr lang="en-IN" sz="2000" b="0" dirty="0">
                              <a:solidFill>
                                <a:srgbClr val="002060"/>
                              </a:solidFill>
                              <a:effectLst/>
                              <a:latin typeface="+mn-lt"/>
                              <a:cs typeface="Courier New" panose="02070309020205020404" pitchFamily="49" charset="0"/>
                            </a:rPr>
                            <a:t>fourths</a:t>
                          </a:r>
                          <a:endParaRPr lang="en-US" sz="2000" b="0" dirty="0">
                            <a:solidFill>
                              <a:srgbClr val="002060"/>
                            </a:solidFill>
                            <a:effectLst/>
                            <a:latin typeface="+mn-lt"/>
                            <a:ea typeface="Times New Roman" panose="020206030504050203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0" marB="0">
                        <a:lnL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lnSpc>
                              <a:spcPct val="115000"/>
                            </a:lnSpc>
                            <a:spcBef>
                              <a:spcPts val="400"/>
                            </a:spcBef>
                            <a:spcAft>
                              <a:spcPts val="0"/>
                            </a:spcAft>
                            <a:tabLst>
                              <a:tab pos="1371600" algn="r"/>
                              <a:tab pos="2743200" algn="r"/>
                              <a:tab pos="4114800" algn="r"/>
                            </a:tabLst>
                          </a:pPr>
                          <a:r>
                            <a:rPr lang="en-IN" sz="2000" b="0" dirty="0">
                              <a:solidFill>
                                <a:srgbClr val="002060"/>
                              </a:solidFill>
                              <a:effectLst/>
                              <a:latin typeface="+mn-lt"/>
                              <a:cs typeface="Courier New" panose="02070309020205020404" pitchFamily="49" charset="0"/>
                            </a:rPr>
                            <a:t>eighths</a:t>
                          </a:r>
                          <a:endParaRPr lang="en-US" sz="2000" b="0" dirty="0">
                            <a:solidFill>
                              <a:srgbClr val="002060"/>
                            </a:solidFill>
                            <a:effectLst/>
                            <a:latin typeface="+mn-lt"/>
                            <a:ea typeface="Times New Roman" panose="020206030504050203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0" marB="0">
                        <a:lnL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lnSpc>
                              <a:spcPct val="115000"/>
                            </a:lnSpc>
                            <a:spcBef>
                              <a:spcPts val="400"/>
                            </a:spcBef>
                            <a:spcAft>
                              <a:spcPts val="0"/>
                            </a:spcAft>
                            <a:tabLst>
                              <a:tab pos="1371600" algn="r"/>
                              <a:tab pos="2743200" algn="r"/>
                              <a:tab pos="4114800" algn="r"/>
                            </a:tabLst>
                          </a:pPr>
                          <a:r>
                            <a:rPr lang="en-IN" sz="2000" b="0" dirty="0">
                              <a:solidFill>
                                <a:srgbClr val="002060"/>
                              </a:solidFill>
                              <a:effectLst/>
                              <a:latin typeface="+mn-lt"/>
                              <a:cs typeface="Courier New" panose="02070309020205020404" pitchFamily="49" charset="0"/>
                            </a:rPr>
                            <a:t>sixteenths</a:t>
                          </a:r>
                          <a:endParaRPr lang="en-US" sz="2000" b="0" dirty="0">
                            <a:solidFill>
                              <a:srgbClr val="002060"/>
                            </a:solidFill>
                            <a:effectLst/>
                            <a:latin typeface="+mn-lt"/>
                            <a:ea typeface="Times New Roman" panose="020206030504050203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0" marB="0">
                        <a:lnL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lnSpc>
                              <a:spcPct val="115000"/>
                            </a:lnSpc>
                            <a:spcBef>
                              <a:spcPts val="400"/>
                            </a:spcBef>
                            <a:spcAft>
                              <a:spcPts val="0"/>
                            </a:spcAft>
                            <a:tabLst>
                              <a:tab pos="1371600" algn="r"/>
                              <a:tab pos="2743200" algn="r"/>
                              <a:tab pos="4114800" algn="r"/>
                            </a:tabLst>
                          </a:pPr>
                          <a:r>
                            <a:rPr lang="en-IN" sz="2000" b="0" dirty="0">
                              <a:solidFill>
                                <a:srgbClr val="002060"/>
                              </a:solidFill>
                              <a:effectLst/>
                              <a:latin typeface="+mn-lt"/>
                              <a:cs typeface="Courier New" panose="02070309020205020404" pitchFamily="49" charset="0"/>
                            </a:rPr>
                            <a:t>thirty-seconds</a:t>
                          </a:r>
                          <a:endParaRPr lang="en-US" sz="2000" b="0" dirty="0">
                            <a:solidFill>
                              <a:srgbClr val="002060"/>
                            </a:solidFill>
                            <a:effectLst/>
                            <a:latin typeface="+mn-lt"/>
                            <a:ea typeface="Times New Roman" panose="020206030504050203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0" marB="0">
                        <a:lnL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lnSpc>
                              <a:spcPct val="115000"/>
                            </a:lnSpc>
                            <a:spcBef>
                              <a:spcPts val="400"/>
                            </a:spcBef>
                            <a:spcAft>
                              <a:spcPts val="0"/>
                            </a:spcAft>
                            <a:tabLst>
                              <a:tab pos="1371600" algn="r"/>
                              <a:tab pos="2743200" algn="r"/>
                              <a:tab pos="4114800" algn="r"/>
                            </a:tabLst>
                          </a:pPr>
                          <a:r>
                            <a:rPr lang="en-IN" sz="2000" b="0" dirty="0">
                              <a:solidFill>
                                <a:srgbClr val="002060"/>
                              </a:solidFill>
                              <a:effectLst/>
                              <a:latin typeface="+mn-lt"/>
                              <a:cs typeface="Courier New" panose="02070309020205020404" pitchFamily="49" charset="0"/>
                            </a:rPr>
                            <a:t>sixty-fourths</a:t>
                          </a:r>
                          <a:endParaRPr lang="en-US" sz="2000" b="0" dirty="0">
                            <a:solidFill>
                              <a:srgbClr val="002060"/>
                            </a:solidFill>
                            <a:effectLst/>
                            <a:latin typeface="+mn-lt"/>
                            <a:ea typeface="Times New Roman" panose="020206030504050203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0" marB="0">
                        <a:lnL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1702691"/>
                  </p:ext>
                </p:extLst>
              </p:nvPr>
            </p:nvGraphicFramePr>
            <p:xfrm>
              <a:off x="1269243" y="2017050"/>
              <a:ext cx="9512490" cy="3648105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{5C22544A-7EE6-4342-B048-85BDC9FD1C3A}</a:tableStyleId>
                  </a:tblPr>
                  <a:tblGrid>
                    <a:gridCol w="1583139"/>
                    <a:gridCol w="1473958"/>
                    <a:gridCol w="1473959"/>
                    <a:gridCol w="1610435"/>
                    <a:gridCol w="1765259"/>
                    <a:gridCol w="1605740"/>
                  </a:tblGrid>
                  <a:tr h="1001857">
                    <a:tc gridSpan="6">
                      <a:txBody>
                        <a:bodyPr/>
                        <a:lstStyle/>
                        <a:p>
                          <a:pPr marL="0" marR="0" algn="ctr" hangingPunct="0">
                            <a:lnSpc>
                              <a:spcPct val="200000"/>
                            </a:lnSpc>
                            <a:spcBef>
                              <a:spcPts val="400"/>
                            </a:spcBef>
                            <a:spcAft>
                              <a:spcPts val="0"/>
                            </a:spcAft>
                            <a:tabLst>
                              <a:tab pos="1371600" algn="r"/>
                              <a:tab pos="2743200" algn="r"/>
                              <a:tab pos="4114800" algn="r"/>
                            </a:tabLst>
                          </a:pPr>
                          <a:r>
                            <a:rPr lang="en-IN" sz="2000" dirty="0">
                              <a:effectLst/>
                            </a:rPr>
                            <a:t>The first six columns of the fractional part of a number in the binary system</a:t>
                          </a:r>
                          <a:endParaRPr lang="en-US" sz="2000" dirty="0">
                            <a:effectLst/>
                            <a:latin typeface="Charlotte Sans Boo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734227">
                    <a:tc>
                      <a:txBody>
                        <a:bodyPr/>
                        <a:lstStyle/>
                        <a:p>
                          <a:pPr marL="0" marR="0" algn="ctr" hangingPunct="0">
                            <a:lnSpc>
                              <a:spcPct val="200000"/>
                            </a:lnSpc>
                            <a:spcBef>
                              <a:spcPts val="400"/>
                            </a:spcBef>
                            <a:spcAft>
                              <a:spcPts val="0"/>
                            </a:spcAft>
                            <a:tabLst>
                              <a:tab pos="1371600" algn="r"/>
                              <a:tab pos="2743200" algn="r"/>
                              <a:tab pos="4114800" algn="r"/>
                            </a:tabLst>
                          </a:pPr>
                          <a:r>
                            <a:rPr lang="en-IN" sz="2000" b="1" dirty="0">
                              <a:solidFill>
                                <a:srgbClr val="00206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0.1</a:t>
                          </a:r>
                          <a:endParaRPr lang="en-US" sz="2000" b="1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  <a:ea typeface="Times New Roman" panose="020206030504050203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0" marB="0">
                        <a:lnL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lnSpc>
                              <a:spcPct val="200000"/>
                            </a:lnSpc>
                            <a:spcBef>
                              <a:spcPts val="400"/>
                            </a:spcBef>
                            <a:spcAft>
                              <a:spcPts val="0"/>
                            </a:spcAft>
                            <a:tabLst>
                              <a:tab pos="1371600" algn="r"/>
                              <a:tab pos="2743200" algn="r"/>
                              <a:tab pos="4114800" algn="r"/>
                            </a:tabLst>
                          </a:pPr>
                          <a:r>
                            <a:rPr lang="en-IN" sz="2000" b="1" dirty="0">
                              <a:solidFill>
                                <a:srgbClr val="00206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0.01</a:t>
                          </a:r>
                          <a:endParaRPr lang="en-US" sz="2000" b="1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  <a:ea typeface="Times New Roman" panose="020206030504050203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0" marB="0">
                        <a:lnL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lnSpc>
                              <a:spcPct val="200000"/>
                            </a:lnSpc>
                            <a:spcBef>
                              <a:spcPts val="400"/>
                            </a:spcBef>
                            <a:spcAft>
                              <a:spcPts val="0"/>
                            </a:spcAft>
                            <a:tabLst>
                              <a:tab pos="1371600" algn="r"/>
                              <a:tab pos="2743200" algn="r"/>
                              <a:tab pos="4114800" algn="r"/>
                            </a:tabLst>
                          </a:pPr>
                          <a:r>
                            <a:rPr lang="en-IN" sz="2000" b="1" dirty="0">
                              <a:solidFill>
                                <a:srgbClr val="00206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0.001</a:t>
                          </a:r>
                          <a:endParaRPr lang="en-US" sz="2000" b="1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  <a:ea typeface="Times New Roman" panose="020206030504050203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0" marB="0">
                        <a:lnL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lnSpc>
                              <a:spcPct val="200000"/>
                            </a:lnSpc>
                            <a:spcBef>
                              <a:spcPts val="400"/>
                            </a:spcBef>
                            <a:spcAft>
                              <a:spcPts val="0"/>
                            </a:spcAft>
                            <a:tabLst>
                              <a:tab pos="1371600" algn="r"/>
                              <a:tab pos="2743200" algn="r"/>
                              <a:tab pos="4114800" algn="r"/>
                            </a:tabLst>
                          </a:pPr>
                          <a:r>
                            <a:rPr lang="en-IN" sz="2000" b="1" dirty="0">
                              <a:solidFill>
                                <a:srgbClr val="00206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0.0001</a:t>
                          </a:r>
                          <a:endParaRPr lang="en-US" sz="2000" b="1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  <a:ea typeface="Times New Roman" panose="020206030504050203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0" marB="0">
                        <a:lnL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lnSpc>
                              <a:spcPct val="200000"/>
                            </a:lnSpc>
                            <a:spcBef>
                              <a:spcPts val="400"/>
                            </a:spcBef>
                            <a:spcAft>
                              <a:spcPts val="0"/>
                            </a:spcAft>
                            <a:tabLst>
                              <a:tab pos="1371600" algn="r"/>
                              <a:tab pos="2743200" algn="r"/>
                              <a:tab pos="4114800" algn="r"/>
                            </a:tabLst>
                          </a:pPr>
                          <a:r>
                            <a:rPr lang="en-IN" sz="2000" b="1" dirty="0">
                              <a:solidFill>
                                <a:srgbClr val="00206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0.00001</a:t>
                          </a:r>
                          <a:endParaRPr lang="en-US" sz="2000" b="1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  <a:ea typeface="Times New Roman" panose="020206030504050203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0" marB="0">
                        <a:lnL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lnSpc>
                              <a:spcPct val="200000"/>
                            </a:lnSpc>
                            <a:spcBef>
                              <a:spcPts val="400"/>
                            </a:spcBef>
                            <a:spcAft>
                              <a:spcPts val="0"/>
                            </a:spcAft>
                            <a:tabLst>
                              <a:tab pos="1371600" algn="r"/>
                              <a:tab pos="2743200" algn="r"/>
                              <a:tab pos="4114800" algn="r"/>
                            </a:tabLst>
                          </a:pPr>
                          <a:r>
                            <a:rPr lang="en-IN" sz="2000" b="1" dirty="0">
                              <a:solidFill>
                                <a:srgbClr val="00206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0.000001</a:t>
                          </a:r>
                          <a:endParaRPr lang="en-US" sz="2000" b="1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  <a:ea typeface="Times New Roman" panose="020206030504050203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0" marB="0">
                        <a:lnL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76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R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54" t="-227778" r="-501923" b="-15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8678" t="-227778" r="-439256" b="-15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8678" t="-227778" r="-339256" b="-15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82955" t="-227778" r="-210985" b="-15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49827" t="-227778" r="-92734" b="-15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92424" t="-227778" r="-1515" b="-151587"/>
                          </a:stretch>
                        </a:blipFill>
                      </a:tcPr>
                    </a:tc>
                  </a:tr>
                  <a:tr h="513290">
                    <a:tc>
                      <a:txBody>
                        <a:bodyPr/>
                        <a:lstStyle/>
                        <a:p>
                          <a:pPr marL="0" marR="0" algn="ctr" hangingPunct="0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tabLst>
                              <a:tab pos="1371600" algn="r"/>
                              <a:tab pos="2743200" algn="r"/>
                              <a:tab pos="4114800" algn="r"/>
                            </a:tabLst>
                          </a:pPr>
                          <a:r>
                            <a:rPr lang="en-IN" sz="2000" b="0" dirty="0" smtClean="0">
                              <a:solidFill>
                                <a:srgbClr val="002060"/>
                              </a:solidFill>
                              <a:effectLst/>
                              <a:latin typeface="+mn-lt"/>
                              <a:cs typeface="Courier New" panose="02070309020205020404" pitchFamily="49" charset="0"/>
                            </a:rPr>
                            <a:t>0.5</a:t>
                          </a:r>
                          <a:endParaRPr lang="en-US" sz="2000" b="0" dirty="0">
                            <a:solidFill>
                              <a:srgbClr val="002060"/>
                            </a:solidFill>
                            <a:effectLst/>
                            <a:latin typeface="+mn-lt"/>
                            <a:ea typeface="Times New Roman" panose="020206030504050203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0" marB="0">
                        <a:lnR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tabLst>
                              <a:tab pos="1371600" algn="r"/>
                              <a:tab pos="2743200" algn="r"/>
                              <a:tab pos="4114800" algn="r"/>
                            </a:tabLst>
                          </a:pPr>
                          <a:r>
                            <a:rPr lang="en-IN" sz="2000" b="0" dirty="0" smtClean="0">
                              <a:solidFill>
                                <a:srgbClr val="002060"/>
                              </a:solidFill>
                              <a:effectLst/>
                              <a:latin typeface="+mn-lt"/>
                              <a:cs typeface="Courier New" panose="02070309020205020404" pitchFamily="49" charset="0"/>
                            </a:rPr>
                            <a:t>0.25</a:t>
                          </a:r>
                          <a:endParaRPr lang="en-US" sz="2000" b="0" dirty="0">
                            <a:solidFill>
                              <a:srgbClr val="002060"/>
                            </a:solidFill>
                            <a:effectLst/>
                            <a:latin typeface="+mn-lt"/>
                            <a:ea typeface="Times New Roman" panose="020206030504050203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0" marB="0">
                        <a:lnL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tabLst>
                              <a:tab pos="1371600" algn="r"/>
                              <a:tab pos="2743200" algn="r"/>
                              <a:tab pos="4114800" algn="r"/>
                            </a:tabLst>
                          </a:pPr>
                          <a:r>
                            <a:rPr lang="en-IN" sz="2000" b="0" dirty="0" smtClean="0">
                              <a:solidFill>
                                <a:srgbClr val="002060"/>
                              </a:solidFill>
                              <a:effectLst/>
                              <a:latin typeface="+mn-lt"/>
                              <a:cs typeface="Courier New" panose="02070309020205020404" pitchFamily="49" charset="0"/>
                            </a:rPr>
                            <a:t>0.125</a:t>
                          </a:r>
                          <a:endParaRPr lang="en-US" sz="2000" b="0" dirty="0">
                            <a:solidFill>
                              <a:srgbClr val="002060"/>
                            </a:solidFill>
                            <a:effectLst/>
                            <a:latin typeface="+mn-lt"/>
                            <a:ea typeface="Times New Roman" panose="020206030504050203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0" marB="0">
                        <a:lnL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tabLst>
                              <a:tab pos="1371600" algn="r"/>
                              <a:tab pos="2743200" algn="r"/>
                              <a:tab pos="4114800" algn="r"/>
                            </a:tabLst>
                          </a:pPr>
                          <a:r>
                            <a:rPr lang="en-IN" sz="2000" b="0" dirty="0" smtClean="0">
                              <a:solidFill>
                                <a:srgbClr val="002060"/>
                              </a:solidFill>
                              <a:effectLst/>
                              <a:latin typeface="+mn-lt"/>
                              <a:cs typeface="Courier New" panose="02070309020205020404" pitchFamily="49" charset="0"/>
                            </a:rPr>
                            <a:t>0.0625</a:t>
                          </a:r>
                          <a:endParaRPr lang="en-US" sz="2000" b="0" dirty="0">
                            <a:solidFill>
                              <a:srgbClr val="002060"/>
                            </a:solidFill>
                            <a:effectLst/>
                            <a:latin typeface="+mn-lt"/>
                            <a:ea typeface="Times New Roman" panose="020206030504050203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0" marB="0">
                        <a:lnL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tabLst>
                              <a:tab pos="1371600" algn="r"/>
                              <a:tab pos="2743200" algn="r"/>
                              <a:tab pos="4114800" algn="r"/>
                            </a:tabLst>
                          </a:pPr>
                          <a:r>
                            <a:rPr lang="en-IN" sz="2000" b="0" dirty="0" smtClean="0">
                              <a:solidFill>
                                <a:srgbClr val="002060"/>
                              </a:solidFill>
                              <a:effectLst/>
                              <a:latin typeface="+mn-lt"/>
                              <a:cs typeface="Courier New" panose="02070309020205020404" pitchFamily="49" charset="0"/>
                            </a:rPr>
                            <a:t>0.03125</a:t>
                          </a:r>
                          <a:endParaRPr lang="en-US" sz="2000" b="0" dirty="0">
                            <a:solidFill>
                              <a:srgbClr val="002060"/>
                            </a:solidFill>
                            <a:effectLst/>
                            <a:latin typeface="+mn-lt"/>
                            <a:ea typeface="Times New Roman" panose="020206030504050203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0" marB="0">
                        <a:lnL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tabLst>
                              <a:tab pos="1371600" algn="r"/>
                              <a:tab pos="2743200" algn="r"/>
                              <a:tab pos="4114800" algn="r"/>
                            </a:tabLst>
                          </a:pPr>
                          <a:r>
                            <a:rPr lang="en-IN" sz="2000" b="0" dirty="0" smtClean="0">
                              <a:solidFill>
                                <a:srgbClr val="002060"/>
                              </a:solidFill>
                              <a:effectLst/>
                              <a:latin typeface="+mn-lt"/>
                              <a:cs typeface="Courier New" panose="02070309020205020404" pitchFamily="49" charset="0"/>
                            </a:rPr>
                            <a:t>0.015625</a:t>
                          </a:r>
                          <a:endParaRPr lang="en-US" sz="2000" b="0" dirty="0">
                            <a:solidFill>
                              <a:srgbClr val="002060"/>
                            </a:solidFill>
                            <a:effectLst/>
                            <a:latin typeface="+mn-lt"/>
                            <a:ea typeface="Times New Roman" panose="020206030504050203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0" marB="0">
                        <a:lnL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29131">
                    <a:tc>
                      <a:txBody>
                        <a:bodyPr/>
                        <a:lstStyle/>
                        <a:p>
                          <a:pPr marL="0" marR="0" algn="ctr" hangingPunct="0">
                            <a:lnSpc>
                              <a:spcPct val="115000"/>
                            </a:lnSpc>
                            <a:spcBef>
                              <a:spcPts val="400"/>
                            </a:spcBef>
                            <a:spcAft>
                              <a:spcPts val="0"/>
                            </a:spcAft>
                            <a:tabLst>
                              <a:tab pos="1371600" algn="r"/>
                              <a:tab pos="2743200" algn="r"/>
                              <a:tab pos="4114800" algn="r"/>
                            </a:tabLst>
                          </a:pPr>
                          <a:r>
                            <a:rPr lang="en-IN" sz="2000" b="0" dirty="0">
                              <a:solidFill>
                                <a:srgbClr val="002060"/>
                              </a:solidFill>
                              <a:effectLst/>
                              <a:latin typeface="+mn-lt"/>
                              <a:cs typeface="Courier New" panose="02070309020205020404" pitchFamily="49" charset="0"/>
                            </a:rPr>
                            <a:t>halves</a:t>
                          </a:r>
                          <a:endParaRPr lang="en-US" sz="2000" b="0" dirty="0">
                            <a:solidFill>
                              <a:srgbClr val="002060"/>
                            </a:solidFill>
                            <a:effectLst/>
                            <a:latin typeface="+mn-lt"/>
                            <a:ea typeface="Times New Roman" panose="020206030504050203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0" marB="0">
                        <a:lnR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lnSpc>
                              <a:spcPct val="115000"/>
                            </a:lnSpc>
                            <a:spcBef>
                              <a:spcPts val="400"/>
                            </a:spcBef>
                            <a:spcAft>
                              <a:spcPts val="0"/>
                            </a:spcAft>
                            <a:tabLst>
                              <a:tab pos="1371600" algn="r"/>
                              <a:tab pos="2743200" algn="r"/>
                              <a:tab pos="4114800" algn="r"/>
                            </a:tabLst>
                          </a:pPr>
                          <a:r>
                            <a:rPr lang="en-IN" sz="2000" b="0" dirty="0">
                              <a:solidFill>
                                <a:srgbClr val="002060"/>
                              </a:solidFill>
                              <a:effectLst/>
                              <a:latin typeface="+mn-lt"/>
                              <a:cs typeface="Courier New" panose="02070309020205020404" pitchFamily="49" charset="0"/>
                            </a:rPr>
                            <a:t>fourths</a:t>
                          </a:r>
                          <a:endParaRPr lang="en-US" sz="2000" b="0" dirty="0">
                            <a:solidFill>
                              <a:srgbClr val="002060"/>
                            </a:solidFill>
                            <a:effectLst/>
                            <a:latin typeface="+mn-lt"/>
                            <a:ea typeface="Times New Roman" panose="020206030504050203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0" marB="0">
                        <a:lnL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lnSpc>
                              <a:spcPct val="115000"/>
                            </a:lnSpc>
                            <a:spcBef>
                              <a:spcPts val="400"/>
                            </a:spcBef>
                            <a:spcAft>
                              <a:spcPts val="0"/>
                            </a:spcAft>
                            <a:tabLst>
                              <a:tab pos="1371600" algn="r"/>
                              <a:tab pos="2743200" algn="r"/>
                              <a:tab pos="4114800" algn="r"/>
                            </a:tabLst>
                          </a:pPr>
                          <a:r>
                            <a:rPr lang="en-IN" sz="2000" b="0" dirty="0">
                              <a:solidFill>
                                <a:srgbClr val="002060"/>
                              </a:solidFill>
                              <a:effectLst/>
                              <a:latin typeface="+mn-lt"/>
                              <a:cs typeface="Courier New" panose="02070309020205020404" pitchFamily="49" charset="0"/>
                            </a:rPr>
                            <a:t>eighths</a:t>
                          </a:r>
                          <a:endParaRPr lang="en-US" sz="2000" b="0" dirty="0">
                            <a:solidFill>
                              <a:srgbClr val="002060"/>
                            </a:solidFill>
                            <a:effectLst/>
                            <a:latin typeface="+mn-lt"/>
                            <a:ea typeface="Times New Roman" panose="020206030504050203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0" marB="0">
                        <a:lnL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lnSpc>
                              <a:spcPct val="115000"/>
                            </a:lnSpc>
                            <a:spcBef>
                              <a:spcPts val="400"/>
                            </a:spcBef>
                            <a:spcAft>
                              <a:spcPts val="0"/>
                            </a:spcAft>
                            <a:tabLst>
                              <a:tab pos="1371600" algn="r"/>
                              <a:tab pos="2743200" algn="r"/>
                              <a:tab pos="4114800" algn="r"/>
                            </a:tabLst>
                          </a:pPr>
                          <a:r>
                            <a:rPr lang="en-IN" sz="2000" b="0" dirty="0">
                              <a:solidFill>
                                <a:srgbClr val="002060"/>
                              </a:solidFill>
                              <a:effectLst/>
                              <a:latin typeface="+mn-lt"/>
                              <a:cs typeface="Courier New" panose="02070309020205020404" pitchFamily="49" charset="0"/>
                            </a:rPr>
                            <a:t>sixteenths</a:t>
                          </a:r>
                          <a:endParaRPr lang="en-US" sz="2000" b="0" dirty="0">
                            <a:solidFill>
                              <a:srgbClr val="002060"/>
                            </a:solidFill>
                            <a:effectLst/>
                            <a:latin typeface="+mn-lt"/>
                            <a:ea typeface="Times New Roman" panose="020206030504050203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0" marB="0">
                        <a:lnL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lnSpc>
                              <a:spcPct val="115000"/>
                            </a:lnSpc>
                            <a:spcBef>
                              <a:spcPts val="400"/>
                            </a:spcBef>
                            <a:spcAft>
                              <a:spcPts val="0"/>
                            </a:spcAft>
                            <a:tabLst>
                              <a:tab pos="1371600" algn="r"/>
                              <a:tab pos="2743200" algn="r"/>
                              <a:tab pos="4114800" algn="r"/>
                            </a:tabLst>
                          </a:pPr>
                          <a:r>
                            <a:rPr lang="en-IN" sz="2000" b="0" dirty="0">
                              <a:solidFill>
                                <a:srgbClr val="002060"/>
                              </a:solidFill>
                              <a:effectLst/>
                              <a:latin typeface="+mn-lt"/>
                              <a:cs typeface="Courier New" panose="02070309020205020404" pitchFamily="49" charset="0"/>
                            </a:rPr>
                            <a:t>thirty-seconds</a:t>
                          </a:r>
                          <a:endParaRPr lang="en-US" sz="2000" b="0" dirty="0">
                            <a:solidFill>
                              <a:srgbClr val="002060"/>
                            </a:solidFill>
                            <a:effectLst/>
                            <a:latin typeface="+mn-lt"/>
                            <a:ea typeface="Times New Roman" panose="020206030504050203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0" marB="0">
                        <a:lnL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lnSpc>
                              <a:spcPct val="115000"/>
                            </a:lnSpc>
                            <a:spcBef>
                              <a:spcPts val="400"/>
                            </a:spcBef>
                            <a:spcAft>
                              <a:spcPts val="0"/>
                            </a:spcAft>
                            <a:tabLst>
                              <a:tab pos="1371600" algn="r"/>
                              <a:tab pos="2743200" algn="r"/>
                              <a:tab pos="4114800" algn="r"/>
                            </a:tabLst>
                          </a:pPr>
                          <a:r>
                            <a:rPr lang="en-IN" sz="2000" b="0" dirty="0">
                              <a:solidFill>
                                <a:srgbClr val="002060"/>
                              </a:solidFill>
                              <a:effectLst/>
                              <a:latin typeface="+mn-lt"/>
                              <a:cs typeface="Courier New" panose="02070309020205020404" pitchFamily="49" charset="0"/>
                            </a:rPr>
                            <a:t>sixty-fourths</a:t>
                          </a:r>
                          <a:endParaRPr lang="en-US" sz="2000" b="0" dirty="0">
                            <a:solidFill>
                              <a:srgbClr val="002060"/>
                            </a:solidFill>
                            <a:effectLst/>
                            <a:latin typeface="+mn-lt"/>
                            <a:ea typeface="Times New Roman" panose="020206030504050203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0" marB="0">
                        <a:lnL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4436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68573" y="0"/>
            <a:ext cx="10058400" cy="11176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Converting a Decimal Fraction to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8572" y="1117600"/>
            <a:ext cx="10627057" cy="4832824"/>
          </a:xfrm>
        </p:spPr>
        <p:txBody>
          <a:bodyPr>
            <a:normAutofit lnSpcReduction="10000"/>
          </a:bodyPr>
          <a:lstStyle/>
          <a:p>
            <a:pPr marL="715518" lvl="1" indent="-514350"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How many bits are allowed for the fractional part of a given number?</a:t>
            </a:r>
          </a:p>
          <a:p>
            <a:pPr marL="715518" lvl="1" indent="-514350"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Create a chart: </a:t>
            </a:r>
          </a:p>
          <a:p>
            <a:pPr marL="715518" lvl="1" indent="-514350">
              <a:buAutoNum type="arabicPeriod"/>
            </a:pPr>
            <a:endParaRPr lang="en-US" sz="2000" dirty="0">
              <a:solidFill>
                <a:srgbClr val="002060"/>
              </a:solidFill>
            </a:endParaRPr>
          </a:p>
          <a:p>
            <a:pPr marL="715518" lvl="1" indent="-514350">
              <a:buAutoNum type="arabicPeriod"/>
            </a:pPr>
            <a:endParaRPr lang="en-US" sz="2000" dirty="0">
              <a:solidFill>
                <a:srgbClr val="002060"/>
              </a:solidFill>
            </a:endParaRPr>
          </a:p>
          <a:p>
            <a:pPr marL="715518" lvl="1" indent="-514350">
              <a:buAutoNum type="arabicPeriod"/>
            </a:pPr>
            <a:endParaRPr lang="en-US" sz="2000" dirty="0">
              <a:solidFill>
                <a:srgbClr val="002060"/>
              </a:solidFill>
            </a:endParaRPr>
          </a:p>
          <a:p>
            <a:pPr marL="457200" indent="-457200" hangingPunct="0">
              <a:buFont typeface="+mj-lt"/>
              <a:buAutoNum type="arabicPeriod" startAt="3"/>
            </a:pPr>
            <a:r>
              <a:rPr lang="en-IN" dirty="0">
                <a:solidFill>
                  <a:srgbClr val="002060"/>
                </a:solidFill>
              </a:rPr>
              <a:t>As you work, you can fill in the boxes in the third row.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>
                <a:solidFill>
                  <a:srgbClr val="002060"/>
                </a:solidFill>
              </a:rPr>
              <a:t>If the number is equal to or greater than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r>
              <a:rPr lang="en-US" dirty="0">
                <a:solidFill>
                  <a:srgbClr val="002060"/>
                </a:solidFill>
              </a:rPr>
              <a:t>, put a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2060"/>
                </a:solidFill>
              </a:rPr>
              <a:t> in the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  <a:r>
              <a:rPr lang="en-US" b="1" baseline="30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–1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column. Otherwise put a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2060"/>
                </a:solidFill>
              </a:rPr>
              <a:t> in the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baseline="30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–1</a:t>
            </a:r>
            <a:r>
              <a:rPr lang="en-US" dirty="0">
                <a:solidFill>
                  <a:srgbClr val="002060"/>
                </a:solidFill>
              </a:rPr>
              <a:t> column. Then subtract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r>
              <a:rPr lang="en-US" dirty="0">
                <a:solidFill>
                  <a:srgbClr val="002060"/>
                </a:solidFill>
              </a:rPr>
              <a:t> from the decimal number. If the result is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2060"/>
                </a:solidFill>
              </a:rPr>
              <a:t>, you are done.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>
                <a:solidFill>
                  <a:srgbClr val="002060"/>
                </a:solidFill>
              </a:rPr>
              <a:t>If the result is equal to or greater than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0.25</a:t>
            </a:r>
            <a:r>
              <a:rPr lang="en-US" dirty="0">
                <a:solidFill>
                  <a:srgbClr val="002060"/>
                </a:solidFill>
              </a:rPr>
              <a:t>, put a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dirty="0">
                <a:solidFill>
                  <a:srgbClr val="002060"/>
                </a:solidFill>
              </a:rPr>
              <a:t>in the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baseline="30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–2</a:t>
            </a:r>
            <a:r>
              <a:rPr lang="en-US" dirty="0">
                <a:solidFill>
                  <a:srgbClr val="002060"/>
                </a:solidFill>
              </a:rPr>
              <a:t> column. Then subtract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0.25</a:t>
            </a:r>
            <a:r>
              <a:rPr lang="en-US" dirty="0">
                <a:solidFill>
                  <a:srgbClr val="002060"/>
                </a:solidFill>
              </a:rPr>
              <a:t> from the decimal number. If the result is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2060"/>
                </a:solidFill>
              </a:rPr>
              <a:t>, you are done.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>
                <a:solidFill>
                  <a:srgbClr val="002060"/>
                </a:solidFill>
              </a:rPr>
              <a:t>If the result of your subtraction is less than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0.25</a:t>
            </a:r>
            <a:r>
              <a:rPr lang="en-US" dirty="0">
                <a:solidFill>
                  <a:srgbClr val="002060"/>
                </a:solidFill>
              </a:rPr>
              <a:t>, put a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dirty="0">
                <a:solidFill>
                  <a:srgbClr val="002060"/>
                </a:solidFill>
              </a:rPr>
              <a:t>in the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baseline="30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–2</a:t>
            </a:r>
            <a:r>
              <a:rPr lang="en-US" dirty="0">
                <a:solidFill>
                  <a:srgbClr val="002060"/>
                </a:solidFill>
              </a:rPr>
              <a:t> column. Look at the next column. If your number is less than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0.125</a:t>
            </a:r>
            <a:r>
              <a:rPr lang="en-US" dirty="0">
                <a:solidFill>
                  <a:srgbClr val="002060"/>
                </a:solidFill>
              </a:rPr>
              <a:t>, put a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2060"/>
                </a:solidFill>
              </a:rPr>
              <a:t> in the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baseline="30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–3</a:t>
            </a:r>
            <a:r>
              <a:rPr lang="en-US" dirty="0">
                <a:solidFill>
                  <a:srgbClr val="002060"/>
                </a:solidFill>
              </a:rPr>
              <a:t> column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>
                <a:solidFill>
                  <a:srgbClr val="002060"/>
                </a:solidFill>
              </a:rPr>
              <a:t>Repeat with each subsequent column until the subtraction either gives a result of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dirty="0">
                <a:solidFill>
                  <a:srgbClr val="002060"/>
                </a:solidFill>
              </a:rPr>
              <a:t>or until you reach the end of the bits required. </a:t>
            </a:r>
          </a:p>
          <a:p>
            <a:pPr marL="457200" indent="-457200">
              <a:buFont typeface="+mj-lt"/>
              <a:buAutoNum type="arabicPeriod" startAt="4"/>
            </a:pPr>
            <a:endParaRPr lang="en-US" sz="1800" dirty="0">
              <a:solidFill>
                <a:srgbClr val="00206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586268"/>
              </p:ext>
            </p:extLst>
          </p:nvPr>
        </p:nvGraphicFramePr>
        <p:xfrm>
          <a:off x="3466529" y="1487606"/>
          <a:ext cx="7060444" cy="111911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182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6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6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6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3038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1600" dirty="0">
                          <a:effectLst/>
                        </a:rPr>
                        <a:t>Binary</a:t>
                      </a:r>
                      <a:endParaRPr lang="en-US" sz="1600" dirty="0">
                        <a:solidFill>
                          <a:srgbClr val="FF00FF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solidFill>
                            <a:srgbClr val="002060"/>
                          </a:solidFill>
                          <a:effectLst/>
                        </a:rPr>
                        <a:t>2</a:t>
                      </a:r>
                      <a:r>
                        <a:rPr lang="en-IN" sz="1600" b="0" baseline="30000" dirty="0">
                          <a:solidFill>
                            <a:srgbClr val="002060"/>
                          </a:solidFill>
                          <a:effectLst/>
                        </a:rPr>
                        <a:t>–1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solidFill>
                            <a:srgbClr val="002060"/>
                          </a:solidFill>
                          <a:effectLst/>
                        </a:rPr>
                        <a:t>2</a:t>
                      </a:r>
                      <a:r>
                        <a:rPr lang="en-IN" sz="1600" b="0" baseline="30000" dirty="0">
                          <a:solidFill>
                            <a:srgbClr val="002060"/>
                          </a:solidFill>
                          <a:effectLst/>
                        </a:rPr>
                        <a:t>–2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solidFill>
                            <a:srgbClr val="002060"/>
                          </a:solidFill>
                          <a:effectLst/>
                        </a:rPr>
                        <a:t>2</a:t>
                      </a:r>
                      <a:r>
                        <a:rPr lang="en-IN" sz="1600" b="0" baseline="30000" dirty="0">
                          <a:solidFill>
                            <a:srgbClr val="002060"/>
                          </a:solidFill>
                          <a:effectLst/>
                        </a:rPr>
                        <a:t>–3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solidFill>
                            <a:srgbClr val="002060"/>
                          </a:solidFill>
                          <a:effectLst/>
                        </a:rPr>
                        <a:t>2</a:t>
                      </a:r>
                      <a:r>
                        <a:rPr lang="en-IN" sz="1600" b="0" baseline="30000" dirty="0">
                          <a:solidFill>
                            <a:srgbClr val="002060"/>
                          </a:solidFill>
                          <a:effectLst/>
                        </a:rPr>
                        <a:t>–4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solidFill>
                            <a:srgbClr val="002060"/>
                          </a:solidFill>
                          <a:effectLst/>
                        </a:rPr>
                        <a:t>2</a:t>
                      </a:r>
                      <a:r>
                        <a:rPr lang="en-IN" sz="1600" b="0" baseline="30000" dirty="0">
                          <a:solidFill>
                            <a:srgbClr val="002060"/>
                          </a:solidFill>
                          <a:effectLst/>
                        </a:rPr>
                        <a:t>–5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solidFill>
                            <a:srgbClr val="002060"/>
                          </a:solidFill>
                          <a:effectLst/>
                        </a:rPr>
                        <a:t>2</a:t>
                      </a:r>
                      <a:r>
                        <a:rPr lang="en-IN" sz="1600" b="0" baseline="30000" dirty="0">
                          <a:solidFill>
                            <a:srgbClr val="002060"/>
                          </a:solidFill>
                          <a:effectLst/>
                        </a:rPr>
                        <a:t>–6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38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1600" dirty="0">
                          <a:effectLst/>
                        </a:rPr>
                        <a:t>Decimal</a:t>
                      </a:r>
                      <a:endParaRPr lang="en-US" sz="1600" dirty="0">
                        <a:solidFill>
                          <a:srgbClr val="FF00FF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solidFill>
                            <a:srgbClr val="002060"/>
                          </a:solidFill>
                          <a:effectLst/>
                        </a:rPr>
                        <a:t>0.5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solidFill>
                            <a:srgbClr val="002060"/>
                          </a:solidFill>
                          <a:effectLst/>
                        </a:rPr>
                        <a:t>0.25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solidFill>
                            <a:srgbClr val="002060"/>
                          </a:solidFill>
                          <a:effectLst/>
                        </a:rPr>
                        <a:t>0.125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solidFill>
                            <a:srgbClr val="002060"/>
                          </a:solidFill>
                          <a:effectLst/>
                        </a:rPr>
                        <a:t>0.0625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solidFill>
                            <a:srgbClr val="002060"/>
                          </a:solidFill>
                          <a:effectLst/>
                        </a:rPr>
                        <a:t>0.03125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solidFill>
                            <a:srgbClr val="002060"/>
                          </a:solidFill>
                          <a:effectLst/>
                        </a:rPr>
                        <a:t>0.015625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038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1600" dirty="0">
                          <a:effectLst/>
                        </a:rPr>
                        <a:t>Conversion</a:t>
                      </a:r>
                      <a:endParaRPr lang="en-US" sz="1600" dirty="0">
                        <a:solidFill>
                          <a:srgbClr val="FF00FF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1600" b="0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1600" b="0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1600" b="0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1600" b="0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1600" b="0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1600" b="0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57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68573" y="0"/>
            <a:ext cx="10058400" cy="94169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Convert the Decimal Number 0.4 to a 6-bit Binary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8572" y="1117600"/>
            <a:ext cx="10627057" cy="48328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060"/>
                </a:solidFill>
              </a:rPr>
              <a:t>This number is less than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0.5</a:t>
            </a:r>
            <a:r>
              <a:rPr lang="en-US" sz="1800" dirty="0">
                <a:solidFill>
                  <a:srgbClr val="002060"/>
                </a:solidFill>
              </a:rPr>
              <a:t>, so put a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0</a:t>
            </a:r>
            <a:r>
              <a:rPr lang="en-US" sz="1800" dirty="0">
                <a:solidFill>
                  <a:srgbClr val="002060"/>
                </a:solidFill>
              </a:rPr>
              <a:t> in the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  <a:r>
              <a:rPr lang="en-US" sz="1800" b="1" baseline="30000" dirty="0">
                <a:solidFill>
                  <a:srgbClr val="002060"/>
                </a:solidFill>
              </a:rPr>
              <a:t>–</a:t>
            </a:r>
            <a:r>
              <a:rPr lang="en-US" sz="1800" b="1" baseline="30000" dirty="0">
                <a:solidFill>
                  <a:srgbClr val="002060"/>
                </a:solidFill>
                <a:latin typeface="Courier New" panose="02070309020205020404" pitchFamily="49" charset="0"/>
              </a:rPr>
              <a:t>1</a:t>
            </a:r>
            <a:r>
              <a:rPr lang="en-US" sz="1800" dirty="0">
                <a:solidFill>
                  <a:srgbClr val="002060"/>
                </a:solidFill>
              </a:rPr>
              <a:t> column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060"/>
                </a:solidFill>
              </a:rPr>
              <a:t> The number is greater than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0.25</a:t>
            </a:r>
            <a:r>
              <a:rPr lang="en-US" sz="1800" dirty="0">
                <a:solidFill>
                  <a:srgbClr val="002060"/>
                </a:solidFill>
              </a:rPr>
              <a:t>, so put a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1</a:t>
            </a:r>
            <a:r>
              <a:rPr lang="en-US" sz="1800" dirty="0">
                <a:solidFill>
                  <a:srgbClr val="002060"/>
                </a:solidFill>
              </a:rPr>
              <a:t> in the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  <a:r>
              <a:rPr lang="en-US" sz="1800" b="1" baseline="30000" dirty="0">
                <a:solidFill>
                  <a:srgbClr val="002060"/>
                </a:solidFill>
              </a:rPr>
              <a:t>–</a:t>
            </a:r>
            <a:r>
              <a:rPr lang="en-US" sz="1800" b="1" baseline="30000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  <a:r>
              <a:rPr lang="en-US" sz="1800" dirty="0">
                <a:solidFill>
                  <a:srgbClr val="002060"/>
                </a:solidFill>
              </a:rPr>
              <a:t> column, then subtract: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0.4 </a:t>
            </a:r>
            <a:r>
              <a:rPr lang="en-US" sz="1800" b="1" dirty="0">
                <a:solidFill>
                  <a:srgbClr val="002060"/>
                </a:solidFill>
              </a:rPr>
              <a:t>–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 0.25 = 0.15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0.15</a:t>
            </a:r>
            <a:r>
              <a:rPr lang="en-US" sz="1800" dirty="0">
                <a:solidFill>
                  <a:srgbClr val="002060"/>
                </a:solidFill>
              </a:rPr>
              <a:t> is greater than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0.125</a:t>
            </a:r>
            <a:r>
              <a:rPr lang="en-US" sz="1800" dirty="0">
                <a:solidFill>
                  <a:srgbClr val="002060"/>
                </a:solidFill>
              </a:rPr>
              <a:t>, so put a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1</a:t>
            </a:r>
            <a:r>
              <a:rPr lang="en-US" sz="1800" dirty="0">
                <a:solidFill>
                  <a:srgbClr val="002060"/>
                </a:solidFill>
              </a:rPr>
              <a:t> in the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  <a:r>
              <a:rPr lang="en-US" sz="1800" b="1" baseline="30000" dirty="0">
                <a:solidFill>
                  <a:srgbClr val="002060"/>
                </a:solidFill>
              </a:rPr>
              <a:t>–</a:t>
            </a:r>
            <a:r>
              <a:rPr lang="en-US" sz="1800" b="1" baseline="30000" dirty="0">
                <a:solidFill>
                  <a:srgbClr val="002060"/>
                </a:solidFill>
                <a:latin typeface="Courier New" panose="02070309020205020404" pitchFamily="49" charset="0"/>
              </a:rPr>
              <a:t>3</a:t>
            </a:r>
            <a:r>
              <a:rPr lang="en-US" sz="1800" dirty="0">
                <a:solidFill>
                  <a:srgbClr val="002060"/>
                </a:solidFill>
              </a:rPr>
              <a:t> column and subtract: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0.15 </a:t>
            </a:r>
            <a:r>
              <a:rPr lang="en-US" sz="1800" b="1" dirty="0">
                <a:solidFill>
                  <a:srgbClr val="002060"/>
                </a:solidFill>
              </a:rPr>
              <a:t>–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 0.125 = 0.025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0.025</a:t>
            </a:r>
            <a:r>
              <a:rPr lang="en-US" sz="1800" dirty="0">
                <a:solidFill>
                  <a:srgbClr val="002060"/>
                </a:solidFill>
              </a:rPr>
              <a:t> is less than the next column,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0.0625</a:t>
            </a:r>
            <a:r>
              <a:rPr lang="en-US" sz="1800" dirty="0">
                <a:solidFill>
                  <a:srgbClr val="002060"/>
                </a:solidFill>
              </a:rPr>
              <a:t>, so put a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0</a:t>
            </a:r>
            <a:r>
              <a:rPr lang="en-US" sz="1800" dirty="0">
                <a:solidFill>
                  <a:srgbClr val="002060"/>
                </a:solidFill>
              </a:rPr>
              <a:t> in the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  <a:r>
              <a:rPr lang="en-US" sz="1800" b="1" baseline="30000" dirty="0">
                <a:solidFill>
                  <a:srgbClr val="002060"/>
                </a:solidFill>
              </a:rPr>
              <a:t>–</a:t>
            </a:r>
            <a:r>
              <a:rPr lang="en-US" sz="1800" b="1" baseline="30000" dirty="0">
                <a:solidFill>
                  <a:srgbClr val="002060"/>
                </a:solidFill>
                <a:latin typeface="Courier New" panose="02070309020205020404" pitchFamily="49" charset="0"/>
              </a:rPr>
              <a:t>4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column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0.025</a:t>
            </a:r>
            <a:r>
              <a:rPr lang="en-US" sz="1800" dirty="0">
                <a:solidFill>
                  <a:srgbClr val="002060"/>
                </a:solidFill>
              </a:rPr>
              <a:t> is less than the next column,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0.03125</a:t>
            </a:r>
            <a:r>
              <a:rPr lang="en-US" sz="1800" dirty="0">
                <a:solidFill>
                  <a:srgbClr val="002060"/>
                </a:solidFill>
              </a:rPr>
              <a:t>, so put a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0</a:t>
            </a:r>
            <a:r>
              <a:rPr lang="en-US" sz="1800" dirty="0">
                <a:solidFill>
                  <a:srgbClr val="002060"/>
                </a:solidFill>
              </a:rPr>
              <a:t> in the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  <a:r>
              <a:rPr lang="en-US" sz="1800" b="1" baseline="30000" dirty="0">
                <a:solidFill>
                  <a:srgbClr val="002060"/>
                </a:solidFill>
              </a:rPr>
              <a:t>–</a:t>
            </a:r>
            <a:r>
              <a:rPr lang="en-US" sz="1800" b="1" baseline="30000" dirty="0">
                <a:solidFill>
                  <a:srgbClr val="002060"/>
                </a:solidFill>
                <a:latin typeface="Courier New" panose="02070309020205020404" pitchFamily="49" charset="0"/>
              </a:rPr>
              <a:t>5</a:t>
            </a:r>
            <a:r>
              <a:rPr lang="en-US" sz="1800" dirty="0">
                <a:solidFill>
                  <a:srgbClr val="002060"/>
                </a:solidFill>
              </a:rPr>
              <a:t> column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0.025</a:t>
            </a:r>
            <a:r>
              <a:rPr lang="en-US" sz="1800" dirty="0">
                <a:solidFill>
                  <a:srgbClr val="002060"/>
                </a:solidFill>
              </a:rPr>
              <a:t> is greater than the next column,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0.015625</a:t>
            </a:r>
            <a:r>
              <a:rPr lang="en-US" sz="1800" dirty="0">
                <a:solidFill>
                  <a:srgbClr val="002060"/>
                </a:solidFill>
              </a:rPr>
              <a:t>, so put a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1 </a:t>
            </a:r>
            <a:r>
              <a:rPr lang="en-US" sz="1800" dirty="0">
                <a:solidFill>
                  <a:srgbClr val="002060"/>
                </a:solidFill>
              </a:rPr>
              <a:t>in the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  <a:r>
              <a:rPr lang="en-US" sz="1800" b="1" baseline="30000" dirty="0">
                <a:solidFill>
                  <a:srgbClr val="002060"/>
                </a:solidFill>
              </a:rPr>
              <a:t>–</a:t>
            </a:r>
            <a:r>
              <a:rPr lang="en-US" sz="1800" b="1" baseline="30000" dirty="0">
                <a:solidFill>
                  <a:srgbClr val="002060"/>
                </a:solidFill>
                <a:latin typeface="Courier New" panose="02070309020205020404" pitchFamily="49" charset="0"/>
              </a:rPr>
              <a:t>6</a:t>
            </a:r>
            <a:r>
              <a:rPr lang="en-US" sz="1800" baseline="30000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column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060"/>
                </a:solidFill>
              </a:rPr>
              <a:t> Even though there is a remainder when you subtract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0.025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b="1" dirty="0">
                <a:solidFill>
                  <a:srgbClr val="002060"/>
                </a:solidFill>
              </a:rPr>
              <a:t>–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 0.015625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= 0.009375</a:t>
            </a:r>
            <a:r>
              <a:rPr lang="en-US" sz="1800" dirty="0">
                <a:solidFill>
                  <a:srgbClr val="002060"/>
                </a:solidFill>
              </a:rPr>
              <a:t>, you do not need to do anything more because the problem specified that only 6 bits are needed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0.4</a:t>
            </a:r>
            <a:r>
              <a:rPr lang="en-US" sz="1800" dirty="0">
                <a:solidFill>
                  <a:srgbClr val="002060"/>
                </a:solidFill>
              </a:rPr>
              <a:t> in decimal =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0.011001 </a:t>
            </a:r>
            <a:r>
              <a:rPr lang="en-US" sz="1800" dirty="0">
                <a:solidFill>
                  <a:srgbClr val="002060"/>
                </a:solidFill>
              </a:rPr>
              <a:t>in a 6-bit binary representation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206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302223"/>
              </p:ext>
            </p:extLst>
          </p:nvPr>
        </p:nvGraphicFramePr>
        <p:xfrm>
          <a:off x="3686185" y="4763068"/>
          <a:ext cx="7060444" cy="1143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182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6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6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6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5742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1600" dirty="0">
                          <a:effectLst/>
                        </a:rPr>
                        <a:t>Binary</a:t>
                      </a:r>
                      <a:endParaRPr lang="en-US" sz="1600" dirty="0">
                        <a:solidFill>
                          <a:srgbClr val="FF00FF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solidFill>
                            <a:srgbClr val="002060"/>
                          </a:solidFill>
                          <a:effectLst/>
                        </a:rPr>
                        <a:t>2</a:t>
                      </a:r>
                      <a:r>
                        <a:rPr lang="en-IN" sz="1600" b="0" baseline="30000" dirty="0">
                          <a:solidFill>
                            <a:srgbClr val="002060"/>
                          </a:solidFill>
                          <a:effectLst/>
                        </a:rPr>
                        <a:t>–1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solidFill>
                            <a:srgbClr val="002060"/>
                          </a:solidFill>
                          <a:effectLst/>
                        </a:rPr>
                        <a:t>2</a:t>
                      </a:r>
                      <a:r>
                        <a:rPr lang="en-IN" sz="1600" b="0" baseline="30000" dirty="0">
                          <a:solidFill>
                            <a:srgbClr val="002060"/>
                          </a:solidFill>
                          <a:effectLst/>
                        </a:rPr>
                        <a:t>–2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solidFill>
                            <a:srgbClr val="002060"/>
                          </a:solidFill>
                          <a:effectLst/>
                        </a:rPr>
                        <a:t>2</a:t>
                      </a:r>
                      <a:r>
                        <a:rPr lang="en-IN" sz="1600" b="0" baseline="30000" dirty="0">
                          <a:solidFill>
                            <a:srgbClr val="002060"/>
                          </a:solidFill>
                          <a:effectLst/>
                        </a:rPr>
                        <a:t>–3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solidFill>
                            <a:srgbClr val="002060"/>
                          </a:solidFill>
                          <a:effectLst/>
                        </a:rPr>
                        <a:t>2</a:t>
                      </a:r>
                      <a:r>
                        <a:rPr lang="en-IN" sz="1600" b="0" baseline="30000" dirty="0">
                          <a:solidFill>
                            <a:srgbClr val="002060"/>
                          </a:solidFill>
                          <a:effectLst/>
                        </a:rPr>
                        <a:t>–4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solidFill>
                            <a:srgbClr val="002060"/>
                          </a:solidFill>
                          <a:effectLst/>
                        </a:rPr>
                        <a:t>2</a:t>
                      </a:r>
                      <a:r>
                        <a:rPr lang="en-IN" sz="1600" b="0" baseline="30000" dirty="0">
                          <a:solidFill>
                            <a:srgbClr val="002060"/>
                          </a:solidFill>
                          <a:effectLst/>
                        </a:rPr>
                        <a:t>–5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solidFill>
                            <a:srgbClr val="002060"/>
                          </a:solidFill>
                          <a:effectLst/>
                        </a:rPr>
                        <a:t>2</a:t>
                      </a:r>
                      <a:r>
                        <a:rPr lang="en-IN" sz="1600" b="0" baseline="30000" dirty="0">
                          <a:solidFill>
                            <a:srgbClr val="002060"/>
                          </a:solidFill>
                          <a:effectLst/>
                        </a:rPr>
                        <a:t>–6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42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1600" dirty="0">
                          <a:effectLst/>
                        </a:rPr>
                        <a:t>Decimal</a:t>
                      </a:r>
                      <a:endParaRPr lang="en-US" sz="1600" dirty="0">
                        <a:solidFill>
                          <a:srgbClr val="FF00FF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solidFill>
                            <a:srgbClr val="002060"/>
                          </a:solidFill>
                          <a:effectLst/>
                        </a:rPr>
                        <a:t>0.5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solidFill>
                            <a:srgbClr val="002060"/>
                          </a:solidFill>
                          <a:effectLst/>
                        </a:rPr>
                        <a:t>0.25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solidFill>
                            <a:srgbClr val="002060"/>
                          </a:solidFill>
                          <a:effectLst/>
                        </a:rPr>
                        <a:t>0.125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solidFill>
                            <a:srgbClr val="002060"/>
                          </a:solidFill>
                          <a:effectLst/>
                        </a:rPr>
                        <a:t>0.0625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solidFill>
                            <a:srgbClr val="002060"/>
                          </a:solidFill>
                          <a:effectLst/>
                        </a:rPr>
                        <a:t>0.03125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solidFill>
                            <a:srgbClr val="002060"/>
                          </a:solidFill>
                          <a:effectLst/>
                        </a:rPr>
                        <a:t>0.015625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742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1600" dirty="0">
                          <a:effectLst/>
                        </a:rPr>
                        <a:t>Conversion</a:t>
                      </a:r>
                      <a:endParaRPr lang="en-US" sz="1600" dirty="0">
                        <a:solidFill>
                          <a:srgbClr val="FF00FF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18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0</a:t>
                      </a:r>
                      <a:endParaRPr lang="en-US" sz="18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7FB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18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1</a:t>
                      </a:r>
                      <a:endParaRPr lang="en-US" sz="18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7FB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18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1 </a:t>
                      </a:r>
                      <a:endParaRPr lang="en-US" sz="18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7FB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18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0 </a:t>
                      </a:r>
                      <a:endParaRPr lang="en-US" sz="18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7FB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18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0</a:t>
                      </a:r>
                      <a:endParaRPr lang="en-US" sz="18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7FB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18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1 </a:t>
                      </a:r>
                      <a:endParaRPr lang="en-US" sz="18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7FB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73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68573" y="0"/>
            <a:ext cx="10058400" cy="94169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Putting the Two Parts Together: </a:t>
            </a:r>
            <a:b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Store the Decimal Number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75.804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as a Binary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8572" y="1117600"/>
            <a:ext cx="11050138" cy="4832824"/>
          </a:xfrm>
        </p:spPr>
        <p:txBody>
          <a:bodyPr>
            <a:normAutofit/>
          </a:bodyPr>
          <a:lstStyle/>
          <a:p>
            <a:pPr marL="342900" indent="-34290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400" dirty="0">
                <a:solidFill>
                  <a:srgbClr val="002060"/>
                </a:solidFill>
              </a:rPr>
              <a:t>Convert 75 to binary: 1001011</a:t>
            </a:r>
            <a:endParaRPr lang="en-US" sz="2400" dirty="0">
              <a:solidFill>
                <a:srgbClr val="002060"/>
              </a:solidFill>
            </a:endParaRPr>
          </a:p>
          <a:p>
            <a:pPr marL="342900" indent="-34290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400" dirty="0">
                <a:solidFill>
                  <a:srgbClr val="002060"/>
                </a:solidFill>
              </a:rPr>
              <a:t>Convert 0.804 to binary</a:t>
            </a:r>
            <a:r>
              <a:rPr lang="en-IN" sz="1600" dirty="0">
                <a:solidFill>
                  <a:srgbClr val="002060"/>
                </a:solidFill>
              </a:rPr>
              <a:t>:</a:t>
            </a:r>
            <a:endParaRPr lang="en-US" sz="1600" dirty="0">
              <a:solidFill>
                <a:srgbClr val="002060"/>
              </a:solidFill>
            </a:endParaRPr>
          </a:p>
          <a:p>
            <a:pPr lvl="2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02060"/>
                </a:solidFill>
              </a:rPr>
              <a:t>Put a 1 in the 2</a:t>
            </a:r>
            <a:r>
              <a:rPr lang="en-IN" sz="2000" baseline="30000" dirty="0">
                <a:solidFill>
                  <a:srgbClr val="002060"/>
                </a:solidFill>
              </a:rPr>
              <a:t>–1</a:t>
            </a:r>
            <a:r>
              <a:rPr lang="en-IN" sz="2000" dirty="0">
                <a:solidFill>
                  <a:srgbClr val="002060"/>
                </a:solidFill>
              </a:rPr>
              <a:t> column and subtract: 0.804 – 0.5 = 0.304</a:t>
            </a:r>
            <a:endParaRPr lang="en-US" sz="2000" dirty="0">
              <a:solidFill>
                <a:srgbClr val="002060"/>
              </a:solidFill>
            </a:endParaRPr>
          </a:p>
          <a:p>
            <a:pPr lvl="2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02060"/>
                </a:solidFill>
              </a:rPr>
              <a:t>Put a 1 in the 2</a:t>
            </a:r>
            <a:r>
              <a:rPr lang="en-IN" sz="2000" baseline="30000" dirty="0">
                <a:solidFill>
                  <a:srgbClr val="002060"/>
                </a:solidFill>
              </a:rPr>
              <a:t>–2</a:t>
            </a:r>
            <a:r>
              <a:rPr lang="en-IN" sz="2000" dirty="0">
                <a:solidFill>
                  <a:srgbClr val="002060"/>
                </a:solidFill>
              </a:rPr>
              <a:t> column and subtract: 0.304 – 0.25 = 0.054</a:t>
            </a:r>
            <a:endParaRPr lang="en-US" sz="2000" dirty="0">
              <a:solidFill>
                <a:srgbClr val="002060"/>
              </a:solidFill>
            </a:endParaRPr>
          </a:p>
          <a:p>
            <a:pPr lvl="2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02060"/>
                </a:solidFill>
              </a:rPr>
              <a:t>Put a 0 in the 2</a:t>
            </a:r>
            <a:r>
              <a:rPr lang="en-IN" sz="2000" baseline="30000" dirty="0">
                <a:solidFill>
                  <a:srgbClr val="002060"/>
                </a:solidFill>
              </a:rPr>
              <a:t>–3</a:t>
            </a:r>
            <a:r>
              <a:rPr lang="en-IN" sz="2000" dirty="0">
                <a:solidFill>
                  <a:srgbClr val="002060"/>
                </a:solidFill>
              </a:rPr>
              <a:t> column.</a:t>
            </a:r>
            <a:endParaRPr lang="en-US" sz="2000" dirty="0">
              <a:solidFill>
                <a:srgbClr val="002060"/>
              </a:solidFill>
            </a:endParaRPr>
          </a:p>
          <a:p>
            <a:pPr lvl="2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02060"/>
                </a:solidFill>
              </a:rPr>
              <a:t>Put a 0 in the 2</a:t>
            </a:r>
            <a:r>
              <a:rPr lang="en-IN" sz="2000" baseline="30000" dirty="0">
                <a:solidFill>
                  <a:srgbClr val="002060"/>
                </a:solidFill>
              </a:rPr>
              <a:t>–4</a:t>
            </a:r>
            <a:r>
              <a:rPr lang="en-IN" sz="2000" dirty="0">
                <a:solidFill>
                  <a:srgbClr val="002060"/>
                </a:solidFill>
              </a:rPr>
              <a:t> column.</a:t>
            </a:r>
            <a:endParaRPr lang="en-US" sz="2000" dirty="0">
              <a:solidFill>
                <a:srgbClr val="002060"/>
              </a:solidFill>
            </a:endParaRPr>
          </a:p>
          <a:p>
            <a:pPr lvl="2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02060"/>
                </a:solidFill>
              </a:rPr>
              <a:t>You do not need to do anything more because </a:t>
            </a:r>
          </a:p>
          <a:p>
            <a:pPr marL="384048" lvl="2" indent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2060"/>
                </a:solidFill>
              </a:rPr>
              <a:t>the problem specified that only 4 bits are needed </a:t>
            </a:r>
          </a:p>
          <a:p>
            <a:pPr marL="384048" lvl="2" indent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2060"/>
                </a:solidFill>
              </a:rPr>
              <a:t>for the fractional part.</a:t>
            </a:r>
          </a:p>
          <a:p>
            <a:pPr marL="201168" lvl="1" indent="0" hangingPunc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IN" sz="2400" dirty="0">
                <a:solidFill>
                  <a:srgbClr val="002060"/>
                </a:solidFill>
              </a:rPr>
              <a:t>	Therefore, </a:t>
            </a:r>
            <a:r>
              <a:rPr lang="en-I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75.804</a:t>
            </a:r>
            <a:r>
              <a:rPr lang="en-IN" sz="2400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I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101011.1100</a:t>
            </a:r>
            <a:r>
              <a:rPr lang="en-IN" sz="2400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400" b="1" baseline="-25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206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349544"/>
              </p:ext>
            </p:extLst>
          </p:nvPr>
        </p:nvGraphicFramePr>
        <p:xfrm>
          <a:off x="6209729" y="2879677"/>
          <a:ext cx="5043174" cy="1143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182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6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5742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1600" dirty="0">
                          <a:effectLst/>
                        </a:rPr>
                        <a:t>Binary</a:t>
                      </a:r>
                      <a:endParaRPr lang="en-US" sz="1600" dirty="0">
                        <a:solidFill>
                          <a:srgbClr val="FF00FF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solidFill>
                            <a:srgbClr val="002060"/>
                          </a:solidFill>
                          <a:effectLst/>
                        </a:rPr>
                        <a:t>2</a:t>
                      </a:r>
                      <a:r>
                        <a:rPr lang="en-IN" sz="1600" b="0" baseline="30000" dirty="0">
                          <a:solidFill>
                            <a:srgbClr val="002060"/>
                          </a:solidFill>
                          <a:effectLst/>
                        </a:rPr>
                        <a:t>–1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solidFill>
                            <a:srgbClr val="002060"/>
                          </a:solidFill>
                          <a:effectLst/>
                        </a:rPr>
                        <a:t>2</a:t>
                      </a:r>
                      <a:r>
                        <a:rPr lang="en-IN" sz="1600" b="0" baseline="30000" dirty="0">
                          <a:solidFill>
                            <a:srgbClr val="002060"/>
                          </a:solidFill>
                          <a:effectLst/>
                        </a:rPr>
                        <a:t>–2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solidFill>
                            <a:srgbClr val="002060"/>
                          </a:solidFill>
                          <a:effectLst/>
                        </a:rPr>
                        <a:t>2</a:t>
                      </a:r>
                      <a:r>
                        <a:rPr lang="en-IN" sz="1600" b="0" baseline="30000" dirty="0">
                          <a:solidFill>
                            <a:srgbClr val="002060"/>
                          </a:solidFill>
                          <a:effectLst/>
                        </a:rPr>
                        <a:t>–3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solidFill>
                            <a:srgbClr val="002060"/>
                          </a:solidFill>
                          <a:effectLst/>
                        </a:rPr>
                        <a:t>2</a:t>
                      </a:r>
                      <a:r>
                        <a:rPr lang="en-IN" sz="1600" b="0" baseline="30000" dirty="0">
                          <a:solidFill>
                            <a:srgbClr val="002060"/>
                          </a:solidFill>
                          <a:effectLst/>
                        </a:rPr>
                        <a:t>–4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42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1600" dirty="0">
                          <a:effectLst/>
                        </a:rPr>
                        <a:t>Decimal</a:t>
                      </a:r>
                      <a:endParaRPr lang="en-US" sz="1600" dirty="0">
                        <a:solidFill>
                          <a:srgbClr val="FF00FF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solidFill>
                            <a:srgbClr val="002060"/>
                          </a:solidFill>
                          <a:effectLst/>
                        </a:rPr>
                        <a:t>0.5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solidFill>
                            <a:srgbClr val="002060"/>
                          </a:solidFill>
                          <a:effectLst/>
                        </a:rPr>
                        <a:t>0.25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solidFill>
                            <a:srgbClr val="002060"/>
                          </a:solidFill>
                          <a:effectLst/>
                        </a:rPr>
                        <a:t>0.125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solidFill>
                            <a:srgbClr val="002060"/>
                          </a:solidFill>
                          <a:effectLst/>
                        </a:rPr>
                        <a:t>0.0625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742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1600" dirty="0">
                          <a:effectLst/>
                        </a:rPr>
                        <a:t>Conversion</a:t>
                      </a:r>
                      <a:endParaRPr lang="en-US" sz="1600" dirty="0">
                        <a:solidFill>
                          <a:srgbClr val="FF00FF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18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1</a:t>
                      </a:r>
                      <a:endParaRPr lang="en-US" sz="18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7FB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18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8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7FB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18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8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7FB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18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0 </a:t>
                      </a:r>
                      <a:endParaRPr lang="en-US" sz="18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7FB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8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8735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2.5 Putting It All Together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en-IN" sz="2800" dirty="0">
                <a:solidFill>
                  <a:srgbClr val="002060"/>
                </a:solidFill>
              </a:rPr>
              <a:t>Just converting a decimal floating point number to binary representation isn’t enough.</a:t>
            </a:r>
          </a:p>
          <a:p>
            <a:pPr hangingPunct="0"/>
            <a:r>
              <a:rPr lang="en-IN" sz="2800" dirty="0">
                <a:solidFill>
                  <a:srgbClr val="002060"/>
                </a:solidFill>
              </a:rPr>
              <a:t>There are several concepts to understand before seeing how a floating point number is actually represented inside the computer. </a:t>
            </a:r>
          </a:p>
          <a:p>
            <a:pPr hangingPunct="0"/>
            <a:r>
              <a:rPr lang="en-IN" sz="2800" dirty="0">
                <a:solidFill>
                  <a:srgbClr val="002060"/>
                </a:solidFill>
              </a:rPr>
              <a:t>While you will probably use a calculator for conversions, it is valuable to understand the process and will prove helpful when writing programs. 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</p:spTree>
    <p:extLst>
      <p:ext uri="{BB962C8B-B14F-4D97-AF65-F5344CB8AC3E}">
        <p14:creationId xmlns:p14="http://schemas.microsoft.com/office/powerpoint/2010/main" val="35306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Decimal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251" y="1878391"/>
            <a:ext cx="10058400" cy="402336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542016"/>
              </p:ext>
            </p:extLst>
          </p:nvPr>
        </p:nvGraphicFramePr>
        <p:xfrm>
          <a:off x="814250" y="1878391"/>
          <a:ext cx="9135292" cy="308551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14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07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13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85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21130">
                <a:tc gridSpan="8">
                  <a:txBody>
                    <a:bodyPr/>
                    <a:lstStyle/>
                    <a:p>
                      <a:pPr marL="0" marR="0" algn="ctr" hangingPunct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 first eight columns of the decimal system</a:t>
                      </a:r>
                      <a:endParaRPr lang="en-US" sz="2000" dirty="0">
                        <a:solidFill>
                          <a:srgbClr val="FF00FF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579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r>
                        <a:rPr lang="en-US" sz="2000" b="1" baseline="300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r>
                        <a:rPr lang="en-US" sz="2000" b="1" baseline="300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r>
                        <a:rPr lang="en-US" sz="2000" b="1" baseline="300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r>
                        <a:rPr lang="en-US" sz="2000" b="1" baseline="300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r>
                        <a:rPr lang="en-US" sz="2000" b="1" baseline="300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r>
                        <a:rPr lang="en-US" sz="2000" b="1" baseline="300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r>
                        <a:rPr lang="en-US" sz="2000" b="1" baseline="300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r>
                        <a:rPr lang="en-US" sz="2000" b="1" baseline="300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130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10,000,000</a:t>
                      </a:r>
                      <a:endParaRPr lang="en-US" sz="16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7780" marR="17780" marT="0" marB="0" anchor="ctr"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1,000,000</a:t>
                      </a:r>
                      <a:endParaRPr lang="en-US" sz="16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100,000</a:t>
                      </a:r>
                      <a:endParaRPr lang="en-US" sz="16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10,000</a:t>
                      </a:r>
                      <a:endParaRPr lang="en-US" sz="16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1,000</a:t>
                      </a:r>
                      <a:endParaRPr lang="en-US" sz="16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</a:t>
                      </a:r>
                      <a:endParaRPr lang="en-US" sz="16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sz="16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8674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</a:rPr>
                        <a:t>ten-millions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</a:rPr>
                        <a:t>millions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</a:rPr>
                        <a:t>hundred-thousands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</a:rPr>
                        <a:t>ten-thousands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</a:rPr>
                        <a:t>thousands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</a:rPr>
                        <a:t>hundreds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</a:rPr>
                        <a:t>tens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</a:rPr>
                        <a:t>ones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44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282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Scientific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203066" cy="402336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</a:rPr>
              <a:t>Computers are used for many scientific applications which often use very large or very small numbers.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</a:rPr>
              <a:t>Example: the distance from Earth to our nearest star is 24,698,100,000,000 miles. We would need a 49-digit binary number to represent this in a computer.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</a:rPr>
              <a:t>Example: The diameter of an atom would require at least a 30-digit binary number.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</a:rPr>
              <a:t>Humans deal with these almost-impossible-to-read numbers with </a:t>
            </a:r>
            <a:r>
              <a:rPr lang="en-US" sz="2400" b="1" dirty="0">
                <a:solidFill>
                  <a:srgbClr val="002060"/>
                </a:solidFill>
              </a:rPr>
              <a:t>scientific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b="1" dirty="0">
                <a:solidFill>
                  <a:srgbClr val="002060"/>
                </a:solidFill>
              </a:rPr>
              <a:t>notation</a:t>
            </a:r>
            <a:r>
              <a:rPr lang="en-US" sz="240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</p:spTree>
    <p:extLst>
      <p:ext uri="{BB962C8B-B14F-4D97-AF65-F5344CB8AC3E}">
        <p14:creationId xmlns:p14="http://schemas.microsoft.com/office/powerpoint/2010/main" val="152184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282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Examples of Scientific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203066" cy="4023360"/>
          </a:xfrm>
        </p:spPr>
        <p:txBody>
          <a:bodyPr>
            <a:noAutofit/>
          </a:bodyPr>
          <a:lstStyle/>
          <a:p>
            <a:pPr>
              <a:buFont typeface="Times" panose="02020603050405020304" pitchFamily="18" charset="0"/>
              <a:buNone/>
            </a:pPr>
            <a:r>
              <a:rPr lang="en-US" dirty="0">
                <a:solidFill>
                  <a:srgbClr val="002060"/>
                </a:solidFill>
              </a:rPr>
              <a:t>In </a:t>
            </a:r>
            <a:r>
              <a:rPr lang="en-US" b="1" dirty="0">
                <a:solidFill>
                  <a:srgbClr val="002060"/>
                </a:solidFill>
              </a:rPr>
              <a:t>scientific notation</a:t>
            </a:r>
            <a:r>
              <a:rPr lang="en-US" dirty="0">
                <a:solidFill>
                  <a:srgbClr val="002060"/>
                </a:solidFill>
              </a:rPr>
              <a:t>, a given number is written as a number between 1 and 9 multiplied by the appropriate power of 10.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dirty="0">
                <a:solidFill>
                  <a:srgbClr val="002060"/>
                </a:solidFill>
              </a:rPr>
              <a:t>Examples: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680,000 = 6.8×10</a:t>
            </a:r>
            <a:r>
              <a:rPr lang="en-US" b="1" baseline="30000" dirty="0">
                <a:solidFill>
                  <a:srgbClr val="002060"/>
                </a:solidFill>
                <a:latin typeface="Courier New" panose="02070309020205020404" pitchFamily="49" charset="0"/>
              </a:rPr>
              <a:t>5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1,502,000,000 = 1.502×10</a:t>
            </a:r>
            <a:r>
              <a:rPr lang="en-US" b="1" baseline="30000" dirty="0">
                <a:solidFill>
                  <a:srgbClr val="002060"/>
                </a:solidFill>
                <a:latin typeface="Courier New" panose="02070309020205020404" pitchFamily="49" charset="0"/>
              </a:rPr>
              <a:t>9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8,938,000,000,000 = 8.938×10</a:t>
            </a:r>
            <a:r>
              <a:rPr lang="en-US" b="1" baseline="30000" dirty="0">
                <a:solidFill>
                  <a:srgbClr val="002060"/>
                </a:solidFill>
                <a:latin typeface="Courier New" panose="02070309020205020404" pitchFamily="49" charset="0"/>
              </a:rPr>
              <a:t>12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0.068 = 6.8×10</a:t>
            </a:r>
            <a:r>
              <a:rPr lang="en-US" b="1" baseline="30000" dirty="0">
                <a:solidFill>
                  <a:srgbClr val="002060"/>
                </a:solidFill>
                <a:latin typeface="Courier New" panose="02070309020205020404" pitchFamily="49" charset="0"/>
              </a:rPr>
              <a:t>–2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0.00001502 = 1.502×10</a:t>
            </a:r>
            <a:r>
              <a:rPr lang="en-US" b="1" baseline="30000" dirty="0">
                <a:solidFill>
                  <a:srgbClr val="002060"/>
                </a:solidFill>
                <a:latin typeface="Courier New" panose="02070309020205020404" pitchFamily="49" charset="0"/>
              </a:rPr>
              <a:t>–5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0.000000000008938 = 8.938×10</a:t>
            </a:r>
            <a:r>
              <a:rPr lang="en-US" b="1" baseline="30000" dirty="0">
                <a:solidFill>
                  <a:srgbClr val="002060"/>
                </a:solidFill>
                <a:latin typeface="Courier New" panose="02070309020205020404" pitchFamily="49" charset="0"/>
              </a:rPr>
              <a:t>–12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</p:spTree>
    <p:extLst>
      <p:ext uri="{BB962C8B-B14F-4D97-AF65-F5344CB8AC3E}">
        <p14:creationId xmlns:p14="http://schemas.microsoft.com/office/powerpoint/2010/main" val="274382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282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Exponential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22905"/>
            <a:ext cx="10353192" cy="425481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2400" dirty="0">
                <a:solidFill>
                  <a:srgbClr val="002060"/>
                </a:solidFill>
              </a:rPr>
              <a:t>In programming, instead of writing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  <a:r>
              <a:rPr lang="en-US" sz="2400" b="1" baseline="30000" dirty="0">
                <a:solidFill>
                  <a:srgbClr val="002060"/>
                </a:solidFill>
                <a:latin typeface="Courier New" panose="02070309020205020404" pitchFamily="49" charset="0"/>
              </a:rPr>
              <a:t>power</a:t>
            </a:r>
            <a:r>
              <a:rPr lang="en-US" sz="2400" dirty="0">
                <a:solidFill>
                  <a:srgbClr val="002060"/>
                </a:solidFill>
              </a:rPr>
              <a:t>, we use the letter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E</a:t>
            </a:r>
            <a:r>
              <a:rPr lang="en-US" sz="2400" dirty="0">
                <a:solidFill>
                  <a:srgbClr val="002060"/>
                </a:solidFill>
              </a:rPr>
              <a:t> followed by the given power. This is called </a:t>
            </a:r>
            <a:r>
              <a:rPr lang="en-US" sz="2400" b="1" dirty="0">
                <a:solidFill>
                  <a:srgbClr val="002060"/>
                </a:solidFill>
              </a:rPr>
              <a:t>exponential notation</a:t>
            </a:r>
            <a:r>
              <a:rPr lang="en-US" sz="2400" dirty="0">
                <a:solidFill>
                  <a:srgbClr val="002060"/>
                </a:solidFill>
              </a:rPr>
              <a:t>. Notice, you must include the sign of the exponent.</a:t>
            </a:r>
          </a:p>
          <a:p>
            <a:pPr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2400" dirty="0">
                <a:solidFill>
                  <a:srgbClr val="002060"/>
                </a:solidFill>
              </a:rPr>
              <a:t>Examples:</a:t>
            </a:r>
          </a:p>
          <a:p>
            <a:pPr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300" b="1" dirty="0">
                <a:solidFill>
                  <a:srgbClr val="002060"/>
                </a:solidFill>
                <a:latin typeface="Courier New" panose="02070309020205020404" pitchFamily="49" charset="0"/>
              </a:rPr>
              <a:t>680,000 = 6.8E+5</a:t>
            </a:r>
            <a:endParaRPr lang="en-US" sz="2300" b="1" baseline="30000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300" b="1" dirty="0">
                <a:solidFill>
                  <a:srgbClr val="002060"/>
                </a:solidFill>
                <a:latin typeface="Courier New" panose="02070309020205020404" pitchFamily="49" charset="0"/>
              </a:rPr>
              <a:t>1,502,000,000 = 1.502E+9</a:t>
            </a:r>
            <a:endParaRPr lang="en-US" sz="2300" b="1" baseline="30000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300" b="1" dirty="0">
                <a:solidFill>
                  <a:srgbClr val="002060"/>
                </a:solidFill>
                <a:latin typeface="Courier New" panose="02070309020205020404" pitchFamily="49" charset="0"/>
              </a:rPr>
              <a:t>8,938,000,000,000 = 8.938E+12 </a:t>
            </a:r>
          </a:p>
          <a:p>
            <a:pPr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300" b="1" dirty="0">
                <a:solidFill>
                  <a:srgbClr val="002060"/>
                </a:solidFill>
                <a:latin typeface="Courier New" panose="02070309020205020404" pitchFamily="49" charset="0"/>
              </a:rPr>
              <a:t>0.068 = 6.8E-2</a:t>
            </a:r>
            <a:endParaRPr lang="en-US" sz="2300" b="1" baseline="30000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300" b="1" dirty="0">
                <a:solidFill>
                  <a:srgbClr val="002060"/>
                </a:solidFill>
                <a:latin typeface="Courier New" panose="02070309020205020404" pitchFamily="49" charset="0"/>
              </a:rPr>
              <a:t>0.00001502 = 1.502E-5</a:t>
            </a:r>
            <a:endParaRPr lang="en-US" sz="2300" b="1" baseline="30000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300" b="1" dirty="0">
                <a:solidFill>
                  <a:srgbClr val="002060"/>
                </a:solidFill>
                <a:latin typeface="Courier New" panose="02070309020205020404" pitchFamily="49" charset="0"/>
              </a:rPr>
              <a:t>0.000000000008938 = 8.938E-12</a:t>
            </a:r>
            <a:endParaRPr lang="en-US" sz="2300" b="1" baseline="30000" dirty="0">
              <a:solidFill>
                <a:srgbClr val="00206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</p:spTree>
    <p:extLst>
      <p:ext uri="{BB962C8B-B14F-4D97-AF65-F5344CB8AC3E}">
        <p14:creationId xmlns:p14="http://schemas.microsoft.com/office/powerpoint/2010/main" val="138569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82638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Converting a Number from Exponential Notation to Ordinary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22905"/>
            <a:ext cx="10353192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2060"/>
                </a:solidFill>
              </a:rPr>
              <a:t>Move the decimal point the number of places indicated by the integer following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2060"/>
                </a:solidFill>
              </a:rPr>
              <a:t>Examples: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</a:rPr>
              <a:t> Given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1.67E–4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</a:rPr>
              <a:t>write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1.67</a:t>
            </a:r>
            <a:r>
              <a:rPr lang="en-US" sz="2400" dirty="0">
                <a:solidFill>
                  <a:srgbClr val="002060"/>
                </a:solidFill>
              </a:rPr>
              <a:t> and move the decimal point 4 places to the left, filling in 3 zeros before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002060"/>
                </a:solidFill>
              </a:rPr>
              <a:t> 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</a:rPr>
              <a:t>This gives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0.000167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</a:rPr>
              <a:t>Given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4.2E+6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</a:rPr>
              <a:t>move the decimal point 6 places to the right, filling in 5 zeros to the right of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</a:rPr>
              <a:t>This gives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4200000</a:t>
            </a:r>
            <a:r>
              <a:rPr lang="en-US" sz="2400" dirty="0">
                <a:solidFill>
                  <a:srgbClr val="002060"/>
                </a:solidFill>
              </a:rPr>
              <a:t>, or as it is usually written,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4,200,000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</p:spTree>
    <p:extLst>
      <p:ext uri="{BB962C8B-B14F-4D97-AF65-F5344CB8AC3E}">
        <p14:creationId xmlns:p14="http://schemas.microsoft.com/office/powerpoint/2010/main" val="207854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82638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Base 10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2447"/>
            <a:ext cx="10353192" cy="390381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2060"/>
                </a:solidFill>
              </a:rPr>
              <a:t>Normalized form </a:t>
            </a:r>
            <a:r>
              <a:rPr lang="en-US" sz="2400" dirty="0">
                <a:solidFill>
                  <a:srgbClr val="002060"/>
                </a:solidFill>
              </a:rPr>
              <a:t>is similar to scientific notation.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</a:rPr>
              <a:t>Each normalized number has two parts: the </a:t>
            </a:r>
            <a:r>
              <a:rPr lang="en-US" sz="2400" b="1" dirty="0">
                <a:solidFill>
                  <a:srgbClr val="002060"/>
                </a:solidFill>
              </a:rPr>
              <a:t>scaled portion  </a:t>
            </a:r>
            <a:r>
              <a:rPr lang="en-US" sz="2400" dirty="0">
                <a:solidFill>
                  <a:srgbClr val="002060"/>
                </a:solidFill>
              </a:rPr>
              <a:t>and the </a:t>
            </a:r>
            <a:r>
              <a:rPr lang="en-US" sz="2400" b="1" dirty="0">
                <a:solidFill>
                  <a:srgbClr val="002060"/>
                </a:solidFill>
              </a:rPr>
              <a:t>exponential portion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</a:rPr>
              <a:t>In scientific notation, the decimal point was moved so the first non-zero digit was immediately to the left of it.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</a:rPr>
              <a:t>In normalized form, the decimal is moved so the first non-zero digit is immediately to the right of it. The value of the number is always maintained.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</a:rPr>
              <a:t>To normalize a decimal number, after moving the decimal point, the number is multiplied by 10 raised to whatever power is necessary to return the number to its original value.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</p:spTree>
    <p:extLst>
      <p:ext uri="{BB962C8B-B14F-4D97-AF65-F5344CB8AC3E}">
        <p14:creationId xmlns:p14="http://schemas.microsoft.com/office/powerpoint/2010/main" val="42112158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82638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Normalized Decimal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2447"/>
            <a:ext cx="10353192" cy="390381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618183"/>
              </p:ext>
            </p:extLst>
          </p:nvPr>
        </p:nvGraphicFramePr>
        <p:xfrm>
          <a:off x="1569495" y="2019870"/>
          <a:ext cx="9348715" cy="346653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7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7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6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3306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250950" algn="r"/>
                          <a:tab pos="2774950" algn="r"/>
                          <a:tab pos="4089400" algn="r"/>
                        </a:tabLst>
                      </a:pPr>
                      <a:r>
                        <a:rPr lang="en-IN" sz="2000" dirty="0">
                          <a:effectLst/>
                        </a:rPr>
                        <a:t>Number</a:t>
                      </a:r>
                      <a:endParaRPr lang="en-US" sz="2000" dirty="0">
                        <a:effectLst/>
                        <a:latin typeface="Charlotte Sans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250950" algn="r"/>
                          <a:tab pos="2774950" algn="r"/>
                          <a:tab pos="4089400" algn="r"/>
                        </a:tabLst>
                      </a:pPr>
                      <a:r>
                        <a:rPr lang="en-IN" sz="2000" dirty="0">
                          <a:effectLst/>
                        </a:rPr>
                        <a:t>Scaled Portion</a:t>
                      </a:r>
                      <a:endParaRPr lang="en-US" sz="2000" dirty="0">
                        <a:effectLst/>
                        <a:latin typeface="Charlotte Sans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250950" algn="r"/>
                          <a:tab pos="2774950" algn="r"/>
                          <a:tab pos="4089400" algn="r"/>
                        </a:tabLst>
                      </a:pPr>
                      <a:r>
                        <a:rPr lang="en-IN" sz="2000" dirty="0">
                          <a:effectLst/>
                        </a:rPr>
                        <a:t>Exponential Portion</a:t>
                      </a:r>
                      <a:endParaRPr lang="en-US" sz="2000" dirty="0">
                        <a:effectLst/>
                        <a:latin typeface="Charlotte Sans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1250950" algn="r"/>
                          <a:tab pos="2774950" algn="r"/>
                          <a:tab pos="4089400" algn="r"/>
                        </a:tabLst>
                      </a:pPr>
                      <a:r>
                        <a:rPr lang="en-IN" sz="2000" dirty="0">
                          <a:effectLst/>
                        </a:rPr>
                        <a:t>Normalized Form</a:t>
                      </a:r>
                      <a:endParaRPr lang="en-US" sz="2000" dirty="0">
                        <a:effectLst/>
                        <a:latin typeface="Charlotte Sans 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06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371.2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0.3712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r>
                        <a:rPr lang="en-IN" sz="2000" b="1" baseline="300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0.3712 </a:t>
                      </a:r>
                      <a:r>
                        <a:rPr lang="en-IN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IN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10</a:t>
                      </a:r>
                      <a:r>
                        <a:rPr lang="en-IN" sz="2000" b="1" baseline="300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306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40.0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2000" b="1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0.4</a:t>
                      </a:r>
                      <a:endParaRPr lang="en-US" sz="2000" b="1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r>
                        <a:rPr lang="en-IN" sz="2000" b="1" baseline="300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0.4 </a:t>
                      </a:r>
                      <a:r>
                        <a:rPr lang="en-IN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IN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10</a:t>
                      </a:r>
                      <a:r>
                        <a:rPr lang="en-IN" sz="2000" b="1" baseline="300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306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2000" b="1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0.000038754</a:t>
                      </a:r>
                      <a:endParaRPr lang="en-US" sz="2000" b="1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0.38754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2000" b="1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r>
                        <a:rPr lang="en-IN" sz="2000" b="1" baseline="3000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–4</a:t>
                      </a:r>
                      <a:endParaRPr lang="en-US" sz="2000" b="1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0.38754 </a:t>
                      </a:r>
                      <a:r>
                        <a:rPr lang="en-IN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IN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10</a:t>
                      </a:r>
                      <a:r>
                        <a:rPr lang="en-IN" sz="2000" b="1" baseline="300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–4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306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2000" b="1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–52389.37</a:t>
                      </a:r>
                      <a:endParaRPr lang="en-US" sz="2000" b="1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2000" b="1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–0.5238937</a:t>
                      </a:r>
                      <a:endParaRPr lang="en-US" sz="2000" b="1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2000" b="1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r>
                        <a:rPr lang="en-IN" sz="2000" b="1" baseline="3000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2000" b="1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IN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–0.5238937 </a:t>
                      </a:r>
                      <a:r>
                        <a:rPr lang="en-IN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IN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10</a:t>
                      </a:r>
                      <a:r>
                        <a:rPr lang="en-IN" sz="2000" b="1" baseline="300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5314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82638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Normalizing Binary Floating Point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2447"/>
            <a:ext cx="10353192" cy="390381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The </a:t>
            </a:r>
            <a:r>
              <a:rPr lang="en-US" sz="2400" b="1" dirty="0">
                <a:solidFill>
                  <a:srgbClr val="002060"/>
                </a:solidFill>
              </a:rPr>
              <a:t>IEEE Standard </a:t>
            </a:r>
            <a:r>
              <a:rPr lang="en-US" sz="2400" dirty="0">
                <a:solidFill>
                  <a:srgbClr val="002060"/>
                </a:solidFill>
              </a:rPr>
              <a:t>is the most widely accepted standard for representation of floating point numbers in a computer and uses normalized binary numbers.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A </a:t>
            </a:r>
            <a:r>
              <a:rPr lang="en-US" sz="2400" b="1" dirty="0">
                <a:solidFill>
                  <a:srgbClr val="002060"/>
                </a:solidFill>
              </a:rPr>
              <a:t>normalized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b="1" dirty="0">
                <a:solidFill>
                  <a:srgbClr val="002060"/>
                </a:solidFill>
              </a:rPr>
              <a:t>binary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b="1" dirty="0">
                <a:solidFill>
                  <a:srgbClr val="002060"/>
                </a:solidFill>
              </a:rPr>
              <a:t>number</a:t>
            </a:r>
            <a:r>
              <a:rPr lang="en-US" sz="2400" dirty="0">
                <a:solidFill>
                  <a:srgbClr val="002060"/>
                </a:solidFill>
              </a:rPr>
              <a:t> consists of three parts: 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the </a:t>
            </a:r>
            <a:r>
              <a:rPr lang="en-US" sz="2400" b="1" dirty="0">
                <a:solidFill>
                  <a:srgbClr val="002060"/>
                </a:solidFill>
              </a:rPr>
              <a:t>sign</a:t>
            </a:r>
            <a:r>
              <a:rPr lang="en-US" sz="2000" dirty="0">
                <a:solidFill>
                  <a:srgbClr val="002060"/>
                </a:solidFill>
              </a:rPr>
              <a:t> part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the </a:t>
            </a:r>
            <a:r>
              <a:rPr lang="en-US" sz="2400" b="1" dirty="0">
                <a:solidFill>
                  <a:srgbClr val="002060"/>
                </a:solidFill>
              </a:rPr>
              <a:t>exponential</a:t>
            </a:r>
            <a:r>
              <a:rPr lang="en-US" sz="2000" dirty="0">
                <a:solidFill>
                  <a:srgbClr val="002060"/>
                </a:solidFill>
              </a:rPr>
              <a:t> part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the </a:t>
            </a:r>
            <a:r>
              <a:rPr lang="en-US" sz="2400" b="1" dirty="0">
                <a:solidFill>
                  <a:srgbClr val="002060"/>
                </a:solidFill>
              </a:rPr>
              <a:t>mantissa</a:t>
            </a:r>
            <a:r>
              <a:rPr lang="en-US" sz="2000" dirty="0">
                <a:solidFill>
                  <a:srgbClr val="002060"/>
                </a:solidFill>
              </a:rPr>
              <a:t>.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The mantissa is the binary equivalent to the scaled portion (as in previous slide)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The </a:t>
            </a:r>
            <a:r>
              <a:rPr lang="en-US" sz="2400" b="1" dirty="0">
                <a:solidFill>
                  <a:srgbClr val="002060"/>
                </a:solidFill>
              </a:rPr>
              <a:t>Excess_127</a:t>
            </a:r>
            <a:r>
              <a:rPr lang="en-US" sz="2400" dirty="0">
                <a:solidFill>
                  <a:srgbClr val="002060"/>
                </a:solidFill>
              </a:rPr>
              <a:t> system is used to represent the exponential portion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</p:spTree>
    <p:extLst>
      <p:ext uri="{BB962C8B-B14F-4D97-AF65-F5344CB8AC3E}">
        <p14:creationId xmlns:p14="http://schemas.microsoft.com/office/powerpoint/2010/main" val="34614890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216828" y="1314001"/>
            <a:ext cx="10219996" cy="466371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dirty="0">
                <a:solidFill>
                  <a:srgbClr val="002060"/>
                </a:solidFill>
              </a:rPr>
              <a:t>The Excess_127 system Is used to store the exponential value of a normalized binary number.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dirty="0">
                <a:solidFill>
                  <a:srgbClr val="002060"/>
                </a:solidFill>
              </a:rPr>
              <a:t>To represent an 8-bit number in the Excess_127 system: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2060"/>
                </a:solidFill>
              </a:rPr>
              <a:t>Add 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127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to the number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2060"/>
                </a:solidFill>
              </a:rPr>
              <a:t>Change the result to binary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2060"/>
                </a:solidFill>
              </a:rPr>
              <a:t>Add zeros to the left to make up 8 bits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u="sng" dirty="0">
                <a:solidFill>
                  <a:srgbClr val="002060"/>
                </a:solidFill>
              </a:rPr>
              <a:t>Examples: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(a) To represent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+9</a:t>
            </a:r>
            <a:r>
              <a:rPr lang="en-US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  <a:r>
              <a:rPr lang="en-US" dirty="0">
                <a:solidFill>
                  <a:srgbClr val="002060"/>
                </a:solidFill>
              </a:rPr>
              <a:t> 				(b) To represent </a:t>
            </a:r>
            <a:r>
              <a:rPr lang="en-US" b="1" dirty="0">
                <a:solidFill>
                  <a:srgbClr val="002060"/>
                </a:solidFill>
              </a:rPr>
              <a:t>–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13</a:t>
            </a:r>
            <a:r>
              <a:rPr lang="en-US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  <a:p>
            <a:pPr marL="201168" lvl="1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2060"/>
                </a:solidFill>
                <a:sym typeface="Wingdings" panose="05000000000000000000" pitchFamily="2" charset="2"/>
              </a:rPr>
              <a:t>     </a:t>
            </a:r>
            <a:r>
              <a:rPr lang="en-US" sz="2000" dirty="0">
                <a:solidFill>
                  <a:srgbClr val="002060"/>
                </a:solidFill>
              </a:rPr>
              <a:t>add 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9 + 127 = 136			   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rgbClr val="002060"/>
                </a:solidFill>
              </a:rPr>
              <a:t>add 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2060"/>
                </a:solidFill>
              </a:rPr>
              <a:t>–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13) + 127 = 114</a:t>
            </a:r>
          </a:p>
          <a:p>
            <a:pPr marL="201168" lvl="1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2060"/>
                </a:solidFill>
              </a:rPr>
              <a:t>    </a:t>
            </a:r>
            <a:r>
              <a:rPr lang="en-US" sz="2000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rgbClr val="002060"/>
                </a:solidFill>
              </a:rPr>
              <a:t>Convert 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136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to binary: 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10001000		   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rgbClr val="002060"/>
                </a:solidFill>
              </a:rPr>
              <a:t>Convert 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114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to binary: 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01110010</a:t>
            </a:r>
          </a:p>
          <a:p>
            <a:pPr marL="201168" lvl="1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+9</a:t>
            </a:r>
            <a:r>
              <a:rPr lang="en-US" sz="20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  <a:r>
              <a:rPr lang="en-US" sz="2000" dirty="0">
                <a:solidFill>
                  <a:srgbClr val="002060"/>
                </a:solidFill>
              </a:rPr>
              <a:t> in Excess_127 is 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10001000		   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sz="2000" b="1" dirty="0">
                <a:solidFill>
                  <a:srgbClr val="002060"/>
                </a:solidFill>
              </a:rPr>
              <a:t> –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13</a:t>
            </a:r>
            <a:r>
              <a:rPr lang="en-US" sz="20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  <a:r>
              <a:rPr lang="en-US" sz="2000" dirty="0">
                <a:solidFill>
                  <a:srgbClr val="002060"/>
                </a:solidFill>
              </a:rPr>
              <a:t> in Excess_127 is 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0111001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81756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>Excess_127</a:t>
            </a:r>
          </a:p>
        </p:txBody>
      </p:sp>
    </p:spTree>
    <p:extLst>
      <p:ext uri="{BB962C8B-B14F-4D97-AF65-F5344CB8AC3E}">
        <p14:creationId xmlns:p14="http://schemas.microsoft.com/office/powerpoint/2010/main" val="7077709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>Base 2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3758" y="1845734"/>
            <a:ext cx="10058400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The process is similar to the one followed to normalize a decimal number.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The point is moved but it is moved so that the first non-zero number (a </a:t>
            </a:r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</a:rPr>
              <a:t>1</a:t>
            </a:r>
            <a:r>
              <a:rPr lang="en-US" sz="2800" dirty="0">
                <a:solidFill>
                  <a:srgbClr val="002060"/>
                </a:solidFill>
              </a:rPr>
              <a:t>) is immediately to the left of the point.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Then multiply the number by the power of </a:t>
            </a:r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needed to express the original value of the number.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Not necessary to worry about the sign of the number since, in normalized form, the sign bit takes care of this.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800" b="1" dirty="0">
              <a:solidFill>
                <a:srgbClr val="00206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</p:spTree>
    <p:extLst>
      <p:ext uri="{BB962C8B-B14F-4D97-AF65-F5344CB8AC3E}">
        <p14:creationId xmlns:p14="http://schemas.microsoft.com/office/powerpoint/2010/main" val="461681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3758" y="1845734"/>
            <a:ext cx="10058400" cy="4023360"/>
          </a:xfrm>
        </p:spPr>
        <p:txBody>
          <a:bodyPr>
            <a:noAutofit/>
          </a:bodyPr>
          <a:lstStyle/>
          <a:p>
            <a:pPr marL="609600" indent="-609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dirty="0">
                <a:solidFill>
                  <a:srgbClr val="002060"/>
                </a:solidFill>
              </a:rPr>
              <a:t>Normalize the Binary Number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</a:rPr>
              <a:t>+10110</a:t>
            </a:r>
          </a:p>
          <a:p>
            <a:pPr marL="990600" lvl="1" indent="-533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solidFill>
                  <a:srgbClr val="002060"/>
                </a:solidFill>
              </a:rPr>
              <a:t>Move the point to the left 4 places to get 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1.0110</a:t>
            </a:r>
          </a:p>
          <a:p>
            <a:pPr marL="990600" lvl="1" indent="-533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solidFill>
                  <a:srgbClr val="002060"/>
                </a:solidFill>
              </a:rPr>
              <a:t>Since the point was moved 4 places to the left, the number is then multiplied by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baseline="30000" dirty="0">
                <a:solidFill>
                  <a:srgbClr val="002060"/>
                </a:solidFill>
                <a:latin typeface="Courier New" panose="02070309020205020404" pitchFamily="49" charset="0"/>
              </a:rPr>
              <a:t>4</a:t>
            </a:r>
            <a:r>
              <a:rPr lang="en-US" sz="2000" dirty="0">
                <a:solidFill>
                  <a:srgbClr val="002060"/>
                </a:solidFill>
              </a:rPr>
              <a:t> to get the original number</a:t>
            </a:r>
          </a:p>
          <a:p>
            <a:pPr marL="990600" lvl="1" indent="-533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solidFill>
                  <a:srgbClr val="002060"/>
                </a:solidFill>
              </a:rPr>
              <a:t>+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10110</a:t>
            </a:r>
            <a:r>
              <a:rPr lang="en-US" sz="2000" dirty="0">
                <a:solidFill>
                  <a:srgbClr val="002060"/>
                </a:solidFill>
              </a:rPr>
              <a:t> in normalized form is 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baseline="30000" dirty="0">
                <a:solidFill>
                  <a:srgbClr val="002060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×1.0110</a:t>
            </a:r>
          </a:p>
          <a:p>
            <a:pPr marL="609600" indent="-609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dirty="0">
                <a:solidFill>
                  <a:srgbClr val="002060"/>
                </a:solidFill>
              </a:rPr>
              <a:t>Normalize the Binary Number +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0.11110011</a:t>
            </a:r>
          </a:p>
          <a:p>
            <a:pPr marL="990600" lvl="1" indent="-533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solidFill>
                  <a:srgbClr val="002060"/>
                </a:solidFill>
              </a:rPr>
              <a:t>Move the point to the right 1 place to get 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1.1110011</a:t>
            </a:r>
          </a:p>
          <a:p>
            <a:pPr marL="990600" lvl="1" indent="-533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solidFill>
                  <a:srgbClr val="002060"/>
                </a:solidFill>
              </a:rPr>
              <a:t>Since the point was moved 1 place to the right, the number needs to be multiplied by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 2</a:t>
            </a:r>
            <a:r>
              <a:rPr lang="en-US" sz="2000" b="1" baseline="30000" dirty="0">
                <a:solidFill>
                  <a:srgbClr val="002060"/>
                </a:solidFill>
                <a:latin typeface="Courier New" panose="02070309020205020404" pitchFamily="49" charset="0"/>
              </a:rPr>
              <a:t>–1</a:t>
            </a:r>
            <a:r>
              <a:rPr lang="en-US" sz="2000" dirty="0">
                <a:solidFill>
                  <a:srgbClr val="002060"/>
                </a:solidFill>
              </a:rPr>
              <a:t> to get the original number</a:t>
            </a:r>
          </a:p>
          <a:p>
            <a:pPr marL="990600" lvl="1" indent="-533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solidFill>
                  <a:srgbClr val="002060"/>
                </a:solidFill>
              </a:rPr>
              <a:t>+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0.11110011</a:t>
            </a:r>
            <a:r>
              <a:rPr lang="en-US" sz="2000" dirty="0">
                <a:solidFill>
                  <a:srgbClr val="002060"/>
                </a:solidFill>
              </a:rPr>
              <a:t> in normalized form is 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baseline="30000" dirty="0">
                <a:solidFill>
                  <a:srgbClr val="002060"/>
                </a:solidFill>
                <a:latin typeface="Courier New" panose="02070309020205020404" pitchFamily="49" charset="0"/>
              </a:rPr>
              <a:t>–1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×1.1110011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2800" b="1" dirty="0">
              <a:solidFill>
                <a:srgbClr val="00206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</p:spTree>
    <p:extLst>
      <p:ext uri="{BB962C8B-B14F-4D97-AF65-F5344CB8AC3E}">
        <p14:creationId xmlns:p14="http://schemas.microsoft.com/office/powerpoint/2010/main" val="17591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87" y="394978"/>
            <a:ext cx="10058400" cy="86006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Expanded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The ten digits that are used in the decimal system are 0, 1, 2, 3, 4, 5, 6, 7, 8, and 9.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Any number in the decimal system can be written as a sum of each digit multiplied by the value of its column. This is called </a:t>
            </a:r>
            <a:r>
              <a:rPr lang="en-US" sz="2600" b="1" dirty="0">
                <a:solidFill>
                  <a:schemeClr val="accent4">
                    <a:lumMod val="75000"/>
                  </a:schemeClr>
                </a:solidFill>
              </a:rPr>
              <a:t>expanded notation</a:t>
            </a:r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The number </a:t>
            </a:r>
            <a:r>
              <a:rPr lang="en-US" sz="2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6,825</a:t>
            </a:r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 in the decimal system actually means:</a:t>
            </a:r>
          </a:p>
          <a:p>
            <a:pPr lvl="4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</a:rPr>
              <a:t>5*10</a:t>
            </a:r>
            <a:r>
              <a:rPr lang="en-US" sz="2200" b="1" baseline="30000" dirty="0">
                <a:solidFill>
                  <a:srgbClr val="002060"/>
                </a:solidFill>
                <a:latin typeface="Courier New" panose="02070309020205020404" pitchFamily="49" charset="0"/>
              </a:rPr>
              <a:t>0 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</a:rPr>
              <a:t>= 5*1 		=        5</a:t>
            </a:r>
          </a:p>
          <a:p>
            <a:pPr lvl="4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</a:rPr>
              <a:t>+ 2*10</a:t>
            </a:r>
            <a:r>
              <a:rPr lang="en-US" sz="2200" b="1" baseline="30000" dirty="0">
                <a:solidFill>
                  <a:srgbClr val="002060"/>
                </a:solidFill>
                <a:latin typeface="Courier New" panose="02070309020205020404" pitchFamily="49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</a:rPr>
              <a:t> = 2*10 	=       20</a:t>
            </a:r>
          </a:p>
          <a:p>
            <a:pPr lvl="4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</a:rPr>
              <a:t>+ 8*10</a:t>
            </a:r>
            <a:r>
              <a:rPr lang="en-US" sz="2200" b="1" baseline="30000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</a:rPr>
              <a:t> = 8*100 	=      800</a:t>
            </a:r>
          </a:p>
          <a:p>
            <a:pPr lvl="4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</a:rPr>
              <a:t>+ 6*10</a:t>
            </a:r>
            <a:r>
              <a:rPr lang="en-US" sz="2200" b="1" baseline="30000" dirty="0">
                <a:solidFill>
                  <a:srgbClr val="002060"/>
                </a:solidFill>
                <a:latin typeface="Courier New" panose="02070309020205020404" pitchFamily="49" charset="0"/>
              </a:rPr>
              <a:t>3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</a:rPr>
              <a:t> = 6*1,000	=    </a:t>
            </a:r>
            <a:r>
              <a:rPr lang="en-US" sz="2200" b="1" u="sng" dirty="0">
                <a:solidFill>
                  <a:srgbClr val="002060"/>
                </a:solidFill>
                <a:latin typeface="Courier New" panose="02070309020205020404" pitchFamily="49" charset="0"/>
              </a:rPr>
              <a:t>6,000</a:t>
            </a:r>
          </a:p>
          <a:p>
            <a:pPr lvl="4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</a:rPr>
              <a:t>                         6,825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2060"/>
                </a:solidFill>
              </a:rPr>
              <a:t>Therefore, </a:t>
            </a:r>
            <a:r>
              <a:rPr lang="en-US" sz="2300" b="1" dirty="0">
                <a:solidFill>
                  <a:srgbClr val="002060"/>
                </a:solidFill>
                <a:latin typeface="Courier New" panose="02070309020205020404" pitchFamily="49" charset="0"/>
              </a:rPr>
              <a:t>6,825</a:t>
            </a:r>
            <a:r>
              <a:rPr lang="en-US" sz="2300" dirty="0">
                <a:solidFill>
                  <a:srgbClr val="002060"/>
                </a:solidFill>
              </a:rPr>
              <a:t> can be expressed as:  </a:t>
            </a:r>
            <a:r>
              <a:rPr lang="en-US" sz="2300" b="1" dirty="0">
                <a:solidFill>
                  <a:srgbClr val="002060"/>
                </a:solidFill>
                <a:latin typeface="Courier New" panose="02070309020205020404" pitchFamily="49" charset="0"/>
              </a:rPr>
              <a:t>6*10</a:t>
            </a:r>
            <a:r>
              <a:rPr lang="en-US" sz="2300" b="1" baseline="30000" dirty="0">
                <a:solidFill>
                  <a:srgbClr val="002060"/>
                </a:solidFill>
                <a:latin typeface="Courier New" panose="02070309020205020404" pitchFamily="49" charset="0"/>
              </a:rPr>
              <a:t>3</a:t>
            </a:r>
            <a:r>
              <a:rPr lang="en-US" sz="2300" b="1" dirty="0">
                <a:solidFill>
                  <a:srgbClr val="002060"/>
                </a:solidFill>
                <a:latin typeface="Courier New" panose="02070309020205020404" pitchFamily="49" charset="0"/>
              </a:rPr>
              <a:t> + 8*10</a:t>
            </a:r>
            <a:r>
              <a:rPr lang="en-US" sz="2300" b="1" baseline="30000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  <a:r>
              <a:rPr lang="en-US" sz="2300" b="1" dirty="0">
                <a:solidFill>
                  <a:srgbClr val="002060"/>
                </a:solidFill>
                <a:latin typeface="Courier New" panose="02070309020205020404" pitchFamily="49" charset="0"/>
              </a:rPr>
              <a:t> + 2*10</a:t>
            </a:r>
            <a:r>
              <a:rPr lang="en-US" sz="2300" b="1" baseline="30000" dirty="0">
                <a:solidFill>
                  <a:srgbClr val="002060"/>
                </a:solidFill>
                <a:latin typeface="Courier New" panose="02070309020205020404" pitchFamily="49" charset="0"/>
              </a:rPr>
              <a:t>1 </a:t>
            </a:r>
            <a:r>
              <a:rPr lang="en-US" sz="2300" b="1" dirty="0">
                <a:solidFill>
                  <a:srgbClr val="002060"/>
                </a:solidFill>
                <a:latin typeface="Courier New" panose="02070309020205020404" pitchFamily="49" charset="0"/>
              </a:rPr>
              <a:t>+ 5*10</a:t>
            </a:r>
            <a:r>
              <a:rPr lang="en-US" sz="2300" b="1" baseline="30000" dirty="0">
                <a:solidFill>
                  <a:srgbClr val="002060"/>
                </a:solidFill>
                <a:latin typeface="Courier New" panose="02070309020205020404" pitchFamily="49" charset="0"/>
              </a:rPr>
              <a:t>0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</p:spTree>
    <p:extLst>
      <p:ext uri="{BB962C8B-B14F-4D97-AF65-F5344CB8AC3E}">
        <p14:creationId xmlns:p14="http://schemas.microsoft.com/office/powerpoint/2010/main" val="1825205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8387" y="287091"/>
            <a:ext cx="10058400" cy="96837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Single Precision Floating Point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78005" y="1255466"/>
            <a:ext cx="10058400" cy="465401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1800" dirty="0">
                <a:solidFill>
                  <a:srgbClr val="002060"/>
                </a:solidFill>
              </a:rPr>
              <a:t>IEEE has defined standards for storing floating point numbers. The most common standard is </a:t>
            </a:r>
            <a:r>
              <a:rPr lang="en-US" sz="1800" b="1" dirty="0">
                <a:solidFill>
                  <a:srgbClr val="002060"/>
                </a:solidFill>
              </a:rPr>
              <a:t>single precision </a:t>
            </a:r>
            <a:r>
              <a:rPr lang="en-US" sz="1800" dirty="0">
                <a:solidFill>
                  <a:srgbClr val="002060"/>
                </a:solidFill>
              </a:rPr>
              <a:t>floating point.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060"/>
                </a:solidFill>
              </a:rPr>
              <a:t>In </a:t>
            </a:r>
            <a:r>
              <a:rPr lang="en-US" sz="1800" b="1" dirty="0">
                <a:solidFill>
                  <a:srgbClr val="002060"/>
                </a:solidFill>
              </a:rPr>
              <a:t>single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b="1" dirty="0">
                <a:solidFill>
                  <a:srgbClr val="002060"/>
                </a:solidFill>
              </a:rPr>
              <a:t>precision</a:t>
            </a:r>
            <a:r>
              <a:rPr lang="en-US" sz="1800" dirty="0">
                <a:solidFill>
                  <a:srgbClr val="002060"/>
                </a:solidFill>
              </a:rPr>
              <a:t> format, a normalized floating point number has three parts.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b="1" dirty="0">
                <a:solidFill>
                  <a:srgbClr val="002060"/>
                </a:solidFill>
              </a:rPr>
              <a:t>sign</a:t>
            </a:r>
            <a:r>
              <a:rPr lang="en-US" dirty="0">
                <a:solidFill>
                  <a:srgbClr val="002060"/>
                </a:solidFill>
              </a:rPr>
              <a:t> is stored as a single bit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b="1" dirty="0">
                <a:solidFill>
                  <a:srgbClr val="002060"/>
                </a:solidFill>
              </a:rPr>
              <a:t>exponent</a:t>
            </a:r>
            <a:r>
              <a:rPr lang="en-US" dirty="0">
                <a:solidFill>
                  <a:srgbClr val="002060"/>
                </a:solidFill>
              </a:rPr>
              <a:t> is stored in 8 bits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b="1" dirty="0">
                <a:solidFill>
                  <a:srgbClr val="002060"/>
                </a:solidFill>
              </a:rPr>
              <a:t>mantissa</a:t>
            </a:r>
            <a:r>
              <a:rPr lang="en-US" dirty="0">
                <a:solidFill>
                  <a:srgbClr val="002060"/>
                </a:solidFill>
              </a:rPr>
              <a:t> is stored in the rest of the bits (23 bits)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Single precision uses 32 bits in total to store one floating point number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1800" dirty="0">
                <a:solidFill>
                  <a:srgbClr val="002060"/>
                </a:solidFill>
              </a:rPr>
              <a:t>There is also a </a:t>
            </a:r>
            <a:r>
              <a:rPr lang="en-US" sz="1800" b="1" dirty="0">
                <a:solidFill>
                  <a:srgbClr val="002060"/>
                </a:solidFill>
              </a:rPr>
              <a:t>double precision</a:t>
            </a:r>
            <a:r>
              <a:rPr lang="en-US" sz="1800" dirty="0">
                <a:solidFill>
                  <a:srgbClr val="002060"/>
                </a:solidFill>
              </a:rPr>
              <a:t> representation which allows for a much larger range of numbers.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b="1" dirty="0">
                <a:solidFill>
                  <a:srgbClr val="002060"/>
                </a:solidFill>
              </a:rPr>
              <a:t>sign</a:t>
            </a:r>
            <a:r>
              <a:rPr lang="en-US" dirty="0">
                <a:solidFill>
                  <a:srgbClr val="002060"/>
                </a:solidFill>
              </a:rPr>
              <a:t> of the number still uses one bit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b="1" dirty="0">
                <a:solidFill>
                  <a:srgbClr val="002060"/>
                </a:solidFill>
              </a:rPr>
              <a:t>exponent</a:t>
            </a:r>
            <a:r>
              <a:rPr lang="en-US" dirty="0">
                <a:solidFill>
                  <a:srgbClr val="002060"/>
                </a:solidFill>
              </a:rPr>
              <a:t> uses 11 bits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b="1" dirty="0">
                <a:solidFill>
                  <a:srgbClr val="002060"/>
                </a:solidFill>
              </a:rPr>
              <a:t>mantissa</a:t>
            </a:r>
            <a:r>
              <a:rPr lang="en-US" dirty="0">
                <a:solidFill>
                  <a:srgbClr val="002060"/>
                </a:solidFill>
              </a:rPr>
              <a:t> uses 52 bits.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An 11-bit exponent uses the Excess_1023 system and can handle exponents up to ±1023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Double precision uses 64 bits in total to store one floating point number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2800" b="1" dirty="0">
              <a:solidFill>
                <a:srgbClr val="00206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8415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Prelude to Programming, 6th edition by Elizabeth Drake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8387" y="287091"/>
            <a:ext cx="10058400" cy="722843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Converting a Decimal Number to Single Precision Floating Point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78005" y="1009934"/>
            <a:ext cx="10058400" cy="48995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FontTx/>
              <a:buAutoNum type="arabicPeriod"/>
            </a:pPr>
            <a:r>
              <a:rPr lang="en-US" sz="1600" b="1" dirty="0">
                <a:solidFill>
                  <a:srgbClr val="002060"/>
                </a:solidFill>
              </a:rPr>
              <a:t>The sign bit</a:t>
            </a:r>
            <a:r>
              <a:rPr lang="en-US" sz="1600" dirty="0">
                <a:solidFill>
                  <a:srgbClr val="002060"/>
                </a:solidFill>
              </a:rPr>
              <a:t>: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sz="1600" dirty="0">
                <a:solidFill>
                  <a:srgbClr val="002060"/>
                </a:solidFill>
              </a:rPr>
              <a:t>		If the number is positive, put a 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002060"/>
                </a:solidFill>
              </a:rPr>
              <a:t> in the leftmost bit. If it is negative, put a 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2060"/>
                </a:solidFill>
              </a:rPr>
              <a:t> in the leftmost bit.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Times" panose="02020603050405020304" pitchFamily="18" charset="0"/>
              <a:buNone/>
            </a:pPr>
            <a:r>
              <a:rPr lang="en-US" sz="1600" dirty="0">
                <a:solidFill>
                  <a:srgbClr val="002060"/>
                </a:solidFill>
              </a:rPr>
              <a:t>2. </a:t>
            </a:r>
            <a:r>
              <a:rPr lang="en-US" sz="1600" b="1" dirty="0">
                <a:solidFill>
                  <a:srgbClr val="002060"/>
                </a:solidFill>
              </a:rPr>
              <a:t>Convert the number to binary.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Times" panose="02020603050405020304" pitchFamily="18" charset="0"/>
              <a:buNone/>
            </a:pPr>
            <a:r>
              <a:rPr lang="en-US" sz="1600" dirty="0">
                <a:solidFill>
                  <a:srgbClr val="002060"/>
                </a:solidFill>
              </a:rPr>
              <a:t>		If there is an integer and a fractional part, convert the whole number to binary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Times" panose="02020603050405020304" pitchFamily="18" charset="0"/>
              <a:buNone/>
            </a:pPr>
            <a:r>
              <a:rPr lang="en-US" sz="1600" dirty="0">
                <a:solidFill>
                  <a:srgbClr val="002060"/>
                </a:solidFill>
              </a:rPr>
              <a:t>3. </a:t>
            </a:r>
            <a:r>
              <a:rPr lang="en-US" sz="1600" b="1" dirty="0">
                <a:solidFill>
                  <a:srgbClr val="002060"/>
                </a:solidFill>
              </a:rPr>
              <a:t>Normalize the number.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Times" panose="02020603050405020304" pitchFamily="18" charset="0"/>
              <a:buNone/>
            </a:pPr>
            <a:r>
              <a:rPr lang="en-US" sz="1600" dirty="0">
                <a:solidFill>
                  <a:srgbClr val="002060"/>
                </a:solidFill>
              </a:rPr>
              <a:t>		Move the point so it is directly to the right of the first non-zero number.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Times" panose="02020603050405020304" pitchFamily="18" charset="0"/>
              <a:buNone/>
            </a:pPr>
            <a:r>
              <a:rPr lang="en-US" sz="1600" dirty="0">
                <a:solidFill>
                  <a:srgbClr val="002060"/>
                </a:solidFill>
              </a:rPr>
              <a:t>4. </a:t>
            </a:r>
            <a:r>
              <a:rPr lang="en-US" sz="1600" b="1" dirty="0">
                <a:solidFill>
                  <a:srgbClr val="002060"/>
                </a:solidFill>
              </a:rPr>
              <a:t>Count the number of places you moved the point. </a:t>
            </a:r>
            <a:r>
              <a:rPr lang="en-US" sz="1600" dirty="0">
                <a:solidFill>
                  <a:srgbClr val="002060"/>
                </a:solidFill>
              </a:rPr>
              <a:t>This is your </a:t>
            </a:r>
            <a:r>
              <a:rPr lang="en-US" sz="1600" b="1" dirty="0">
                <a:solidFill>
                  <a:srgbClr val="002060"/>
                </a:solidFill>
              </a:rPr>
              <a:t>exponent</a:t>
            </a:r>
            <a:r>
              <a:rPr lang="en-US" sz="1600" dirty="0">
                <a:solidFill>
                  <a:srgbClr val="002060"/>
                </a:solidFill>
              </a:rPr>
              <a:t>.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1600" dirty="0">
                <a:solidFill>
                  <a:srgbClr val="002060"/>
                </a:solidFill>
              </a:rPr>
              <a:t>		If you moved the point to the right, your exponent is negative. 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1600" dirty="0">
                <a:solidFill>
                  <a:srgbClr val="002060"/>
                </a:solidFill>
              </a:rPr>
              <a:t>		If you moved the point to the left, your exponent is positive.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Times" panose="02020603050405020304" pitchFamily="18" charset="0"/>
              <a:buNone/>
            </a:pPr>
            <a:r>
              <a:rPr lang="en-US" sz="1600" dirty="0">
                <a:solidFill>
                  <a:srgbClr val="002060"/>
                </a:solidFill>
              </a:rPr>
              <a:t>5. </a:t>
            </a:r>
            <a:r>
              <a:rPr lang="en-US" sz="1600" b="1" dirty="0">
                <a:solidFill>
                  <a:srgbClr val="002060"/>
                </a:solidFill>
              </a:rPr>
              <a:t>The exponent part</a:t>
            </a:r>
            <a:r>
              <a:rPr lang="en-US" sz="1600" dirty="0">
                <a:solidFill>
                  <a:srgbClr val="002060"/>
                </a:solidFill>
              </a:rPr>
              <a:t>: 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1600" dirty="0">
                <a:solidFill>
                  <a:srgbClr val="002060"/>
                </a:solidFill>
              </a:rPr>
              <a:t>		Convert your exponent to a binary number, using the Excess_127 system.  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1600" dirty="0">
                <a:solidFill>
                  <a:srgbClr val="002060"/>
                </a:solidFill>
              </a:rPr>
              <a:t>		Store this number in the 8 bits to the right of the sign bit.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Times" panose="02020603050405020304" pitchFamily="18" charset="0"/>
              <a:buNone/>
            </a:pPr>
            <a:r>
              <a:rPr lang="en-US" sz="1600" dirty="0">
                <a:solidFill>
                  <a:srgbClr val="002060"/>
                </a:solidFill>
              </a:rPr>
              <a:t>6. </a:t>
            </a:r>
            <a:r>
              <a:rPr lang="en-US" sz="1600" b="1" dirty="0">
                <a:solidFill>
                  <a:srgbClr val="002060"/>
                </a:solidFill>
              </a:rPr>
              <a:t>The mantissa</a:t>
            </a:r>
            <a:r>
              <a:rPr lang="en-US" sz="1600" dirty="0">
                <a:solidFill>
                  <a:srgbClr val="002060"/>
                </a:solidFill>
              </a:rPr>
              <a:t>: Use the number from Step 3 is used to find the mantissa. 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1600" dirty="0">
                <a:solidFill>
                  <a:srgbClr val="002060"/>
                </a:solidFill>
              </a:rPr>
              <a:t>		When storing the normalized part of the number, </a:t>
            </a:r>
            <a:r>
              <a:rPr lang="en-US" sz="1600" b="1" dirty="0">
                <a:solidFill>
                  <a:srgbClr val="002060"/>
                </a:solidFill>
              </a:rPr>
              <a:t>the 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2060"/>
                </a:solidFill>
              </a:rPr>
              <a:t> to the left of the point is discarded. 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1600" dirty="0">
                <a:solidFill>
                  <a:srgbClr val="002060"/>
                </a:solidFill>
              </a:rPr>
              <a:t>		Everything to the right of the point is now called the mantissa.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2800" b="1" dirty="0">
              <a:solidFill>
                <a:srgbClr val="00206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1035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Prelude to Programming, 6th edition by Elizabeth Drake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55093" y="287091"/>
            <a:ext cx="10471694" cy="722843"/>
          </a:xfrm>
        </p:spPr>
        <p:txBody>
          <a:bodyPr>
            <a:no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Represent in single precision floating point the normalized number:    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</a:rPr>
              <a:t>–2</a:t>
            </a:r>
            <a:r>
              <a:rPr lang="en-US" sz="2200" b="1" baseline="30000" dirty="0">
                <a:solidFill>
                  <a:srgbClr val="002060"/>
                </a:solidFill>
                <a:latin typeface="Courier New" panose="02070309020205020404" pitchFamily="49" charset="0"/>
              </a:rPr>
              <a:t>–9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</a:rPr>
              <a:t> × 1.00001011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78005" y="1009934"/>
            <a:ext cx="10058400" cy="48995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The sign is negative so the leftmost bit is a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The exponent is </a:t>
            </a:r>
            <a:r>
              <a:rPr lang="en-US" b="1" dirty="0">
                <a:solidFill>
                  <a:srgbClr val="002060"/>
                </a:solidFill>
              </a:rPr>
              <a:t>–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9</a:t>
            </a:r>
            <a:r>
              <a:rPr lang="en-US" dirty="0">
                <a:solidFill>
                  <a:srgbClr val="002060"/>
                </a:solidFill>
              </a:rPr>
              <a:t>. Convert this to Excess_127: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Add: 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(–9) + 127 = 118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Convert 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118</a:t>
            </a:r>
            <a:r>
              <a:rPr lang="en-US" dirty="0">
                <a:solidFill>
                  <a:srgbClr val="002060"/>
                </a:solidFill>
              </a:rPr>
              <a:t> to binary: 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01110110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Store this number in the next 8 bits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The rest of the number is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1.00001011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Discard the leftmost 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1 </a:t>
            </a:r>
            <a:r>
              <a:rPr lang="en-US" dirty="0">
                <a:solidFill>
                  <a:srgbClr val="002060"/>
                </a:solidFill>
              </a:rPr>
              <a:t>(the one to the left of the point) and store the remainder of the number in the last 23 bits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This number takes up 8 bits while, in single-precision floating point, the mantissa is 23 bits long. You </a:t>
            </a:r>
            <a:r>
              <a:rPr lang="en-US" i="1" dirty="0">
                <a:solidFill>
                  <a:srgbClr val="002060"/>
                </a:solidFill>
              </a:rPr>
              <a:t>must </a:t>
            </a:r>
            <a:r>
              <a:rPr lang="en-US" dirty="0">
                <a:solidFill>
                  <a:srgbClr val="002060"/>
                </a:solidFill>
              </a:rPr>
              <a:t>add 15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2060"/>
                </a:solidFill>
              </a:rPr>
              <a:t>’s at the end to complete 23 bits.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Therefore,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–2</a:t>
            </a:r>
            <a:r>
              <a:rPr lang="en-US" b="1" baseline="30000" dirty="0">
                <a:solidFill>
                  <a:srgbClr val="002060"/>
                </a:solidFill>
                <a:latin typeface="Courier New" panose="02070309020205020404" pitchFamily="49" charset="0"/>
              </a:rPr>
              <a:t>–9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 × 1.00001011</a:t>
            </a:r>
            <a:r>
              <a:rPr lang="en-US" dirty="0">
                <a:solidFill>
                  <a:srgbClr val="002060"/>
                </a:solidFill>
              </a:rPr>
              <a:t> as a single-precision floating point number is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</a:rPr>
              <a:t>1 01110110 00001011000000000000000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2800" b="1" dirty="0">
              <a:solidFill>
                <a:srgbClr val="00206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3024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Hexadecimal Representation</a:t>
            </a:r>
            <a:endParaRPr lang="en-US" sz="4000" b="1" dirty="0">
              <a:solidFill>
                <a:srgbClr val="00206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It is much easier to read a hexadecimal number than to read a long string of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2060"/>
                </a:solidFill>
              </a:rPr>
              <a:t>s and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2060"/>
                </a:solidFill>
              </a:rPr>
              <a:t>s.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Single precision floating point numbers are often changed to hexadecimal.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It’s easy to convert binary to hexadecimal: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solidFill>
                  <a:srgbClr val="002060"/>
                </a:solidFill>
              </a:rPr>
              <a:t>Divide the binary number into groups of four digits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solidFill>
                  <a:srgbClr val="002060"/>
                </a:solidFill>
              </a:rPr>
              <a:t>Convert each group to a single hexadecimal number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Example (from previous slide):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			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1 01110110 00001011000000000000000</a:t>
            </a:r>
            <a:endParaRPr lang="en-US" sz="2400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dirty="0">
                <a:solidFill>
                  <a:srgbClr val="002060"/>
                </a:solidFill>
              </a:rPr>
              <a:t>			is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			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BB058000</a:t>
            </a:r>
            <a:r>
              <a:rPr lang="en-US" sz="24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Prelude to Programming, 6th edition by Elizabeth Drake</a:t>
            </a:r>
          </a:p>
        </p:txBody>
      </p:sp>
    </p:spTree>
    <p:extLst>
      <p:ext uri="{BB962C8B-B14F-4D97-AF65-F5344CB8AC3E}">
        <p14:creationId xmlns:p14="http://schemas.microsoft.com/office/powerpoint/2010/main" val="868387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87" y="394978"/>
            <a:ext cx="10058400" cy="86006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Binary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</a:rPr>
              <a:t>The binary system follows the same rules as the decimal system. 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</a:rPr>
              <a:t>The difference is that the </a:t>
            </a:r>
            <a:r>
              <a:rPr lang="en-US" sz="2400" b="1" dirty="0">
                <a:solidFill>
                  <a:srgbClr val="002060"/>
                </a:solidFill>
              </a:rPr>
              <a:t>binary system </a:t>
            </a:r>
            <a:r>
              <a:rPr lang="en-US" sz="2400" dirty="0">
                <a:solidFill>
                  <a:srgbClr val="002060"/>
                </a:solidFill>
              </a:rPr>
              <a:t>uses a </a:t>
            </a:r>
            <a:r>
              <a:rPr lang="en-US" sz="2400" b="1" dirty="0">
                <a:solidFill>
                  <a:srgbClr val="002060"/>
                </a:solidFill>
              </a:rPr>
              <a:t>base of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  <a:r>
              <a:rPr lang="en-US" sz="2400" dirty="0">
                <a:solidFill>
                  <a:srgbClr val="002060"/>
                </a:solidFill>
              </a:rPr>
              <a:t> and has only two digits (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0</a:t>
            </a:r>
            <a:r>
              <a:rPr lang="en-US" sz="2400" dirty="0">
                <a:solidFill>
                  <a:srgbClr val="002060"/>
                </a:solidFill>
              </a:rPr>
              <a:t> and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002060"/>
                </a:solidFill>
              </a:rPr>
              <a:t>). 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</a:rPr>
              <a:t>The rightmost column of the binary system is the one’s column (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2060"/>
                </a:solidFill>
                <a:latin typeface="Courier New" panose="02070309020205020404" pitchFamily="49" charset="0"/>
              </a:rPr>
              <a:t>0</a:t>
            </a:r>
            <a:r>
              <a:rPr lang="en-US" sz="2400" dirty="0">
                <a:solidFill>
                  <a:srgbClr val="002060"/>
                </a:solidFill>
              </a:rPr>
              <a:t>). It can contain a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0</a:t>
            </a:r>
            <a:r>
              <a:rPr lang="en-US" sz="2400" dirty="0">
                <a:solidFill>
                  <a:srgbClr val="002060"/>
                </a:solidFill>
              </a:rPr>
              <a:t> or a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</a:rPr>
              <a:t>The next number after one is two; in binary, a two is represented by a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002060"/>
                </a:solidFill>
              </a:rPr>
              <a:t> in the two’s column (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2060"/>
                </a:solidFill>
                <a:latin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002060"/>
                </a:solidFill>
              </a:rPr>
              <a:t>) and a 0 in the one’s column (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dirty="0">
                <a:solidFill>
                  <a:srgbClr val="002060"/>
                </a:solidFill>
              </a:rPr>
              <a:t>)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one-hundred in decimal is represented by a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in the one-hundred’s (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  <a:r>
              <a:rPr lang="en-US" sz="2400" b="1" baseline="30000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  <a:r>
              <a:rPr lang="en-US" sz="2400" dirty="0">
                <a:solidFill>
                  <a:srgbClr val="002060"/>
                </a:solidFill>
              </a:rPr>
              <a:t>) column and 0s in the ten’s column (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  <a:r>
              <a:rPr lang="en-US" sz="2400" b="1" baseline="30000" dirty="0">
                <a:solidFill>
                  <a:srgbClr val="002060"/>
                </a:solidFill>
                <a:latin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002060"/>
                </a:solidFill>
              </a:rPr>
              <a:t>) and the one’s column (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b="1" baseline="30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dirty="0">
                <a:solidFill>
                  <a:srgbClr val="002060"/>
                </a:solidFill>
              </a:rPr>
              <a:t>)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</a:rPr>
              <a:t>in binary, a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002060"/>
                </a:solidFill>
              </a:rPr>
              <a:t> in the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  <a:r>
              <a:rPr lang="en-US" sz="2400" dirty="0">
                <a:solidFill>
                  <a:srgbClr val="002060"/>
                </a:solidFill>
              </a:rPr>
              <a:t>’s column represents the number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4</a:t>
            </a:r>
            <a:r>
              <a:rPr lang="en-US" sz="2400" dirty="0">
                <a:solidFill>
                  <a:srgbClr val="002060"/>
                </a:solidFill>
              </a:rPr>
              <a:t>; i.e.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 100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</p:spTree>
    <p:extLst>
      <p:ext uri="{BB962C8B-B14F-4D97-AF65-F5344CB8AC3E}">
        <p14:creationId xmlns:p14="http://schemas.microsoft.com/office/powerpoint/2010/main" val="3535638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87" y="394978"/>
            <a:ext cx="10058400" cy="86006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Binary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2700">
            <a:noFill/>
          </a:ln>
        </p:spPr>
        <p:txBody>
          <a:bodyPr>
            <a:normAutofit/>
          </a:bodyPr>
          <a:lstStyle/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384054"/>
              </p:ext>
            </p:extLst>
          </p:nvPr>
        </p:nvGraphicFramePr>
        <p:xfrm>
          <a:off x="1774207" y="2224585"/>
          <a:ext cx="8748216" cy="3357348"/>
        </p:xfrm>
        <a:graphic>
          <a:graphicData uri="http://schemas.openxmlformats.org/drawingml/2006/table">
            <a:tbl>
              <a:tblPr firstCol="1" lastCol="1" bandCol="1">
                <a:tableStyleId>{5C22544A-7EE6-4342-B048-85BDC9FD1C3A}</a:tableStyleId>
              </a:tblPr>
              <a:tblGrid>
                <a:gridCol w="2661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9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9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90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90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90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90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39337">
                <a:tc gridSpan="9"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The first eight columns of the binary system</a:t>
                      </a:r>
                      <a:endParaRPr lang="en-US" sz="2400" dirty="0">
                        <a:solidFill>
                          <a:srgbClr val="FF00FF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rgbClr val="FF00FF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337">
                <a:tc>
                  <a:txBody>
                    <a:bodyPr/>
                    <a:lstStyle/>
                    <a:p>
                      <a:pPr marL="0" marR="0" algn="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Power of 2</a:t>
                      </a:r>
                      <a:endParaRPr lang="en-US" sz="2000" dirty="0">
                        <a:solidFill>
                          <a:srgbClr val="FF00FF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2000" b="1" baseline="300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2000" b="1" baseline="300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2000" b="1" baseline="300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2000" b="1" baseline="300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2000" b="1" baseline="300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2000" b="1" baseline="300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2000" b="1" baseline="300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2000" b="1" baseline="300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337">
                <a:tc>
                  <a:txBody>
                    <a:bodyPr/>
                    <a:lstStyle/>
                    <a:p>
                      <a:pPr marL="0" marR="0" algn="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Decimal value</a:t>
                      </a:r>
                      <a:endParaRPr lang="en-US" sz="2000" dirty="0">
                        <a:solidFill>
                          <a:srgbClr val="FF00FF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128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64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9337">
                <a:tc>
                  <a:txBody>
                    <a:bodyPr/>
                    <a:lstStyle/>
                    <a:p>
                      <a:pPr marL="0" marR="0" algn="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Binary representation</a:t>
                      </a:r>
                      <a:endParaRPr lang="en-US" sz="2000" dirty="0">
                        <a:solidFill>
                          <a:srgbClr val="FF00FF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solidFill>
                          <a:srgbClr val="FF00FF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solidFill>
                          <a:srgbClr val="FF00FF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solidFill>
                          <a:srgbClr val="FF00FF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solidFill>
                          <a:srgbClr val="FF00FF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solidFill>
                          <a:srgbClr val="FF00FF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solidFill>
                          <a:srgbClr val="FF00FF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solidFill>
                          <a:srgbClr val="FF00FF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solidFill>
                          <a:srgbClr val="FF00FF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58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Prelude to Programming, 6th edition by Elizabeth Drake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395288"/>
            <a:ext cx="10058400" cy="86042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Converting the Decimal Number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r>
              <a:rPr lang="en-US" sz="3600" b="1" baseline="-25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 to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0710" y="1255713"/>
            <a:ext cx="10058400" cy="4612824"/>
          </a:xfrm>
          <a:ln w="12700"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29 </a:t>
            </a:r>
            <a:r>
              <a:rPr lang="en-US" sz="1800" dirty="0">
                <a:solidFill>
                  <a:srgbClr val="002060"/>
                </a:solidFill>
              </a:rPr>
              <a:t>is less than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32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but greater than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16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so put a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in the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16</a:t>
            </a:r>
            <a:r>
              <a:rPr lang="en-US" sz="1800" b="1" dirty="0">
                <a:solidFill>
                  <a:srgbClr val="002060"/>
                </a:solidFill>
              </a:rPr>
              <a:t>’s (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  <a:r>
              <a:rPr lang="en-US" sz="1800" b="1" baseline="30000" dirty="0">
                <a:solidFill>
                  <a:srgbClr val="002060"/>
                </a:solidFill>
                <a:latin typeface="Courier New" panose="02070309020205020404" pitchFamily="49" charset="0"/>
              </a:rPr>
              <a:t>4</a:t>
            </a:r>
            <a:r>
              <a:rPr lang="en-US" sz="1800" b="1" dirty="0">
                <a:solidFill>
                  <a:srgbClr val="002060"/>
                </a:solidFill>
              </a:rPr>
              <a:t>) </a:t>
            </a:r>
            <a:r>
              <a:rPr lang="en-US" sz="1800" dirty="0">
                <a:solidFill>
                  <a:srgbClr val="002060"/>
                </a:solidFill>
              </a:rPr>
              <a:t>column</a:t>
            </a:r>
            <a:r>
              <a:rPr lang="en-US" sz="1800" b="1" dirty="0">
                <a:solidFill>
                  <a:srgbClr val="002060"/>
                </a:solidFill>
              </a:rPr>
              <a:t>.</a:t>
            </a:r>
          </a:p>
          <a:p>
            <a:pPr marL="201168" lvl="1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		29 </a:t>
            </a:r>
            <a:r>
              <a:rPr lang="en-US" b="1" dirty="0">
                <a:solidFill>
                  <a:srgbClr val="002060"/>
                </a:solidFill>
              </a:rPr>
              <a:t>–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 16 = 13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13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is less than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16 </a:t>
            </a:r>
            <a:r>
              <a:rPr lang="en-US" sz="1800" dirty="0">
                <a:solidFill>
                  <a:srgbClr val="002060"/>
                </a:solidFill>
              </a:rPr>
              <a:t>but greater than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8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so put a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in the eight’s</a:t>
            </a:r>
            <a:r>
              <a:rPr lang="en-US" sz="1800" b="1" dirty="0">
                <a:solidFill>
                  <a:srgbClr val="002060"/>
                </a:solidFill>
              </a:rPr>
              <a:t> (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  <a:r>
              <a:rPr lang="en-US" sz="1800" b="1" baseline="30000" dirty="0">
                <a:solidFill>
                  <a:srgbClr val="002060"/>
                </a:solidFill>
                <a:latin typeface="Courier New" panose="02070309020205020404" pitchFamily="49" charset="0"/>
              </a:rPr>
              <a:t>3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en-US" sz="1800" dirty="0">
                <a:solidFill>
                  <a:srgbClr val="002060"/>
                </a:solidFill>
              </a:rPr>
              <a:t>column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		13 </a:t>
            </a:r>
            <a:r>
              <a:rPr lang="en-US" sz="1800" b="1" dirty="0">
                <a:solidFill>
                  <a:srgbClr val="002060"/>
                </a:solidFill>
              </a:rPr>
              <a:t>–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 8 = 5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5 </a:t>
            </a:r>
            <a:r>
              <a:rPr lang="en-US" sz="1800" dirty="0">
                <a:solidFill>
                  <a:srgbClr val="002060"/>
                </a:solidFill>
              </a:rPr>
              <a:t>is less than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8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but greater than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4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so put a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1 </a:t>
            </a:r>
            <a:r>
              <a:rPr lang="en-US" sz="1800" dirty="0">
                <a:solidFill>
                  <a:srgbClr val="002060"/>
                </a:solidFill>
              </a:rPr>
              <a:t>in the four’s</a:t>
            </a:r>
            <a:r>
              <a:rPr lang="en-US" sz="1800" b="1" dirty="0">
                <a:solidFill>
                  <a:srgbClr val="002060"/>
                </a:solidFill>
              </a:rPr>
              <a:t> (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  <a:r>
              <a:rPr lang="en-US" sz="1800" b="1" baseline="30000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2060"/>
                </a:solidFill>
              </a:rPr>
              <a:t>) </a:t>
            </a:r>
            <a:r>
              <a:rPr lang="en-US" sz="1800" dirty="0">
                <a:solidFill>
                  <a:srgbClr val="002060"/>
                </a:solidFill>
              </a:rPr>
              <a:t>column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		5 </a:t>
            </a:r>
            <a:r>
              <a:rPr lang="en-US" sz="1800" b="1" dirty="0">
                <a:solidFill>
                  <a:srgbClr val="002060"/>
                </a:solidFill>
              </a:rPr>
              <a:t>–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 4 =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1 </a:t>
            </a:r>
            <a:r>
              <a:rPr lang="en-US" sz="1800" dirty="0">
                <a:solidFill>
                  <a:srgbClr val="002060"/>
                </a:solidFill>
              </a:rPr>
              <a:t>is less than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so there is nothing in the two’s</a:t>
            </a:r>
            <a:r>
              <a:rPr lang="en-US" sz="1800" b="1" dirty="0">
                <a:solidFill>
                  <a:srgbClr val="002060"/>
                </a:solidFill>
              </a:rPr>
              <a:t> (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  <a:r>
              <a:rPr lang="en-US" sz="1800" b="1" baseline="30000" dirty="0">
                <a:solidFill>
                  <a:srgbClr val="00206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dirty="0">
                <a:solidFill>
                  <a:srgbClr val="002060"/>
                </a:solidFill>
              </a:rPr>
              <a:t>) </a:t>
            </a:r>
            <a:r>
              <a:rPr lang="en-US" sz="1800" dirty="0">
                <a:solidFill>
                  <a:srgbClr val="002060"/>
                </a:solidFill>
              </a:rPr>
              <a:t>column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060"/>
                </a:solidFill>
              </a:rPr>
              <a:t>Put a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 0 </a:t>
            </a:r>
            <a:r>
              <a:rPr lang="en-US" sz="1800" dirty="0">
                <a:solidFill>
                  <a:srgbClr val="002060"/>
                </a:solidFill>
              </a:rPr>
              <a:t>in the two’s column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060"/>
                </a:solidFill>
              </a:rPr>
              <a:t>You have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1 </a:t>
            </a:r>
            <a:r>
              <a:rPr lang="en-US" sz="1800" dirty="0">
                <a:solidFill>
                  <a:srgbClr val="002060"/>
                </a:solidFill>
              </a:rPr>
              <a:t>left so put a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 1 </a:t>
            </a:r>
            <a:r>
              <a:rPr lang="en-US" sz="1800" dirty="0">
                <a:solidFill>
                  <a:srgbClr val="002060"/>
                </a:solidFill>
              </a:rPr>
              <a:t>in the one’s</a:t>
            </a:r>
            <a:r>
              <a:rPr lang="en-US" sz="1800" b="1" dirty="0">
                <a:solidFill>
                  <a:srgbClr val="002060"/>
                </a:solidFill>
              </a:rPr>
              <a:t> (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  <a:r>
              <a:rPr lang="en-US" sz="1800" b="1" baseline="30000" dirty="0">
                <a:solidFill>
                  <a:srgbClr val="00206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2060"/>
                </a:solidFill>
              </a:rPr>
              <a:t>) </a:t>
            </a:r>
            <a:r>
              <a:rPr lang="en-US" sz="1800" dirty="0">
                <a:solidFill>
                  <a:srgbClr val="002060"/>
                </a:solidFill>
              </a:rPr>
              <a:t>column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060"/>
                </a:solidFill>
              </a:rPr>
              <a:t>Therefore</a:t>
            </a:r>
            <a:r>
              <a:rPr lang="en-US" sz="1800" b="1" dirty="0">
                <a:solidFill>
                  <a:srgbClr val="002060"/>
                </a:solidFill>
              </a:rPr>
              <a:t>,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29</a:t>
            </a:r>
            <a:r>
              <a:rPr lang="en-US" sz="18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 = 11101</a:t>
            </a:r>
            <a:r>
              <a:rPr lang="en-US" sz="1800" b="1" baseline="-25000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278181"/>
              </p:ext>
            </p:extLst>
          </p:nvPr>
        </p:nvGraphicFramePr>
        <p:xfrm>
          <a:off x="5459102" y="4558352"/>
          <a:ext cx="5312239" cy="963930"/>
        </p:xfrm>
        <a:graphic>
          <a:graphicData uri="http://schemas.openxmlformats.org/drawingml/2006/table">
            <a:tbl>
              <a:tblPr firstCol="1" lastCol="1" bandCol="1">
                <a:tableStyleId>{5C22544A-7EE6-4342-B048-85BDC9FD1C3A}</a:tableStyleId>
              </a:tblPr>
              <a:tblGrid>
                <a:gridCol w="2009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0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04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4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5659">
                <a:tc>
                  <a:txBody>
                    <a:bodyPr/>
                    <a:lstStyle/>
                    <a:p>
                      <a:pPr marL="0" marR="0" algn="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Power of 2</a:t>
                      </a:r>
                      <a:endParaRPr lang="en-US" sz="1400" dirty="0">
                        <a:solidFill>
                          <a:srgbClr val="FF00FF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400" b="1" baseline="300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400" b="1" baseline="300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400" b="1" baseline="300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400" b="1" baseline="300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400" b="1" baseline="300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400" b="1" baseline="300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659">
                <a:tc>
                  <a:txBody>
                    <a:bodyPr/>
                    <a:lstStyle/>
                    <a:p>
                      <a:pPr marL="0" marR="0" algn="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Decimal value</a:t>
                      </a:r>
                      <a:endParaRPr lang="en-US" sz="1400" dirty="0">
                        <a:solidFill>
                          <a:srgbClr val="FF00FF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659">
                <a:tc>
                  <a:txBody>
                    <a:bodyPr/>
                    <a:lstStyle/>
                    <a:p>
                      <a:pPr marL="0" marR="0" algn="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Binary representation</a:t>
                      </a:r>
                      <a:endParaRPr lang="en-US" sz="1400" dirty="0">
                        <a:solidFill>
                          <a:srgbClr val="FF00FF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0</a:t>
                      </a:r>
                      <a:endParaRPr lang="en-US" sz="18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A7FB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1</a:t>
                      </a:r>
                      <a:endParaRPr lang="en-US" sz="18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A7FB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1</a:t>
                      </a:r>
                      <a:endParaRPr lang="en-US" sz="18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A7FB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1</a:t>
                      </a:r>
                      <a:endParaRPr lang="en-US" sz="18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A7FB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0</a:t>
                      </a:r>
                      <a:endParaRPr lang="en-US" sz="18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A7FB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1</a:t>
                      </a:r>
                      <a:endParaRPr lang="en-US" sz="18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A7FB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122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2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3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4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5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6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6024</Words>
  <Application>Microsoft Office PowerPoint</Application>
  <PresentationFormat>Widescreen</PresentationFormat>
  <Paragraphs>916</Paragraphs>
  <Slides>63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7" baseType="lpstr">
      <vt:lpstr>Aharoni</vt:lpstr>
      <vt:lpstr>Arial</vt:lpstr>
      <vt:lpstr>Calibri</vt:lpstr>
      <vt:lpstr>Calibri Light</vt:lpstr>
      <vt:lpstr>Cambria Math</vt:lpstr>
      <vt:lpstr>Charlotte Sans Book</vt:lpstr>
      <vt:lpstr>Charlotte Sans Medium</vt:lpstr>
      <vt:lpstr>Courier New</vt:lpstr>
      <vt:lpstr>Helvetica</vt:lpstr>
      <vt:lpstr>Symbol</vt:lpstr>
      <vt:lpstr>Times</vt:lpstr>
      <vt:lpstr>Times New Roman</vt:lpstr>
      <vt:lpstr>Wingdings</vt:lpstr>
      <vt:lpstr>Retrospect</vt:lpstr>
      <vt:lpstr>Chapter 2 Data Representation</vt:lpstr>
      <vt:lpstr>2.1 Decimal and Binary Representation</vt:lpstr>
      <vt:lpstr>2.1 Decimal and Binary Representation</vt:lpstr>
      <vt:lpstr>Bases and Exponents</vt:lpstr>
      <vt:lpstr>The Decimal System</vt:lpstr>
      <vt:lpstr>Expanded Notation</vt:lpstr>
      <vt:lpstr>The Binary System</vt:lpstr>
      <vt:lpstr>The Binary System</vt:lpstr>
      <vt:lpstr>Converting the Decimal Number 2910 to Binary</vt:lpstr>
      <vt:lpstr>Converting the Decimal Number 17210 to Binary</vt:lpstr>
      <vt:lpstr>Converting Binary to Decimal</vt:lpstr>
      <vt:lpstr>Convert the Binary  Number 101010102 to Decimal</vt:lpstr>
      <vt:lpstr>2.2 The Hexadecimal System</vt:lpstr>
      <vt:lpstr>The Hexadecimal System</vt:lpstr>
      <vt:lpstr>Hexadecimal Digits</vt:lpstr>
      <vt:lpstr>Converting the Decimal Number 2310 to Hexadecimal</vt:lpstr>
      <vt:lpstr>Converting the Decimal Number 87510 to Hexadecimal</vt:lpstr>
      <vt:lpstr>Converting the Hexadecimal Number 123D16 to Decimal</vt:lpstr>
      <vt:lpstr>Using Hexadecimal Notation</vt:lpstr>
      <vt:lpstr>Using Hexadecimal Notation</vt:lpstr>
      <vt:lpstr>2.3 Integer Representation</vt:lpstr>
      <vt:lpstr>Unsigned Integer Format</vt:lpstr>
      <vt:lpstr>Unsigned Binary Integers</vt:lpstr>
      <vt:lpstr>Overflow</vt:lpstr>
      <vt:lpstr>Range of Unsigned Integers</vt:lpstr>
      <vt:lpstr>Sign-and-Magnitude Format</vt:lpstr>
      <vt:lpstr>Store the decimal integer +2310 in an 8-bit m emory location using sign-and-magnitude format</vt:lpstr>
      <vt:lpstr>Store the decimal integer -1910 in a 16-bit memory location using sign-and-magnitude format</vt:lpstr>
      <vt:lpstr>The Problem of the Zero</vt:lpstr>
      <vt:lpstr>One’s Complement Format</vt:lpstr>
      <vt:lpstr>Store the decimal integer -3710 in an 8-bit memory location using one’s complement format</vt:lpstr>
      <vt:lpstr>Converting One’s Complement to Decimal</vt:lpstr>
      <vt:lpstr>The Problem of the Zero Again</vt:lpstr>
      <vt:lpstr>Why the Fuss About Nothing?</vt:lpstr>
      <vt:lpstr>Two’s Complement Integers</vt:lpstr>
      <vt:lpstr>Rules of Binary Addition</vt:lpstr>
      <vt:lpstr>Finding the Two’s Complement of 8-bit Binary Integers</vt:lpstr>
      <vt:lpstr>Carrying the 1 With Binary Addition</vt:lpstr>
      <vt:lpstr>When the Two’s Complement Cannot Be Done</vt:lpstr>
      <vt:lpstr>The Zero Solution</vt:lpstr>
      <vt:lpstr>Why the Method Works</vt:lpstr>
      <vt:lpstr>2.4 Floating Point Representation</vt:lpstr>
      <vt:lpstr>The Integer Part</vt:lpstr>
      <vt:lpstr>The Fractional Part</vt:lpstr>
      <vt:lpstr>Fractional Part of the Binary System</vt:lpstr>
      <vt:lpstr>Converting a Decimal Fraction to Binary</vt:lpstr>
      <vt:lpstr>Convert the Decimal Number 0.4 to a 6-bit Binary Number</vt:lpstr>
      <vt:lpstr>Putting the Two Parts Together:  Store the Decimal Number 75.804 as a Binary Number</vt:lpstr>
      <vt:lpstr>2.5 Putting It All Together</vt:lpstr>
      <vt:lpstr>Scientific Notation</vt:lpstr>
      <vt:lpstr>Examples of Scientific Notation</vt:lpstr>
      <vt:lpstr>Exponential Notation</vt:lpstr>
      <vt:lpstr>Converting a Number from Exponential Notation to Ordinary Notation</vt:lpstr>
      <vt:lpstr>Base 10 Normalization</vt:lpstr>
      <vt:lpstr>Normalized Decimal Numbers</vt:lpstr>
      <vt:lpstr>Normalizing Binary Floating Point Numbers</vt:lpstr>
      <vt:lpstr>Excess_127</vt:lpstr>
      <vt:lpstr>Base 2 Normalization</vt:lpstr>
      <vt:lpstr>Examples</vt:lpstr>
      <vt:lpstr>Single Precision Floating Point Numbers</vt:lpstr>
      <vt:lpstr>Converting a Decimal Number to Single Precision Floating Point Binary</vt:lpstr>
      <vt:lpstr>Represent in single precision floating point the normalized number:    –2–9 × 1.00001011</vt:lpstr>
      <vt:lpstr>Hexadecimal Representation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 Introduction</dc:title>
  <dc:creator>Lizard</dc:creator>
  <cp:lastModifiedBy>Lawson, Nicholaus</cp:lastModifiedBy>
  <cp:revision>96</cp:revision>
  <cp:lastPrinted>2016-07-08T20:12:34Z</cp:lastPrinted>
  <dcterms:created xsi:type="dcterms:W3CDTF">2013-08-15T13:50:50Z</dcterms:created>
  <dcterms:modified xsi:type="dcterms:W3CDTF">2016-10-06T01:55:26Z</dcterms:modified>
</cp:coreProperties>
</file>