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7"/>
  </p:notesMasterIdLst>
  <p:sldIdLst>
    <p:sldId id="256" r:id="rId2"/>
    <p:sldId id="257" r:id="rId3"/>
    <p:sldId id="289" r:id="rId4"/>
    <p:sldId id="258" r:id="rId5"/>
    <p:sldId id="292" r:id="rId6"/>
    <p:sldId id="327" r:id="rId7"/>
    <p:sldId id="297" r:id="rId8"/>
    <p:sldId id="328" r:id="rId9"/>
    <p:sldId id="298" r:id="rId10"/>
    <p:sldId id="329" r:id="rId11"/>
    <p:sldId id="330" r:id="rId12"/>
    <p:sldId id="291" r:id="rId13"/>
    <p:sldId id="331" r:id="rId14"/>
    <p:sldId id="260" r:id="rId15"/>
    <p:sldId id="332" r:id="rId16"/>
    <p:sldId id="262" r:id="rId17"/>
    <p:sldId id="333" r:id="rId18"/>
    <p:sldId id="334" r:id="rId19"/>
    <p:sldId id="335" r:id="rId20"/>
    <p:sldId id="264" r:id="rId21"/>
    <p:sldId id="265" r:id="rId22"/>
    <p:sldId id="266" r:id="rId23"/>
    <p:sldId id="267" r:id="rId24"/>
    <p:sldId id="336" r:id="rId25"/>
    <p:sldId id="337" r:id="rId26"/>
    <p:sldId id="272" r:id="rId27"/>
    <p:sldId id="273" r:id="rId28"/>
    <p:sldId id="316" r:id="rId29"/>
    <p:sldId id="285" r:id="rId30"/>
    <p:sldId id="286" r:id="rId31"/>
    <p:sldId id="287" r:id="rId32"/>
    <p:sldId id="288" r:id="rId33"/>
    <p:sldId id="317" r:id="rId34"/>
    <p:sldId id="338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F6CA-1548-4E28-B18B-D1CAD608CCBF}" type="datetimeFigureOut">
              <a:rPr lang="en-US" smtClean="0"/>
              <a:t>9/19/2013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092-BC88-4B26-AEDB-79051C4F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9F092-BC88-4B26-AEDB-79051C4FC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743A-5040-4A0F-8D84-0FC0F245E801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22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9E4-3DD1-464F-93A6-59DFEC0D0F75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AD32-120E-4BCC-908A-CDE1B485FF4E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7761-EF14-42D9-BC44-827E09E0080B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B9E-01B3-48AA-BFA7-5BA9054452FF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1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AB8C-6009-4333-A1B9-2CC10F4116F7}" type="datetime1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128C-35CA-429B-A9F4-6CE1E0C03942}" type="datetime1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781-AC42-4ACC-AAA4-F0086B83E95D}" type="datetime1">
              <a:rPr lang="en-US" smtClean="0"/>
              <a:t>9/19/2013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B8C3-C3C2-4504-B694-73D8FBF60FC3}" type="datetime1">
              <a:rPr lang="en-US" smtClean="0"/>
              <a:t>9/19/2013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B9689-B8D3-484B-8B97-DC2B965AC679}" type="datetime1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ACE-BB94-4502-9F48-13D79D12BBBB}" type="datetime1">
              <a:rPr lang="en-US" smtClean="0"/>
              <a:t>9/19/2013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0D936F-619A-425C-BD01-F09E4E03B05F}" type="datetime1">
              <a:rPr lang="en-US" smtClean="0"/>
              <a:t>9/19/2013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61D9D-DE0C-4D85-A6F5-45800B2FCD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7200" dirty="0" smtClean="0">
                <a:solidFill>
                  <a:srgbClr val="00669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Developing a Program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3629" y="395288"/>
            <a:ext cx="8980034" cy="100965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The Sale Price Example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79714" y="1519691"/>
            <a:ext cx="10058400" cy="42932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A local department store wants to develop a program which, when given </a:t>
            </a:r>
            <a:r>
              <a:rPr lang="en-US" sz="1600" dirty="0" smtClean="0">
                <a:solidFill>
                  <a:srgbClr val="002060"/>
                </a:solidFill>
              </a:rPr>
              <a:t>an item’s </a:t>
            </a:r>
            <a:r>
              <a:rPr lang="en-US" sz="1600" dirty="0">
                <a:solidFill>
                  <a:srgbClr val="002060"/>
                </a:solidFill>
              </a:rPr>
              <a:t>original price and the percentage it is discounted, will compute the </a:t>
            </a:r>
            <a:r>
              <a:rPr lang="en-US" sz="1600" dirty="0" smtClean="0">
                <a:solidFill>
                  <a:srgbClr val="002060"/>
                </a:solidFill>
              </a:rPr>
              <a:t>sale price</a:t>
            </a:r>
            <a:r>
              <a:rPr lang="en-US" sz="1600" dirty="0">
                <a:solidFill>
                  <a:srgbClr val="002060"/>
                </a:solidFill>
              </a:rPr>
              <a:t>, with sales tax.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Output </a:t>
            </a:r>
            <a:r>
              <a:rPr lang="en-US" sz="1600" b="1" dirty="0">
                <a:solidFill>
                  <a:srgbClr val="002060"/>
                </a:solidFill>
              </a:rPr>
              <a:t>required: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name </a:t>
            </a:r>
            <a:r>
              <a:rPr lang="en-US" sz="1600" dirty="0">
                <a:solidFill>
                  <a:srgbClr val="002060"/>
                </a:solidFill>
              </a:rPr>
              <a:t>of item, discounted price, amount of sales tax, total price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     Variables needed: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ItemName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TotalPrice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Input </a:t>
            </a:r>
            <a:r>
              <a:rPr lang="en-US" sz="1600" b="1" dirty="0">
                <a:solidFill>
                  <a:srgbClr val="002060"/>
                </a:solidFill>
              </a:rPr>
              <a:t>required: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name </a:t>
            </a:r>
            <a:r>
              <a:rPr lang="en-US" sz="1600" dirty="0">
                <a:solidFill>
                  <a:srgbClr val="002060"/>
                </a:solidFill>
              </a:rPr>
              <a:t>of item, original price, percent discounted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      More variables: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DiscountRate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Formulas </a:t>
            </a:r>
            <a:r>
              <a:rPr lang="en-US" sz="1600" b="1" dirty="0">
                <a:solidFill>
                  <a:srgbClr val="002060"/>
                </a:solidFill>
              </a:rPr>
              <a:t>required: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</a:rPr>
              <a:t>       </a:t>
            </a:r>
            <a:r>
              <a:rPr lang="en-US" sz="1600" dirty="0">
                <a:solidFill>
                  <a:srgbClr val="002060"/>
                </a:solidFill>
              </a:rPr>
              <a:t>New variable needed: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AmountSaved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–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AmountSaved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AmountSaved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* (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DiscountRate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/100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* .065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TotalPrice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</a:p>
        </p:txBody>
      </p:sp>
    </p:spTree>
    <p:extLst>
      <p:ext uri="{BB962C8B-B14F-4D97-AF65-F5344CB8AC3E}">
        <p14:creationId xmlns:p14="http://schemas.microsoft.com/office/powerpoint/2010/main" val="18470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3629" y="395288"/>
            <a:ext cx="8980034" cy="100965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Design: Input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Processing  Output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6618" y="1693619"/>
            <a:ext cx="10737376" cy="35299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u="sng" dirty="0">
                <a:solidFill>
                  <a:srgbClr val="002060"/>
                </a:solidFill>
              </a:rPr>
              <a:t>Input		   Perform Calculations (Process)  	      </a:t>
            </a:r>
            <a:r>
              <a:rPr lang="en-US" u="sng" dirty="0" smtClean="0">
                <a:solidFill>
                  <a:srgbClr val="002060"/>
                </a:solidFill>
              </a:rPr>
              <a:t>                            	   Output</a:t>
            </a:r>
            <a:endParaRPr lang="en-US" u="sng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</a:rPr>
              <a:t>Input variables:</a:t>
            </a:r>
            <a:r>
              <a:rPr lang="en-US" sz="1600" dirty="0">
                <a:solidFill>
                  <a:srgbClr val="002060"/>
                </a:solidFill>
              </a:rPr>
              <a:t>	      </a:t>
            </a:r>
            <a:r>
              <a:rPr lang="en-US" sz="1600" dirty="0" smtClean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</a:rPr>
              <a:t>Computations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r>
              <a:rPr lang="en-US" sz="1600" dirty="0">
                <a:solidFill>
                  <a:srgbClr val="002060"/>
                </a:solidFill>
              </a:rPr>
              <a:t>				</a:t>
            </a:r>
            <a:r>
              <a:rPr lang="en-US" sz="1600" dirty="0" smtClean="0">
                <a:solidFill>
                  <a:srgbClr val="002060"/>
                </a:solidFill>
              </a:rPr>
              <a:t>                   	</a:t>
            </a:r>
            <a:r>
              <a:rPr lang="en-US" sz="1800" dirty="0" smtClean="0">
                <a:solidFill>
                  <a:srgbClr val="002060"/>
                </a:solidFill>
              </a:rPr>
              <a:t>    Display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ItemName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AmountSaved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b="1" dirty="0">
                <a:solidFill>
                  <a:srgbClr val="0066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</a:rPr>
              <a:t>*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DiscountRate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/100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TotalPrice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DiscountRate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b="1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AmountSaved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ItemName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OriginalPrice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* .065 </a:t>
            </a:r>
            <a:r>
              <a:rPr lang="en-US" sz="1600" b="1" dirty="0" smtClean="0">
                <a:latin typeface="Courier New" panose="02070309020205020404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 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anose="02070309020205020404" pitchFamily="49" charset="0"/>
              </a:rPr>
              <a:t>			</a:t>
            </a:r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TotalPrice</a:t>
            </a:r>
            <a:r>
              <a:rPr 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 panose="02070309020205020404" pitchFamily="49" charset="0"/>
              </a:rPr>
              <a:t>+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Tax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</a:rPr>
              <a:t>        	 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SalePrice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03143" y="1693619"/>
            <a:ext cx="10886" cy="248194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36535" y="1693619"/>
            <a:ext cx="10886" cy="2481943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1092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.2 Program Design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 smtClean="0">
                <a:solidFill>
                  <a:srgbClr val="002060"/>
                </a:solidFill>
              </a:rPr>
              <a:t>Modular Programming</a:t>
            </a:r>
          </a:p>
          <a:p>
            <a:pPr hangingPunct="0"/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begin </a:t>
            </a:r>
            <a:r>
              <a:rPr lang="en-US" sz="2400" dirty="0" smtClean="0">
                <a:solidFill>
                  <a:srgbClr val="002060"/>
                </a:solidFill>
              </a:rPr>
              <a:t>designing </a:t>
            </a: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 smtClean="0">
                <a:solidFill>
                  <a:srgbClr val="002060"/>
                </a:solidFill>
              </a:rPr>
              <a:t>program: identify the </a:t>
            </a:r>
            <a:r>
              <a:rPr lang="en-US" sz="2400" dirty="0">
                <a:solidFill>
                  <a:srgbClr val="002060"/>
                </a:solidFill>
              </a:rPr>
              <a:t>major tasks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program must accomplish.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hangingPunct="0"/>
            <a:r>
              <a:rPr lang="en-US" sz="2400" dirty="0" smtClean="0">
                <a:solidFill>
                  <a:srgbClr val="002060"/>
                </a:solidFill>
              </a:rPr>
              <a:t>Each </a:t>
            </a:r>
            <a:r>
              <a:rPr lang="en-US" sz="2400" dirty="0">
                <a:solidFill>
                  <a:srgbClr val="002060"/>
                </a:solidFill>
              </a:rPr>
              <a:t>of these tasks becomes a </a:t>
            </a:r>
            <a:r>
              <a:rPr lang="en-US" sz="2400" b="1" dirty="0">
                <a:solidFill>
                  <a:srgbClr val="002060"/>
                </a:solidFill>
              </a:rPr>
              <a:t>program module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 hangingPunct="0"/>
            <a:r>
              <a:rPr lang="en-US" sz="2400" dirty="0" smtClean="0">
                <a:solidFill>
                  <a:srgbClr val="002060"/>
                </a:solidFill>
              </a:rPr>
              <a:t>if </a:t>
            </a:r>
            <a:r>
              <a:rPr lang="en-US" sz="2400" dirty="0">
                <a:solidFill>
                  <a:srgbClr val="002060"/>
                </a:solidFill>
              </a:rPr>
              <a:t>needed, </a:t>
            </a:r>
            <a:r>
              <a:rPr lang="en-US" sz="2400" dirty="0" smtClean="0">
                <a:solidFill>
                  <a:srgbClr val="002060"/>
                </a:solidFill>
              </a:rPr>
              <a:t>break </a:t>
            </a:r>
            <a:r>
              <a:rPr lang="en-US" sz="2400" dirty="0">
                <a:solidFill>
                  <a:srgbClr val="002060"/>
                </a:solidFill>
              </a:rPr>
              <a:t>each of these fundamental “high-level” tasks into </a:t>
            </a:r>
            <a:r>
              <a:rPr lang="en-US" sz="2400" b="1" dirty="0" err="1" smtClean="0">
                <a:solidFill>
                  <a:srgbClr val="002060"/>
                </a:solidFill>
              </a:rPr>
              <a:t>submodules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lvl="1" hangingPunct="0"/>
            <a:r>
              <a:rPr lang="en-US" sz="2400" dirty="0" smtClean="0">
                <a:solidFill>
                  <a:srgbClr val="002060"/>
                </a:solidFill>
              </a:rPr>
              <a:t>Some </a:t>
            </a:r>
            <a:r>
              <a:rPr lang="en-US" sz="2400" dirty="0" err="1" smtClean="0">
                <a:solidFill>
                  <a:srgbClr val="002060"/>
                </a:solidFill>
              </a:rPr>
              <a:t>submodules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might be divided into </a:t>
            </a:r>
            <a:r>
              <a:rPr lang="en-US" sz="2400" dirty="0" err="1">
                <a:solidFill>
                  <a:srgbClr val="002060"/>
                </a:solidFill>
              </a:rPr>
              <a:t>submodules</a:t>
            </a:r>
            <a:r>
              <a:rPr lang="en-US" sz="2400" dirty="0">
                <a:solidFill>
                  <a:srgbClr val="002060"/>
                </a:solidFill>
              </a:rPr>
              <a:t> of their </a:t>
            </a:r>
            <a:r>
              <a:rPr lang="en-US" sz="2400" dirty="0" smtClean="0">
                <a:solidFill>
                  <a:srgbClr val="002060"/>
                </a:solidFill>
              </a:rPr>
              <a:t>own</a:t>
            </a:r>
          </a:p>
          <a:p>
            <a:pPr lvl="1" hangingPunct="0"/>
            <a:r>
              <a:rPr lang="en-US" sz="2400" dirty="0" smtClean="0">
                <a:solidFill>
                  <a:srgbClr val="002060"/>
                </a:solidFill>
              </a:rPr>
              <a:t>this process </a:t>
            </a:r>
            <a:r>
              <a:rPr lang="en-US" sz="2400" dirty="0">
                <a:solidFill>
                  <a:srgbClr val="002060"/>
                </a:solidFill>
              </a:rPr>
              <a:t>can be continued as long as necessary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 hangingPunct="0"/>
            <a:r>
              <a:rPr lang="en-US" sz="2400" dirty="0" smtClean="0">
                <a:solidFill>
                  <a:srgbClr val="002060"/>
                </a:solidFill>
              </a:rPr>
              <a:t>Identifying </a:t>
            </a:r>
            <a:r>
              <a:rPr lang="en-US" sz="2400" dirty="0">
                <a:solidFill>
                  <a:srgbClr val="002060"/>
                </a:solidFill>
              </a:rPr>
              <a:t>the tasks and </a:t>
            </a:r>
            <a:r>
              <a:rPr lang="en-US" sz="2400" dirty="0" smtClean="0">
                <a:solidFill>
                  <a:srgbClr val="002060"/>
                </a:solidFill>
              </a:rPr>
              <a:t>subtasks is </a:t>
            </a:r>
            <a:r>
              <a:rPr lang="en-US" sz="2400" dirty="0">
                <a:solidFill>
                  <a:srgbClr val="002060"/>
                </a:solidFill>
              </a:rPr>
              <a:t>called </a:t>
            </a:r>
            <a:r>
              <a:rPr lang="en-US" sz="2400" b="1" dirty="0">
                <a:solidFill>
                  <a:srgbClr val="002060"/>
                </a:solidFill>
              </a:rPr>
              <a:t>modular </a:t>
            </a:r>
            <a:r>
              <a:rPr lang="en-US" sz="2400" b="1" dirty="0" smtClean="0">
                <a:solidFill>
                  <a:srgbClr val="002060"/>
                </a:solidFill>
              </a:rPr>
              <a:t>programming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31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75070" y="258516"/>
            <a:ext cx="10029825" cy="9969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Using Modules and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Submodules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75070" y="1423182"/>
            <a:ext cx="10058400" cy="4540890"/>
          </a:xfrm>
        </p:spPr>
        <p:txBody>
          <a:bodyPr>
            <a:normAutofit fontScale="85000" lnSpcReduction="10000"/>
          </a:bodyPr>
          <a:lstStyle/>
          <a:p>
            <a:pPr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600" dirty="0" smtClean="0">
                <a:solidFill>
                  <a:srgbClr val="002060"/>
                </a:solidFill>
              </a:rPr>
              <a:t>A </a:t>
            </a:r>
            <a:r>
              <a:rPr lang="en-US" sz="2600" dirty="0">
                <a:solidFill>
                  <a:srgbClr val="002060"/>
                </a:solidFill>
              </a:rPr>
              <a:t>module performs a single task. </a:t>
            </a:r>
          </a:p>
          <a:p>
            <a:pPr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2060"/>
                </a:solidFill>
              </a:rPr>
              <a:t> A module </a:t>
            </a:r>
            <a:r>
              <a:rPr lang="en-US" sz="2600" dirty="0">
                <a:solidFill>
                  <a:srgbClr val="002060"/>
                </a:solidFill>
              </a:rPr>
              <a:t>is self-contained and independent of other modules.</a:t>
            </a:r>
          </a:p>
          <a:p>
            <a:pPr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2060"/>
                </a:solidFill>
              </a:rPr>
              <a:t> A </a:t>
            </a:r>
            <a:r>
              <a:rPr lang="en-US" sz="2600" dirty="0">
                <a:solidFill>
                  <a:srgbClr val="002060"/>
                </a:solidFill>
              </a:rPr>
              <a:t>module is relatively short. Ideally, </a:t>
            </a:r>
            <a:r>
              <a:rPr lang="en-US" sz="2600" dirty="0" smtClean="0">
                <a:solidFill>
                  <a:srgbClr val="002060"/>
                </a:solidFill>
              </a:rPr>
              <a:t>statements </a:t>
            </a:r>
            <a:r>
              <a:rPr lang="en-US" sz="2600" dirty="0">
                <a:solidFill>
                  <a:srgbClr val="002060"/>
                </a:solidFill>
              </a:rPr>
              <a:t>should not exceed one page. </a:t>
            </a:r>
            <a:endParaRPr lang="en-US" sz="2600" dirty="0" smtClean="0">
              <a:solidFill>
                <a:srgbClr val="002060"/>
              </a:solidFill>
            </a:endParaRPr>
          </a:p>
          <a:p>
            <a:pPr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Benefits of Modular Programming</a:t>
            </a:r>
          </a:p>
          <a:p>
            <a:pPr lvl="1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</a:rPr>
              <a:t> program </a:t>
            </a:r>
            <a:r>
              <a:rPr lang="en-US" sz="2600" dirty="0">
                <a:solidFill>
                  <a:srgbClr val="002060"/>
                </a:solidFill>
              </a:rPr>
              <a:t>is easier to </a:t>
            </a:r>
            <a:r>
              <a:rPr lang="en-US" sz="2600" dirty="0" smtClean="0">
                <a:solidFill>
                  <a:srgbClr val="002060"/>
                </a:solidFill>
              </a:rPr>
              <a:t>read</a:t>
            </a:r>
            <a:endParaRPr lang="en-US" sz="2600" dirty="0">
              <a:solidFill>
                <a:srgbClr val="002060"/>
              </a:solidFill>
            </a:endParaRPr>
          </a:p>
          <a:p>
            <a:pPr lvl="1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</a:rPr>
              <a:t> easier </a:t>
            </a:r>
            <a:r>
              <a:rPr lang="en-US" sz="2600" dirty="0">
                <a:solidFill>
                  <a:srgbClr val="002060"/>
                </a:solidFill>
              </a:rPr>
              <a:t>to design, code, and test the program one module at a </a:t>
            </a:r>
            <a:r>
              <a:rPr lang="en-US" sz="2600" dirty="0" smtClean="0">
                <a:solidFill>
                  <a:srgbClr val="002060"/>
                </a:solidFill>
              </a:rPr>
              <a:t>time</a:t>
            </a:r>
            <a:endParaRPr lang="en-US" sz="2600" dirty="0">
              <a:solidFill>
                <a:srgbClr val="002060"/>
              </a:solidFill>
            </a:endParaRPr>
          </a:p>
          <a:p>
            <a:pPr lvl="1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sym typeface="Symbol" panose="05050102010706020507" pitchFamily="18" charset="2"/>
              </a:rPr>
              <a:t> d</a:t>
            </a:r>
            <a:r>
              <a:rPr lang="en-US" sz="2600" dirty="0" smtClean="0">
                <a:solidFill>
                  <a:srgbClr val="002060"/>
                </a:solidFill>
              </a:rPr>
              <a:t>ifferent </a:t>
            </a:r>
            <a:r>
              <a:rPr lang="en-US" sz="2600" dirty="0">
                <a:solidFill>
                  <a:srgbClr val="002060"/>
                </a:solidFill>
              </a:rPr>
              <a:t>program modules can be designed and/or coded by different </a:t>
            </a:r>
            <a:r>
              <a:rPr lang="en-US" sz="2600" dirty="0" smtClean="0">
                <a:solidFill>
                  <a:srgbClr val="002060"/>
                </a:solidFill>
              </a:rPr>
              <a:t>programmers</a:t>
            </a:r>
            <a:endParaRPr lang="en-US" sz="2600" dirty="0">
              <a:solidFill>
                <a:srgbClr val="002060"/>
              </a:solidFill>
            </a:endParaRPr>
          </a:p>
          <a:p>
            <a:pPr lvl="1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sz="2600" dirty="0" smtClean="0">
                <a:solidFill>
                  <a:srgbClr val="002060"/>
                </a:solidFill>
              </a:rPr>
              <a:t>a </a:t>
            </a:r>
            <a:r>
              <a:rPr lang="en-US" sz="2600" dirty="0">
                <a:solidFill>
                  <a:srgbClr val="002060"/>
                </a:solidFill>
              </a:rPr>
              <a:t>single module </a:t>
            </a:r>
            <a:r>
              <a:rPr lang="en-US" sz="2600" dirty="0" smtClean="0">
                <a:solidFill>
                  <a:srgbClr val="002060"/>
                </a:solidFill>
              </a:rPr>
              <a:t>may </a:t>
            </a:r>
            <a:r>
              <a:rPr lang="en-US" sz="2600" dirty="0">
                <a:solidFill>
                  <a:srgbClr val="002060"/>
                </a:solidFill>
              </a:rPr>
              <a:t>be used in more than one place in the </a:t>
            </a:r>
            <a:r>
              <a:rPr lang="en-US" sz="2600" dirty="0" smtClean="0">
                <a:solidFill>
                  <a:srgbClr val="002060"/>
                </a:solidFill>
              </a:rPr>
              <a:t>program</a:t>
            </a:r>
            <a:endParaRPr lang="en-US" sz="2600" dirty="0">
              <a:solidFill>
                <a:srgbClr val="002060"/>
              </a:solidFill>
            </a:endParaRPr>
          </a:p>
          <a:p>
            <a:pPr lvl="1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srgbClr val="002060"/>
                </a:solidFill>
                <a:sym typeface="Symbol" panose="05050102010706020507" pitchFamily="18" charset="2"/>
              </a:rPr>
              <a:t> m</a:t>
            </a:r>
            <a:r>
              <a:rPr lang="en-US" sz="2600" dirty="0" smtClean="0">
                <a:solidFill>
                  <a:srgbClr val="002060"/>
                </a:solidFill>
              </a:rPr>
              <a:t>odules that perform </a:t>
            </a:r>
            <a:r>
              <a:rPr lang="en-US" sz="2600" dirty="0">
                <a:solidFill>
                  <a:srgbClr val="002060"/>
                </a:solidFill>
              </a:rPr>
              <a:t>common programming tasks </a:t>
            </a:r>
            <a:r>
              <a:rPr lang="en-US" sz="2600" dirty="0" smtClean="0">
                <a:solidFill>
                  <a:srgbClr val="002060"/>
                </a:solidFill>
              </a:rPr>
              <a:t>can </a:t>
            </a:r>
            <a:r>
              <a:rPr lang="en-US" sz="2600" dirty="0">
                <a:solidFill>
                  <a:srgbClr val="002060"/>
                </a:solidFill>
              </a:rPr>
              <a:t>be used in more than one </a:t>
            </a:r>
            <a:r>
              <a:rPr lang="en-US" sz="2600" dirty="0" smtClean="0">
                <a:solidFill>
                  <a:srgbClr val="002060"/>
                </a:solidFill>
              </a:rPr>
              <a:t>program</a:t>
            </a:r>
            <a:endParaRPr lang="en-US" sz="2600" dirty="0">
              <a:solidFill>
                <a:srgbClr val="002060"/>
              </a:solidFill>
            </a:endParaRPr>
          </a:p>
          <a:p>
            <a:pPr hangingPunct="0"/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3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0"/>
            <a:ext cx="10058400" cy="873457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uses short, English-like phrases to describe the outline of a program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2513" y="873457"/>
            <a:ext cx="11359487" cy="52543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00" dirty="0" smtClean="0">
                <a:solidFill>
                  <a:srgbClr val="002060"/>
                </a:solidFill>
              </a:rPr>
              <a:t>Example: </a:t>
            </a:r>
            <a:r>
              <a:rPr lang="en-US" sz="2900" dirty="0" err="1" smtClean="0">
                <a:solidFill>
                  <a:srgbClr val="002060"/>
                </a:solidFill>
              </a:rPr>
              <a:t>pseudocode</a:t>
            </a:r>
            <a:r>
              <a:rPr lang="en-US" sz="2900" dirty="0" smtClean="0">
                <a:solidFill>
                  <a:srgbClr val="002060"/>
                </a:solidFill>
              </a:rPr>
              <a:t> for the Sale Price Program with modules: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Data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Prompt 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Calculations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AmountSaved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/100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AmountSaved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.065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Results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2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endParaRPr lang="en-US" sz="2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1608560" lvl="8" indent="0">
              <a:lnSpc>
                <a:spcPct val="80000"/>
              </a:lnSpc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0"/>
            <a:ext cx="10058400" cy="873457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Refined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Pseudocode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for the Sale Price Program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2513" y="873457"/>
            <a:ext cx="11359487" cy="5254388"/>
          </a:xfrm>
        </p:spPr>
        <p:txBody>
          <a:bodyPr>
            <a:normAutofit fontScale="70000" lnSpcReduction="20000"/>
          </a:bodyPr>
          <a:lstStyle/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Data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“What is the item’s name?”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“What is its price and the percentage discounted?”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Calculations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AmountSaved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/100)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AmountSaved</a:t>
            </a:r>
            <a:endParaRPr lang="en-US" sz="23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.065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Results module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“The item is: “ +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“Pre-sale price was: “ +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OriginalPrice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“Percentage discounted was: “ +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DiscountRate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“%”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“Sale price: “ +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“Sales tax: “ + </a:t>
            </a:r>
            <a:r>
              <a:rPr lang="en-US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</a:p>
          <a:p>
            <a:pPr marL="914400" indent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sz="23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“Total: $” + </a:t>
            </a:r>
            <a:r>
              <a:rPr lang="en-US" sz="2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endParaRPr lang="en-US" sz="23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707" y="237878"/>
            <a:ext cx="10058400" cy="10175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Calling Modules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8387" y="1382239"/>
            <a:ext cx="10058400" cy="43771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b="1" dirty="0">
                <a:solidFill>
                  <a:srgbClr val="002060"/>
                </a:solidFill>
              </a:rPr>
              <a:t>call statement </a:t>
            </a:r>
            <a:r>
              <a:rPr lang="en-US" sz="2400" dirty="0">
                <a:solidFill>
                  <a:srgbClr val="002060"/>
                </a:solidFill>
              </a:rPr>
              <a:t>causes a </a:t>
            </a:r>
            <a:r>
              <a:rPr lang="en-US" sz="2400" dirty="0" err="1">
                <a:solidFill>
                  <a:srgbClr val="002060"/>
                </a:solidFill>
              </a:rPr>
              <a:t>submodule</a:t>
            </a:r>
            <a:r>
              <a:rPr lang="en-US" sz="2400" dirty="0">
                <a:solidFill>
                  <a:srgbClr val="002060"/>
                </a:solidFill>
              </a:rPr>
              <a:t> to be executed.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After a call statement, program control is transferred to the first line of the called module.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After all statements in the </a:t>
            </a:r>
            <a:r>
              <a:rPr lang="en-US" sz="2400" dirty="0" err="1">
                <a:solidFill>
                  <a:srgbClr val="002060"/>
                </a:solidFill>
              </a:rPr>
              <a:t>submodule</a:t>
            </a:r>
            <a:r>
              <a:rPr lang="en-US" sz="2400" dirty="0">
                <a:solidFill>
                  <a:srgbClr val="002060"/>
                </a:solidFill>
              </a:rPr>
              <a:t> have been executed, control returns to the line of code immediately below the call </a:t>
            </a:r>
            <a:r>
              <a:rPr lang="en-US" sz="2400" dirty="0" smtClean="0">
                <a:solidFill>
                  <a:srgbClr val="002060"/>
                </a:solidFill>
              </a:rPr>
              <a:t>statement.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02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45" y="3521122"/>
            <a:ext cx="4234797" cy="199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8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707" y="237878"/>
            <a:ext cx="10058400" cy="10175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Main Module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8387" y="1382239"/>
            <a:ext cx="10058400" cy="4377116"/>
          </a:xfrm>
        </p:spPr>
        <p:txBody>
          <a:bodyPr>
            <a:normAutofit/>
          </a:bodyPr>
          <a:lstStyle/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b="1" dirty="0">
                <a:solidFill>
                  <a:srgbClr val="002060"/>
                </a:solidFill>
              </a:rPr>
              <a:t>main </a:t>
            </a:r>
            <a:r>
              <a:rPr lang="en-US" sz="2400" b="1" dirty="0" smtClean="0">
                <a:solidFill>
                  <a:srgbClr val="002060"/>
                </a:solidFill>
              </a:rPr>
              <a:t>module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is where program execution begins and normally ends.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dirty="0">
                <a:solidFill>
                  <a:srgbClr val="002060"/>
                </a:solidFill>
              </a:rPr>
              <a:t>main module is </a:t>
            </a:r>
            <a:r>
              <a:rPr lang="en-US" sz="2400" dirty="0" smtClean="0">
                <a:solidFill>
                  <a:srgbClr val="002060"/>
                </a:solidFill>
              </a:rPr>
              <a:t>not a </a:t>
            </a:r>
            <a:r>
              <a:rPr lang="en-US" sz="2400" dirty="0" err="1">
                <a:solidFill>
                  <a:srgbClr val="002060"/>
                </a:solidFill>
              </a:rPr>
              <a:t>submodule</a:t>
            </a:r>
            <a:r>
              <a:rPr lang="en-US" sz="2400" dirty="0">
                <a:solidFill>
                  <a:srgbClr val="002060"/>
                </a:solidFill>
              </a:rPr>
              <a:t> of </a:t>
            </a:r>
            <a:r>
              <a:rPr lang="en-US" sz="2400" dirty="0" smtClean="0">
                <a:solidFill>
                  <a:srgbClr val="002060"/>
                </a:solidFill>
              </a:rPr>
              <a:t>another.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It </a:t>
            </a:r>
            <a:r>
              <a:rPr lang="en-US" sz="2400" dirty="0">
                <a:solidFill>
                  <a:srgbClr val="002060"/>
                </a:solidFill>
              </a:rPr>
              <a:t>is the parent module of the program’s highest-level </a:t>
            </a:r>
            <a:r>
              <a:rPr lang="en-US" sz="2400" dirty="0" smtClean="0">
                <a:solidFill>
                  <a:srgbClr val="002060"/>
                </a:solidFill>
              </a:rPr>
              <a:t>modules.</a:t>
            </a:r>
          </a:p>
          <a:p>
            <a:pPr hangingPunct="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 The highest-level </a:t>
            </a:r>
            <a:r>
              <a:rPr lang="en-US" sz="2400" dirty="0">
                <a:solidFill>
                  <a:srgbClr val="002060"/>
                </a:solidFill>
              </a:rPr>
              <a:t>modules are called into action by the main module.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hangingPunc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 the Sale Price Program, we add a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 smtClean="0">
                <a:solidFill>
                  <a:srgbClr val="002060"/>
                </a:solidFill>
              </a:rPr>
              <a:t> module to call others:</a:t>
            </a:r>
          </a:p>
          <a:p>
            <a:pPr marL="201168" lvl="1" indent="0" hangingPunc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Main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marL="0" indent="0" hangingPunct="0"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Call Input Data module</a:t>
            </a:r>
          </a:p>
          <a:p>
            <a:pPr marL="0" indent="0" hangingPunct="0"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Call Perform Calculations module</a:t>
            </a:r>
          </a:p>
          <a:p>
            <a:pPr marL="0" indent="0" hangingPunct="0">
              <a:buNone/>
            </a:pP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Call Output Results module</a:t>
            </a:r>
          </a:p>
          <a:p>
            <a:pPr marL="0" indent="0" hangingPunct="0"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3707" y="237878"/>
            <a:ext cx="10058400" cy="10175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Format Output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8387" y="1382239"/>
            <a:ext cx="10058400" cy="4377116"/>
          </a:xfrm>
          <a:ln>
            <a:noFill/>
          </a:ln>
        </p:spPr>
        <p:txBody>
          <a:bodyPr>
            <a:normAutofit/>
          </a:bodyPr>
          <a:lstStyle/>
          <a:p>
            <a:pPr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 Include information about what the output means</a:t>
            </a: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If a program calculates the temperature converted from Fahrenheit to Celsius, the following output is confusing:</a:t>
            </a: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But the following output makes more sense:</a:t>
            </a:r>
          </a:p>
          <a:p>
            <a:pPr lvl="1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 smtClean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899" y="2355131"/>
            <a:ext cx="2937432" cy="1554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900" y="4036011"/>
            <a:ext cx="2937432" cy="15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634780" cy="14507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Hierarchy Charts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Like </a:t>
            </a:r>
            <a:r>
              <a:rPr lang="en-US" sz="2800" dirty="0">
                <a:solidFill>
                  <a:srgbClr val="002060"/>
                </a:solidFill>
              </a:rPr>
              <a:t>an organization </a:t>
            </a:r>
            <a:r>
              <a:rPr lang="en-US" sz="2800" dirty="0" smtClean="0">
                <a:solidFill>
                  <a:srgbClr val="002060"/>
                </a:solidFill>
              </a:rPr>
              <a:t>chart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</a:rPr>
              <a:t> Shows </a:t>
            </a:r>
            <a:r>
              <a:rPr lang="en-US" sz="2800" dirty="0">
                <a:solidFill>
                  <a:srgbClr val="002060"/>
                </a:solidFill>
              </a:rPr>
              <a:t>position of modules in the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</a:rPr>
              <a:t> Depicts </a:t>
            </a:r>
            <a:r>
              <a:rPr lang="en-US" sz="2800" dirty="0">
                <a:solidFill>
                  <a:srgbClr val="002060"/>
                </a:solidFill>
              </a:rPr>
              <a:t>what modules exist and how they are related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</a:rPr>
              <a:t> Large </a:t>
            </a:r>
            <a:r>
              <a:rPr lang="en-US" sz="2800" dirty="0">
                <a:solidFill>
                  <a:srgbClr val="002060"/>
                </a:solidFill>
              </a:rPr>
              <a:t>programs need a “map” for documentation</a:t>
            </a:r>
          </a:p>
          <a:p>
            <a:pPr marL="0" lvl="1" indent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 smtClean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pic>
        <p:nvPicPr>
          <p:cNvPr id="8" name="Picture 7" descr="02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033517"/>
            <a:ext cx="444817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2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.1 The Program Development Cycle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Problem solving principles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Completely understand the problem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Devise a plan to solve it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Carry out the plan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Review the </a:t>
            </a:r>
            <a:r>
              <a:rPr lang="en-US" sz="2800" dirty="0" smtClean="0">
                <a:solidFill>
                  <a:srgbClr val="002060"/>
                </a:solidFill>
              </a:rPr>
              <a:t>results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Writing a program</a:t>
            </a:r>
          </a:p>
          <a:p>
            <a:pPr lvl="2">
              <a:buNone/>
            </a:pPr>
            <a:r>
              <a:rPr lang="en-US" sz="2800" dirty="0">
                <a:solidFill>
                  <a:srgbClr val="002060"/>
                </a:solidFill>
              </a:rPr>
              <a:t>1) Analyze the problem</a:t>
            </a:r>
          </a:p>
          <a:p>
            <a:pPr lvl="2">
              <a:buNone/>
            </a:pPr>
            <a:r>
              <a:rPr lang="en-US" sz="2800" dirty="0">
                <a:solidFill>
                  <a:srgbClr val="002060"/>
                </a:solidFill>
              </a:rPr>
              <a:t>2) Design the program</a:t>
            </a:r>
          </a:p>
          <a:p>
            <a:pPr lvl="2">
              <a:buNone/>
            </a:pPr>
            <a:r>
              <a:rPr lang="en-US" sz="2800" dirty="0">
                <a:solidFill>
                  <a:srgbClr val="002060"/>
                </a:solidFill>
              </a:rPr>
              <a:t>3) Code the program</a:t>
            </a:r>
          </a:p>
          <a:p>
            <a:pPr lvl="2">
              <a:buNone/>
            </a:pPr>
            <a:r>
              <a:rPr lang="en-US" sz="2800" dirty="0">
                <a:solidFill>
                  <a:srgbClr val="002060"/>
                </a:solidFill>
              </a:rPr>
              <a:t>4) Test the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73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3.3 Coding, Documenting, Testing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  </a:t>
            </a:r>
            <a:r>
              <a:rPr lang="en-US" sz="2800" b="1" dirty="0">
                <a:solidFill>
                  <a:srgbClr val="002060"/>
                </a:solidFill>
              </a:rPr>
              <a:t>Coding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Coding is done in a specific programming language.  We will use </a:t>
            </a:r>
            <a:r>
              <a:rPr lang="en-US" sz="2400" dirty="0" err="1">
                <a:solidFill>
                  <a:srgbClr val="002060"/>
                </a:solidFill>
              </a:rPr>
              <a:t>pseudocode</a:t>
            </a:r>
            <a:r>
              <a:rPr lang="en-US" sz="2400" dirty="0">
                <a:solidFill>
                  <a:srgbClr val="002060"/>
                </a:solidFill>
              </a:rPr>
              <a:t>. 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This phase should only begin after a solid design exists.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Documenting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Code needs to contain documentation that describes to the reader what the code is doing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Two types of </a:t>
            </a:r>
            <a:r>
              <a:rPr lang="en-US" sz="2400" b="1" dirty="0">
                <a:solidFill>
                  <a:srgbClr val="002060"/>
                </a:solidFill>
              </a:rPr>
              <a:t>comments </a:t>
            </a:r>
            <a:r>
              <a:rPr lang="en-US" sz="2400" dirty="0">
                <a:solidFill>
                  <a:srgbClr val="002060"/>
                </a:solidFill>
              </a:rPr>
              <a:t>are used within the code</a:t>
            </a:r>
          </a:p>
          <a:p>
            <a:pPr lvl="1"/>
            <a:r>
              <a:rPr lang="en-US" sz="2400" b="1" dirty="0">
                <a:solidFill>
                  <a:srgbClr val="002060"/>
                </a:solidFill>
              </a:rPr>
              <a:t>Internal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documentation</a:t>
            </a:r>
            <a:r>
              <a:rPr lang="en-US" sz="2400" dirty="0">
                <a:solidFill>
                  <a:srgbClr val="002060"/>
                </a:solidFill>
              </a:rPr>
              <a:t> is for the programmers to read</a:t>
            </a:r>
          </a:p>
          <a:p>
            <a:pPr lvl="1"/>
            <a:r>
              <a:rPr lang="en-US" sz="2400" b="1" dirty="0">
                <a:solidFill>
                  <a:srgbClr val="002060"/>
                </a:solidFill>
              </a:rPr>
              <a:t>External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documentation</a:t>
            </a:r>
            <a:r>
              <a:rPr lang="en-US" sz="2400" dirty="0">
                <a:solidFill>
                  <a:srgbClr val="002060"/>
                </a:solidFill>
              </a:rPr>
              <a:t> is for the user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Comments: not processed by the computer, valued by other programmers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Header</a:t>
            </a:r>
            <a:r>
              <a:rPr lang="en-US" sz="2800" dirty="0">
                <a:solidFill>
                  <a:srgbClr val="002060"/>
                </a:solidFill>
              </a:rPr>
              <a:t> comments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Appear at beginning of a program or a module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Provide general information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Step</a:t>
            </a:r>
            <a:r>
              <a:rPr lang="en-US" sz="2800" dirty="0">
                <a:solidFill>
                  <a:srgbClr val="002060"/>
                </a:solidFill>
              </a:rPr>
              <a:t> comments or </a:t>
            </a:r>
            <a:r>
              <a:rPr lang="en-US" sz="2800" b="1" dirty="0">
                <a:solidFill>
                  <a:srgbClr val="002060"/>
                </a:solidFill>
              </a:rPr>
              <a:t>in-line</a:t>
            </a:r>
            <a:r>
              <a:rPr lang="en-US" sz="2800" dirty="0">
                <a:solidFill>
                  <a:srgbClr val="002060"/>
                </a:solidFill>
              </a:rPr>
              <a:t> comments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Appear throughout program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Explain purpose of specific portions of code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Often comments delineated by: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//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/*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</a:rPr>
              <a:t>comment goes here</a:t>
            </a:r>
            <a:r>
              <a:rPr lang="en-US" sz="24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</a:rPr>
              <a:t>*/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6370" y="287091"/>
            <a:ext cx="10058400" cy="7501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Using comments for a program to find size of a room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82639" y="1037230"/>
            <a:ext cx="10144148" cy="4804012"/>
          </a:xfrm>
        </p:spPr>
        <p:txBody>
          <a:bodyPr>
            <a:noAutofit/>
          </a:bodyPr>
          <a:lstStyle/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to calculate the area in square footage of a room</a:t>
            </a: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Programmer: E. Drake,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Santa Fe College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Version 6.0 – January 1, 2015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program computes the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of a room, given its width and length 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Variables used: Width, Length, </a:t>
            </a:r>
            <a:r>
              <a:rPr lang="en-US" sz="16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SquareFeet</a:t>
            </a:r>
            <a:endParaRPr lang="en-US" sz="160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the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Float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SquareFeet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Float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the values of the dimensions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“What are the length and width of the room in inches?”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footage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SquareFeet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 the result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Write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 room is “ +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SquareFeet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square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feet.”</a:t>
            </a:r>
          </a:p>
          <a:p>
            <a:pPr marL="457200" indent="0" hangingPunct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10" y="24566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Testing Phase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</a:rPr>
              <a:t>Testing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Create </a:t>
            </a:r>
            <a:r>
              <a:rPr lang="en-US" sz="2800" b="1" dirty="0">
                <a:solidFill>
                  <a:srgbClr val="002060"/>
                </a:solidFill>
              </a:rPr>
              <a:t>test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data</a:t>
            </a:r>
            <a:r>
              <a:rPr lang="en-US" sz="2800" dirty="0">
                <a:solidFill>
                  <a:srgbClr val="002060"/>
                </a:solidFill>
              </a:rPr>
              <a:t> that will be used to check the program’s </a:t>
            </a:r>
            <a:r>
              <a:rPr lang="en-US" sz="2800" dirty="0" smtClean="0">
                <a:solidFill>
                  <a:srgbClr val="002060"/>
                </a:solidFill>
              </a:rPr>
              <a:t>correctness.</a:t>
            </a:r>
            <a:endParaRPr lang="en-US" sz="2800" dirty="0">
              <a:solidFill>
                <a:srgbClr val="002060"/>
              </a:solidFill>
            </a:endParaRP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Use </a:t>
            </a:r>
            <a:r>
              <a:rPr lang="en-US" sz="2800" b="1" dirty="0">
                <a:solidFill>
                  <a:srgbClr val="002060"/>
                </a:solidFill>
              </a:rPr>
              <a:t>desk checking</a:t>
            </a:r>
            <a:r>
              <a:rPr lang="en-US" sz="2800" dirty="0">
                <a:solidFill>
                  <a:srgbClr val="002060"/>
                </a:solidFill>
              </a:rPr>
              <a:t> (or walking through a program by hand with a set of data that you know the answer to</a:t>
            </a:r>
            <a:r>
              <a:rPr lang="en-US" sz="2800" dirty="0" smtClean="0">
                <a:solidFill>
                  <a:srgbClr val="002060"/>
                </a:solidFill>
              </a:rPr>
              <a:t>).</a:t>
            </a:r>
            <a:endParaRPr lang="en-US" sz="2800" dirty="0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Check </a:t>
            </a:r>
            <a:r>
              <a:rPr lang="en-US" sz="2800" dirty="0">
                <a:solidFill>
                  <a:srgbClr val="002060"/>
                </a:solidFill>
              </a:rPr>
              <a:t>that the program will catch errors by using test data designed to create </a:t>
            </a:r>
            <a:r>
              <a:rPr lang="en-US" sz="2800" dirty="0" smtClean="0">
                <a:solidFill>
                  <a:srgbClr val="002060"/>
                </a:solidFill>
              </a:rPr>
              <a:t>errors.</a:t>
            </a:r>
            <a:endParaRPr lang="en-US" sz="2800" dirty="0">
              <a:solidFill>
                <a:srgbClr val="00206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The </a:t>
            </a:r>
            <a:r>
              <a:rPr lang="en-US" sz="2800" dirty="0">
                <a:solidFill>
                  <a:srgbClr val="002060"/>
                </a:solidFill>
              </a:rPr>
              <a:t>more testing of various types of data you can use, the more likely you are to have a program that is free of errors.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10" y="24566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Types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of Errors: Syntax Errors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2060"/>
                </a:solidFill>
              </a:rPr>
              <a:t>Syntax errors</a:t>
            </a:r>
            <a:r>
              <a:rPr lang="en-US" sz="3200" dirty="0">
                <a:solidFill>
                  <a:srgbClr val="002060"/>
                </a:solidFill>
              </a:rPr>
              <a:t>: a violation of the programming language’s rules for creating valid statements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May </a:t>
            </a:r>
            <a:r>
              <a:rPr lang="en-US" sz="2800" dirty="0">
                <a:solidFill>
                  <a:srgbClr val="002060"/>
                </a:solidFill>
              </a:rPr>
              <a:t>be caused by incorrect grammar or punctuation, or misspelling a keyword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 The </a:t>
            </a:r>
            <a:r>
              <a:rPr lang="en-US" sz="2800" dirty="0">
                <a:solidFill>
                  <a:srgbClr val="002060"/>
                </a:solidFill>
              </a:rPr>
              <a:t>program will not run at all with syntax errors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10" y="24566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Types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of Errors: Logic Errors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Logic errors</a:t>
            </a:r>
            <a:r>
              <a:rPr lang="en-US" sz="3600" dirty="0">
                <a:solidFill>
                  <a:srgbClr val="002060"/>
                </a:solidFill>
              </a:rPr>
              <a:t>: the program runs, but does not produce the expected results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May be caused by using an incorrect formula, or incorrect sequence of statements, etc.</a:t>
            </a:r>
          </a:p>
          <a:p>
            <a:pPr lvl="1"/>
            <a:r>
              <a:rPr lang="en-US" sz="3200" dirty="0">
                <a:solidFill>
                  <a:srgbClr val="002060"/>
                </a:solidFill>
              </a:rPr>
              <a:t>Sometimes called </a:t>
            </a:r>
            <a:r>
              <a:rPr lang="en-US" sz="3200" b="1" dirty="0">
                <a:solidFill>
                  <a:srgbClr val="002060"/>
                </a:solidFill>
              </a:rPr>
              <a:t>runtime errors</a:t>
            </a: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Can </a:t>
            </a:r>
            <a:r>
              <a:rPr lang="en-US" sz="3200" dirty="0">
                <a:solidFill>
                  <a:srgbClr val="002060"/>
                </a:solidFill>
              </a:rPr>
              <a:t>be detected during the desk checking phase of the programming </a:t>
            </a:r>
            <a:r>
              <a:rPr lang="en-US" sz="3200" dirty="0" smtClean="0">
                <a:solidFill>
                  <a:srgbClr val="002060"/>
                </a:solidFill>
              </a:rPr>
              <a:t>cycle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00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.4 Commercial Programs: Testing and Documenting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sz="2800" b="1" dirty="0">
                <a:solidFill>
                  <a:srgbClr val="002060"/>
                </a:solidFill>
              </a:rPr>
              <a:t>External documentation</a:t>
            </a:r>
          </a:p>
          <a:p>
            <a:pPr marL="609600" indent="-609600">
              <a:buFont typeface="Times" panose="02020603050405020304" pitchFamily="18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Purposes: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Documentation in a </a:t>
            </a:r>
            <a:r>
              <a:rPr lang="en-US" sz="2800" b="1" dirty="0">
                <a:solidFill>
                  <a:srgbClr val="002060"/>
                </a:solidFill>
              </a:rPr>
              <a:t>user’s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guide</a:t>
            </a:r>
            <a:r>
              <a:rPr lang="en-US" sz="2800" dirty="0">
                <a:solidFill>
                  <a:srgbClr val="002060"/>
                </a:solidFill>
              </a:rPr>
              <a:t> or on-screen </a:t>
            </a:r>
            <a:r>
              <a:rPr lang="en-US" sz="2800" b="1" dirty="0">
                <a:solidFill>
                  <a:srgbClr val="002060"/>
                </a:solidFill>
              </a:rPr>
              <a:t>help</a:t>
            </a:r>
            <a:r>
              <a:rPr lang="en-US" sz="2800" dirty="0">
                <a:solidFill>
                  <a:srgbClr val="002060"/>
                </a:solidFill>
              </a:rPr>
              <a:t> system provides information about the program for the end users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Documentation in a </a:t>
            </a:r>
            <a:r>
              <a:rPr lang="en-US" sz="2800" b="1" dirty="0">
                <a:solidFill>
                  <a:srgbClr val="002060"/>
                </a:solidFill>
              </a:rPr>
              <a:t>maintenance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manual</a:t>
            </a:r>
            <a:r>
              <a:rPr lang="en-US" sz="2800" dirty="0">
                <a:solidFill>
                  <a:srgbClr val="002060"/>
                </a:solidFill>
              </a:rPr>
              <a:t> provides information about how the program code accomplishes its purposes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37229" y="491320"/>
            <a:ext cx="9793288" cy="5104714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002060"/>
                </a:solidFill>
              </a:rPr>
              <a:t>User’s Guides:</a:t>
            </a:r>
          </a:p>
          <a:p>
            <a:pPr marL="726948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usually </a:t>
            </a:r>
            <a:r>
              <a:rPr lang="en-US" sz="2400" dirty="0">
                <a:solidFill>
                  <a:srgbClr val="002060"/>
                </a:solidFill>
              </a:rPr>
              <a:t>written during alpha or beta test </a:t>
            </a:r>
            <a:r>
              <a:rPr lang="en-US" sz="2400" dirty="0" smtClean="0">
                <a:solidFill>
                  <a:srgbClr val="002060"/>
                </a:solidFill>
              </a:rPr>
              <a:t>phases by </a:t>
            </a:r>
            <a:r>
              <a:rPr lang="en-US" sz="2400" dirty="0">
                <a:solidFill>
                  <a:srgbClr val="002060"/>
                </a:solidFill>
              </a:rPr>
              <a:t>a</a:t>
            </a:r>
            <a:r>
              <a:rPr lang="en-US" sz="2400" b="1" dirty="0">
                <a:solidFill>
                  <a:srgbClr val="002060"/>
                </a:solidFill>
              </a:rPr>
              <a:t> technical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writer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002060"/>
                </a:solidFill>
              </a:rPr>
              <a:t>Documentation for other programmers: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400" dirty="0">
                <a:solidFill>
                  <a:srgbClr val="002060"/>
                </a:solidFill>
              </a:rPr>
              <a:t>Program </a:t>
            </a:r>
            <a:r>
              <a:rPr lang="en-US" sz="2400" dirty="0">
                <a:solidFill>
                  <a:srgbClr val="002060"/>
                </a:solidFill>
              </a:rPr>
              <a:t>maintenance manual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 For </a:t>
            </a:r>
            <a:r>
              <a:rPr lang="en-US" sz="2000" dirty="0">
                <a:solidFill>
                  <a:srgbClr val="002060"/>
                </a:solidFill>
              </a:rPr>
              <a:t>programming experts 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 Used </a:t>
            </a:r>
            <a:r>
              <a:rPr lang="en-US" sz="2000" dirty="0">
                <a:solidFill>
                  <a:srgbClr val="002060"/>
                </a:solidFill>
              </a:rPr>
              <a:t>to help them fix or enhance code written by other programmers</a:t>
            </a:r>
          </a:p>
          <a:p>
            <a:pPr marL="726948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2060"/>
                </a:solidFill>
              </a:rPr>
              <a:t>Design documentation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 Written </a:t>
            </a:r>
            <a:r>
              <a:rPr lang="en-US" sz="2000" dirty="0">
                <a:solidFill>
                  <a:srgbClr val="002060"/>
                </a:solidFill>
              </a:rPr>
              <a:t>by programmer to explain rationale behind methods and code used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</a:rPr>
              <a:t> Trade </a:t>
            </a:r>
            <a:r>
              <a:rPr lang="en-US" sz="2400" dirty="0">
                <a:solidFill>
                  <a:srgbClr val="002060"/>
                </a:solidFill>
              </a:rPr>
              <a:t>Study documentation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 A </a:t>
            </a:r>
            <a:r>
              <a:rPr lang="en-US" sz="2000" dirty="0">
                <a:solidFill>
                  <a:srgbClr val="002060"/>
                </a:solidFill>
              </a:rPr>
              <a:t>research tool 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 An </a:t>
            </a:r>
            <a:r>
              <a:rPr lang="en-US" sz="2000" dirty="0">
                <a:solidFill>
                  <a:srgbClr val="002060"/>
                </a:solidFill>
              </a:rPr>
              <a:t>attempt to find the best solution </a:t>
            </a:r>
          </a:p>
          <a:p>
            <a:pPr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73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3.5 Structured Programming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A </a:t>
            </a:r>
            <a:r>
              <a:rPr lang="en-US" sz="2800" dirty="0">
                <a:solidFill>
                  <a:srgbClr val="002060"/>
                </a:solidFill>
              </a:rPr>
              <a:t>method for designing and coding programs in a systematic, organized manner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It </a:t>
            </a:r>
            <a:r>
              <a:rPr lang="en-US" sz="2800" dirty="0">
                <a:solidFill>
                  <a:srgbClr val="002060"/>
                </a:solidFill>
              </a:rPr>
              <a:t>combines the principles of top-down design, modularity and the use of the three accepted control structures: </a:t>
            </a:r>
            <a:r>
              <a:rPr lang="en-US" sz="2800" b="1" dirty="0">
                <a:solidFill>
                  <a:srgbClr val="002060"/>
                </a:solidFill>
              </a:rPr>
              <a:t>sequence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  <a:r>
              <a:rPr lang="en-US" sz="2800" b="1" dirty="0">
                <a:solidFill>
                  <a:srgbClr val="002060"/>
                </a:solidFill>
              </a:rPr>
              <a:t>repetition</a:t>
            </a:r>
            <a:r>
              <a:rPr lang="en-US" sz="2800" dirty="0">
                <a:solidFill>
                  <a:srgbClr val="002060"/>
                </a:solidFill>
              </a:rPr>
              <a:t> and </a:t>
            </a:r>
            <a:r>
              <a:rPr lang="en-US" sz="2800" b="1" dirty="0">
                <a:solidFill>
                  <a:srgbClr val="002060"/>
                </a:solidFill>
              </a:rPr>
              <a:t>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Sequence</a:t>
            </a:r>
            <a:r>
              <a:rPr lang="en-US" sz="2800" dirty="0">
                <a:solidFill>
                  <a:srgbClr val="002060"/>
                </a:solidFill>
              </a:rPr>
              <a:t>, repetition and selection can be expressed in </a:t>
            </a:r>
            <a:r>
              <a:rPr lang="en-US" sz="2800" b="1" dirty="0" err="1">
                <a:solidFill>
                  <a:srgbClr val="002060"/>
                </a:solidFill>
              </a:rPr>
              <a:t>pseudocode</a:t>
            </a:r>
            <a:r>
              <a:rPr lang="en-US" sz="2800" dirty="0">
                <a:solidFill>
                  <a:srgbClr val="002060"/>
                </a:solidFill>
              </a:rPr>
              <a:t>, or with </a:t>
            </a:r>
            <a:r>
              <a:rPr lang="en-US" sz="2800" b="1" dirty="0">
                <a:solidFill>
                  <a:srgbClr val="002060"/>
                </a:solidFill>
              </a:rPr>
              <a:t>flowcharts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829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Flowcharts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03066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tool for programmers to design programs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Describes the flow of a program module’s execution with diagrams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Completely different from hierarchy charts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Connected symbols are used to describe sequence, repetition, and selection structures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Some prefer to use flowcharting to learn how to express algorithms, and others prefer to use </a:t>
            </a:r>
            <a:r>
              <a:rPr lang="en-US" sz="2400" dirty="0" err="1">
                <a:solidFill>
                  <a:srgbClr val="002060"/>
                </a:solidFill>
              </a:rPr>
              <a:t>pseudocode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Many programs are designed with a combination of </a:t>
            </a:r>
            <a:r>
              <a:rPr lang="en-US" sz="2400" dirty="0" err="1">
                <a:solidFill>
                  <a:srgbClr val="002060"/>
                </a:solidFill>
              </a:rPr>
              <a:t>pseudocode</a:t>
            </a:r>
            <a:r>
              <a:rPr lang="en-US" sz="2400" dirty="0">
                <a:solidFill>
                  <a:srgbClr val="002060"/>
                </a:solidFill>
              </a:rPr>
              <a:t> and flowcharts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1. Analyze the problem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251" y="1878391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Identify desired results (</a:t>
            </a:r>
            <a:r>
              <a:rPr lang="en-US" sz="2800" b="1" dirty="0">
                <a:solidFill>
                  <a:srgbClr val="002060"/>
                </a:solidFill>
              </a:rPr>
              <a:t>output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Determine </a:t>
            </a:r>
            <a:r>
              <a:rPr lang="en-US" sz="2800" b="1" dirty="0">
                <a:solidFill>
                  <a:srgbClr val="002060"/>
                </a:solidFill>
              </a:rPr>
              <a:t>input</a:t>
            </a:r>
            <a:r>
              <a:rPr lang="en-US" sz="2800" dirty="0">
                <a:solidFill>
                  <a:srgbClr val="002060"/>
                </a:solidFill>
              </a:rPr>
              <a:t> needed to produce those results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Example: Create a program to generate 6 numbers to play the lottery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Is 7, 7, 7, 7, 7, 7 ok?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Is -3, 0, 8, 9, 689, 689 ok?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Is 1, 2, 6, 47.98765, 88, 93.45 ok? 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These are all 6 numbers but we see we must be more specific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Desired results: 6 different positive integers within the range of 1 to 40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8387" y="300986"/>
            <a:ext cx="10058400" cy="9683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Basic Flowcharting Symbols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8" descr="fig02_0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2" y="1267057"/>
            <a:ext cx="6664657" cy="449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pic>
        <p:nvPicPr>
          <p:cNvPr id="5" name="Picture 4" descr="ch02_fig_2_6_sale_price_pro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102" y="404003"/>
            <a:ext cx="2021006" cy="55095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45744" y="253878"/>
            <a:ext cx="86986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	Main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		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String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Declare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iscountRate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Float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“Sale Price Program”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hangingPunct="0">
              <a:spcBef>
                <a:spcPts val="0"/>
              </a:spcBef>
              <a:buAutoNum type="arabicPlain" startAt="5"/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Write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“This program computes the total price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including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, of an item that has </a:t>
            </a:r>
            <a:endParaRPr lang="en-US" sz="1200" dirty="0" smtClean="0">
              <a:solidFill>
                <a:srgbClr val="002060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been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discounted a 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percentage.”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 Data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Call Perform Calculations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8    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Call Output Results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End Program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Input Data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Write “What is the item’s name?”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Input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Write “What is its price and the percentage discounted?”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Input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OriginalPrice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Input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DiscountRate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IN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IN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End Input Data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Perform Calculations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Declare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AmountSaved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Float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AmountSaved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(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DiscountRate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/100)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AmountSaved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.065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Set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IN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IN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End Perform Calculations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Output Results module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Write “The item is: “ +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Write “Pre-sale price was: “ +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OriginalPrice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Write “Percentage discounted was: “ +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DiscountRate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“%”</a:t>
            </a:r>
            <a:endParaRPr lang="en-US" sz="1200" dirty="0">
              <a:solidFill>
                <a:srgbClr val="002060"/>
              </a:solidFill>
              <a:latin typeface="MCPdigit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Write “Sale price: “ +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r>
              <a:rPr lang="en-US" sz="12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“ + 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US" sz="1200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Write “Total: $” +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hangingPunct="0">
              <a:spcBef>
                <a:spcPts val="0"/>
              </a:spcBef>
              <a:tabLst>
                <a:tab pos="342900" algn="l"/>
                <a:tab pos="495300" algn="l"/>
                <a:tab pos="647700" algn="l"/>
                <a:tab pos="800100" algn="l"/>
                <a:tab pos="952500" algn="l"/>
                <a:tab pos="1104900" algn="l"/>
                <a:tab pos="1257300" algn="l"/>
                <a:tab pos="1409700" algn="l"/>
                <a:tab pos="1562100" algn="l"/>
              </a:tabLst>
            </a:pPr>
            <a:r>
              <a:rPr lang="en-IN" sz="1200" dirty="0" smtClean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z="1200" dirty="0">
                <a:solidFill>
                  <a:srgbClr val="002060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End Output Results Module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Control Structures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22905"/>
            <a:ext cx="10353192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the 1960s </a:t>
            </a:r>
            <a:r>
              <a:rPr lang="en-US" dirty="0">
                <a:solidFill>
                  <a:srgbClr val="002060"/>
                </a:solidFill>
              </a:rPr>
              <a:t>computer scientists proved there are only 3 basic </a:t>
            </a:r>
            <a:r>
              <a:rPr lang="en-US" b="1" dirty="0">
                <a:solidFill>
                  <a:srgbClr val="002060"/>
                </a:solidFill>
              </a:rPr>
              <a:t>control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structures</a:t>
            </a:r>
            <a:r>
              <a:rPr lang="en-US" dirty="0">
                <a:solidFill>
                  <a:srgbClr val="002060"/>
                </a:solidFill>
              </a:rPr>
              <a:t> (also called </a:t>
            </a:r>
            <a:r>
              <a:rPr lang="en-US" b="1" dirty="0">
                <a:solidFill>
                  <a:srgbClr val="002060"/>
                </a:solidFill>
              </a:rPr>
              <a:t>constructs</a:t>
            </a:r>
            <a:r>
              <a:rPr lang="en-US" dirty="0">
                <a:solidFill>
                  <a:srgbClr val="002060"/>
                </a:solidFill>
              </a:rPr>
              <a:t>) needed to create any program or algorithm!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002060"/>
                </a:solidFill>
              </a:rPr>
              <a:t>Sequence </a:t>
            </a:r>
            <a:r>
              <a:rPr lang="en-US" sz="2800" dirty="0" smtClean="0">
                <a:solidFill>
                  <a:srgbClr val="002060"/>
                </a:solidFill>
              </a:rPr>
              <a:t>– execute statements in </a:t>
            </a:r>
            <a:r>
              <a:rPr lang="en-US" sz="2800" dirty="0">
                <a:solidFill>
                  <a:srgbClr val="002060"/>
                </a:solidFill>
              </a:rPr>
              <a:t>sequential </a:t>
            </a:r>
            <a:r>
              <a:rPr lang="en-US" sz="2800" dirty="0" smtClean="0">
                <a:solidFill>
                  <a:srgbClr val="002060"/>
                </a:solidFill>
              </a:rPr>
              <a:t>order  </a:t>
            </a:r>
            <a:endParaRPr lang="en-US" sz="2800" dirty="0">
              <a:solidFill>
                <a:srgbClr val="002060"/>
              </a:solidFill>
            </a:endParaRPr>
          </a:p>
          <a:p>
            <a:pPr marL="18288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The </a:t>
            </a:r>
            <a:r>
              <a:rPr lang="en-US" sz="2000" dirty="0">
                <a:solidFill>
                  <a:srgbClr val="002060"/>
                </a:solidFill>
              </a:rPr>
              <a:t>simplest of control structures – start at the beginning and continue in sequential </a:t>
            </a:r>
            <a:r>
              <a:rPr lang="en-US" sz="2000" dirty="0" smtClean="0">
                <a:solidFill>
                  <a:srgbClr val="002060"/>
                </a:solidFill>
              </a:rPr>
              <a:t>order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</a:rPr>
              <a:t>Selection</a:t>
            </a:r>
            <a:r>
              <a:rPr lang="en-US" sz="2800" dirty="0">
                <a:solidFill>
                  <a:srgbClr val="002060"/>
                </a:solidFill>
              </a:rPr>
              <a:t> – selectively execute statements</a:t>
            </a:r>
          </a:p>
          <a:p>
            <a:pPr marL="18288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Also </a:t>
            </a:r>
            <a:r>
              <a:rPr lang="en-US" sz="2000" dirty="0">
                <a:solidFill>
                  <a:srgbClr val="002060"/>
                </a:solidFill>
              </a:rPr>
              <a:t>called a </a:t>
            </a:r>
            <a:r>
              <a:rPr lang="en-US" sz="2000" b="1" dirty="0">
                <a:solidFill>
                  <a:srgbClr val="002060"/>
                </a:solidFill>
              </a:rPr>
              <a:t>branch </a:t>
            </a:r>
            <a:r>
              <a:rPr lang="en-US" sz="2000" dirty="0">
                <a:solidFill>
                  <a:srgbClr val="002060"/>
                </a:solidFill>
              </a:rPr>
              <a:t>or</a:t>
            </a:r>
            <a:r>
              <a:rPr lang="en-US" sz="2000" b="1" dirty="0">
                <a:solidFill>
                  <a:srgbClr val="002060"/>
                </a:solidFill>
              </a:rPr>
              <a:t> decision </a:t>
            </a:r>
          </a:p>
          <a:p>
            <a:pPr marL="18288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requires </a:t>
            </a: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</a:rPr>
              <a:t>condition</a:t>
            </a:r>
            <a:r>
              <a:rPr lang="en-US" sz="2000" dirty="0">
                <a:solidFill>
                  <a:srgbClr val="002060"/>
                </a:solidFill>
              </a:rPr>
              <a:t> to determine when to execute </a:t>
            </a:r>
            <a:r>
              <a:rPr lang="en-US" sz="2000" dirty="0" smtClean="0">
                <a:solidFill>
                  <a:srgbClr val="002060"/>
                </a:solidFill>
              </a:rPr>
              <a:t>statements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2060"/>
                </a:solidFill>
              </a:rPr>
              <a:t>Repetition</a:t>
            </a:r>
            <a:r>
              <a:rPr lang="en-US" sz="2800" dirty="0">
                <a:solidFill>
                  <a:srgbClr val="002060"/>
                </a:solidFill>
              </a:rPr>
              <a:t> – repeat statements more than once</a:t>
            </a:r>
          </a:p>
          <a:p>
            <a:pPr marL="18288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Also </a:t>
            </a:r>
            <a:r>
              <a:rPr lang="en-US" sz="2000" dirty="0">
                <a:solidFill>
                  <a:srgbClr val="002060"/>
                </a:solidFill>
              </a:rPr>
              <a:t>called a </a:t>
            </a:r>
            <a:r>
              <a:rPr lang="en-US" sz="2000" b="1" dirty="0">
                <a:solidFill>
                  <a:srgbClr val="002060"/>
                </a:solidFill>
              </a:rPr>
              <a:t>loop</a:t>
            </a:r>
          </a:p>
          <a:p>
            <a:pPr marL="182880" lvl="2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 needs </a:t>
            </a:r>
            <a:r>
              <a:rPr lang="en-US" sz="2000" dirty="0">
                <a:solidFill>
                  <a:srgbClr val="002060"/>
                </a:solidFill>
              </a:rPr>
              <a:t>a </a:t>
            </a:r>
            <a:r>
              <a:rPr lang="en-US" sz="2000" b="1" dirty="0">
                <a:solidFill>
                  <a:srgbClr val="002060"/>
                </a:solidFill>
              </a:rPr>
              <a:t>stop condition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i.e</a:t>
            </a:r>
            <a:r>
              <a:rPr lang="en-US" sz="2000" dirty="0">
                <a:solidFill>
                  <a:srgbClr val="002060"/>
                </a:solidFill>
              </a:rPr>
              <a:t>, the program will continue to loop until some condition is </a:t>
            </a:r>
            <a:r>
              <a:rPr lang="en-US" sz="2000" dirty="0" smtClean="0">
                <a:solidFill>
                  <a:srgbClr val="002060"/>
                </a:solidFill>
              </a:rPr>
              <a:t>met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1445" y="191383"/>
            <a:ext cx="7710985" cy="982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Flowchart for typical decision (selection) structures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Selection_flowchart_chap02_fig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96" y="1477918"/>
            <a:ext cx="3827629" cy="4445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020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53" y="1426681"/>
            <a:ext cx="4085088" cy="3882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2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2137" y="149581"/>
            <a:ext cx="7451678" cy="982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Flowchart for typical repetition (loop) structures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Loop_flowchart_chap02_fig2_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23" y="1271374"/>
            <a:ext cx="3786046" cy="433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020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49" y="1271374"/>
            <a:ext cx="3323517" cy="4337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3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6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Style Pointers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353192" cy="39038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Write </a:t>
            </a:r>
            <a:r>
              <a:rPr lang="en-US" sz="2800" dirty="0">
                <a:solidFill>
                  <a:srgbClr val="002060"/>
                </a:solidFill>
              </a:rPr>
              <a:t>modular programs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Use </a:t>
            </a:r>
            <a:r>
              <a:rPr lang="en-US" sz="2800" dirty="0">
                <a:solidFill>
                  <a:srgbClr val="002060"/>
                </a:solidFill>
              </a:rPr>
              <a:t>descriptive variable names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Provide </a:t>
            </a:r>
            <a:r>
              <a:rPr lang="en-US" sz="2800" dirty="0">
                <a:solidFill>
                  <a:srgbClr val="002060"/>
                </a:solidFill>
              </a:rPr>
              <a:t>a welcome message for the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Use </a:t>
            </a:r>
            <a:r>
              <a:rPr lang="en-US" sz="2800" dirty="0">
                <a:solidFill>
                  <a:srgbClr val="002060"/>
                </a:solidFill>
              </a:rPr>
              <a:t>a prompt before an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Identify </a:t>
            </a:r>
            <a:r>
              <a:rPr lang="en-US" sz="2800" dirty="0">
                <a:solidFill>
                  <a:srgbClr val="002060"/>
                </a:solidFill>
              </a:rPr>
              <a:t>program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  Document </a:t>
            </a:r>
            <a:r>
              <a:rPr lang="en-US" sz="2800" dirty="0">
                <a:solidFill>
                  <a:srgbClr val="002060"/>
                </a:solidFill>
              </a:rPr>
              <a:t>your programs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2. Design the program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Create a detailed description of program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 </a:t>
            </a:r>
            <a:r>
              <a:rPr lang="en-US" sz="2000" dirty="0" smtClean="0">
                <a:solidFill>
                  <a:srgbClr val="002060"/>
                </a:solidFill>
              </a:rPr>
              <a:t>charts, models, </a:t>
            </a:r>
            <a:r>
              <a:rPr lang="en-US" sz="2000" dirty="0">
                <a:solidFill>
                  <a:srgbClr val="002060"/>
                </a:solidFill>
              </a:rPr>
              <a:t>or ordinary language (</a:t>
            </a:r>
            <a:r>
              <a:rPr lang="en-US" sz="2000" b="1" dirty="0" err="1">
                <a:solidFill>
                  <a:srgbClr val="002060"/>
                </a:solidFill>
              </a:rPr>
              <a:t>pseudocode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Identify </a:t>
            </a:r>
            <a:r>
              <a:rPr lang="en-US" sz="2400" b="1" dirty="0">
                <a:solidFill>
                  <a:srgbClr val="002060"/>
                </a:solidFill>
              </a:rPr>
              <a:t>algorithms</a:t>
            </a:r>
            <a:r>
              <a:rPr lang="en-US" sz="2400" dirty="0">
                <a:solidFill>
                  <a:srgbClr val="002060"/>
                </a:solidFill>
              </a:rPr>
              <a:t> needed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Algorithm: a step-by-step method to solve a problem or complete a task</a:t>
            </a:r>
          </a:p>
          <a:p>
            <a:r>
              <a:rPr lang="en-US" sz="2400" dirty="0">
                <a:solidFill>
                  <a:srgbClr val="002060"/>
                </a:solidFill>
              </a:rPr>
              <a:t>Algorithms must be: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Well defined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Well ordered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Must produce some result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Must terminate in a finite time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0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 Code the program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Translate </a:t>
            </a:r>
            <a:r>
              <a:rPr lang="en-US" sz="2800" dirty="0" smtClean="0">
                <a:solidFill>
                  <a:srgbClr val="002060"/>
                </a:solidFill>
              </a:rPr>
              <a:t>charts, models, </a:t>
            </a:r>
            <a:r>
              <a:rPr lang="en-US" sz="2800" dirty="0" err="1" smtClean="0">
                <a:solidFill>
                  <a:srgbClr val="002060"/>
                </a:solidFill>
              </a:rPr>
              <a:t>pseudocode</a:t>
            </a:r>
            <a:r>
              <a:rPr lang="en-US" sz="2800" dirty="0" smtClean="0">
                <a:solidFill>
                  <a:srgbClr val="002060"/>
                </a:solidFill>
              </a:rPr>
              <a:t>, or ordinary language </a:t>
            </a:r>
            <a:r>
              <a:rPr lang="en-US" sz="2800" dirty="0">
                <a:solidFill>
                  <a:srgbClr val="002060"/>
                </a:solidFill>
              </a:rPr>
              <a:t>into </a:t>
            </a:r>
            <a:r>
              <a:rPr lang="en-US" sz="2800" b="1" dirty="0">
                <a:solidFill>
                  <a:srgbClr val="002060"/>
                </a:solidFill>
              </a:rPr>
              <a:t>program code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Add statements to document what the code does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Internal </a:t>
            </a:r>
            <a:r>
              <a:rPr lang="en-US" sz="2400" dirty="0" err="1">
                <a:solidFill>
                  <a:srgbClr val="002060"/>
                </a:solidFill>
              </a:rPr>
              <a:t>documenation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>
                <a:solidFill>
                  <a:srgbClr val="002060"/>
                </a:solidFill>
              </a:rPr>
              <a:t>External documentation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Each programming language uses its specific </a:t>
            </a:r>
            <a:r>
              <a:rPr lang="en-US" sz="2800" b="1" dirty="0">
                <a:solidFill>
                  <a:srgbClr val="002060"/>
                </a:solidFill>
              </a:rPr>
              <a:t>syntax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Syntax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Correct </a:t>
            </a:r>
            <a:r>
              <a:rPr lang="en-US" sz="2800" dirty="0">
                <a:solidFill>
                  <a:srgbClr val="002060"/>
                </a:solidFill>
              </a:rPr>
              <a:t>syntax for telling your friend where you put a cheese sandwich is:</a:t>
            </a:r>
          </a:p>
          <a:p>
            <a:pPr marL="384048" lvl="2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i="1" dirty="0" smtClean="0">
                <a:solidFill>
                  <a:srgbClr val="002060"/>
                </a:solidFill>
              </a:rPr>
              <a:t>	</a:t>
            </a:r>
            <a:r>
              <a:rPr lang="en-US" sz="2800" i="1" dirty="0" smtClean="0">
                <a:solidFill>
                  <a:srgbClr val="002060"/>
                </a:solidFill>
              </a:rPr>
              <a:t>“</a:t>
            </a:r>
            <a:r>
              <a:rPr lang="en-US" sz="2800" i="1" dirty="0">
                <a:solidFill>
                  <a:srgbClr val="002060"/>
                </a:solidFill>
              </a:rPr>
              <a:t>I have put it on the table.”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endParaRPr lang="en-US" sz="2200" dirty="0">
              <a:solidFill>
                <a:srgbClr val="002060"/>
              </a:solidFill>
            </a:endParaRPr>
          </a:p>
          <a:p>
            <a:pPr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Incorrect </a:t>
            </a:r>
            <a:r>
              <a:rPr lang="en-US" sz="2800" dirty="0">
                <a:solidFill>
                  <a:srgbClr val="002060"/>
                </a:solidFill>
              </a:rPr>
              <a:t>use of English syntax to say:</a:t>
            </a:r>
          </a:p>
          <a:p>
            <a:pPr marL="0" indent="0" hangingPunc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>
                <a:solidFill>
                  <a:srgbClr val="002060"/>
                </a:solidFill>
              </a:rPr>
              <a:t>	“</a:t>
            </a:r>
            <a:r>
              <a:rPr lang="en-US" sz="2800" i="1" dirty="0">
                <a:solidFill>
                  <a:srgbClr val="002060"/>
                </a:solidFill>
              </a:rPr>
              <a:t>I have it on the table put.”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</a:rPr>
              <a:t>All the right words are there, but without proper syntax, the sentence is gibberish in English. </a:t>
            </a:r>
            <a:endParaRPr lang="en-US" sz="2800" dirty="0" smtClean="0">
              <a:solidFill>
                <a:srgbClr val="002060"/>
              </a:solidFill>
            </a:endParaRPr>
          </a:p>
          <a:p>
            <a:pPr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002060"/>
                </a:solidFill>
              </a:rPr>
              <a:t>But </a:t>
            </a:r>
            <a:r>
              <a:rPr lang="en-US" sz="2800" dirty="0">
                <a:solidFill>
                  <a:srgbClr val="002060"/>
                </a:solidFill>
              </a:rPr>
              <a:t>translated word for word, the second sentence is correct syntax in German.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4. Test the program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 analysis phase: continually </a:t>
            </a:r>
            <a:r>
              <a:rPr lang="en-US" sz="2400" b="1" dirty="0">
                <a:solidFill>
                  <a:srgbClr val="002060"/>
                </a:solidFill>
              </a:rPr>
              <a:t>ask questions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Did I interpret data correctly?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Does program fulfill requirements?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Are my formulas or procedures correct? Etc…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 design phase: use </a:t>
            </a:r>
            <a:r>
              <a:rPr lang="en-US" sz="2400" b="1" dirty="0">
                <a:solidFill>
                  <a:srgbClr val="002060"/>
                </a:solidFill>
              </a:rPr>
              <a:t>desk-checking</a:t>
            </a:r>
            <a:r>
              <a:rPr lang="en-US" sz="2400" dirty="0">
                <a:solidFill>
                  <a:srgbClr val="002060"/>
                </a:solidFill>
              </a:rPr>
              <a:t> to walk through the program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 coding phase: software will alert you to </a:t>
            </a:r>
            <a:r>
              <a:rPr lang="en-US" sz="2400" b="1" dirty="0">
                <a:solidFill>
                  <a:srgbClr val="002060"/>
                </a:solidFill>
              </a:rPr>
              <a:t>errors in syntax </a:t>
            </a:r>
            <a:r>
              <a:rPr lang="en-US" sz="2400" dirty="0">
                <a:solidFill>
                  <a:srgbClr val="002060"/>
                </a:solidFill>
              </a:rPr>
              <a:t>but not in the </a:t>
            </a:r>
            <a:r>
              <a:rPr lang="en-US" sz="2400" b="1" dirty="0">
                <a:solidFill>
                  <a:srgbClr val="002060"/>
                </a:solidFill>
              </a:rPr>
              <a:t>logic</a:t>
            </a:r>
            <a:r>
              <a:rPr lang="en-US" sz="2400" dirty="0">
                <a:solidFill>
                  <a:srgbClr val="002060"/>
                </a:solidFill>
              </a:rPr>
              <a:t> of the program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Finally, </a:t>
            </a:r>
            <a:r>
              <a:rPr lang="en-US" sz="2400" b="1" dirty="0">
                <a:solidFill>
                  <a:srgbClr val="002060"/>
                </a:solidFill>
              </a:rPr>
              <a:t>test your program</a:t>
            </a:r>
            <a:r>
              <a:rPr lang="en-US" sz="2400" dirty="0">
                <a:solidFill>
                  <a:srgbClr val="002060"/>
                </a:solidFill>
              </a:rPr>
              <a:t> with as many sets of test data as possible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Use good data, bad data, data you know the answers for, etc.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394978"/>
            <a:ext cx="10058400" cy="86006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Additional Steps in the Cycle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hangingPunct="0">
              <a:buFont typeface="Courier New" panose="02070309020205020404" pitchFamily="49" charset="0"/>
              <a:buChar char="o"/>
            </a:pPr>
            <a:r>
              <a:rPr lang="en-US" sz="2200" b="1" dirty="0" smtClean="0"/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Create </a:t>
            </a:r>
            <a:r>
              <a:rPr lang="en-US" sz="2200" dirty="0">
                <a:solidFill>
                  <a:srgbClr val="002060"/>
                </a:solidFill>
              </a:rPr>
              <a:t>an outline of the program so that it is apparent what major tasks and subtasks have to be </a:t>
            </a:r>
            <a:r>
              <a:rPr lang="en-US" sz="2200" dirty="0" smtClean="0">
                <a:solidFill>
                  <a:srgbClr val="002060"/>
                </a:solidFill>
              </a:rPr>
              <a:t>accomplished </a:t>
            </a:r>
            <a:r>
              <a:rPr lang="en-US" sz="2200" dirty="0">
                <a:solidFill>
                  <a:srgbClr val="002060"/>
                </a:solidFill>
              </a:rPr>
              <a:t>and the relationships among these tasks</a:t>
            </a:r>
          </a:p>
          <a:p>
            <a:pPr hangingPunct="0">
              <a:buFont typeface="Courier New" panose="02070309020205020404" pitchFamily="49" charset="0"/>
              <a:buChar char="o"/>
            </a:pP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</a:rPr>
              <a:t>Describe </a:t>
            </a:r>
            <a:r>
              <a:rPr lang="en-US" sz="2200" dirty="0">
                <a:solidFill>
                  <a:srgbClr val="002060"/>
                </a:solidFill>
              </a:rPr>
              <a:t>in detail how each of these tasks is to be carried </a:t>
            </a:r>
            <a:r>
              <a:rPr lang="en-US" sz="2200" dirty="0" smtClean="0">
                <a:solidFill>
                  <a:srgbClr val="002060"/>
                </a:solidFill>
              </a:rPr>
              <a:t>out</a:t>
            </a:r>
          </a:p>
          <a:p>
            <a:pPr hangingPunct="0"/>
            <a:r>
              <a:rPr lang="en-US" sz="2200" dirty="0">
                <a:solidFill>
                  <a:srgbClr val="002060"/>
                </a:solidFill>
              </a:rPr>
              <a:t>To put a commercial </a:t>
            </a:r>
            <a:r>
              <a:rPr lang="en-US" sz="2200" dirty="0" smtClean="0">
                <a:solidFill>
                  <a:srgbClr val="002060"/>
                </a:solidFill>
              </a:rPr>
              <a:t>program (produced </a:t>
            </a:r>
            <a:r>
              <a:rPr lang="en-US" sz="2200" dirty="0">
                <a:solidFill>
                  <a:srgbClr val="002060"/>
                </a:solidFill>
              </a:rPr>
              <a:t>by a software publishing </a:t>
            </a:r>
            <a:r>
              <a:rPr lang="en-US" sz="2200" dirty="0" smtClean="0">
                <a:solidFill>
                  <a:srgbClr val="002060"/>
                </a:solidFill>
              </a:rPr>
              <a:t>company) you may need to:</a:t>
            </a:r>
            <a:endParaRPr lang="en-US" sz="2200" dirty="0">
              <a:solidFill>
                <a:srgbClr val="002060"/>
              </a:solidFill>
            </a:endParaRPr>
          </a:p>
          <a:p>
            <a:pPr lvl="1" hangingPunct="0"/>
            <a:r>
              <a:rPr lang="en-US" sz="2200" dirty="0" smtClean="0">
                <a:solidFill>
                  <a:srgbClr val="002060"/>
                </a:solidFill>
              </a:rPr>
              <a:t>Create </a:t>
            </a:r>
            <a:r>
              <a:rPr lang="en-US" sz="2200" dirty="0">
                <a:solidFill>
                  <a:srgbClr val="002060"/>
                </a:solidFill>
              </a:rPr>
              <a:t>a user’s guide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2" hangingPunct="0"/>
            <a:r>
              <a:rPr lang="en-US" sz="1700" dirty="0" smtClean="0">
                <a:solidFill>
                  <a:srgbClr val="002060"/>
                </a:solidFill>
              </a:rPr>
              <a:t>to help </a:t>
            </a:r>
            <a:r>
              <a:rPr lang="en-US" sz="1700" dirty="0">
                <a:solidFill>
                  <a:srgbClr val="002060"/>
                </a:solidFill>
              </a:rPr>
              <a:t>users can understand the intricacies of the program</a:t>
            </a:r>
          </a:p>
          <a:p>
            <a:pPr lvl="1" hangingPunct="0"/>
            <a:r>
              <a:rPr lang="en-US" sz="2200" dirty="0" smtClean="0">
                <a:solidFill>
                  <a:srgbClr val="002060"/>
                </a:solidFill>
              </a:rPr>
              <a:t>Create </a:t>
            </a:r>
            <a:r>
              <a:rPr lang="en-US" sz="2200" dirty="0">
                <a:solidFill>
                  <a:srgbClr val="002060"/>
                </a:solidFill>
              </a:rPr>
              <a:t>help files </a:t>
            </a:r>
            <a:endParaRPr lang="en-US" sz="2200" dirty="0" smtClean="0">
              <a:solidFill>
                <a:srgbClr val="002060"/>
              </a:solidFill>
            </a:endParaRPr>
          </a:p>
          <a:p>
            <a:pPr lvl="2" hangingPunct="0"/>
            <a:r>
              <a:rPr lang="en-US" sz="1700" dirty="0" smtClean="0">
                <a:solidFill>
                  <a:srgbClr val="002060"/>
                </a:solidFill>
              </a:rPr>
              <a:t>installed </a:t>
            </a:r>
            <a:r>
              <a:rPr lang="en-US" sz="1700" dirty="0">
                <a:solidFill>
                  <a:srgbClr val="002060"/>
                </a:solidFill>
              </a:rPr>
              <a:t>with the software </a:t>
            </a:r>
            <a:r>
              <a:rPr lang="en-US" sz="1700" dirty="0" smtClean="0">
                <a:solidFill>
                  <a:srgbClr val="002060"/>
                </a:solidFill>
              </a:rPr>
              <a:t>for users to get </a:t>
            </a:r>
            <a:r>
              <a:rPr lang="en-US" sz="1700" dirty="0">
                <a:solidFill>
                  <a:srgbClr val="002060"/>
                </a:solidFill>
              </a:rPr>
              <a:t>on-screen help </a:t>
            </a:r>
          </a:p>
          <a:p>
            <a:pPr lvl="1" hangingPunct="0"/>
            <a:r>
              <a:rPr lang="en-US" sz="2200" dirty="0" smtClean="0">
                <a:solidFill>
                  <a:srgbClr val="002060"/>
                </a:solidFill>
              </a:rPr>
              <a:t>Train employees </a:t>
            </a:r>
            <a:r>
              <a:rPr lang="en-US" sz="2200" dirty="0">
                <a:solidFill>
                  <a:srgbClr val="002060"/>
                </a:solidFill>
              </a:rPr>
              <a:t>to provide telephone or web-based customer </a:t>
            </a:r>
            <a:r>
              <a:rPr lang="en-US" sz="2200" dirty="0" smtClean="0">
                <a:solidFill>
                  <a:srgbClr val="002060"/>
                </a:solidFill>
              </a:rPr>
              <a:t>support</a:t>
            </a:r>
            <a:endParaRPr lang="en-US" sz="2200" dirty="0">
              <a:solidFill>
                <a:srgbClr val="002060"/>
              </a:solidFill>
            </a:endParaRPr>
          </a:p>
          <a:p>
            <a:pPr lvl="1" hangingPunct="0"/>
            <a:r>
              <a:rPr lang="en-US" sz="2200" dirty="0" smtClean="0">
                <a:solidFill>
                  <a:srgbClr val="002060"/>
                </a:solidFill>
              </a:rPr>
              <a:t>Duplicate disks </a:t>
            </a:r>
            <a:r>
              <a:rPr lang="en-US" sz="2200" dirty="0">
                <a:solidFill>
                  <a:srgbClr val="002060"/>
                </a:solidFill>
              </a:rPr>
              <a:t>and accompanying materials for </a:t>
            </a:r>
            <a:r>
              <a:rPr lang="en-US" sz="2200" dirty="0" smtClean="0">
                <a:solidFill>
                  <a:srgbClr val="002060"/>
                </a:solidFill>
              </a:rPr>
              <a:t>distribution</a:t>
            </a:r>
            <a:endParaRPr lang="en-US" sz="2200" dirty="0">
              <a:solidFill>
                <a:srgbClr val="002060"/>
              </a:solidFill>
            </a:endParaRPr>
          </a:p>
          <a:p>
            <a:pPr lvl="1" hangingPunct="0"/>
            <a:r>
              <a:rPr lang="en-US" sz="2200" dirty="0" smtClean="0">
                <a:solidFill>
                  <a:srgbClr val="002060"/>
                </a:solidFill>
              </a:rPr>
              <a:t>Advertise </a:t>
            </a:r>
            <a:r>
              <a:rPr lang="en-US" sz="2200" dirty="0">
                <a:solidFill>
                  <a:srgbClr val="002060"/>
                </a:solidFill>
              </a:rPr>
              <a:t>the program to attract buyers</a:t>
            </a:r>
          </a:p>
          <a:p>
            <a:pPr lvl="1" hangingPunct="0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394978"/>
            <a:ext cx="10253330" cy="101074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Program development is a process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 Program </a:t>
            </a:r>
            <a:r>
              <a:rPr lang="en-US" sz="2800" dirty="0">
                <a:solidFill>
                  <a:srgbClr val="002060"/>
                </a:solidFill>
              </a:rPr>
              <a:t>development is a </a:t>
            </a:r>
            <a:r>
              <a:rPr lang="en-US" sz="2800" b="1" dirty="0">
                <a:solidFill>
                  <a:srgbClr val="002060"/>
                </a:solidFill>
              </a:rPr>
              <a:t>cyclical process</a:t>
            </a:r>
            <a:r>
              <a:rPr lang="en-US" sz="2800" dirty="0">
                <a:solidFill>
                  <a:srgbClr val="002060"/>
                </a:solidFill>
              </a:rPr>
              <a:t> that often requires returning to earlier steps and, with complex </a:t>
            </a:r>
            <a:r>
              <a:rPr lang="en-US" sz="2800" dirty="0" smtClean="0">
                <a:solidFill>
                  <a:srgbClr val="002060"/>
                </a:solidFill>
              </a:rPr>
              <a:t>programs, </a:t>
            </a:r>
            <a:r>
              <a:rPr lang="en-US" sz="2800" dirty="0">
                <a:solidFill>
                  <a:srgbClr val="002060"/>
                </a:solidFill>
              </a:rPr>
              <a:t>may take many months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The design </a:t>
            </a:r>
            <a:r>
              <a:rPr lang="en-US" sz="2800" dirty="0">
                <a:solidFill>
                  <a:srgbClr val="002060"/>
                </a:solidFill>
              </a:rPr>
              <a:t>process may uncover flaws in the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Coding may find problems leading to modifications or additions to the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Testing inevitably uncovers problems that require returning to previous phases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Prelude to Programming, 6th edition by Elizabeth Drake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5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2126</Words>
  <Application>Microsoft Office PowerPoint</Application>
  <PresentationFormat>Widescreen</PresentationFormat>
  <Paragraphs>336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Aharoni</vt:lpstr>
      <vt:lpstr>Calibri</vt:lpstr>
      <vt:lpstr>Calibri Light</vt:lpstr>
      <vt:lpstr>Courier</vt:lpstr>
      <vt:lpstr>Courier New</vt:lpstr>
      <vt:lpstr>MCPdigital</vt:lpstr>
      <vt:lpstr>Symbol</vt:lpstr>
      <vt:lpstr>Times</vt:lpstr>
      <vt:lpstr>Times New Roman</vt:lpstr>
      <vt:lpstr>Wingdings</vt:lpstr>
      <vt:lpstr>Wingdings 3</vt:lpstr>
      <vt:lpstr>Retrospect</vt:lpstr>
      <vt:lpstr>Chapter 3 Developing a Program</vt:lpstr>
      <vt:lpstr>3.1 The Program Development Cycle</vt:lpstr>
      <vt:lpstr>1. Analyze the problem</vt:lpstr>
      <vt:lpstr>2. Design the program</vt:lpstr>
      <vt:lpstr>3. Code the program</vt:lpstr>
      <vt:lpstr>Syntax</vt:lpstr>
      <vt:lpstr>4. Test the program</vt:lpstr>
      <vt:lpstr>Additional Steps in the Cycle</vt:lpstr>
      <vt:lpstr>Program development is a process</vt:lpstr>
      <vt:lpstr>The Sale Price Example</vt:lpstr>
      <vt:lpstr>Design: Input  Processing  Output</vt:lpstr>
      <vt:lpstr>3.2 Program Design</vt:lpstr>
      <vt:lpstr>Using Modules and Submodules</vt:lpstr>
      <vt:lpstr>Pseudocode: uses short, English-like phrases to describe the outline of a program</vt:lpstr>
      <vt:lpstr>Refined Pseudocode for the Sale Price Program </vt:lpstr>
      <vt:lpstr>Calling Modules</vt:lpstr>
      <vt:lpstr>The Main Module</vt:lpstr>
      <vt:lpstr>Format Output </vt:lpstr>
      <vt:lpstr>Hierarchy Charts</vt:lpstr>
      <vt:lpstr>3.3 Coding, Documenting, Testing</vt:lpstr>
      <vt:lpstr>Comments: not processed by the computer, valued by other programmers</vt:lpstr>
      <vt:lpstr>Using comments for a program to find size of a room</vt:lpstr>
      <vt:lpstr>The Testing Phase</vt:lpstr>
      <vt:lpstr>Types of Errors: Syntax Errors</vt:lpstr>
      <vt:lpstr>Types of Errors: Logic Errors</vt:lpstr>
      <vt:lpstr>3.4 Commercial Programs: Testing and Documenting</vt:lpstr>
      <vt:lpstr>PowerPoint Presentation</vt:lpstr>
      <vt:lpstr>3.5 Structured Programming</vt:lpstr>
      <vt:lpstr>Flowcharts</vt:lpstr>
      <vt:lpstr>Basic Flowcharting Symbols</vt:lpstr>
      <vt:lpstr>PowerPoint Presentation</vt:lpstr>
      <vt:lpstr>Control Structures</vt:lpstr>
      <vt:lpstr>Flowchart for typical decision (selection) structures</vt:lpstr>
      <vt:lpstr>Flowchart for typical repetition (loop) structures</vt:lpstr>
      <vt:lpstr>Style Pointers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Introduction</dc:title>
  <dc:creator>Lizard</dc:creator>
  <cp:lastModifiedBy>Lizard</cp:lastModifiedBy>
  <cp:revision>109</cp:revision>
  <dcterms:created xsi:type="dcterms:W3CDTF">2013-08-15T13:50:50Z</dcterms:created>
  <dcterms:modified xsi:type="dcterms:W3CDTF">2013-09-19T16:18:02Z</dcterms:modified>
</cp:coreProperties>
</file>